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82" r:id="rId1"/>
  </p:sldMasterIdLst>
  <p:notesMasterIdLst>
    <p:notesMasterId r:id="rId27"/>
  </p:notes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9" r:id="rId17"/>
    <p:sldId id="272" r:id="rId18"/>
    <p:sldId id="273" r:id="rId19"/>
    <p:sldId id="274" r:id="rId20"/>
    <p:sldId id="275" r:id="rId21"/>
    <p:sldId id="276" r:id="rId22"/>
    <p:sldId id="277" r:id="rId23"/>
    <p:sldId id="278" r:id="rId24"/>
    <p:sldId id="282" r:id="rId25"/>
    <p:sldId id="283"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6029" autoAdjust="0"/>
    <p:restoredTop sz="94660"/>
  </p:normalViewPr>
  <p:slideViewPr>
    <p:cSldViewPr snapToGrid="0">
      <p:cViewPr varScale="1">
        <p:scale>
          <a:sx n="73" d="100"/>
          <a:sy n="73" d="100"/>
        </p:scale>
        <p:origin x="-552"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51B61A-4F39-40EA-9365-350E41424AA5}" type="datetimeFigureOut">
              <a:rPr lang="en-US" smtClean="0"/>
              <a:pPr/>
              <a:t>8/25/2017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74CDA7-3B57-4737-9B07-167372DE3A17}" type="slidenum">
              <a:rPr lang="en-US" smtClean="0"/>
              <a:pPr/>
              <a:t>‹#›</a:t>
            </a:fld>
            <a:endParaRPr lang="en-US"/>
          </a:p>
        </p:txBody>
      </p:sp>
    </p:spTree>
    <p:extLst>
      <p:ext uri="{BB962C8B-B14F-4D97-AF65-F5344CB8AC3E}">
        <p14:creationId xmlns:p14="http://schemas.microsoft.com/office/powerpoint/2010/main" xmlns="" val="13238889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Bop-transactions</a:t>
            </a:r>
            <a:r>
              <a:rPr lang="en-US" baseline="0" dirty="0" smtClean="0"/>
              <a:t> b/w the countries….</a:t>
            </a:r>
          </a:p>
        </p:txBody>
      </p:sp>
      <p:sp>
        <p:nvSpPr>
          <p:cNvPr id="4" name="Slide Number Placeholder 3"/>
          <p:cNvSpPr>
            <a:spLocks noGrp="1"/>
          </p:cNvSpPr>
          <p:nvPr>
            <p:ph type="sldNum" sz="quarter" idx="10"/>
          </p:nvPr>
        </p:nvSpPr>
        <p:spPr/>
        <p:txBody>
          <a:bodyPr/>
          <a:lstStyle/>
          <a:p>
            <a:fld id="{BD30FC96-5A84-4D3B-BB09-D642C84EE623}" type="slidenum">
              <a:rPr lang="en-US" smtClean="0"/>
              <a:pPr/>
              <a:t>4</a:t>
            </a:fld>
            <a:endParaRPr lang="en-US"/>
          </a:p>
        </p:txBody>
      </p:sp>
    </p:spTree>
    <p:extLst>
      <p:ext uri="{BB962C8B-B14F-4D97-AF65-F5344CB8AC3E}">
        <p14:creationId xmlns:p14="http://schemas.microsoft.com/office/powerpoint/2010/main" xmlns="" val="14406373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8/25/2017</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564216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8/25/2017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414875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8/25/2017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5175716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8/25/2017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23825738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8/25/2017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5662861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8/25/2017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1579787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8/25/2017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6695762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8/25/2017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0245956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8/25/2017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3383564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609600" y="122238"/>
            <a:ext cx="10058400" cy="12954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609600" y="1719263"/>
            <a:ext cx="10972800" cy="4411662"/>
          </a:xfrm>
        </p:spPr>
        <p:txBody>
          <a:bodyPr/>
          <a:lstStyle/>
          <a:p>
            <a:endParaRPr lang="en-US"/>
          </a:p>
        </p:txBody>
      </p:sp>
      <p:sp>
        <p:nvSpPr>
          <p:cNvPr id="4" name="Date Placeholder 3"/>
          <p:cNvSpPr>
            <a:spLocks noGrp="1"/>
          </p:cNvSpPr>
          <p:nvPr>
            <p:ph type="dt" sz="half" idx="10"/>
          </p:nvPr>
        </p:nvSpPr>
        <p:spPr>
          <a:xfrm>
            <a:off x="609600" y="6248400"/>
            <a:ext cx="2844800" cy="457200"/>
          </a:xfrm>
        </p:spPr>
        <p:txBody>
          <a:bodyPr/>
          <a:lstStyle>
            <a:lvl1pPr>
              <a:defRPr/>
            </a:lvl1pPr>
          </a:lstStyle>
          <a:p>
            <a:endParaRPr lang="en-IN" altLang="en-US"/>
          </a:p>
        </p:txBody>
      </p:sp>
      <p:sp>
        <p:nvSpPr>
          <p:cNvPr id="5" name="Footer Placeholder 4"/>
          <p:cNvSpPr>
            <a:spLocks noGrp="1"/>
          </p:cNvSpPr>
          <p:nvPr>
            <p:ph type="ftr" sz="quarter" idx="11"/>
          </p:nvPr>
        </p:nvSpPr>
        <p:spPr>
          <a:xfrm>
            <a:off x="4165600" y="6248400"/>
            <a:ext cx="3860800" cy="457200"/>
          </a:xfrm>
        </p:spPr>
        <p:txBody>
          <a:bodyPr/>
          <a:lstStyle>
            <a:lvl1pPr>
              <a:defRPr/>
            </a:lvl1pPr>
          </a:lstStyle>
          <a:p>
            <a:endParaRPr lang="en-IN" altLang="en-US"/>
          </a:p>
        </p:txBody>
      </p:sp>
      <p:sp>
        <p:nvSpPr>
          <p:cNvPr id="6" name="Slide Number Placeholder 5"/>
          <p:cNvSpPr>
            <a:spLocks noGrp="1"/>
          </p:cNvSpPr>
          <p:nvPr>
            <p:ph type="sldNum" sz="quarter" idx="12"/>
          </p:nvPr>
        </p:nvSpPr>
        <p:spPr>
          <a:xfrm>
            <a:off x="8737600" y="6248400"/>
            <a:ext cx="2844800" cy="457200"/>
          </a:xfrm>
        </p:spPr>
        <p:txBody>
          <a:bodyPr/>
          <a:lstStyle>
            <a:lvl1pPr>
              <a:defRPr/>
            </a:lvl1pPr>
          </a:lstStyle>
          <a:p>
            <a:fld id="{B1BC7CCD-BA24-4A0D-B2EE-ECB979847868}" type="slidenum">
              <a:rPr lang="en-IN" altLang="en-US"/>
              <a:pPr/>
              <a:t>‹#›</a:t>
            </a:fld>
            <a:endParaRPr lang="en-IN" altLang="en-US"/>
          </a:p>
        </p:txBody>
      </p:sp>
    </p:spTree>
    <p:extLst>
      <p:ext uri="{BB962C8B-B14F-4D97-AF65-F5344CB8AC3E}">
        <p14:creationId xmlns:p14="http://schemas.microsoft.com/office/powerpoint/2010/main" xmlns="" val="3831017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8/25/2017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4129774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8/25/2017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2020808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8/25/2017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855791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8/25/2017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308622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pPr/>
              <a:t>8/25/2017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292100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8/25/2017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2805732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8/25/2017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893394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8/25/2017</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922290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8A87A34-81AB-432B-8DAE-1953F412C126}" type="datetimeFigureOut">
              <a:rPr lang="en-US" smtClean="0"/>
              <a:pPr/>
              <a:t>8/25/2017</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273949922"/>
      </p:ext>
    </p:extLst>
  </p:cSld>
  <p:clrMap bg1="lt1" tx1="dk1" bg2="lt2" tx2="dk2" accent1="accent1" accent2="accent2" accent3="accent3" accent4="accent4" accent5="accent5" accent6="accent6" hlink="hlink" folHlink="folHlink"/>
  <p:sldLayoutIdLst>
    <p:sldLayoutId id="2147483883" r:id="rId1"/>
    <p:sldLayoutId id="2147483884" r:id="rId2"/>
    <p:sldLayoutId id="2147483885" r:id="rId3"/>
    <p:sldLayoutId id="2147483886" r:id="rId4"/>
    <p:sldLayoutId id="2147483887" r:id="rId5"/>
    <p:sldLayoutId id="2147483888" r:id="rId6"/>
    <p:sldLayoutId id="2147483889" r:id="rId7"/>
    <p:sldLayoutId id="2147483890" r:id="rId8"/>
    <p:sldLayoutId id="2147483891" r:id="rId9"/>
    <p:sldLayoutId id="2147483892" r:id="rId10"/>
    <p:sldLayoutId id="2147483893" r:id="rId11"/>
    <p:sldLayoutId id="2147483894" r:id="rId12"/>
    <p:sldLayoutId id="2147483895" r:id="rId13"/>
    <p:sldLayoutId id="2147483896" r:id="rId14"/>
    <p:sldLayoutId id="2147483897" r:id="rId15"/>
    <p:sldLayoutId id="2147483898" r:id="rId16"/>
    <p:sldLayoutId id="2147483899" r:id="rId17"/>
    <p:sldLayoutId id="2147483900" r:id="rId18"/>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3235" y="419783"/>
            <a:ext cx="10018713" cy="1752599"/>
          </a:xfrm>
        </p:spPr>
        <p:txBody>
          <a:bodyPr>
            <a:normAutofit/>
          </a:bodyPr>
          <a:lstStyle/>
          <a:p>
            <a:r>
              <a:rPr lang="en-US" sz="5400" b="1" dirty="0" smtClean="0"/>
              <a:t>Monetary Policies of RBI</a:t>
            </a:r>
            <a:endParaRPr lang="en-US" sz="5400" b="1" dirty="0"/>
          </a:p>
        </p:txBody>
      </p:sp>
      <p:pic>
        <p:nvPicPr>
          <p:cNvPr id="7" name="Picture 6"/>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4224759" y="3580050"/>
            <a:ext cx="7967241" cy="3277950"/>
          </a:xfrm>
          <a:prstGeom prst="rect">
            <a:avLst/>
          </a:prstGeom>
        </p:spPr>
      </p:pic>
    </p:spTree>
    <p:extLst>
      <p:ext uri="{BB962C8B-B14F-4D97-AF65-F5344CB8AC3E}">
        <p14:creationId xmlns:p14="http://schemas.microsoft.com/office/powerpoint/2010/main" xmlns="" val="15537790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9042" name="Rectangle 2"/>
          <p:cNvSpPr>
            <a:spLocks noGrp="1" noChangeArrowheads="1"/>
          </p:cNvSpPr>
          <p:nvPr>
            <p:ph type="title"/>
          </p:nvPr>
        </p:nvSpPr>
        <p:spPr>
          <a:xfrm>
            <a:off x="1981200" y="122239"/>
            <a:ext cx="7543800" cy="1031875"/>
          </a:xfrm>
        </p:spPr>
        <p:txBody>
          <a:bodyPr/>
          <a:lstStyle/>
          <a:p>
            <a:r>
              <a:rPr lang="en-GB" sz="3200" b="1" dirty="0"/>
              <a:t>2) Discount Rate / Bank Rate ( </a:t>
            </a:r>
            <a:r>
              <a:rPr lang="en-GB" sz="3200" b="1" dirty="0" smtClean="0"/>
              <a:t>9%)</a:t>
            </a:r>
            <a:endParaRPr lang="en-GB" sz="3200" b="1" dirty="0"/>
          </a:p>
        </p:txBody>
      </p:sp>
      <p:sp>
        <p:nvSpPr>
          <p:cNvPr id="599043" name="Rectangle 3"/>
          <p:cNvSpPr>
            <a:spLocks noGrp="1" noChangeArrowheads="1"/>
          </p:cNvSpPr>
          <p:nvPr>
            <p:ph type="body" idx="1"/>
          </p:nvPr>
        </p:nvSpPr>
        <p:spPr>
          <a:xfrm>
            <a:off x="1484310" y="1154115"/>
            <a:ext cx="10018713" cy="5530464"/>
          </a:xfrm>
        </p:spPr>
        <p:txBody>
          <a:bodyPr>
            <a:normAutofit/>
          </a:bodyPr>
          <a:lstStyle/>
          <a:p>
            <a:pPr>
              <a:buFont typeface="Wingdings" pitchFamily="2" charset="2"/>
              <a:buNone/>
            </a:pPr>
            <a:endParaRPr lang="en-GB" sz="2000" dirty="0"/>
          </a:p>
          <a:p>
            <a:pPr>
              <a:buFont typeface="Wingdings" pitchFamily="2" charset="2"/>
              <a:buNone/>
            </a:pPr>
            <a:r>
              <a:rPr lang="en-GB" sz="2000" dirty="0"/>
              <a:t>	</a:t>
            </a:r>
            <a:r>
              <a:rPr lang="en-GB" dirty="0"/>
              <a:t>Bank rate is the minimum rate at which the central bank provides loans to the commercial banks. It is also called the discount rate.</a:t>
            </a:r>
          </a:p>
          <a:p>
            <a:pPr>
              <a:buFont typeface="Wingdings" pitchFamily="2" charset="2"/>
              <a:buNone/>
            </a:pPr>
            <a:r>
              <a:rPr lang="en-GB" dirty="0"/>
              <a:t>or</a:t>
            </a:r>
          </a:p>
          <a:p>
            <a:pPr>
              <a:buFont typeface="Wingdings" pitchFamily="2" charset="2"/>
              <a:buNone/>
            </a:pPr>
            <a:r>
              <a:rPr lang="en-GB" dirty="0"/>
              <a:t>	Is the interest rate charged on borrowings ( Loans and Advances)</a:t>
            </a:r>
          </a:p>
          <a:p>
            <a:pPr>
              <a:buFont typeface="Wingdings" pitchFamily="2" charset="2"/>
              <a:buNone/>
            </a:pPr>
            <a:r>
              <a:rPr lang="en-GB" dirty="0"/>
              <a:t>	made by the commercial bank from the central bank.</a:t>
            </a:r>
          </a:p>
          <a:p>
            <a:pPr>
              <a:buFont typeface="Wingdings" pitchFamily="2" charset="2"/>
              <a:buNone/>
            </a:pPr>
            <a:endParaRPr lang="en-GB" dirty="0"/>
          </a:p>
          <a:p>
            <a:pPr lvl="2"/>
            <a:r>
              <a:rPr lang="en-GB" sz="2400" dirty="0"/>
              <a:t>Central Bank can change this rate – depending upon Expansion or Contraction of credit flow.</a:t>
            </a:r>
          </a:p>
          <a:p>
            <a:pPr lvl="2"/>
            <a:r>
              <a:rPr lang="en-GB" sz="2400" dirty="0"/>
              <a:t>A fall in Bank Rate- Expansionary Monetary Policy</a:t>
            </a:r>
          </a:p>
          <a:p>
            <a:pPr lvl="2"/>
            <a:r>
              <a:rPr lang="en-GB" sz="2400" dirty="0"/>
              <a:t>A rise in Bank Rate – Contractionary Monetary Policy</a:t>
            </a:r>
          </a:p>
        </p:txBody>
      </p:sp>
    </p:spTree>
    <p:extLst>
      <p:ext uri="{BB962C8B-B14F-4D97-AF65-F5344CB8AC3E}">
        <p14:creationId xmlns:p14="http://schemas.microsoft.com/office/powerpoint/2010/main" xmlns="" val="28251916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0"/>
            <a:ext cx="10018713" cy="1277007"/>
          </a:xfrm>
        </p:spPr>
        <p:txBody>
          <a:bodyPr>
            <a:normAutofit fontScale="90000"/>
          </a:bodyPr>
          <a:lstStyle/>
          <a:p>
            <a:r>
              <a:rPr lang="en-GB" dirty="0"/>
              <a:t/>
            </a:r>
            <a:br>
              <a:rPr lang="en-GB" dirty="0"/>
            </a:br>
            <a:r>
              <a:rPr lang="en-GB" b="1" dirty="0"/>
              <a:t>The action of the Central Bank  effects the flow of credit :</a:t>
            </a:r>
            <a:br>
              <a:rPr lang="en-GB" b="1" dirty="0"/>
            </a:br>
            <a:endParaRPr lang="en-US" dirty="0"/>
          </a:p>
        </p:txBody>
      </p:sp>
      <p:sp>
        <p:nvSpPr>
          <p:cNvPr id="601091" name="Rectangle 3"/>
          <p:cNvSpPr>
            <a:spLocks noGrp="1" noChangeArrowheads="1"/>
          </p:cNvSpPr>
          <p:nvPr>
            <p:ph idx="1"/>
          </p:nvPr>
        </p:nvSpPr>
        <p:spPr>
          <a:xfrm>
            <a:off x="1484310" y="1150883"/>
            <a:ext cx="10018713" cy="5580993"/>
          </a:xfrm>
        </p:spPr>
        <p:txBody>
          <a:bodyPr>
            <a:normAutofit/>
          </a:bodyPr>
          <a:lstStyle/>
          <a:p>
            <a:pPr>
              <a:buFont typeface="Wingdings" pitchFamily="2" charset="2"/>
              <a:buNone/>
            </a:pPr>
            <a:r>
              <a:rPr lang="en-GB" sz="2000" dirty="0"/>
              <a:t>	</a:t>
            </a:r>
          </a:p>
          <a:p>
            <a:pPr>
              <a:buFont typeface="Wingdings" pitchFamily="2" charset="2"/>
              <a:buNone/>
            </a:pPr>
            <a:r>
              <a:rPr lang="en-GB" dirty="0" smtClean="0"/>
              <a:t>1</a:t>
            </a:r>
            <a:r>
              <a:rPr lang="en-GB" dirty="0"/>
              <a:t>) </a:t>
            </a:r>
            <a:r>
              <a:rPr lang="en-GB" dirty="0" smtClean="0"/>
              <a:t>  </a:t>
            </a:r>
            <a:r>
              <a:rPr lang="en-GB" u="sng" dirty="0" smtClean="0"/>
              <a:t>Rise </a:t>
            </a:r>
            <a:r>
              <a:rPr lang="en-GB" u="sng" dirty="0"/>
              <a:t>or fall in rate of Central Bank </a:t>
            </a:r>
            <a:r>
              <a:rPr lang="en-GB" u="sng" dirty="0" smtClean="0"/>
              <a:t>  </a:t>
            </a:r>
            <a:r>
              <a:rPr lang="en-GB" dirty="0" smtClean="0"/>
              <a:t>raises </a:t>
            </a:r>
            <a:r>
              <a:rPr lang="en-GB" dirty="0"/>
              <a:t>its rate leads to rate</a:t>
            </a:r>
          </a:p>
          <a:p>
            <a:pPr>
              <a:buFont typeface="Wingdings" pitchFamily="2" charset="2"/>
              <a:buNone/>
            </a:pPr>
            <a:r>
              <a:rPr lang="en-GB" dirty="0"/>
              <a:t>         change of commercial bank. So demand for funds by borrowers</a:t>
            </a:r>
          </a:p>
          <a:p>
            <a:pPr>
              <a:buFont typeface="Wingdings" pitchFamily="2" charset="2"/>
              <a:buNone/>
            </a:pPr>
            <a:r>
              <a:rPr lang="en-GB" dirty="0"/>
              <a:t>         get effected.</a:t>
            </a:r>
          </a:p>
          <a:p>
            <a:pPr>
              <a:buFont typeface="Wingdings" pitchFamily="2" charset="2"/>
              <a:buNone/>
            </a:pPr>
            <a:r>
              <a:rPr lang="en-GB" dirty="0" smtClean="0"/>
              <a:t>2</a:t>
            </a:r>
            <a:r>
              <a:rPr lang="en-GB" dirty="0"/>
              <a:t>) </a:t>
            </a:r>
            <a:r>
              <a:rPr lang="en-GB" dirty="0" smtClean="0"/>
              <a:t>  Bankers </a:t>
            </a:r>
            <a:r>
              <a:rPr lang="en-GB" dirty="0"/>
              <a:t>lending rates get adjusted to deposit rates. Rise in</a:t>
            </a:r>
          </a:p>
          <a:p>
            <a:pPr>
              <a:buFont typeface="Wingdings" pitchFamily="2" charset="2"/>
              <a:buNone/>
            </a:pPr>
            <a:r>
              <a:rPr lang="en-GB" dirty="0"/>
              <a:t>         deposit rate turns borrowers into depositors. </a:t>
            </a:r>
          </a:p>
          <a:p>
            <a:pPr>
              <a:buFont typeface="Wingdings" pitchFamily="2" charset="2"/>
              <a:buNone/>
            </a:pPr>
            <a:endParaRPr lang="en-GB" dirty="0"/>
          </a:p>
          <a:p>
            <a:pPr>
              <a:buFont typeface="Wingdings" pitchFamily="2" charset="2"/>
              <a:buNone/>
            </a:pPr>
            <a:r>
              <a:rPr lang="en-GB" dirty="0" smtClean="0"/>
              <a:t>3</a:t>
            </a:r>
            <a:r>
              <a:rPr lang="en-GB" dirty="0"/>
              <a:t>) </a:t>
            </a:r>
            <a:r>
              <a:rPr lang="en-GB" dirty="0" smtClean="0"/>
              <a:t>  Rise </a:t>
            </a:r>
            <a:r>
              <a:rPr lang="en-GB" dirty="0"/>
              <a:t>in in Bank rate reduces the net worth of </a:t>
            </a:r>
            <a:r>
              <a:rPr lang="en-GB" dirty="0" smtClean="0"/>
              <a:t>Govt. </a:t>
            </a:r>
            <a:r>
              <a:rPr lang="en-GB" dirty="0"/>
              <a:t>Bonds against</a:t>
            </a:r>
          </a:p>
          <a:p>
            <a:pPr>
              <a:buFont typeface="Wingdings" pitchFamily="2" charset="2"/>
              <a:buNone/>
            </a:pPr>
            <a:r>
              <a:rPr lang="en-GB" dirty="0"/>
              <a:t>         which commercial banks borrow funds from the central bank.</a:t>
            </a:r>
          </a:p>
          <a:p>
            <a:pPr>
              <a:buFont typeface="Wingdings" pitchFamily="2" charset="2"/>
              <a:buNone/>
            </a:pPr>
            <a:r>
              <a:rPr lang="en-GB" dirty="0"/>
              <a:t>          They find it difficult to maintain high cash reserve.</a:t>
            </a:r>
          </a:p>
          <a:p>
            <a:pPr>
              <a:buFont typeface="Wingdings" pitchFamily="2" charset="2"/>
              <a:buNone/>
            </a:pPr>
            <a:endParaRPr lang="en-GB" sz="2000" dirty="0"/>
          </a:p>
        </p:txBody>
      </p:sp>
    </p:spTree>
    <p:extLst>
      <p:ext uri="{BB962C8B-B14F-4D97-AF65-F5344CB8AC3E}">
        <p14:creationId xmlns:p14="http://schemas.microsoft.com/office/powerpoint/2010/main" xmlns="" val="12088781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2114" name="Rectangle 2"/>
          <p:cNvSpPr>
            <a:spLocks noGrp="1" noChangeArrowheads="1"/>
          </p:cNvSpPr>
          <p:nvPr>
            <p:ph type="title"/>
          </p:nvPr>
        </p:nvSpPr>
        <p:spPr>
          <a:xfrm>
            <a:off x="2154621" y="127931"/>
            <a:ext cx="7543800" cy="685800"/>
          </a:xfrm>
        </p:spPr>
        <p:txBody>
          <a:bodyPr/>
          <a:lstStyle/>
          <a:p>
            <a:r>
              <a:rPr lang="en-GB" sz="3200" dirty="0"/>
              <a:t>Limitations of Bank Rate policy</a:t>
            </a:r>
          </a:p>
        </p:txBody>
      </p:sp>
      <p:sp>
        <p:nvSpPr>
          <p:cNvPr id="602115" name="Rectangle 3"/>
          <p:cNvSpPr>
            <a:spLocks noGrp="1" noChangeArrowheads="1"/>
          </p:cNvSpPr>
          <p:nvPr>
            <p:ph type="body" idx="1"/>
          </p:nvPr>
        </p:nvSpPr>
        <p:spPr>
          <a:xfrm>
            <a:off x="2023844" y="1450428"/>
            <a:ext cx="8502650" cy="4493171"/>
          </a:xfrm>
        </p:spPr>
        <p:txBody>
          <a:bodyPr>
            <a:noAutofit/>
          </a:bodyPr>
          <a:lstStyle/>
          <a:p>
            <a:pPr>
              <a:buFont typeface="Wingdings" pitchFamily="2" charset="2"/>
              <a:buNone/>
            </a:pPr>
            <a:r>
              <a:rPr lang="en-GB" dirty="0" smtClean="0"/>
              <a:t>	</a:t>
            </a:r>
            <a:endParaRPr lang="en-GB" dirty="0"/>
          </a:p>
          <a:p>
            <a:pPr>
              <a:buNone/>
            </a:pPr>
            <a:r>
              <a:rPr lang="en-GB" dirty="0"/>
              <a:t>It can work effectively when:</a:t>
            </a:r>
          </a:p>
          <a:p>
            <a:pPr>
              <a:buFont typeface="Wingdings" pitchFamily="2" charset="2"/>
              <a:buNone/>
            </a:pPr>
            <a:endParaRPr lang="en-GB" dirty="0" smtClean="0"/>
          </a:p>
          <a:p>
            <a:pPr>
              <a:buFont typeface="Wingdings" pitchFamily="2" charset="2"/>
              <a:buNone/>
            </a:pPr>
            <a:r>
              <a:rPr lang="en-GB" dirty="0" smtClean="0"/>
              <a:t>1</a:t>
            </a:r>
            <a:r>
              <a:rPr lang="en-GB" dirty="0"/>
              <a:t>) When Commercial Bank approach the Central Bank for </a:t>
            </a:r>
            <a:r>
              <a:rPr lang="en-GB" dirty="0" smtClean="0"/>
              <a:t>borrowings.2</a:t>
            </a:r>
            <a:r>
              <a:rPr lang="en-GB" dirty="0"/>
              <a:t>) The Commercial Bank are more dependent upon Capital Market.</a:t>
            </a:r>
          </a:p>
          <a:p>
            <a:pPr>
              <a:buFont typeface="Wingdings" pitchFamily="2" charset="2"/>
              <a:buNone/>
            </a:pPr>
            <a:r>
              <a:rPr lang="en-GB" dirty="0"/>
              <a:t>	    Share of banking credit ahs declined	</a:t>
            </a:r>
          </a:p>
          <a:p>
            <a:pPr>
              <a:buFont typeface="Wingdings" pitchFamily="2" charset="2"/>
              <a:buNone/>
            </a:pPr>
            <a:endParaRPr lang="en-GB" dirty="0"/>
          </a:p>
          <a:p>
            <a:pPr>
              <a:buFont typeface="Wingdings" pitchFamily="2" charset="2"/>
              <a:buNone/>
            </a:pPr>
            <a:r>
              <a:rPr lang="en-GB" dirty="0"/>
              <a:t>	3) Changes in Bank Rate must influence interest rates. But these days</a:t>
            </a:r>
          </a:p>
          <a:p>
            <a:pPr>
              <a:buFont typeface="Wingdings" pitchFamily="2" charset="2"/>
              <a:buNone/>
            </a:pPr>
            <a:r>
              <a:rPr lang="en-GB" dirty="0"/>
              <a:t>	    Commercial Bank hold on to their interest rate than get affected by</a:t>
            </a:r>
          </a:p>
          <a:p>
            <a:pPr>
              <a:buFont typeface="Wingdings" pitchFamily="2" charset="2"/>
              <a:buNone/>
            </a:pPr>
            <a:r>
              <a:rPr lang="en-GB" dirty="0"/>
              <a:t>	   Bank Rate.</a:t>
            </a:r>
          </a:p>
        </p:txBody>
      </p:sp>
    </p:spTree>
    <p:extLst>
      <p:ext uri="{BB962C8B-B14F-4D97-AF65-F5344CB8AC3E}">
        <p14:creationId xmlns:p14="http://schemas.microsoft.com/office/powerpoint/2010/main" xmlns="" val="36442080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8018" name="Rectangle 2"/>
          <p:cNvSpPr>
            <a:spLocks noGrp="1" noChangeArrowheads="1"/>
          </p:cNvSpPr>
          <p:nvPr>
            <p:ph type="title"/>
          </p:nvPr>
        </p:nvSpPr>
        <p:spPr>
          <a:xfrm>
            <a:off x="1981200" y="133814"/>
            <a:ext cx="7543800" cy="1031875"/>
          </a:xfrm>
        </p:spPr>
        <p:txBody>
          <a:bodyPr/>
          <a:lstStyle/>
          <a:p>
            <a:r>
              <a:rPr lang="en-GB" sz="3200" b="1" dirty="0" smtClean="0"/>
              <a:t>3) </a:t>
            </a:r>
            <a:r>
              <a:rPr lang="en-GB" sz="3200" b="1" dirty="0"/>
              <a:t>Cash Reserve Ratio (CRR) ( 4</a:t>
            </a:r>
            <a:r>
              <a:rPr lang="en-GB" sz="3200" b="1" dirty="0" smtClean="0"/>
              <a:t>% </a:t>
            </a:r>
            <a:r>
              <a:rPr lang="en-GB" sz="3200" b="1" dirty="0"/>
              <a:t>)</a:t>
            </a:r>
          </a:p>
        </p:txBody>
      </p:sp>
      <p:sp>
        <p:nvSpPr>
          <p:cNvPr id="598019" name="Rectangle 3"/>
          <p:cNvSpPr>
            <a:spLocks noGrp="1" noChangeArrowheads="1"/>
          </p:cNvSpPr>
          <p:nvPr>
            <p:ph type="body" idx="1"/>
          </p:nvPr>
        </p:nvSpPr>
        <p:spPr>
          <a:xfrm>
            <a:off x="1484310" y="1006997"/>
            <a:ext cx="10018713" cy="5752618"/>
          </a:xfrm>
        </p:spPr>
        <p:txBody>
          <a:bodyPr>
            <a:normAutofit/>
          </a:bodyPr>
          <a:lstStyle/>
          <a:p>
            <a:pPr>
              <a:buFont typeface="Wingdings" pitchFamily="2" charset="2"/>
              <a:buNone/>
            </a:pPr>
            <a:r>
              <a:rPr lang="en-GB" sz="2000" dirty="0"/>
              <a:t>	All commercial banks are required to keep a certain amount of its</a:t>
            </a:r>
          </a:p>
          <a:p>
            <a:pPr>
              <a:buFont typeface="Wingdings" pitchFamily="2" charset="2"/>
              <a:buNone/>
            </a:pPr>
            <a:r>
              <a:rPr lang="en-GB" sz="2000" dirty="0"/>
              <a:t>	deposits in cash with RBI. This percentage is called the </a:t>
            </a:r>
          </a:p>
          <a:p>
            <a:pPr>
              <a:buFont typeface="Wingdings" pitchFamily="2" charset="2"/>
              <a:buNone/>
            </a:pPr>
            <a:r>
              <a:rPr lang="en-GB" sz="2000" dirty="0"/>
              <a:t>	</a:t>
            </a:r>
            <a:r>
              <a:rPr lang="en-GB" sz="2000" b="1" dirty="0"/>
              <a:t>Cash Reserve Ratio</a:t>
            </a:r>
            <a:r>
              <a:rPr lang="en-GB" sz="2000" dirty="0"/>
              <a:t>. </a:t>
            </a:r>
          </a:p>
          <a:p>
            <a:pPr>
              <a:buFont typeface="Wingdings" pitchFamily="2" charset="2"/>
              <a:buNone/>
            </a:pPr>
            <a:endParaRPr lang="en-GB" sz="2000" dirty="0"/>
          </a:p>
          <a:p>
            <a:pPr lvl="1"/>
            <a:r>
              <a:rPr lang="en-GB" dirty="0"/>
              <a:t>To prevent shortage of cash</a:t>
            </a:r>
          </a:p>
          <a:p>
            <a:pPr lvl="1"/>
            <a:r>
              <a:rPr lang="en-GB" dirty="0"/>
              <a:t>To control Money supply</a:t>
            </a:r>
          </a:p>
          <a:p>
            <a:pPr lvl="1"/>
            <a:r>
              <a:rPr lang="en-GB" dirty="0"/>
              <a:t>In Contractionary policy the bank raises the CRR</a:t>
            </a:r>
          </a:p>
          <a:p>
            <a:pPr lvl="1"/>
            <a:r>
              <a:rPr lang="en-GB" dirty="0"/>
              <a:t>In Expansionary policy bank reduces the CRR</a:t>
            </a:r>
          </a:p>
          <a:p>
            <a:pPr lvl="1"/>
            <a:r>
              <a:rPr lang="en-GB" dirty="0"/>
              <a:t>A hike in CRR will lead to high interest rate, credit rationing, huge decline in investment and large reduction in National Income and Employment</a:t>
            </a:r>
          </a:p>
          <a:p>
            <a:pPr lvl="1"/>
            <a:endParaRPr lang="en-GB" dirty="0"/>
          </a:p>
        </p:txBody>
      </p:sp>
    </p:spTree>
    <p:extLst>
      <p:ext uri="{BB962C8B-B14F-4D97-AF65-F5344CB8AC3E}">
        <p14:creationId xmlns:p14="http://schemas.microsoft.com/office/powerpoint/2010/main" xmlns="" val="646768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9282" name="Rectangle 2"/>
          <p:cNvSpPr>
            <a:spLocks noGrp="1" noChangeArrowheads="1"/>
          </p:cNvSpPr>
          <p:nvPr>
            <p:ph type="title"/>
          </p:nvPr>
        </p:nvSpPr>
        <p:spPr>
          <a:xfrm>
            <a:off x="2001838" y="376239"/>
            <a:ext cx="7543800" cy="695325"/>
          </a:xfrm>
        </p:spPr>
        <p:txBody>
          <a:bodyPr/>
          <a:lstStyle/>
          <a:p>
            <a:r>
              <a:rPr lang="en-GB" sz="3200" b="1" dirty="0"/>
              <a:t>Other Methods…….</a:t>
            </a:r>
          </a:p>
        </p:txBody>
      </p:sp>
      <p:sp>
        <p:nvSpPr>
          <p:cNvPr id="609283" name="Rectangle 3"/>
          <p:cNvSpPr>
            <a:spLocks noGrp="1" noChangeArrowheads="1"/>
          </p:cNvSpPr>
          <p:nvPr>
            <p:ph type="body" idx="1"/>
          </p:nvPr>
        </p:nvSpPr>
        <p:spPr>
          <a:xfrm>
            <a:off x="1939925" y="1215341"/>
            <a:ext cx="8229600" cy="5509549"/>
          </a:xfrm>
        </p:spPr>
        <p:txBody>
          <a:bodyPr/>
          <a:lstStyle/>
          <a:p>
            <a:pPr>
              <a:buFont typeface="Wingdings" pitchFamily="2" charset="2"/>
              <a:buNone/>
            </a:pPr>
            <a:r>
              <a:rPr lang="en-GB" sz="2000" b="1" dirty="0"/>
              <a:t> </a:t>
            </a:r>
            <a:r>
              <a:rPr lang="en-GB" sz="2000" b="1" dirty="0" smtClean="0"/>
              <a:t>                        1</a:t>
            </a:r>
            <a:r>
              <a:rPr lang="en-GB" sz="2000" b="1" dirty="0"/>
              <a:t>)</a:t>
            </a:r>
            <a:r>
              <a:rPr lang="en-GB" sz="2000" dirty="0"/>
              <a:t> </a:t>
            </a:r>
            <a:r>
              <a:rPr lang="en-GB" sz="2000" b="1" u="sng" dirty="0"/>
              <a:t>Statutory Liquidity Requirement ( SLR) ( </a:t>
            </a:r>
            <a:r>
              <a:rPr lang="en-GB" sz="2000" b="1" u="sng" dirty="0" smtClean="0"/>
              <a:t>22% </a:t>
            </a:r>
            <a:r>
              <a:rPr lang="en-GB" sz="2000" b="1" u="sng" dirty="0"/>
              <a:t>)</a:t>
            </a:r>
          </a:p>
          <a:p>
            <a:pPr>
              <a:buFont typeface="Wingdings" pitchFamily="2" charset="2"/>
              <a:buNone/>
            </a:pPr>
            <a:endParaRPr lang="en-GB" sz="2000" b="1" u="sng" dirty="0"/>
          </a:p>
          <a:p>
            <a:pPr lvl="1"/>
            <a:r>
              <a:rPr lang="en-GB" dirty="0"/>
              <a:t>Another kind of reserve, in addition to CRR.</a:t>
            </a:r>
          </a:p>
          <a:p>
            <a:pPr lvl="1">
              <a:buFont typeface="Wingdings" pitchFamily="2" charset="2"/>
              <a:buNone/>
            </a:pPr>
            <a:endParaRPr lang="en-GB" dirty="0"/>
          </a:p>
          <a:p>
            <a:pPr lvl="1"/>
            <a:r>
              <a:rPr lang="en-GB" dirty="0"/>
              <a:t>It’s the proportion of the total deposits which commercial banks are </a:t>
            </a:r>
          </a:p>
          <a:p>
            <a:pPr lvl="1">
              <a:buFont typeface="Wingdings" pitchFamily="2" charset="2"/>
              <a:buNone/>
            </a:pPr>
            <a:r>
              <a:rPr lang="en-GB" dirty="0"/>
              <a:t>      required to maintain with the central bank in the form of liquid assets </a:t>
            </a:r>
          </a:p>
          <a:p>
            <a:pPr lvl="1">
              <a:buFont typeface="Wingdings" pitchFamily="2" charset="2"/>
              <a:buNone/>
            </a:pPr>
            <a:r>
              <a:rPr lang="en-GB" dirty="0"/>
              <a:t>			- Cash reserve, Gold, Government Bonds</a:t>
            </a:r>
          </a:p>
          <a:p>
            <a:pPr lvl="1">
              <a:buFont typeface="Wingdings" pitchFamily="2" charset="2"/>
              <a:buNone/>
            </a:pPr>
            <a:endParaRPr lang="en-GB" dirty="0"/>
          </a:p>
          <a:p>
            <a:pPr lvl="1"/>
            <a:r>
              <a:rPr lang="en-GB" dirty="0"/>
              <a:t>This measure was undertaken to prevent the commercial bank to liquidate their liquid assets when CRR is raised</a:t>
            </a:r>
            <a:r>
              <a:rPr lang="en-GB" sz="1800" dirty="0"/>
              <a:t>.</a:t>
            </a:r>
          </a:p>
          <a:p>
            <a:pPr lvl="1"/>
            <a:endParaRPr lang="en-GB" sz="1800" dirty="0"/>
          </a:p>
          <a:p>
            <a:pPr lvl="1"/>
            <a:endParaRPr lang="en-GB" sz="1800" dirty="0"/>
          </a:p>
          <a:p>
            <a:pPr lvl="1"/>
            <a:endParaRPr lang="en-GB" sz="1800" b="1" dirty="0"/>
          </a:p>
        </p:txBody>
      </p:sp>
    </p:spTree>
    <p:extLst>
      <p:ext uri="{BB962C8B-B14F-4D97-AF65-F5344CB8AC3E}">
        <p14:creationId xmlns:p14="http://schemas.microsoft.com/office/powerpoint/2010/main" xmlns="" val="21788086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3139" name="Rectangle 3"/>
          <p:cNvSpPr>
            <a:spLocks noGrp="1" noChangeArrowheads="1"/>
          </p:cNvSpPr>
          <p:nvPr>
            <p:ph type="body" idx="1"/>
          </p:nvPr>
        </p:nvSpPr>
        <p:spPr>
          <a:xfrm>
            <a:off x="1709738" y="1195389"/>
            <a:ext cx="8229600" cy="4611687"/>
          </a:xfrm>
        </p:spPr>
        <p:txBody>
          <a:bodyPr/>
          <a:lstStyle/>
          <a:p>
            <a:pPr lvl="1">
              <a:lnSpc>
                <a:spcPct val="80000"/>
              </a:lnSpc>
              <a:buFont typeface="Wingdings" pitchFamily="2" charset="2"/>
              <a:buNone/>
            </a:pPr>
            <a:r>
              <a:rPr lang="en-GB" sz="2400" b="1" dirty="0" smtClean="0"/>
              <a:t>                                         2</a:t>
            </a:r>
            <a:r>
              <a:rPr lang="en-GB" sz="2400" b="1" dirty="0"/>
              <a:t>) </a:t>
            </a:r>
            <a:r>
              <a:rPr lang="en-GB" sz="2400" b="1" u="sng" dirty="0" err="1"/>
              <a:t>Reporate</a:t>
            </a:r>
            <a:r>
              <a:rPr lang="en-GB" sz="2400" b="1" u="sng" dirty="0"/>
              <a:t> ( </a:t>
            </a:r>
            <a:r>
              <a:rPr lang="en-GB" sz="2400" b="1" u="sng" dirty="0" smtClean="0"/>
              <a:t>8%)</a:t>
            </a:r>
            <a:endParaRPr lang="en-GB" sz="2400" b="1" u="sng" dirty="0"/>
          </a:p>
          <a:p>
            <a:pPr lvl="1">
              <a:lnSpc>
                <a:spcPct val="80000"/>
              </a:lnSpc>
              <a:buFont typeface="Wingdings" pitchFamily="2" charset="2"/>
              <a:buNone/>
            </a:pPr>
            <a:endParaRPr lang="en-GB" b="1" u="sng" dirty="0"/>
          </a:p>
          <a:p>
            <a:pPr lvl="2">
              <a:lnSpc>
                <a:spcPct val="80000"/>
              </a:lnSpc>
            </a:pPr>
            <a:r>
              <a:rPr lang="en-GB" sz="2000" dirty="0"/>
              <a:t>Whenever the banks have any shortage of funds they can borrow it from RBI. </a:t>
            </a:r>
          </a:p>
          <a:p>
            <a:pPr lvl="2">
              <a:lnSpc>
                <a:spcPct val="80000"/>
              </a:lnSpc>
            </a:pPr>
            <a:r>
              <a:rPr lang="en-GB" sz="2000" dirty="0"/>
              <a:t>Repo rate is the rate at which our banks borrow rupees from RBI. </a:t>
            </a:r>
          </a:p>
          <a:p>
            <a:pPr lvl="2">
              <a:lnSpc>
                <a:spcPct val="80000"/>
              </a:lnSpc>
            </a:pPr>
            <a:r>
              <a:rPr lang="en-GB" sz="2000" dirty="0"/>
              <a:t>A reduction in the repo rate will help banks to get money at a cheaper rate. </a:t>
            </a:r>
          </a:p>
          <a:p>
            <a:pPr lvl="2">
              <a:lnSpc>
                <a:spcPct val="80000"/>
              </a:lnSpc>
            </a:pPr>
            <a:r>
              <a:rPr lang="en-GB" sz="2000" dirty="0"/>
              <a:t>When the repo rate increases borrowing from RBI becomes more expensive</a:t>
            </a:r>
            <a:r>
              <a:rPr lang="en-GB" dirty="0"/>
              <a:t>. </a:t>
            </a:r>
          </a:p>
          <a:p>
            <a:pPr lvl="2">
              <a:lnSpc>
                <a:spcPct val="80000"/>
              </a:lnSpc>
            </a:pPr>
            <a:r>
              <a:rPr lang="en-GB" sz="2000" dirty="0"/>
              <a:t>The repo rate transactions are for very short duration </a:t>
            </a:r>
          </a:p>
          <a:p>
            <a:pPr lvl="2">
              <a:lnSpc>
                <a:spcPct val="80000"/>
              </a:lnSpc>
            </a:pPr>
            <a:r>
              <a:rPr lang="en-GB" sz="2000" dirty="0"/>
              <a:t>It denotes injection of liquidity.</a:t>
            </a:r>
          </a:p>
          <a:p>
            <a:pPr lvl="2">
              <a:lnSpc>
                <a:spcPct val="80000"/>
              </a:lnSpc>
              <a:buFont typeface="Wingdings" pitchFamily="2" charset="2"/>
              <a:buNone/>
            </a:pPr>
            <a:endParaRPr lang="en-GB" sz="2000" dirty="0"/>
          </a:p>
        </p:txBody>
      </p:sp>
    </p:spTree>
    <p:extLst>
      <p:ext uri="{BB962C8B-B14F-4D97-AF65-F5344CB8AC3E}">
        <p14:creationId xmlns:p14="http://schemas.microsoft.com/office/powerpoint/2010/main" xmlns="" val="30010681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1983130" y="92598"/>
            <a:ext cx="10208870" cy="6678592"/>
          </a:xfrm>
        </p:spPr>
      </p:pic>
    </p:spTree>
    <p:extLst>
      <p:ext uri="{BB962C8B-B14F-4D97-AF65-F5344CB8AC3E}">
        <p14:creationId xmlns:p14="http://schemas.microsoft.com/office/powerpoint/2010/main" xmlns="" val="38776411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2355" name="Rectangle 3"/>
          <p:cNvSpPr>
            <a:spLocks noGrp="1" noChangeArrowheads="1"/>
          </p:cNvSpPr>
          <p:nvPr>
            <p:ph type="body" idx="1"/>
          </p:nvPr>
        </p:nvSpPr>
        <p:spPr>
          <a:xfrm>
            <a:off x="1719263" y="669926"/>
            <a:ext cx="8229600" cy="6188075"/>
          </a:xfrm>
        </p:spPr>
        <p:txBody>
          <a:bodyPr/>
          <a:lstStyle/>
          <a:p>
            <a:pPr lvl="1">
              <a:lnSpc>
                <a:spcPct val="80000"/>
              </a:lnSpc>
              <a:buFont typeface="Wingdings" pitchFamily="2" charset="2"/>
              <a:buNone/>
            </a:pPr>
            <a:r>
              <a:rPr lang="en-GB" b="1" dirty="0" smtClean="0"/>
              <a:t>3</a:t>
            </a:r>
            <a:r>
              <a:rPr lang="en-GB" b="1" dirty="0"/>
              <a:t>) </a:t>
            </a:r>
            <a:r>
              <a:rPr lang="en-GB" b="1" u="sng" dirty="0"/>
              <a:t>Reverse </a:t>
            </a:r>
            <a:r>
              <a:rPr lang="en-GB" b="1" u="sng" dirty="0" err="1"/>
              <a:t>Reporate</a:t>
            </a:r>
            <a:r>
              <a:rPr lang="en-GB" b="1" u="sng" dirty="0"/>
              <a:t> ( 7</a:t>
            </a:r>
            <a:r>
              <a:rPr lang="en-GB" b="1" u="sng" dirty="0" smtClean="0"/>
              <a:t>%)</a:t>
            </a:r>
            <a:endParaRPr lang="en-GB" b="1" u="sng" dirty="0"/>
          </a:p>
          <a:p>
            <a:pPr lvl="1">
              <a:lnSpc>
                <a:spcPct val="80000"/>
              </a:lnSpc>
              <a:buFont typeface="Wingdings" pitchFamily="2" charset="2"/>
              <a:buNone/>
            </a:pPr>
            <a:endParaRPr lang="en-GB" b="1" u="sng" dirty="0"/>
          </a:p>
          <a:p>
            <a:pPr lvl="2">
              <a:lnSpc>
                <a:spcPct val="80000"/>
              </a:lnSpc>
            </a:pPr>
            <a:r>
              <a:rPr lang="en-GB" sz="2000" dirty="0"/>
              <a:t>A reverse repo rate is the interest rate earned by a bank for lending money to the RBI in exchange for Government securities. </a:t>
            </a:r>
          </a:p>
          <a:p>
            <a:pPr lvl="2">
              <a:lnSpc>
                <a:spcPct val="80000"/>
              </a:lnSpc>
            </a:pPr>
            <a:endParaRPr lang="en-GB" sz="2000" dirty="0"/>
          </a:p>
          <a:p>
            <a:pPr lvl="2">
              <a:lnSpc>
                <a:spcPct val="80000"/>
              </a:lnSpc>
            </a:pPr>
            <a:r>
              <a:rPr lang="en-GB" sz="2000" dirty="0"/>
              <a:t>Reverse repo is an arrangement where RBI sells the securities to the bank for a short term on a specified date.</a:t>
            </a:r>
          </a:p>
          <a:p>
            <a:pPr lvl="2">
              <a:lnSpc>
                <a:spcPct val="80000"/>
              </a:lnSpc>
              <a:buFont typeface="Wingdings" pitchFamily="2" charset="2"/>
              <a:buNone/>
            </a:pPr>
            <a:endParaRPr lang="en-GB" sz="2000" dirty="0"/>
          </a:p>
          <a:p>
            <a:pPr lvl="2">
              <a:lnSpc>
                <a:spcPct val="80000"/>
              </a:lnSpc>
            </a:pPr>
            <a:r>
              <a:rPr lang="en-GB" sz="2000" dirty="0"/>
              <a:t>RBI us his tool when there is to much liquidity in the banking system.</a:t>
            </a:r>
          </a:p>
          <a:p>
            <a:pPr lvl="2">
              <a:lnSpc>
                <a:spcPct val="80000"/>
              </a:lnSpc>
            </a:pPr>
            <a:endParaRPr lang="en-GB" sz="2000" dirty="0"/>
          </a:p>
          <a:p>
            <a:pPr lvl="2">
              <a:lnSpc>
                <a:spcPct val="80000"/>
              </a:lnSpc>
            </a:pPr>
            <a:r>
              <a:rPr lang="en-GB" sz="2000" dirty="0"/>
              <a:t>Reverse </a:t>
            </a:r>
            <a:r>
              <a:rPr lang="en-GB" sz="2000" dirty="0" err="1"/>
              <a:t>reporate</a:t>
            </a:r>
            <a:r>
              <a:rPr lang="en-GB" sz="2000" dirty="0"/>
              <a:t> means absorption of liquidity.</a:t>
            </a:r>
          </a:p>
          <a:p>
            <a:pPr lvl="2">
              <a:lnSpc>
                <a:spcPct val="80000"/>
              </a:lnSpc>
            </a:pPr>
            <a:endParaRPr lang="en-GB" sz="2000" dirty="0"/>
          </a:p>
          <a:p>
            <a:pPr lvl="2">
              <a:lnSpc>
                <a:spcPct val="80000"/>
              </a:lnSpc>
            </a:pPr>
            <a:r>
              <a:rPr lang="en-GB" sz="2000" dirty="0"/>
              <a:t>They give money to depositors at 4% and turn around and lend that money to others that want to buy a home or expand their business at 6-8% or higher depending on the </a:t>
            </a:r>
            <a:r>
              <a:rPr lang="en-GB" sz="2000" dirty="0" err="1"/>
              <a:t>risk.If</a:t>
            </a:r>
            <a:r>
              <a:rPr lang="en-GB" sz="2000" dirty="0"/>
              <a:t> they lend more money than they take in on a given day they may have to borrow money from the fed on a short term basis which would be the bank rate.</a:t>
            </a:r>
          </a:p>
        </p:txBody>
      </p:sp>
    </p:spTree>
    <p:extLst>
      <p:ext uri="{BB962C8B-B14F-4D97-AF65-F5344CB8AC3E}">
        <p14:creationId xmlns:p14="http://schemas.microsoft.com/office/powerpoint/2010/main" xmlns="" val="32094062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1874" name="Rectangle 2"/>
          <p:cNvSpPr>
            <a:spLocks noGrp="1" noChangeArrowheads="1"/>
          </p:cNvSpPr>
          <p:nvPr>
            <p:ph type="title"/>
          </p:nvPr>
        </p:nvSpPr>
        <p:spPr/>
        <p:txBody>
          <a:bodyPr/>
          <a:lstStyle/>
          <a:p>
            <a:r>
              <a:rPr lang="en-GB"/>
              <a:t>Qualitative Measures</a:t>
            </a:r>
          </a:p>
        </p:txBody>
      </p:sp>
      <p:grpSp>
        <p:nvGrpSpPr>
          <p:cNvPr id="2" name="SmartArt Placeholder 591874"/>
          <p:cNvGrpSpPr>
            <a:grpSpLocks noChangeAspect="1"/>
          </p:cNvGrpSpPr>
          <p:nvPr/>
        </p:nvGrpSpPr>
        <p:grpSpPr bwMode="auto">
          <a:xfrm>
            <a:off x="1981200" y="1719263"/>
            <a:ext cx="8229600" cy="4411662"/>
            <a:chOff x="288" y="1083"/>
            <a:chExt cx="3888" cy="720"/>
          </a:xfrm>
        </p:grpSpPr>
        <p:cxnSp>
          <p:nvCxnSpPr>
            <p:cNvPr id="4100" name="_s4100"/>
            <p:cNvCxnSpPr>
              <a:cxnSpLocks noChangeShapeType="1"/>
              <a:stCxn id="7" idx="0"/>
              <a:endCxn id="3" idx="2"/>
            </p:cNvCxnSpPr>
            <p:nvPr/>
          </p:nvCxnSpPr>
          <p:spPr bwMode="auto">
            <a:xfrm rot="5400000" flipH="1">
              <a:off x="2916" y="687"/>
              <a:ext cx="144" cy="1512"/>
            </a:xfrm>
            <a:prstGeom prst="bentConnector3">
              <a:avLst>
                <a:gd name="adj1" fmla="val 12972"/>
              </a:avLst>
            </a:prstGeom>
            <a:noFill/>
            <a:ln w="28575">
              <a:solidFill>
                <a:schemeClr val="tx1"/>
              </a:solidFill>
              <a:miter lim="800000"/>
              <a:headEnd/>
              <a:tailEnd/>
            </a:ln>
            <a:extLst>
              <a:ext uri="{909E8E84-426E-40DD-AFC4-6F175D3DCCD1}">
                <a14:hiddenFill xmlns:a14="http://schemas.microsoft.com/office/drawing/2010/main" xmlns="">
                  <a:noFill/>
                </a14:hiddenFill>
              </a:ext>
            </a:extLst>
          </p:spPr>
        </p:cxnSp>
        <p:cxnSp>
          <p:nvCxnSpPr>
            <p:cNvPr id="4101" name="_s4101"/>
            <p:cNvCxnSpPr>
              <a:cxnSpLocks noChangeShapeType="1"/>
              <a:stCxn id="6" idx="0"/>
              <a:endCxn id="3" idx="2"/>
            </p:cNvCxnSpPr>
            <p:nvPr/>
          </p:nvCxnSpPr>
          <p:spPr bwMode="auto">
            <a:xfrm rot="5400000" flipH="1">
              <a:off x="2412" y="1191"/>
              <a:ext cx="144" cy="504"/>
            </a:xfrm>
            <a:prstGeom prst="bentConnector3">
              <a:avLst>
                <a:gd name="adj1" fmla="val 12972"/>
              </a:avLst>
            </a:prstGeom>
            <a:noFill/>
            <a:ln w="28575">
              <a:solidFill>
                <a:schemeClr val="tx1"/>
              </a:solidFill>
              <a:miter lim="800000"/>
              <a:headEnd/>
              <a:tailEnd/>
            </a:ln>
            <a:extLst>
              <a:ext uri="{909E8E84-426E-40DD-AFC4-6F175D3DCCD1}">
                <a14:hiddenFill xmlns:a14="http://schemas.microsoft.com/office/drawing/2010/main" xmlns="">
                  <a:noFill/>
                </a14:hiddenFill>
              </a:ext>
            </a:extLst>
          </p:spPr>
        </p:cxnSp>
        <p:cxnSp>
          <p:nvCxnSpPr>
            <p:cNvPr id="4102" name="_s4102"/>
            <p:cNvCxnSpPr>
              <a:cxnSpLocks noChangeShapeType="1"/>
              <a:stCxn id="5" idx="0"/>
              <a:endCxn id="3" idx="2"/>
            </p:cNvCxnSpPr>
            <p:nvPr/>
          </p:nvCxnSpPr>
          <p:spPr bwMode="auto">
            <a:xfrm rot="16200000">
              <a:off x="1908" y="1191"/>
              <a:ext cx="144" cy="504"/>
            </a:xfrm>
            <a:prstGeom prst="bentConnector3">
              <a:avLst>
                <a:gd name="adj1" fmla="val 12972"/>
              </a:avLst>
            </a:prstGeom>
            <a:noFill/>
            <a:ln w="28575">
              <a:solidFill>
                <a:schemeClr val="tx1"/>
              </a:solidFill>
              <a:miter lim="800000"/>
              <a:headEnd/>
              <a:tailEnd/>
            </a:ln>
            <a:extLst>
              <a:ext uri="{909E8E84-426E-40DD-AFC4-6F175D3DCCD1}">
                <a14:hiddenFill xmlns:a14="http://schemas.microsoft.com/office/drawing/2010/main" xmlns="">
                  <a:noFill/>
                </a14:hiddenFill>
              </a:ext>
            </a:extLst>
          </p:spPr>
        </p:cxnSp>
        <p:cxnSp>
          <p:nvCxnSpPr>
            <p:cNvPr id="4103" name="_s4103"/>
            <p:cNvCxnSpPr>
              <a:cxnSpLocks noChangeShapeType="1"/>
              <a:stCxn id="4" idx="0"/>
              <a:endCxn id="3" idx="2"/>
            </p:cNvCxnSpPr>
            <p:nvPr/>
          </p:nvCxnSpPr>
          <p:spPr bwMode="auto">
            <a:xfrm rot="16200000">
              <a:off x="1404" y="687"/>
              <a:ext cx="144" cy="1512"/>
            </a:xfrm>
            <a:prstGeom prst="bentConnector3">
              <a:avLst>
                <a:gd name="adj1" fmla="val 12972"/>
              </a:avLst>
            </a:prstGeom>
            <a:noFill/>
            <a:ln w="28575">
              <a:solidFill>
                <a:schemeClr val="tx1"/>
              </a:solidFill>
              <a:miter lim="800000"/>
              <a:headEnd/>
              <a:tailEnd/>
            </a:ln>
            <a:extLst>
              <a:ext uri="{909E8E84-426E-40DD-AFC4-6F175D3DCCD1}">
                <a14:hiddenFill xmlns:a14="http://schemas.microsoft.com/office/drawing/2010/main" xmlns="">
                  <a:noFill/>
                </a14:hiddenFill>
              </a:ext>
            </a:extLst>
          </p:spPr>
        </p:cxnSp>
        <p:sp>
          <p:nvSpPr>
            <p:cNvPr id="3" name="_s4104"/>
            <p:cNvSpPr>
              <a:spLocks noChangeArrowheads="1"/>
            </p:cNvSpPr>
            <p:nvPr/>
          </p:nvSpPr>
          <p:spPr bwMode="auto">
            <a:xfrm>
              <a:off x="1800" y="1083"/>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5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Qualitative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5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Measures</a:t>
              </a:r>
            </a:p>
          </p:txBody>
        </p:sp>
        <p:sp>
          <p:nvSpPr>
            <p:cNvPr id="4" name="_s4105"/>
            <p:cNvSpPr>
              <a:spLocks noChangeArrowheads="1"/>
            </p:cNvSpPr>
            <p:nvPr/>
          </p:nvSpPr>
          <p:spPr bwMode="auto">
            <a:xfrm>
              <a:off x="288" y="1515"/>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5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Credit Rationing</a:t>
              </a:r>
            </a:p>
          </p:txBody>
        </p:sp>
        <p:sp>
          <p:nvSpPr>
            <p:cNvPr id="5" name="_s4106"/>
            <p:cNvSpPr>
              <a:spLocks noChangeArrowheads="1"/>
            </p:cNvSpPr>
            <p:nvPr/>
          </p:nvSpPr>
          <p:spPr bwMode="auto">
            <a:xfrm>
              <a:off x="1296" y="1515"/>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5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Change in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5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Lending Margin</a:t>
              </a:r>
            </a:p>
          </p:txBody>
        </p:sp>
        <p:sp>
          <p:nvSpPr>
            <p:cNvPr id="6" name="_s4107"/>
            <p:cNvSpPr>
              <a:spLocks noChangeArrowheads="1"/>
            </p:cNvSpPr>
            <p:nvPr/>
          </p:nvSpPr>
          <p:spPr bwMode="auto">
            <a:xfrm>
              <a:off x="2304" y="1515"/>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5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Moral Suasion</a:t>
              </a:r>
            </a:p>
          </p:txBody>
        </p:sp>
        <p:sp>
          <p:nvSpPr>
            <p:cNvPr id="7" name="_s4108"/>
            <p:cNvSpPr>
              <a:spLocks noChangeArrowheads="1"/>
            </p:cNvSpPr>
            <p:nvPr/>
          </p:nvSpPr>
          <p:spPr bwMode="auto">
            <a:xfrm>
              <a:off x="3312" y="1515"/>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5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Direct Control</a:t>
              </a:r>
            </a:p>
          </p:txBody>
        </p:sp>
      </p:grpSp>
    </p:spTree>
    <p:extLst>
      <p:ext uri="{BB962C8B-B14F-4D97-AF65-F5344CB8AC3E}">
        <p14:creationId xmlns:p14="http://schemas.microsoft.com/office/powerpoint/2010/main" xmlns="" val="39227837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7235" name="Rectangle 3"/>
          <p:cNvSpPr>
            <a:spLocks noGrp="1" noChangeArrowheads="1"/>
          </p:cNvSpPr>
          <p:nvPr>
            <p:ph type="body" idx="1"/>
          </p:nvPr>
        </p:nvSpPr>
        <p:spPr>
          <a:xfrm>
            <a:off x="1981200" y="277814"/>
            <a:ext cx="8686800" cy="6378575"/>
          </a:xfrm>
        </p:spPr>
        <p:txBody>
          <a:bodyPr/>
          <a:lstStyle/>
          <a:p>
            <a:pPr marL="571500" indent="-571500">
              <a:buFont typeface="Wingdings" pitchFamily="2" charset="2"/>
              <a:buAutoNum type="arabicParenR"/>
            </a:pPr>
            <a:r>
              <a:rPr lang="en-GB" sz="2000" b="1" dirty="0"/>
              <a:t>Credit Rationing</a:t>
            </a:r>
          </a:p>
          <a:p>
            <a:pPr marL="1131888" lvl="2" indent="-438150"/>
            <a:r>
              <a:rPr lang="en-GB" sz="2000" dirty="0"/>
              <a:t>Shortage of funds, priority and weaker industries get </a:t>
            </a:r>
          </a:p>
          <a:p>
            <a:pPr marL="1131888" lvl="2" indent="-438150">
              <a:buNone/>
            </a:pPr>
            <a:r>
              <a:rPr lang="en-GB" sz="2000" dirty="0"/>
              <a:t>       starved of necessary funds. </a:t>
            </a:r>
          </a:p>
          <a:p>
            <a:pPr marL="1131888" lvl="2" indent="-438150"/>
            <a:r>
              <a:rPr lang="en-GB" sz="2000" dirty="0"/>
              <a:t>Central Bank does credit rationing</a:t>
            </a:r>
          </a:p>
          <a:p>
            <a:pPr marL="1663700" lvl="4" indent="-381000"/>
            <a:r>
              <a:rPr lang="en-GB" sz="1800" dirty="0"/>
              <a:t>Imposition of upper limits on the credit available to large industries.</a:t>
            </a:r>
          </a:p>
          <a:p>
            <a:pPr marL="1663700" lvl="4" indent="-381000"/>
            <a:r>
              <a:rPr lang="en-GB" sz="1800" dirty="0"/>
              <a:t>Charging higher interest rate on bank loans beyond a limit</a:t>
            </a:r>
          </a:p>
          <a:p>
            <a:pPr marL="571500" indent="-571500">
              <a:buNone/>
            </a:pPr>
            <a:endParaRPr lang="en-GB" dirty="0"/>
          </a:p>
          <a:p>
            <a:pPr marL="571500" indent="-571500">
              <a:buFont typeface="Wingdings" pitchFamily="2" charset="2"/>
              <a:buAutoNum type="arabicParenR" startAt="2"/>
            </a:pPr>
            <a:r>
              <a:rPr lang="en-GB" sz="2000" b="1" dirty="0"/>
              <a:t>Change in Lending Margins</a:t>
            </a:r>
          </a:p>
          <a:p>
            <a:pPr marL="1131888" lvl="2" indent="-438150"/>
            <a:r>
              <a:rPr lang="en-GB" sz="2000" dirty="0"/>
              <a:t>Bank provides loans </a:t>
            </a:r>
            <a:r>
              <a:rPr lang="en-GB" sz="2000" dirty="0" err="1"/>
              <a:t>upto</a:t>
            </a:r>
            <a:r>
              <a:rPr lang="en-GB" sz="2000" dirty="0"/>
              <a:t> a certain percentage of value of mortgaged property.</a:t>
            </a:r>
          </a:p>
          <a:p>
            <a:pPr marL="1131888" lvl="2" indent="-438150"/>
            <a:r>
              <a:rPr lang="en-GB" sz="2000" dirty="0"/>
              <a:t>The gap between the value of the mortgaged property and amount advanced is called as </a:t>
            </a:r>
            <a:r>
              <a:rPr lang="en-GB" sz="2000" b="1" dirty="0"/>
              <a:t>lending margin.</a:t>
            </a:r>
          </a:p>
          <a:p>
            <a:pPr marL="1131888" lvl="2" indent="-438150"/>
            <a:r>
              <a:rPr lang="en-GB" sz="2000" dirty="0"/>
              <a:t>Central Bank has the authority to determine the lending margin</a:t>
            </a:r>
          </a:p>
          <a:p>
            <a:pPr marL="1131888" lvl="2" indent="-438150">
              <a:buNone/>
            </a:pPr>
            <a:r>
              <a:rPr lang="en-GB" sz="2000" dirty="0"/>
              <a:t>	with the view to decrease and increase the bank credit</a:t>
            </a:r>
          </a:p>
          <a:p>
            <a:pPr marL="1131888" lvl="2" indent="-438150"/>
            <a:r>
              <a:rPr lang="en-GB" sz="2000" dirty="0"/>
              <a:t>The objective is to control speculative activity in the stock market.</a:t>
            </a:r>
          </a:p>
        </p:txBody>
      </p:sp>
    </p:spTree>
    <p:extLst>
      <p:ext uri="{BB962C8B-B14F-4D97-AF65-F5344CB8AC3E}">
        <p14:creationId xmlns:p14="http://schemas.microsoft.com/office/powerpoint/2010/main" xmlns="" val="23457944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65412" y="338959"/>
            <a:ext cx="10018713" cy="1752599"/>
          </a:xfrm>
        </p:spPr>
        <p:txBody>
          <a:bodyPr/>
          <a:lstStyle/>
          <a:p>
            <a:r>
              <a:rPr lang="en-US" dirty="0"/>
              <a:t>Economic policies for Stabilization </a:t>
            </a:r>
          </a:p>
        </p:txBody>
      </p:sp>
      <p:grpSp>
        <p:nvGrpSpPr>
          <p:cNvPr id="6" name="SmartArt Placeholder 583682"/>
          <p:cNvGrpSpPr>
            <a:grpSpLocks noChangeAspect="1"/>
          </p:cNvGrpSpPr>
          <p:nvPr/>
        </p:nvGrpSpPr>
        <p:grpSpPr bwMode="auto">
          <a:xfrm>
            <a:off x="2460625" y="2284413"/>
            <a:ext cx="8229600" cy="4411662"/>
            <a:chOff x="288" y="1083"/>
            <a:chExt cx="1872" cy="720"/>
          </a:xfrm>
        </p:grpSpPr>
        <p:cxnSp>
          <p:nvCxnSpPr>
            <p:cNvPr id="1028" name="_s1028"/>
            <p:cNvCxnSpPr>
              <a:cxnSpLocks noChangeShapeType="1"/>
              <a:stCxn id="9" idx="0"/>
              <a:endCxn id="7" idx="2"/>
            </p:cNvCxnSpPr>
            <p:nvPr/>
          </p:nvCxnSpPr>
          <p:spPr bwMode="auto">
            <a:xfrm rot="5400000" flipH="1">
              <a:off x="1404" y="1191"/>
              <a:ext cx="144" cy="504"/>
            </a:xfrm>
            <a:prstGeom prst="bentConnector3">
              <a:avLst>
                <a:gd name="adj1" fmla="val 12972"/>
              </a:avLst>
            </a:prstGeom>
            <a:noFill/>
            <a:ln w="28575">
              <a:solidFill>
                <a:schemeClr val="tx1"/>
              </a:solidFill>
              <a:miter lim="800000"/>
              <a:headEnd/>
              <a:tailEnd/>
            </a:ln>
            <a:extLst>
              <a:ext uri="{909E8E84-426E-40DD-AFC4-6F175D3DCCD1}">
                <a14:hiddenFill xmlns:a14="http://schemas.microsoft.com/office/drawing/2010/main" xmlns="">
                  <a:noFill/>
                </a14:hiddenFill>
              </a:ext>
            </a:extLst>
          </p:spPr>
        </p:cxnSp>
        <p:cxnSp>
          <p:nvCxnSpPr>
            <p:cNvPr id="1029" name="_s1029"/>
            <p:cNvCxnSpPr>
              <a:cxnSpLocks noChangeShapeType="1"/>
              <a:stCxn id="8" idx="0"/>
              <a:endCxn id="7" idx="2"/>
            </p:cNvCxnSpPr>
            <p:nvPr/>
          </p:nvCxnSpPr>
          <p:spPr bwMode="auto">
            <a:xfrm rot="16200000">
              <a:off x="900" y="1191"/>
              <a:ext cx="144" cy="504"/>
            </a:xfrm>
            <a:prstGeom prst="bentConnector3">
              <a:avLst>
                <a:gd name="adj1" fmla="val 12972"/>
              </a:avLst>
            </a:prstGeom>
            <a:noFill/>
            <a:ln w="28575">
              <a:solidFill>
                <a:schemeClr val="tx1"/>
              </a:solidFill>
              <a:miter lim="800000"/>
              <a:headEnd/>
              <a:tailEnd/>
            </a:ln>
            <a:extLst>
              <a:ext uri="{909E8E84-426E-40DD-AFC4-6F175D3DCCD1}">
                <a14:hiddenFill xmlns:a14="http://schemas.microsoft.com/office/drawing/2010/main" xmlns="">
                  <a:noFill/>
                </a14:hiddenFill>
              </a:ext>
            </a:extLst>
          </p:spPr>
        </p:cxnSp>
        <p:sp>
          <p:nvSpPr>
            <p:cNvPr id="7" name="_s1030"/>
            <p:cNvSpPr>
              <a:spLocks noChangeArrowheads="1"/>
            </p:cNvSpPr>
            <p:nvPr/>
          </p:nvSpPr>
          <p:spPr bwMode="auto">
            <a:xfrm>
              <a:off x="792" y="1083"/>
              <a:ext cx="864" cy="288"/>
            </a:xfrm>
            <a:prstGeom prst="roundRect">
              <a:avLst>
                <a:gd name="adj" fmla="val 16667"/>
              </a:avLst>
            </a:prstGeom>
            <a:solidFill>
              <a:srgbClr val="6699FF"/>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33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Economic Policy</a:t>
              </a:r>
              <a:endParaRPr kumimoji="0" lang="en-GB" altLang="en-US" sz="33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8" name="_s1031"/>
            <p:cNvSpPr>
              <a:spLocks noChangeArrowheads="1"/>
            </p:cNvSpPr>
            <p:nvPr/>
          </p:nvSpPr>
          <p:spPr bwMode="auto">
            <a:xfrm>
              <a:off x="288" y="1515"/>
              <a:ext cx="864" cy="288"/>
            </a:xfrm>
            <a:prstGeom prst="roundRect">
              <a:avLst>
                <a:gd name="adj" fmla="val 16667"/>
              </a:avLst>
            </a:prstGeom>
            <a:solidFill>
              <a:srgbClr val="6699FF"/>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33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Fiscal Policy</a:t>
              </a:r>
              <a:endParaRPr kumimoji="0" lang="en-GB" altLang="en-US" sz="33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9" name="_s1032"/>
            <p:cNvSpPr>
              <a:spLocks noChangeArrowheads="1"/>
            </p:cNvSpPr>
            <p:nvPr/>
          </p:nvSpPr>
          <p:spPr bwMode="auto">
            <a:xfrm>
              <a:off x="1296" y="1515"/>
              <a:ext cx="864" cy="288"/>
            </a:xfrm>
            <a:prstGeom prst="roundRect">
              <a:avLst>
                <a:gd name="adj" fmla="val 16667"/>
              </a:avLst>
            </a:prstGeom>
            <a:solidFill>
              <a:srgbClr val="6699FF"/>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33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Monetary Policy</a:t>
              </a:r>
              <a:endParaRPr kumimoji="0" lang="en-GB" altLang="en-US" sz="33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xmlns="" val="39626837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8259" name="Rectangle 3"/>
          <p:cNvSpPr>
            <a:spLocks noGrp="1" noChangeArrowheads="1"/>
          </p:cNvSpPr>
          <p:nvPr>
            <p:ph type="body" idx="1"/>
          </p:nvPr>
        </p:nvSpPr>
        <p:spPr>
          <a:xfrm>
            <a:off x="1981201" y="971550"/>
            <a:ext cx="8297863" cy="5684838"/>
          </a:xfrm>
        </p:spPr>
        <p:txBody>
          <a:bodyPr>
            <a:normAutofit lnSpcReduction="10000"/>
          </a:bodyPr>
          <a:lstStyle/>
          <a:p>
            <a:pPr marL="571500" indent="-571500">
              <a:buNone/>
            </a:pPr>
            <a:r>
              <a:rPr lang="en-GB" sz="2000" b="1"/>
              <a:t>3) Moral Suasion</a:t>
            </a:r>
          </a:p>
          <a:p>
            <a:pPr marL="571500" indent="-571500">
              <a:buNone/>
            </a:pPr>
            <a:endParaRPr lang="en-GB" sz="2000"/>
          </a:p>
          <a:p>
            <a:pPr marL="839788" lvl="1" indent="-495300"/>
            <a:r>
              <a:rPr lang="en-GB"/>
              <a:t>It’s a Psychological instrument instrument of monetary policy</a:t>
            </a:r>
          </a:p>
          <a:p>
            <a:pPr marL="839788" lvl="1" indent="-495300"/>
            <a:r>
              <a:rPr lang="en-GB"/>
              <a:t>Persuading and convincing the commercial bank to </a:t>
            </a:r>
          </a:p>
          <a:p>
            <a:pPr marL="839788" lvl="1" indent="-495300">
              <a:buNone/>
            </a:pPr>
            <a:r>
              <a:rPr lang="en-GB" sz="1800"/>
              <a:t>	</a:t>
            </a:r>
            <a:r>
              <a:rPr lang="en-GB"/>
              <a:t>advance credit in accordance with directive of the central bank.</a:t>
            </a:r>
          </a:p>
          <a:p>
            <a:pPr marL="839788" lvl="1" indent="-495300"/>
            <a:r>
              <a:rPr lang="en-GB"/>
              <a:t>The Central bank uses moral pressure on the commercial bank</a:t>
            </a:r>
          </a:p>
          <a:p>
            <a:pPr marL="839788" lvl="1" indent="-495300">
              <a:buNone/>
            </a:pPr>
            <a:r>
              <a:rPr lang="en-GB"/>
              <a:t>       by going public on the unhealthy banking practices.</a:t>
            </a:r>
          </a:p>
          <a:p>
            <a:pPr marL="839788" lvl="1" indent="-495300">
              <a:buNone/>
            </a:pPr>
            <a:endParaRPr lang="en-GB"/>
          </a:p>
          <a:p>
            <a:pPr marL="571500" indent="-571500">
              <a:buNone/>
            </a:pPr>
            <a:r>
              <a:rPr lang="en-GB" sz="2000" b="1"/>
              <a:t>4) Direct Controls</a:t>
            </a:r>
          </a:p>
          <a:p>
            <a:pPr marL="839788" lvl="1" indent="-495300"/>
            <a:r>
              <a:rPr lang="en-GB"/>
              <a:t>Where all the methods become ineffective</a:t>
            </a:r>
          </a:p>
          <a:p>
            <a:pPr marL="839788" lvl="1" indent="-495300"/>
            <a:r>
              <a:rPr lang="en-GB"/>
              <a:t>Central bank gives clear directives to banks to carry out their lending activity in a specified manner.</a:t>
            </a:r>
          </a:p>
          <a:p>
            <a:pPr marL="839788" lvl="1" indent="-495300"/>
            <a:endParaRPr lang="en-GB"/>
          </a:p>
          <a:p>
            <a:pPr marL="839788" lvl="1" indent="-495300">
              <a:buNone/>
            </a:pPr>
            <a:r>
              <a:rPr lang="en-GB"/>
              <a:t>	</a:t>
            </a:r>
          </a:p>
          <a:p>
            <a:pPr marL="571500" indent="-571500">
              <a:buNone/>
            </a:pPr>
            <a:endParaRPr lang="en-GB" sz="2000"/>
          </a:p>
        </p:txBody>
      </p:sp>
    </p:spTree>
    <p:extLst>
      <p:ext uri="{BB962C8B-B14F-4D97-AF65-F5344CB8AC3E}">
        <p14:creationId xmlns:p14="http://schemas.microsoft.com/office/powerpoint/2010/main" xmlns="" val="32643209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22" name="Rectangle 2"/>
          <p:cNvSpPr>
            <a:spLocks noGrp="1" noChangeArrowheads="1"/>
          </p:cNvSpPr>
          <p:nvPr>
            <p:ph type="title"/>
          </p:nvPr>
        </p:nvSpPr>
        <p:spPr>
          <a:xfrm>
            <a:off x="1981200" y="361951"/>
            <a:ext cx="7543800" cy="917575"/>
          </a:xfrm>
        </p:spPr>
        <p:txBody>
          <a:bodyPr/>
          <a:lstStyle/>
          <a:p>
            <a:r>
              <a:rPr lang="en-GB" sz="3200" dirty="0"/>
              <a:t>Monetary Policy to Control Recession</a:t>
            </a:r>
          </a:p>
        </p:txBody>
      </p:sp>
      <p:sp>
        <p:nvSpPr>
          <p:cNvPr id="593923" name="Rectangle 3"/>
          <p:cNvSpPr>
            <a:spLocks noGrp="1" noChangeArrowheads="1"/>
          </p:cNvSpPr>
          <p:nvPr>
            <p:ph type="body" idx="1"/>
          </p:nvPr>
        </p:nvSpPr>
        <p:spPr>
          <a:xfrm>
            <a:off x="1981200" y="1465616"/>
            <a:ext cx="10018713" cy="4749478"/>
          </a:xfrm>
        </p:spPr>
        <p:txBody>
          <a:bodyPr>
            <a:normAutofit fontScale="92500" lnSpcReduction="10000"/>
          </a:bodyPr>
          <a:lstStyle/>
          <a:p>
            <a:pPr>
              <a:lnSpc>
                <a:spcPct val="80000"/>
              </a:lnSpc>
              <a:buFont typeface="Wingdings" pitchFamily="2" charset="2"/>
              <a:buNone/>
            </a:pPr>
            <a:r>
              <a:rPr lang="en-GB" sz="1800" b="1" dirty="0"/>
              <a:t>Problem: Recession</a:t>
            </a:r>
          </a:p>
          <a:p>
            <a:pPr>
              <a:lnSpc>
                <a:spcPct val="80000"/>
              </a:lnSpc>
              <a:buFont typeface="Wingdings" pitchFamily="2" charset="2"/>
              <a:buNone/>
            </a:pPr>
            <a:r>
              <a:rPr lang="en-GB" sz="1800" b="1" dirty="0"/>
              <a:t>Measures: </a:t>
            </a:r>
          </a:p>
          <a:p>
            <a:pPr>
              <a:lnSpc>
                <a:spcPct val="80000"/>
              </a:lnSpc>
              <a:buFont typeface="Wingdings" pitchFamily="2" charset="2"/>
              <a:buNone/>
            </a:pPr>
            <a:r>
              <a:rPr lang="en-GB" sz="1800" dirty="0"/>
              <a:t>		1)  Central Banks buy securities through OMO</a:t>
            </a:r>
          </a:p>
          <a:p>
            <a:pPr>
              <a:lnSpc>
                <a:spcPct val="80000"/>
              </a:lnSpc>
              <a:buFont typeface="Wingdings" pitchFamily="2" charset="2"/>
              <a:buNone/>
            </a:pPr>
            <a:r>
              <a:rPr lang="en-GB" sz="1800" dirty="0"/>
              <a:t>		2)  Lowers Bank Rate</a:t>
            </a:r>
          </a:p>
          <a:p>
            <a:pPr>
              <a:lnSpc>
                <a:spcPct val="80000"/>
              </a:lnSpc>
              <a:buFont typeface="Wingdings" pitchFamily="2" charset="2"/>
              <a:buNone/>
            </a:pPr>
            <a:r>
              <a:rPr lang="en-GB" sz="1800" dirty="0"/>
              <a:t>		3)  Reduces CRR</a:t>
            </a:r>
          </a:p>
          <a:p>
            <a:pPr>
              <a:lnSpc>
                <a:spcPct val="80000"/>
              </a:lnSpc>
              <a:buFont typeface="Wingdings" pitchFamily="2" charset="2"/>
              <a:buNone/>
            </a:pPr>
            <a:r>
              <a:rPr lang="en-GB" sz="1800" dirty="0"/>
              <a:t>			</a:t>
            </a:r>
          </a:p>
          <a:p>
            <a:pPr>
              <a:lnSpc>
                <a:spcPct val="80000"/>
              </a:lnSpc>
              <a:buFont typeface="Wingdings" pitchFamily="2" charset="2"/>
              <a:buNone/>
            </a:pPr>
            <a:r>
              <a:rPr lang="en-GB" sz="1800" dirty="0"/>
              <a:t>		Money Supply Increases</a:t>
            </a:r>
          </a:p>
          <a:p>
            <a:pPr>
              <a:lnSpc>
                <a:spcPct val="80000"/>
              </a:lnSpc>
              <a:buFont typeface="Wingdings" pitchFamily="2" charset="2"/>
              <a:buNone/>
            </a:pPr>
            <a:r>
              <a:rPr lang="en-GB" sz="1800" dirty="0"/>
              <a:t>			</a:t>
            </a:r>
          </a:p>
          <a:p>
            <a:pPr>
              <a:lnSpc>
                <a:spcPct val="80000"/>
              </a:lnSpc>
              <a:buFont typeface="Wingdings" pitchFamily="2" charset="2"/>
              <a:buNone/>
            </a:pPr>
            <a:r>
              <a:rPr lang="en-GB" sz="1800" dirty="0"/>
              <a:t>		Interest Rate Falls</a:t>
            </a:r>
          </a:p>
          <a:p>
            <a:pPr>
              <a:lnSpc>
                <a:spcPct val="80000"/>
              </a:lnSpc>
              <a:buFont typeface="Wingdings" pitchFamily="2" charset="2"/>
              <a:buNone/>
            </a:pPr>
            <a:r>
              <a:rPr lang="en-GB" sz="1800" dirty="0"/>
              <a:t>			</a:t>
            </a:r>
          </a:p>
          <a:p>
            <a:pPr>
              <a:lnSpc>
                <a:spcPct val="80000"/>
              </a:lnSpc>
              <a:buFont typeface="Wingdings" pitchFamily="2" charset="2"/>
              <a:buNone/>
            </a:pPr>
            <a:r>
              <a:rPr lang="en-GB" sz="1800" dirty="0"/>
              <a:t>		Investment Increases</a:t>
            </a:r>
          </a:p>
          <a:p>
            <a:pPr>
              <a:lnSpc>
                <a:spcPct val="80000"/>
              </a:lnSpc>
              <a:buFont typeface="Wingdings" pitchFamily="2" charset="2"/>
              <a:buNone/>
            </a:pPr>
            <a:r>
              <a:rPr lang="en-GB" sz="1800" dirty="0"/>
              <a:t>			</a:t>
            </a:r>
          </a:p>
          <a:p>
            <a:pPr>
              <a:lnSpc>
                <a:spcPct val="80000"/>
              </a:lnSpc>
              <a:buFont typeface="Wingdings" pitchFamily="2" charset="2"/>
              <a:buNone/>
            </a:pPr>
            <a:r>
              <a:rPr lang="en-GB" sz="1800" dirty="0"/>
              <a:t>		Aggregate Demand Increases</a:t>
            </a:r>
          </a:p>
          <a:p>
            <a:pPr>
              <a:lnSpc>
                <a:spcPct val="80000"/>
              </a:lnSpc>
              <a:buFont typeface="Wingdings" pitchFamily="2" charset="2"/>
              <a:buNone/>
            </a:pPr>
            <a:r>
              <a:rPr lang="en-GB" sz="1800" dirty="0"/>
              <a:t>			</a:t>
            </a:r>
          </a:p>
          <a:p>
            <a:pPr>
              <a:lnSpc>
                <a:spcPct val="80000"/>
              </a:lnSpc>
              <a:buFont typeface="Wingdings" pitchFamily="2" charset="2"/>
              <a:buNone/>
            </a:pPr>
            <a:r>
              <a:rPr lang="en-GB" sz="1800" dirty="0"/>
              <a:t>		Aggregate Output increases</a:t>
            </a:r>
          </a:p>
        </p:txBody>
      </p:sp>
      <p:sp>
        <p:nvSpPr>
          <p:cNvPr id="593925" name="Line 5"/>
          <p:cNvSpPr>
            <a:spLocks noChangeShapeType="1"/>
          </p:cNvSpPr>
          <p:nvPr/>
        </p:nvSpPr>
        <p:spPr bwMode="auto">
          <a:xfrm>
            <a:off x="3809417" y="3106015"/>
            <a:ext cx="0" cy="220662"/>
          </a:xfrm>
          <a:prstGeom prst="line">
            <a:avLst/>
          </a:prstGeom>
          <a:noFill/>
          <a:ln w="19050">
            <a:solidFill>
              <a:schemeClr val="tx1"/>
            </a:solidFill>
            <a:round/>
            <a:headEnd/>
            <a:tailEnd type="triangle" w="med" len="med"/>
          </a:ln>
          <a:effectLst/>
        </p:spPr>
        <p:txBody>
          <a:bodyPr/>
          <a:lstStyle/>
          <a:p>
            <a:endParaRPr lang="en-US"/>
          </a:p>
        </p:txBody>
      </p:sp>
      <p:sp>
        <p:nvSpPr>
          <p:cNvPr id="593926" name="Line 6"/>
          <p:cNvSpPr>
            <a:spLocks noChangeShapeType="1"/>
          </p:cNvSpPr>
          <p:nvPr/>
        </p:nvSpPr>
        <p:spPr bwMode="auto">
          <a:xfrm>
            <a:off x="3809417" y="3730023"/>
            <a:ext cx="0" cy="220663"/>
          </a:xfrm>
          <a:prstGeom prst="line">
            <a:avLst/>
          </a:prstGeom>
          <a:noFill/>
          <a:ln w="19050">
            <a:solidFill>
              <a:schemeClr val="tx1"/>
            </a:solidFill>
            <a:round/>
            <a:headEnd/>
            <a:tailEnd type="triangle" w="med" len="med"/>
          </a:ln>
          <a:effectLst/>
        </p:spPr>
        <p:txBody>
          <a:bodyPr/>
          <a:lstStyle/>
          <a:p>
            <a:endParaRPr lang="en-US"/>
          </a:p>
        </p:txBody>
      </p:sp>
      <p:sp>
        <p:nvSpPr>
          <p:cNvPr id="593927" name="Line 7"/>
          <p:cNvSpPr>
            <a:spLocks noChangeShapeType="1"/>
          </p:cNvSpPr>
          <p:nvPr/>
        </p:nvSpPr>
        <p:spPr bwMode="auto">
          <a:xfrm>
            <a:off x="3836786" y="4323286"/>
            <a:ext cx="0" cy="220662"/>
          </a:xfrm>
          <a:prstGeom prst="line">
            <a:avLst/>
          </a:prstGeom>
          <a:noFill/>
          <a:ln w="19050">
            <a:solidFill>
              <a:schemeClr val="tx1"/>
            </a:solidFill>
            <a:round/>
            <a:headEnd/>
            <a:tailEnd type="triangle" w="med" len="med"/>
          </a:ln>
          <a:effectLst/>
        </p:spPr>
        <p:txBody>
          <a:bodyPr/>
          <a:lstStyle/>
          <a:p>
            <a:endParaRPr lang="en-US"/>
          </a:p>
        </p:txBody>
      </p:sp>
      <p:sp>
        <p:nvSpPr>
          <p:cNvPr id="593928" name="Line 8"/>
          <p:cNvSpPr>
            <a:spLocks noChangeShapeType="1"/>
          </p:cNvSpPr>
          <p:nvPr/>
        </p:nvSpPr>
        <p:spPr bwMode="auto">
          <a:xfrm>
            <a:off x="3792698" y="4936323"/>
            <a:ext cx="0" cy="220663"/>
          </a:xfrm>
          <a:prstGeom prst="line">
            <a:avLst/>
          </a:prstGeom>
          <a:noFill/>
          <a:ln w="19050">
            <a:solidFill>
              <a:schemeClr val="tx1"/>
            </a:solidFill>
            <a:round/>
            <a:headEnd/>
            <a:tailEnd type="triangle" w="med" len="med"/>
          </a:ln>
          <a:effectLst/>
        </p:spPr>
        <p:txBody>
          <a:bodyPr/>
          <a:lstStyle/>
          <a:p>
            <a:endParaRPr lang="en-US"/>
          </a:p>
        </p:txBody>
      </p:sp>
      <p:sp>
        <p:nvSpPr>
          <p:cNvPr id="593929" name="Line 9"/>
          <p:cNvSpPr>
            <a:spLocks noChangeShapeType="1"/>
          </p:cNvSpPr>
          <p:nvPr/>
        </p:nvSpPr>
        <p:spPr bwMode="auto">
          <a:xfrm>
            <a:off x="3792698" y="5527796"/>
            <a:ext cx="0" cy="220663"/>
          </a:xfrm>
          <a:prstGeom prst="line">
            <a:avLst/>
          </a:prstGeom>
          <a:noFill/>
          <a:ln w="19050">
            <a:solidFill>
              <a:schemeClr val="tx1"/>
            </a:solidFill>
            <a:round/>
            <a:headEnd/>
            <a:tailEnd type="triangle" w="med" len="med"/>
          </a:ln>
          <a:effectLst/>
        </p:spPr>
        <p:txBody>
          <a:bodyPr/>
          <a:lstStyle/>
          <a:p>
            <a:endParaRPr lang="en-US"/>
          </a:p>
        </p:txBody>
      </p:sp>
    </p:spTree>
    <p:extLst>
      <p:ext uri="{BB962C8B-B14F-4D97-AF65-F5344CB8AC3E}">
        <p14:creationId xmlns:p14="http://schemas.microsoft.com/office/powerpoint/2010/main" xmlns="" val="32775503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0066" name="Rectangle 2"/>
          <p:cNvSpPr>
            <a:spLocks noGrp="1" noChangeArrowheads="1"/>
          </p:cNvSpPr>
          <p:nvPr>
            <p:ph type="title"/>
          </p:nvPr>
        </p:nvSpPr>
        <p:spPr>
          <a:xfrm>
            <a:off x="1981200" y="361951"/>
            <a:ext cx="7543800" cy="917575"/>
          </a:xfrm>
        </p:spPr>
        <p:txBody>
          <a:bodyPr/>
          <a:lstStyle/>
          <a:p>
            <a:r>
              <a:rPr lang="en-GB" sz="3200" dirty="0"/>
              <a:t>Monetary Policy to Control Inflation</a:t>
            </a:r>
          </a:p>
        </p:txBody>
      </p:sp>
      <p:sp>
        <p:nvSpPr>
          <p:cNvPr id="600067" name="Rectangle 3"/>
          <p:cNvSpPr>
            <a:spLocks noGrp="1" noChangeArrowheads="1"/>
          </p:cNvSpPr>
          <p:nvPr>
            <p:ph type="body" idx="1"/>
          </p:nvPr>
        </p:nvSpPr>
        <p:spPr>
          <a:xfrm>
            <a:off x="1495884" y="1228063"/>
            <a:ext cx="10018713" cy="5440101"/>
          </a:xfrm>
        </p:spPr>
        <p:txBody>
          <a:bodyPr>
            <a:normAutofit/>
          </a:bodyPr>
          <a:lstStyle/>
          <a:p>
            <a:pPr>
              <a:lnSpc>
                <a:spcPct val="80000"/>
              </a:lnSpc>
              <a:buFont typeface="Wingdings" pitchFamily="2" charset="2"/>
              <a:buNone/>
            </a:pPr>
            <a:r>
              <a:rPr lang="en-GB" sz="1800" b="1" dirty="0"/>
              <a:t>Problem: Inflation</a:t>
            </a:r>
          </a:p>
          <a:p>
            <a:pPr>
              <a:lnSpc>
                <a:spcPct val="80000"/>
              </a:lnSpc>
              <a:buFont typeface="Wingdings" pitchFamily="2" charset="2"/>
              <a:buNone/>
            </a:pPr>
            <a:r>
              <a:rPr lang="en-GB" sz="1800" b="1" dirty="0"/>
              <a:t>Measures: </a:t>
            </a:r>
          </a:p>
          <a:p>
            <a:pPr>
              <a:lnSpc>
                <a:spcPct val="80000"/>
              </a:lnSpc>
              <a:buFont typeface="Wingdings" pitchFamily="2" charset="2"/>
              <a:buNone/>
            </a:pPr>
            <a:r>
              <a:rPr lang="en-GB" sz="1800" dirty="0"/>
              <a:t>		1)  Central Banks sells securities through OMO</a:t>
            </a:r>
          </a:p>
          <a:p>
            <a:pPr>
              <a:lnSpc>
                <a:spcPct val="80000"/>
              </a:lnSpc>
              <a:buFont typeface="Wingdings" pitchFamily="2" charset="2"/>
              <a:buNone/>
            </a:pPr>
            <a:r>
              <a:rPr lang="en-GB" sz="1800" dirty="0"/>
              <a:t>		2)  Increases Bank Rate</a:t>
            </a:r>
          </a:p>
          <a:p>
            <a:pPr>
              <a:lnSpc>
                <a:spcPct val="80000"/>
              </a:lnSpc>
              <a:buFont typeface="Wingdings" pitchFamily="2" charset="2"/>
              <a:buNone/>
            </a:pPr>
            <a:r>
              <a:rPr lang="en-GB" sz="1800" dirty="0"/>
              <a:t>		3)  Raises CRR</a:t>
            </a:r>
          </a:p>
          <a:p>
            <a:pPr>
              <a:lnSpc>
                <a:spcPct val="80000"/>
              </a:lnSpc>
              <a:buFont typeface="Wingdings" pitchFamily="2" charset="2"/>
              <a:buNone/>
            </a:pPr>
            <a:r>
              <a:rPr lang="en-GB" sz="1800" dirty="0"/>
              <a:t>			</a:t>
            </a:r>
          </a:p>
          <a:p>
            <a:pPr>
              <a:lnSpc>
                <a:spcPct val="80000"/>
              </a:lnSpc>
              <a:buFont typeface="Wingdings" pitchFamily="2" charset="2"/>
              <a:buNone/>
            </a:pPr>
            <a:r>
              <a:rPr lang="en-GB" sz="1800" dirty="0"/>
              <a:t>		Money Supply Decreases</a:t>
            </a:r>
          </a:p>
          <a:p>
            <a:pPr>
              <a:lnSpc>
                <a:spcPct val="80000"/>
              </a:lnSpc>
              <a:buFont typeface="Wingdings" pitchFamily="2" charset="2"/>
              <a:buNone/>
            </a:pPr>
            <a:r>
              <a:rPr lang="en-GB" sz="1800" dirty="0"/>
              <a:t>			</a:t>
            </a:r>
          </a:p>
          <a:p>
            <a:pPr>
              <a:lnSpc>
                <a:spcPct val="80000"/>
              </a:lnSpc>
              <a:buFont typeface="Wingdings" pitchFamily="2" charset="2"/>
              <a:buNone/>
            </a:pPr>
            <a:r>
              <a:rPr lang="en-GB" sz="1800" dirty="0"/>
              <a:t>		Interest Rate Rises</a:t>
            </a:r>
          </a:p>
          <a:p>
            <a:pPr>
              <a:lnSpc>
                <a:spcPct val="80000"/>
              </a:lnSpc>
              <a:buFont typeface="Wingdings" pitchFamily="2" charset="2"/>
              <a:buNone/>
            </a:pPr>
            <a:r>
              <a:rPr lang="en-GB" sz="1800" dirty="0"/>
              <a:t>			</a:t>
            </a:r>
          </a:p>
          <a:p>
            <a:pPr>
              <a:lnSpc>
                <a:spcPct val="80000"/>
              </a:lnSpc>
              <a:buFont typeface="Wingdings" pitchFamily="2" charset="2"/>
              <a:buNone/>
            </a:pPr>
            <a:r>
              <a:rPr lang="en-GB" sz="1800" dirty="0"/>
              <a:t>		Investment Declines</a:t>
            </a:r>
          </a:p>
          <a:p>
            <a:pPr>
              <a:lnSpc>
                <a:spcPct val="80000"/>
              </a:lnSpc>
              <a:buFont typeface="Wingdings" pitchFamily="2" charset="2"/>
              <a:buNone/>
            </a:pPr>
            <a:r>
              <a:rPr lang="en-GB" sz="1800" dirty="0"/>
              <a:t>			</a:t>
            </a:r>
          </a:p>
          <a:p>
            <a:pPr>
              <a:lnSpc>
                <a:spcPct val="80000"/>
              </a:lnSpc>
              <a:buFont typeface="Wingdings" pitchFamily="2" charset="2"/>
              <a:buNone/>
            </a:pPr>
            <a:r>
              <a:rPr lang="en-GB" sz="1800" dirty="0"/>
              <a:t>		Aggregate Demand Declines</a:t>
            </a:r>
          </a:p>
          <a:p>
            <a:pPr>
              <a:lnSpc>
                <a:spcPct val="80000"/>
              </a:lnSpc>
              <a:buFont typeface="Wingdings" pitchFamily="2" charset="2"/>
              <a:buNone/>
            </a:pPr>
            <a:r>
              <a:rPr lang="en-GB" sz="1800" dirty="0"/>
              <a:t>			</a:t>
            </a:r>
          </a:p>
          <a:p>
            <a:pPr>
              <a:lnSpc>
                <a:spcPct val="80000"/>
              </a:lnSpc>
              <a:buFont typeface="Wingdings" pitchFamily="2" charset="2"/>
              <a:buNone/>
            </a:pPr>
            <a:r>
              <a:rPr lang="en-GB" sz="1800" dirty="0"/>
              <a:t>		Price Level Falls</a:t>
            </a:r>
          </a:p>
        </p:txBody>
      </p:sp>
      <p:sp>
        <p:nvSpPr>
          <p:cNvPr id="600068" name="Line 4"/>
          <p:cNvSpPr>
            <a:spLocks noChangeShapeType="1"/>
          </p:cNvSpPr>
          <p:nvPr/>
        </p:nvSpPr>
        <p:spPr bwMode="auto">
          <a:xfrm>
            <a:off x="2801495" y="3152313"/>
            <a:ext cx="0" cy="220662"/>
          </a:xfrm>
          <a:prstGeom prst="line">
            <a:avLst/>
          </a:prstGeom>
          <a:noFill/>
          <a:ln w="19050">
            <a:solidFill>
              <a:schemeClr val="tx1"/>
            </a:solidFill>
            <a:round/>
            <a:headEnd/>
            <a:tailEnd type="triangle" w="med" len="med"/>
          </a:ln>
          <a:effectLst/>
        </p:spPr>
        <p:txBody>
          <a:bodyPr/>
          <a:lstStyle/>
          <a:p>
            <a:endParaRPr lang="en-US"/>
          </a:p>
        </p:txBody>
      </p:sp>
      <p:sp>
        <p:nvSpPr>
          <p:cNvPr id="600069" name="Line 5"/>
          <p:cNvSpPr>
            <a:spLocks noChangeShapeType="1"/>
          </p:cNvSpPr>
          <p:nvPr/>
        </p:nvSpPr>
        <p:spPr bwMode="auto">
          <a:xfrm>
            <a:off x="2801495" y="3808473"/>
            <a:ext cx="0" cy="220663"/>
          </a:xfrm>
          <a:prstGeom prst="line">
            <a:avLst/>
          </a:prstGeom>
          <a:noFill/>
          <a:ln w="19050">
            <a:solidFill>
              <a:schemeClr val="tx1"/>
            </a:solidFill>
            <a:round/>
            <a:headEnd/>
            <a:tailEnd type="triangle" w="med" len="med"/>
          </a:ln>
          <a:effectLst/>
        </p:spPr>
        <p:txBody>
          <a:bodyPr/>
          <a:lstStyle/>
          <a:p>
            <a:endParaRPr lang="en-US"/>
          </a:p>
        </p:txBody>
      </p:sp>
      <p:sp>
        <p:nvSpPr>
          <p:cNvPr id="600070" name="Line 6"/>
          <p:cNvSpPr>
            <a:spLocks noChangeShapeType="1"/>
          </p:cNvSpPr>
          <p:nvPr/>
        </p:nvSpPr>
        <p:spPr bwMode="auto">
          <a:xfrm>
            <a:off x="2827317" y="4542040"/>
            <a:ext cx="0" cy="220662"/>
          </a:xfrm>
          <a:prstGeom prst="line">
            <a:avLst/>
          </a:prstGeom>
          <a:noFill/>
          <a:ln w="19050">
            <a:solidFill>
              <a:schemeClr val="tx1"/>
            </a:solidFill>
            <a:round/>
            <a:headEnd/>
            <a:tailEnd type="triangle" w="med" len="med"/>
          </a:ln>
          <a:effectLst/>
        </p:spPr>
        <p:txBody>
          <a:bodyPr/>
          <a:lstStyle/>
          <a:p>
            <a:endParaRPr lang="en-US"/>
          </a:p>
        </p:txBody>
      </p:sp>
      <p:sp>
        <p:nvSpPr>
          <p:cNvPr id="600071" name="Line 7"/>
          <p:cNvSpPr>
            <a:spLocks noChangeShapeType="1"/>
          </p:cNvSpPr>
          <p:nvPr/>
        </p:nvSpPr>
        <p:spPr bwMode="auto">
          <a:xfrm>
            <a:off x="2827317" y="5255419"/>
            <a:ext cx="0" cy="220663"/>
          </a:xfrm>
          <a:prstGeom prst="line">
            <a:avLst/>
          </a:prstGeom>
          <a:noFill/>
          <a:ln w="19050">
            <a:solidFill>
              <a:schemeClr val="tx1"/>
            </a:solidFill>
            <a:round/>
            <a:headEnd/>
            <a:tailEnd type="triangle" w="med" len="med"/>
          </a:ln>
          <a:effectLst/>
        </p:spPr>
        <p:txBody>
          <a:bodyPr/>
          <a:lstStyle/>
          <a:p>
            <a:endParaRPr lang="en-US"/>
          </a:p>
        </p:txBody>
      </p:sp>
      <p:sp>
        <p:nvSpPr>
          <p:cNvPr id="600072" name="Line 8"/>
          <p:cNvSpPr>
            <a:spLocks noChangeShapeType="1"/>
          </p:cNvSpPr>
          <p:nvPr/>
        </p:nvSpPr>
        <p:spPr bwMode="auto">
          <a:xfrm>
            <a:off x="2841102" y="5967634"/>
            <a:ext cx="0" cy="220663"/>
          </a:xfrm>
          <a:prstGeom prst="line">
            <a:avLst/>
          </a:prstGeom>
          <a:noFill/>
          <a:ln w="19050">
            <a:solidFill>
              <a:schemeClr val="tx1"/>
            </a:solidFill>
            <a:round/>
            <a:headEnd/>
            <a:tailEnd type="triangle" w="med" len="med"/>
          </a:ln>
          <a:effectLst/>
        </p:spPr>
        <p:txBody>
          <a:bodyPr/>
          <a:lstStyle/>
          <a:p>
            <a:endParaRPr lang="en-US"/>
          </a:p>
        </p:txBody>
      </p:sp>
    </p:spTree>
    <p:extLst>
      <p:ext uri="{BB962C8B-B14F-4D97-AF65-F5344CB8AC3E}">
        <p14:creationId xmlns:p14="http://schemas.microsoft.com/office/powerpoint/2010/main" xmlns="" val="10912324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2898" name="Rectangle 2"/>
          <p:cNvSpPr>
            <a:spLocks noGrp="1" noChangeArrowheads="1"/>
          </p:cNvSpPr>
          <p:nvPr>
            <p:ph type="title"/>
          </p:nvPr>
        </p:nvSpPr>
        <p:spPr>
          <a:xfrm>
            <a:off x="2043113" y="188913"/>
            <a:ext cx="7543800" cy="914400"/>
          </a:xfrm>
        </p:spPr>
        <p:txBody>
          <a:bodyPr/>
          <a:lstStyle/>
          <a:p>
            <a:r>
              <a:rPr lang="en-GB" sz="3200"/>
              <a:t>Limitations Of Monetary Policy</a:t>
            </a:r>
          </a:p>
        </p:txBody>
      </p:sp>
      <p:sp>
        <p:nvSpPr>
          <p:cNvPr id="592899" name="Rectangle 3"/>
          <p:cNvSpPr>
            <a:spLocks noGrp="1" noChangeArrowheads="1"/>
          </p:cNvSpPr>
          <p:nvPr>
            <p:ph type="body" idx="1"/>
          </p:nvPr>
        </p:nvSpPr>
        <p:spPr>
          <a:xfrm>
            <a:off x="1981200" y="1371600"/>
            <a:ext cx="8229600" cy="5486400"/>
          </a:xfrm>
        </p:spPr>
        <p:txBody>
          <a:bodyPr>
            <a:normAutofit lnSpcReduction="10000"/>
          </a:bodyPr>
          <a:lstStyle/>
          <a:p>
            <a:pPr marL="571500" indent="-571500">
              <a:lnSpc>
                <a:spcPct val="80000"/>
              </a:lnSpc>
              <a:buNone/>
            </a:pPr>
            <a:r>
              <a:rPr lang="en-GB" sz="1800" b="1" dirty="0"/>
              <a:t>1)	Time Lags</a:t>
            </a:r>
          </a:p>
          <a:p>
            <a:pPr marL="1131888" lvl="2" indent="-438150">
              <a:lnSpc>
                <a:spcPct val="80000"/>
              </a:lnSpc>
            </a:pPr>
            <a:r>
              <a:rPr lang="en-GB" dirty="0"/>
              <a:t>Time taken in – Implementation and working</a:t>
            </a:r>
          </a:p>
          <a:p>
            <a:pPr marL="1370013" lvl="3" indent="-381000">
              <a:lnSpc>
                <a:spcPct val="80000"/>
              </a:lnSpc>
            </a:pPr>
            <a:r>
              <a:rPr lang="en-GB" sz="1800" dirty="0"/>
              <a:t>‘Inside lag’ or preparatory time</a:t>
            </a:r>
          </a:p>
          <a:p>
            <a:pPr marL="1370013" lvl="3" indent="-381000">
              <a:lnSpc>
                <a:spcPct val="80000"/>
              </a:lnSpc>
            </a:pPr>
            <a:r>
              <a:rPr lang="en-GB" sz="1800" dirty="0"/>
              <a:t>‘Outside lag’ or response time</a:t>
            </a:r>
          </a:p>
          <a:p>
            <a:pPr marL="1131888" lvl="2" indent="-438150">
              <a:lnSpc>
                <a:spcPct val="80000"/>
              </a:lnSpc>
            </a:pPr>
            <a:r>
              <a:rPr lang="en-GB" dirty="0"/>
              <a:t>If the time lag are long, the policy may become ineffective</a:t>
            </a:r>
          </a:p>
          <a:p>
            <a:pPr marL="1131888" lvl="2" indent="-438150">
              <a:lnSpc>
                <a:spcPct val="80000"/>
              </a:lnSpc>
            </a:pPr>
            <a:r>
              <a:rPr lang="en-GB" dirty="0"/>
              <a:t>The response time lag of monetary policy are longer than fiscal policy</a:t>
            </a:r>
          </a:p>
          <a:p>
            <a:pPr marL="1131888" lvl="2" indent="-438150">
              <a:lnSpc>
                <a:spcPct val="80000"/>
              </a:lnSpc>
              <a:buNone/>
            </a:pPr>
            <a:endParaRPr lang="en-GB" dirty="0"/>
          </a:p>
          <a:p>
            <a:pPr marL="571500" indent="-571500">
              <a:lnSpc>
                <a:spcPct val="80000"/>
              </a:lnSpc>
              <a:buNone/>
            </a:pPr>
            <a:r>
              <a:rPr lang="en-GB" sz="1800" b="1" dirty="0"/>
              <a:t>2)	Problem In forecasting</a:t>
            </a:r>
          </a:p>
          <a:p>
            <a:pPr marL="1131888" lvl="2" indent="-438150">
              <a:lnSpc>
                <a:spcPct val="80000"/>
              </a:lnSpc>
            </a:pPr>
            <a:r>
              <a:rPr lang="en-GB" dirty="0"/>
              <a:t>Its important to forecast the effect of monetary actions</a:t>
            </a:r>
          </a:p>
          <a:p>
            <a:pPr marL="1131888" lvl="2" indent="-438150">
              <a:lnSpc>
                <a:spcPct val="80000"/>
              </a:lnSpc>
            </a:pPr>
            <a:r>
              <a:rPr lang="en-GB" dirty="0"/>
              <a:t>However prediction of the outcome and formulation of the policy is a difficult task</a:t>
            </a:r>
          </a:p>
          <a:p>
            <a:pPr marL="1131888" lvl="2" indent="-438150">
              <a:lnSpc>
                <a:spcPct val="80000"/>
              </a:lnSpc>
              <a:buNone/>
            </a:pPr>
            <a:endParaRPr lang="en-GB" dirty="0"/>
          </a:p>
          <a:p>
            <a:pPr marL="571500" indent="-571500">
              <a:lnSpc>
                <a:spcPct val="80000"/>
              </a:lnSpc>
              <a:buNone/>
            </a:pPr>
            <a:r>
              <a:rPr lang="en-GB" sz="1800" b="1" dirty="0"/>
              <a:t>3)	Non- Banking Financial Intermediaries</a:t>
            </a:r>
          </a:p>
          <a:p>
            <a:pPr marL="571500" indent="-571500">
              <a:lnSpc>
                <a:spcPct val="80000"/>
              </a:lnSpc>
              <a:buNone/>
            </a:pPr>
            <a:r>
              <a:rPr lang="en-GB" sz="1800" b="1" dirty="0"/>
              <a:t>	</a:t>
            </a:r>
            <a:r>
              <a:rPr lang="en-GB" sz="1800" dirty="0"/>
              <a:t>Huge share in financial operation reduces the effectiveness of monetary policy</a:t>
            </a:r>
          </a:p>
          <a:p>
            <a:pPr marL="571500" indent="-571500">
              <a:lnSpc>
                <a:spcPct val="80000"/>
              </a:lnSpc>
              <a:buNone/>
            </a:pPr>
            <a:endParaRPr lang="en-GB" sz="1800" dirty="0"/>
          </a:p>
          <a:p>
            <a:pPr marL="571500" indent="-571500">
              <a:lnSpc>
                <a:spcPct val="80000"/>
              </a:lnSpc>
              <a:buFont typeface="Wingdings" pitchFamily="2" charset="2"/>
              <a:buAutoNum type="arabicParenR" startAt="4"/>
            </a:pPr>
            <a:r>
              <a:rPr lang="en-GB" sz="1800" b="1" dirty="0"/>
              <a:t>Underdevelopment of Money and Capital Market</a:t>
            </a:r>
          </a:p>
          <a:p>
            <a:pPr marL="571500" indent="-571500">
              <a:lnSpc>
                <a:spcPct val="80000"/>
              </a:lnSpc>
              <a:buNone/>
            </a:pPr>
            <a:r>
              <a:rPr lang="en-GB" sz="1800" b="1" dirty="0"/>
              <a:t>	</a:t>
            </a:r>
            <a:r>
              <a:rPr lang="en-GB" sz="1800" dirty="0"/>
              <a:t>Markets are fragmented, unorganised and does work independently		</a:t>
            </a:r>
          </a:p>
          <a:p>
            <a:pPr marL="571500" indent="-571500">
              <a:lnSpc>
                <a:spcPct val="80000"/>
              </a:lnSpc>
              <a:buNone/>
            </a:pPr>
            <a:endParaRPr lang="en-GB" sz="1800" dirty="0"/>
          </a:p>
        </p:txBody>
      </p:sp>
    </p:spTree>
    <p:extLst>
      <p:ext uri="{BB962C8B-B14F-4D97-AF65-F5344CB8AC3E}">
        <p14:creationId xmlns:p14="http://schemas.microsoft.com/office/powerpoint/2010/main" xmlns="" val="2271738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1"/>
            <a:ext cx="10018713" cy="425370"/>
          </a:xfrm>
        </p:spPr>
        <p:txBody>
          <a:bodyPr>
            <a:normAutofit fontScale="90000"/>
          </a:bodyPr>
          <a:lstStyle/>
          <a:p>
            <a:r>
              <a:rPr lang="en-US" dirty="0" smtClean="0"/>
              <a:t> </a:t>
            </a:r>
            <a:r>
              <a:rPr lang="en-US" dirty="0"/>
              <a:t>highlights of </a:t>
            </a:r>
            <a:r>
              <a:rPr lang="en-US" dirty="0" smtClean="0"/>
              <a:t>RBI’s Current  </a:t>
            </a:r>
            <a:r>
              <a:rPr lang="en-US" dirty="0"/>
              <a:t>bi-monthly monetary policy statement:</a:t>
            </a:r>
            <a:br>
              <a:rPr lang="en-US" dirty="0"/>
            </a:br>
            <a:endParaRPr lang="en-US" dirty="0"/>
          </a:p>
        </p:txBody>
      </p:sp>
      <p:sp>
        <p:nvSpPr>
          <p:cNvPr id="3" name="Content Placeholder 2"/>
          <p:cNvSpPr>
            <a:spLocks noGrp="1"/>
          </p:cNvSpPr>
          <p:nvPr>
            <p:ph idx="1"/>
          </p:nvPr>
        </p:nvSpPr>
        <p:spPr>
          <a:xfrm>
            <a:off x="1484311" y="1655179"/>
            <a:ext cx="10018712" cy="5000263"/>
          </a:xfrm>
        </p:spPr>
        <p:txBody>
          <a:bodyPr>
            <a:normAutofit/>
          </a:bodyPr>
          <a:lstStyle/>
          <a:p>
            <a:r>
              <a:rPr lang="en-US" dirty="0" smtClean="0"/>
              <a:t>Short-term </a:t>
            </a:r>
            <a:r>
              <a:rPr lang="en-US" dirty="0"/>
              <a:t>lending (Repo) rate unchanged at </a:t>
            </a:r>
            <a:r>
              <a:rPr lang="en-US" dirty="0" smtClean="0"/>
              <a:t>6%(2/8/2017) and reverse repo rate 5.75%(4/10/2016)</a:t>
            </a:r>
            <a:endParaRPr lang="en-US" dirty="0"/>
          </a:p>
          <a:p>
            <a:r>
              <a:rPr lang="en-US" dirty="0" smtClean="0"/>
              <a:t> </a:t>
            </a:r>
            <a:r>
              <a:rPr lang="en-US" dirty="0"/>
              <a:t>Cash reserve ratio (CRR) unchanged at 4%</a:t>
            </a:r>
          </a:p>
          <a:p>
            <a:r>
              <a:rPr lang="en-US" dirty="0" smtClean="0"/>
              <a:t> </a:t>
            </a:r>
            <a:r>
              <a:rPr lang="en-US" dirty="0" smtClean="0"/>
              <a:t>SLR 20% </a:t>
            </a:r>
            <a:r>
              <a:rPr lang="en-US" dirty="0"/>
              <a:t>to unlock banking funds which  was further decreased to 22 in next bi-monthly monetary policy ( </a:t>
            </a:r>
            <a:r>
              <a:rPr lang="en-US" dirty="0" smtClean="0"/>
              <a:t>7 June 2017). </a:t>
            </a:r>
            <a:endParaRPr lang="en-US" dirty="0"/>
          </a:p>
          <a:p>
            <a:r>
              <a:rPr lang="en-US" dirty="0" smtClean="0"/>
              <a:t> </a:t>
            </a:r>
            <a:r>
              <a:rPr lang="en-US" dirty="0"/>
              <a:t>Further policy tightening will not be warranted if inflation continues to decline</a:t>
            </a:r>
          </a:p>
          <a:p>
            <a:r>
              <a:rPr lang="en-US" dirty="0"/>
              <a:t>“We are giving time to our financial institutions to adjust to the new economy,” said Governor </a:t>
            </a:r>
            <a:r>
              <a:rPr lang="en-US" dirty="0" err="1" smtClean="0"/>
              <a:t>Urjit</a:t>
            </a:r>
            <a:r>
              <a:rPr lang="en-US" dirty="0" smtClean="0"/>
              <a:t> Patel</a:t>
            </a:r>
            <a:endParaRPr lang="en-US" dirty="0"/>
          </a:p>
          <a:p>
            <a:r>
              <a:rPr lang="en-US" dirty="0" err="1" smtClean="0"/>
              <a:t>Rbi</a:t>
            </a:r>
            <a:r>
              <a:rPr lang="en-US" dirty="0" smtClean="0"/>
              <a:t>  expect </a:t>
            </a:r>
            <a:r>
              <a:rPr lang="en-US" dirty="0"/>
              <a:t>economic growth for </a:t>
            </a:r>
            <a:r>
              <a:rPr lang="en-US" dirty="0" smtClean="0"/>
              <a:t>2016-17 </a:t>
            </a:r>
            <a:r>
              <a:rPr lang="en-US" dirty="0"/>
              <a:t>to be between </a:t>
            </a:r>
            <a:r>
              <a:rPr lang="en-US" dirty="0" smtClean="0"/>
              <a:t>6-7%</a:t>
            </a:r>
            <a:endParaRPr lang="en-US" dirty="0"/>
          </a:p>
        </p:txBody>
      </p:sp>
    </p:spTree>
    <p:extLst>
      <p:ext uri="{BB962C8B-B14F-4D97-AF65-F5344CB8AC3E}">
        <p14:creationId xmlns:p14="http://schemas.microsoft.com/office/powerpoint/2010/main" xmlns="" val="17503791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243068"/>
            <a:ext cx="10018713" cy="1238491"/>
          </a:xfrm>
        </p:spPr>
        <p:txBody>
          <a:bodyPr/>
          <a:lstStyle/>
          <a:p>
            <a:r>
              <a:rPr lang="en-US" dirty="0" smtClean="0"/>
              <a:t>Analysis Of Current Monetary Policy </a:t>
            </a:r>
            <a:endParaRPr lang="en-US" dirty="0"/>
          </a:p>
        </p:txBody>
      </p:sp>
      <p:sp>
        <p:nvSpPr>
          <p:cNvPr id="3" name="Content Placeholder 2"/>
          <p:cNvSpPr>
            <a:spLocks noGrp="1"/>
          </p:cNvSpPr>
          <p:nvPr>
            <p:ph idx="1"/>
          </p:nvPr>
        </p:nvSpPr>
        <p:spPr>
          <a:xfrm>
            <a:off x="1484310" y="1307939"/>
            <a:ext cx="10018713" cy="4483262"/>
          </a:xfrm>
        </p:spPr>
        <p:txBody>
          <a:bodyPr>
            <a:normAutofit fontScale="92500"/>
          </a:bodyPr>
          <a:lstStyle/>
          <a:p>
            <a:r>
              <a:rPr lang="en-US" dirty="0" smtClean="0"/>
              <a:t>Amidst the  problems </a:t>
            </a:r>
            <a:r>
              <a:rPr lang="en-US" dirty="0"/>
              <a:t>of inflation and Growth ,</a:t>
            </a:r>
            <a:r>
              <a:rPr lang="en-US" dirty="0" smtClean="0"/>
              <a:t> </a:t>
            </a:r>
            <a:r>
              <a:rPr lang="en-US" dirty="0"/>
              <a:t>Conservative approach  is  followed... against the expectation of Long term RBI watchers </a:t>
            </a:r>
            <a:r>
              <a:rPr lang="en-US" dirty="0" smtClean="0"/>
              <a:t>.  </a:t>
            </a:r>
            <a:endParaRPr lang="en-US" dirty="0"/>
          </a:p>
          <a:p>
            <a:r>
              <a:rPr lang="en-US" dirty="0"/>
              <a:t> RBI has </a:t>
            </a:r>
            <a:r>
              <a:rPr lang="en-US" dirty="0" err="1"/>
              <a:t>focussed</a:t>
            </a:r>
            <a:r>
              <a:rPr lang="en-US" dirty="0"/>
              <a:t> on disinflation First,  Rather than Growth</a:t>
            </a:r>
          </a:p>
          <a:p>
            <a:r>
              <a:rPr lang="en-US" dirty="0"/>
              <a:t>We are not against growth but we think growth will be most benefited if we </a:t>
            </a:r>
            <a:r>
              <a:rPr lang="en-US" dirty="0" err="1"/>
              <a:t>disinflate</a:t>
            </a:r>
            <a:r>
              <a:rPr lang="en-US" dirty="0"/>
              <a:t> the economy,” Dr. </a:t>
            </a:r>
            <a:r>
              <a:rPr lang="en-US" dirty="0" smtClean="0"/>
              <a:t>Patel </a:t>
            </a:r>
            <a:r>
              <a:rPr lang="en-US" dirty="0"/>
              <a:t>said</a:t>
            </a:r>
            <a:r>
              <a:rPr lang="en-US" dirty="0" smtClean="0"/>
              <a:t>.</a:t>
            </a:r>
          </a:p>
          <a:p>
            <a:r>
              <a:rPr lang="en-US" dirty="0"/>
              <a:t>The RBI is expecting a robust growth revival after sometime  </a:t>
            </a:r>
            <a:r>
              <a:rPr lang="en-US" dirty="0" smtClean="0"/>
              <a:t>.</a:t>
            </a:r>
          </a:p>
          <a:p>
            <a:r>
              <a:rPr lang="en-US" dirty="0"/>
              <a:t>By decreasing SLR </a:t>
            </a:r>
            <a:r>
              <a:rPr lang="en-US" dirty="0" smtClean="0"/>
              <a:t>liquidity </a:t>
            </a:r>
            <a:r>
              <a:rPr lang="en-US" dirty="0"/>
              <a:t>is improved in economy  ... </a:t>
            </a:r>
            <a:endParaRPr lang="en-US" dirty="0" smtClean="0"/>
          </a:p>
          <a:p>
            <a:r>
              <a:rPr lang="en-US" dirty="0"/>
              <a:t>The SLR cuts would release substantial sums for banks to invest</a:t>
            </a:r>
            <a:r>
              <a:rPr lang="en-US" dirty="0" smtClean="0"/>
              <a:t>.</a:t>
            </a:r>
          </a:p>
          <a:p>
            <a:r>
              <a:rPr lang="en-US" dirty="0" smtClean="0"/>
              <a:t>The </a:t>
            </a:r>
            <a:r>
              <a:rPr lang="en-US" dirty="0"/>
              <a:t>monetary and liquidity measures have entirely been in line with </a:t>
            </a:r>
            <a:r>
              <a:rPr lang="en-US" dirty="0" smtClean="0"/>
              <a:t>expectations</a:t>
            </a:r>
          </a:p>
          <a:p>
            <a:r>
              <a:rPr lang="en-US" dirty="0" smtClean="0"/>
              <a:t>RBI has concentrated on getting Revenue as repo rate has not been decreased.</a:t>
            </a:r>
            <a:endParaRPr lang="en-US" dirty="0"/>
          </a:p>
        </p:txBody>
      </p:sp>
    </p:spTree>
    <p:extLst>
      <p:ext uri="{BB962C8B-B14F-4D97-AF65-F5344CB8AC3E}">
        <p14:creationId xmlns:p14="http://schemas.microsoft.com/office/powerpoint/2010/main" xmlns="" val="31421933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84311" y="283779"/>
            <a:ext cx="10018713" cy="1623850"/>
          </a:xfrm>
        </p:spPr>
        <p:txBody>
          <a:bodyPr/>
          <a:lstStyle/>
          <a:p>
            <a:pPr algn="l"/>
            <a:r>
              <a:rPr lang="en-US" dirty="0">
                <a:latin typeface="Constantia" pitchFamily="18" charset="0"/>
              </a:rPr>
              <a:t>Definition:</a:t>
            </a:r>
            <a:endParaRPr lang="en-US" dirty="0"/>
          </a:p>
        </p:txBody>
      </p:sp>
      <p:sp>
        <p:nvSpPr>
          <p:cNvPr id="6" name="Content Placeholder 5"/>
          <p:cNvSpPr>
            <a:spLocks noGrp="1"/>
          </p:cNvSpPr>
          <p:nvPr>
            <p:ph sz="half" idx="2"/>
          </p:nvPr>
        </p:nvSpPr>
        <p:spPr>
          <a:xfrm>
            <a:off x="1484311" y="2144110"/>
            <a:ext cx="10018712" cy="3647090"/>
          </a:xfrm>
        </p:spPr>
        <p:txBody>
          <a:bodyPr/>
          <a:lstStyle/>
          <a:p>
            <a:r>
              <a:rPr lang="en-US" sz="2800" dirty="0">
                <a:latin typeface="Times New Roman" pitchFamily="18" charset="0"/>
                <a:cs typeface="Times New Roman" pitchFamily="18" charset="0"/>
              </a:rPr>
              <a:t>The part of the economic policy which regulates the level of money in the economy in order to achieve certain </a:t>
            </a:r>
            <a:r>
              <a:rPr lang="en-US" sz="2800" dirty="0" smtClean="0">
                <a:latin typeface="Times New Roman" pitchFamily="18" charset="0"/>
                <a:cs typeface="Times New Roman" pitchFamily="18" charset="0"/>
              </a:rPr>
              <a:t>objectives</a:t>
            </a:r>
          </a:p>
          <a:p>
            <a:r>
              <a:rPr lang="en-US" sz="2800" dirty="0">
                <a:latin typeface="Times New Roman" pitchFamily="18" charset="0"/>
                <a:cs typeface="Times New Roman" pitchFamily="18" charset="0"/>
              </a:rPr>
              <a:t>In INDIA,RBI controls the monetary policy. It is announced twice a year, through  which </a:t>
            </a:r>
            <a:r>
              <a:rPr lang="en-US" sz="2800" dirty="0" smtClean="0">
                <a:latin typeface="Times New Roman" pitchFamily="18" charset="0"/>
                <a:cs typeface="Times New Roman" pitchFamily="18" charset="0"/>
              </a:rPr>
              <a:t>RBI , regulate </a:t>
            </a:r>
            <a:r>
              <a:rPr lang="en-US" sz="2800" dirty="0">
                <a:latin typeface="Times New Roman" pitchFamily="18" charset="0"/>
                <a:cs typeface="Times New Roman" pitchFamily="18" charset="0"/>
              </a:rPr>
              <a:t>the price stability for the economy</a:t>
            </a:r>
            <a:r>
              <a:rPr lang="en-US" dirty="0">
                <a:latin typeface="Times New Roman" pitchFamily="18" charset="0"/>
                <a:cs typeface="Times New Roman" pitchFamily="18" charset="0"/>
              </a:rPr>
              <a:t>.</a:t>
            </a:r>
          </a:p>
          <a:p>
            <a:endParaRPr lang="en-US" dirty="0"/>
          </a:p>
        </p:txBody>
      </p:sp>
      <p:pic>
        <p:nvPicPr>
          <p:cNvPr id="8" name="Picture 7"/>
          <p:cNvPicPr>
            <a:picLocks noChangeAspect="1"/>
          </p:cNvPicPr>
          <p:nvPr/>
        </p:nvPicPr>
        <p:blipFill>
          <a:blip r:embed="rId2"/>
          <a:stretch>
            <a:fillRect/>
          </a:stretch>
        </p:blipFill>
        <p:spPr>
          <a:xfrm>
            <a:off x="4243769" y="4739361"/>
            <a:ext cx="5590517" cy="1572904"/>
          </a:xfrm>
          <a:prstGeom prst="rect">
            <a:avLst/>
          </a:prstGeom>
        </p:spPr>
      </p:pic>
      <p:pic>
        <p:nvPicPr>
          <p:cNvPr id="9" name="Picture 8"/>
          <p:cNvPicPr>
            <a:picLocks noChangeAspect="1"/>
          </p:cNvPicPr>
          <p:nvPr/>
        </p:nvPicPr>
        <p:blipFill>
          <a:blip r:embed="rId3"/>
          <a:stretch>
            <a:fillRect/>
          </a:stretch>
        </p:blipFill>
        <p:spPr>
          <a:xfrm>
            <a:off x="8434058" y="465452"/>
            <a:ext cx="2800457" cy="1904229"/>
          </a:xfrm>
          <a:prstGeom prst="rect">
            <a:avLst/>
          </a:prstGeom>
        </p:spPr>
      </p:pic>
    </p:spTree>
    <p:extLst>
      <p:ext uri="{BB962C8B-B14F-4D97-AF65-F5344CB8AC3E}">
        <p14:creationId xmlns:p14="http://schemas.microsoft.com/office/powerpoint/2010/main" xmlns="" val="31379254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Constantia" pitchFamily="18" charset="0"/>
              </a:rPr>
              <a:t>Objectives of monetary policy:</a:t>
            </a:r>
            <a:endParaRPr lang="en-US" dirty="0">
              <a:latin typeface="Constantia"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Maximum feasible output.</a:t>
            </a:r>
          </a:p>
          <a:p>
            <a:r>
              <a:rPr lang="en-US" dirty="0" smtClean="0">
                <a:latin typeface="Times New Roman" pitchFamily="18" charset="0"/>
                <a:cs typeface="Times New Roman" pitchFamily="18" charset="0"/>
              </a:rPr>
              <a:t>High rate of growth.</a:t>
            </a:r>
          </a:p>
          <a:p>
            <a:r>
              <a:rPr lang="en-US" dirty="0" smtClean="0">
                <a:latin typeface="Times New Roman" pitchFamily="18" charset="0"/>
                <a:cs typeface="Times New Roman" pitchFamily="18" charset="0"/>
              </a:rPr>
              <a:t>Fuller employment.</a:t>
            </a:r>
          </a:p>
          <a:p>
            <a:r>
              <a:rPr lang="en-US" dirty="0" smtClean="0">
                <a:latin typeface="Times New Roman" pitchFamily="18" charset="0"/>
                <a:cs typeface="Times New Roman" pitchFamily="18" charset="0"/>
              </a:rPr>
              <a:t>Price stability.</a:t>
            </a:r>
          </a:p>
          <a:p>
            <a:r>
              <a:rPr lang="en-US" dirty="0" smtClean="0">
                <a:latin typeface="Times New Roman" pitchFamily="18" charset="0"/>
                <a:cs typeface="Times New Roman" pitchFamily="18" charset="0"/>
              </a:rPr>
              <a:t>Greater equality in the distribution of income and wealth.</a:t>
            </a:r>
          </a:p>
          <a:p>
            <a:r>
              <a:rPr lang="en-US" dirty="0" smtClean="0">
                <a:latin typeface="Times New Roman" pitchFamily="18" charset="0"/>
                <a:cs typeface="Times New Roman" pitchFamily="18" charset="0"/>
              </a:rPr>
              <a:t>Healthy balance in balance of payments(BOP).</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xmlns="" val="4152242772"/>
      </p:ext>
    </p:extLst>
  </p:cSld>
  <p:clrMapOvr>
    <a:masterClrMapping/>
  </p:clrMapOvr>
  <p:transition>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7778" name="Rectangle 2"/>
          <p:cNvSpPr>
            <a:spLocks noGrp="1" noChangeArrowheads="1"/>
          </p:cNvSpPr>
          <p:nvPr>
            <p:ph type="title"/>
          </p:nvPr>
        </p:nvSpPr>
        <p:spPr/>
        <p:txBody>
          <a:bodyPr/>
          <a:lstStyle/>
          <a:p>
            <a:r>
              <a:rPr lang="en-GB" dirty="0"/>
              <a:t>Instruments / </a:t>
            </a:r>
            <a:r>
              <a:rPr lang="en-GB" dirty="0" smtClean="0"/>
              <a:t>Tools Of Monetary Policy</a:t>
            </a:r>
            <a:endParaRPr lang="en-GB" dirty="0"/>
          </a:p>
        </p:txBody>
      </p:sp>
      <p:grpSp>
        <p:nvGrpSpPr>
          <p:cNvPr id="2" name="SmartArt Placeholder 587781"/>
          <p:cNvGrpSpPr>
            <a:grpSpLocks noChangeAspect="1"/>
          </p:cNvGrpSpPr>
          <p:nvPr/>
        </p:nvGrpSpPr>
        <p:grpSpPr bwMode="auto">
          <a:xfrm>
            <a:off x="1981200" y="1719263"/>
            <a:ext cx="8229600" cy="4411662"/>
            <a:chOff x="288" y="1083"/>
            <a:chExt cx="1872" cy="720"/>
          </a:xfrm>
        </p:grpSpPr>
        <p:cxnSp>
          <p:nvCxnSpPr>
            <p:cNvPr id="2052" name="_s2052"/>
            <p:cNvCxnSpPr>
              <a:cxnSpLocks noChangeShapeType="1"/>
              <a:stCxn id="5" idx="0"/>
              <a:endCxn id="3" idx="2"/>
            </p:cNvCxnSpPr>
            <p:nvPr/>
          </p:nvCxnSpPr>
          <p:spPr bwMode="auto">
            <a:xfrm rot="5400000" flipH="1">
              <a:off x="1404" y="1191"/>
              <a:ext cx="144" cy="504"/>
            </a:xfrm>
            <a:prstGeom prst="bentConnector3">
              <a:avLst>
                <a:gd name="adj1" fmla="val 12972"/>
              </a:avLst>
            </a:prstGeom>
            <a:noFill/>
            <a:ln w="28575">
              <a:solidFill>
                <a:schemeClr val="tx1"/>
              </a:solidFill>
              <a:miter lim="800000"/>
              <a:headEnd/>
              <a:tailEnd/>
            </a:ln>
            <a:extLst>
              <a:ext uri="{909E8E84-426E-40DD-AFC4-6F175D3DCCD1}">
                <a14:hiddenFill xmlns:a14="http://schemas.microsoft.com/office/drawing/2010/main" xmlns="">
                  <a:noFill/>
                </a14:hiddenFill>
              </a:ext>
            </a:extLst>
          </p:spPr>
        </p:cxnSp>
        <p:cxnSp>
          <p:nvCxnSpPr>
            <p:cNvPr id="2053" name="_s2053"/>
            <p:cNvCxnSpPr>
              <a:cxnSpLocks noChangeShapeType="1"/>
              <a:stCxn id="4" idx="0"/>
              <a:endCxn id="3" idx="2"/>
            </p:cNvCxnSpPr>
            <p:nvPr/>
          </p:nvCxnSpPr>
          <p:spPr bwMode="auto">
            <a:xfrm rot="16200000">
              <a:off x="900" y="1191"/>
              <a:ext cx="144" cy="504"/>
            </a:xfrm>
            <a:prstGeom prst="bentConnector3">
              <a:avLst>
                <a:gd name="adj1" fmla="val 12972"/>
              </a:avLst>
            </a:prstGeom>
            <a:noFill/>
            <a:ln w="28575">
              <a:solidFill>
                <a:schemeClr val="tx1"/>
              </a:solidFill>
              <a:miter lim="800000"/>
              <a:headEnd/>
              <a:tailEnd/>
            </a:ln>
            <a:extLst>
              <a:ext uri="{909E8E84-426E-40DD-AFC4-6F175D3DCCD1}">
                <a14:hiddenFill xmlns:a14="http://schemas.microsoft.com/office/drawing/2010/main" xmlns="">
                  <a:noFill/>
                </a14:hiddenFill>
              </a:ext>
            </a:extLst>
          </p:spPr>
        </p:cxnSp>
        <p:sp>
          <p:nvSpPr>
            <p:cNvPr id="3" name="_s2054"/>
            <p:cNvSpPr>
              <a:spLocks noChangeArrowheads="1"/>
            </p:cNvSpPr>
            <p:nvPr/>
          </p:nvSpPr>
          <p:spPr bwMode="auto">
            <a:xfrm>
              <a:off x="792" y="1083"/>
              <a:ext cx="864" cy="288"/>
            </a:xfrm>
            <a:prstGeom prst="roundRect">
              <a:avLst>
                <a:gd name="adj" fmla="val 16667"/>
              </a:avLst>
            </a:prstGeom>
            <a:solidFill>
              <a:schemeClr val="accent2"/>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33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Tools of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33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Monetary Policy</a:t>
              </a:r>
            </a:p>
          </p:txBody>
        </p:sp>
        <p:sp>
          <p:nvSpPr>
            <p:cNvPr id="4" name="_s2055"/>
            <p:cNvSpPr>
              <a:spLocks noChangeArrowheads="1"/>
            </p:cNvSpPr>
            <p:nvPr/>
          </p:nvSpPr>
          <p:spPr bwMode="auto">
            <a:xfrm>
              <a:off x="288" y="1515"/>
              <a:ext cx="864" cy="288"/>
            </a:xfrm>
            <a:prstGeom prst="roundRect">
              <a:avLst>
                <a:gd name="adj" fmla="val 16667"/>
              </a:avLst>
            </a:prstGeom>
            <a:solidFill>
              <a:schemeClr val="accent2"/>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Quantitative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Traditional</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Measures</a:t>
              </a:r>
            </a:p>
          </p:txBody>
        </p:sp>
        <p:sp>
          <p:nvSpPr>
            <p:cNvPr id="5" name="_s2056"/>
            <p:cNvSpPr>
              <a:spLocks noChangeArrowheads="1"/>
            </p:cNvSpPr>
            <p:nvPr/>
          </p:nvSpPr>
          <p:spPr bwMode="auto">
            <a:xfrm>
              <a:off x="1296" y="1515"/>
              <a:ext cx="864" cy="288"/>
            </a:xfrm>
            <a:prstGeom prst="roundRect">
              <a:avLst>
                <a:gd name="adj" fmla="val 16667"/>
              </a:avLst>
            </a:prstGeom>
            <a:solidFill>
              <a:schemeClr val="accent2"/>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Qualitative /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Selective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Measures</a:t>
              </a:r>
            </a:p>
          </p:txBody>
        </p:sp>
      </p:grpSp>
    </p:spTree>
    <p:extLst>
      <p:ext uri="{BB962C8B-B14F-4D97-AF65-F5344CB8AC3E}">
        <p14:creationId xmlns:p14="http://schemas.microsoft.com/office/powerpoint/2010/main" xmlns="" val="9641602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9826" name="Rectangle 2"/>
          <p:cNvSpPr>
            <a:spLocks noGrp="1" noChangeArrowheads="1"/>
          </p:cNvSpPr>
          <p:nvPr>
            <p:ph type="title"/>
          </p:nvPr>
        </p:nvSpPr>
        <p:spPr/>
        <p:txBody>
          <a:bodyPr/>
          <a:lstStyle/>
          <a:p>
            <a:r>
              <a:rPr lang="en-GB"/>
              <a:t>Quantitative Measures</a:t>
            </a:r>
          </a:p>
        </p:txBody>
      </p:sp>
      <p:grpSp>
        <p:nvGrpSpPr>
          <p:cNvPr id="2" name="SmartArt Placeholder 589829"/>
          <p:cNvGrpSpPr>
            <a:grpSpLocks noChangeAspect="1"/>
          </p:cNvGrpSpPr>
          <p:nvPr/>
        </p:nvGrpSpPr>
        <p:grpSpPr bwMode="auto">
          <a:xfrm>
            <a:off x="1981200" y="1719263"/>
            <a:ext cx="8229600" cy="4411662"/>
            <a:chOff x="288" y="1083"/>
            <a:chExt cx="3888" cy="720"/>
          </a:xfrm>
        </p:grpSpPr>
        <p:cxnSp>
          <p:nvCxnSpPr>
            <p:cNvPr id="3076" name="_s3076"/>
            <p:cNvCxnSpPr>
              <a:cxnSpLocks noChangeShapeType="1"/>
              <a:stCxn id="7" idx="0"/>
              <a:endCxn id="3" idx="2"/>
            </p:cNvCxnSpPr>
            <p:nvPr/>
          </p:nvCxnSpPr>
          <p:spPr bwMode="auto">
            <a:xfrm rot="5400000" flipH="1">
              <a:off x="2916" y="687"/>
              <a:ext cx="144" cy="1512"/>
            </a:xfrm>
            <a:prstGeom prst="bentConnector3">
              <a:avLst>
                <a:gd name="adj1" fmla="val 12972"/>
              </a:avLst>
            </a:prstGeom>
            <a:noFill/>
            <a:ln w="28575">
              <a:solidFill>
                <a:schemeClr val="tx1"/>
              </a:solidFill>
              <a:miter lim="800000"/>
              <a:headEnd/>
              <a:tailEnd/>
            </a:ln>
            <a:extLst>
              <a:ext uri="{909E8E84-426E-40DD-AFC4-6F175D3DCCD1}">
                <a14:hiddenFill xmlns:a14="http://schemas.microsoft.com/office/drawing/2010/main" xmlns="">
                  <a:noFill/>
                </a14:hiddenFill>
              </a:ext>
            </a:extLst>
          </p:spPr>
        </p:cxnSp>
        <p:cxnSp>
          <p:nvCxnSpPr>
            <p:cNvPr id="3077" name="_s3077"/>
            <p:cNvCxnSpPr>
              <a:cxnSpLocks noChangeShapeType="1"/>
              <a:stCxn id="6" idx="0"/>
              <a:endCxn id="3" idx="2"/>
            </p:cNvCxnSpPr>
            <p:nvPr/>
          </p:nvCxnSpPr>
          <p:spPr bwMode="auto">
            <a:xfrm rot="5400000" flipH="1">
              <a:off x="2412" y="1191"/>
              <a:ext cx="144" cy="504"/>
            </a:xfrm>
            <a:prstGeom prst="bentConnector3">
              <a:avLst>
                <a:gd name="adj1" fmla="val 12972"/>
              </a:avLst>
            </a:prstGeom>
            <a:noFill/>
            <a:ln w="28575">
              <a:solidFill>
                <a:schemeClr val="tx1"/>
              </a:solidFill>
              <a:miter lim="800000"/>
              <a:headEnd/>
              <a:tailEnd/>
            </a:ln>
            <a:extLst>
              <a:ext uri="{909E8E84-426E-40DD-AFC4-6F175D3DCCD1}">
                <a14:hiddenFill xmlns:a14="http://schemas.microsoft.com/office/drawing/2010/main" xmlns="">
                  <a:noFill/>
                </a14:hiddenFill>
              </a:ext>
            </a:extLst>
          </p:spPr>
        </p:cxnSp>
        <p:cxnSp>
          <p:nvCxnSpPr>
            <p:cNvPr id="3078" name="_s3078"/>
            <p:cNvCxnSpPr>
              <a:cxnSpLocks noChangeShapeType="1"/>
              <a:stCxn id="5" idx="0"/>
              <a:endCxn id="3" idx="2"/>
            </p:cNvCxnSpPr>
            <p:nvPr/>
          </p:nvCxnSpPr>
          <p:spPr bwMode="auto">
            <a:xfrm rot="16200000">
              <a:off x="1908" y="1191"/>
              <a:ext cx="144" cy="504"/>
            </a:xfrm>
            <a:prstGeom prst="bentConnector3">
              <a:avLst>
                <a:gd name="adj1" fmla="val 12972"/>
              </a:avLst>
            </a:prstGeom>
            <a:noFill/>
            <a:ln w="28575">
              <a:solidFill>
                <a:schemeClr val="tx1"/>
              </a:solidFill>
              <a:miter lim="800000"/>
              <a:headEnd/>
              <a:tailEnd/>
            </a:ln>
            <a:extLst>
              <a:ext uri="{909E8E84-426E-40DD-AFC4-6F175D3DCCD1}">
                <a14:hiddenFill xmlns:a14="http://schemas.microsoft.com/office/drawing/2010/main" xmlns="">
                  <a:noFill/>
                </a14:hiddenFill>
              </a:ext>
            </a:extLst>
          </p:spPr>
        </p:cxnSp>
        <p:cxnSp>
          <p:nvCxnSpPr>
            <p:cNvPr id="3079" name="_s3079"/>
            <p:cNvCxnSpPr>
              <a:cxnSpLocks noChangeShapeType="1"/>
              <a:stCxn id="4" idx="0"/>
              <a:endCxn id="3" idx="2"/>
            </p:cNvCxnSpPr>
            <p:nvPr/>
          </p:nvCxnSpPr>
          <p:spPr bwMode="auto">
            <a:xfrm rot="16200000">
              <a:off x="1404" y="687"/>
              <a:ext cx="144" cy="1512"/>
            </a:xfrm>
            <a:prstGeom prst="bentConnector3">
              <a:avLst>
                <a:gd name="adj1" fmla="val 12972"/>
              </a:avLst>
            </a:prstGeom>
            <a:noFill/>
            <a:ln w="28575">
              <a:solidFill>
                <a:schemeClr val="tx1"/>
              </a:solidFill>
              <a:miter lim="800000"/>
              <a:headEnd/>
              <a:tailEnd/>
            </a:ln>
            <a:extLst>
              <a:ext uri="{909E8E84-426E-40DD-AFC4-6F175D3DCCD1}">
                <a14:hiddenFill xmlns:a14="http://schemas.microsoft.com/office/drawing/2010/main" xmlns="">
                  <a:noFill/>
                </a14:hiddenFill>
              </a:ext>
            </a:extLst>
          </p:spPr>
        </p:cxnSp>
        <p:sp>
          <p:nvSpPr>
            <p:cNvPr id="3" name="_s3080"/>
            <p:cNvSpPr>
              <a:spLocks noChangeArrowheads="1"/>
            </p:cNvSpPr>
            <p:nvPr/>
          </p:nvSpPr>
          <p:spPr bwMode="auto">
            <a:xfrm>
              <a:off x="1800" y="1083"/>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5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Quantitative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5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Measures</a:t>
              </a:r>
            </a:p>
          </p:txBody>
        </p:sp>
        <p:sp>
          <p:nvSpPr>
            <p:cNvPr id="4" name="_s3081"/>
            <p:cNvSpPr>
              <a:spLocks noChangeArrowheads="1"/>
            </p:cNvSpPr>
            <p:nvPr/>
          </p:nvSpPr>
          <p:spPr bwMode="auto">
            <a:xfrm>
              <a:off x="288" y="1515"/>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5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Open Market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5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Operations (OMO)</a:t>
              </a:r>
            </a:p>
          </p:txBody>
        </p:sp>
        <p:sp>
          <p:nvSpPr>
            <p:cNvPr id="5" name="_s3082"/>
            <p:cNvSpPr>
              <a:spLocks noChangeArrowheads="1"/>
            </p:cNvSpPr>
            <p:nvPr/>
          </p:nvSpPr>
          <p:spPr bwMode="auto">
            <a:xfrm>
              <a:off x="1296" y="1515"/>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5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Discount Rate /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5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Bank Rate</a:t>
              </a:r>
            </a:p>
          </p:txBody>
        </p:sp>
        <p:sp>
          <p:nvSpPr>
            <p:cNvPr id="6" name="_s3083"/>
            <p:cNvSpPr>
              <a:spLocks noChangeArrowheads="1"/>
            </p:cNvSpPr>
            <p:nvPr/>
          </p:nvSpPr>
          <p:spPr bwMode="auto">
            <a:xfrm>
              <a:off x="2304" y="1515"/>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5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Cash Reserve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5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Ratio (CRR)</a:t>
              </a:r>
            </a:p>
          </p:txBody>
        </p:sp>
        <p:sp>
          <p:nvSpPr>
            <p:cNvPr id="7" name="_s3084"/>
            <p:cNvSpPr>
              <a:spLocks noChangeArrowheads="1"/>
            </p:cNvSpPr>
            <p:nvPr/>
          </p:nvSpPr>
          <p:spPr bwMode="auto">
            <a:xfrm>
              <a:off x="3312" y="1515"/>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5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Others…</a:t>
              </a:r>
            </a:p>
          </p:txBody>
        </p:sp>
      </p:grpSp>
    </p:spTree>
    <p:extLst>
      <p:ext uri="{BB962C8B-B14F-4D97-AF65-F5344CB8AC3E}">
        <p14:creationId xmlns:p14="http://schemas.microsoft.com/office/powerpoint/2010/main" xmlns="" val="36666554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5970" name="Rectangle 2"/>
          <p:cNvSpPr>
            <a:spLocks noGrp="1" noChangeArrowheads="1"/>
          </p:cNvSpPr>
          <p:nvPr>
            <p:ph type="title"/>
          </p:nvPr>
        </p:nvSpPr>
        <p:spPr>
          <a:xfrm>
            <a:off x="1981200" y="122239"/>
            <a:ext cx="7543800" cy="1031875"/>
          </a:xfrm>
        </p:spPr>
        <p:txBody>
          <a:bodyPr/>
          <a:lstStyle/>
          <a:p>
            <a:r>
              <a:rPr lang="en-GB" sz="3200" dirty="0"/>
              <a:t>1) Open Market Operations ( OMO)</a:t>
            </a:r>
          </a:p>
        </p:txBody>
      </p:sp>
      <p:sp>
        <p:nvSpPr>
          <p:cNvPr id="595971" name="Rectangle 3"/>
          <p:cNvSpPr>
            <a:spLocks noGrp="1" noChangeArrowheads="1"/>
          </p:cNvSpPr>
          <p:nvPr>
            <p:ph type="body" idx="1"/>
          </p:nvPr>
        </p:nvSpPr>
        <p:spPr>
          <a:xfrm>
            <a:off x="1981200" y="993229"/>
            <a:ext cx="8229600" cy="5754412"/>
          </a:xfrm>
        </p:spPr>
        <p:txBody>
          <a:bodyPr>
            <a:normAutofit fontScale="62500" lnSpcReduction="20000"/>
          </a:bodyPr>
          <a:lstStyle/>
          <a:p>
            <a:pPr lvl="1"/>
            <a:endParaRPr lang="en-GB" sz="1800" dirty="0"/>
          </a:p>
          <a:p>
            <a:pPr lvl="2"/>
            <a:r>
              <a:rPr lang="en-GB" sz="3800" dirty="0"/>
              <a:t>RBI sells or buys government securities in open market depend upon - it wants to increase the liquidity or reduce it</a:t>
            </a:r>
            <a:r>
              <a:rPr lang="en-GB" sz="3300" dirty="0"/>
              <a:t>. </a:t>
            </a:r>
          </a:p>
          <a:p>
            <a:pPr lvl="2">
              <a:buFont typeface="Wingdings" pitchFamily="2" charset="2"/>
              <a:buNone/>
            </a:pPr>
            <a:endParaRPr lang="en-GB" sz="2000" dirty="0"/>
          </a:p>
          <a:p>
            <a:pPr lvl="2"/>
            <a:r>
              <a:rPr lang="en-GB" sz="4000" b="1" dirty="0"/>
              <a:t>RBI sells government securities </a:t>
            </a:r>
          </a:p>
          <a:p>
            <a:pPr lvl="2">
              <a:buFont typeface="Wingdings" pitchFamily="2" charset="2"/>
              <a:buNone/>
            </a:pPr>
            <a:r>
              <a:rPr lang="en-GB" sz="2000" dirty="0"/>
              <a:t>		</a:t>
            </a:r>
            <a:r>
              <a:rPr lang="en-GB" sz="2900" dirty="0"/>
              <a:t> </a:t>
            </a:r>
            <a:r>
              <a:rPr lang="en-GB" sz="3600" dirty="0"/>
              <a:t>It reduces liquidity (stock of money) in the </a:t>
            </a:r>
            <a:r>
              <a:rPr lang="en-GB" sz="3600" dirty="0" err="1" smtClean="0"/>
              <a:t>economy.So</a:t>
            </a:r>
            <a:r>
              <a:rPr lang="en-GB" sz="3600" dirty="0" smtClean="0"/>
              <a:t> </a:t>
            </a:r>
            <a:r>
              <a:rPr lang="en-GB" sz="3600" dirty="0"/>
              <a:t>overall it reduces the money supply available with </a:t>
            </a:r>
            <a:r>
              <a:rPr lang="en-GB" sz="3600" dirty="0" smtClean="0"/>
              <a:t>banks,  Reduces </a:t>
            </a:r>
            <a:r>
              <a:rPr lang="en-GB" sz="3600" dirty="0"/>
              <a:t>the capital available for lending and interest </a:t>
            </a:r>
            <a:r>
              <a:rPr lang="en-GB" sz="3600" dirty="0" smtClean="0"/>
              <a:t> rate </a:t>
            </a:r>
            <a:r>
              <a:rPr lang="en-GB" sz="3600" dirty="0"/>
              <a:t>goes up.</a:t>
            </a:r>
          </a:p>
          <a:p>
            <a:pPr lvl="2">
              <a:buFont typeface="Wingdings" pitchFamily="2" charset="2"/>
              <a:buNone/>
            </a:pPr>
            <a:endParaRPr lang="en-GB" sz="2900" dirty="0"/>
          </a:p>
          <a:p>
            <a:pPr lvl="2"/>
            <a:r>
              <a:rPr lang="en-GB" sz="4500" b="1" dirty="0"/>
              <a:t>RBI buys securities</a:t>
            </a:r>
            <a:endParaRPr lang="en-GB" sz="4500" dirty="0"/>
          </a:p>
          <a:p>
            <a:pPr lvl="2">
              <a:buFont typeface="Wingdings" pitchFamily="2" charset="2"/>
              <a:buNone/>
            </a:pPr>
            <a:r>
              <a:rPr lang="en-GB" sz="2900" dirty="0"/>
              <a:t>		</a:t>
            </a:r>
            <a:r>
              <a:rPr lang="en-GB" sz="3800" dirty="0"/>
              <a:t> Increases the money supply available with </a:t>
            </a:r>
            <a:r>
              <a:rPr lang="en-GB" sz="3800" dirty="0" smtClean="0"/>
              <a:t>banks , </a:t>
            </a:r>
            <a:r>
              <a:rPr lang="en-GB" sz="3800" dirty="0"/>
              <a:t>so interest rate moves down and business activities like new investments, capacity expansion goes up. </a:t>
            </a:r>
          </a:p>
          <a:p>
            <a:pPr lvl="2">
              <a:buFont typeface="Wingdings" pitchFamily="2" charset="2"/>
              <a:buNone/>
            </a:pPr>
            <a:endParaRPr lang="en-GB" sz="2000" dirty="0"/>
          </a:p>
        </p:txBody>
      </p:sp>
    </p:spTree>
    <p:extLst>
      <p:ext uri="{BB962C8B-B14F-4D97-AF65-F5344CB8AC3E}">
        <p14:creationId xmlns:p14="http://schemas.microsoft.com/office/powerpoint/2010/main" xmlns="" val="27746585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84311" y="0"/>
            <a:ext cx="10018713" cy="1371601"/>
          </a:xfrm>
        </p:spPr>
        <p:txBody>
          <a:bodyPr>
            <a:normAutofit/>
          </a:bodyPr>
          <a:lstStyle/>
          <a:p>
            <a:r>
              <a:rPr lang="en-GB" dirty="0"/>
              <a:t>The sale of govt. bonds and securities effect both demand and supply of credit</a:t>
            </a:r>
            <a:endParaRPr lang="en-US" dirty="0"/>
          </a:p>
        </p:txBody>
      </p:sp>
      <p:sp>
        <p:nvSpPr>
          <p:cNvPr id="606211" name="Rectangle 3"/>
          <p:cNvSpPr>
            <a:spLocks noGrp="1" noChangeArrowheads="1"/>
          </p:cNvSpPr>
          <p:nvPr>
            <p:ph idx="1"/>
          </p:nvPr>
        </p:nvSpPr>
        <p:spPr>
          <a:xfrm>
            <a:off x="1484310" y="1371601"/>
            <a:ext cx="10018713" cy="5486399"/>
          </a:xfrm>
        </p:spPr>
        <p:txBody>
          <a:bodyPr>
            <a:normAutofit/>
          </a:bodyPr>
          <a:lstStyle/>
          <a:p>
            <a:pPr marL="457200" lvl="1" indent="0">
              <a:buNone/>
            </a:pPr>
            <a:endParaRPr lang="en-GB" sz="1800" dirty="0" smtClean="0"/>
          </a:p>
          <a:p>
            <a:pPr lvl="1"/>
            <a:r>
              <a:rPr lang="en-GB" sz="2400" b="1" dirty="0"/>
              <a:t>Supply of Credit</a:t>
            </a:r>
          </a:p>
          <a:p>
            <a:pPr lvl="2"/>
            <a:r>
              <a:rPr lang="en-GB" sz="2000" dirty="0" smtClean="0"/>
              <a:t>The Govt. bonds are bought by cheques drawn on the commercial bank in favour of the central bank. So money gets transferred from the buyers account to central bank account. So this reduces total deposits with the commercial bank and their cash reserve and also their cash creation capacity.</a:t>
            </a:r>
          </a:p>
          <a:p>
            <a:pPr lvl="2"/>
            <a:endParaRPr lang="en-GB" sz="2000" dirty="0"/>
          </a:p>
          <a:p>
            <a:pPr lvl="2"/>
            <a:r>
              <a:rPr lang="en-GB" sz="2000" dirty="0"/>
              <a:t>When Commercial Bank buys, their cash reserve goes down leads to fall in flow of credit.</a:t>
            </a:r>
          </a:p>
          <a:p>
            <a:pPr lvl="2"/>
            <a:endParaRPr lang="en-GB" dirty="0"/>
          </a:p>
          <a:p>
            <a:pPr lvl="1"/>
            <a:r>
              <a:rPr lang="en-GB" sz="2400" b="1" dirty="0"/>
              <a:t>Demand for Credit  </a:t>
            </a:r>
          </a:p>
          <a:p>
            <a:pPr lvl="1">
              <a:buFont typeface="Wingdings" pitchFamily="2" charset="2"/>
              <a:buNone/>
            </a:pPr>
            <a:r>
              <a:rPr lang="en-GB" sz="1800" b="1" dirty="0"/>
              <a:t>	</a:t>
            </a:r>
            <a:r>
              <a:rPr lang="en-GB" dirty="0"/>
              <a:t>Selling of Bonds by Central Bank, Interest rate goes up. Reduces demand for credit</a:t>
            </a:r>
          </a:p>
        </p:txBody>
      </p:sp>
    </p:spTree>
    <p:extLst>
      <p:ext uri="{BB962C8B-B14F-4D97-AF65-F5344CB8AC3E}">
        <p14:creationId xmlns:p14="http://schemas.microsoft.com/office/powerpoint/2010/main" xmlns="" val="5461227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1330" name="Rectangle 2"/>
          <p:cNvSpPr>
            <a:spLocks noGrp="1" noChangeArrowheads="1"/>
          </p:cNvSpPr>
          <p:nvPr>
            <p:ph type="title"/>
          </p:nvPr>
        </p:nvSpPr>
        <p:spPr>
          <a:xfrm>
            <a:off x="1484311" y="0"/>
            <a:ext cx="10018713" cy="1545021"/>
          </a:xfrm>
        </p:spPr>
        <p:txBody>
          <a:bodyPr/>
          <a:lstStyle/>
          <a:p>
            <a:r>
              <a:rPr lang="en-GB" sz="3600" b="1" dirty="0"/>
              <a:t>Limitations of OMO</a:t>
            </a:r>
          </a:p>
        </p:txBody>
      </p:sp>
      <p:sp>
        <p:nvSpPr>
          <p:cNvPr id="611331" name="Rectangle 3"/>
          <p:cNvSpPr>
            <a:spLocks noGrp="1" noChangeArrowheads="1"/>
          </p:cNvSpPr>
          <p:nvPr>
            <p:ph type="body" idx="1"/>
          </p:nvPr>
        </p:nvSpPr>
        <p:spPr>
          <a:xfrm>
            <a:off x="1484310" y="1229710"/>
            <a:ext cx="10018713" cy="5423337"/>
          </a:xfrm>
        </p:spPr>
        <p:txBody>
          <a:bodyPr>
            <a:normAutofit fontScale="92500" lnSpcReduction="20000"/>
          </a:bodyPr>
          <a:lstStyle/>
          <a:p>
            <a:pPr>
              <a:buFont typeface="Wingdings" pitchFamily="2" charset="2"/>
              <a:buNone/>
            </a:pPr>
            <a:endParaRPr lang="en-GB" sz="2000" dirty="0"/>
          </a:p>
          <a:p>
            <a:pPr lvl="1"/>
            <a:r>
              <a:rPr lang="en-GB" sz="2800" dirty="0"/>
              <a:t>If Commercial bank possess excess liquidity then OMO are not effective.</a:t>
            </a:r>
          </a:p>
          <a:p>
            <a:pPr lvl="1"/>
            <a:endParaRPr lang="en-GB" sz="2800" dirty="0"/>
          </a:p>
          <a:p>
            <a:pPr lvl="1"/>
            <a:r>
              <a:rPr lang="en-GB" sz="2800" dirty="0"/>
              <a:t>Popularity of </a:t>
            </a:r>
            <a:r>
              <a:rPr lang="en-GB" sz="2800" dirty="0" err="1"/>
              <a:t>Govt</a:t>
            </a:r>
            <a:r>
              <a:rPr lang="en-GB" sz="2800" dirty="0"/>
              <a:t> bonds and securities maters. They are not so popular as they have a low rate of return.</a:t>
            </a:r>
          </a:p>
          <a:p>
            <a:pPr lvl="1"/>
            <a:endParaRPr lang="en-GB" sz="2800" dirty="0"/>
          </a:p>
          <a:p>
            <a:pPr lvl="1"/>
            <a:r>
              <a:rPr lang="en-GB" sz="2800" dirty="0"/>
              <a:t>In Underdeveloped countries where Banking system are not well</a:t>
            </a:r>
          </a:p>
          <a:p>
            <a:pPr lvl="1">
              <a:buFont typeface="Wingdings" pitchFamily="2" charset="2"/>
              <a:buNone/>
            </a:pPr>
            <a:r>
              <a:rPr lang="en-GB" sz="2800" dirty="0"/>
              <a:t>     developed and integrated they have limited effectiveness.</a:t>
            </a:r>
          </a:p>
          <a:p>
            <a:pPr lvl="1">
              <a:buFont typeface="Wingdings" pitchFamily="2" charset="2"/>
              <a:buNone/>
            </a:pPr>
            <a:endParaRPr lang="en-GB" sz="2800" dirty="0"/>
          </a:p>
          <a:p>
            <a:pPr lvl="1"/>
            <a:r>
              <a:rPr lang="en-GB" sz="2800" dirty="0"/>
              <a:t>In  a unstable market economy OMO is not effective due to lack of demand for credit.</a:t>
            </a:r>
          </a:p>
          <a:p>
            <a:pPr lvl="1"/>
            <a:endParaRPr lang="en-GB" sz="1800" dirty="0"/>
          </a:p>
        </p:txBody>
      </p:sp>
    </p:spTree>
    <p:extLst>
      <p:ext uri="{BB962C8B-B14F-4D97-AF65-F5344CB8AC3E}">
        <p14:creationId xmlns:p14="http://schemas.microsoft.com/office/powerpoint/2010/main" xmlns="" val="393121197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xmlns=""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TC103457496[[fn=Parallax]]</Template>
  <TotalTime>135</TotalTime>
  <Words>1009</Words>
  <Application>Microsoft Office PowerPoint</Application>
  <PresentationFormat>Custom</PresentationFormat>
  <Paragraphs>234</Paragraphs>
  <Slides>25</Slides>
  <Notes>1</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Parallax</vt:lpstr>
      <vt:lpstr>Monetary Policies of RBI</vt:lpstr>
      <vt:lpstr>Economic policies for Stabilization </vt:lpstr>
      <vt:lpstr>Definition:</vt:lpstr>
      <vt:lpstr>Objectives of monetary policy:</vt:lpstr>
      <vt:lpstr>Instruments / Tools Of Monetary Policy</vt:lpstr>
      <vt:lpstr>Quantitative Measures</vt:lpstr>
      <vt:lpstr>1) Open Market Operations ( OMO)</vt:lpstr>
      <vt:lpstr>The sale of govt. bonds and securities effect both demand and supply of credit</vt:lpstr>
      <vt:lpstr>Limitations of OMO</vt:lpstr>
      <vt:lpstr>2) Discount Rate / Bank Rate ( 9%)</vt:lpstr>
      <vt:lpstr> The action of the Central Bank  effects the flow of credit : </vt:lpstr>
      <vt:lpstr>Limitations of Bank Rate policy</vt:lpstr>
      <vt:lpstr>3) Cash Reserve Ratio (CRR) ( 4% )</vt:lpstr>
      <vt:lpstr>Other Methods…….</vt:lpstr>
      <vt:lpstr>Slide 15</vt:lpstr>
      <vt:lpstr>Slide 16</vt:lpstr>
      <vt:lpstr>Slide 17</vt:lpstr>
      <vt:lpstr>Qualitative Measures</vt:lpstr>
      <vt:lpstr>Slide 19</vt:lpstr>
      <vt:lpstr>Slide 20</vt:lpstr>
      <vt:lpstr>Monetary Policy to Control Recession</vt:lpstr>
      <vt:lpstr>Monetary Policy to Control Inflation</vt:lpstr>
      <vt:lpstr>Limitations Of Monetary Policy</vt:lpstr>
      <vt:lpstr> highlights of RBI’s Current  bi-monthly monetary policy statement: </vt:lpstr>
      <vt:lpstr>Analysis Of Current Monetary Policy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Monetary Policies of rbi</dc:title>
  <dc:creator>machoman</dc:creator>
  <cp:lastModifiedBy>Manish</cp:lastModifiedBy>
  <cp:revision>16</cp:revision>
  <dcterms:created xsi:type="dcterms:W3CDTF">2014-09-10T16:11:59Z</dcterms:created>
  <dcterms:modified xsi:type="dcterms:W3CDTF">2017-08-25T12:36:37Z</dcterms:modified>
</cp:coreProperties>
</file>