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66" r:id="rId5"/>
    <p:sldId id="259" r:id="rId6"/>
    <p:sldId id="260" r:id="rId7"/>
    <p:sldId id="261" r:id="rId8"/>
    <p:sldId id="262" r:id="rId9"/>
    <p:sldId id="264" r:id="rId10"/>
    <p:sldId id="267" r:id="rId11"/>
    <p:sldId id="268" r:id="rId12"/>
    <p:sldId id="269" r:id="rId13"/>
    <p:sldId id="270" r:id="rId14"/>
    <p:sldId id="271" r:id="rId15"/>
    <p:sldId id="274" r:id="rId16"/>
    <p:sldId id="275" r:id="rId17"/>
    <p:sldId id="272" r:id="rId18"/>
    <p:sldId id="273" r:id="rId19"/>
    <p:sldId id="276" r:id="rId20"/>
    <p:sldId id="277" r:id="rId21"/>
    <p:sldId id="278" r:id="rId22"/>
    <p:sldId id="279"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65" d="100"/>
          <a:sy n="65" d="100"/>
        </p:scale>
        <p:origin x="912" y="78"/>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2/5/2025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2/5/2025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2/5/2025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2/5/2025</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74751229-0244-4FBB-BED1-407467F4C9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1460091" y="735283"/>
            <a:ext cx="9070258" cy="1182007"/>
          </a:xfrm>
        </p:spPr>
        <p:txBody>
          <a:bodyPr anchor="b">
            <a:normAutofit fontScale="90000"/>
          </a:bodyPr>
          <a:lstStyle/>
          <a:p>
            <a:pPr algn="l">
              <a:lnSpc>
                <a:spcPct val="90000"/>
              </a:lnSpc>
            </a:pPr>
            <a:r>
              <a:rPr lang="en-US" sz="5200" dirty="0"/>
              <a:t>Risk and Return, Financial Planning and Budget</a:t>
            </a:r>
          </a:p>
        </p:txBody>
      </p:sp>
      <p:sp>
        <p:nvSpPr>
          <p:cNvPr id="3" name="Subtitle 2"/>
          <p:cNvSpPr>
            <a:spLocks noGrp="1"/>
          </p:cNvSpPr>
          <p:nvPr>
            <p:ph type="subTitle" idx="1"/>
          </p:nvPr>
        </p:nvSpPr>
        <p:spPr>
          <a:xfrm>
            <a:off x="2197101" y="4078423"/>
            <a:ext cx="4978399" cy="2058657"/>
          </a:xfrm>
        </p:spPr>
        <p:txBody>
          <a:bodyPr>
            <a:normAutofit/>
          </a:bodyPr>
          <a:lstStyle/>
          <a:p>
            <a:pPr algn="l"/>
            <a:r>
              <a:rPr lang="en-US"/>
              <a:t>Dr Manish Dadhich</a:t>
            </a:r>
          </a:p>
        </p:txBody>
      </p:sp>
      <p:pic>
        <p:nvPicPr>
          <p:cNvPr id="7" name="Graphic 6" descr="Money">
            <a:extLst>
              <a:ext uri="{FF2B5EF4-FFF2-40B4-BE49-F238E27FC236}">
                <a16:creationId xmlns:a16="http://schemas.microsoft.com/office/drawing/2014/main" id="{1E568BE2-A37F-1D87-B1C6-5C449B646797}"/>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17549" y="2776619"/>
            <a:ext cx="1289051" cy="1289051"/>
          </a:xfrm>
          <a:prstGeom prst="rect">
            <a:avLst/>
          </a:prstGeom>
        </p:spPr>
      </p:pic>
      <p:pic>
        <p:nvPicPr>
          <p:cNvPr id="15" name="Graphic 14" descr="Money">
            <a:extLst>
              <a:ext uri="{FF2B5EF4-FFF2-40B4-BE49-F238E27FC236}">
                <a16:creationId xmlns:a16="http://schemas.microsoft.com/office/drawing/2014/main" id="{82C9377B-7B88-4CCA-9622-B512B26A626E}"/>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5000"/>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607815" y="716407"/>
            <a:ext cx="5411343" cy="5411343"/>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882D6F-B2CC-0DAF-5C8A-1742D19BC114}"/>
              </a:ext>
            </a:extLst>
          </p:cNvPr>
          <p:cNvSpPr>
            <a:spLocks noGrp="1"/>
          </p:cNvSpPr>
          <p:nvPr>
            <p:ph type="title"/>
          </p:nvPr>
        </p:nvSpPr>
        <p:spPr/>
        <p:txBody>
          <a:bodyPr>
            <a:normAutofit/>
          </a:bodyPr>
          <a:lstStyle/>
          <a:p>
            <a:r>
              <a:rPr lang="en-US" sz="3600" dirty="0"/>
              <a:t> Investment Avenues</a:t>
            </a:r>
          </a:p>
        </p:txBody>
      </p:sp>
      <p:sp>
        <p:nvSpPr>
          <p:cNvPr id="3" name="Content Placeholder 2">
            <a:extLst>
              <a:ext uri="{FF2B5EF4-FFF2-40B4-BE49-F238E27FC236}">
                <a16:creationId xmlns:a16="http://schemas.microsoft.com/office/drawing/2014/main" id="{ACE92B3B-E889-DDA1-E1E0-B1CFEA25E92F}"/>
              </a:ext>
            </a:extLst>
          </p:cNvPr>
          <p:cNvSpPr>
            <a:spLocks noGrp="1"/>
          </p:cNvSpPr>
          <p:nvPr>
            <p:ph idx="1"/>
          </p:nvPr>
        </p:nvSpPr>
        <p:spPr/>
        <p:txBody>
          <a:bodyPr/>
          <a:lstStyle/>
          <a:p>
            <a:r>
              <a:rPr lang="en-US" dirty="0"/>
              <a:t>Investment avenues are financial instruments or opportunities where individuals or institutions can allocate money with the expectation of earning returns.</a:t>
            </a:r>
          </a:p>
        </p:txBody>
      </p:sp>
    </p:spTree>
    <p:extLst>
      <p:ext uri="{BB962C8B-B14F-4D97-AF65-F5344CB8AC3E}">
        <p14:creationId xmlns:p14="http://schemas.microsoft.com/office/powerpoint/2010/main" val="6210769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28E7F9-4311-B458-8E8E-AA8F7CB8F123}"/>
              </a:ext>
            </a:extLst>
          </p:cNvPr>
          <p:cNvSpPr>
            <a:spLocks noGrp="1"/>
          </p:cNvSpPr>
          <p:nvPr>
            <p:ph type="title"/>
          </p:nvPr>
        </p:nvSpPr>
        <p:spPr/>
        <p:txBody>
          <a:bodyPr>
            <a:normAutofit/>
          </a:bodyPr>
          <a:lstStyle/>
          <a:p>
            <a:r>
              <a:rPr lang="en-US" sz="3200" b="1" dirty="0"/>
              <a:t>Types of Investment Avenues</a:t>
            </a:r>
          </a:p>
        </p:txBody>
      </p:sp>
      <p:sp>
        <p:nvSpPr>
          <p:cNvPr id="5" name="Rectangle 2">
            <a:extLst>
              <a:ext uri="{FF2B5EF4-FFF2-40B4-BE49-F238E27FC236}">
                <a16:creationId xmlns:a16="http://schemas.microsoft.com/office/drawing/2014/main" id="{95C3F58F-22E9-EEA4-9CB6-5BD1F9E87732}"/>
              </a:ext>
            </a:extLst>
          </p:cNvPr>
          <p:cNvSpPr>
            <a:spLocks noGrp="1" noChangeArrowheads="1"/>
          </p:cNvSpPr>
          <p:nvPr>
            <p:ph idx="1"/>
          </p:nvPr>
        </p:nvSpPr>
        <p:spPr bwMode="auto">
          <a:xfrm>
            <a:off x="609600" y="1016251"/>
            <a:ext cx="10702413" cy="56938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None/>
              <a:tabLst/>
            </a:pPr>
            <a:r>
              <a:rPr kumimoji="0" lang="en-US" altLang="en-US" sz="2800" b="1" i="0" u="none" strike="noStrike" cap="none" normalizeH="0" baseline="0" dirty="0">
                <a:ln>
                  <a:noFill/>
                </a:ln>
                <a:solidFill>
                  <a:schemeClr val="tx1"/>
                </a:solidFill>
                <a:effectLst/>
                <a:latin typeface="Arial" panose="020B0604020202020204" pitchFamily="34" charset="0"/>
              </a:rPr>
              <a:t>1. Low-Risk Investments (Stable Returns):</a:t>
            </a:r>
            <a:endParaRPr kumimoji="0" lang="en-US" altLang="en-US" sz="2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800" i="0" u="none" strike="noStrike" cap="none" normalizeH="0" baseline="0" dirty="0">
                <a:ln>
                  <a:noFill/>
                </a:ln>
                <a:solidFill>
                  <a:schemeClr val="tx1"/>
                </a:solidFill>
                <a:effectLst/>
                <a:latin typeface="Arial" panose="020B0604020202020204" pitchFamily="34" charset="0"/>
              </a:rPr>
              <a:t>Examples: Fixed deposits, savings accounts, government bonds, treasury bills.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800" i="0" u="none" strike="noStrike" cap="none" normalizeH="0" baseline="0" dirty="0">
                <a:ln>
                  <a:noFill/>
                </a:ln>
                <a:solidFill>
                  <a:schemeClr val="tx1"/>
                </a:solidFill>
                <a:effectLst/>
                <a:latin typeface="Arial" panose="020B0604020202020204" pitchFamily="34" charset="0"/>
              </a:rPr>
              <a:t>Characteristics: Low returns but offer safety of capital.</a:t>
            </a: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800" b="1" i="0" u="none" strike="noStrike" cap="none" normalizeH="0" baseline="0" dirty="0">
                <a:ln>
                  <a:noFill/>
                </a:ln>
                <a:solidFill>
                  <a:schemeClr val="tx1"/>
                </a:solidFill>
                <a:effectLst/>
                <a:latin typeface="Arial" panose="020B0604020202020204" pitchFamily="34" charset="0"/>
              </a:rPr>
              <a:t>2. Moderate-Risk Investments (Balanced Growth):</a:t>
            </a:r>
            <a:endParaRPr kumimoji="0" lang="en-US" altLang="en-US" sz="2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800" i="0" u="none" strike="noStrike" cap="none" normalizeH="0" baseline="0" dirty="0">
                <a:ln>
                  <a:noFill/>
                </a:ln>
                <a:solidFill>
                  <a:schemeClr val="tx1"/>
                </a:solidFill>
                <a:effectLst/>
                <a:latin typeface="Arial" panose="020B0604020202020204" pitchFamily="34" charset="0"/>
              </a:rPr>
              <a:t>Examples: Mutual funds, index funds, corporate bonds.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800" i="0" u="none" strike="noStrike" cap="none" normalizeH="0" baseline="0" dirty="0">
                <a:ln>
                  <a:noFill/>
                </a:ln>
                <a:solidFill>
                  <a:schemeClr val="tx1"/>
                </a:solidFill>
                <a:effectLst/>
                <a:latin typeface="Arial" panose="020B0604020202020204" pitchFamily="34" charset="0"/>
              </a:rPr>
              <a:t>Characteristics: Offer higher returns than low-risk options but with moderate volatility</a:t>
            </a:r>
            <a:r>
              <a:rPr kumimoji="0" lang="en-US" altLang="en-US" sz="2800" b="0" i="0" u="none" strike="noStrike" cap="none" normalizeH="0" baseline="0" dirty="0">
                <a:ln>
                  <a:noFill/>
                </a:ln>
                <a:solidFill>
                  <a:schemeClr val="tx1"/>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800" b="1" i="0" u="none" strike="noStrike" cap="none" normalizeH="0" baseline="0" dirty="0">
                <a:ln>
                  <a:noFill/>
                </a:ln>
                <a:solidFill>
                  <a:schemeClr val="tx1"/>
                </a:solidFill>
                <a:effectLst/>
                <a:latin typeface="Arial" panose="020B0604020202020204" pitchFamily="34" charset="0"/>
              </a:rPr>
              <a:t>3. High-Risk Investments (High Returns):</a:t>
            </a:r>
            <a:endParaRPr kumimoji="0" lang="en-US" altLang="en-US" sz="2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800" i="0" u="none" strike="noStrike" cap="none" normalizeH="0" baseline="0" dirty="0">
                <a:ln>
                  <a:noFill/>
                </a:ln>
                <a:solidFill>
                  <a:schemeClr val="tx1"/>
                </a:solidFill>
                <a:effectLst/>
                <a:latin typeface="Arial" panose="020B0604020202020204" pitchFamily="34" charset="0"/>
              </a:rPr>
              <a:t>Examples: Equity stocks, derivatives, cryptocurrencies.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800" i="0" u="none" strike="noStrike" cap="none" normalizeH="0" baseline="0" dirty="0">
                <a:ln>
                  <a:noFill/>
                </a:ln>
                <a:solidFill>
                  <a:schemeClr val="tx1"/>
                </a:solidFill>
                <a:effectLst/>
                <a:latin typeface="Arial" panose="020B0604020202020204" pitchFamily="34" charset="0"/>
              </a:rPr>
              <a:t>Characteristics: High potential returns with significant risk and volatility</a:t>
            </a:r>
            <a:r>
              <a:rPr kumimoji="0" lang="en-US" altLang="en-US" sz="2800" b="0" i="0" u="none" strike="noStrike" cap="none" normalizeH="0" baseline="0" dirty="0">
                <a:ln>
                  <a:noFill/>
                </a:ln>
                <a:solidFill>
                  <a:schemeClr val="tx1"/>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8608693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A3513F-D5E9-3BF6-04F1-496B0580430D}"/>
              </a:ext>
            </a:extLst>
          </p:cNvPr>
          <p:cNvSpPr>
            <a:spLocks noGrp="1"/>
          </p:cNvSpPr>
          <p:nvPr>
            <p:ph type="title"/>
          </p:nvPr>
        </p:nvSpPr>
        <p:spPr/>
        <p:txBody>
          <a:bodyPr>
            <a:normAutofit/>
          </a:bodyPr>
          <a:lstStyle/>
          <a:p>
            <a:r>
              <a:rPr lang="en-US" sz="3200" b="1" dirty="0"/>
              <a:t>Financial Planning</a:t>
            </a:r>
          </a:p>
        </p:txBody>
      </p:sp>
      <p:sp>
        <p:nvSpPr>
          <p:cNvPr id="3" name="Content Placeholder 2">
            <a:extLst>
              <a:ext uri="{FF2B5EF4-FFF2-40B4-BE49-F238E27FC236}">
                <a16:creationId xmlns:a16="http://schemas.microsoft.com/office/drawing/2014/main" id="{3F48E3E9-E6D2-8C28-0767-E72295F5BA61}"/>
              </a:ext>
            </a:extLst>
          </p:cNvPr>
          <p:cNvSpPr>
            <a:spLocks noGrp="1"/>
          </p:cNvSpPr>
          <p:nvPr>
            <p:ph idx="1"/>
          </p:nvPr>
        </p:nvSpPr>
        <p:spPr>
          <a:xfrm>
            <a:off x="609600" y="1179871"/>
            <a:ext cx="10972800" cy="4946293"/>
          </a:xfrm>
        </p:spPr>
        <p:txBody>
          <a:bodyPr>
            <a:normAutofit fontScale="92500" lnSpcReduction="10000"/>
          </a:bodyPr>
          <a:lstStyle/>
          <a:p>
            <a:pPr algn="just"/>
            <a:r>
              <a:rPr lang="en-US" dirty="0"/>
              <a:t>Financial planning is the process of setting, managing, and achieving financial goals through systematic budgeting, saving, and investing. </a:t>
            </a:r>
          </a:p>
          <a:p>
            <a:pPr algn="just"/>
            <a:r>
              <a:rPr lang="en-US" dirty="0"/>
              <a:t>It serves as a roadmap for individuals and organizations to align their financial resources with their short-term needs and long-term aspirations. </a:t>
            </a:r>
          </a:p>
          <a:p>
            <a:pPr algn="just"/>
            <a:r>
              <a:rPr lang="en-US" dirty="0"/>
              <a:t>Key components of financial planning include assessing current financial health, defining goals, and identifying suitable investment avenues. Effective financial planning also accounts for inflation, taxes, and market fluctuations to ensure sustained financial stability.</a:t>
            </a:r>
          </a:p>
        </p:txBody>
      </p:sp>
    </p:spTree>
    <p:extLst>
      <p:ext uri="{BB962C8B-B14F-4D97-AF65-F5344CB8AC3E}">
        <p14:creationId xmlns:p14="http://schemas.microsoft.com/office/powerpoint/2010/main" val="24012951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789301-5E4C-850A-54DB-7144D1EA6DE0}"/>
              </a:ext>
            </a:extLst>
          </p:cNvPr>
          <p:cNvSpPr>
            <a:spLocks noGrp="1"/>
          </p:cNvSpPr>
          <p:nvPr>
            <p:ph type="title"/>
          </p:nvPr>
        </p:nvSpPr>
        <p:spPr>
          <a:xfrm>
            <a:off x="609600" y="274638"/>
            <a:ext cx="10972800" cy="875736"/>
          </a:xfrm>
        </p:spPr>
        <p:txBody>
          <a:bodyPr>
            <a:normAutofit/>
          </a:bodyPr>
          <a:lstStyle/>
          <a:p>
            <a:r>
              <a:rPr lang="en-US" sz="3200" b="1"/>
              <a:t>Steps in Financial Planning:</a:t>
            </a:r>
            <a:endParaRPr lang="en-US" sz="3200" b="1" dirty="0"/>
          </a:p>
        </p:txBody>
      </p:sp>
      <p:sp>
        <p:nvSpPr>
          <p:cNvPr id="4" name="Rectangle 1">
            <a:extLst>
              <a:ext uri="{FF2B5EF4-FFF2-40B4-BE49-F238E27FC236}">
                <a16:creationId xmlns:a16="http://schemas.microsoft.com/office/drawing/2014/main" id="{56401ED2-C4BF-6105-64AF-7035DBAA6AA8}"/>
              </a:ext>
            </a:extLst>
          </p:cNvPr>
          <p:cNvSpPr>
            <a:spLocks noGrp="1" noChangeArrowheads="1"/>
          </p:cNvSpPr>
          <p:nvPr>
            <p:ph idx="1"/>
          </p:nvPr>
        </p:nvSpPr>
        <p:spPr bwMode="auto">
          <a:xfrm>
            <a:off x="609600" y="1416359"/>
            <a:ext cx="10761406" cy="48936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None/>
              <a:tabLst/>
            </a:pPr>
            <a:r>
              <a:rPr kumimoji="0" lang="en-US" altLang="en-US" sz="2400" b="1" i="0" u="none" strike="noStrike" cap="none" normalizeH="0" baseline="0" dirty="0">
                <a:ln>
                  <a:noFill/>
                </a:ln>
                <a:solidFill>
                  <a:schemeClr val="tx1"/>
                </a:solidFill>
                <a:effectLst/>
                <a:latin typeface="Arial" panose="020B0604020202020204" pitchFamily="34" charset="0"/>
              </a:rPr>
              <a:t>1. Assess Financial Situation:</a:t>
            </a:r>
            <a:endParaRPr kumimoji="0" lang="en-US" altLang="en-US" sz="24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400" b="0" i="0" u="none" strike="noStrike" cap="none" normalizeH="0" baseline="0" dirty="0">
                <a:ln>
                  <a:noFill/>
                </a:ln>
                <a:solidFill>
                  <a:schemeClr val="tx1"/>
                </a:solidFill>
                <a:effectLst/>
                <a:latin typeface="Arial" panose="020B0604020202020204" pitchFamily="34" charset="0"/>
              </a:rPr>
              <a:t>Evaluate income, expenses, assets, and liabilities.</a:t>
            </a: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400" b="1" i="0" u="none" strike="noStrike" cap="none" normalizeH="0" baseline="0" dirty="0">
                <a:ln>
                  <a:noFill/>
                </a:ln>
                <a:solidFill>
                  <a:schemeClr val="tx1"/>
                </a:solidFill>
                <a:effectLst/>
                <a:latin typeface="Arial" panose="020B0604020202020204" pitchFamily="34" charset="0"/>
              </a:rPr>
              <a:t>2. Set Financial Goals:</a:t>
            </a:r>
            <a:endParaRPr kumimoji="0" lang="en-US" altLang="en-US" sz="24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400" b="0" i="0" u="none" strike="noStrike" cap="none" normalizeH="0" baseline="0" dirty="0">
                <a:ln>
                  <a:noFill/>
                </a:ln>
                <a:solidFill>
                  <a:schemeClr val="tx1"/>
                </a:solidFill>
                <a:effectLst/>
                <a:latin typeface="Arial" panose="020B0604020202020204" pitchFamily="34" charset="0"/>
              </a:rPr>
              <a:t>Short-term goals: Vacation, emergency fund.</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400" b="0" i="0" u="none" strike="noStrike" cap="none" normalizeH="0" baseline="0" dirty="0">
                <a:ln>
                  <a:noFill/>
                </a:ln>
                <a:solidFill>
                  <a:schemeClr val="tx1"/>
                </a:solidFill>
                <a:effectLst/>
                <a:latin typeface="Arial" panose="020B0604020202020204" pitchFamily="34" charset="0"/>
              </a:rPr>
              <a:t>Long-term goals: Retirement, children’s education.</a:t>
            </a: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400" b="1" i="0" u="none" strike="noStrike" cap="none" normalizeH="0" baseline="0" dirty="0">
                <a:ln>
                  <a:noFill/>
                </a:ln>
                <a:solidFill>
                  <a:schemeClr val="tx1"/>
                </a:solidFill>
                <a:effectLst/>
                <a:latin typeface="Arial" panose="020B0604020202020204" pitchFamily="34" charset="0"/>
              </a:rPr>
              <a:t>3. Identify Investment Options:</a:t>
            </a:r>
            <a:endParaRPr kumimoji="0" lang="en-US" altLang="en-US" sz="24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400" b="0" i="0" u="none" strike="noStrike" cap="none" normalizeH="0" baseline="0" dirty="0">
                <a:ln>
                  <a:noFill/>
                </a:ln>
                <a:solidFill>
                  <a:schemeClr val="tx1"/>
                </a:solidFill>
                <a:effectLst/>
                <a:latin typeface="Arial" panose="020B0604020202020204" pitchFamily="34" charset="0"/>
              </a:rPr>
              <a:t>Match goals with suitable investment avenues based on risk tolerance and time horizon.</a:t>
            </a: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400" b="1" i="0" u="none" strike="noStrike" cap="none" normalizeH="0" baseline="0" dirty="0">
                <a:ln>
                  <a:noFill/>
                </a:ln>
                <a:solidFill>
                  <a:schemeClr val="tx1"/>
                </a:solidFill>
                <a:effectLst/>
                <a:latin typeface="Arial" panose="020B0604020202020204" pitchFamily="34" charset="0"/>
              </a:rPr>
              <a:t>4. Create a Financial Plan:</a:t>
            </a:r>
            <a:endParaRPr kumimoji="0" lang="en-US" altLang="en-US" sz="24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400" b="0" i="0" u="none" strike="noStrike" cap="none" normalizeH="0" baseline="0" dirty="0">
                <a:ln>
                  <a:noFill/>
                </a:ln>
                <a:solidFill>
                  <a:schemeClr val="tx1"/>
                </a:solidFill>
                <a:effectLst/>
                <a:latin typeface="Arial" panose="020B0604020202020204" pitchFamily="34" charset="0"/>
              </a:rPr>
              <a:t>Allocate income to expenses, savings, and investments.</a:t>
            </a: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400" b="1" i="0" u="none" strike="noStrike" cap="none" normalizeH="0" baseline="0" dirty="0">
                <a:ln>
                  <a:noFill/>
                </a:ln>
                <a:solidFill>
                  <a:schemeClr val="tx1"/>
                </a:solidFill>
                <a:effectLst/>
                <a:latin typeface="Arial" panose="020B0604020202020204" pitchFamily="34" charset="0"/>
              </a:rPr>
              <a:t>5. Monitor and Review:</a:t>
            </a:r>
            <a:endParaRPr kumimoji="0" lang="en-US" altLang="en-US" sz="24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400" b="0" i="0" u="none" strike="noStrike" cap="none" normalizeH="0" baseline="0" dirty="0">
                <a:ln>
                  <a:noFill/>
                </a:ln>
                <a:solidFill>
                  <a:schemeClr val="tx1"/>
                </a:solidFill>
                <a:effectLst/>
                <a:latin typeface="Arial" panose="020B0604020202020204" pitchFamily="34" charset="0"/>
              </a:rPr>
              <a:t>Regularly evaluate financial progress and adjust plans as needed.</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4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6707432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83342-B02A-2BB3-C94D-D4081B1EC26F}"/>
              </a:ext>
            </a:extLst>
          </p:cNvPr>
          <p:cNvSpPr>
            <a:spLocks noGrp="1"/>
          </p:cNvSpPr>
          <p:nvPr>
            <p:ph type="title"/>
          </p:nvPr>
        </p:nvSpPr>
        <p:spPr/>
        <p:txBody>
          <a:bodyPr/>
          <a:lstStyle/>
          <a:p>
            <a:r>
              <a:rPr lang="en-US" dirty="0"/>
              <a:t>Budgets </a:t>
            </a:r>
            <a:r>
              <a:rPr lang="en-US"/>
              <a:t>(Group 1)</a:t>
            </a:r>
            <a:endParaRPr lang="en-US" dirty="0"/>
          </a:p>
        </p:txBody>
      </p:sp>
      <p:sp>
        <p:nvSpPr>
          <p:cNvPr id="3" name="Content Placeholder 2">
            <a:extLst>
              <a:ext uri="{FF2B5EF4-FFF2-40B4-BE49-F238E27FC236}">
                <a16:creationId xmlns:a16="http://schemas.microsoft.com/office/drawing/2014/main" id="{D4E61D2F-F4B1-4001-5E02-043739E6CB2E}"/>
              </a:ext>
            </a:extLst>
          </p:cNvPr>
          <p:cNvSpPr>
            <a:spLocks noGrp="1"/>
          </p:cNvSpPr>
          <p:nvPr>
            <p:ph idx="1"/>
          </p:nvPr>
        </p:nvSpPr>
        <p:spPr/>
        <p:txBody>
          <a:bodyPr/>
          <a:lstStyle/>
          <a:p>
            <a:pPr algn="just"/>
            <a:r>
              <a:rPr lang="en-US" dirty="0"/>
              <a:t>Budgets play a central role in both financial planning and effective investment management. </a:t>
            </a:r>
          </a:p>
          <a:p>
            <a:pPr algn="just"/>
            <a:r>
              <a:rPr lang="en-US" dirty="0"/>
              <a:t>A budget is a financial plan that allocates income toward expenses, savings, and investments over a specific period. It helps individuals monitor their spending habits, prioritize needs over wants, and ensure disciplined financial behavior</a:t>
            </a:r>
          </a:p>
        </p:txBody>
      </p:sp>
    </p:spTree>
    <p:extLst>
      <p:ext uri="{BB962C8B-B14F-4D97-AF65-F5344CB8AC3E}">
        <p14:creationId xmlns:p14="http://schemas.microsoft.com/office/powerpoint/2010/main" val="7994366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8CA4E1-F085-080F-48F1-4A6B8CEF90C1}"/>
              </a:ext>
            </a:extLst>
          </p:cNvPr>
          <p:cNvSpPr>
            <a:spLocks noGrp="1"/>
          </p:cNvSpPr>
          <p:nvPr>
            <p:ph type="title"/>
          </p:nvPr>
        </p:nvSpPr>
        <p:spPr>
          <a:xfrm>
            <a:off x="609600" y="274638"/>
            <a:ext cx="10972800" cy="819644"/>
          </a:xfrm>
        </p:spPr>
        <p:txBody>
          <a:bodyPr>
            <a:normAutofit/>
          </a:bodyPr>
          <a:lstStyle/>
          <a:p>
            <a:r>
              <a:rPr lang="en-US" sz="3200" b="1"/>
              <a:t>Types of Budget</a:t>
            </a:r>
            <a:endParaRPr lang="en-US" sz="3200" b="1" dirty="0"/>
          </a:p>
        </p:txBody>
      </p:sp>
      <p:sp>
        <p:nvSpPr>
          <p:cNvPr id="3" name="Content Placeholder 2">
            <a:extLst>
              <a:ext uri="{FF2B5EF4-FFF2-40B4-BE49-F238E27FC236}">
                <a16:creationId xmlns:a16="http://schemas.microsoft.com/office/drawing/2014/main" id="{30B2DB4C-3135-B5F8-2FDF-272E4C8C4315}"/>
              </a:ext>
            </a:extLst>
          </p:cNvPr>
          <p:cNvSpPr>
            <a:spLocks noGrp="1"/>
          </p:cNvSpPr>
          <p:nvPr>
            <p:ph idx="1"/>
          </p:nvPr>
        </p:nvSpPr>
        <p:spPr>
          <a:xfrm>
            <a:off x="609600" y="899410"/>
            <a:ext cx="10972800" cy="5831174"/>
          </a:xfrm>
        </p:spPr>
        <p:txBody>
          <a:bodyPr>
            <a:normAutofit fontScale="92500"/>
          </a:bodyPr>
          <a:lstStyle/>
          <a:p>
            <a:pPr marL="0" indent="0">
              <a:lnSpc>
                <a:spcPct val="120000"/>
              </a:lnSpc>
              <a:buNone/>
            </a:pPr>
            <a:r>
              <a:rPr lang="en-US" sz="2400" b="1"/>
              <a:t>1. Operating Budget</a:t>
            </a:r>
          </a:p>
          <a:p>
            <a:pPr>
              <a:lnSpc>
                <a:spcPct val="120000"/>
              </a:lnSpc>
            </a:pPr>
            <a:r>
              <a:rPr lang="en-US" sz="2400"/>
              <a:t>Focuses on day-to-day financial activities, such as income and recurring expenses (e.g., rent, utilities). It ensures resources are managed efficiently for regular operations.</a:t>
            </a:r>
          </a:p>
          <a:p>
            <a:pPr marL="0" indent="0">
              <a:lnSpc>
                <a:spcPct val="120000"/>
              </a:lnSpc>
              <a:buNone/>
            </a:pPr>
            <a:r>
              <a:rPr lang="en-US" sz="2400" b="1"/>
              <a:t>2. Capital Budget</a:t>
            </a:r>
          </a:p>
          <a:p>
            <a:pPr>
              <a:lnSpc>
                <a:spcPct val="120000"/>
              </a:lnSpc>
            </a:pPr>
            <a:r>
              <a:rPr lang="en-US" sz="2400"/>
              <a:t>Plans long-term investments like purchasing assets or starting projects. Helps assess costs and returns to align expenditures with strategic goals.</a:t>
            </a:r>
          </a:p>
          <a:p>
            <a:pPr marL="0" indent="0">
              <a:lnSpc>
                <a:spcPct val="120000"/>
              </a:lnSpc>
              <a:buNone/>
            </a:pPr>
            <a:r>
              <a:rPr lang="en-US" sz="2400" b="1"/>
              <a:t>3. Cash Flow Budget</a:t>
            </a:r>
          </a:p>
          <a:p>
            <a:pPr>
              <a:lnSpc>
                <a:spcPct val="120000"/>
              </a:lnSpc>
            </a:pPr>
            <a:r>
              <a:rPr lang="en-US" sz="2400"/>
              <a:t>Tracks cash inflows and outflows to ensure liquidity. Useful for managing daily needs and identifying periods of surplus or shortages.</a:t>
            </a:r>
          </a:p>
          <a:p>
            <a:pPr marL="0" indent="0">
              <a:lnSpc>
                <a:spcPct val="120000"/>
              </a:lnSpc>
              <a:buNone/>
            </a:pPr>
            <a:r>
              <a:rPr lang="en-US" sz="2400" b="1"/>
              <a:t>4. Financial Budget</a:t>
            </a:r>
          </a:p>
          <a:p>
            <a:pPr>
              <a:lnSpc>
                <a:spcPct val="120000"/>
              </a:lnSpc>
            </a:pPr>
            <a:r>
              <a:rPr lang="en-US" sz="2400"/>
              <a:t>Provides a comprehensive view of income, expenses, savings, and investments. Ensures resources are allocated for achieving short- and long-term financial goals.</a:t>
            </a:r>
          </a:p>
          <a:p>
            <a:pPr>
              <a:lnSpc>
                <a:spcPct val="120000"/>
              </a:lnSpc>
            </a:pPr>
            <a:endParaRPr lang="en-US" sz="2400" dirty="0"/>
          </a:p>
        </p:txBody>
      </p:sp>
    </p:spTree>
    <p:extLst>
      <p:ext uri="{BB962C8B-B14F-4D97-AF65-F5344CB8AC3E}">
        <p14:creationId xmlns:p14="http://schemas.microsoft.com/office/powerpoint/2010/main" val="33501521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97F12F9-02DC-17EC-A661-B8F5CBDD9455}"/>
              </a:ext>
            </a:extLst>
          </p:cNvPr>
          <p:cNvSpPr>
            <a:spLocks noGrp="1"/>
          </p:cNvSpPr>
          <p:nvPr>
            <p:ph idx="1"/>
          </p:nvPr>
        </p:nvSpPr>
        <p:spPr>
          <a:xfrm>
            <a:off x="609600" y="434714"/>
            <a:ext cx="10972800" cy="6423285"/>
          </a:xfrm>
        </p:spPr>
        <p:txBody>
          <a:bodyPr>
            <a:normAutofit fontScale="92500" lnSpcReduction="20000"/>
          </a:bodyPr>
          <a:lstStyle/>
          <a:p>
            <a:pPr marL="0" marR="0" indent="0" algn="just">
              <a:lnSpc>
                <a:spcPct val="120000"/>
              </a:lnSpc>
              <a:spcAft>
                <a:spcPts val="800"/>
              </a:spcAft>
              <a:buNone/>
            </a:pPr>
            <a:r>
              <a:rPr lang="en-US" sz="2800" b="1" kern="0" dirty="0">
                <a:effectLst/>
                <a:latin typeface="Times New Roman" panose="02020603050405020304" pitchFamily="18" charset="0"/>
                <a:ea typeface="Times New Roman" panose="02020603050405020304" pitchFamily="18" charset="0"/>
                <a:cs typeface="Arial" panose="020B0604020202020204" pitchFamily="34" charset="0"/>
              </a:rPr>
              <a:t>5. Static Budget</a:t>
            </a:r>
            <a:endParaRPr lang="en-US" sz="2800" kern="100" dirty="0">
              <a:effectLst/>
              <a:latin typeface="Aptos" panose="020B0004020202020204" pitchFamily="34" charset="0"/>
              <a:ea typeface="Aptos" panose="020B0004020202020204" pitchFamily="34" charset="0"/>
              <a:cs typeface="Arial" panose="020B0604020202020204" pitchFamily="34" charset="0"/>
            </a:endParaRPr>
          </a:p>
          <a:p>
            <a:pPr marL="0" marR="0" algn="just">
              <a:lnSpc>
                <a:spcPct val="120000"/>
              </a:lnSpc>
              <a:spcAft>
                <a:spcPts val="800"/>
              </a:spcAft>
            </a:pPr>
            <a:r>
              <a:rPr lang="en-US" sz="2800" kern="0" dirty="0">
                <a:effectLst/>
                <a:latin typeface="Times New Roman" panose="02020603050405020304" pitchFamily="18" charset="0"/>
                <a:ea typeface="Times New Roman" panose="02020603050405020304" pitchFamily="18" charset="0"/>
                <a:cs typeface="Arial" panose="020B0604020202020204" pitchFamily="34" charset="0"/>
              </a:rPr>
              <a:t>A fixed budget that doesn’t change, ideal for predictable expenses. Useful for control but lacks flexibility for unexpected changes.</a:t>
            </a:r>
            <a:endParaRPr lang="en-US" sz="2800" kern="100" dirty="0">
              <a:effectLst/>
              <a:latin typeface="Aptos" panose="020B0004020202020204" pitchFamily="34" charset="0"/>
              <a:ea typeface="Aptos" panose="020B0004020202020204" pitchFamily="34" charset="0"/>
              <a:cs typeface="Arial" panose="020B0604020202020204" pitchFamily="34" charset="0"/>
            </a:endParaRPr>
          </a:p>
          <a:p>
            <a:pPr marL="0" marR="0" indent="0" algn="just">
              <a:lnSpc>
                <a:spcPct val="120000"/>
              </a:lnSpc>
              <a:spcAft>
                <a:spcPts val="800"/>
              </a:spcAft>
              <a:buNone/>
            </a:pPr>
            <a:r>
              <a:rPr lang="en-US" sz="2800" b="1" kern="0" dirty="0">
                <a:effectLst/>
                <a:latin typeface="Times New Roman" panose="02020603050405020304" pitchFamily="18" charset="0"/>
                <a:ea typeface="Times New Roman" panose="02020603050405020304" pitchFamily="18" charset="0"/>
                <a:cs typeface="Arial" panose="020B0604020202020204" pitchFamily="34" charset="0"/>
              </a:rPr>
              <a:t>6. Flexible Budget</a:t>
            </a:r>
            <a:endParaRPr lang="en-US" sz="2800" kern="100" dirty="0">
              <a:effectLst/>
              <a:latin typeface="Aptos" panose="020B0004020202020204" pitchFamily="34" charset="0"/>
              <a:ea typeface="Aptos" panose="020B0004020202020204" pitchFamily="34" charset="0"/>
              <a:cs typeface="Arial" panose="020B0604020202020204" pitchFamily="34" charset="0"/>
            </a:endParaRPr>
          </a:p>
          <a:p>
            <a:pPr marL="0" marR="0" algn="just">
              <a:lnSpc>
                <a:spcPct val="120000"/>
              </a:lnSpc>
              <a:spcAft>
                <a:spcPts val="800"/>
              </a:spcAft>
            </a:pPr>
            <a:r>
              <a:rPr lang="en-US" sz="2800" kern="0" dirty="0">
                <a:effectLst/>
                <a:latin typeface="Times New Roman" panose="02020603050405020304" pitchFamily="18" charset="0"/>
                <a:ea typeface="Times New Roman" panose="02020603050405020304" pitchFamily="18" charset="0"/>
                <a:cs typeface="Arial" panose="020B0604020202020204" pitchFamily="34" charset="0"/>
              </a:rPr>
              <a:t>Adjusts according to changes in income or expenses. Suitable for businesses or individuals with fluctuating earnings.</a:t>
            </a:r>
            <a:endParaRPr lang="en-US" sz="2800" kern="100" dirty="0">
              <a:effectLst/>
              <a:latin typeface="Aptos" panose="020B0004020202020204" pitchFamily="34" charset="0"/>
              <a:ea typeface="Aptos" panose="020B0004020202020204" pitchFamily="34" charset="0"/>
              <a:cs typeface="Arial" panose="020B0604020202020204" pitchFamily="34" charset="0"/>
            </a:endParaRPr>
          </a:p>
          <a:p>
            <a:pPr marL="0" marR="0" indent="0" algn="just">
              <a:lnSpc>
                <a:spcPct val="120000"/>
              </a:lnSpc>
              <a:spcAft>
                <a:spcPts val="800"/>
              </a:spcAft>
              <a:buNone/>
            </a:pPr>
            <a:r>
              <a:rPr lang="en-US" sz="2800" b="1" kern="0" dirty="0">
                <a:effectLst/>
                <a:latin typeface="Times New Roman" panose="02020603050405020304" pitchFamily="18" charset="0"/>
                <a:ea typeface="Times New Roman" panose="02020603050405020304" pitchFamily="18" charset="0"/>
                <a:cs typeface="Arial" panose="020B0604020202020204" pitchFamily="34" charset="0"/>
              </a:rPr>
              <a:t>7. Performance Budget</a:t>
            </a:r>
            <a:endParaRPr lang="en-US" sz="2800" kern="100" dirty="0">
              <a:effectLst/>
              <a:latin typeface="Aptos" panose="020B0004020202020204" pitchFamily="34" charset="0"/>
              <a:ea typeface="Aptos" panose="020B0004020202020204" pitchFamily="34" charset="0"/>
              <a:cs typeface="Arial" panose="020B0604020202020204" pitchFamily="34" charset="0"/>
            </a:endParaRPr>
          </a:p>
          <a:p>
            <a:pPr marL="0" marR="0" algn="just">
              <a:lnSpc>
                <a:spcPct val="120000"/>
              </a:lnSpc>
              <a:spcAft>
                <a:spcPts val="800"/>
              </a:spcAft>
            </a:pPr>
            <a:r>
              <a:rPr lang="en-US" sz="2800" kern="0" dirty="0">
                <a:effectLst/>
                <a:latin typeface="Times New Roman" panose="02020603050405020304" pitchFamily="18" charset="0"/>
                <a:ea typeface="Times New Roman" panose="02020603050405020304" pitchFamily="18" charset="0"/>
                <a:cs typeface="Arial" panose="020B0604020202020204" pitchFamily="34" charset="0"/>
              </a:rPr>
              <a:t>Links financial resources to specific outcomes. Focuses on accountability and efficiency by measuring results against allocated funds.</a:t>
            </a:r>
            <a:endParaRPr lang="en-US" sz="2800" kern="100" dirty="0">
              <a:effectLst/>
              <a:latin typeface="Aptos" panose="020B0004020202020204" pitchFamily="34" charset="0"/>
              <a:ea typeface="Aptos" panose="020B0004020202020204" pitchFamily="34" charset="0"/>
              <a:cs typeface="Arial" panose="020B0604020202020204" pitchFamily="34" charset="0"/>
            </a:endParaRPr>
          </a:p>
          <a:p>
            <a:pPr marL="0" marR="0" indent="0" algn="just">
              <a:lnSpc>
                <a:spcPct val="120000"/>
              </a:lnSpc>
              <a:spcAft>
                <a:spcPts val="800"/>
              </a:spcAft>
              <a:buNone/>
            </a:pPr>
            <a:r>
              <a:rPr lang="en-US" sz="2800" b="1" kern="0" dirty="0">
                <a:effectLst/>
                <a:latin typeface="Times New Roman" panose="02020603050405020304" pitchFamily="18" charset="0"/>
                <a:ea typeface="Times New Roman" panose="02020603050405020304" pitchFamily="18" charset="0"/>
                <a:cs typeface="Arial" panose="020B0604020202020204" pitchFamily="34" charset="0"/>
              </a:rPr>
              <a:t>8. Surplus Budget</a:t>
            </a:r>
            <a:endParaRPr lang="en-US" sz="2800" kern="100" dirty="0">
              <a:effectLst/>
              <a:latin typeface="Aptos" panose="020B0004020202020204" pitchFamily="34" charset="0"/>
              <a:ea typeface="Aptos" panose="020B0004020202020204" pitchFamily="34" charset="0"/>
              <a:cs typeface="Arial" panose="020B0604020202020204" pitchFamily="34" charset="0"/>
            </a:endParaRPr>
          </a:p>
          <a:p>
            <a:pPr marL="0" marR="0" algn="just">
              <a:lnSpc>
                <a:spcPct val="120000"/>
              </a:lnSpc>
              <a:spcAft>
                <a:spcPts val="800"/>
              </a:spcAft>
            </a:pPr>
            <a:r>
              <a:rPr lang="en-US" sz="2800" kern="0" dirty="0">
                <a:effectLst/>
                <a:latin typeface="Times New Roman" panose="02020603050405020304" pitchFamily="18" charset="0"/>
                <a:ea typeface="Times New Roman" panose="02020603050405020304" pitchFamily="18" charset="0"/>
                <a:cs typeface="Arial" panose="020B0604020202020204" pitchFamily="34" charset="0"/>
              </a:rPr>
              <a:t>Occurs when income exceeds expenses, allowing funds for savings, investments, or debt repayment. Indicates financial stability.</a:t>
            </a:r>
            <a:endParaRPr lang="en-US" sz="2800" kern="100" dirty="0">
              <a:effectLst/>
              <a:latin typeface="Aptos" panose="020B0004020202020204" pitchFamily="34" charset="0"/>
              <a:ea typeface="Aptos" panose="020B0004020202020204" pitchFamily="34" charset="0"/>
              <a:cs typeface="Arial" panose="020B0604020202020204" pitchFamily="34" charset="0"/>
            </a:endParaRPr>
          </a:p>
          <a:p>
            <a:pPr algn="just">
              <a:lnSpc>
                <a:spcPct val="120000"/>
              </a:lnSpc>
            </a:pPr>
            <a:endParaRPr lang="en-US" sz="4400" dirty="0"/>
          </a:p>
        </p:txBody>
      </p:sp>
    </p:spTree>
    <p:extLst>
      <p:ext uri="{BB962C8B-B14F-4D97-AF65-F5344CB8AC3E}">
        <p14:creationId xmlns:p14="http://schemas.microsoft.com/office/powerpoint/2010/main" val="17499898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7A01EFF-57FD-2515-5DF5-290BB52343FB}"/>
              </a:ext>
            </a:extLst>
          </p:cNvPr>
          <p:cNvSpPr>
            <a:spLocks noGrp="1"/>
          </p:cNvSpPr>
          <p:nvPr>
            <p:ph idx="1"/>
          </p:nvPr>
        </p:nvSpPr>
        <p:spPr>
          <a:xfrm>
            <a:off x="609600" y="339213"/>
            <a:ext cx="10972800" cy="6150077"/>
          </a:xfrm>
        </p:spPr>
        <p:txBody>
          <a:bodyPr>
            <a:normAutofit lnSpcReduction="10000"/>
          </a:bodyPr>
          <a:lstStyle/>
          <a:p>
            <a:pPr marL="0" marR="0" indent="0">
              <a:lnSpc>
                <a:spcPct val="120000"/>
              </a:lnSpc>
              <a:spcAft>
                <a:spcPts val="800"/>
              </a:spcAft>
              <a:buNone/>
            </a:pPr>
            <a:r>
              <a:rPr lang="en-US" sz="2400" b="1" kern="0" dirty="0">
                <a:effectLst/>
                <a:latin typeface="Times New Roman" panose="02020603050405020304" pitchFamily="18" charset="0"/>
                <a:ea typeface="Times New Roman" panose="02020603050405020304" pitchFamily="18" charset="0"/>
                <a:cs typeface="Arial" panose="020B0604020202020204" pitchFamily="34" charset="0"/>
              </a:rPr>
              <a:t>9. Deficit Budget</a:t>
            </a:r>
            <a:endParaRPr lang="en-US" sz="2400" kern="100" dirty="0">
              <a:effectLst/>
              <a:latin typeface="Aptos" panose="020B0004020202020204" pitchFamily="34" charset="0"/>
              <a:ea typeface="Aptos" panose="020B0004020202020204" pitchFamily="34" charset="0"/>
              <a:cs typeface="Arial" panose="020B0604020202020204" pitchFamily="34" charset="0"/>
            </a:endParaRPr>
          </a:p>
          <a:p>
            <a:pPr marL="0" marR="0">
              <a:lnSpc>
                <a:spcPct val="120000"/>
              </a:lnSpc>
              <a:spcAft>
                <a:spcPts val="800"/>
              </a:spcAft>
            </a:pPr>
            <a:r>
              <a:rPr lang="en-US" sz="2400" kern="0" dirty="0">
                <a:effectLst/>
                <a:latin typeface="Times New Roman" panose="02020603050405020304" pitchFamily="18" charset="0"/>
                <a:ea typeface="Times New Roman" panose="02020603050405020304" pitchFamily="18" charset="0"/>
                <a:cs typeface="Arial" panose="020B0604020202020204" pitchFamily="34" charset="0"/>
              </a:rPr>
              <a:t>Expenses exceed income, leading to shortfalls. Requires addressing through borrowing, cost reduction, or income enhancement.</a:t>
            </a:r>
            <a:endParaRPr lang="en-US" sz="2400" kern="100" dirty="0">
              <a:effectLst/>
              <a:latin typeface="Aptos" panose="020B0004020202020204" pitchFamily="34" charset="0"/>
              <a:ea typeface="Aptos" panose="020B0004020202020204" pitchFamily="34" charset="0"/>
              <a:cs typeface="Arial" panose="020B0604020202020204" pitchFamily="34" charset="0"/>
            </a:endParaRPr>
          </a:p>
          <a:p>
            <a:pPr marL="0" marR="0" indent="0">
              <a:lnSpc>
                <a:spcPct val="120000"/>
              </a:lnSpc>
              <a:spcAft>
                <a:spcPts val="800"/>
              </a:spcAft>
              <a:buNone/>
            </a:pPr>
            <a:r>
              <a:rPr lang="en-US" sz="2400" b="1" kern="0" dirty="0">
                <a:effectLst/>
                <a:latin typeface="Times New Roman" panose="02020603050405020304" pitchFamily="18" charset="0"/>
                <a:ea typeface="Times New Roman" panose="02020603050405020304" pitchFamily="18" charset="0"/>
                <a:cs typeface="Arial" panose="020B0604020202020204" pitchFamily="34" charset="0"/>
              </a:rPr>
              <a:t>10. Zero-Based Budget</a:t>
            </a:r>
            <a:endParaRPr lang="en-US" sz="2400" kern="100" dirty="0">
              <a:effectLst/>
              <a:latin typeface="Aptos" panose="020B0004020202020204" pitchFamily="34" charset="0"/>
              <a:ea typeface="Aptos" panose="020B0004020202020204" pitchFamily="34" charset="0"/>
              <a:cs typeface="Arial" panose="020B0604020202020204" pitchFamily="34" charset="0"/>
            </a:endParaRPr>
          </a:p>
          <a:p>
            <a:pPr marL="0" marR="0">
              <a:lnSpc>
                <a:spcPct val="120000"/>
              </a:lnSpc>
              <a:spcAft>
                <a:spcPts val="800"/>
              </a:spcAft>
            </a:pPr>
            <a:r>
              <a:rPr lang="en-US" sz="2400" kern="0" dirty="0">
                <a:effectLst/>
                <a:latin typeface="Times New Roman" panose="02020603050405020304" pitchFamily="18" charset="0"/>
                <a:ea typeface="Times New Roman" panose="02020603050405020304" pitchFamily="18" charset="0"/>
                <a:cs typeface="Arial" panose="020B0604020202020204" pitchFamily="34" charset="0"/>
              </a:rPr>
              <a:t>Allocates every unit of income to specific categories. Promotes disciplined spending and eliminates unnecessary expenses.</a:t>
            </a:r>
            <a:endParaRPr lang="en-US" sz="2400" kern="100" dirty="0">
              <a:effectLst/>
              <a:latin typeface="Aptos" panose="020B0004020202020204" pitchFamily="34" charset="0"/>
              <a:ea typeface="Aptos" panose="020B0004020202020204" pitchFamily="34" charset="0"/>
              <a:cs typeface="Arial" panose="020B0604020202020204" pitchFamily="34" charset="0"/>
            </a:endParaRPr>
          </a:p>
          <a:p>
            <a:pPr marL="0" marR="0" indent="0">
              <a:lnSpc>
                <a:spcPct val="120000"/>
              </a:lnSpc>
              <a:spcAft>
                <a:spcPts val="800"/>
              </a:spcAft>
              <a:buNone/>
            </a:pPr>
            <a:r>
              <a:rPr lang="en-US" sz="2400" b="1" kern="0" dirty="0">
                <a:effectLst/>
                <a:latin typeface="Times New Roman" panose="02020603050405020304" pitchFamily="18" charset="0"/>
                <a:ea typeface="Times New Roman" panose="02020603050405020304" pitchFamily="18" charset="0"/>
                <a:cs typeface="Arial" panose="020B0604020202020204" pitchFamily="34" charset="0"/>
              </a:rPr>
              <a:t>11. 50/30/20 Budget</a:t>
            </a:r>
            <a:endParaRPr lang="en-US" sz="2400" kern="100" dirty="0">
              <a:effectLst/>
              <a:latin typeface="Aptos" panose="020B0004020202020204" pitchFamily="34" charset="0"/>
              <a:ea typeface="Aptos" panose="020B0004020202020204" pitchFamily="34" charset="0"/>
              <a:cs typeface="Arial" panose="020B0604020202020204" pitchFamily="34" charset="0"/>
            </a:endParaRPr>
          </a:p>
          <a:p>
            <a:pPr marL="0" marR="0">
              <a:lnSpc>
                <a:spcPct val="120000"/>
              </a:lnSpc>
              <a:spcAft>
                <a:spcPts val="800"/>
              </a:spcAft>
            </a:pPr>
            <a:r>
              <a:rPr lang="en-US" sz="2400" kern="0" dirty="0">
                <a:effectLst/>
                <a:latin typeface="Times New Roman" panose="02020603050405020304" pitchFamily="18" charset="0"/>
                <a:ea typeface="Times New Roman" panose="02020603050405020304" pitchFamily="18" charset="0"/>
                <a:cs typeface="Arial" panose="020B0604020202020204" pitchFamily="34" charset="0"/>
              </a:rPr>
              <a:t>Divides income into 50% for needs, 30% for wants, and 20% for savings or debt repayment. A balanced approach for personal finance management.</a:t>
            </a:r>
            <a:endParaRPr lang="en-US" sz="2400" kern="100" dirty="0">
              <a:effectLst/>
              <a:latin typeface="Aptos" panose="020B0004020202020204" pitchFamily="34" charset="0"/>
              <a:ea typeface="Aptos" panose="020B0004020202020204" pitchFamily="34" charset="0"/>
              <a:cs typeface="Arial" panose="020B0604020202020204" pitchFamily="34" charset="0"/>
            </a:endParaRPr>
          </a:p>
          <a:p>
            <a:pPr marL="0" marR="0" indent="0">
              <a:lnSpc>
                <a:spcPct val="120000"/>
              </a:lnSpc>
              <a:spcAft>
                <a:spcPts val="800"/>
              </a:spcAft>
              <a:buNone/>
            </a:pPr>
            <a:r>
              <a:rPr lang="en-US" sz="2400" b="1" kern="0" dirty="0">
                <a:effectLst/>
                <a:latin typeface="Times New Roman" panose="02020603050405020304" pitchFamily="18" charset="0"/>
                <a:ea typeface="Times New Roman" panose="02020603050405020304" pitchFamily="18" charset="0"/>
                <a:cs typeface="Arial" panose="020B0604020202020204" pitchFamily="34" charset="0"/>
              </a:rPr>
              <a:t>12. Incremental Budget</a:t>
            </a:r>
            <a:endParaRPr lang="en-US" sz="2400" kern="100" dirty="0">
              <a:effectLst/>
              <a:latin typeface="Aptos" panose="020B0004020202020204" pitchFamily="34" charset="0"/>
              <a:ea typeface="Aptos" panose="020B0004020202020204" pitchFamily="34" charset="0"/>
              <a:cs typeface="Arial" panose="020B0604020202020204" pitchFamily="34" charset="0"/>
            </a:endParaRPr>
          </a:p>
          <a:p>
            <a:pPr marL="0" marR="0">
              <a:lnSpc>
                <a:spcPct val="120000"/>
              </a:lnSpc>
              <a:spcAft>
                <a:spcPts val="800"/>
              </a:spcAft>
            </a:pPr>
            <a:r>
              <a:rPr lang="en-US" sz="2400" kern="0" dirty="0">
                <a:effectLst/>
                <a:latin typeface="Times New Roman" panose="02020603050405020304" pitchFamily="18" charset="0"/>
                <a:ea typeface="Times New Roman" panose="02020603050405020304" pitchFamily="18" charset="0"/>
                <a:cs typeface="Arial" panose="020B0604020202020204" pitchFamily="34" charset="0"/>
              </a:rPr>
              <a:t>Builds on the previous budget with incremental adjustments. Easy to use but may miss innovative cost-saving opportunities.</a:t>
            </a:r>
            <a:endParaRPr lang="en-US" sz="2400" kern="100" dirty="0">
              <a:effectLst/>
              <a:latin typeface="Aptos" panose="020B0004020202020204" pitchFamily="34" charset="0"/>
              <a:ea typeface="Aptos" panose="020B0004020202020204" pitchFamily="34" charset="0"/>
              <a:cs typeface="Arial" panose="020B0604020202020204" pitchFamily="34" charset="0"/>
            </a:endParaRPr>
          </a:p>
        </p:txBody>
      </p:sp>
    </p:spTree>
    <p:extLst>
      <p:ext uri="{BB962C8B-B14F-4D97-AF65-F5344CB8AC3E}">
        <p14:creationId xmlns:p14="http://schemas.microsoft.com/office/powerpoint/2010/main" val="28077700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9FD6DA-DD4C-E3FA-375B-B7351223F36D}"/>
              </a:ext>
            </a:extLst>
          </p:cNvPr>
          <p:cNvSpPr>
            <a:spLocks noGrp="1"/>
          </p:cNvSpPr>
          <p:nvPr>
            <p:ph type="title"/>
          </p:nvPr>
        </p:nvSpPr>
        <p:spPr/>
        <p:txBody>
          <a:bodyPr/>
          <a:lstStyle/>
          <a:p>
            <a:r>
              <a:rPr lang="en-US" dirty="0"/>
              <a:t>Conclusion</a:t>
            </a:r>
          </a:p>
        </p:txBody>
      </p:sp>
      <p:sp>
        <p:nvSpPr>
          <p:cNvPr id="4" name="Rectangle 1">
            <a:extLst>
              <a:ext uri="{FF2B5EF4-FFF2-40B4-BE49-F238E27FC236}">
                <a16:creationId xmlns:a16="http://schemas.microsoft.com/office/drawing/2014/main" id="{0F45FA5D-480F-BFBD-E09A-99DC6895EF31}"/>
              </a:ext>
            </a:extLst>
          </p:cNvPr>
          <p:cNvSpPr>
            <a:spLocks noGrp="1" noChangeArrowheads="1"/>
          </p:cNvSpPr>
          <p:nvPr>
            <p:ph idx="1"/>
          </p:nvPr>
        </p:nvSpPr>
        <p:spPr bwMode="auto">
          <a:xfrm>
            <a:off x="609600" y="1847247"/>
            <a:ext cx="10972800" cy="40318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b="0" i="0" u="none" strike="noStrike" cap="none" normalizeH="0" baseline="0" dirty="0">
                <a:ln>
                  <a:noFill/>
                </a:ln>
                <a:solidFill>
                  <a:schemeClr val="tx1"/>
                </a:solidFill>
                <a:effectLst/>
                <a:latin typeface="Arial" panose="020B0604020202020204" pitchFamily="34" charset="0"/>
              </a:rPr>
              <a:t>Different budgets serve distinct purposes, whether for daily operations, long-term planning, or performance evaluation.</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b="0" i="0" u="none" strike="noStrike" cap="none" normalizeH="0" baseline="0" dirty="0">
                <a:ln>
                  <a:noFill/>
                </a:ln>
                <a:solidFill>
                  <a:schemeClr val="tx1"/>
                </a:solidFill>
                <a:effectLst/>
                <a:latin typeface="Arial" panose="020B0604020202020204" pitchFamily="34" charset="0"/>
              </a:rPr>
              <a:t>Selecting the right budget type depends on financial goals, income stability, and expense patterns.</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b="0" i="0" u="none" strike="noStrike" cap="none" normalizeH="0" baseline="0" dirty="0">
                <a:ln>
                  <a:noFill/>
                </a:ln>
                <a:solidFill>
                  <a:schemeClr val="tx1"/>
                </a:solidFill>
                <a:effectLst/>
                <a:latin typeface="Arial" panose="020B0604020202020204" pitchFamily="34" charset="0"/>
              </a:rPr>
              <a:t>Regular monitoring and adjustments ensure budgets remain effective in achieving financial objectives. </a:t>
            </a:r>
          </a:p>
        </p:txBody>
      </p:sp>
    </p:spTree>
    <p:extLst>
      <p:ext uri="{BB962C8B-B14F-4D97-AF65-F5344CB8AC3E}">
        <p14:creationId xmlns:p14="http://schemas.microsoft.com/office/powerpoint/2010/main" val="38442893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901F8A-5DE1-C246-36BE-E613E5A2A7CE}"/>
              </a:ext>
            </a:extLst>
          </p:cNvPr>
          <p:cNvSpPr>
            <a:spLocks noGrp="1"/>
          </p:cNvSpPr>
          <p:nvPr>
            <p:ph type="title"/>
          </p:nvPr>
        </p:nvSpPr>
        <p:spPr/>
        <p:txBody>
          <a:bodyPr/>
          <a:lstStyle/>
          <a:p>
            <a:r>
              <a:rPr lang="en-US" dirty="0"/>
              <a:t>Q.1</a:t>
            </a:r>
          </a:p>
        </p:txBody>
      </p:sp>
      <p:sp>
        <p:nvSpPr>
          <p:cNvPr id="3" name="Content Placeholder 2">
            <a:extLst>
              <a:ext uri="{FF2B5EF4-FFF2-40B4-BE49-F238E27FC236}">
                <a16:creationId xmlns:a16="http://schemas.microsoft.com/office/drawing/2014/main" id="{265FDB62-6C82-BCD7-5ECC-12979824C17F}"/>
              </a:ext>
            </a:extLst>
          </p:cNvPr>
          <p:cNvSpPr>
            <a:spLocks noGrp="1"/>
          </p:cNvSpPr>
          <p:nvPr>
            <p:ph idx="1"/>
          </p:nvPr>
        </p:nvSpPr>
        <p:spPr/>
        <p:txBody>
          <a:bodyPr>
            <a:normAutofit fontScale="85000" lnSpcReduction="10000"/>
          </a:bodyPr>
          <a:lstStyle/>
          <a:p>
            <a:r>
              <a:rPr lang="en-US" b="1" dirty="0"/>
              <a:t>Assertion (A):</a:t>
            </a:r>
            <a:r>
              <a:rPr lang="en-US" dirty="0"/>
              <a:t> Capital appreciation is a type of return that investors earn when the market value of their investment increases.</a:t>
            </a:r>
            <a:br>
              <a:rPr lang="en-US" dirty="0"/>
            </a:br>
            <a:r>
              <a:rPr lang="en-US" b="1" dirty="0"/>
              <a:t>Reason (R):</a:t>
            </a:r>
            <a:r>
              <a:rPr lang="en-US" dirty="0"/>
              <a:t> Dividends and interest are also forms of returns that are derived from the income generated by the investment.</a:t>
            </a:r>
          </a:p>
          <a:p>
            <a:r>
              <a:rPr lang="en-US" b="1" dirty="0"/>
              <a:t>Options:</a:t>
            </a:r>
            <a:endParaRPr lang="en-US" dirty="0"/>
          </a:p>
          <a:p>
            <a:pPr>
              <a:buFont typeface="+mj-lt"/>
              <a:buAutoNum type="arabicPeriod"/>
            </a:pPr>
            <a:r>
              <a:rPr lang="en-US" dirty="0"/>
              <a:t>Both A and R are true, and R is the correct explanation of A.</a:t>
            </a:r>
          </a:p>
          <a:p>
            <a:pPr>
              <a:buFont typeface="+mj-lt"/>
              <a:buAutoNum type="arabicPeriod"/>
            </a:pPr>
            <a:r>
              <a:rPr lang="en-US" dirty="0"/>
              <a:t>Both A and R are true, but R is not the correct explanation of A.</a:t>
            </a:r>
          </a:p>
          <a:p>
            <a:pPr>
              <a:buFont typeface="+mj-lt"/>
              <a:buAutoNum type="arabicPeriod"/>
            </a:pPr>
            <a:r>
              <a:rPr lang="en-US" dirty="0"/>
              <a:t>A is true, but R is false.</a:t>
            </a:r>
          </a:p>
          <a:p>
            <a:pPr>
              <a:buFont typeface="+mj-lt"/>
              <a:buAutoNum type="arabicPeriod"/>
            </a:pPr>
            <a:r>
              <a:rPr lang="en-US" dirty="0"/>
              <a:t>A is false, but R is true.</a:t>
            </a:r>
          </a:p>
          <a:p>
            <a:r>
              <a:rPr lang="en-US" b="1" dirty="0"/>
              <a:t>Answer:</a:t>
            </a:r>
            <a:r>
              <a:rPr lang="en-US" dirty="0"/>
              <a:t> 1. Both A and R are true, and R is the correct explanation of A.</a:t>
            </a:r>
          </a:p>
          <a:p>
            <a:endParaRPr lang="en-US" dirty="0"/>
          </a:p>
        </p:txBody>
      </p:sp>
    </p:spTree>
    <p:extLst>
      <p:ext uri="{BB962C8B-B14F-4D97-AF65-F5344CB8AC3E}">
        <p14:creationId xmlns:p14="http://schemas.microsoft.com/office/powerpoint/2010/main" val="23963241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Introduction</a:t>
            </a:r>
          </a:p>
        </p:txBody>
      </p:sp>
      <p:sp>
        <p:nvSpPr>
          <p:cNvPr id="3" name="Content Placeholder 2"/>
          <p:cNvSpPr>
            <a:spLocks noGrp="1"/>
          </p:cNvSpPr>
          <p:nvPr>
            <p:ph idx="1"/>
          </p:nvPr>
        </p:nvSpPr>
        <p:spPr/>
        <p:txBody>
          <a:bodyPr/>
          <a:lstStyle/>
          <a:p>
            <a:pPr algn="just"/>
            <a:r>
              <a:rPr lang="en-US" dirty="0"/>
              <a:t>Risk and return are interconnected concepts that lie at the heart of financial decision-making. </a:t>
            </a:r>
          </a:p>
          <a:p>
            <a:pPr algn="just"/>
            <a:r>
              <a:rPr lang="en-US" dirty="0"/>
              <a:t>They guide investors in choosing where to allocate their resources while considering the potential rewards and the likelihood of adverse outcomes.</a:t>
            </a:r>
            <a:endParaRP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801ACA-9511-B56E-2566-1077CB042483}"/>
              </a:ext>
            </a:extLst>
          </p:cNvPr>
          <p:cNvSpPr>
            <a:spLocks noGrp="1"/>
          </p:cNvSpPr>
          <p:nvPr>
            <p:ph type="title"/>
          </p:nvPr>
        </p:nvSpPr>
        <p:spPr/>
        <p:txBody>
          <a:bodyPr/>
          <a:lstStyle/>
          <a:p>
            <a:r>
              <a:rPr lang="en-US" dirty="0"/>
              <a:t>Q.2</a:t>
            </a:r>
          </a:p>
        </p:txBody>
      </p:sp>
      <p:sp>
        <p:nvSpPr>
          <p:cNvPr id="3" name="Content Placeholder 2">
            <a:extLst>
              <a:ext uri="{FF2B5EF4-FFF2-40B4-BE49-F238E27FC236}">
                <a16:creationId xmlns:a16="http://schemas.microsoft.com/office/drawing/2014/main" id="{EDDA1D52-8D80-551F-93B4-E84D461DC471}"/>
              </a:ext>
            </a:extLst>
          </p:cNvPr>
          <p:cNvSpPr>
            <a:spLocks noGrp="1"/>
          </p:cNvSpPr>
          <p:nvPr>
            <p:ph idx="1"/>
          </p:nvPr>
        </p:nvSpPr>
        <p:spPr/>
        <p:txBody>
          <a:bodyPr>
            <a:normAutofit fontScale="92500" lnSpcReduction="20000"/>
          </a:bodyPr>
          <a:lstStyle/>
          <a:p>
            <a:r>
              <a:rPr lang="en-US" b="1" dirty="0"/>
              <a:t>Assertion (A):</a:t>
            </a:r>
            <a:r>
              <a:rPr lang="en-US" dirty="0"/>
              <a:t> Fixed deposits are considered a low-risk investment avenue suitable for risk-averse investors.</a:t>
            </a:r>
            <a:br>
              <a:rPr lang="en-US" dirty="0"/>
            </a:br>
            <a:r>
              <a:rPr lang="en-US" b="1" dirty="0"/>
              <a:t>Reason (R):</a:t>
            </a:r>
            <a:r>
              <a:rPr lang="en-US" dirty="0"/>
              <a:t> Fixed deposits offer variable interest rates based on market fluctuations.</a:t>
            </a:r>
          </a:p>
          <a:p>
            <a:r>
              <a:rPr lang="en-US" b="1" dirty="0"/>
              <a:t>Options:</a:t>
            </a:r>
            <a:endParaRPr lang="en-US" dirty="0"/>
          </a:p>
          <a:p>
            <a:pPr>
              <a:buFont typeface="+mj-lt"/>
              <a:buAutoNum type="arabicPeriod"/>
            </a:pPr>
            <a:r>
              <a:rPr lang="en-US" dirty="0"/>
              <a:t>Both A and R are true, and R is the correct explanation of A.</a:t>
            </a:r>
          </a:p>
          <a:p>
            <a:pPr>
              <a:buFont typeface="+mj-lt"/>
              <a:buAutoNum type="arabicPeriod"/>
            </a:pPr>
            <a:r>
              <a:rPr lang="en-US" dirty="0"/>
              <a:t>Both A and R are true, but R is not the correct explanation of A.</a:t>
            </a:r>
          </a:p>
          <a:p>
            <a:pPr>
              <a:buFont typeface="+mj-lt"/>
              <a:buAutoNum type="arabicPeriod"/>
            </a:pPr>
            <a:r>
              <a:rPr lang="en-US" dirty="0"/>
              <a:t>A is true, but R is false.</a:t>
            </a:r>
          </a:p>
          <a:p>
            <a:pPr>
              <a:buFont typeface="+mj-lt"/>
              <a:buAutoNum type="arabicPeriod"/>
            </a:pPr>
            <a:r>
              <a:rPr lang="en-US" dirty="0"/>
              <a:t>A is false, but R is true.</a:t>
            </a:r>
          </a:p>
          <a:p>
            <a:r>
              <a:rPr lang="en-US" b="1" dirty="0"/>
              <a:t>Answer:</a:t>
            </a:r>
            <a:r>
              <a:rPr lang="en-US" dirty="0"/>
              <a:t> 3. A is true, but R is false.</a:t>
            </a:r>
          </a:p>
          <a:p>
            <a:endParaRPr lang="en-US" dirty="0"/>
          </a:p>
        </p:txBody>
      </p:sp>
    </p:spTree>
    <p:extLst>
      <p:ext uri="{BB962C8B-B14F-4D97-AF65-F5344CB8AC3E}">
        <p14:creationId xmlns:p14="http://schemas.microsoft.com/office/powerpoint/2010/main" val="36839689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095AD7-4BE6-037B-6D0C-14982EA58056}"/>
              </a:ext>
            </a:extLst>
          </p:cNvPr>
          <p:cNvSpPr>
            <a:spLocks noGrp="1"/>
          </p:cNvSpPr>
          <p:nvPr>
            <p:ph type="title"/>
          </p:nvPr>
        </p:nvSpPr>
        <p:spPr/>
        <p:txBody>
          <a:bodyPr/>
          <a:lstStyle/>
          <a:p>
            <a:r>
              <a:rPr lang="en-US" dirty="0"/>
              <a:t>Q.3</a:t>
            </a:r>
          </a:p>
        </p:txBody>
      </p:sp>
      <p:sp>
        <p:nvSpPr>
          <p:cNvPr id="3" name="Content Placeholder 2">
            <a:extLst>
              <a:ext uri="{FF2B5EF4-FFF2-40B4-BE49-F238E27FC236}">
                <a16:creationId xmlns:a16="http://schemas.microsoft.com/office/drawing/2014/main" id="{9EA054BD-B884-FF1F-B727-423DCFD23DC9}"/>
              </a:ext>
            </a:extLst>
          </p:cNvPr>
          <p:cNvSpPr>
            <a:spLocks noGrp="1"/>
          </p:cNvSpPr>
          <p:nvPr>
            <p:ph idx="1"/>
          </p:nvPr>
        </p:nvSpPr>
        <p:spPr>
          <a:xfrm>
            <a:off x="609600" y="1047135"/>
            <a:ext cx="10972800" cy="5079029"/>
          </a:xfrm>
        </p:spPr>
        <p:txBody>
          <a:bodyPr>
            <a:normAutofit lnSpcReduction="10000"/>
          </a:bodyPr>
          <a:lstStyle/>
          <a:p>
            <a:r>
              <a:rPr lang="en-US" b="1" dirty="0"/>
              <a:t>Assertion (A):</a:t>
            </a:r>
            <a:r>
              <a:rPr lang="en-US" dirty="0"/>
              <a:t> A balanced budget ensures that government revenues are equal to expenditures.</a:t>
            </a:r>
            <a:br>
              <a:rPr lang="en-US" dirty="0"/>
            </a:br>
            <a:r>
              <a:rPr lang="en-US" b="1" dirty="0"/>
              <a:t>Reason (R):</a:t>
            </a:r>
            <a:r>
              <a:rPr lang="en-US" dirty="0"/>
              <a:t> A balanced budget always leads to economic growth.</a:t>
            </a:r>
          </a:p>
          <a:p>
            <a:r>
              <a:rPr lang="en-US" b="1" dirty="0"/>
              <a:t>Options:</a:t>
            </a:r>
            <a:endParaRPr lang="en-US" dirty="0"/>
          </a:p>
          <a:p>
            <a:pPr>
              <a:buFont typeface="+mj-lt"/>
              <a:buAutoNum type="arabicPeriod"/>
            </a:pPr>
            <a:r>
              <a:rPr lang="en-US" dirty="0"/>
              <a:t>Both A and R are true, and R is the correct explanation of A.</a:t>
            </a:r>
          </a:p>
          <a:p>
            <a:pPr>
              <a:buFont typeface="+mj-lt"/>
              <a:buAutoNum type="arabicPeriod"/>
            </a:pPr>
            <a:r>
              <a:rPr lang="en-US" dirty="0"/>
              <a:t>Both A and R are true, but R is not the correct explanation of A.</a:t>
            </a:r>
          </a:p>
          <a:p>
            <a:pPr>
              <a:buFont typeface="+mj-lt"/>
              <a:buAutoNum type="arabicPeriod"/>
            </a:pPr>
            <a:r>
              <a:rPr lang="en-US" dirty="0"/>
              <a:t>A is true, but R is false.</a:t>
            </a:r>
          </a:p>
          <a:p>
            <a:pPr>
              <a:buFont typeface="+mj-lt"/>
              <a:buAutoNum type="arabicPeriod"/>
            </a:pPr>
            <a:r>
              <a:rPr lang="en-US" dirty="0"/>
              <a:t>A is false, but R is true.</a:t>
            </a:r>
          </a:p>
          <a:p>
            <a:r>
              <a:rPr lang="en-US" b="1" dirty="0"/>
              <a:t>Answer:</a:t>
            </a:r>
            <a:r>
              <a:rPr lang="en-US" dirty="0"/>
              <a:t> 3. A is true, but R is false.</a:t>
            </a:r>
          </a:p>
          <a:p>
            <a:endParaRPr lang="en-US" dirty="0"/>
          </a:p>
        </p:txBody>
      </p:sp>
    </p:spTree>
    <p:extLst>
      <p:ext uri="{BB962C8B-B14F-4D97-AF65-F5344CB8AC3E}">
        <p14:creationId xmlns:p14="http://schemas.microsoft.com/office/powerpoint/2010/main" val="10504628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51671D-57A5-C613-8CB3-4BD03FD98228}"/>
              </a:ext>
            </a:extLst>
          </p:cNvPr>
          <p:cNvSpPr>
            <a:spLocks noGrp="1"/>
          </p:cNvSpPr>
          <p:nvPr>
            <p:ph type="title"/>
          </p:nvPr>
        </p:nvSpPr>
        <p:spPr/>
        <p:txBody>
          <a:bodyPr/>
          <a:lstStyle/>
          <a:p>
            <a:r>
              <a:rPr lang="en-US" dirty="0"/>
              <a:t>Q.4</a:t>
            </a:r>
          </a:p>
        </p:txBody>
      </p:sp>
      <p:sp>
        <p:nvSpPr>
          <p:cNvPr id="3" name="Content Placeholder 2">
            <a:extLst>
              <a:ext uri="{FF2B5EF4-FFF2-40B4-BE49-F238E27FC236}">
                <a16:creationId xmlns:a16="http://schemas.microsoft.com/office/drawing/2014/main" id="{69736B40-73B3-70C0-3184-892FADB6EE2C}"/>
              </a:ext>
            </a:extLst>
          </p:cNvPr>
          <p:cNvSpPr>
            <a:spLocks noGrp="1"/>
          </p:cNvSpPr>
          <p:nvPr>
            <p:ph idx="1"/>
          </p:nvPr>
        </p:nvSpPr>
        <p:spPr/>
        <p:txBody>
          <a:bodyPr>
            <a:normAutofit fontScale="85000" lnSpcReduction="10000"/>
          </a:bodyPr>
          <a:lstStyle/>
          <a:p>
            <a:r>
              <a:rPr lang="en-US" b="1" dirty="0"/>
              <a:t>Assertion (A):</a:t>
            </a:r>
            <a:r>
              <a:rPr lang="en-US" dirty="0"/>
              <a:t> A surplus budget indicates that the government’s revenues exceed its expenditures.</a:t>
            </a:r>
            <a:br>
              <a:rPr lang="en-US" dirty="0"/>
            </a:br>
            <a:r>
              <a:rPr lang="en-US" b="1" dirty="0"/>
              <a:t>Reason (R):</a:t>
            </a:r>
            <a:r>
              <a:rPr lang="en-US" dirty="0"/>
              <a:t> A surplus budget is often used to curb inflation by reducing aggregate demand in the economy.</a:t>
            </a:r>
          </a:p>
          <a:p>
            <a:r>
              <a:rPr lang="en-US" b="1" dirty="0"/>
              <a:t>Options:</a:t>
            </a:r>
            <a:endParaRPr lang="en-US" dirty="0"/>
          </a:p>
          <a:p>
            <a:pPr>
              <a:buFont typeface="+mj-lt"/>
              <a:buAutoNum type="arabicPeriod"/>
            </a:pPr>
            <a:r>
              <a:rPr lang="en-US" dirty="0"/>
              <a:t>Both A and R are true, and R is the correct explanation of A.</a:t>
            </a:r>
          </a:p>
          <a:p>
            <a:pPr>
              <a:buFont typeface="+mj-lt"/>
              <a:buAutoNum type="arabicPeriod"/>
            </a:pPr>
            <a:r>
              <a:rPr lang="en-US" dirty="0"/>
              <a:t>Both A and R are true, but R is not the correct explanation of A.</a:t>
            </a:r>
          </a:p>
          <a:p>
            <a:pPr>
              <a:buFont typeface="+mj-lt"/>
              <a:buAutoNum type="arabicPeriod"/>
            </a:pPr>
            <a:r>
              <a:rPr lang="en-US" dirty="0"/>
              <a:t>A is true, but R is false.</a:t>
            </a:r>
          </a:p>
          <a:p>
            <a:pPr>
              <a:buFont typeface="+mj-lt"/>
              <a:buAutoNum type="arabicPeriod"/>
            </a:pPr>
            <a:r>
              <a:rPr lang="en-US" dirty="0"/>
              <a:t>A is false, but R is true.</a:t>
            </a:r>
          </a:p>
          <a:p>
            <a:r>
              <a:rPr lang="en-US" b="1" dirty="0"/>
              <a:t>Answer:</a:t>
            </a:r>
            <a:r>
              <a:rPr lang="en-US" dirty="0"/>
              <a:t> 1. Both A and R are true, and R is the correct explanation of A.</a:t>
            </a:r>
          </a:p>
          <a:p>
            <a:endParaRPr lang="en-US" dirty="0"/>
          </a:p>
        </p:txBody>
      </p:sp>
    </p:spTree>
    <p:extLst>
      <p:ext uri="{BB962C8B-B14F-4D97-AF65-F5344CB8AC3E}">
        <p14:creationId xmlns:p14="http://schemas.microsoft.com/office/powerpoint/2010/main" val="6056063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Definitions</a:t>
            </a:r>
          </a:p>
        </p:txBody>
      </p:sp>
      <p:sp>
        <p:nvSpPr>
          <p:cNvPr id="3" name="Content Placeholder 2"/>
          <p:cNvSpPr>
            <a:spLocks noGrp="1"/>
          </p:cNvSpPr>
          <p:nvPr>
            <p:ph idx="1"/>
          </p:nvPr>
        </p:nvSpPr>
        <p:spPr/>
        <p:txBody>
          <a:bodyPr>
            <a:normAutofit fontScale="92500" lnSpcReduction="10000"/>
          </a:bodyPr>
          <a:lstStyle/>
          <a:p>
            <a:r>
              <a:rPr dirty="0"/>
              <a:t>The possibility of losing some or all of the initial investment, often due to market volatility or unforeseen events.</a:t>
            </a:r>
            <a:endParaRPr lang="en-US" dirty="0"/>
          </a:p>
          <a:p>
            <a:pPr marL="0" indent="0">
              <a:buNone/>
            </a:pPr>
            <a:r>
              <a:rPr lang="en-US" b="1" dirty="0"/>
              <a:t>Key Characteristics of Risk:</a:t>
            </a:r>
          </a:p>
          <a:p>
            <a:r>
              <a:rPr lang="en-US" b="1" dirty="0"/>
              <a:t>	</a:t>
            </a:r>
            <a:r>
              <a:rPr lang="en-US" dirty="0"/>
              <a:t>It can be both positive (unexpected gains) or negative (unexpected losses).</a:t>
            </a:r>
          </a:p>
          <a:p>
            <a:pPr>
              <a:buFont typeface="Arial" panose="020B0604020202020204" pitchFamily="34" charset="0"/>
              <a:buChar char="•"/>
            </a:pPr>
            <a:r>
              <a:rPr lang="en-US" dirty="0"/>
              <a:t>It arises from various factors such as market volatility, inflation, and economic changes.</a:t>
            </a:r>
          </a:p>
          <a:p>
            <a:pPr>
              <a:buFont typeface="Arial" panose="020B0604020202020204" pitchFamily="34" charset="0"/>
              <a:buChar char="•"/>
            </a:pPr>
            <a:r>
              <a:rPr lang="en-US" dirty="0"/>
              <a:t>Investors assess risk to determine whether the potential return justifies the uncertainty.</a:t>
            </a:r>
          </a:p>
          <a:p>
            <a:pPr marL="0" indent="0">
              <a:buNone/>
            </a:pPr>
            <a:endParaRP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DEF681-DA64-952C-8132-BA28EDB2F115}"/>
              </a:ext>
            </a:extLst>
          </p:cNvPr>
          <p:cNvSpPr>
            <a:spLocks noGrp="1"/>
          </p:cNvSpPr>
          <p:nvPr>
            <p:ph type="title"/>
          </p:nvPr>
        </p:nvSpPr>
        <p:spPr/>
        <p:txBody>
          <a:bodyPr>
            <a:normAutofit fontScale="90000"/>
          </a:bodyPr>
          <a:lstStyle/>
          <a:p>
            <a:r>
              <a:rPr lang="en-US" b="1" dirty="0"/>
              <a:t>Return</a:t>
            </a:r>
            <a:br>
              <a:rPr lang="en-US" dirty="0"/>
            </a:br>
            <a:endParaRPr lang="en-US" dirty="0"/>
          </a:p>
        </p:txBody>
      </p:sp>
      <p:sp>
        <p:nvSpPr>
          <p:cNvPr id="3" name="Content Placeholder 2">
            <a:extLst>
              <a:ext uri="{FF2B5EF4-FFF2-40B4-BE49-F238E27FC236}">
                <a16:creationId xmlns:a16="http://schemas.microsoft.com/office/drawing/2014/main" id="{3969F021-FEFF-D03D-1118-1140D8FF9CBC}"/>
              </a:ext>
            </a:extLst>
          </p:cNvPr>
          <p:cNvSpPr>
            <a:spLocks noGrp="1"/>
          </p:cNvSpPr>
          <p:nvPr>
            <p:ph idx="1"/>
          </p:nvPr>
        </p:nvSpPr>
        <p:spPr/>
        <p:txBody>
          <a:bodyPr/>
          <a:lstStyle/>
          <a:p>
            <a:pPr>
              <a:buFont typeface="Arial" panose="020B0604020202020204" pitchFamily="34" charset="0"/>
              <a:buChar char="•"/>
            </a:pPr>
            <a:r>
              <a:rPr lang="en-US" dirty="0"/>
              <a:t>Return is the reward earned for taking on risk.</a:t>
            </a:r>
          </a:p>
          <a:p>
            <a:pPr>
              <a:buFont typeface="Arial" panose="020B0604020202020204" pitchFamily="34" charset="0"/>
              <a:buChar char="•"/>
            </a:pPr>
            <a:r>
              <a:rPr lang="en-US" b="1" dirty="0"/>
              <a:t>Key Characteristics of Return:</a:t>
            </a:r>
            <a:endParaRPr lang="en-US" dirty="0"/>
          </a:p>
          <a:p>
            <a:pPr marL="742950" lvl="1" indent="-285750">
              <a:buFont typeface="Arial" panose="020B0604020202020204" pitchFamily="34" charset="0"/>
              <a:buChar char="•"/>
            </a:pPr>
            <a:r>
              <a:rPr lang="en-US" dirty="0"/>
              <a:t>It can be in the form of capital gains, dividends, or interest.</a:t>
            </a:r>
          </a:p>
          <a:p>
            <a:pPr marL="742950" lvl="1" indent="-285750">
              <a:buFont typeface="Arial" panose="020B0604020202020204" pitchFamily="34" charset="0"/>
              <a:buChar char="•"/>
            </a:pPr>
            <a:r>
              <a:rPr lang="en-US" dirty="0"/>
              <a:t>Returns can be positive (profit) or negative (loss).</a:t>
            </a:r>
          </a:p>
          <a:p>
            <a:endParaRPr lang="en-US" dirty="0"/>
          </a:p>
        </p:txBody>
      </p:sp>
    </p:spTree>
    <p:extLst>
      <p:ext uri="{BB962C8B-B14F-4D97-AF65-F5344CB8AC3E}">
        <p14:creationId xmlns:p14="http://schemas.microsoft.com/office/powerpoint/2010/main" val="21944603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743001"/>
          </a:xfrm>
        </p:spPr>
        <p:txBody>
          <a:bodyPr>
            <a:normAutofit/>
          </a:bodyPr>
          <a:lstStyle/>
          <a:p>
            <a:r>
              <a:rPr sz="3600" dirty="0"/>
              <a:t>Types of Risk</a:t>
            </a:r>
          </a:p>
        </p:txBody>
      </p:sp>
      <p:sp>
        <p:nvSpPr>
          <p:cNvPr id="3" name="Content Placeholder 2"/>
          <p:cNvSpPr>
            <a:spLocks noGrp="1"/>
          </p:cNvSpPr>
          <p:nvPr>
            <p:ph idx="1"/>
          </p:nvPr>
        </p:nvSpPr>
        <p:spPr>
          <a:xfrm>
            <a:off x="609600" y="1297859"/>
            <a:ext cx="10972800" cy="4828306"/>
          </a:xfrm>
        </p:spPr>
        <p:txBody>
          <a:bodyPr>
            <a:normAutofit fontScale="92500" lnSpcReduction="20000"/>
          </a:bodyPr>
          <a:lstStyle/>
          <a:p>
            <a:pPr marL="0" indent="0">
              <a:buNone/>
            </a:pPr>
            <a:r>
              <a:rPr lang="en-US" b="1" dirty="0"/>
              <a:t>1. Systematic Risk (Non-Diversifiable Risk):</a:t>
            </a:r>
            <a:endParaRPr lang="en-US" dirty="0"/>
          </a:p>
          <a:p>
            <a:pPr>
              <a:buFont typeface="Arial" panose="020B0604020202020204" pitchFamily="34" charset="0"/>
              <a:buChar char="•"/>
            </a:pPr>
            <a:r>
              <a:rPr lang="en-US" dirty="0"/>
              <a:t>Impacts the entire market or economy.</a:t>
            </a:r>
          </a:p>
          <a:p>
            <a:pPr>
              <a:buFont typeface="Arial" panose="020B0604020202020204" pitchFamily="34" charset="0"/>
              <a:buChar char="•"/>
            </a:pPr>
            <a:r>
              <a:rPr lang="en-US" dirty="0"/>
              <a:t>Examples:</a:t>
            </a:r>
          </a:p>
          <a:p>
            <a:pPr marL="742950" lvl="1" indent="-285750">
              <a:buFont typeface="Arial" panose="020B0604020202020204" pitchFamily="34" charset="0"/>
              <a:buChar char="•"/>
            </a:pPr>
            <a:r>
              <a:rPr lang="en-US" b="1" dirty="0"/>
              <a:t>Interest Rate Risk:</a:t>
            </a:r>
            <a:r>
              <a:rPr lang="en-US" dirty="0"/>
              <a:t> Changes in interest rates affect bonds and equities.</a:t>
            </a:r>
          </a:p>
          <a:p>
            <a:pPr marL="742950" lvl="1" indent="-285750">
              <a:buFont typeface="Arial" panose="020B0604020202020204" pitchFamily="34" charset="0"/>
              <a:buChar char="•"/>
            </a:pPr>
            <a:r>
              <a:rPr lang="en-US" b="1" dirty="0"/>
              <a:t>Inflation Risk:</a:t>
            </a:r>
            <a:r>
              <a:rPr lang="en-US" dirty="0"/>
              <a:t> Reduced purchasing power erodes real returns.</a:t>
            </a:r>
          </a:p>
          <a:p>
            <a:pPr marL="742950" lvl="1" indent="-285750">
              <a:buFont typeface="Arial" panose="020B0604020202020204" pitchFamily="34" charset="0"/>
              <a:buChar char="•"/>
            </a:pPr>
            <a:r>
              <a:rPr lang="en-US" b="1" dirty="0"/>
              <a:t>Market Risk:</a:t>
            </a:r>
            <a:r>
              <a:rPr lang="en-US" dirty="0"/>
              <a:t> General market downturns affect all investments.</a:t>
            </a:r>
          </a:p>
          <a:p>
            <a:pPr marL="0" indent="0">
              <a:buNone/>
            </a:pPr>
            <a:r>
              <a:rPr lang="en-US" b="1" dirty="0"/>
              <a:t>2. Unsystematic Risk (Diversifiable Risk):</a:t>
            </a:r>
            <a:endParaRPr lang="en-US" dirty="0"/>
          </a:p>
          <a:p>
            <a:pPr>
              <a:buFont typeface="Arial" panose="020B0604020202020204" pitchFamily="34" charset="0"/>
              <a:buChar char="•"/>
            </a:pPr>
            <a:r>
              <a:rPr lang="en-US" dirty="0"/>
              <a:t>Specific to a company, industry, or sector.</a:t>
            </a:r>
          </a:p>
          <a:p>
            <a:pPr>
              <a:buFont typeface="Arial" panose="020B0604020202020204" pitchFamily="34" charset="0"/>
              <a:buChar char="•"/>
            </a:pPr>
            <a:r>
              <a:rPr lang="en-US" dirty="0"/>
              <a:t>Examples:</a:t>
            </a:r>
          </a:p>
          <a:p>
            <a:pPr marL="742950" lvl="1" indent="-285750">
              <a:buFont typeface="Arial" panose="020B0604020202020204" pitchFamily="34" charset="0"/>
              <a:buChar char="•"/>
            </a:pPr>
            <a:r>
              <a:rPr lang="en-US" b="1" dirty="0"/>
              <a:t>Business Risk:</a:t>
            </a:r>
            <a:r>
              <a:rPr lang="en-US" dirty="0"/>
              <a:t> Poor management decisions impact company performance.</a:t>
            </a:r>
          </a:p>
          <a:p>
            <a:pPr marL="742950" lvl="1" indent="-285750">
              <a:buFont typeface="Arial" panose="020B0604020202020204" pitchFamily="34" charset="0"/>
              <a:buChar char="•"/>
            </a:pPr>
            <a:r>
              <a:rPr lang="en-US" b="1" dirty="0"/>
              <a:t>Financial Risk:</a:t>
            </a:r>
            <a:r>
              <a:rPr lang="en-US" dirty="0"/>
              <a:t> High debt levels increase vulnerability.</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Types of Return</a:t>
            </a:r>
          </a:p>
        </p:txBody>
      </p:sp>
      <p:sp>
        <p:nvSpPr>
          <p:cNvPr id="3" name="Content Placeholder 2"/>
          <p:cNvSpPr>
            <a:spLocks noGrp="1"/>
          </p:cNvSpPr>
          <p:nvPr>
            <p:ph idx="1"/>
          </p:nvPr>
        </p:nvSpPr>
        <p:spPr/>
        <p:txBody>
          <a:bodyPr>
            <a:normAutofit fontScale="92500" lnSpcReduction="20000"/>
          </a:bodyPr>
          <a:lstStyle/>
          <a:p>
            <a:pPr marL="0" indent="0">
              <a:buNone/>
            </a:pPr>
            <a:r>
              <a:rPr dirty="0"/>
              <a:t>1. Expected Return:</a:t>
            </a:r>
          </a:p>
          <a:p>
            <a:r>
              <a:rPr dirty="0"/>
              <a:t>Anticipated return based on historical or forecast data.</a:t>
            </a:r>
          </a:p>
          <a:p>
            <a:endParaRPr dirty="0"/>
          </a:p>
          <a:p>
            <a:pPr marL="0" indent="0">
              <a:buNone/>
            </a:pPr>
            <a:r>
              <a:rPr dirty="0"/>
              <a:t>2. Actual Return:</a:t>
            </a:r>
          </a:p>
          <a:p>
            <a:r>
              <a:rPr dirty="0"/>
              <a:t>Realized return after a specific period.</a:t>
            </a:r>
          </a:p>
          <a:p>
            <a:endParaRPr dirty="0"/>
          </a:p>
          <a:p>
            <a:pPr marL="0" indent="0">
              <a:buNone/>
            </a:pPr>
            <a:r>
              <a:rPr dirty="0"/>
              <a:t>3. Nominal vs. Real Return:</a:t>
            </a:r>
          </a:p>
          <a:p>
            <a:r>
              <a:rPr dirty="0"/>
              <a:t>Nominal: Without adjusting for inflation.</a:t>
            </a:r>
          </a:p>
          <a:p>
            <a:r>
              <a:rPr dirty="0"/>
              <a:t>Real: Adjusted for inflation.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Risk-Return Tradeoff</a:t>
            </a:r>
          </a:p>
        </p:txBody>
      </p:sp>
      <p:sp>
        <p:nvSpPr>
          <p:cNvPr id="3" name="Content Placeholder 2"/>
          <p:cNvSpPr>
            <a:spLocks noGrp="1"/>
          </p:cNvSpPr>
          <p:nvPr>
            <p:ph idx="1"/>
          </p:nvPr>
        </p:nvSpPr>
        <p:spPr/>
        <p:txBody>
          <a:bodyPr/>
          <a:lstStyle/>
          <a:p>
            <a:r>
              <a:rPr dirty="0"/>
              <a:t>The relationship between risk and return is positive:</a:t>
            </a:r>
          </a:p>
          <a:p>
            <a:r>
              <a:rPr dirty="0"/>
              <a:t>Higher potential returns are associated with higher levels of risk.</a:t>
            </a:r>
          </a:p>
          <a:p>
            <a:r>
              <a:rPr dirty="0"/>
              <a:t>Example:</a:t>
            </a:r>
          </a:p>
          <a:p>
            <a:r>
              <a:rPr dirty="0"/>
              <a:t>Government bonds: Low risk, low return.</a:t>
            </a:r>
          </a:p>
          <a:p>
            <a:r>
              <a:rPr dirty="0"/>
              <a:t>Startups: High risk, high return.</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sz="3600" dirty="0"/>
              <a:t>Measuring Risk and Return</a:t>
            </a:r>
          </a:p>
        </p:txBody>
      </p:sp>
      <p:sp>
        <p:nvSpPr>
          <p:cNvPr id="6" name="Rectangle 3">
            <a:extLst>
              <a:ext uri="{FF2B5EF4-FFF2-40B4-BE49-F238E27FC236}">
                <a16:creationId xmlns:a16="http://schemas.microsoft.com/office/drawing/2014/main" id="{A8ABD132-A77B-9100-DBD3-A01CAE60467C}"/>
              </a:ext>
            </a:extLst>
          </p:cNvPr>
          <p:cNvSpPr>
            <a:spLocks noGrp="1" noChangeArrowheads="1"/>
          </p:cNvSpPr>
          <p:nvPr>
            <p:ph idx="1"/>
          </p:nvPr>
        </p:nvSpPr>
        <p:spPr bwMode="auto">
          <a:xfrm>
            <a:off x="609600" y="1662582"/>
            <a:ext cx="10972800" cy="44012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800" b="1" i="0" u="none" strike="noStrike" cap="none" normalizeH="0" baseline="0" dirty="0">
                <a:ln>
                  <a:noFill/>
                </a:ln>
                <a:solidFill>
                  <a:schemeClr val="tx1"/>
                </a:solidFill>
                <a:effectLst/>
                <a:latin typeface="Arial" panose="020B0604020202020204" pitchFamily="34" charset="0"/>
              </a:rPr>
              <a:t>Standard Deviation (σ):</a:t>
            </a:r>
            <a:endParaRPr kumimoji="0" lang="en-US" altLang="en-US" sz="2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800" b="0" i="0" u="none" strike="noStrike" cap="none" normalizeH="0" baseline="0" dirty="0">
                <a:ln>
                  <a:noFill/>
                </a:ln>
                <a:solidFill>
                  <a:schemeClr val="tx1"/>
                </a:solidFill>
                <a:effectLst/>
                <a:latin typeface="Arial" panose="020B0604020202020204" pitchFamily="34" charset="0"/>
              </a:rPr>
              <a:t>Measures the dispersion of returns around the mean.</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800" b="0" i="0" u="none" strike="noStrike" cap="none" normalizeH="0" baseline="0" dirty="0">
                <a:ln>
                  <a:noFill/>
                </a:ln>
                <a:solidFill>
                  <a:schemeClr val="tx1"/>
                </a:solidFill>
                <a:effectLst/>
                <a:latin typeface="Arial" panose="020B0604020202020204" pitchFamily="34" charset="0"/>
              </a:rPr>
              <a:t>A higher standard deviation indicates greater volatility (risk).</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2800" b="1"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800" b="1" i="0" u="none" strike="noStrike" cap="none" normalizeH="0" baseline="0" dirty="0">
                <a:ln>
                  <a:noFill/>
                </a:ln>
                <a:solidFill>
                  <a:schemeClr val="tx1"/>
                </a:solidFill>
                <a:effectLst/>
                <a:latin typeface="Arial" panose="020B0604020202020204" pitchFamily="34" charset="0"/>
              </a:rPr>
              <a:t>Beta (β):</a:t>
            </a:r>
            <a:endParaRPr kumimoji="0" lang="en-US" altLang="en-US" sz="2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800" b="0" i="0" u="none" strike="noStrike" cap="none" normalizeH="0" baseline="0" dirty="0">
                <a:ln>
                  <a:noFill/>
                </a:ln>
                <a:solidFill>
                  <a:schemeClr val="tx1"/>
                </a:solidFill>
                <a:effectLst/>
                <a:latin typeface="Arial" panose="020B0604020202020204" pitchFamily="34" charset="0"/>
              </a:rPr>
              <a:t>Measures an investment's sensitivity to market movements.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800" b="1" i="0" u="none" strike="noStrike" cap="none" normalizeH="0" baseline="0" dirty="0">
                <a:ln>
                  <a:noFill/>
                </a:ln>
                <a:solidFill>
                  <a:schemeClr val="tx1"/>
                </a:solidFill>
                <a:effectLst/>
                <a:latin typeface="Arial" panose="020B0604020202020204" pitchFamily="34" charset="0"/>
              </a:rPr>
              <a:t>β = 1:</a:t>
            </a:r>
            <a:r>
              <a:rPr kumimoji="0" lang="en-US" altLang="en-US" sz="2800" b="0" i="0" u="none" strike="noStrike" cap="none" normalizeH="0" baseline="0" dirty="0">
                <a:ln>
                  <a:noFill/>
                </a:ln>
                <a:solidFill>
                  <a:schemeClr val="tx1"/>
                </a:solidFill>
                <a:effectLst/>
                <a:latin typeface="Arial" panose="020B0604020202020204" pitchFamily="34" charset="0"/>
              </a:rPr>
              <a:t> Moves in line with the market.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800" b="1" i="0" u="none" strike="noStrike" cap="none" normalizeH="0" baseline="0" dirty="0">
                <a:ln>
                  <a:noFill/>
                </a:ln>
                <a:solidFill>
                  <a:schemeClr val="tx1"/>
                </a:solidFill>
                <a:effectLst/>
                <a:latin typeface="Arial" panose="020B0604020202020204" pitchFamily="34" charset="0"/>
              </a:rPr>
              <a:t>β &gt; 1:</a:t>
            </a:r>
            <a:r>
              <a:rPr kumimoji="0" lang="en-US" altLang="en-US" sz="2800" b="0" i="0" u="none" strike="noStrike" cap="none" normalizeH="0" baseline="0" dirty="0">
                <a:ln>
                  <a:noFill/>
                </a:ln>
                <a:solidFill>
                  <a:schemeClr val="tx1"/>
                </a:solidFill>
                <a:effectLst/>
                <a:latin typeface="Arial" panose="020B0604020202020204" pitchFamily="34" charset="0"/>
              </a:rPr>
              <a:t> More volatile than the market.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800" b="1" i="0" u="none" strike="noStrike" cap="none" normalizeH="0" baseline="0" dirty="0">
                <a:ln>
                  <a:noFill/>
                </a:ln>
                <a:solidFill>
                  <a:schemeClr val="tx1"/>
                </a:solidFill>
                <a:effectLst/>
                <a:latin typeface="Arial" panose="020B0604020202020204" pitchFamily="34" charset="0"/>
              </a:rPr>
              <a:t>β &lt; 1:</a:t>
            </a:r>
            <a:r>
              <a:rPr kumimoji="0" lang="en-US" altLang="en-US" sz="2800" b="0" i="0" u="none" strike="noStrike" cap="none" normalizeH="0" baseline="0" dirty="0">
                <a:ln>
                  <a:noFill/>
                </a:ln>
                <a:solidFill>
                  <a:schemeClr val="tx1"/>
                </a:solidFill>
                <a:effectLst/>
                <a:latin typeface="Arial" panose="020B0604020202020204" pitchFamily="34" charset="0"/>
              </a:rPr>
              <a:t> Less volatile than the market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800" b="0" i="0" u="none" strike="noStrike" cap="none" normalizeH="0" baseline="0" dirty="0">
              <a:ln>
                <a:noFill/>
              </a:ln>
              <a:solidFill>
                <a:schemeClr val="tx1"/>
              </a:solidFill>
              <a:effectLst/>
              <a:latin typeface="Arial" panose="020B0604020202020204"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Key Takeaways</a:t>
            </a:r>
          </a:p>
        </p:txBody>
      </p:sp>
      <p:sp>
        <p:nvSpPr>
          <p:cNvPr id="3" name="Content Placeholder 2"/>
          <p:cNvSpPr>
            <a:spLocks noGrp="1"/>
          </p:cNvSpPr>
          <p:nvPr>
            <p:ph idx="1"/>
          </p:nvPr>
        </p:nvSpPr>
        <p:spPr/>
        <p:txBody>
          <a:bodyPr/>
          <a:lstStyle/>
          <a:p>
            <a:r>
              <a:rPr dirty="0"/>
              <a:t>Risk and return are inseparable in investment decisions.</a:t>
            </a:r>
          </a:p>
          <a:p>
            <a:r>
              <a:rPr dirty="0"/>
              <a:t>Understand your risk tolerance before investing.</a:t>
            </a:r>
          </a:p>
          <a:p>
            <a:r>
              <a:rPr dirty="0"/>
              <a:t>Use tools like standard deviation and beta to quantify risk.</a:t>
            </a:r>
          </a:p>
          <a:p>
            <a:r>
              <a:rPr dirty="0"/>
              <a:t>Diversify to reduce risk and enhance portfolio stability.</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195</TotalTime>
  <Words>1622</Words>
  <Application>Microsoft Office PowerPoint</Application>
  <PresentationFormat>Widescreen</PresentationFormat>
  <Paragraphs>153</Paragraphs>
  <Slides>22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Aptos</vt:lpstr>
      <vt:lpstr>Arial</vt:lpstr>
      <vt:lpstr>Calibri</vt:lpstr>
      <vt:lpstr>Times New Roman</vt:lpstr>
      <vt:lpstr>Office Theme</vt:lpstr>
      <vt:lpstr>Risk and Return, Financial Planning and Budget</vt:lpstr>
      <vt:lpstr>Introduction</vt:lpstr>
      <vt:lpstr>Definitions</vt:lpstr>
      <vt:lpstr>Return </vt:lpstr>
      <vt:lpstr>Types of Risk</vt:lpstr>
      <vt:lpstr>Types of Return</vt:lpstr>
      <vt:lpstr>Risk-Return Tradeoff</vt:lpstr>
      <vt:lpstr>Measuring Risk and Return</vt:lpstr>
      <vt:lpstr>Key Takeaways</vt:lpstr>
      <vt:lpstr> Investment Avenues</vt:lpstr>
      <vt:lpstr>Types of Investment Avenues</vt:lpstr>
      <vt:lpstr>Financial Planning</vt:lpstr>
      <vt:lpstr>Steps in Financial Planning:</vt:lpstr>
      <vt:lpstr>Budgets (Group 1)</vt:lpstr>
      <vt:lpstr>Types of Budget</vt:lpstr>
      <vt:lpstr>PowerPoint Presentation</vt:lpstr>
      <vt:lpstr>PowerPoint Presentation</vt:lpstr>
      <vt:lpstr>Conclusion</vt:lpstr>
      <vt:lpstr>Q.1</vt:lpstr>
      <vt:lpstr>Q.2</vt:lpstr>
      <vt:lpstr>Q.3</vt:lpstr>
      <vt:lpstr>Q.4</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Manish Dadhich</cp:lastModifiedBy>
  <cp:revision>13</cp:revision>
  <dcterms:created xsi:type="dcterms:W3CDTF">2013-01-27T09:14:16Z</dcterms:created>
  <dcterms:modified xsi:type="dcterms:W3CDTF">2025-02-05T07:10:01Z</dcterms:modified>
  <cp:category/>
</cp:coreProperties>
</file>