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1960"/>
              </a:lnSpc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1960"/>
              </a:lnSpc>
            </a:pPr>
            <a:r>
              <a:rPr lang="en-US" smtClean="0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1143000"/>
            <a:ext cx="6857999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5970" marR="5080" indent="-763905">
              <a:lnSpc>
                <a:spcPct val="100000"/>
              </a:lnSpc>
              <a:spcBef>
                <a:spcPts val="100"/>
              </a:spcBef>
            </a:pPr>
            <a:r>
              <a:rPr sz="5400" b="1" spc="-5" dirty="0"/>
              <a:t>Stages of</a:t>
            </a:r>
            <a:r>
              <a:rPr sz="5400" b="1" spc="-60" dirty="0"/>
              <a:t> </a:t>
            </a:r>
            <a:r>
              <a:rPr sz="5400" b="1" spc="-5" dirty="0"/>
              <a:t>Economic  </a:t>
            </a:r>
            <a:r>
              <a:rPr sz="5400" b="1" spc="-10" dirty="0"/>
              <a:t>Development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81064" y="4344009"/>
            <a:ext cx="1671955" cy="119697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69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r>
              <a:rPr sz="32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’9’</a:t>
            </a:r>
            <a:endParaRPr sz="3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  <a:tabLst>
                <a:tab pos="675005" algn="l"/>
                <a:tab pos="103441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IM	-	3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51326" y="783717"/>
            <a:ext cx="16433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FFFFFF"/>
                </a:solidFill>
              </a:rPr>
              <a:t>Con</a:t>
            </a:r>
            <a:r>
              <a:rPr sz="4000" spc="5" dirty="0">
                <a:solidFill>
                  <a:srgbClr val="FFFFFF"/>
                </a:solidFill>
              </a:rPr>
              <a:t>t</a:t>
            </a:r>
            <a:r>
              <a:rPr sz="4000" spc="-5" dirty="0">
                <a:solidFill>
                  <a:srgbClr val="FFFFFF"/>
                </a:solidFill>
              </a:rPr>
              <a:t>…</a:t>
            </a:r>
            <a:endParaRPr sz="4000"/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76375"/>
            <a:ext cx="7264400" cy="1609414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69"/>
              </a:spcBef>
              <a:tabLst>
                <a:tab pos="2020570" algn="l"/>
              </a:tabLst>
            </a:pPr>
            <a:r>
              <a:rPr sz="2800" spc="-5" dirty="0">
                <a:latin typeface="Arial"/>
                <a:cs typeface="Arial"/>
              </a:rPr>
              <a:t>3.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LLDC’s	</a:t>
            </a:r>
            <a:r>
              <a:rPr sz="2800" dirty="0">
                <a:latin typeface="Arial"/>
                <a:cs typeface="Arial"/>
              </a:rPr>
              <a:t>( </a:t>
            </a:r>
            <a:r>
              <a:rPr sz="2800" spc="-5" dirty="0">
                <a:latin typeface="Arial"/>
                <a:cs typeface="Arial"/>
              </a:rPr>
              <a:t>Least developed countries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805180" indent="-792480" algn="just">
              <a:lnSpc>
                <a:spcPct val="100000"/>
              </a:lnSpc>
              <a:spcBef>
                <a:spcPts val="770"/>
              </a:spcBef>
              <a:buClr>
                <a:srgbClr val="FFFF00"/>
              </a:buClr>
              <a:buChar char="•"/>
              <a:tabLst>
                <a:tab pos="805180" algn="l"/>
                <a:tab pos="805815" algn="l"/>
              </a:tabLst>
            </a:pPr>
            <a:r>
              <a:rPr sz="2800" dirty="0">
                <a:latin typeface="Arial"/>
                <a:cs typeface="Arial"/>
              </a:rPr>
              <a:t>Extremely </a:t>
            </a:r>
            <a:r>
              <a:rPr sz="2800" spc="-5" dirty="0">
                <a:latin typeface="Arial"/>
                <a:cs typeface="Arial"/>
              </a:rPr>
              <a:t>Low capita income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levels</a:t>
            </a:r>
            <a:endParaRPr sz="2800">
              <a:latin typeface="Arial"/>
              <a:cs typeface="Arial"/>
            </a:endParaRPr>
          </a:p>
          <a:p>
            <a:pPr marL="918210" indent="-905510" algn="just">
              <a:lnSpc>
                <a:spcPct val="100000"/>
              </a:lnSpc>
              <a:spcBef>
                <a:spcPts val="770"/>
              </a:spcBef>
              <a:buClr>
                <a:srgbClr val="FFFF00"/>
              </a:buClr>
              <a:buChar char="•"/>
              <a:tabLst>
                <a:tab pos="917575" algn="l"/>
                <a:tab pos="918210" algn="l"/>
                <a:tab pos="2451735" algn="l"/>
              </a:tabLst>
            </a:pPr>
            <a:r>
              <a:rPr sz="2800" dirty="0">
                <a:latin typeface="Arial"/>
                <a:cs typeface="Arial"/>
              </a:rPr>
              <a:t>Central	Africa.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0" y="685863"/>
            <a:ext cx="4953000" cy="544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99574" y="1532889"/>
            <a:ext cx="180975" cy="247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4394" y="979678"/>
            <a:ext cx="674179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140460" algn="l"/>
                <a:tab pos="1809750" algn="l"/>
                <a:tab pos="2885440" algn="l"/>
                <a:tab pos="3319779" algn="l"/>
                <a:tab pos="3915410" algn="l"/>
                <a:tab pos="4505960" algn="l"/>
                <a:tab pos="5525135" algn="l"/>
              </a:tabLst>
            </a:pPr>
            <a:r>
              <a:rPr sz="2800" b="1" spc="-5" dirty="0">
                <a:solidFill>
                  <a:srgbClr val="FFFFFF"/>
                </a:solidFill>
                <a:latin typeface="Algerian"/>
                <a:cs typeface="Algerian"/>
              </a:rPr>
              <a:t>Rostow's	</a:t>
            </a:r>
            <a:r>
              <a:rPr sz="2800" b="1" dirty="0">
                <a:solidFill>
                  <a:srgbClr val="FFFFFF"/>
                </a:solidFill>
                <a:latin typeface="Algerian"/>
                <a:cs typeface="Algerian"/>
              </a:rPr>
              <a:t>Stages	</a:t>
            </a:r>
            <a:r>
              <a:rPr sz="2800" b="1" spc="-10" dirty="0">
                <a:solidFill>
                  <a:srgbClr val="FFFFFF"/>
                </a:solidFill>
                <a:latin typeface="Algerian"/>
                <a:cs typeface="Algerian"/>
              </a:rPr>
              <a:t>of	</a:t>
            </a:r>
            <a:r>
              <a:rPr sz="2800" b="1" spc="-5" dirty="0">
                <a:solidFill>
                  <a:srgbClr val="FFFFFF"/>
                </a:solidFill>
                <a:latin typeface="Algerian"/>
                <a:cs typeface="Algerian"/>
              </a:rPr>
              <a:t>Development  </a:t>
            </a:r>
            <a:r>
              <a:rPr sz="2800" b="1" dirty="0">
                <a:solidFill>
                  <a:srgbClr val="FFFFFF"/>
                </a:solidFill>
                <a:latin typeface="Algerian"/>
                <a:cs typeface="Algerian"/>
              </a:rPr>
              <a:t>Walt	Whitman	</a:t>
            </a:r>
            <a:r>
              <a:rPr sz="2800" b="1" spc="-5" dirty="0">
                <a:solidFill>
                  <a:srgbClr val="FFFFFF"/>
                </a:solidFill>
                <a:latin typeface="Algerian"/>
                <a:cs typeface="Algerian"/>
              </a:rPr>
              <a:t>Rostow	</a:t>
            </a:r>
            <a:r>
              <a:rPr sz="2800" b="1" spc="5" dirty="0">
                <a:solidFill>
                  <a:srgbClr val="FFFFFF"/>
                </a:solidFill>
                <a:latin typeface="Algerian"/>
                <a:cs typeface="Algerian"/>
              </a:rPr>
              <a:t>(191	</a:t>
            </a:r>
            <a:r>
              <a:rPr sz="2800" b="1" spc="-5" dirty="0">
                <a:solidFill>
                  <a:srgbClr val="FFFFFF"/>
                </a:solidFill>
                <a:latin typeface="Algerian"/>
                <a:cs typeface="Algerian"/>
              </a:rPr>
              <a:t>-</a:t>
            </a:r>
            <a:r>
              <a:rPr sz="2800" b="1" spc="-110" dirty="0">
                <a:solidFill>
                  <a:srgbClr val="FFFFFF"/>
                </a:solidFill>
                <a:latin typeface="Algerian"/>
                <a:cs typeface="Algeri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lgerian"/>
                <a:cs typeface="Algerian"/>
              </a:rPr>
              <a:t>2003)</a:t>
            </a:r>
            <a:endParaRPr sz="2800">
              <a:latin typeface="Algerian"/>
              <a:cs typeface="Algeri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489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algn="just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 </a:t>
            </a:r>
            <a:r>
              <a:rPr dirty="0"/>
              <a:t>1960, the </a:t>
            </a:r>
            <a:r>
              <a:rPr spc="-5" dirty="0"/>
              <a:t>American </a:t>
            </a:r>
            <a:r>
              <a:rPr spc="-5"/>
              <a:t>Economic</a:t>
            </a:r>
            <a:r>
              <a:rPr spc="-30"/>
              <a:t> </a:t>
            </a:r>
            <a:r>
              <a:rPr smtClean="0"/>
              <a:t>Historian,</a:t>
            </a:r>
            <a:r>
              <a:rPr lang="en-US" dirty="0" smtClean="0"/>
              <a:t> </a:t>
            </a:r>
            <a:r>
              <a:rPr spc="-5" smtClean="0"/>
              <a:t>W</a:t>
            </a:r>
            <a:r>
              <a:rPr spc="-5" dirty="0"/>
              <a:t>. W. Rostow, suggested that </a:t>
            </a:r>
            <a:r>
              <a:rPr dirty="0"/>
              <a:t>countries </a:t>
            </a:r>
            <a:r>
              <a:rPr spc="-5" dirty="0"/>
              <a:t>passed  </a:t>
            </a:r>
            <a:r>
              <a:rPr dirty="0"/>
              <a:t>through five </a:t>
            </a:r>
            <a:r>
              <a:rPr spc="-5" dirty="0"/>
              <a:t>stages </a:t>
            </a:r>
            <a:r>
              <a:rPr dirty="0"/>
              <a:t>of </a:t>
            </a:r>
            <a:r>
              <a:rPr spc="-5" dirty="0"/>
              <a:t>economic  development.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7958" y="541096"/>
            <a:ext cx="717359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Stage </a:t>
            </a:r>
            <a:r>
              <a:rPr/>
              <a:t>1 </a:t>
            </a:r>
            <a:r>
              <a:rPr spc="-5" smtClean="0"/>
              <a:t>- </a:t>
            </a:r>
            <a:r>
              <a:rPr dirty="0"/>
              <a:t>Traditional</a:t>
            </a:r>
            <a:r>
              <a:rPr spc="-80" dirty="0"/>
              <a:t> </a:t>
            </a:r>
            <a:r>
              <a:rPr dirty="0"/>
              <a:t>Society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38933"/>
            <a:ext cx="7861934" cy="3049553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lvl="0" algn="just"/>
            <a:r>
              <a:rPr sz="2000"/>
              <a:t>	</a:t>
            </a:r>
            <a:r>
              <a:rPr lang="en-US" sz="3200" dirty="0" smtClean="0"/>
              <a:t>This </a:t>
            </a:r>
            <a:r>
              <a:rPr lang="en-US" sz="3200" dirty="0" smtClean="0"/>
              <a:t>is an agricultural economy of mainly subsistence farming, little of which is traded. The size of the capital stock is limited and of low quality resulting in very low </a:t>
            </a:r>
            <a:r>
              <a:rPr lang="en-US" sz="3200" dirty="0" err="1" smtClean="0"/>
              <a:t>labour</a:t>
            </a:r>
            <a:r>
              <a:rPr lang="en-US" sz="3200" dirty="0" smtClean="0"/>
              <a:t> productivity and little surplus output left to sell in domestic and overseas markets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454228"/>
            <a:ext cx="7813040" cy="47288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6040" marR="716915" indent="-650875" algn="just">
              <a:lnSpc>
                <a:spcPct val="100000"/>
              </a:lnSpc>
              <a:spcBef>
                <a:spcPts val="95"/>
              </a:spcBef>
            </a:pPr>
            <a:r>
              <a:rPr sz="3200" b="1" spc="-5" smtClean="0">
                <a:cs typeface="Algerian"/>
              </a:rPr>
              <a:t>Stage2-Transitional </a:t>
            </a:r>
            <a:r>
              <a:rPr sz="3200" b="1" spc="-5" dirty="0">
                <a:cs typeface="Algerian"/>
              </a:rPr>
              <a:t>Stage (the  </a:t>
            </a:r>
            <a:r>
              <a:rPr sz="3200" b="1" spc="-10" dirty="0">
                <a:cs typeface="Algerian"/>
              </a:rPr>
              <a:t>preconditions for</a:t>
            </a:r>
            <a:r>
              <a:rPr sz="3200" b="1" dirty="0">
                <a:cs typeface="Algerian"/>
              </a:rPr>
              <a:t> </a:t>
            </a:r>
            <a:r>
              <a:rPr sz="3200" b="1" spc="-5" dirty="0">
                <a:cs typeface="Algerian"/>
              </a:rPr>
              <a:t>takeoff)</a:t>
            </a:r>
            <a:endParaRPr sz="3200" b="1">
              <a:cs typeface="Algerian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sz="4000">
              <a:cs typeface="Times New Roman"/>
            </a:endParaRPr>
          </a:p>
          <a:p>
            <a:pPr marL="355600" marR="707390" indent="-342900" algn="just">
              <a:lnSpc>
                <a:spcPts val="2690"/>
              </a:lnSpc>
              <a:spcBef>
                <a:spcPts val="5"/>
              </a:spcBef>
              <a:buClr>
                <a:srgbClr val="FFFF00"/>
              </a:buClr>
              <a:buFont typeface="Arial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3200" dirty="0" smtClean="0"/>
              <a:t>Agriculture becomes more </a:t>
            </a:r>
            <a:r>
              <a:rPr lang="en-US" sz="3200" b="1" dirty="0" err="1" smtClean="0"/>
              <a:t>mechanised</a:t>
            </a:r>
            <a:r>
              <a:rPr lang="en-US" sz="3200" dirty="0" smtClean="0"/>
              <a:t> and more output is traded. Savings and investment grow although they are still a small percentage of national income (GDP). Some external funding is required - for example in the form of </a:t>
            </a:r>
            <a:r>
              <a:rPr lang="en-US" sz="3200" b="1" dirty="0" smtClean="0"/>
              <a:t>overseas aid</a:t>
            </a:r>
            <a:r>
              <a:rPr lang="en-US" sz="3200" dirty="0" smtClean="0"/>
              <a:t> or perhaps </a:t>
            </a:r>
            <a:r>
              <a:rPr lang="en-US" sz="3200" b="1" dirty="0" smtClean="0"/>
              <a:t>remittance incomes</a:t>
            </a:r>
            <a:r>
              <a:rPr lang="en-US" sz="3200" dirty="0" smtClean="0"/>
              <a:t> from migrant workers living overseas</a:t>
            </a:r>
            <a:endParaRPr sz="3200"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1369" y="603884"/>
            <a:ext cx="400240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/>
              <a:t>Stage </a:t>
            </a:r>
            <a:r>
              <a:rPr sz="3200" b="1"/>
              <a:t>3 </a:t>
            </a:r>
            <a:r>
              <a:rPr sz="3200" b="1" smtClean="0"/>
              <a:t>-- </a:t>
            </a:r>
            <a:r>
              <a:rPr sz="3200" b="1" dirty="0"/>
              <a:t>Take</a:t>
            </a:r>
            <a:r>
              <a:rPr sz="3200" b="1" spc="-120" dirty="0"/>
              <a:t> </a:t>
            </a:r>
            <a:r>
              <a:rPr sz="3200" b="1" spc="-5" dirty="0"/>
              <a:t>Off</a:t>
            </a:r>
            <a:endParaRPr sz="3200" b="1"/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09166"/>
            <a:ext cx="7837805" cy="4243213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55600" marR="154940" indent="-342900" algn="just">
              <a:lnSpc>
                <a:spcPct val="80000"/>
              </a:lnSpc>
              <a:spcBef>
                <a:spcPts val="765"/>
              </a:spcBef>
              <a:buClr>
                <a:srgbClr val="FFFF00"/>
              </a:buClr>
              <a:buFont typeface="Times New Roman"/>
              <a:buChar char="•"/>
              <a:tabLst>
                <a:tab pos="441959" algn="l"/>
                <a:tab pos="442595" algn="l"/>
              </a:tabLst>
            </a:pPr>
            <a:r>
              <a:rPr lang="en-US" sz="2800" dirty="0" smtClean="0"/>
              <a:t>Manufacturing industry assumes greater importance, although the number of industries remains small. Political and social institutions start to develop - external finance may still be required. Savings and investment grow, perhaps to 15% of GDP. Agriculture assumes lesser importance in relative terms although the majority of people may remain employed in the farming sector. There is often a </a:t>
            </a:r>
            <a:r>
              <a:rPr lang="en-US" sz="2800" b="1" dirty="0" smtClean="0"/>
              <a:t>dual economy </a:t>
            </a:r>
            <a:r>
              <a:rPr lang="en-US" sz="2800" dirty="0" smtClean="0"/>
              <a:t>apparent with rising productivity and wealth in manufacturing and other industries contrasted with stubbornly low productivity and real incomes in rural agriculture</a:t>
            </a:r>
            <a:endParaRPr sz="4000"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73405"/>
            <a:ext cx="8021955" cy="32758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89025" algn="just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cs typeface="Algerian"/>
              </a:rPr>
              <a:t>Stage </a:t>
            </a:r>
            <a:r>
              <a:rPr sz="4400" b="1">
                <a:cs typeface="Algerian"/>
              </a:rPr>
              <a:t>4 </a:t>
            </a:r>
            <a:r>
              <a:rPr sz="4400" b="1" smtClean="0">
                <a:cs typeface="Algerian"/>
              </a:rPr>
              <a:t>- </a:t>
            </a:r>
            <a:r>
              <a:rPr sz="4400" b="1" dirty="0">
                <a:cs typeface="Algerian"/>
              </a:rPr>
              <a:t>Drive to</a:t>
            </a:r>
            <a:r>
              <a:rPr sz="4400" b="1" spc="-60" dirty="0">
                <a:cs typeface="Algerian"/>
              </a:rPr>
              <a:t> </a:t>
            </a:r>
            <a:r>
              <a:rPr sz="4400" b="1" spc="-5" dirty="0">
                <a:cs typeface="Algerian"/>
              </a:rPr>
              <a:t>Maturity</a:t>
            </a:r>
            <a:endParaRPr sz="4400" b="1">
              <a:cs typeface="Algerian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r>
              <a:rPr lang="en-US" sz="2800" dirty="0" smtClean="0"/>
              <a:t>Industry becomes more diverse. Growth should spread to different parts of the country as the state of technology improves - the economy moves from being dependent on factor inputs for growth towards making better use of innovation to bring about increases in real per capita incomes</a:t>
            </a:r>
            <a:endParaRPr sz="1400"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4320" y="946150"/>
            <a:ext cx="69011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Stage </a:t>
            </a:r>
            <a:r>
              <a:rPr sz="3200"/>
              <a:t>5 </a:t>
            </a:r>
            <a:r>
              <a:rPr sz="3200" smtClean="0"/>
              <a:t>- </a:t>
            </a:r>
            <a:r>
              <a:rPr sz="3200" dirty="0"/>
              <a:t>High </a:t>
            </a:r>
            <a:r>
              <a:rPr sz="3200" spc="-5" dirty="0"/>
              <a:t>Mass</a:t>
            </a:r>
            <a:r>
              <a:rPr sz="3200" spc="-75" dirty="0"/>
              <a:t> </a:t>
            </a:r>
            <a:r>
              <a:rPr sz="3200" spc="-5" dirty="0"/>
              <a:t>Consumption</a:t>
            </a:r>
            <a:endParaRPr sz="320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2286000"/>
            <a:ext cx="8153400" cy="2096086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455930" marR="704850" indent="-455930" algn="just">
              <a:lnSpc>
                <a:spcPts val="3070"/>
              </a:lnSpc>
              <a:spcBef>
                <a:spcPts val="844"/>
              </a:spcBef>
              <a:buClr>
                <a:srgbClr val="FFFF00"/>
              </a:buClr>
              <a:buChar char="•"/>
              <a:tabLst>
                <a:tab pos="455930" algn="l"/>
                <a:tab pos="456565" algn="l"/>
              </a:tabLst>
            </a:pPr>
            <a:r>
              <a:rPr lang="en-US" sz="3200" dirty="0" smtClean="0"/>
              <a:t>Output levels grow, enabling increased consumer expenditure. There is a shift towards tertiary sector activity and the growth is sustained by the expansion of a middle class of consumers.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8161" y="744982"/>
            <a:ext cx="64204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"/>
                <a:cs typeface="Arial"/>
              </a:rPr>
              <a:t>Rostow's Stages of</a:t>
            </a:r>
            <a:r>
              <a:rPr sz="3200" b="1" spc="-13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Development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3" name="object 3"/>
          <p:cNvSpPr/>
          <p:nvPr/>
        </p:nvSpPr>
        <p:spPr>
          <a:xfrm>
            <a:off x="671512" y="2343150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1512" y="3332226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1512" y="4179951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1512" y="5030851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5800" y="1479550"/>
            <a:ext cx="0" cy="4554855"/>
          </a:xfrm>
          <a:custGeom>
            <a:avLst/>
            <a:gdLst/>
            <a:ahLst/>
            <a:cxnLst/>
            <a:rect l="l" t="t" r="r" b="b"/>
            <a:pathLst>
              <a:path h="4554855">
                <a:moveTo>
                  <a:pt x="0" y="0"/>
                </a:moveTo>
                <a:lnTo>
                  <a:pt x="0" y="4554537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38600" y="1479550"/>
            <a:ext cx="0" cy="4554855"/>
          </a:xfrm>
          <a:custGeom>
            <a:avLst/>
            <a:gdLst/>
            <a:ahLst/>
            <a:cxnLst/>
            <a:rect l="l" t="t" r="r" b="b"/>
            <a:pathLst>
              <a:path h="4554855">
                <a:moveTo>
                  <a:pt x="0" y="0"/>
                </a:moveTo>
                <a:lnTo>
                  <a:pt x="0" y="4554537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1512" y="1493900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1512" y="6019800"/>
            <a:ext cx="3381375" cy="0"/>
          </a:xfrm>
          <a:custGeom>
            <a:avLst/>
            <a:gdLst/>
            <a:ahLst/>
            <a:cxnLst/>
            <a:rect l="l" t="t" r="r" b="b"/>
            <a:pathLst>
              <a:path w="3381375">
                <a:moveTo>
                  <a:pt x="0" y="0"/>
                </a:moveTo>
                <a:lnTo>
                  <a:pt x="3381311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00087" y="1519554"/>
            <a:ext cx="33242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Traditional</a:t>
            </a:r>
            <a:r>
              <a:rPr sz="2400" spc="-5" dirty="0">
                <a:latin typeface="Arial"/>
                <a:cs typeface="Arial"/>
              </a:rPr>
              <a:t> Society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0087" y="2369058"/>
            <a:ext cx="33242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 marR="78168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Pre-Conditions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  </a:t>
            </a:r>
            <a:r>
              <a:rPr sz="2400" spc="-70" dirty="0">
                <a:latin typeface="Arial"/>
                <a:cs typeface="Arial"/>
              </a:rPr>
              <a:t>Take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Off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087" y="3358083"/>
            <a:ext cx="33242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00"/>
              </a:spcBef>
            </a:pPr>
            <a:r>
              <a:rPr sz="2400" spc="-40" dirty="0">
                <a:latin typeface="Arial"/>
                <a:cs typeface="Arial"/>
              </a:rPr>
              <a:t>Take-Off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0087" y="4205985"/>
            <a:ext cx="33242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Drive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Maturity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0087" y="5057394"/>
            <a:ext cx="33242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835" marR="83502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Age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10" dirty="0">
                <a:latin typeface="Arial"/>
                <a:cs typeface="Arial"/>
              </a:rPr>
              <a:t>High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Mass  </a:t>
            </a:r>
            <a:r>
              <a:rPr sz="2400" spc="-5" dirty="0">
                <a:latin typeface="Arial"/>
                <a:cs typeface="Arial"/>
              </a:rPr>
              <a:t>Consumption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11700" y="2335276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11700" y="3297301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11700" y="4257675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11700" y="5218176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26051" y="1360550"/>
            <a:ext cx="0" cy="4524375"/>
          </a:xfrm>
          <a:custGeom>
            <a:avLst/>
            <a:gdLst/>
            <a:ahLst/>
            <a:cxnLst/>
            <a:rect l="l" t="t" r="r" b="b"/>
            <a:pathLst>
              <a:path h="4524375">
                <a:moveTo>
                  <a:pt x="0" y="0"/>
                </a:moveTo>
                <a:lnTo>
                  <a:pt x="0" y="4524311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534400" y="1360550"/>
            <a:ext cx="0" cy="4524375"/>
          </a:xfrm>
          <a:custGeom>
            <a:avLst/>
            <a:gdLst/>
            <a:ahLst/>
            <a:cxnLst/>
            <a:rect l="l" t="t" r="r" b="b"/>
            <a:pathLst>
              <a:path h="4524375">
                <a:moveTo>
                  <a:pt x="0" y="0"/>
                </a:moveTo>
                <a:lnTo>
                  <a:pt x="0" y="4524311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11700" y="1374775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11700" y="5870575"/>
            <a:ext cx="3837304" cy="0"/>
          </a:xfrm>
          <a:custGeom>
            <a:avLst/>
            <a:gdLst/>
            <a:ahLst/>
            <a:cxnLst/>
            <a:rect l="l" t="t" r="r" b="b"/>
            <a:pathLst>
              <a:path w="3837304">
                <a:moveTo>
                  <a:pt x="0" y="0"/>
                </a:moveTo>
                <a:lnTo>
                  <a:pt x="3836924" y="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740338" y="1400378"/>
            <a:ext cx="378015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Agricultural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Sector</a:t>
            </a:r>
            <a:endParaRPr sz="24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(Subsistence)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40338" y="2361057"/>
            <a:ext cx="37801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Agricultural Sector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(Trade)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40338" y="3323335"/>
            <a:ext cx="378015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7560" marR="299720" indent="-492759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Industrial,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Government,  </a:t>
            </a:r>
            <a:r>
              <a:rPr sz="2400" spc="-5" dirty="0">
                <a:latin typeface="Arial"/>
                <a:cs typeface="Arial"/>
              </a:rPr>
              <a:t>Financial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Sector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40338" y="4284091"/>
            <a:ext cx="378015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marR="111125" indent="66929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Industrial Sector  </a:t>
            </a:r>
            <a:r>
              <a:rPr sz="2400" spc="-25" dirty="0">
                <a:latin typeface="Arial"/>
                <a:cs typeface="Arial"/>
              </a:rPr>
              <a:t>(Technological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Innovation)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40338" y="5244465"/>
            <a:ext cx="37801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9794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Service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Sector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962400" y="1676400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732282" y="0"/>
                </a:moveTo>
                <a:lnTo>
                  <a:pt x="732282" y="121412"/>
                </a:lnTo>
                <a:lnTo>
                  <a:pt x="0" y="121412"/>
                </a:lnTo>
                <a:lnTo>
                  <a:pt x="0" y="364363"/>
                </a:lnTo>
                <a:lnTo>
                  <a:pt x="732282" y="364363"/>
                </a:lnTo>
                <a:lnTo>
                  <a:pt x="732282" y="485775"/>
                </a:lnTo>
                <a:lnTo>
                  <a:pt x="976376" y="242950"/>
                </a:lnTo>
                <a:lnTo>
                  <a:pt x="732282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962400" y="1676400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0" y="121412"/>
                </a:moveTo>
                <a:lnTo>
                  <a:pt x="732282" y="121412"/>
                </a:lnTo>
                <a:lnTo>
                  <a:pt x="732282" y="0"/>
                </a:lnTo>
                <a:lnTo>
                  <a:pt x="976376" y="242950"/>
                </a:lnTo>
                <a:lnTo>
                  <a:pt x="732282" y="485775"/>
                </a:lnTo>
                <a:lnTo>
                  <a:pt x="732282" y="364363"/>
                </a:lnTo>
                <a:lnTo>
                  <a:pt x="0" y="364363"/>
                </a:lnTo>
                <a:lnTo>
                  <a:pt x="0" y="121412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62400" y="24860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732282" y="0"/>
                </a:moveTo>
                <a:lnTo>
                  <a:pt x="732282" y="121412"/>
                </a:lnTo>
                <a:lnTo>
                  <a:pt x="0" y="121412"/>
                </a:lnTo>
                <a:lnTo>
                  <a:pt x="0" y="364363"/>
                </a:lnTo>
                <a:lnTo>
                  <a:pt x="732282" y="364363"/>
                </a:lnTo>
                <a:lnTo>
                  <a:pt x="732282" y="485775"/>
                </a:lnTo>
                <a:lnTo>
                  <a:pt x="976376" y="242824"/>
                </a:lnTo>
                <a:lnTo>
                  <a:pt x="732282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962400" y="24860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0" y="121412"/>
                </a:moveTo>
                <a:lnTo>
                  <a:pt x="732282" y="121412"/>
                </a:lnTo>
                <a:lnTo>
                  <a:pt x="732282" y="0"/>
                </a:lnTo>
                <a:lnTo>
                  <a:pt x="976376" y="242824"/>
                </a:lnTo>
                <a:lnTo>
                  <a:pt x="732282" y="485775"/>
                </a:lnTo>
                <a:lnTo>
                  <a:pt x="732282" y="364363"/>
                </a:lnTo>
                <a:lnTo>
                  <a:pt x="0" y="364363"/>
                </a:lnTo>
                <a:lnTo>
                  <a:pt x="0" y="121412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962400" y="34004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732282" y="0"/>
                </a:moveTo>
                <a:lnTo>
                  <a:pt x="732282" y="121412"/>
                </a:lnTo>
                <a:lnTo>
                  <a:pt x="0" y="121412"/>
                </a:lnTo>
                <a:lnTo>
                  <a:pt x="0" y="364363"/>
                </a:lnTo>
                <a:lnTo>
                  <a:pt x="732282" y="364363"/>
                </a:lnTo>
                <a:lnTo>
                  <a:pt x="732282" y="485775"/>
                </a:lnTo>
                <a:lnTo>
                  <a:pt x="976376" y="242950"/>
                </a:lnTo>
                <a:lnTo>
                  <a:pt x="732282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4004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0" y="121412"/>
                </a:moveTo>
                <a:lnTo>
                  <a:pt x="732282" y="121412"/>
                </a:lnTo>
                <a:lnTo>
                  <a:pt x="732282" y="0"/>
                </a:lnTo>
                <a:lnTo>
                  <a:pt x="976376" y="242950"/>
                </a:lnTo>
                <a:lnTo>
                  <a:pt x="732282" y="485775"/>
                </a:lnTo>
                <a:lnTo>
                  <a:pt x="732282" y="364363"/>
                </a:lnTo>
                <a:lnTo>
                  <a:pt x="0" y="364363"/>
                </a:lnTo>
                <a:lnTo>
                  <a:pt x="0" y="121412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962400" y="43910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732282" y="0"/>
                </a:moveTo>
                <a:lnTo>
                  <a:pt x="732282" y="121412"/>
                </a:lnTo>
                <a:lnTo>
                  <a:pt x="0" y="121412"/>
                </a:lnTo>
                <a:lnTo>
                  <a:pt x="0" y="364363"/>
                </a:lnTo>
                <a:lnTo>
                  <a:pt x="732282" y="364363"/>
                </a:lnTo>
                <a:lnTo>
                  <a:pt x="732282" y="485775"/>
                </a:lnTo>
                <a:lnTo>
                  <a:pt x="976376" y="242824"/>
                </a:lnTo>
                <a:lnTo>
                  <a:pt x="732282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62400" y="43910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0" y="121412"/>
                </a:moveTo>
                <a:lnTo>
                  <a:pt x="732282" y="121412"/>
                </a:lnTo>
                <a:lnTo>
                  <a:pt x="732282" y="0"/>
                </a:lnTo>
                <a:lnTo>
                  <a:pt x="976376" y="242824"/>
                </a:lnTo>
                <a:lnTo>
                  <a:pt x="732282" y="485775"/>
                </a:lnTo>
                <a:lnTo>
                  <a:pt x="732282" y="364363"/>
                </a:lnTo>
                <a:lnTo>
                  <a:pt x="0" y="364363"/>
                </a:lnTo>
                <a:lnTo>
                  <a:pt x="0" y="121412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962400" y="54578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732282" y="0"/>
                </a:moveTo>
                <a:lnTo>
                  <a:pt x="732282" y="121412"/>
                </a:lnTo>
                <a:lnTo>
                  <a:pt x="0" y="121412"/>
                </a:lnTo>
                <a:lnTo>
                  <a:pt x="0" y="364324"/>
                </a:lnTo>
                <a:lnTo>
                  <a:pt x="732282" y="364324"/>
                </a:lnTo>
                <a:lnTo>
                  <a:pt x="732282" y="485775"/>
                </a:lnTo>
                <a:lnTo>
                  <a:pt x="976376" y="242887"/>
                </a:lnTo>
                <a:lnTo>
                  <a:pt x="732282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62400" y="5457825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0" y="121412"/>
                </a:moveTo>
                <a:lnTo>
                  <a:pt x="732282" y="121412"/>
                </a:lnTo>
                <a:lnTo>
                  <a:pt x="732282" y="0"/>
                </a:lnTo>
                <a:lnTo>
                  <a:pt x="976376" y="242887"/>
                </a:lnTo>
                <a:lnTo>
                  <a:pt x="732282" y="485775"/>
                </a:lnTo>
                <a:lnTo>
                  <a:pt x="732282" y="364324"/>
                </a:lnTo>
                <a:lnTo>
                  <a:pt x="0" y="364324"/>
                </a:lnTo>
                <a:lnTo>
                  <a:pt x="0" y="121412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57325" y="6359525"/>
            <a:ext cx="184785" cy="339090"/>
          </a:xfrm>
          <a:custGeom>
            <a:avLst/>
            <a:gdLst/>
            <a:ahLst/>
            <a:cxnLst/>
            <a:rect l="l" t="t" r="r" b="b"/>
            <a:pathLst>
              <a:path w="184785" h="339090">
                <a:moveTo>
                  <a:pt x="0" y="338556"/>
                </a:moveTo>
                <a:lnTo>
                  <a:pt x="184734" y="338556"/>
                </a:lnTo>
                <a:lnTo>
                  <a:pt x="184734" y="0"/>
                </a:lnTo>
                <a:lnTo>
                  <a:pt x="0" y="0"/>
                </a:lnTo>
                <a:lnTo>
                  <a:pt x="0" y="338556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4138" y="783717"/>
            <a:ext cx="73393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Classification of</a:t>
            </a:r>
            <a:r>
              <a:rPr sz="4000" spc="-30" dirty="0"/>
              <a:t> </a:t>
            </a:r>
            <a:r>
              <a:rPr sz="4000" spc="-5" dirty="0"/>
              <a:t>Countries</a:t>
            </a:r>
            <a:endParaRPr sz="4000"/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dirty="0"/>
              <a:t>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021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8959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1375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2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8140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80428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3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7194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09609" y="6598293"/>
            <a:ext cx="16319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dirty="0">
                <a:solidFill>
                  <a:srgbClr val="FFFF00"/>
                </a:solidFill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53655" y="6598293"/>
            <a:ext cx="2997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60"/>
              </a:lnSpc>
            </a:pPr>
            <a:r>
              <a:rPr sz="1800" spc="-5" dirty="0">
                <a:solidFill>
                  <a:srgbClr val="FFFF00"/>
                </a:solidFill>
                <a:latin typeface="Courier New"/>
                <a:cs typeface="Courier New"/>
              </a:rPr>
              <a:t>&gt;&gt;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97329"/>
            <a:ext cx="7698740" cy="3209853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3825" algn="just">
              <a:lnSpc>
                <a:spcPct val="100000"/>
              </a:lnSpc>
              <a:spcBef>
                <a:spcPts val="870"/>
              </a:spcBef>
            </a:pPr>
            <a:r>
              <a:rPr sz="2800" spc="-5" dirty="0">
                <a:latin typeface="Arial"/>
                <a:cs typeface="Arial"/>
              </a:rPr>
              <a:t>1. MDC (more developed countries)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805180" indent="-805180" algn="just">
              <a:lnSpc>
                <a:spcPct val="100000"/>
              </a:lnSpc>
              <a:spcBef>
                <a:spcPts val="770"/>
              </a:spcBef>
              <a:buClr>
                <a:srgbClr val="FFFF00"/>
              </a:buClr>
              <a:buChar char="•"/>
              <a:tabLst>
                <a:tab pos="805180" algn="l"/>
                <a:tab pos="805815" algn="l"/>
              </a:tabLst>
            </a:pPr>
            <a:r>
              <a:rPr sz="2800" spc="-5" dirty="0">
                <a:latin typeface="Arial"/>
                <a:cs typeface="Arial"/>
              </a:rPr>
              <a:t>Countries </a:t>
            </a:r>
            <a:r>
              <a:rPr sz="2800" dirty="0">
                <a:latin typeface="Arial"/>
                <a:cs typeface="Arial"/>
              </a:rPr>
              <a:t>with </a:t>
            </a:r>
            <a:r>
              <a:rPr sz="2800" spc="-5" dirty="0">
                <a:latin typeface="Arial"/>
                <a:cs typeface="Arial"/>
              </a:rPr>
              <a:t>high per capita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income.</a:t>
            </a:r>
            <a:endParaRPr sz="2800">
              <a:latin typeface="Arial"/>
              <a:cs typeface="Arial"/>
            </a:endParaRPr>
          </a:p>
          <a:p>
            <a:pPr marL="805180" marR="252729" indent="-805180" algn="just">
              <a:lnSpc>
                <a:spcPct val="100000"/>
              </a:lnSpc>
              <a:spcBef>
                <a:spcPts val="765"/>
              </a:spcBef>
              <a:buClr>
                <a:srgbClr val="FFFF00"/>
              </a:buClr>
              <a:buChar char="•"/>
              <a:tabLst>
                <a:tab pos="805180" algn="l"/>
                <a:tab pos="805815" algn="l"/>
              </a:tabLst>
            </a:pPr>
            <a:r>
              <a:rPr sz="2800" spc="-5" dirty="0">
                <a:latin typeface="Arial"/>
                <a:cs typeface="Arial"/>
              </a:rPr>
              <a:t>Canada, England, </a:t>
            </a:r>
            <a:r>
              <a:rPr sz="2800" dirty="0">
                <a:latin typeface="Arial"/>
                <a:cs typeface="Arial"/>
              </a:rPr>
              <a:t>Germany,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France,  </a:t>
            </a:r>
            <a:r>
              <a:rPr sz="2800" dirty="0">
                <a:latin typeface="Arial"/>
                <a:cs typeface="Arial"/>
              </a:rPr>
              <a:t>U.S</a:t>
            </a:r>
            <a:endParaRPr sz="2800">
              <a:latin typeface="Arial"/>
              <a:cs typeface="Arial"/>
            </a:endParaRPr>
          </a:p>
          <a:p>
            <a:pPr marL="123825" algn="just">
              <a:lnSpc>
                <a:spcPct val="100000"/>
              </a:lnSpc>
              <a:spcBef>
                <a:spcPts val="770"/>
              </a:spcBef>
              <a:tabLst>
                <a:tab pos="687705" algn="l"/>
              </a:tabLst>
            </a:pPr>
            <a:r>
              <a:rPr sz="2800" spc="-5" dirty="0">
                <a:latin typeface="Arial"/>
                <a:cs typeface="Arial"/>
              </a:rPr>
              <a:t>2.	LDC’s </a:t>
            </a:r>
            <a:r>
              <a:rPr sz="2800" dirty="0">
                <a:latin typeface="Arial"/>
                <a:cs typeface="Arial"/>
              </a:rPr>
              <a:t>(Less </a:t>
            </a:r>
            <a:r>
              <a:rPr sz="2800" spc="-5" dirty="0">
                <a:latin typeface="Arial"/>
                <a:cs typeface="Arial"/>
              </a:rPr>
              <a:t>developed countries)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692150" indent="-679450" algn="just">
              <a:lnSpc>
                <a:spcPct val="100000"/>
              </a:lnSpc>
              <a:spcBef>
                <a:spcPts val="770"/>
              </a:spcBef>
              <a:buClr>
                <a:srgbClr val="FFFF00"/>
              </a:buClr>
              <a:buChar char="•"/>
              <a:tabLst>
                <a:tab pos="692150" algn="l"/>
                <a:tab pos="692785" algn="l"/>
              </a:tabLst>
            </a:pPr>
            <a:r>
              <a:rPr sz="2800" spc="-5" dirty="0">
                <a:latin typeface="Arial"/>
                <a:cs typeface="Arial"/>
              </a:rPr>
              <a:t>Countries </a:t>
            </a:r>
            <a:r>
              <a:rPr sz="2800" dirty="0">
                <a:latin typeface="Arial"/>
                <a:cs typeface="Arial"/>
              </a:rPr>
              <a:t>with </a:t>
            </a:r>
            <a:r>
              <a:rPr sz="2800" spc="-5" dirty="0">
                <a:latin typeface="Arial"/>
                <a:cs typeface="Arial"/>
              </a:rPr>
              <a:t>Low per capita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income.</a:t>
            </a:r>
            <a:endParaRPr sz="2800">
              <a:latin typeface="Arial"/>
              <a:cs typeface="Arial"/>
            </a:endParaRPr>
          </a:p>
          <a:p>
            <a:pPr marL="805180" indent="-792480" algn="just">
              <a:lnSpc>
                <a:spcPct val="100000"/>
              </a:lnSpc>
              <a:spcBef>
                <a:spcPts val="765"/>
              </a:spcBef>
              <a:buClr>
                <a:srgbClr val="FFFF00"/>
              </a:buClr>
              <a:buChar char="•"/>
              <a:tabLst>
                <a:tab pos="805180" algn="l"/>
                <a:tab pos="805815" algn="l"/>
              </a:tabLst>
            </a:pPr>
            <a:r>
              <a:rPr sz="2800" dirty="0">
                <a:latin typeface="Arial"/>
                <a:cs typeface="Arial"/>
              </a:rPr>
              <a:t>Asian </a:t>
            </a:r>
            <a:r>
              <a:rPr sz="2800" spc="-5" dirty="0">
                <a:latin typeface="Arial"/>
                <a:cs typeface="Arial"/>
              </a:rPr>
              <a:t>countries </a:t>
            </a:r>
            <a:r>
              <a:rPr sz="2800" dirty="0">
                <a:latin typeface="Arial"/>
                <a:cs typeface="Arial"/>
              </a:rPr>
              <a:t>&amp; </a:t>
            </a:r>
            <a:r>
              <a:rPr sz="2800" spc="-5" dirty="0">
                <a:latin typeface="Arial"/>
                <a:cs typeface="Arial"/>
              </a:rPr>
              <a:t>Latin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America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407</Words>
  <Application>Microsoft Office PowerPoint</Application>
  <PresentationFormat>On-screen Show (4:3)</PresentationFormat>
  <Paragraphs>157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Stages of Economic  Development</vt:lpstr>
      <vt:lpstr>Rostow's Stages of Development  Walt Whitman Rostow (191 - 2003)</vt:lpstr>
      <vt:lpstr>Stage 1 - Traditional Society</vt:lpstr>
      <vt:lpstr>Slide 4</vt:lpstr>
      <vt:lpstr>Stage 3 -- Take Off</vt:lpstr>
      <vt:lpstr>Slide 6</vt:lpstr>
      <vt:lpstr>Stage 5 - High Mass Consumption</vt:lpstr>
      <vt:lpstr>Rostow's Stages of Development</vt:lpstr>
      <vt:lpstr>Classification of Countries</vt:lpstr>
      <vt:lpstr>Cont…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Stages of Economic  Development</dc:title>
  <dc:creator>Manish</dc:creator>
  <cp:lastModifiedBy>Manish</cp:lastModifiedBy>
  <cp:revision>6</cp:revision>
  <dcterms:created xsi:type="dcterms:W3CDTF">2018-12-06T09:52:34Z</dcterms:created>
  <dcterms:modified xsi:type="dcterms:W3CDTF">2019-03-08T04:54:55Z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2009-08-12T00:00:00Z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2018-12-06T00:00:00Z</vt:filetime>
  </property>
</Properties>
</file>