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9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72E6F-7A97-E08A-4F21-7745FD6F7D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A49F2C-9CF5-9C0B-61B2-5ADC6751BE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77C805-0332-4B76-D010-2DC279326954}"/>
              </a:ext>
            </a:extLst>
          </p:cNvPr>
          <p:cNvSpPr>
            <a:spLocks noGrp="1"/>
          </p:cNvSpPr>
          <p:nvPr>
            <p:ph type="dt" sz="half" idx="10"/>
          </p:nvPr>
        </p:nvSpPr>
        <p:spPr/>
        <p:txBody>
          <a:bodyPr/>
          <a:lstStyle/>
          <a:p>
            <a:fld id="{A5D6E4D8-597B-49E1-B84B-C68A8EAE6CD1}" type="datetimeFigureOut">
              <a:rPr lang="en-US" smtClean="0"/>
              <a:t>4/9/2024</a:t>
            </a:fld>
            <a:endParaRPr lang="en-US"/>
          </a:p>
        </p:txBody>
      </p:sp>
      <p:sp>
        <p:nvSpPr>
          <p:cNvPr id="5" name="Footer Placeholder 4">
            <a:extLst>
              <a:ext uri="{FF2B5EF4-FFF2-40B4-BE49-F238E27FC236}">
                <a16:creationId xmlns:a16="http://schemas.microsoft.com/office/drawing/2014/main" id="{4E114FAA-B48F-078B-11FB-AA09FDF69E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66FE8-F7F7-A958-06A2-9E21092BB625}"/>
              </a:ext>
            </a:extLst>
          </p:cNvPr>
          <p:cNvSpPr>
            <a:spLocks noGrp="1"/>
          </p:cNvSpPr>
          <p:nvPr>
            <p:ph type="sldNum" sz="quarter" idx="12"/>
          </p:nvPr>
        </p:nvSpPr>
        <p:spPr/>
        <p:txBody>
          <a:bodyPr/>
          <a:lstStyle/>
          <a:p>
            <a:fld id="{53DE1B19-196E-4848-B626-C2F81562E63A}" type="slidenum">
              <a:rPr lang="en-US" smtClean="0"/>
              <a:t>‹#›</a:t>
            </a:fld>
            <a:endParaRPr lang="en-US"/>
          </a:p>
        </p:txBody>
      </p:sp>
    </p:spTree>
    <p:extLst>
      <p:ext uri="{BB962C8B-B14F-4D97-AF65-F5344CB8AC3E}">
        <p14:creationId xmlns:p14="http://schemas.microsoft.com/office/powerpoint/2010/main" val="821651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A663A-E829-75EC-E513-DD7F2DFE8C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BAE355-537E-5F18-E73A-C1C59FF911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C814D9-3C7A-7B99-8A56-E7F23D7A4EF6}"/>
              </a:ext>
            </a:extLst>
          </p:cNvPr>
          <p:cNvSpPr>
            <a:spLocks noGrp="1"/>
          </p:cNvSpPr>
          <p:nvPr>
            <p:ph type="dt" sz="half" idx="10"/>
          </p:nvPr>
        </p:nvSpPr>
        <p:spPr/>
        <p:txBody>
          <a:bodyPr/>
          <a:lstStyle/>
          <a:p>
            <a:fld id="{A5D6E4D8-597B-49E1-B84B-C68A8EAE6CD1}" type="datetimeFigureOut">
              <a:rPr lang="en-US" smtClean="0"/>
              <a:t>4/9/2024</a:t>
            </a:fld>
            <a:endParaRPr lang="en-US"/>
          </a:p>
        </p:txBody>
      </p:sp>
      <p:sp>
        <p:nvSpPr>
          <p:cNvPr id="5" name="Footer Placeholder 4">
            <a:extLst>
              <a:ext uri="{FF2B5EF4-FFF2-40B4-BE49-F238E27FC236}">
                <a16:creationId xmlns:a16="http://schemas.microsoft.com/office/drawing/2014/main" id="{E4B9D96F-9B97-8FA0-EDD8-E75A17104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80259-A5C3-FE6F-AB8E-2FCBA992726D}"/>
              </a:ext>
            </a:extLst>
          </p:cNvPr>
          <p:cNvSpPr>
            <a:spLocks noGrp="1"/>
          </p:cNvSpPr>
          <p:nvPr>
            <p:ph type="sldNum" sz="quarter" idx="12"/>
          </p:nvPr>
        </p:nvSpPr>
        <p:spPr/>
        <p:txBody>
          <a:bodyPr/>
          <a:lstStyle/>
          <a:p>
            <a:fld id="{53DE1B19-196E-4848-B626-C2F81562E63A}" type="slidenum">
              <a:rPr lang="en-US" smtClean="0"/>
              <a:t>‹#›</a:t>
            </a:fld>
            <a:endParaRPr lang="en-US"/>
          </a:p>
        </p:txBody>
      </p:sp>
    </p:spTree>
    <p:extLst>
      <p:ext uri="{BB962C8B-B14F-4D97-AF65-F5344CB8AC3E}">
        <p14:creationId xmlns:p14="http://schemas.microsoft.com/office/powerpoint/2010/main" val="61078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AD5F1F-6ADB-C0DC-8F3C-DDE0B70B28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8E2926-42F6-94F8-0BDF-DF74BB40FF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09221-4E70-356F-4571-7969E6FE9AE2}"/>
              </a:ext>
            </a:extLst>
          </p:cNvPr>
          <p:cNvSpPr>
            <a:spLocks noGrp="1"/>
          </p:cNvSpPr>
          <p:nvPr>
            <p:ph type="dt" sz="half" idx="10"/>
          </p:nvPr>
        </p:nvSpPr>
        <p:spPr/>
        <p:txBody>
          <a:bodyPr/>
          <a:lstStyle/>
          <a:p>
            <a:fld id="{A5D6E4D8-597B-49E1-B84B-C68A8EAE6CD1}" type="datetimeFigureOut">
              <a:rPr lang="en-US" smtClean="0"/>
              <a:t>4/9/2024</a:t>
            </a:fld>
            <a:endParaRPr lang="en-US"/>
          </a:p>
        </p:txBody>
      </p:sp>
      <p:sp>
        <p:nvSpPr>
          <p:cNvPr id="5" name="Footer Placeholder 4">
            <a:extLst>
              <a:ext uri="{FF2B5EF4-FFF2-40B4-BE49-F238E27FC236}">
                <a16:creationId xmlns:a16="http://schemas.microsoft.com/office/drawing/2014/main" id="{98630222-5A59-ED19-4B5C-2B185AE30D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19327-F092-3FCF-8807-5223A0B7E790}"/>
              </a:ext>
            </a:extLst>
          </p:cNvPr>
          <p:cNvSpPr>
            <a:spLocks noGrp="1"/>
          </p:cNvSpPr>
          <p:nvPr>
            <p:ph type="sldNum" sz="quarter" idx="12"/>
          </p:nvPr>
        </p:nvSpPr>
        <p:spPr/>
        <p:txBody>
          <a:bodyPr/>
          <a:lstStyle/>
          <a:p>
            <a:fld id="{53DE1B19-196E-4848-B626-C2F81562E63A}" type="slidenum">
              <a:rPr lang="en-US" smtClean="0"/>
              <a:t>‹#›</a:t>
            </a:fld>
            <a:endParaRPr lang="en-US"/>
          </a:p>
        </p:txBody>
      </p:sp>
    </p:spTree>
    <p:extLst>
      <p:ext uri="{BB962C8B-B14F-4D97-AF65-F5344CB8AC3E}">
        <p14:creationId xmlns:p14="http://schemas.microsoft.com/office/powerpoint/2010/main" val="1177273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510D5-95E5-59E3-1FEF-F7AE8A4018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B4DAE7-2E4B-0176-B088-CBF8DF4A37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74FC6-F0CF-9D33-5F7B-0934793C842A}"/>
              </a:ext>
            </a:extLst>
          </p:cNvPr>
          <p:cNvSpPr>
            <a:spLocks noGrp="1"/>
          </p:cNvSpPr>
          <p:nvPr>
            <p:ph type="dt" sz="half" idx="10"/>
          </p:nvPr>
        </p:nvSpPr>
        <p:spPr/>
        <p:txBody>
          <a:bodyPr/>
          <a:lstStyle/>
          <a:p>
            <a:fld id="{A5D6E4D8-597B-49E1-B84B-C68A8EAE6CD1}" type="datetimeFigureOut">
              <a:rPr lang="en-US" smtClean="0"/>
              <a:t>4/9/2024</a:t>
            </a:fld>
            <a:endParaRPr lang="en-US"/>
          </a:p>
        </p:txBody>
      </p:sp>
      <p:sp>
        <p:nvSpPr>
          <p:cNvPr id="5" name="Footer Placeholder 4">
            <a:extLst>
              <a:ext uri="{FF2B5EF4-FFF2-40B4-BE49-F238E27FC236}">
                <a16:creationId xmlns:a16="http://schemas.microsoft.com/office/drawing/2014/main" id="{2A260648-351D-C1AD-525C-B270CF3244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16569-E476-E9D0-EFFD-C4067F7B1678}"/>
              </a:ext>
            </a:extLst>
          </p:cNvPr>
          <p:cNvSpPr>
            <a:spLocks noGrp="1"/>
          </p:cNvSpPr>
          <p:nvPr>
            <p:ph type="sldNum" sz="quarter" idx="12"/>
          </p:nvPr>
        </p:nvSpPr>
        <p:spPr/>
        <p:txBody>
          <a:bodyPr/>
          <a:lstStyle/>
          <a:p>
            <a:fld id="{53DE1B19-196E-4848-B626-C2F81562E63A}" type="slidenum">
              <a:rPr lang="en-US" smtClean="0"/>
              <a:t>‹#›</a:t>
            </a:fld>
            <a:endParaRPr lang="en-US"/>
          </a:p>
        </p:txBody>
      </p:sp>
    </p:spTree>
    <p:extLst>
      <p:ext uri="{BB962C8B-B14F-4D97-AF65-F5344CB8AC3E}">
        <p14:creationId xmlns:p14="http://schemas.microsoft.com/office/powerpoint/2010/main" val="3867661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B2F16-AC4D-8D33-0228-8F1FB0C01D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19382B-145A-D303-8526-B3D748578D2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2018B4-53F0-0BFE-056E-E270223726FC}"/>
              </a:ext>
            </a:extLst>
          </p:cNvPr>
          <p:cNvSpPr>
            <a:spLocks noGrp="1"/>
          </p:cNvSpPr>
          <p:nvPr>
            <p:ph type="dt" sz="half" idx="10"/>
          </p:nvPr>
        </p:nvSpPr>
        <p:spPr/>
        <p:txBody>
          <a:bodyPr/>
          <a:lstStyle/>
          <a:p>
            <a:fld id="{A5D6E4D8-597B-49E1-B84B-C68A8EAE6CD1}" type="datetimeFigureOut">
              <a:rPr lang="en-US" smtClean="0"/>
              <a:t>4/9/2024</a:t>
            </a:fld>
            <a:endParaRPr lang="en-US"/>
          </a:p>
        </p:txBody>
      </p:sp>
      <p:sp>
        <p:nvSpPr>
          <p:cNvPr id="5" name="Footer Placeholder 4">
            <a:extLst>
              <a:ext uri="{FF2B5EF4-FFF2-40B4-BE49-F238E27FC236}">
                <a16:creationId xmlns:a16="http://schemas.microsoft.com/office/drawing/2014/main" id="{621C52FE-FD2A-1FCC-A5FA-7F7F9221C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940AB9-0FB6-EB08-CD21-A823F6AF8BAE}"/>
              </a:ext>
            </a:extLst>
          </p:cNvPr>
          <p:cNvSpPr>
            <a:spLocks noGrp="1"/>
          </p:cNvSpPr>
          <p:nvPr>
            <p:ph type="sldNum" sz="quarter" idx="12"/>
          </p:nvPr>
        </p:nvSpPr>
        <p:spPr/>
        <p:txBody>
          <a:bodyPr/>
          <a:lstStyle/>
          <a:p>
            <a:fld id="{53DE1B19-196E-4848-B626-C2F81562E63A}" type="slidenum">
              <a:rPr lang="en-US" smtClean="0"/>
              <a:t>‹#›</a:t>
            </a:fld>
            <a:endParaRPr lang="en-US"/>
          </a:p>
        </p:txBody>
      </p:sp>
    </p:spTree>
    <p:extLst>
      <p:ext uri="{BB962C8B-B14F-4D97-AF65-F5344CB8AC3E}">
        <p14:creationId xmlns:p14="http://schemas.microsoft.com/office/powerpoint/2010/main" val="2559869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939BD-ACCF-EFCF-CEB0-45F220A65D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69FA26-1EB4-46EC-C1B3-744D0BA033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537BF-8E6C-416A-61D0-BB3AC339B1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B608E9-EE99-90DB-894E-ADB9C444E502}"/>
              </a:ext>
            </a:extLst>
          </p:cNvPr>
          <p:cNvSpPr>
            <a:spLocks noGrp="1"/>
          </p:cNvSpPr>
          <p:nvPr>
            <p:ph type="dt" sz="half" idx="10"/>
          </p:nvPr>
        </p:nvSpPr>
        <p:spPr/>
        <p:txBody>
          <a:bodyPr/>
          <a:lstStyle/>
          <a:p>
            <a:fld id="{A5D6E4D8-597B-49E1-B84B-C68A8EAE6CD1}" type="datetimeFigureOut">
              <a:rPr lang="en-US" smtClean="0"/>
              <a:t>4/9/2024</a:t>
            </a:fld>
            <a:endParaRPr lang="en-US"/>
          </a:p>
        </p:txBody>
      </p:sp>
      <p:sp>
        <p:nvSpPr>
          <p:cNvPr id="6" name="Footer Placeholder 5">
            <a:extLst>
              <a:ext uri="{FF2B5EF4-FFF2-40B4-BE49-F238E27FC236}">
                <a16:creationId xmlns:a16="http://schemas.microsoft.com/office/drawing/2014/main" id="{84104AE7-D19C-1B4D-99E3-5573BFAB6C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6737F8-A42A-1446-0B3C-406835B683E5}"/>
              </a:ext>
            </a:extLst>
          </p:cNvPr>
          <p:cNvSpPr>
            <a:spLocks noGrp="1"/>
          </p:cNvSpPr>
          <p:nvPr>
            <p:ph type="sldNum" sz="quarter" idx="12"/>
          </p:nvPr>
        </p:nvSpPr>
        <p:spPr/>
        <p:txBody>
          <a:bodyPr/>
          <a:lstStyle/>
          <a:p>
            <a:fld id="{53DE1B19-196E-4848-B626-C2F81562E63A}" type="slidenum">
              <a:rPr lang="en-US" smtClean="0"/>
              <a:t>‹#›</a:t>
            </a:fld>
            <a:endParaRPr lang="en-US"/>
          </a:p>
        </p:txBody>
      </p:sp>
    </p:spTree>
    <p:extLst>
      <p:ext uri="{BB962C8B-B14F-4D97-AF65-F5344CB8AC3E}">
        <p14:creationId xmlns:p14="http://schemas.microsoft.com/office/powerpoint/2010/main" val="3104746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7AEEA-8199-8EEB-3E87-CAD2403669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43DED7-DA78-5167-BCF7-5B12D34397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6C8B21-ABA6-8554-E3F3-6536A5631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BFF28B-0473-7D3F-BE65-93DB9F0746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2F8C2C-F5F9-A2AF-F71E-02816FDDED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1EC102-D44B-186C-CE7A-FBA082A582AF}"/>
              </a:ext>
            </a:extLst>
          </p:cNvPr>
          <p:cNvSpPr>
            <a:spLocks noGrp="1"/>
          </p:cNvSpPr>
          <p:nvPr>
            <p:ph type="dt" sz="half" idx="10"/>
          </p:nvPr>
        </p:nvSpPr>
        <p:spPr/>
        <p:txBody>
          <a:bodyPr/>
          <a:lstStyle/>
          <a:p>
            <a:fld id="{A5D6E4D8-597B-49E1-B84B-C68A8EAE6CD1}" type="datetimeFigureOut">
              <a:rPr lang="en-US" smtClean="0"/>
              <a:t>4/9/2024</a:t>
            </a:fld>
            <a:endParaRPr lang="en-US"/>
          </a:p>
        </p:txBody>
      </p:sp>
      <p:sp>
        <p:nvSpPr>
          <p:cNvPr id="8" name="Footer Placeholder 7">
            <a:extLst>
              <a:ext uri="{FF2B5EF4-FFF2-40B4-BE49-F238E27FC236}">
                <a16:creationId xmlns:a16="http://schemas.microsoft.com/office/drawing/2014/main" id="{97F36126-4C4F-45C0-5AD0-9569C0A65D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731208-BC00-C4A8-FF98-E01F4576E71D}"/>
              </a:ext>
            </a:extLst>
          </p:cNvPr>
          <p:cNvSpPr>
            <a:spLocks noGrp="1"/>
          </p:cNvSpPr>
          <p:nvPr>
            <p:ph type="sldNum" sz="quarter" idx="12"/>
          </p:nvPr>
        </p:nvSpPr>
        <p:spPr/>
        <p:txBody>
          <a:bodyPr/>
          <a:lstStyle/>
          <a:p>
            <a:fld id="{53DE1B19-196E-4848-B626-C2F81562E63A}" type="slidenum">
              <a:rPr lang="en-US" smtClean="0"/>
              <a:t>‹#›</a:t>
            </a:fld>
            <a:endParaRPr lang="en-US"/>
          </a:p>
        </p:txBody>
      </p:sp>
    </p:spTree>
    <p:extLst>
      <p:ext uri="{BB962C8B-B14F-4D97-AF65-F5344CB8AC3E}">
        <p14:creationId xmlns:p14="http://schemas.microsoft.com/office/powerpoint/2010/main" val="471097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BD60F-2058-E5F6-28A2-9B62800C99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754DB8-50B2-2A89-1717-FE4D09DC14D1}"/>
              </a:ext>
            </a:extLst>
          </p:cNvPr>
          <p:cNvSpPr>
            <a:spLocks noGrp="1"/>
          </p:cNvSpPr>
          <p:nvPr>
            <p:ph type="dt" sz="half" idx="10"/>
          </p:nvPr>
        </p:nvSpPr>
        <p:spPr/>
        <p:txBody>
          <a:bodyPr/>
          <a:lstStyle/>
          <a:p>
            <a:fld id="{A5D6E4D8-597B-49E1-B84B-C68A8EAE6CD1}" type="datetimeFigureOut">
              <a:rPr lang="en-US" smtClean="0"/>
              <a:t>4/9/2024</a:t>
            </a:fld>
            <a:endParaRPr lang="en-US"/>
          </a:p>
        </p:txBody>
      </p:sp>
      <p:sp>
        <p:nvSpPr>
          <p:cNvPr id="4" name="Footer Placeholder 3">
            <a:extLst>
              <a:ext uri="{FF2B5EF4-FFF2-40B4-BE49-F238E27FC236}">
                <a16:creationId xmlns:a16="http://schemas.microsoft.com/office/drawing/2014/main" id="{1BC503FE-965B-619E-06D7-084C35A328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A75173-0653-3937-6FFD-28D014F50D95}"/>
              </a:ext>
            </a:extLst>
          </p:cNvPr>
          <p:cNvSpPr>
            <a:spLocks noGrp="1"/>
          </p:cNvSpPr>
          <p:nvPr>
            <p:ph type="sldNum" sz="quarter" idx="12"/>
          </p:nvPr>
        </p:nvSpPr>
        <p:spPr/>
        <p:txBody>
          <a:bodyPr/>
          <a:lstStyle/>
          <a:p>
            <a:fld id="{53DE1B19-196E-4848-B626-C2F81562E63A}" type="slidenum">
              <a:rPr lang="en-US" smtClean="0"/>
              <a:t>‹#›</a:t>
            </a:fld>
            <a:endParaRPr lang="en-US"/>
          </a:p>
        </p:txBody>
      </p:sp>
    </p:spTree>
    <p:extLst>
      <p:ext uri="{BB962C8B-B14F-4D97-AF65-F5344CB8AC3E}">
        <p14:creationId xmlns:p14="http://schemas.microsoft.com/office/powerpoint/2010/main" val="356002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46D03B-6D02-D89E-D380-852705A14CDE}"/>
              </a:ext>
            </a:extLst>
          </p:cNvPr>
          <p:cNvSpPr>
            <a:spLocks noGrp="1"/>
          </p:cNvSpPr>
          <p:nvPr>
            <p:ph type="dt" sz="half" idx="10"/>
          </p:nvPr>
        </p:nvSpPr>
        <p:spPr/>
        <p:txBody>
          <a:bodyPr/>
          <a:lstStyle/>
          <a:p>
            <a:fld id="{A5D6E4D8-597B-49E1-B84B-C68A8EAE6CD1}" type="datetimeFigureOut">
              <a:rPr lang="en-US" smtClean="0"/>
              <a:t>4/9/2024</a:t>
            </a:fld>
            <a:endParaRPr lang="en-US"/>
          </a:p>
        </p:txBody>
      </p:sp>
      <p:sp>
        <p:nvSpPr>
          <p:cNvPr id="3" name="Footer Placeholder 2">
            <a:extLst>
              <a:ext uri="{FF2B5EF4-FFF2-40B4-BE49-F238E27FC236}">
                <a16:creationId xmlns:a16="http://schemas.microsoft.com/office/drawing/2014/main" id="{F5D35BF8-D660-B20E-68A2-E573F557BB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8A8139-92B8-D534-B8BF-E8BFD9F4D861}"/>
              </a:ext>
            </a:extLst>
          </p:cNvPr>
          <p:cNvSpPr>
            <a:spLocks noGrp="1"/>
          </p:cNvSpPr>
          <p:nvPr>
            <p:ph type="sldNum" sz="quarter" idx="12"/>
          </p:nvPr>
        </p:nvSpPr>
        <p:spPr/>
        <p:txBody>
          <a:bodyPr/>
          <a:lstStyle/>
          <a:p>
            <a:fld id="{53DE1B19-196E-4848-B626-C2F81562E63A}" type="slidenum">
              <a:rPr lang="en-US" smtClean="0"/>
              <a:t>‹#›</a:t>
            </a:fld>
            <a:endParaRPr lang="en-US"/>
          </a:p>
        </p:txBody>
      </p:sp>
    </p:spTree>
    <p:extLst>
      <p:ext uri="{BB962C8B-B14F-4D97-AF65-F5344CB8AC3E}">
        <p14:creationId xmlns:p14="http://schemas.microsoft.com/office/powerpoint/2010/main" val="474414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5EF73-7882-B3DC-2085-84D0A16C95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DBA06C-9E08-78FC-3F44-A167393350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D8A5CE-691E-344B-63CD-E80875539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2228E5-4479-9039-CD43-53DB94EC3A0B}"/>
              </a:ext>
            </a:extLst>
          </p:cNvPr>
          <p:cNvSpPr>
            <a:spLocks noGrp="1"/>
          </p:cNvSpPr>
          <p:nvPr>
            <p:ph type="dt" sz="half" idx="10"/>
          </p:nvPr>
        </p:nvSpPr>
        <p:spPr/>
        <p:txBody>
          <a:bodyPr/>
          <a:lstStyle/>
          <a:p>
            <a:fld id="{A5D6E4D8-597B-49E1-B84B-C68A8EAE6CD1}" type="datetimeFigureOut">
              <a:rPr lang="en-US" smtClean="0"/>
              <a:t>4/9/2024</a:t>
            </a:fld>
            <a:endParaRPr lang="en-US"/>
          </a:p>
        </p:txBody>
      </p:sp>
      <p:sp>
        <p:nvSpPr>
          <p:cNvPr id="6" name="Footer Placeholder 5">
            <a:extLst>
              <a:ext uri="{FF2B5EF4-FFF2-40B4-BE49-F238E27FC236}">
                <a16:creationId xmlns:a16="http://schemas.microsoft.com/office/drawing/2014/main" id="{43C93E1F-83C7-7316-8BAB-B2E0C948D9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94AA51-9571-F461-4494-108B417513D8}"/>
              </a:ext>
            </a:extLst>
          </p:cNvPr>
          <p:cNvSpPr>
            <a:spLocks noGrp="1"/>
          </p:cNvSpPr>
          <p:nvPr>
            <p:ph type="sldNum" sz="quarter" idx="12"/>
          </p:nvPr>
        </p:nvSpPr>
        <p:spPr/>
        <p:txBody>
          <a:bodyPr/>
          <a:lstStyle/>
          <a:p>
            <a:fld id="{53DE1B19-196E-4848-B626-C2F81562E63A}" type="slidenum">
              <a:rPr lang="en-US" smtClean="0"/>
              <a:t>‹#›</a:t>
            </a:fld>
            <a:endParaRPr lang="en-US"/>
          </a:p>
        </p:txBody>
      </p:sp>
    </p:spTree>
    <p:extLst>
      <p:ext uri="{BB962C8B-B14F-4D97-AF65-F5344CB8AC3E}">
        <p14:creationId xmlns:p14="http://schemas.microsoft.com/office/powerpoint/2010/main" val="2558757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17CAC-83E9-954B-CCC4-4306AE2E84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E3DCA2-7E8F-DC83-A368-0435D68483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0D5FF6-AADC-BB3A-E424-F047352E68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620AED-180E-AA2A-A57B-9867DD0C5D45}"/>
              </a:ext>
            </a:extLst>
          </p:cNvPr>
          <p:cNvSpPr>
            <a:spLocks noGrp="1"/>
          </p:cNvSpPr>
          <p:nvPr>
            <p:ph type="dt" sz="half" idx="10"/>
          </p:nvPr>
        </p:nvSpPr>
        <p:spPr/>
        <p:txBody>
          <a:bodyPr/>
          <a:lstStyle/>
          <a:p>
            <a:fld id="{A5D6E4D8-597B-49E1-B84B-C68A8EAE6CD1}" type="datetimeFigureOut">
              <a:rPr lang="en-US" smtClean="0"/>
              <a:t>4/9/2024</a:t>
            </a:fld>
            <a:endParaRPr lang="en-US"/>
          </a:p>
        </p:txBody>
      </p:sp>
      <p:sp>
        <p:nvSpPr>
          <p:cNvPr id="6" name="Footer Placeholder 5">
            <a:extLst>
              <a:ext uri="{FF2B5EF4-FFF2-40B4-BE49-F238E27FC236}">
                <a16:creationId xmlns:a16="http://schemas.microsoft.com/office/drawing/2014/main" id="{FA4DD681-6E19-2D39-DDF9-4F963171E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C3B39E-D0A0-8E95-3ABD-4A20BFECB6F0}"/>
              </a:ext>
            </a:extLst>
          </p:cNvPr>
          <p:cNvSpPr>
            <a:spLocks noGrp="1"/>
          </p:cNvSpPr>
          <p:nvPr>
            <p:ph type="sldNum" sz="quarter" idx="12"/>
          </p:nvPr>
        </p:nvSpPr>
        <p:spPr/>
        <p:txBody>
          <a:bodyPr/>
          <a:lstStyle/>
          <a:p>
            <a:fld id="{53DE1B19-196E-4848-B626-C2F81562E63A}" type="slidenum">
              <a:rPr lang="en-US" smtClean="0"/>
              <a:t>‹#›</a:t>
            </a:fld>
            <a:endParaRPr lang="en-US"/>
          </a:p>
        </p:txBody>
      </p:sp>
    </p:spTree>
    <p:extLst>
      <p:ext uri="{BB962C8B-B14F-4D97-AF65-F5344CB8AC3E}">
        <p14:creationId xmlns:p14="http://schemas.microsoft.com/office/powerpoint/2010/main" val="1483380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C1843C-5B62-35D8-D894-BA9515386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7D1286-36A7-61E1-70B5-502D692B58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466728-8536-9F30-2C67-EF50BEA4D5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5D6E4D8-597B-49E1-B84B-C68A8EAE6CD1}" type="datetimeFigureOut">
              <a:rPr lang="en-US" smtClean="0"/>
              <a:t>4/9/2024</a:t>
            </a:fld>
            <a:endParaRPr lang="en-US"/>
          </a:p>
        </p:txBody>
      </p:sp>
      <p:sp>
        <p:nvSpPr>
          <p:cNvPr id="5" name="Footer Placeholder 4">
            <a:extLst>
              <a:ext uri="{FF2B5EF4-FFF2-40B4-BE49-F238E27FC236}">
                <a16:creationId xmlns:a16="http://schemas.microsoft.com/office/drawing/2014/main" id="{A8F2CFA9-B93A-C110-4DF0-9388321ACA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88A1C0B-7521-800F-B633-CBB86DCC20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DE1B19-196E-4848-B626-C2F81562E63A}" type="slidenum">
              <a:rPr lang="en-US" smtClean="0"/>
              <a:t>‹#›</a:t>
            </a:fld>
            <a:endParaRPr lang="en-US"/>
          </a:p>
        </p:txBody>
      </p:sp>
    </p:spTree>
    <p:extLst>
      <p:ext uri="{BB962C8B-B14F-4D97-AF65-F5344CB8AC3E}">
        <p14:creationId xmlns:p14="http://schemas.microsoft.com/office/powerpoint/2010/main" val="15202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Factories And Smoke">
            <a:extLst>
              <a:ext uri="{FF2B5EF4-FFF2-40B4-BE49-F238E27FC236}">
                <a16:creationId xmlns:a16="http://schemas.microsoft.com/office/drawing/2014/main" id="{CE49CCD0-B206-4557-EA28-9B0882010F6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A67DC5-2CC3-6B1D-A37B-F9032ABC4E2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Social Responsibility of Business	</a:t>
            </a:r>
          </a:p>
        </p:txBody>
      </p:sp>
      <p:sp>
        <p:nvSpPr>
          <p:cNvPr id="3" name="Subtitle 2">
            <a:extLst>
              <a:ext uri="{FF2B5EF4-FFF2-40B4-BE49-F238E27FC236}">
                <a16:creationId xmlns:a16="http://schemas.microsoft.com/office/drawing/2014/main" id="{6AD782CD-B215-2333-AB2B-119E3C145C58}"/>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200">
                <a:solidFill>
                  <a:srgbClr val="FFFFFF"/>
                </a:solidFill>
              </a:rPr>
              <a:t>Dr. Manish Dadhich</a:t>
            </a:r>
          </a:p>
          <a:p>
            <a:r>
              <a:rPr lang="en-US" sz="2200">
                <a:solidFill>
                  <a:srgbClr val="FFFFFF"/>
                </a:solidFill>
              </a:rPr>
              <a:t>Associate Professor</a:t>
            </a:r>
          </a:p>
          <a:p>
            <a:r>
              <a:rPr lang="en-US" sz="2200">
                <a:solidFill>
                  <a:srgbClr val="FFFFFF"/>
                </a:solidFill>
              </a:rPr>
              <a:t>SPSU</a:t>
            </a:r>
          </a:p>
        </p:txBody>
      </p:sp>
    </p:spTree>
    <p:extLst>
      <p:ext uri="{BB962C8B-B14F-4D97-AF65-F5344CB8AC3E}">
        <p14:creationId xmlns:p14="http://schemas.microsoft.com/office/powerpoint/2010/main" val="27125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02F92-67F8-F300-547E-602E00BB1DD9}"/>
              </a:ext>
            </a:extLst>
          </p:cNvPr>
          <p:cNvSpPr>
            <a:spLocks noGrp="1"/>
          </p:cNvSpPr>
          <p:nvPr>
            <p:ph type="title"/>
          </p:nvPr>
        </p:nvSpPr>
        <p:spPr/>
        <p:txBody>
          <a:bodyPr>
            <a:normAutofit/>
          </a:bodyPr>
          <a:lstStyle/>
          <a:p>
            <a:r>
              <a:rPr lang="en-US" sz="3600" b="1" dirty="0"/>
              <a:t>Critical Appraisal of Social Responsibility of Business</a:t>
            </a:r>
          </a:p>
        </p:txBody>
      </p:sp>
      <p:sp>
        <p:nvSpPr>
          <p:cNvPr id="3" name="Content Placeholder 2">
            <a:extLst>
              <a:ext uri="{FF2B5EF4-FFF2-40B4-BE49-F238E27FC236}">
                <a16:creationId xmlns:a16="http://schemas.microsoft.com/office/drawing/2014/main" id="{4A66E801-C30D-8583-1082-5901496255DA}"/>
              </a:ext>
            </a:extLst>
          </p:cNvPr>
          <p:cNvSpPr>
            <a:spLocks noGrp="1"/>
          </p:cNvSpPr>
          <p:nvPr>
            <p:ph idx="1"/>
          </p:nvPr>
        </p:nvSpPr>
        <p:spPr>
          <a:xfrm>
            <a:off x="365760" y="1264920"/>
            <a:ext cx="11643360" cy="4912043"/>
          </a:xfrm>
        </p:spPr>
        <p:txBody>
          <a:bodyPr>
            <a:normAutofit/>
          </a:bodyPr>
          <a:lstStyle/>
          <a:p>
            <a:pPr algn="just"/>
            <a:r>
              <a:rPr lang="en-US" dirty="0"/>
              <a:t>First, a business has to satisfy its economic responsibilities, followed by fulfilling legal responsibilities to survive in the market. </a:t>
            </a:r>
          </a:p>
          <a:p>
            <a:pPr algn="just"/>
            <a:r>
              <a:rPr lang="en-US" dirty="0"/>
              <a:t>Only then, it can think about or focus on purely voluntary actions pertaining to ethical consideration. In this competitive market situation, a business unit has to concentrate on profit making, the primary motive behind any business activity. Sometimes businesses are criticized for having profit maximizing objective. </a:t>
            </a:r>
          </a:p>
          <a:p>
            <a:pPr algn="just"/>
            <a:r>
              <a:rPr lang="en-US" dirty="0"/>
              <a:t>But a business unit cannot fulfill its social commitment if it is not economically sound. However; it is easier said than done. You cannot hit the bull's eye at the very first attempt. A firm has to become economically stable first; only then, it integrates social commitments in its agenda.</a:t>
            </a:r>
          </a:p>
        </p:txBody>
      </p:sp>
    </p:spTree>
    <p:extLst>
      <p:ext uri="{BB962C8B-B14F-4D97-AF65-F5344CB8AC3E}">
        <p14:creationId xmlns:p14="http://schemas.microsoft.com/office/powerpoint/2010/main" val="444211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3C961-0B64-F5B3-C18F-34A52B6EB3C1}"/>
              </a:ext>
            </a:extLst>
          </p:cNvPr>
          <p:cNvSpPr>
            <a:spLocks noGrp="1"/>
          </p:cNvSpPr>
          <p:nvPr>
            <p:ph type="title"/>
          </p:nvPr>
        </p:nvSpPr>
        <p:spPr/>
        <p:txBody>
          <a:bodyPr>
            <a:normAutofit/>
          </a:bodyPr>
          <a:lstStyle/>
          <a:p>
            <a:r>
              <a:rPr lang="en-US" sz="3200" b="1" dirty="0"/>
              <a:t>Arguments for Social Responsibility:</a:t>
            </a:r>
          </a:p>
        </p:txBody>
      </p:sp>
      <p:sp>
        <p:nvSpPr>
          <p:cNvPr id="3" name="Content Placeholder 2">
            <a:extLst>
              <a:ext uri="{FF2B5EF4-FFF2-40B4-BE49-F238E27FC236}">
                <a16:creationId xmlns:a16="http://schemas.microsoft.com/office/drawing/2014/main" id="{B3244228-1601-8105-67A4-EEBC4FE5662D}"/>
              </a:ext>
            </a:extLst>
          </p:cNvPr>
          <p:cNvSpPr>
            <a:spLocks noGrp="1"/>
          </p:cNvSpPr>
          <p:nvPr>
            <p:ph idx="1"/>
          </p:nvPr>
        </p:nvSpPr>
        <p:spPr>
          <a:xfrm>
            <a:off x="838200" y="1432560"/>
            <a:ext cx="10515600" cy="4744403"/>
          </a:xfrm>
        </p:spPr>
        <p:txBody>
          <a:bodyPr>
            <a:normAutofit fontScale="92500"/>
          </a:bodyPr>
          <a:lstStyle/>
          <a:p>
            <a:pPr marL="514350" indent="-514350" algn="just">
              <a:buAutoNum type="alphaLcPeriod"/>
            </a:pPr>
            <a:r>
              <a:rPr lang="en-US" b="1" dirty="0"/>
              <a:t>Public Image: </a:t>
            </a:r>
          </a:p>
          <a:p>
            <a:pPr marL="0" indent="0" algn="just">
              <a:buNone/>
            </a:pPr>
            <a:r>
              <a:rPr lang="en-US" dirty="0"/>
              <a:t>Socially responsible firms gain more customers and employees feel proud to work for such organizations.</a:t>
            </a:r>
          </a:p>
          <a:p>
            <a:pPr marL="514350" indent="-514350" algn="just">
              <a:buAutoNum type="alphaLcPeriod" startAt="2"/>
            </a:pPr>
            <a:r>
              <a:rPr lang="en-US" b="1" dirty="0"/>
              <a:t>Handling the Government Regulations with Ease:</a:t>
            </a:r>
          </a:p>
          <a:p>
            <a:pPr marL="0" indent="0" algn="just">
              <a:buNone/>
            </a:pPr>
            <a:r>
              <a:rPr lang="en-US" dirty="0"/>
              <a:t>Government is a massive institution with long arms. It seeks to regulate business in public interest. Before government stretches its long arms, businesspersons should discharge their obligations to society.</a:t>
            </a:r>
          </a:p>
          <a:p>
            <a:pPr marL="514350" indent="-514350" algn="just">
              <a:buAutoNum type="alphaLcPeriod" startAt="3"/>
            </a:pPr>
            <a:r>
              <a:rPr lang="en-US" b="1" dirty="0"/>
              <a:t>Business is Resourceful: </a:t>
            </a:r>
          </a:p>
          <a:p>
            <a:pPr marL="0" indent="0" algn="just">
              <a:buNone/>
            </a:pPr>
            <a:r>
              <a:rPr lang="en-US" dirty="0"/>
              <a:t>With a pool of resources, such as capital, </a:t>
            </a:r>
            <a:r>
              <a:rPr lang="en-US" dirty="0" err="1"/>
              <a:t>labour</a:t>
            </a:r>
            <a:r>
              <a:rPr lang="en-US" dirty="0"/>
              <a:t> and expertise, business is in a better position to tackle social problems and work for social goals.</a:t>
            </a:r>
          </a:p>
          <a:p>
            <a:pPr algn="just"/>
            <a:endParaRPr lang="en-US" dirty="0"/>
          </a:p>
        </p:txBody>
      </p:sp>
    </p:spTree>
    <p:extLst>
      <p:ext uri="{BB962C8B-B14F-4D97-AF65-F5344CB8AC3E}">
        <p14:creationId xmlns:p14="http://schemas.microsoft.com/office/powerpoint/2010/main" val="3244154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177B3-DA09-5C3B-F789-B0D831D330A6}"/>
              </a:ext>
            </a:extLst>
          </p:cNvPr>
          <p:cNvSpPr>
            <a:spLocks noGrp="1"/>
          </p:cNvSpPr>
          <p:nvPr>
            <p:ph type="title"/>
          </p:nvPr>
        </p:nvSpPr>
        <p:spPr>
          <a:xfrm>
            <a:off x="838200" y="365125"/>
            <a:ext cx="10515600" cy="838835"/>
          </a:xfrm>
        </p:spPr>
        <p:txBody>
          <a:bodyPr>
            <a:normAutofit/>
          </a:bodyPr>
          <a:lstStyle/>
          <a:p>
            <a:r>
              <a:rPr lang="en-US" sz="4000" dirty="0"/>
              <a:t>Arguments for Social Responsibility:</a:t>
            </a:r>
          </a:p>
        </p:txBody>
      </p:sp>
      <p:sp>
        <p:nvSpPr>
          <p:cNvPr id="3" name="Content Placeholder 2">
            <a:extLst>
              <a:ext uri="{FF2B5EF4-FFF2-40B4-BE49-F238E27FC236}">
                <a16:creationId xmlns:a16="http://schemas.microsoft.com/office/drawing/2014/main" id="{C0BC5E39-F0BE-E5B2-E589-708F213BBE4D}"/>
              </a:ext>
            </a:extLst>
          </p:cNvPr>
          <p:cNvSpPr>
            <a:spLocks noGrp="1"/>
          </p:cNvSpPr>
          <p:nvPr>
            <p:ph idx="1"/>
          </p:nvPr>
        </p:nvSpPr>
        <p:spPr>
          <a:xfrm>
            <a:off x="838200" y="1203960"/>
            <a:ext cx="10515600" cy="5288915"/>
          </a:xfrm>
        </p:spPr>
        <p:txBody>
          <a:bodyPr>
            <a:normAutofit fontScale="92500"/>
          </a:bodyPr>
          <a:lstStyle/>
          <a:p>
            <a:pPr marL="0" indent="0" algn="just">
              <a:buNone/>
            </a:pPr>
            <a:r>
              <a:rPr lang="en-US" b="1" dirty="0"/>
              <a:t>d. Let Business Try: </a:t>
            </a:r>
          </a:p>
          <a:p>
            <a:pPr marL="0" indent="0" algn="just">
              <a:buNone/>
            </a:pPr>
            <a:r>
              <a:rPr lang="en-US" dirty="0"/>
              <a:t>It is that many other institutions have failed in handling social problems. So why should not a business enterprise handle social problems?</a:t>
            </a:r>
          </a:p>
          <a:p>
            <a:pPr marL="0" indent="0" algn="just">
              <a:buNone/>
            </a:pPr>
            <a:r>
              <a:rPr lang="en-US" b="1" dirty="0"/>
              <a:t>e. Prevention is Better than Cure: </a:t>
            </a:r>
          </a:p>
          <a:p>
            <a:pPr marL="0" indent="0" algn="just">
              <a:buNone/>
            </a:pPr>
            <a:r>
              <a:rPr lang="en-US" dirty="0"/>
              <a:t>Social problems have to be handled by the management at some point of time or the other. Problems with </a:t>
            </a:r>
            <a:r>
              <a:rPr lang="en-US" dirty="0" err="1"/>
              <a:t>labour</a:t>
            </a:r>
            <a:r>
              <a:rPr lang="en-US" dirty="0"/>
              <a:t> unions should be handled in a diplomatic way, so that they will not develop into serious social breakdown that consumes most of the management's time.</a:t>
            </a:r>
          </a:p>
          <a:p>
            <a:pPr marL="0" indent="0" algn="just">
              <a:buNone/>
            </a:pPr>
            <a:r>
              <a:rPr lang="en-US" b="1" dirty="0"/>
              <a:t>f. As a Token of Gratitude: </a:t>
            </a:r>
          </a:p>
          <a:p>
            <a:pPr marL="0" indent="0" algn="just">
              <a:buNone/>
            </a:pPr>
            <a:r>
              <a:rPr lang="en-US" dirty="0"/>
              <a:t>Business units benefit from society. Based on the commonly accepted principle, that one owes debts of gratitude towards those who benefits us, the corporations have debts that it owes to society.</a:t>
            </a:r>
          </a:p>
          <a:p>
            <a:pPr algn="just"/>
            <a:endParaRPr lang="en-US" dirty="0"/>
          </a:p>
        </p:txBody>
      </p:sp>
    </p:spTree>
    <p:extLst>
      <p:ext uri="{BB962C8B-B14F-4D97-AF65-F5344CB8AC3E}">
        <p14:creationId xmlns:p14="http://schemas.microsoft.com/office/powerpoint/2010/main" val="2736518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2E61-DBBA-4515-16C8-36C2BCE59213}"/>
              </a:ext>
            </a:extLst>
          </p:cNvPr>
          <p:cNvSpPr>
            <a:spLocks noGrp="1"/>
          </p:cNvSpPr>
          <p:nvPr>
            <p:ph type="title"/>
          </p:nvPr>
        </p:nvSpPr>
        <p:spPr/>
        <p:txBody>
          <a:bodyPr>
            <a:normAutofit/>
          </a:bodyPr>
          <a:lstStyle/>
          <a:p>
            <a:r>
              <a:rPr lang="en-US" sz="3600" dirty="0"/>
              <a:t>Arguments against Social Responsibility:</a:t>
            </a:r>
          </a:p>
        </p:txBody>
      </p:sp>
      <p:sp>
        <p:nvSpPr>
          <p:cNvPr id="3" name="Content Placeholder 2">
            <a:extLst>
              <a:ext uri="{FF2B5EF4-FFF2-40B4-BE49-F238E27FC236}">
                <a16:creationId xmlns:a16="http://schemas.microsoft.com/office/drawing/2014/main" id="{38E4ECF8-BDF9-6624-FA02-F70C592419F5}"/>
              </a:ext>
            </a:extLst>
          </p:cNvPr>
          <p:cNvSpPr>
            <a:spLocks noGrp="1"/>
          </p:cNvSpPr>
          <p:nvPr>
            <p:ph idx="1"/>
          </p:nvPr>
        </p:nvSpPr>
        <p:spPr/>
        <p:txBody>
          <a:bodyPr/>
          <a:lstStyle/>
          <a:p>
            <a:pPr marL="0" indent="0" algn="just">
              <a:buNone/>
            </a:pPr>
            <a:r>
              <a:rPr lang="en-US" b="1" dirty="0"/>
              <a:t> a. Profit Maximization is the Ultimate Goal: </a:t>
            </a:r>
          </a:p>
          <a:p>
            <a:pPr marL="0" indent="0" algn="just">
              <a:buNone/>
            </a:pPr>
            <a:r>
              <a:rPr lang="en-US" dirty="0"/>
              <a:t>Businesses are sometimes criticized for having profit maximization as their goal. Since business operates in a world of poverty and hunger, the economic efficiency of business is a matter of priority and should be the sole mission of business.</a:t>
            </a:r>
          </a:p>
          <a:p>
            <a:pPr marL="0" indent="0" algn="just">
              <a:buNone/>
            </a:pPr>
            <a:r>
              <a:rPr lang="en-US" b="1" dirty="0"/>
              <a:t>b. Society has to Pay the Cost: </a:t>
            </a:r>
          </a:p>
          <a:p>
            <a:pPr marL="0" indent="0" algn="just">
              <a:buNone/>
            </a:pPr>
            <a:r>
              <a:rPr lang="en-US" dirty="0"/>
              <a:t>The cost of social responsibility is passed on to the customer vis-à-vis society in the form of increased prices. And the question arises can society bear these additional costs.</a:t>
            </a:r>
          </a:p>
          <a:p>
            <a:pPr algn="just"/>
            <a:endParaRPr lang="en-US" dirty="0"/>
          </a:p>
        </p:txBody>
      </p:sp>
    </p:spTree>
    <p:extLst>
      <p:ext uri="{BB962C8B-B14F-4D97-AF65-F5344CB8AC3E}">
        <p14:creationId xmlns:p14="http://schemas.microsoft.com/office/powerpoint/2010/main" val="1974926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34C01-99B1-0715-2CDD-CF3838671ABC}"/>
              </a:ext>
            </a:extLst>
          </p:cNvPr>
          <p:cNvSpPr>
            <a:spLocks noGrp="1"/>
          </p:cNvSpPr>
          <p:nvPr>
            <p:ph type="title"/>
          </p:nvPr>
        </p:nvSpPr>
        <p:spPr/>
        <p:txBody>
          <a:bodyPr>
            <a:normAutofit/>
          </a:bodyPr>
          <a:lstStyle/>
          <a:p>
            <a:r>
              <a:rPr lang="en-US" sz="3600" b="1" dirty="0"/>
              <a:t>Arguments against Social Responsibility:</a:t>
            </a:r>
          </a:p>
        </p:txBody>
      </p:sp>
      <p:sp>
        <p:nvSpPr>
          <p:cNvPr id="3" name="Content Placeholder 2">
            <a:extLst>
              <a:ext uri="{FF2B5EF4-FFF2-40B4-BE49-F238E27FC236}">
                <a16:creationId xmlns:a16="http://schemas.microsoft.com/office/drawing/2014/main" id="{873CD1A7-29EA-16A5-12AC-934227891971}"/>
              </a:ext>
            </a:extLst>
          </p:cNvPr>
          <p:cNvSpPr>
            <a:spLocks noGrp="1"/>
          </p:cNvSpPr>
          <p:nvPr>
            <p:ph idx="1"/>
          </p:nvPr>
        </p:nvSpPr>
        <p:spPr/>
        <p:txBody>
          <a:bodyPr/>
          <a:lstStyle/>
          <a:p>
            <a:pPr marL="0" indent="0" algn="just">
              <a:buNone/>
            </a:pPr>
            <a:r>
              <a:rPr lang="en-US" b="1" dirty="0"/>
              <a:t>c. Distraction from Core Business Activities: </a:t>
            </a:r>
          </a:p>
          <a:p>
            <a:pPr marL="0" indent="0" algn="just">
              <a:buNone/>
            </a:pPr>
            <a:r>
              <a:rPr lang="en-US" dirty="0"/>
              <a:t>Critics of social responsibility often argue that businesses should focus solely on their core activities, such as product development, innovation, and customer service.</a:t>
            </a:r>
          </a:p>
          <a:p>
            <a:pPr marL="0" indent="0" algn="just">
              <a:buNone/>
            </a:pPr>
            <a:r>
              <a:rPr lang="en-US" b="1" dirty="0"/>
              <a:t>d. Cost Concerns: </a:t>
            </a:r>
          </a:p>
          <a:p>
            <a:pPr marL="0" indent="0" algn="just">
              <a:buNone/>
            </a:pPr>
            <a:r>
              <a:rPr lang="en-US" dirty="0"/>
              <a:t>Some argue that implementing social responsibility initiatives, such as sustainable practices or fair labor standards, may entail significant costs for businesses. This can include investments in new technologies, higher wages for workers, or compliance with stricter regulations</a:t>
            </a:r>
          </a:p>
        </p:txBody>
      </p:sp>
    </p:spTree>
    <p:extLst>
      <p:ext uri="{BB962C8B-B14F-4D97-AF65-F5344CB8AC3E}">
        <p14:creationId xmlns:p14="http://schemas.microsoft.com/office/powerpoint/2010/main" val="1707049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4CB3D-61CC-3D86-1921-1E26088ED685}"/>
              </a:ext>
            </a:extLst>
          </p:cNvPr>
          <p:cNvSpPr>
            <a:spLocks noGrp="1"/>
          </p:cNvSpPr>
          <p:nvPr>
            <p:ph type="title"/>
          </p:nvPr>
        </p:nvSpPr>
        <p:spPr/>
        <p:txBody>
          <a:bodyPr>
            <a:normAutofit/>
          </a:bodyPr>
          <a:lstStyle/>
          <a:p>
            <a:r>
              <a:rPr lang="en-US" sz="3200" b="1" dirty="0"/>
              <a:t>Arguments against Social Responsibility:</a:t>
            </a:r>
          </a:p>
        </p:txBody>
      </p:sp>
      <p:sp>
        <p:nvSpPr>
          <p:cNvPr id="3" name="Content Placeholder 2">
            <a:extLst>
              <a:ext uri="{FF2B5EF4-FFF2-40B4-BE49-F238E27FC236}">
                <a16:creationId xmlns:a16="http://schemas.microsoft.com/office/drawing/2014/main" id="{8E6B4855-49BA-2AD7-4BE6-ED9922855B68}"/>
              </a:ext>
            </a:extLst>
          </p:cNvPr>
          <p:cNvSpPr>
            <a:spLocks noGrp="1"/>
          </p:cNvSpPr>
          <p:nvPr>
            <p:ph idx="1"/>
          </p:nvPr>
        </p:nvSpPr>
        <p:spPr>
          <a:xfrm>
            <a:off x="838200" y="1417320"/>
            <a:ext cx="10515600" cy="4759643"/>
          </a:xfrm>
        </p:spPr>
        <p:txBody>
          <a:bodyPr/>
          <a:lstStyle/>
          <a:p>
            <a:pPr algn="just"/>
            <a:r>
              <a:rPr lang="en-US" b="1" dirty="0"/>
              <a:t>Market Efficiency:</a:t>
            </a:r>
          </a:p>
          <a:p>
            <a:pPr marL="0" indent="0" algn="just">
              <a:buNone/>
            </a:pPr>
            <a:r>
              <a:rPr lang="en-US" dirty="0"/>
              <a:t>Some proponents of free-market economics argue that markets are inherently efficient and self-regulating, capable of addressing societal concerns without the need for external interventions such as social responsibility initiatives.</a:t>
            </a:r>
          </a:p>
          <a:p>
            <a:pPr algn="just"/>
            <a:r>
              <a:rPr lang="en-US" b="0" i="0" dirty="0">
                <a:solidFill>
                  <a:srgbClr val="0D0D0D"/>
                </a:solidFill>
                <a:effectLst/>
                <a:latin typeface="Söhne"/>
              </a:rPr>
              <a:t>It's important to note that while these arguments against social responsibility exist, they are often countered by proponents of corporate social responsibility (CSR), who argue that businesses have a broader responsibility to stakeholders beyond just shareholders, including employees, customers, communities, and the environment.</a:t>
            </a:r>
            <a:endParaRPr lang="en-US" dirty="0"/>
          </a:p>
        </p:txBody>
      </p:sp>
    </p:spTree>
    <p:extLst>
      <p:ext uri="{BB962C8B-B14F-4D97-AF65-F5344CB8AC3E}">
        <p14:creationId xmlns:p14="http://schemas.microsoft.com/office/powerpoint/2010/main" val="1856310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0D27-B26B-E099-0EED-80F69A1A728A}"/>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A69D6CFC-C32E-3204-269D-5CD52355F886}"/>
              </a:ext>
            </a:extLst>
          </p:cNvPr>
          <p:cNvSpPr>
            <a:spLocks noGrp="1"/>
          </p:cNvSpPr>
          <p:nvPr>
            <p:ph idx="1"/>
          </p:nvPr>
        </p:nvSpPr>
        <p:spPr>
          <a:xfrm>
            <a:off x="457200" y="1310640"/>
            <a:ext cx="11338560" cy="4866323"/>
          </a:xfrm>
        </p:spPr>
        <p:txBody>
          <a:bodyPr>
            <a:normAutofit/>
          </a:bodyPr>
          <a:lstStyle/>
          <a:p>
            <a:pPr algn="just"/>
            <a:r>
              <a:rPr lang="en-US" dirty="0"/>
              <a:t>Social responsibility entails developing businesses with a positive relationship to the society which they operate in. </a:t>
            </a:r>
          </a:p>
          <a:p>
            <a:pPr algn="just"/>
            <a:r>
              <a:rPr lang="en-US" dirty="0"/>
              <a:t>The operations of business have wide ranging effects on many sections of society, e.g. shareholders, suppliers, customers, government, neighborhood community and society at large are affected by the enterprise. An enterprise must be responsive to their needs. </a:t>
            </a:r>
          </a:p>
          <a:p>
            <a:pPr algn="just"/>
            <a:r>
              <a:rPr lang="en-US" dirty="0"/>
              <a:t>Socially Responsible means people and organizations must behave ethically and with sensitivity towards social, cultural, economic and environmental issues.</a:t>
            </a:r>
          </a:p>
          <a:p>
            <a:pPr algn="just"/>
            <a:r>
              <a:rPr lang="en-US" dirty="0"/>
              <a:t>• Social responsibility has wide ranging implications for its various stakeholders and in turn is also affected by it.</a:t>
            </a:r>
          </a:p>
          <a:p>
            <a:pPr algn="just"/>
            <a:endParaRPr lang="en-US" dirty="0"/>
          </a:p>
        </p:txBody>
      </p:sp>
    </p:spTree>
    <p:extLst>
      <p:ext uri="{BB962C8B-B14F-4D97-AF65-F5344CB8AC3E}">
        <p14:creationId xmlns:p14="http://schemas.microsoft.com/office/powerpoint/2010/main" val="1658322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FC252-7F1A-FC57-4BFB-3CF225794008}"/>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4297BBB3-8096-9DD3-B2DD-050FE8DDD087}"/>
              </a:ext>
            </a:extLst>
          </p:cNvPr>
          <p:cNvSpPr>
            <a:spLocks noGrp="1"/>
          </p:cNvSpPr>
          <p:nvPr>
            <p:ph idx="1"/>
          </p:nvPr>
        </p:nvSpPr>
        <p:spPr>
          <a:xfrm>
            <a:off x="466531" y="1287624"/>
            <a:ext cx="11308701" cy="4889339"/>
          </a:xfrm>
        </p:spPr>
        <p:txBody>
          <a:bodyPr>
            <a:noAutofit/>
          </a:bodyPr>
          <a:lstStyle/>
          <a:p>
            <a:pPr algn="just">
              <a:lnSpc>
                <a:spcPct val="120000"/>
              </a:lnSpc>
            </a:pPr>
            <a:r>
              <a:rPr lang="en-US" dirty="0">
                <a:effectLst/>
                <a:latin typeface="Calibri" panose="020F0502020204030204" pitchFamily="34" charset="0"/>
                <a:ea typeface="ADLaM Display" panose="020F0502020204030204" pitchFamily="2" charset="0"/>
                <a:cs typeface="Calibri" panose="020F0502020204030204" pitchFamily="34" charset="0"/>
              </a:rPr>
              <a:t>The social responsibility of business is now referred to as corporate social responsibility (CSR), with CSR referring to the way that businesses are managed to bring about an overall positive impact on the communities, culture, societies and environments in which they operate.</a:t>
            </a:r>
          </a:p>
          <a:p>
            <a:pPr marL="0" marR="0" algn="just">
              <a:lnSpc>
                <a:spcPct val="120000"/>
              </a:lnSpc>
              <a:spcBef>
                <a:spcPts val="0"/>
              </a:spcBef>
              <a:spcAft>
                <a:spcPts val="0"/>
              </a:spcAft>
            </a:pPr>
            <a:r>
              <a:rPr lang="en-US" dirty="0">
                <a:effectLst/>
                <a:latin typeface="Calibri" panose="020F0502020204030204" pitchFamily="34" charset="0"/>
                <a:ea typeface="ADLaM Display" panose="020F0502020204030204" pitchFamily="2" charset="0"/>
                <a:cs typeface="Calibri" panose="020F0502020204030204" pitchFamily="34" charset="0"/>
              </a:rPr>
              <a:t>EU Definition of CSR: "A concept whereby companies integrate social and environmental concerns in their business operations and in their interaction with their stakeholders on a voluntary basis."</a:t>
            </a:r>
          </a:p>
          <a:p>
            <a:pPr marL="0" marR="0" algn="just">
              <a:lnSpc>
                <a:spcPct val="120000"/>
              </a:lnSpc>
              <a:spcBef>
                <a:spcPts val="0"/>
              </a:spcBef>
              <a:spcAft>
                <a:spcPts val="0"/>
              </a:spcAft>
            </a:pPr>
            <a:r>
              <a:rPr lang="en-US" dirty="0" err="1">
                <a:effectLst/>
                <a:latin typeface="Calibri" panose="020F0502020204030204" pitchFamily="34" charset="0"/>
                <a:ea typeface="ADLaM Display" panose="020F0502020204030204" pitchFamily="2" charset="0"/>
                <a:cs typeface="Calibri" panose="020F0502020204030204" pitchFamily="34" charset="0"/>
              </a:rPr>
              <a:t>Mallenbaker</a:t>
            </a:r>
            <a:r>
              <a:rPr lang="en-US" dirty="0">
                <a:effectLst/>
                <a:latin typeface="Calibri" panose="020F0502020204030204" pitchFamily="34" charset="0"/>
                <a:ea typeface="ADLaM Display" panose="020F0502020204030204" pitchFamily="2" charset="0"/>
                <a:cs typeface="Calibri" panose="020F0502020204030204" pitchFamily="34" charset="0"/>
              </a:rPr>
              <a:t> Definition: "CSR is about how companies manage the business processes to produce an overall positive impact on society."</a:t>
            </a:r>
          </a:p>
          <a:p>
            <a:pPr algn="just">
              <a:lnSpc>
                <a:spcPct val="120000"/>
              </a:lnSpc>
            </a:pPr>
            <a:endParaRPr lang="en-US" dirty="0">
              <a:effectLst/>
              <a:latin typeface="Calibri" panose="020F0502020204030204" pitchFamily="34" charset="0"/>
              <a:ea typeface="ADLaM Display" panose="020F0502020204030204" pitchFamily="2" charset="0"/>
              <a:cs typeface="Calibri" panose="020F0502020204030204" pitchFamily="34" charset="0"/>
            </a:endParaRPr>
          </a:p>
          <a:p>
            <a:pPr algn="just">
              <a:lnSpc>
                <a:spcPct val="120000"/>
              </a:lnSpc>
            </a:pPr>
            <a:endParaRPr lang="en-US" sz="4000" dirty="0">
              <a:latin typeface="Calibri" panose="020F0502020204030204" pitchFamily="34" charset="0"/>
              <a:ea typeface="ADLaM Display" panose="020F0502020204030204" pitchFamily="2" charset="0"/>
              <a:cs typeface="Calibri" panose="020F0502020204030204" pitchFamily="34" charset="0"/>
            </a:endParaRPr>
          </a:p>
        </p:txBody>
      </p:sp>
    </p:spTree>
    <p:extLst>
      <p:ext uri="{BB962C8B-B14F-4D97-AF65-F5344CB8AC3E}">
        <p14:creationId xmlns:p14="http://schemas.microsoft.com/office/powerpoint/2010/main" val="2626186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9AB6-3B7F-4B35-D07A-7C04A3926BFC}"/>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20583B6B-F0E6-3EFF-9FE8-603BF8C02C92}"/>
              </a:ext>
            </a:extLst>
          </p:cNvPr>
          <p:cNvSpPr>
            <a:spLocks noGrp="1"/>
          </p:cNvSpPr>
          <p:nvPr>
            <p:ph idx="1"/>
          </p:nvPr>
        </p:nvSpPr>
        <p:spPr/>
        <p:txBody>
          <a:bodyPr>
            <a:normAutofit/>
          </a:bodyPr>
          <a:lstStyle/>
          <a:p>
            <a:pPr algn="just"/>
            <a:r>
              <a:rPr lang="en-US" sz="3200" b="1" dirty="0">
                <a:effectLst/>
                <a:latin typeface="Calibri" panose="020F0502020204030204" pitchFamily="34" charset="0"/>
                <a:ea typeface="Calibri" panose="020F0502020204030204" pitchFamily="34" charset="0"/>
                <a:cs typeface="Calibri" panose="020F0502020204030204" pitchFamily="34" charset="0"/>
              </a:rPr>
              <a:t>The World Business Council for Sustainable Development (WBCSD): </a:t>
            </a:r>
            <a:r>
              <a:rPr lang="en-US" sz="3200" dirty="0">
                <a:effectLst/>
                <a:latin typeface="Calibri" panose="020F0502020204030204" pitchFamily="34" charset="0"/>
                <a:ea typeface="Calibri" panose="020F0502020204030204" pitchFamily="34" charset="0"/>
                <a:cs typeface="Calibri" panose="020F0502020204030204" pitchFamily="34" charset="0"/>
              </a:rPr>
              <a:t>"Corporate Social Responsibility is the continuing commitment by business to behave ethically and contribute to economic development while improving the quality of life of the workforce and their families as well as of the local community and society at large."</a:t>
            </a:r>
          </a:p>
          <a:p>
            <a:pPr algn="just"/>
            <a:endParaRPr lang="en-US"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2383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2223-6793-595C-6D8E-1F679978C03C}"/>
              </a:ext>
            </a:extLst>
          </p:cNvPr>
          <p:cNvSpPr>
            <a:spLocks noGrp="1"/>
          </p:cNvSpPr>
          <p:nvPr>
            <p:ph type="title"/>
          </p:nvPr>
        </p:nvSpPr>
        <p:spPr/>
        <p:txBody>
          <a:bodyPr>
            <a:normAutofit/>
          </a:bodyPr>
          <a:lstStyle/>
          <a:p>
            <a:r>
              <a:rPr lang="en-US" sz="3600" dirty="0"/>
              <a:t>Provisions of the Companies Act 2013 for CSR</a:t>
            </a:r>
          </a:p>
        </p:txBody>
      </p:sp>
      <p:sp>
        <p:nvSpPr>
          <p:cNvPr id="3" name="Content Placeholder 2">
            <a:extLst>
              <a:ext uri="{FF2B5EF4-FFF2-40B4-BE49-F238E27FC236}">
                <a16:creationId xmlns:a16="http://schemas.microsoft.com/office/drawing/2014/main" id="{A4207BD9-4E29-6F21-5DF1-5B079760B6B8}"/>
              </a:ext>
            </a:extLst>
          </p:cNvPr>
          <p:cNvSpPr>
            <a:spLocks noGrp="1"/>
          </p:cNvSpPr>
          <p:nvPr>
            <p:ph idx="1"/>
          </p:nvPr>
        </p:nvSpPr>
        <p:spPr/>
        <p:txBody>
          <a:bodyPr/>
          <a:lstStyle/>
          <a:p>
            <a:pPr algn="just"/>
            <a:r>
              <a:rPr lang="en-US" dirty="0"/>
              <a:t>Under this act any company having a net worth of </a:t>
            </a:r>
            <a:r>
              <a:rPr lang="en-US" b="1" dirty="0"/>
              <a:t>Rupees 500 Crore or more or a turnover of Rs. 1000 Crore or more or a net profit of Rupees 5 Crore or more should mandatorily spend 2% </a:t>
            </a:r>
            <a:r>
              <a:rPr lang="en-US" dirty="0"/>
              <a:t>of their Net Profits of last 3 year on CSR activities. </a:t>
            </a:r>
          </a:p>
          <a:p>
            <a:pPr algn="just"/>
            <a:r>
              <a:rPr lang="en-US" dirty="0"/>
              <a:t>They will have to constitute a CSR Committee of the board consisting of three or more directors out of which at least one director shall be an independent director. </a:t>
            </a:r>
          </a:p>
          <a:p>
            <a:pPr algn="just"/>
            <a:r>
              <a:rPr lang="en-US" dirty="0"/>
              <a:t>If they are not able to spend 2% of the average net profits in pursuance of the CSR policy, the board shall in its report specify the reasons for not spending the amount.</a:t>
            </a:r>
          </a:p>
          <a:p>
            <a:pPr algn="just"/>
            <a:endParaRPr lang="en-US" dirty="0"/>
          </a:p>
        </p:txBody>
      </p:sp>
    </p:spTree>
    <p:extLst>
      <p:ext uri="{BB962C8B-B14F-4D97-AF65-F5344CB8AC3E}">
        <p14:creationId xmlns:p14="http://schemas.microsoft.com/office/powerpoint/2010/main" val="109792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728DF-F7CE-CA7F-FAEB-054EF331F4D4}"/>
              </a:ext>
            </a:extLst>
          </p:cNvPr>
          <p:cNvSpPr>
            <a:spLocks noGrp="1"/>
          </p:cNvSpPr>
          <p:nvPr>
            <p:ph type="title"/>
          </p:nvPr>
        </p:nvSpPr>
        <p:spPr/>
        <p:txBody>
          <a:bodyPr/>
          <a:lstStyle/>
          <a:p>
            <a:r>
              <a:rPr lang="en-US" sz="4400" dirty="0"/>
              <a:t>Provisions of the Companies Act 2013 for CSR</a:t>
            </a:r>
            <a:endParaRPr lang="en-US" dirty="0"/>
          </a:p>
        </p:txBody>
      </p:sp>
      <p:sp>
        <p:nvSpPr>
          <p:cNvPr id="3" name="Content Placeholder 2">
            <a:extLst>
              <a:ext uri="{FF2B5EF4-FFF2-40B4-BE49-F238E27FC236}">
                <a16:creationId xmlns:a16="http://schemas.microsoft.com/office/drawing/2014/main" id="{A313BFC3-5E5B-610D-D647-E082B73C8AF7}"/>
              </a:ext>
            </a:extLst>
          </p:cNvPr>
          <p:cNvSpPr>
            <a:spLocks noGrp="1"/>
          </p:cNvSpPr>
          <p:nvPr>
            <p:ph idx="1"/>
          </p:nvPr>
        </p:nvSpPr>
        <p:spPr>
          <a:xfrm>
            <a:off x="441960" y="1825625"/>
            <a:ext cx="10911840" cy="4351338"/>
          </a:xfrm>
        </p:spPr>
        <p:txBody>
          <a:bodyPr/>
          <a:lstStyle/>
          <a:p>
            <a:pPr algn="just"/>
            <a:r>
              <a:rPr lang="en-US" dirty="0"/>
              <a:t>CSR has gone through many phases in India. Indian Business has traditionally been socially responsible. </a:t>
            </a:r>
          </a:p>
          <a:p>
            <a:pPr algn="just"/>
            <a:r>
              <a:rPr lang="en-US" dirty="0"/>
              <a:t>The ability to make a significant difference in the society and improve the overall quality of life has clearly been proven by the corporate. However, the culture of social responsibility needs to go deeper in the governance of the businesses. </a:t>
            </a:r>
          </a:p>
          <a:p>
            <a:pPr algn="just"/>
            <a:r>
              <a:rPr lang="en-US" dirty="0"/>
              <a:t>All corporate should try and bring about a change in the current social situations in order to have an effective and lasting solution to the social woes.</a:t>
            </a:r>
          </a:p>
        </p:txBody>
      </p:sp>
    </p:spTree>
    <p:extLst>
      <p:ext uri="{BB962C8B-B14F-4D97-AF65-F5344CB8AC3E}">
        <p14:creationId xmlns:p14="http://schemas.microsoft.com/office/powerpoint/2010/main" val="269025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4B4BD-CE11-D162-142B-473DC90FEB04}"/>
              </a:ext>
            </a:extLst>
          </p:cNvPr>
          <p:cNvSpPr>
            <a:spLocks noGrp="1"/>
          </p:cNvSpPr>
          <p:nvPr>
            <p:ph type="title"/>
          </p:nvPr>
        </p:nvSpPr>
        <p:spPr>
          <a:xfrm>
            <a:off x="838200" y="365125"/>
            <a:ext cx="10515600" cy="899795"/>
          </a:xfrm>
        </p:spPr>
        <p:txBody>
          <a:bodyPr>
            <a:normAutofit/>
          </a:bodyPr>
          <a:lstStyle/>
          <a:p>
            <a:r>
              <a:rPr lang="en-US" sz="3200" dirty="0"/>
              <a:t>Responsibility of Business towards Various Stakeholders</a:t>
            </a:r>
          </a:p>
        </p:txBody>
      </p:sp>
      <p:sp>
        <p:nvSpPr>
          <p:cNvPr id="3" name="Content Placeholder 2">
            <a:extLst>
              <a:ext uri="{FF2B5EF4-FFF2-40B4-BE49-F238E27FC236}">
                <a16:creationId xmlns:a16="http://schemas.microsoft.com/office/drawing/2014/main" id="{8B853270-B7EE-F16E-C29B-7B37F580B4D5}"/>
              </a:ext>
            </a:extLst>
          </p:cNvPr>
          <p:cNvSpPr>
            <a:spLocks noGrp="1"/>
          </p:cNvSpPr>
          <p:nvPr>
            <p:ph idx="1"/>
          </p:nvPr>
        </p:nvSpPr>
        <p:spPr/>
        <p:txBody>
          <a:bodyPr>
            <a:normAutofit/>
          </a:bodyPr>
          <a:lstStyle/>
          <a:p>
            <a:pPr marL="0" marR="0" indent="0" algn="just">
              <a:lnSpc>
                <a:spcPct val="115000"/>
              </a:lnSpc>
              <a:spcBef>
                <a:spcPts val="0"/>
              </a:spcBef>
              <a:spcAft>
                <a:spcPts val="0"/>
              </a:spcAft>
              <a:buNone/>
            </a:pPr>
            <a:r>
              <a:rPr lang="en-US" b="1" dirty="0">
                <a:effectLst/>
                <a:latin typeface="Georgia" panose="02040502050405020303" pitchFamily="18" charset="0"/>
                <a:ea typeface="Calibri" panose="020F0502020204030204" pitchFamily="34" charset="0"/>
                <a:cs typeface="Times New Roman" panose="02020603050405020304" pitchFamily="18" charset="0"/>
              </a:rPr>
              <a:t>1. Increase the profits</a:t>
            </a:r>
            <a:endParaRPr lang="en-US" dirty="0">
              <a:effectLst/>
              <a:latin typeface="Calibri" panose="020F0502020204030204" pitchFamily="34" charset="0"/>
              <a:ea typeface="Calibri" panose="020F0502020204030204" pitchFamily="34" charset="0"/>
              <a:cs typeface="Mangal" panose="02040503050203030202" pitchFamily="18" charset="0"/>
            </a:endParaRPr>
          </a:p>
          <a:p>
            <a:pPr marL="0" marR="0" algn="just">
              <a:lnSpc>
                <a:spcPct val="115000"/>
              </a:lnSpc>
              <a:spcBef>
                <a:spcPts val="0"/>
              </a:spcBef>
              <a:spcAft>
                <a:spcPts val="0"/>
              </a:spcAft>
            </a:pPr>
            <a:r>
              <a:rPr lang="en-US" dirty="0">
                <a:effectLst/>
                <a:latin typeface="Georgia" panose="02040502050405020303" pitchFamily="18" charset="0"/>
                <a:ea typeface="Calibri" panose="020F0502020204030204" pitchFamily="34" charset="0"/>
                <a:cs typeface="Times New Roman" panose="02020603050405020304" pitchFamily="18" charset="0"/>
              </a:rPr>
              <a:t>Nobel prize winner economist Milton Friedman wrote in 1970 that there is only one responsibility of business and that is to increase its profits assuming an honest and open marketplace. And those who were disagreed with this assertion were preaching pure and adulterated socialism as per the opinion of Friedman. He opined that business should earn as much profit as possible for their stakeholders.</a:t>
            </a:r>
            <a:endParaRPr lang="en-US" dirty="0">
              <a:effectLst/>
              <a:latin typeface="Calibri" panose="020F0502020204030204" pitchFamily="34" charset="0"/>
              <a:ea typeface="Calibri" panose="020F0502020204030204" pitchFamily="34" charset="0"/>
              <a:cs typeface="Mangal" panose="02040503050203030202" pitchFamily="18" charset="0"/>
            </a:endParaRPr>
          </a:p>
          <a:p>
            <a:endParaRPr lang="en-US" sz="4000" dirty="0"/>
          </a:p>
        </p:txBody>
      </p:sp>
    </p:spTree>
    <p:extLst>
      <p:ext uri="{BB962C8B-B14F-4D97-AF65-F5344CB8AC3E}">
        <p14:creationId xmlns:p14="http://schemas.microsoft.com/office/powerpoint/2010/main" val="2014984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A65B-D18F-A7F3-D2F7-2671D9EBF94C}"/>
              </a:ext>
            </a:extLst>
          </p:cNvPr>
          <p:cNvSpPr>
            <a:spLocks noGrp="1"/>
          </p:cNvSpPr>
          <p:nvPr>
            <p:ph type="title"/>
          </p:nvPr>
        </p:nvSpPr>
        <p:spPr/>
        <p:txBody>
          <a:bodyPr>
            <a:normAutofit/>
          </a:bodyPr>
          <a:lstStyle/>
          <a:p>
            <a:r>
              <a:rPr lang="en-US" sz="4000" b="1" dirty="0"/>
              <a:t>2. Put the customers first</a:t>
            </a:r>
          </a:p>
        </p:txBody>
      </p:sp>
      <p:sp>
        <p:nvSpPr>
          <p:cNvPr id="3" name="Content Placeholder 2">
            <a:extLst>
              <a:ext uri="{FF2B5EF4-FFF2-40B4-BE49-F238E27FC236}">
                <a16:creationId xmlns:a16="http://schemas.microsoft.com/office/drawing/2014/main" id="{C69072EA-4093-65C0-3220-477846B5443C}"/>
              </a:ext>
            </a:extLst>
          </p:cNvPr>
          <p:cNvSpPr>
            <a:spLocks noGrp="1"/>
          </p:cNvSpPr>
          <p:nvPr>
            <p:ph idx="1"/>
          </p:nvPr>
        </p:nvSpPr>
        <p:spPr/>
        <p:txBody>
          <a:bodyPr>
            <a:normAutofit/>
          </a:bodyPr>
          <a:lstStyle/>
          <a:p>
            <a:pPr algn="just"/>
            <a:r>
              <a:rPr lang="en-US" sz="3200" dirty="0"/>
              <a:t>Although profits are indeed the core element of running a business, but the modern businesses must create value for all of its constituents. </a:t>
            </a:r>
          </a:p>
          <a:p>
            <a:pPr algn="just"/>
            <a:r>
              <a:rPr lang="en-US" sz="3200" dirty="0"/>
              <a:t>It has been seen that successful companies like tata have put their customers on priority. It may not ensure more profits but it does ensure that customer happiness is an end in itself which leads to greater customer loyalty.</a:t>
            </a:r>
          </a:p>
        </p:txBody>
      </p:sp>
    </p:spTree>
    <p:extLst>
      <p:ext uri="{BB962C8B-B14F-4D97-AF65-F5344CB8AC3E}">
        <p14:creationId xmlns:p14="http://schemas.microsoft.com/office/powerpoint/2010/main" val="2284726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D2100-A481-D2F3-C4F9-C4AE94CC46DF}"/>
              </a:ext>
            </a:extLst>
          </p:cNvPr>
          <p:cNvSpPr>
            <a:spLocks noGrp="1"/>
          </p:cNvSpPr>
          <p:nvPr>
            <p:ph type="title"/>
          </p:nvPr>
        </p:nvSpPr>
        <p:spPr/>
        <p:txBody>
          <a:bodyPr>
            <a:normAutofit/>
          </a:bodyPr>
          <a:lstStyle/>
          <a:p>
            <a:r>
              <a:rPr lang="en-US" sz="3600" b="1" dirty="0"/>
              <a:t>3. The Case for Shared Value</a:t>
            </a:r>
          </a:p>
        </p:txBody>
      </p:sp>
      <p:sp>
        <p:nvSpPr>
          <p:cNvPr id="3" name="Content Placeholder 2">
            <a:extLst>
              <a:ext uri="{FF2B5EF4-FFF2-40B4-BE49-F238E27FC236}">
                <a16:creationId xmlns:a16="http://schemas.microsoft.com/office/drawing/2014/main" id="{035B962B-97C5-9676-A25B-580342DE3210}"/>
              </a:ext>
            </a:extLst>
          </p:cNvPr>
          <p:cNvSpPr>
            <a:spLocks noGrp="1"/>
          </p:cNvSpPr>
          <p:nvPr>
            <p:ph idx="1"/>
          </p:nvPr>
        </p:nvSpPr>
        <p:spPr/>
        <p:txBody>
          <a:bodyPr>
            <a:normAutofit/>
          </a:bodyPr>
          <a:lstStyle/>
          <a:p>
            <a:pPr algn="just"/>
            <a:r>
              <a:rPr lang="en-US" sz="3200" dirty="0"/>
              <a:t>The "shared value" model doesn't redistribute wealth; instead, shared value refers to business and society working together to increase profits and improve society at the same time, according to January 2018 Business-Ethics.com article. </a:t>
            </a:r>
          </a:p>
          <a:p>
            <a:pPr algn="just"/>
            <a:r>
              <a:rPr lang="en-US" sz="3200" dirty="0"/>
              <a:t>In this new model, the business achieves economic success because it addresses society's "needs and challenges." </a:t>
            </a:r>
          </a:p>
        </p:txBody>
      </p:sp>
    </p:spTree>
    <p:extLst>
      <p:ext uri="{BB962C8B-B14F-4D97-AF65-F5344CB8AC3E}">
        <p14:creationId xmlns:p14="http://schemas.microsoft.com/office/powerpoint/2010/main" val="1230807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A83FB-9EE5-5AF0-D1CA-04B58F075714}"/>
              </a:ext>
            </a:extLst>
          </p:cNvPr>
          <p:cNvSpPr>
            <a:spLocks noGrp="1"/>
          </p:cNvSpPr>
          <p:nvPr>
            <p:ph type="title"/>
          </p:nvPr>
        </p:nvSpPr>
        <p:spPr/>
        <p:txBody>
          <a:bodyPr>
            <a:normAutofit/>
          </a:bodyPr>
          <a:lstStyle/>
          <a:p>
            <a:r>
              <a:rPr lang="en-US" sz="4000" b="1" dirty="0"/>
              <a:t>4. Shareholders vs. Society</a:t>
            </a:r>
          </a:p>
        </p:txBody>
      </p:sp>
      <p:sp>
        <p:nvSpPr>
          <p:cNvPr id="3" name="Content Placeholder 2">
            <a:extLst>
              <a:ext uri="{FF2B5EF4-FFF2-40B4-BE49-F238E27FC236}">
                <a16:creationId xmlns:a16="http://schemas.microsoft.com/office/drawing/2014/main" id="{174AAC84-0FF8-738B-28C1-406AD18B3565}"/>
              </a:ext>
            </a:extLst>
          </p:cNvPr>
          <p:cNvSpPr>
            <a:spLocks noGrp="1"/>
          </p:cNvSpPr>
          <p:nvPr>
            <p:ph idx="1"/>
          </p:nvPr>
        </p:nvSpPr>
        <p:spPr>
          <a:xfrm>
            <a:off x="838200" y="1508760"/>
            <a:ext cx="10515600" cy="4668203"/>
          </a:xfrm>
        </p:spPr>
        <p:txBody>
          <a:bodyPr/>
          <a:lstStyle/>
          <a:p>
            <a:r>
              <a:rPr lang="en-US" dirty="0"/>
              <a:t>Despite these emerging business models, many businesses still feel the best way to be socially responsible is by earning as much profit as they possibly can, because the profits earned are invested back into the business. </a:t>
            </a:r>
          </a:p>
          <a:p>
            <a:r>
              <a:rPr lang="en-US" dirty="0"/>
              <a:t>In theory, when this occurs, the business creates new jobs, goods or services, causing the company to grow. When the company grows, the stakeholders who are funding the operation should earn a greater return on their investment. </a:t>
            </a:r>
          </a:p>
          <a:p>
            <a:r>
              <a:rPr lang="en-US" dirty="0"/>
              <a:t>Much a like a shark, a company must move forward. If it doesn't, it dies taking employees and stakeholders along with it</a:t>
            </a:r>
          </a:p>
        </p:txBody>
      </p:sp>
    </p:spTree>
    <p:extLst>
      <p:ext uri="{BB962C8B-B14F-4D97-AF65-F5344CB8AC3E}">
        <p14:creationId xmlns:p14="http://schemas.microsoft.com/office/powerpoint/2010/main" val="9062825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220</TotalTime>
  <Words>1470</Words>
  <Application>Microsoft Office PowerPoint</Application>
  <PresentationFormat>Widescreen</PresentationFormat>
  <Paragraphs>68</Paragraphs>
  <Slides>16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Aptos Display</vt:lpstr>
      <vt:lpstr>Arial</vt:lpstr>
      <vt:lpstr>Calibri</vt:lpstr>
      <vt:lpstr>Georgia</vt:lpstr>
      <vt:lpstr>Söhne</vt:lpstr>
      <vt:lpstr>Office Theme</vt:lpstr>
      <vt:lpstr>Social Responsibility of Business </vt:lpstr>
      <vt:lpstr>Introduction</vt:lpstr>
      <vt:lpstr>Introduction</vt:lpstr>
      <vt:lpstr>Provisions of the Companies Act 2013 for CSR</vt:lpstr>
      <vt:lpstr>Provisions of the Companies Act 2013 for CSR</vt:lpstr>
      <vt:lpstr>Responsibility of Business towards Various Stakeholders</vt:lpstr>
      <vt:lpstr>2. Put the customers first</vt:lpstr>
      <vt:lpstr>3. The Case for Shared Value</vt:lpstr>
      <vt:lpstr>4. Shareholders vs. Society</vt:lpstr>
      <vt:lpstr>Critical Appraisal of Social Responsibility of Business</vt:lpstr>
      <vt:lpstr>Arguments for Social Responsibility:</vt:lpstr>
      <vt:lpstr>Arguments for Social Responsibility:</vt:lpstr>
      <vt:lpstr>Arguments against Social Responsibility:</vt:lpstr>
      <vt:lpstr>Arguments against Social Responsibility:</vt:lpstr>
      <vt:lpstr>Arguments against Social Responsibility:</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Responsibility of Business </dc:title>
  <dc:creator>Manish Dadhich</dc:creator>
  <cp:lastModifiedBy>Manish Dadhich</cp:lastModifiedBy>
  <cp:revision>10</cp:revision>
  <dcterms:created xsi:type="dcterms:W3CDTF">2024-04-03T04:44:08Z</dcterms:created>
  <dcterms:modified xsi:type="dcterms:W3CDTF">2024-04-09T06:13:26Z</dcterms:modified>
</cp:coreProperties>
</file>