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1" r:id="rId4"/>
    <p:sldId id="258" r:id="rId5"/>
    <p:sldId id="277" r:id="rId6"/>
    <p:sldId id="274" r:id="rId7"/>
    <p:sldId id="276" r:id="rId8"/>
    <p:sldId id="260" r:id="rId9"/>
    <p:sldId id="262" r:id="rId10"/>
    <p:sldId id="263" r:id="rId11"/>
    <p:sldId id="278" r:id="rId12"/>
    <p:sldId id="279" r:id="rId13"/>
    <p:sldId id="280" r:id="rId14"/>
    <p:sldId id="281" r:id="rId15"/>
    <p:sldId id="265" r:id="rId16"/>
    <p:sldId id="282" r:id="rId17"/>
    <p:sldId id="283" r:id="rId18"/>
    <p:sldId id="284" r:id="rId19"/>
    <p:sldId id="270" r:id="rId20"/>
    <p:sldId id="28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00CC00"/>
    <a:srgbClr val="33CC33"/>
    <a:srgbClr val="00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B28E51-F148-4918-A2A2-C840D8FEE92A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E84AEE-3DE7-43E3-86D6-0090831C4B5C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Surety</a:t>
          </a:r>
          <a:endParaRPr lang="en-US" dirty="0"/>
        </a:p>
      </dgm:t>
    </dgm:pt>
    <dgm:pt modelId="{768FA502-12B4-4C07-BB07-57CF94C1F8C0}" type="parTrans" cxnId="{562D66F3-2291-4908-9153-AFBBEE4D60E8}">
      <dgm:prSet/>
      <dgm:spPr/>
      <dgm:t>
        <a:bodyPr/>
        <a:lstStyle/>
        <a:p>
          <a:endParaRPr lang="en-US"/>
        </a:p>
      </dgm:t>
    </dgm:pt>
    <dgm:pt modelId="{FCAAE2D4-BB65-41B7-9ACF-6178D4E87E8A}" type="sibTrans" cxnId="{562D66F3-2291-4908-9153-AFBBEE4D60E8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12D6D741-F3EF-40F9-9CA9-3A09ABF55B72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Principal debtor</a:t>
          </a:r>
          <a:endParaRPr lang="en-US" dirty="0"/>
        </a:p>
      </dgm:t>
    </dgm:pt>
    <dgm:pt modelId="{8FB0964E-DE04-495D-A488-FD7DDFEC9C53}" type="parTrans" cxnId="{E148664A-B3D8-41B5-BDE1-EE8EEAF5D6F7}">
      <dgm:prSet/>
      <dgm:spPr/>
      <dgm:t>
        <a:bodyPr/>
        <a:lstStyle/>
        <a:p>
          <a:endParaRPr lang="en-US"/>
        </a:p>
      </dgm:t>
    </dgm:pt>
    <dgm:pt modelId="{3C889598-BF83-41C1-BCF9-BD4F0C07E4B6}" type="sibTrans" cxnId="{E148664A-B3D8-41B5-BDE1-EE8EEAF5D6F7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F65B5857-14C6-45DE-B50F-460E4B54415B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Creditor</a:t>
          </a:r>
          <a:endParaRPr lang="en-US" dirty="0"/>
        </a:p>
      </dgm:t>
    </dgm:pt>
    <dgm:pt modelId="{17271648-B5E1-4FEA-9553-51CD2ED8413D}" type="parTrans" cxnId="{8ACFEF62-0E56-40CC-A7B6-0A6A0A8F77A9}">
      <dgm:prSet/>
      <dgm:spPr/>
      <dgm:t>
        <a:bodyPr/>
        <a:lstStyle/>
        <a:p>
          <a:endParaRPr lang="en-US"/>
        </a:p>
      </dgm:t>
    </dgm:pt>
    <dgm:pt modelId="{38E77C8D-D651-4969-BCAE-B3420AB46D9E}" type="sibTrans" cxnId="{8ACFEF62-0E56-40CC-A7B6-0A6A0A8F77A9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088379F5-77F7-4391-A8CA-1B8D28F4638C}" type="pres">
      <dgm:prSet presAssocID="{1DB28E51-F148-4918-A2A2-C840D8FEE92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39265F-B349-42D4-918B-6DBB1EDEB21F}" type="pres">
      <dgm:prSet presAssocID="{4EE84AEE-3DE7-43E3-86D6-0090831C4B5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1C27D8-74AC-42A4-8A74-83B0950B0AF8}" type="pres">
      <dgm:prSet presAssocID="{FCAAE2D4-BB65-41B7-9ACF-6178D4E87E8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4108643-38B3-4BBB-A0E4-C92A995EBF5D}" type="pres">
      <dgm:prSet presAssocID="{FCAAE2D4-BB65-41B7-9ACF-6178D4E87E8A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864C06F3-DECE-4E4E-8ABC-AC7FA46CAB0E}" type="pres">
      <dgm:prSet presAssocID="{12D6D741-F3EF-40F9-9CA9-3A09ABF55B7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0807B-98C0-4A6A-A179-AEE67A204FD0}" type="pres">
      <dgm:prSet presAssocID="{3C889598-BF83-41C1-BCF9-BD4F0C07E4B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F5EFCD5-F7BB-45E2-B4C6-A9F0947432BB}" type="pres">
      <dgm:prSet presAssocID="{3C889598-BF83-41C1-BCF9-BD4F0C07E4B6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4B8B759F-44C1-4F9E-83E3-097C88277DFB}" type="pres">
      <dgm:prSet presAssocID="{F65B5857-14C6-45DE-B50F-460E4B54415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C9F95-D1FF-4B90-8A5C-7C7B1830E54C}" type="pres">
      <dgm:prSet presAssocID="{38E77C8D-D651-4969-BCAE-B3420AB46D9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E321B6C3-6527-4282-A0CD-BF8CAE1673D1}" type="pres">
      <dgm:prSet presAssocID="{38E77C8D-D651-4969-BCAE-B3420AB46D9E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AC728FC-8B8F-499E-9F04-41F6F3A5049F}" type="presOf" srcId="{3C889598-BF83-41C1-BCF9-BD4F0C07E4B6}" destId="{9F5EFCD5-F7BB-45E2-B4C6-A9F0947432BB}" srcOrd="1" destOrd="0" presId="urn:microsoft.com/office/officeart/2005/8/layout/cycle7"/>
    <dgm:cxn modelId="{EFA9DA72-0EBF-43C3-8788-41764626B9B8}" type="presOf" srcId="{38E77C8D-D651-4969-BCAE-B3420AB46D9E}" destId="{388C9F95-D1FF-4B90-8A5C-7C7B1830E54C}" srcOrd="0" destOrd="0" presId="urn:microsoft.com/office/officeart/2005/8/layout/cycle7"/>
    <dgm:cxn modelId="{72BB35A8-F23A-4A0A-8D72-2B9C7360874B}" type="presOf" srcId="{3C889598-BF83-41C1-BCF9-BD4F0C07E4B6}" destId="{BEE0807B-98C0-4A6A-A179-AEE67A204FD0}" srcOrd="0" destOrd="0" presId="urn:microsoft.com/office/officeart/2005/8/layout/cycle7"/>
    <dgm:cxn modelId="{CEB00A79-6E36-47C4-A95D-9E87DA834CC7}" type="presOf" srcId="{FCAAE2D4-BB65-41B7-9ACF-6178D4E87E8A}" destId="{F4108643-38B3-4BBB-A0E4-C92A995EBF5D}" srcOrd="1" destOrd="0" presId="urn:microsoft.com/office/officeart/2005/8/layout/cycle7"/>
    <dgm:cxn modelId="{DA4CBE9F-A9AE-456C-AE84-04DEDA448ADC}" type="presOf" srcId="{F65B5857-14C6-45DE-B50F-460E4B54415B}" destId="{4B8B759F-44C1-4F9E-83E3-097C88277DFB}" srcOrd="0" destOrd="0" presId="urn:microsoft.com/office/officeart/2005/8/layout/cycle7"/>
    <dgm:cxn modelId="{F2F4BC35-37DD-4E2E-B0B1-80A1E455676F}" type="presOf" srcId="{1DB28E51-F148-4918-A2A2-C840D8FEE92A}" destId="{088379F5-77F7-4391-A8CA-1B8D28F4638C}" srcOrd="0" destOrd="0" presId="urn:microsoft.com/office/officeart/2005/8/layout/cycle7"/>
    <dgm:cxn modelId="{2229BB18-5953-402C-8A32-CC96F34E71AB}" type="presOf" srcId="{FCAAE2D4-BB65-41B7-9ACF-6178D4E87E8A}" destId="{131C27D8-74AC-42A4-8A74-83B0950B0AF8}" srcOrd="0" destOrd="0" presId="urn:microsoft.com/office/officeart/2005/8/layout/cycle7"/>
    <dgm:cxn modelId="{562D66F3-2291-4908-9153-AFBBEE4D60E8}" srcId="{1DB28E51-F148-4918-A2A2-C840D8FEE92A}" destId="{4EE84AEE-3DE7-43E3-86D6-0090831C4B5C}" srcOrd="0" destOrd="0" parTransId="{768FA502-12B4-4C07-BB07-57CF94C1F8C0}" sibTransId="{FCAAE2D4-BB65-41B7-9ACF-6178D4E87E8A}"/>
    <dgm:cxn modelId="{8ACFEF62-0E56-40CC-A7B6-0A6A0A8F77A9}" srcId="{1DB28E51-F148-4918-A2A2-C840D8FEE92A}" destId="{F65B5857-14C6-45DE-B50F-460E4B54415B}" srcOrd="2" destOrd="0" parTransId="{17271648-B5E1-4FEA-9553-51CD2ED8413D}" sibTransId="{38E77C8D-D651-4969-BCAE-B3420AB46D9E}"/>
    <dgm:cxn modelId="{D2158115-FB44-45FC-8E15-3B9A4415CA60}" type="presOf" srcId="{4EE84AEE-3DE7-43E3-86D6-0090831C4B5C}" destId="{7D39265F-B349-42D4-918B-6DBB1EDEB21F}" srcOrd="0" destOrd="0" presId="urn:microsoft.com/office/officeart/2005/8/layout/cycle7"/>
    <dgm:cxn modelId="{85E7C5DA-5D4A-4BF2-A761-66F1A4544C81}" type="presOf" srcId="{38E77C8D-D651-4969-BCAE-B3420AB46D9E}" destId="{E321B6C3-6527-4282-A0CD-BF8CAE1673D1}" srcOrd="1" destOrd="0" presId="urn:microsoft.com/office/officeart/2005/8/layout/cycle7"/>
    <dgm:cxn modelId="{FE1BC228-D7DA-429E-B93E-025900D85E37}" type="presOf" srcId="{12D6D741-F3EF-40F9-9CA9-3A09ABF55B72}" destId="{864C06F3-DECE-4E4E-8ABC-AC7FA46CAB0E}" srcOrd="0" destOrd="0" presId="urn:microsoft.com/office/officeart/2005/8/layout/cycle7"/>
    <dgm:cxn modelId="{E148664A-B3D8-41B5-BDE1-EE8EEAF5D6F7}" srcId="{1DB28E51-F148-4918-A2A2-C840D8FEE92A}" destId="{12D6D741-F3EF-40F9-9CA9-3A09ABF55B72}" srcOrd="1" destOrd="0" parTransId="{8FB0964E-DE04-495D-A488-FD7DDFEC9C53}" sibTransId="{3C889598-BF83-41C1-BCF9-BD4F0C07E4B6}"/>
    <dgm:cxn modelId="{DAA291BC-5C78-46F9-8FE7-3B5EF4383EF8}" type="presParOf" srcId="{088379F5-77F7-4391-A8CA-1B8D28F4638C}" destId="{7D39265F-B349-42D4-918B-6DBB1EDEB21F}" srcOrd="0" destOrd="0" presId="urn:microsoft.com/office/officeart/2005/8/layout/cycle7"/>
    <dgm:cxn modelId="{0B4FD86A-50A0-405B-8094-BC5A220AF4CD}" type="presParOf" srcId="{088379F5-77F7-4391-A8CA-1B8D28F4638C}" destId="{131C27D8-74AC-42A4-8A74-83B0950B0AF8}" srcOrd="1" destOrd="0" presId="urn:microsoft.com/office/officeart/2005/8/layout/cycle7"/>
    <dgm:cxn modelId="{9CD0258A-3748-44C0-B2A4-3B4EDCA1F4F0}" type="presParOf" srcId="{131C27D8-74AC-42A4-8A74-83B0950B0AF8}" destId="{F4108643-38B3-4BBB-A0E4-C92A995EBF5D}" srcOrd="0" destOrd="0" presId="urn:microsoft.com/office/officeart/2005/8/layout/cycle7"/>
    <dgm:cxn modelId="{C5BFF4F1-257C-4626-AFC2-7EE86EF8A9C1}" type="presParOf" srcId="{088379F5-77F7-4391-A8CA-1B8D28F4638C}" destId="{864C06F3-DECE-4E4E-8ABC-AC7FA46CAB0E}" srcOrd="2" destOrd="0" presId="urn:microsoft.com/office/officeart/2005/8/layout/cycle7"/>
    <dgm:cxn modelId="{046FE026-F13C-49CE-8DA1-5106A2B6BBB1}" type="presParOf" srcId="{088379F5-77F7-4391-A8CA-1B8D28F4638C}" destId="{BEE0807B-98C0-4A6A-A179-AEE67A204FD0}" srcOrd="3" destOrd="0" presId="urn:microsoft.com/office/officeart/2005/8/layout/cycle7"/>
    <dgm:cxn modelId="{A9D11D9D-3448-4909-8B09-2B20FD244A58}" type="presParOf" srcId="{BEE0807B-98C0-4A6A-A179-AEE67A204FD0}" destId="{9F5EFCD5-F7BB-45E2-B4C6-A9F0947432BB}" srcOrd="0" destOrd="0" presId="urn:microsoft.com/office/officeart/2005/8/layout/cycle7"/>
    <dgm:cxn modelId="{2A6F174C-C765-43E5-806F-C3A081796014}" type="presParOf" srcId="{088379F5-77F7-4391-A8CA-1B8D28F4638C}" destId="{4B8B759F-44C1-4F9E-83E3-097C88277DFB}" srcOrd="4" destOrd="0" presId="urn:microsoft.com/office/officeart/2005/8/layout/cycle7"/>
    <dgm:cxn modelId="{18F62B7B-6DE0-4493-AF67-A76D3C7C874F}" type="presParOf" srcId="{088379F5-77F7-4391-A8CA-1B8D28F4638C}" destId="{388C9F95-D1FF-4B90-8A5C-7C7B1830E54C}" srcOrd="5" destOrd="0" presId="urn:microsoft.com/office/officeart/2005/8/layout/cycle7"/>
    <dgm:cxn modelId="{697D1B86-705B-49C4-A786-65BF709F70EB}" type="presParOf" srcId="{388C9F95-D1FF-4B90-8A5C-7C7B1830E54C}" destId="{E321B6C3-6527-4282-A0CD-BF8CAE1673D1}" srcOrd="0" destOrd="0" presId="urn:microsoft.com/office/officeart/2005/8/layout/cycle7"/>
  </dgm:cxnLst>
  <dgm:bg>
    <a:effectLst/>
  </dgm:bg>
  <dgm:whole>
    <a:ln>
      <a:solidFill>
        <a:srgbClr val="0000FF"/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BDC38-6F37-444B-BC44-F18E3E3BF4C5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69A8E-10A9-4B69-BF54-71EB422DAC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69A8E-10A9-4B69-BF54-71EB422DAC3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E0A43-61F0-4FF1-8EDD-B6D3987B8D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88ADC-4D0B-485F-96D5-88847776E1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59CBA-BEB3-48AE-A3CD-949C72666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6E719-2EF9-4EED-AAAE-8C47BEF731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B36F0-715A-460E-8D70-3981B3A02E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51770-D968-4355-853D-42E12206F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91EC3-7F56-460B-9E36-A8C3A20B25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5351A-E8AD-4801-BA33-7FC3FE0123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66084-05E7-4BCB-B487-31E82B2C13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26468-3670-4730-A54A-EC04239A5B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8550A-FDDB-4E67-92B2-91BABC137C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F55287-0703-4191-BFEC-E402B31D1B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>
                <a:solidFill>
                  <a:srgbClr val="FF0000"/>
                </a:solidFill>
              </a:rPr>
              <a:t>CONTRACT OF INDEMNITY          </a:t>
            </a:r>
            <a:r>
              <a:rPr lang="en-US" sz="3600" b="1">
                <a:solidFill>
                  <a:srgbClr val="0000FF"/>
                </a:solidFill>
              </a:rPr>
              <a:t>CONTRACT OF GUARANTEE</a:t>
            </a:r>
            <a:r>
              <a:rPr lang="en-US" sz="3600" b="1"/>
              <a:t/>
            </a:r>
            <a:br>
              <a:rPr lang="en-US" sz="3600" b="1"/>
            </a:br>
            <a:r>
              <a:rPr lang="en-US" sz="4000" b="1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581400"/>
            <a:ext cx="6400800" cy="1752600"/>
          </a:xfrm>
        </p:spPr>
        <p:txBody>
          <a:bodyPr/>
          <a:lstStyle/>
          <a:p>
            <a:pPr algn="r"/>
            <a:r>
              <a:rPr lang="en-US" sz="2000" dirty="0" smtClean="0"/>
              <a:t>Dr. Manish </a:t>
            </a:r>
            <a:r>
              <a:rPr lang="en-US" sz="2000" dirty="0" err="1" smtClean="0"/>
              <a:t>dadhich</a:t>
            </a:r>
            <a:endParaRPr lang="en-US" sz="2000" dirty="0" smtClean="0"/>
          </a:p>
          <a:p>
            <a:pPr algn="r"/>
            <a:r>
              <a:rPr lang="en-US" sz="2000" dirty="0" smtClean="0"/>
              <a:t>PhD. </a:t>
            </a:r>
            <a:r>
              <a:rPr lang="en-US" sz="2000" dirty="0" err="1" smtClean="0"/>
              <a:t>M.Com</a:t>
            </a:r>
            <a:r>
              <a:rPr lang="en-US" sz="2000" dirty="0" smtClean="0"/>
              <a:t>, NET</a:t>
            </a:r>
          </a:p>
          <a:p>
            <a:pPr algn="r"/>
            <a:r>
              <a:rPr lang="en-US" sz="2000" dirty="0" smtClean="0"/>
              <a:t>M.B.A., NET, SET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00FF"/>
                </a:solidFill>
              </a:rPr>
              <a:t>CONTRACT OF GUARANTEE cont---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800" dirty="0"/>
              <a:t>There are three contracts first b/w creditor &amp; principal debtor, second b/w surety &amp; creditor, third b/w surety &amp; principal </a:t>
            </a:r>
            <a:r>
              <a:rPr lang="en-US" sz="2800" dirty="0" smtClean="0"/>
              <a:t>debtor</a:t>
            </a:r>
            <a:r>
              <a:rPr lang="en-US" sz="2800" dirty="0"/>
              <a:t>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The primary liability is of principal debtor and the surety has a secondary liability. Which means that the payment is to be made by the surety only if the debtor does not pay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This contract is for the security of the creditor.</a:t>
            </a:r>
          </a:p>
          <a:p>
            <a:pPr algn="just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accent2"/>
                </a:solidFill>
              </a:rPr>
              <a:t>Essentials of guarantee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800" dirty="0" smtClean="0"/>
              <a:t>Three parties</a:t>
            </a:r>
          </a:p>
          <a:p>
            <a:r>
              <a:rPr lang="en-US" sz="2800" dirty="0" smtClean="0"/>
              <a:t>Three contracts</a:t>
            </a:r>
          </a:p>
          <a:p>
            <a:r>
              <a:rPr lang="en-US" sz="2800" dirty="0" smtClean="0"/>
              <a:t>Capacity to </a:t>
            </a:r>
            <a:r>
              <a:rPr lang="en-US" sz="2800" dirty="0" smtClean="0"/>
              <a:t>contract</a:t>
            </a:r>
            <a:endParaRPr lang="en-US" sz="2800" dirty="0" smtClean="0"/>
          </a:p>
          <a:p>
            <a:r>
              <a:rPr lang="en-US" sz="2800" dirty="0" smtClean="0"/>
              <a:t>At the request of debtor</a:t>
            </a:r>
          </a:p>
          <a:p>
            <a:r>
              <a:rPr lang="en-US" sz="2800" dirty="0" smtClean="0"/>
              <a:t>Debt or liability</a:t>
            </a:r>
          </a:p>
          <a:p>
            <a:r>
              <a:rPr lang="en-US" sz="2800" dirty="0" smtClean="0"/>
              <a:t>Consideration</a:t>
            </a:r>
          </a:p>
          <a:p>
            <a:r>
              <a:rPr lang="en-US" sz="2800" dirty="0" smtClean="0"/>
              <a:t>Free consent</a:t>
            </a:r>
          </a:p>
          <a:p>
            <a:r>
              <a:rPr lang="en-US" sz="2800" dirty="0" smtClean="0"/>
              <a:t>Writing not necessary</a:t>
            </a:r>
          </a:p>
          <a:p>
            <a:r>
              <a:rPr lang="en-US" sz="2800" dirty="0" smtClean="0"/>
              <a:t>Other essentials of a contract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accent2"/>
                </a:solidFill>
              </a:rPr>
              <a:t>Types of Guarantee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payment of debt.</a:t>
            </a:r>
          </a:p>
          <a:p>
            <a:r>
              <a:rPr lang="en-US" dirty="0" smtClean="0"/>
              <a:t>For price.</a:t>
            </a:r>
          </a:p>
          <a:p>
            <a:r>
              <a:rPr lang="en-US" dirty="0" smtClean="0"/>
              <a:t>For honesty.</a:t>
            </a:r>
          </a:p>
          <a:p>
            <a:r>
              <a:rPr lang="en-US" dirty="0" smtClean="0"/>
              <a:t>Specific guarantee.</a:t>
            </a:r>
          </a:p>
          <a:p>
            <a:r>
              <a:rPr lang="en-US" dirty="0" smtClean="0"/>
              <a:t>Continuous guarantee.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accent2"/>
                </a:solidFill>
              </a:rPr>
              <a:t>Revocation of continues guarantee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notice</a:t>
            </a:r>
          </a:p>
          <a:p>
            <a:r>
              <a:rPr lang="en-US" dirty="0" smtClean="0"/>
              <a:t>By death</a:t>
            </a:r>
          </a:p>
          <a:p>
            <a:r>
              <a:rPr lang="en-US" dirty="0" smtClean="0"/>
              <a:t>By modes of discharge of surety</a:t>
            </a:r>
          </a:p>
          <a:p>
            <a:pPr lvl="1"/>
            <a:r>
              <a:rPr lang="en-US" dirty="0" smtClean="0"/>
              <a:t>By </a:t>
            </a:r>
            <a:r>
              <a:rPr lang="en-US" dirty="0" err="1" smtClean="0"/>
              <a:t>novation</a:t>
            </a:r>
            <a:endParaRPr lang="en-US" dirty="0" smtClean="0"/>
          </a:p>
          <a:p>
            <a:pPr lvl="1"/>
            <a:r>
              <a:rPr lang="en-US" dirty="0" smtClean="0"/>
              <a:t>Variance in terms &amp; conditions</a:t>
            </a:r>
          </a:p>
          <a:p>
            <a:pPr lvl="1"/>
            <a:r>
              <a:rPr lang="en-US" dirty="0" smtClean="0"/>
              <a:t>By loss security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sz="3600" dirty="0" smtClean="0">
                <a:solidFill>
                  <a:schemeClr val="accent2"/>
                </a:solidFill>
              </a:rPr>
              <a:t>Rights of Surety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I- Against the creditor.</a:t>
            </a:r>
          </a:p>
          <a:p>
            <a:r>
              <a:rPr lang="en-US" dirty="0" smtClean="0"/>
              <a:t>II- Against the principal debtor.</a:t>
            </a:r>
          </a:p>
          <a:p>
            <a:r>
              <a:rPr lang="en-US" dirty="0" smtClean="0"/>
              <a:t>III- Against the co-sureties.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sz="3200" b="1" dirty="0">
                <a:solidFill>
                  <a:srgbClr val="0000FF"/>
                </a:solidFill>
              </a:rPr>
              <a:t/>
            </a:r>
            <a:br>
              <a:rPr lang="en-US" sz="3200" b="1" dirty="0">
                <a:solidFill>
                  <a:srgbClr val="0000FF"/>
                </a:solidFill>
              </a:rPr>
            </a:br>
            <a:r>
              <a:rPr lang="en-US" sz="3200" b="1" dirty="0" smtClean="0">
                <a:solidFill>
                  <a:srgbClr val="0000FF"/>
                </a:solidFill>
              </a:rPr>
              <a:t>I- </a:t>
            </a:r>
            <a:r>
              <a:rPr lang="en-US" sz="3200" b="1" dirty="0" smtClean="0">
                <a:solidFill>
                  <a:schemeClr val="accent2"/>
                </a:solidFill>
              </a:rPr>
              <a:t>Rights of surety against the creditor</a:t>
            </a:r>
            <a:r>
              <a:rPr lang="en-US" sz="3200" i="1" dirty="0">
                <a:solidFill>
                  <a:srgbClr val="FF0000"/>
                </a:solidFill>
              </a:rPr>
              <a:t/>
            </a:r>
            <a:br>
              <a:rPr lang="en-US" sz="3200" i="1" dirty="0">
                <a:solidFill>
                  <a:srgbClr val="FF0000"/>
                </a:solidFill>
              </a:rPr>
            </a:br>
            <a:endParaRPr lang="en-US" sz="3200" i="1" dirty="0">
              <a:solidFill>
                <a:srgbClr val="FF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59363"/>
          </a:xfrm>
        </p:spPr>
        <p:txBody>
          <a:bodyPr/>
          <a:lstStyle/>
          <a:p>
            <a:pPr marL="609600" indent="-609600" algn="just">
              <a:buNone/>
            </a:pPr>
            <a:r>
              <a:rPr lang="en-US" sz="2800" b="1" dirty="0" smtClean="0"/>
              <a:t>1. Right </a:t>
            </a:r>
            <a:r>
              <a:rPr lang="en-US" sz="2800" b="1" dirty="0"/>
              <a:t>of subrogation (interchange):</a:t>
            </a:r>
            <a:r>
              <a:rPr lang="en-US" sz="2800" dirty="0"/>
              <a:t> when the surety has paid the guaranteed debt on default of the principal debtor he is then entitled to all the rights which the creditor had against the principal debtor. </a:t>
            </a:r>
          </a:p>
          <a:p>
            <a:pPr marL="609600" indent="-609600" algn="just">
              <a:buNone/>
            </a:pPr>
            <a:r>
              <a:rPr lang="en-US" sz="2800" b="1" dirty="0" smtClean="0"/>
              <a:t>2. Right to securities: </a:t>
            </a:r>
            <a:r>
              <a:rPr lang="en-US" sz="2800" dirty="0" smtClean="0"/>
              <a:t>A surety has right to the benefit of every securities which the creditor has against the debtor.</a:t>
            </a:r>
          </a:p>
          <a:p>
            <a:pPr marL="609600" indent="-609600" algn="just">
              <a:buNone/>
            </a:pPr>
            <a:r>
              <a:rPr lang="en-US" sz="2800" b="1" dirty="0" smtClean="0"/>
              <a:t>3. Right to claim set off: </a:t>
            </a:r>
            <a:r>
              <a:rPr lang="en-US" sz="2800" dirty="0" smtClean="0"/>
              <a:t>A surety is entitled to benefit of debtor’s set-off against the creditor.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Rights against the creditor</a:t>
            </a:r>
            <a:r>
              <a:rPr lang="en-US" sz="3600" i="1" dirty="0" smtClean="0">
                <a:solidFill>
                  <a:srgbClr val="FF0000"/>
                </a:solidFill>
              </a:rPr>
              <a:t/>
            </a:r>
            <a:br>
              <a:rPr lang="en-US" sz="3600" i="1" dirty="0" smtClean="0">
                <a:solidFill>
                  <a:srgbClr val="FF0000"/>
                </a:solidFill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4. </a:t>
            </a:r>
            <a:r>
              <a:rPr lang="en-US" sz="2800" b="1" dirty="0" smtClean="0"/>
              <a:t>Right to equities</a:t>
            </a:r>
            <a:r>
              <a:rPr lang="en-US" sz="2800" dirty="0" smtClean="0"/>
              <a:t>: Surety is entitled to all the equities available to the creditor or debtor.</a:t>
            </a:r>
          </a:p>
          <a:p>
            <a:pPr>
              <a:buNone/>
            </a:pPr>
            <a:r>
              <a:rPr lang="en-US" sz="2800" dirty="0" smtClean="0"/>
              <a:t>5. </a:t>
            </a:r>
            <a:r>
              <a:rPr lang="en-US" sz="2800" b="1" dirty="0" smtClean="0"/>
              <a:t>Right to be discharged</a:t>
            </a:r>
            <a:r>
              <a:rPr lang="en-US" sz="2800" dirty="0" smtClean="0"/>
              <a:t>: Surety can be discharged under fidelity condition or found misconduct or dishonesty.</a:t>
            </a:r>
          </a:p>
          <a:p>
            <a:pPr>
              <a:buNone/>
            </a:pPr>
            <a:r>
              <a:rPr lang="en-US" sz="2800" dirty="0" smtClean="0"/>
              <a:t>6. </a:t>
            </a:r>
            <a:r>
              <a:rPr lang="en-US" sz="2800" b="1" dirty="0" smtClean="0"/>
              <a:t>Right of reimbursement </a:t>
            </a:r>
            <a:r>
              <a:rPr lang="en-US" sz="2800" dirty="0" smtClean="0"/>
              <a:t>(compensation) from the principal debtor: a surety is entitled to recover from the principal debtor whatever amount, he has rightfully paid to the creditor.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II- </a:t>
            </a:r>
            <a:r>
              <a:rPr lang="en-US" sz="3200" b="1" dirty="0" smtClean="0">
                <a:solidFill>
                  <a:schemeClr val="accent2"/>
                </a:solidFill>
              </a:rPr>
              <a:t>Rights of surety against the Debtor</a:t>
            </a:r>
            <a:r>
              <a:rPr lang="en-US" sz="3200" i="1" dirty="0" smtClean="0">
                <a:solidFill>
                  <a:srgbClr val="FF0000"/>
                </a:solidFill>
              </a:rPr>
              <a:t/>
            </a:r>
            <a:br>
              <a:rPr lang="en-US" sz="3200" i="1" dirty="0" smtClean="0">
                <a:solidFill>
                  <a:srgbClr val="FF0000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b="1" dirty="0" smtClean="0"/>
              <a:t>Right of subrogation</a:t>
            </a:r>
            <a:r>
              <a:rPr lang="en-US" dirty="0" smtClean="0"/>
              <a:t>: Upon discharge of the guaranteed obligation a surety steps into the shoes of the creditor. He gets rights to recover from debtor.</a:t>
            </a:r>
          </a:p>
          <a:p>
            <a:r>
              <a:rPr lang="en-US" b="1" dirty="0" smtClean="0"/>
              <a:t>Right to indemnity</a:t>
            </a:r>
            <a:r>
              <a:rPr lang="en-US" dirty="0" smtClean="0"/>
              <a:t>: the surety has right to claim whatever sum he has paid under the guarantee.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III- </a:t>
            </a:r>
            <a:r>
              <a:rPr lang="en-US" sz="2800" b="1" dirty="0" smtClean="0">
                <a:solidFill>
                  <a:schemeClr val="accent2"/>
                </a:solidFill>
              </a:rPr>
              <a:t>Rights of surety against the co-sureties</a:t>
            </a:r>
            <a:r>
              <a:rPr lang="en-US" sz="2800" i="1" dirty="0" smtClean="0">
                <a:solidFill>
                  <a:srgbClr val="FF0000"/>
                </a:solidFill>
              </a:rPr>
              <a:t/>
            </a:r>
            <a:br>
              <a:rPr lang="en-US" sz="2800" i="1" dirty="0" smtClean="0">
                <a:solidFill>
                  <a:srgbClr val="FF0000"/>
                </a:solidFill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Right to claim contribution</a:t>
            </a:r>
          </a:p>
          <a:p>
            <a:pPr lvl="2">
              <a:buNone/>
            </a:pPr>
            <a:r>
              <a:rPr lang="en-US" dirty="0" smtClean="0"/>
              <a:t>a- Equal </a:t>
            </a:r>
            <a:r>
              <a:rPr lang="en-US" dirty="0" err="1" smtClean="0"/>
              <a:t>contri</a:t>
            </a:r>
            <a:r>
              <a:rPr lang="en-US" dirty="0" smtClean="0"/>
              <a:t> in the absence of any contract</a:t>
            </a:r>
          </a:p>
          <a:p>
            <a:pPr lvl="2">
              <a:buNone/>
            </a:pPr>
            <a:r>
              <a:rPr lang="en-US" dirty="0" smtClean="0"/>
              <a:t>b- Unequal </a:t>
            </a:r>
            <a:r>
              <a:rPr lang="en-US" dirty="0" err="1" smtClean="0"/>
              <a:t>contri</a:t>
            </a:r>
            <a:r>
              <a:rPr lang="en-US" dirty="0" smtClean="0"/>
              <a:t> or limited in nature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Release of co-surety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Right to share benefits of securities</a:t>
            </a:r>
          </a:p>
          <a:p>
            <a:pPr algn="just"/>
            <a:r>
              <a:rPr lang="en-US" sz="2800" b="1" dirty="0" smtClean="0"/>
              <a:t>Example:</a:t>
            </a:r>
            <a:r>
              <a:rPr lang="en-US" sz="2800" dirty="0" smtClean="0"/>
              <a:t> if A guarantees to B the payment of a Bill of Exchange by C, the acceptor. The bill is dishonored by C. A is liable not only for the amount of the bill but also for any interest or charges which may have become due on it. 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Discharge of surety from liability</a:t>
            </a:r>
            <a:r>
              <a:rPr lang="en-US" sz="3200" b="1" dirty="0">
                <a:solidFill>
                  <a:srgbClr val="00CC00"/>
                </a:solidFill>
              </a:rPr>
              <a:t/>
            </a:r>
            <a:br>
              <a:rPr lang="en-US" sz="3200" b="1" dirty="0">
                <a:solidFill>
                  <a:srgbClr val="00CC00"/>
                </a:solidFill>
              </a:rPr>
            </a:br>
            <a:endParaRPr lang="en-US" sz="3200" b="1" dirty="0">
              <a:solidFill>
                <a:srgbClr val="00CC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>
              <a:buFont typeface="Wingdings" pitchFamily="2" charset="2"/>
              <a:buChar char=""/>
            </a:pPr>
            <a:r>
              <a:rPr lang="en-US" sz="2800" b="1" dirty="0" smtClean="0"/>
              <a:t>I- By revocation of guarantee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By notice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By death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By </a:t>
            </a:r>
            <a:r>
              <a:rPr lang="en-US" sz="2000" b="1" dirty="0" err="1" smtClean="0"/>
              <a:t>novation</a:t>
            </a:r>
            <a:r>
              <a:rPr lang="en-US" sz="2000" b="1" dirty="0" smtClean="0"/>
              <a:t> of contract</a:t>
            </a:r>
          </a:p>
          <a:p>
            <a:pPr algn="just">
              <a:buFont typeface="Wingdings" pitchFamily="2" charset="2"/>
              <a:buChar char=""/>
            </a:pPr>
            <a:r>
              <a:rPr lang="en-US" sz="2800" b="1" dirty="0" smtClean="0"/>
              <a:t>II- By the conduct of the creditor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Variation in terms of the contract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Discharge or release of principal debtor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Compounding by creditor with debtor only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Loss security</a:t>
            </a:r>
          </a:p>
          <a:p>
            <a:pPr algn="just">
              <a:buFont typeface="Wingdings" pitchFamily="2" charset="2"/>
              <a:buChar char=""/>
            </a:pPr>
            <a:r>
              <a:rPr lang="en-US" sz="2800" b="1" dirty="0" smtClean="0"/>
              <a:t>III- By invalidation of guarantee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Guarantee obtained by misrepresentation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Obtained by concealment of fact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Failure of consideration</a:t>
            </a:r>
          </a:p>
          <a:p>
            <a:pPr lvl="2" algn="just">
              <a:buFont typeface="Wingdings" pitchFamily="2" charset="2"/>
              <a:buChar char=""/>
            </a:pPr>
            <a:r>
              <a:rPr lang="en-US" sz="2000" b="1" dirty="0" smtClean="0"/>
              <a:t>When co-surety does not join</a:t>
            </a:r>
          </a:p>
          <a:p>
            <a:pPr lvl="2" algn="just">
              <a:buFont typeface="Wingdings" pitchFamily="2" charset="2"/>
              <a:buChar char=""/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solidFill>
                  <a:srgbClr val="FF0000"/>
                </a:solidFill>
              </a:rPr>
              <a:t>CONTRACT OF INDEMNITY </a:t>
            </a:r>
            <a:r>
              <a:rPr lang="en-US" sz="3600" b="1"/>
              <a:t/>
            </a:r>
            <a:br>
              <a:rPr lang="en-US" sz="3600" b="1"/>
            </a:br>
            <a:endParaRPr lang="en-US" sz="3600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4525963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GB" dirty="0" smtClean="0"/>
              <a:t>Indemnity means enact to compensate or protect somebody from the loss or make good to the loss. </a:t>
            </a:r>
          </a:p>
          <a:p>
            <a:pPr algn="just"/>
            <a:r>
              <a:rPr lang="en-US" dirty="0" smtClean="0"/>
              <a:t>According to Sec. 124, It </a:t>
            </a:r>
            <a:r>
              <a:rPr lang="en-US" dirty="0"/>
              <a:t>is a contract by which one party promises to save the other from loss caused to him by the conduct of the </a:t>
            </a:r>
            <a:r>
              <a:rPr lang="en-US" dirty="0" err="1"/>
              <a:t>promisor</a:t>
            </a:r>
            <a:r>
              <a:rPr lang="en-US" dirty="0"/>
              <a:t> himself or by the conduct of any other person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It is made in order to protect the </a:t>
            </a:r>
            <a:r>
              <a:rPr lang="en-US" dirty="0" err="1"/>
              <a:t>promisee</a:t>
            </a:r>
            <a:r>
              <a:rPr lang="en-US" dirty="0"/>
              <a:t> against anticipated loss.</a:t>
            </a:r>
          </a:p>
          <a:p>
            <a:pPr algn="just"/>
            <a:endParaRPr lang="en-US" dirty="0"/>
          </a:p>
          <a:p>
            <a:pPr algn="just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5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5400" dirty="0" smtClean="0">
                <a:solidFill>
                  <a:srgbClr val="FF0000"/>
                </a:solidFill>
              </a:rPr>
              <a:t>Thank You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solidFill>
                  <a:srgbClr val="FF0000"/>
                </a:solidFill>
              </a:rPr>
              <a:t>CONTRACT OF INDEMNITY cont---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800" dirty="0"/>
              <a:t>There are only two parties involved </a:t>
            </a:r>
            <a:r>
              <a:rPr lang="en-US" sz="2800" dirty="0" smtClean="0"/>
              <a:t>in indemnity</a:t>
            </a:r>
          </a:p>
          <a:p>
            <a:pPr algn="just"/>
            <a:r>
              <a:rPr lang="en-US" sz="2800" dirty="0" smtClean="0"/>
              <a:t>1- the party who promise to save the other from loss is known as </a:t>
            </a:r>
            <a:r>
              <a:rPr lang="en-US" sz="2800" dirty="0"/>
              <a:t>the </a:t>
            </a:r>
            <a:r>
              <a:rPr lang="en-US" sz="2800" b="1" dirty="0"/>
              <a:t>indemnifier</a:t>
            </a:r>
            <a:r>
              <a:rPr lang="en-US" sz="2800" dirty="0"/>
              <a:t> </a:t>
            </a:r>
            <a:r>
              <a:rPr lang="en-US" sz="2800" i="1" dirty="0"/>
              <a:t>(</a:t>
            </a:r>
            <a:r>
              <a:rPr lang="en-US" sz="2800" i="1" dirty="0" err="1"/>
              <a:t>promisor</a:t>
            </a:r>
            <a:r>
              <a:rPr lang="en-US" sz="2800" i="1" dirty="0"/>
              <a:t>)</a:t>
            </a:r>
            <a:r>
              <a:rPr lang="en-US" sz="2800" dirty="0"/>
              <a:t> </a:t>
            </a:r>
          </a:p>
          <a:p>
            <a:pPr algn="just"/>
            <a:r>
              <a:rPr lang="en-US" sz="2800" dirty="0" smtClean="0"/>
              <a:t>2- the party who is promised to be saved or protected against the loss is known </a:t>
            </a:r>
            <a:r>
              <a:rPr lang="en-US" sz="2800" dirty="0"/>
              <a:t>as the </a:t>
            </a:r>
            <a:r>
              <a:rPr lang="en-US" sz="2800" b="1" dirty="0"/>
              <a:t>indemnified </a:t>
            </a:r>
            <a:r>
              <a:rPr lang="en-US" sz="2800" i="1" dirty="0"/>
              <a:t>(</a:t>
            </a:r>
            <a:r>
              <a:rPr lang="en-US" sz="2800" i="1" dirty="0" err="1"/>
              <a:t>promisee</a:t>
            </a:r>
            <a:r>
              <a:rPr lang="en-US" sz="2800" i="1" dirty="0" smtClean="0"/>
              <a:t>).</a:t>
            </a:r>
          </a:p>
          <a:p>
            <a:pPr algn="just"/>
            <a:endParaRPr lang="en-US" sz="2800" i="1" dirty="0"/>
          </a:p>
          <a:p>
            <a:pPr algn="just"/>
            <a:r>
              <a:rPr lang="en-US" sz="2800" i="1" dirty="0" err="1" smtClean="0"/>
              <a:t>Eg</a:t>
            </a:r>
            <a:r>
              <a:rPr lang="en-US" sz="2800" i="1" dirty="0" smtClean="0"/>
              <a:t>. A says to B, a shopkeeper, supply good to A as per his order and I will see you are paid. </a:t>
            </a:r>
            <a:endParaRPr lang="en-US" sz="2800" i="1" dirty="0"/>
          </a:p>
          <a:p>
            <a:pPr algn="just"/>
            <a:endParaRPr lang="en-US" sz="2800" i="1" dirty="0"/>
          </a:p>
          <a:p>
            <a:pPr algn="just"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</a:rPr>
              <a:t>CONTRACT OF INDEMNITY cont---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</a:rPr>
              <a:t>There is only one contract between the parties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There is an undertaking on the part of the indemnifier to be answerable for the debt or default of another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The liability of the indemnifier to the indemnified is primary and independent.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This contract is for the reimbursement (compensation) of loss.</a:t>
            </a:r>
          </a:p>
          <a:p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CONTRACT OF INDEMNITY cont---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>
                <a:solidFill>
                  <a:srgbClr val="7030A0"/>
                </a:solidFill>
              </a:rPr>
              <a:t>Example</a:t>
            </a:r>
            <a:r>
              <a:rPr lang="en-US" dirty="0" smtClean="0">
                <a:solidFill>
                  <a:srgbClr val="7030A0"/>
                </a:solidFill>
              </a:rPr>
              <a:t>-</a:t>
            </a:r>
            <a:r>
              <a:rPr lang="en-US" dirty="0" smtClean="0"/>
              <a:t> A lost his share certificates. He applied to the company for the issue of duplicate certificate. The company asked A to furnish an ‘indemnity bond’ to protect the company against any claim that may be made by any person on the original certificates. Here, A is the indemnifier and B(company) is the indemnity holder.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Essentials of Contracts of Indemnity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Two or more parties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Existence of valid agreement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Express or implied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Creation of liability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Essentials </a:t>
            </a:r>
            <a:r>
              <a:rPr lang="en-US" sz="2400" b="1" dirty="0"/>
              <a:t>of a Valid Contract.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Compensation of loss </a:t>
            </a:r>
            <a:r>
              <a:rPr lang="en-US" sz="2400" dirty="0" smtClean="0"/>
              <a:t>(there must be loss either by the </a:t>
            </a:r>
            <a:r>
              <a:rPr lang="en-US" sz="2400" dirty="0" err="1" smtClean="0"/>
              <a:t>promisor’s</a:t>
            </a:r>
            <a:r>
              <a:rPr lang="en-US" sz="2400" dirty="0" smtClean="0"/>
              <a:t> conduct or by any other person’s conduct)</a:t>
            </a:r>
            <a:endParaRPr lang="en-US" sz="2400" b="1" dirty="0"/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Contingent </a:t>
            </a:r>
            <a:r>
              <a:rPr lang="en-US" sz="2400" b="1" dirty="0"/>
              <a:t>Contract by </a:t>
            </a:r>
            <a:r>
              <a:rPr lang="en-US" sz="2400" b="1" dirty="0" smtClean="0"/>
              <a:t>nature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Mutual Faith</a:t>
            </a:r>
          </a:p>
          <a:p>
            <a:pPr marL="171450" indent="-171450" algn="just" eaLnBrk="1" hangingPunct="1">
              <a:buFont typeface="Arial" pitchFamily="34" charset="0"/>
              <a:buChar char="•"/>
              <a:tabLst>
                <a:tab pos="171450" algn="l"/>
              </a:tabLst>
              <a:defRPr/>
            </a:pPr>
            <a:r>
              <a:rPr lang="en-US" sz="2400" b="1" dirty="0" smtClean="0"/>
              <a:t>Loss due to conduct of the </a:t>
            </a:r>
            <a:r>
              <a:rPr lang="en-US" sz="2400" b="1" dirty="0" err="1" smtClean="0"/>
              <a:t>promisor</a:t>
            </a:r>
            <a:endParaRPr lang="en-US" sz="2400" b="1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1"/>
            <a:ext cx="7162800" cy="838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Rights of Indemnity holder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990600"/>
            <a:ext cx="8382000" cy="56388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000" b="1" dirty="0" smtClean="0"/>
              <a:t>1. Right to recover damages- sec. 125(1)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Indemnity holder is entitled to recover from the indemnifier(</a:t>
            </a:r>
            <a:r>
              <a:rPr lang="en-US" sz="2000" dirty="0" err="1" smtClean="0"/>
              <a:t>promisor</a:t>
            </a:r>
            <a:r>
              <a:rPr lang="en-US" sz="2000" dirty="0" smtClean="0"/>
              <a:t>), all the damages which he may be compelled to pay in any suit in respect of any matter to  which the promise to indemnity applies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/>
              <a:t>2. Right to recover costs- 125(2)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Indemnity holder also entitled to recover the actual loss caused by other party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/>
              <a:t>3.Right to recover sums paid- 125(3)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He also entitled to recover from indemnifier if he may have paid under the terms of any compromise </a:t>
            </a:r>
            <a:r>
              <a:rPr lang="en-US" sz="2000" dirty="0" err="1" smtClean="0"/>
              <a:t>fo</a:t>
            </a:r>
            <a:r>
              <a:rPr lang="en-US" sz="2000" dirty="0" smtClean="0"/>
              <a:t> any such suit.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058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/>
            </a:r>
            <a:br>
              <a:rPr lang="en-US" sz="3600" b="1" dirty="0" smtClean="0">
                <a:solidFill>
                  <a:srgbClr val="0000FF"/>
                </a:solidFill>
              </a:rPr>
            </a:br>
            <a:r>
              <a:rPr lang="en-US" sz="3600" b="1" dirty="0" smtClean="0">
                <a:solidFill>
                  <a:srgbClr val="0000FF"/>
                </a:solidFill>
              </a:rPr>
              <a:t>CONTRACT </a:t>
            </a:r>
            <a:r>
              <a:rPr lang="en-US" sz="3600" b="1" dirty="0">
                <a:solidFill>
                  <a:srgbClr val="0000FF"/>
                </a:solidFill>
              </a:rPr>
              <a:t>OF GUARANTEE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983163"/>
          </a:xfrm>
        </p:spPr>
        <p:txBody>
          <a:bodyPr/>
          <a:lstStyle/>
          <a:p>
            <a:pPr algn="just"/>
            <a:r>
              <a:rPr lang="en-US" sz="2800" dirty="0"/>
              <a:t>It is a contract to perform the promise or discharge the liability of a third person in case of his default. </a:t>
            </a:r>
            <a:endParaRPr lang="en-US" sz="2800" dirty="0" smtClean="0"/>
          </a:p>
          <a:p>
            <a:pPr algn="just"/>
            <a:r>
              <a:rPr lang="en-US" sz="2800" dirty="0" smtClean="0"/>
              <a:t>It </a:t>
            </a:r>
            <a:r>
              <a:rPr lang="en-US" sz="2800" dirty="0"/>
              <a:t>is made to enable a person to get a loan or goods on credit or an employment.</a:t>
            </a:r>
          </a:p>
          <a:p>
            <a:pPr algn="just">
              <a:buFontTx/>
              <a:buNone/>
            </a:pPr>
            <a:endParaRPr lang="en-US" sz="28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371600" y="3733800"/>
          <a:ext cx="67818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en-US" sz="3600" b="1">
                <a:solidFill>
                  <a:srgbClr val="0000FF"/>
                </a:solidFill>
              </a:rPr>
              <a:t>CONTRACT OF GUARANTEE cont---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There </a:t>
            </a:r>
            <a:r>
              <a:rPr lang="en-US" dirty="0"/>
              <a:t>are three parties involved i.e. the person who gives the guarantee known as the </a:t>
            </a:r>
            <a:r>
              <a:rPr lang="en-US" b="1" dirty="0" smtClean="0"/>
              <a:t>surety.</a:t>
            </a:r>
          </a:p>
          <a:p>
            <a:r>
              <a:rPr lang="en-US" dirty="0" smtClean="0"/>
              <a:t>The </a:t>
            </a:r>
            <a:r>
              <a:rPr lang="en-US" dirty="0"/>
              <a:t>person in respect of whose default the guarantee is given known as the </a:t>
            </a:r>
            <a:r>
              <a:rPr lang="en-US" b="1" dirty="0"/>
              <a:t>principal debtor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The person </a:t>
            </a:r>
            <a:r>
              <a:rPr lang="en-US" dirty="0"/>
              <a:t>to whom the guarantee is given known as the </a:t>
            </a:r>
            <a:r>
              <a:rPr lang="en-US" dirty="0" smtClean="0"/>
              <a:t>principal </a:t>
            </a:r>
            <a:r>
              <a:rPr lang="en-US" b="1" dirty="0" smtClean="0"/>
              <a:t>creditor</a:t>
            </a:r>
            <a:r>
              <a:rPr lang="en-US" b="1" dirty="0"/>
              <a:t>.</a:t>
            </a:r>
          </a:p>
          <a:p>
            <a:pPr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1015</Words>
  <Application>Microsoft PowerPoint</Application>
  <PresentationFormat>On-screen Show (4:3)</PresentationFormat>
  <Paragraphs>118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CONTRACT OF INDEMNITY          CONTRACT OF GUARANTEE  </vt:lpstr>
      <vt:lpstr>CONTRACT OF INDEMNITY  </vt:lpstr>
      <vt:lpstr>CONTRACT OF INDEMNITY cont---</vt:lpstr>
      <vt:lpstr>CONTRACT OF INDEMNITY cont---</vt:lpstr>
      <vt:lpstr>CONTRACT OF INDEMNITY cont---</vt:lpstr>
      <vt:lpstr>Essentials of Contracts of Indemnity</vt:lpstr>
      <vt:lpstr>Slide 7</vt:lpstr>
      <vt:lpstr> CONTRACT OF GUARANTEE </vt:lpstr>
      <vt:lpstr>CONTRACT OF GUARANTEE cont---</vt:lpstr>
      <vt:lpstr>CONTRACT OF GUARANTEE cont---</vt:lpstr>
      <vt:lpstr>Essentials of guarantee</vt:lpstr>
      <vt:lpstr>Types of Guarantee</vt:lpstr>
      <vt:lpstr>Revocation of continues guarantee</vt:lpstr>
      <vt:lpstr>Rights of Surety</vt:lpstr>
      <vt:lpstr> I- Rights of surety against the creditor </vt:lpstr>
      <vt:lpstr>Rights against the creditor </vt:lpstr>
      <vt:lpstr>II- Rights of surety against the Debtor </vt:lpstr>
      <vt:lpstr>III- Rights of surety against the co-sureties </vt:lpstr>
      <vt:lpstr>Discharge of surety from liability 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OF INDEMNITY          CONTRACT OF GUARANTEE</dc:title>
  <dc:creator>AZ</dc:creator>
  <cp:lastModifiedBy>Manish</cp:lastModifiedBy>
  <cp:revision>48</cp:revision>
  <dcterms:created xsi:type="dcterms:W3CDTF">2008-01-02T23:55:57Z</dcterms:created>
  <dcterms:modified xsi:type="dcterms:W3CDTF">2017-10-03T07:55:16Z</dcterms:modified>
</cp:coreProperties>
</file>