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4" r:id="rId3"/>
    <p:sldId id="275" r:id="rId4"/>
    <p:sldId id="276" r:id="rId5"/>
    <p:sldId id="257" r:id="rId6"/>
    <p:sldId id="258" r:id="rId7"/>
    <p:sldId id="259" r:id="rId8"/>
    <p:sldId id="260" r:id="rId9"/>
    <p:sldId id="261" r:id="rId10"/>
    <p:sldId id="262" r:id="rId11"/>
    <p:sldId id="263" r:id="rId12"/>
    <p:sldId id="272" r:id="rId13"/>
    <p:sldId id="264" r:id="rId14"/>
    <p:sldId id="265" r:id="rId15"/>
    <p:sldId id="266" r:id="rId16"/>
    <p:sldId id="267" r:id="rId17"/>
    <p:sldId id="268" r:id="rId18"/>
    <p:sldId id="269" r:id="rId19"/>
    <p:sldId id="270" r:id="rId20"/>
    <p:sldId id="271" r:id="rId21"/>
    <p:sldId id="273"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5" d="100"/>
          <a:sy n="65" d="100"/>
        </p:scale>
        <p:origin x="-153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6/30/2020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6/30/2020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6/30/2020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6/30/2020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Financial </a:t>
            </a:r>
            <a:r>
              <a:rPr lang="en-US" dirty="0" smtClean="0"/>
              <a:t> Services &amp; Intermediaries</a:t>
            </a:r>
            <a:r>
              <a:rPr lang="en-US" dirty="0" smtClean="0"/>
              <a:t>	</a:t>
            </a:r>
            <a:endParaRPr lang="en-US" dirty="0"/>
          </a:p>
        </p:txBody>
      </p:sp>
      <p:sp>
        <p:nvSpPr>
          <p:cNvPr id="3" name="Subtitle 2"/>
          <p:cNvSpPr>
            <a:spLocks noGrp="1"/>
          </p:cNvSpPr>
          <p:nvPr>
            <p:ph type="subTitle" idx="1"/>
          </p:nvPr>
        </p:nvSpPr>
        <p:spPr/>
        <p:txBody>
          <a:bodyPr/>
          <a:lstStyle/>
          <a:p>
            <a:r>
              <a:rPr lang="en-US" dirty="0" smtClean="0"/>
              <a:t>Dr. Manish </a:t>
            </a:r>
            <a:r>
              <a:rPr lang="en-US" dirty="0" err="1" smtClean="0"/>
              <a:t>dadhich</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ASSET-BASED Financial Intermediaries</a:t>
            </a:r>
            <a:endParaRPr lang="en-US" sz="3600" dirty="0"/>
          </a:p>
        </p:txBody>
      </p:sp>
      <p:sp>
        <p:nvSpPr>
          <p:cNvPr id="3" name="Content Placeholder 2"/>
          <p:cNvSpPr>
            <a:spLocks noGrp="1"/>
          </p:cNvSpPr>
          <p:nvPr>
            <p:ph idx="1"/>
          </p:nvPr>
        </p:nvSpPr>
        <p:spPr/>
        <p:txBody>
          <a:bodyPr>
            <a:normAutofit/>
          </a:bodyPr>
          <a:lstStyle/>
          <a:p>
            <a:pPr algn="just"/>
            <a:r>
              <a:rPr lang="en-US" sz="2800" dirty="0" smtClean="0"/>
              <a:t>These Financial Intermediaries/Institutions finance the specific requirements of their clientele. The required infra-structure, in the form of required asset or finance is provided for rent or interest respectively.</a:t>
            </a:r>
          </a:p>
          <a:p>
            <a:pPr algn="just"/>
            <a:r>
              <a:rPr lang="en-US" sz="2800" dirty="0" smtClean="0"/>
              <a:t>The financial institutions may be regulated by various regulatory authorities. In addition, regulatory authorities may impose specific standards of conduct requirements on financial intermediaries when providing services to investors</a:t>
            </a:r>
            <a:endParaRPr lang="en-US"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smtClean="0"/>
              <a:t>Some of these initiatives are: </a:t>
            </a:r>
            <a:br>
              <a:rPr lang="en-US" sz="3200" b="1" dirty="0" smtClean="0"/>
            </a:br>
            <a:endParaRPr lang="en-US" sz="3200" b="1" dirty="0"/>
          </a:p>
        </p:txBody>
      </p:sp>
      <p:sp>
        <p:nvSpPr>
          <p:cNvPr id="3" name="Content Placeholder 2"/>
          <p:cNvSpPr>
            <a:spLocks noGrp="1"/>
          </p:cNvSpPr>
          <p:nvPr>
            <p:ph idx="1"/>
          </p:nvPr>
        </p:nvSpPr>
        <p:spPr/>
        <p:txBody>
          <a:bodyPr>
            <a:normAutofit fontScale="92500" lnSpcReduction="20000"/>
          </a:bodyPr>
          <a:lstStyle/>
          <a:p>
            <a:r>
              <a:rPr lang="en-US" dirty="0" smtClean="0"/>
              <a:t>All India Development Financial Institutions [DFIs] </a:t>
            </a:r>
          </a:p>
          <a:p>
            <a:r>
              <a:rPr lang="en-US" dirty="0" smtClean="0"/>
              <a:t>State level Financial Corporations [SFCs] </a:t>
            </a:r>
          </a:p>
          <a:p>
            <a:r>
              <a:rPr lang="en-US" dirty="0" smtClean="0"/>
              <a:t>Insurance Companies </a:t>
            </a:r>
          </a:p>
          <a:p>
            <a:r>
              <a:rPr lang="en-US" dirty="0" smtClean="0"/>
              <a:t>Mutual Funds [MFs] </a:t>
            </a:r>
          </a:p>
          <a:p>
            <a:r>
              <a:rPr lang="en-US" dirty="0" smtClean="0"/>
              <a:t>Non Banking Finance Corporations [NBFCs]</a:t>
            </a:r>
          </a:p>
          <a:p>
            <a:r>
              <a:rPr lang="en-US" dirty="0" smtClean="0"/>
              <a:t>Industrial Finance Corporation of India [IFCI] </a:t>
            </a:r>
          </a:p>
          <a:p>
            <a:r>
              <a:rPr lang="en-US" dirty="0" smtClean="0"/>
              <a:t>Industrial Development Bank of India [IDBI], </a:t>
            </a:r>
          </a:p>
          <a:p>
            <a:r>
              <a:rPr lang="en-US" dirty="0" smtClean="0"/>
              <a:t>Industrial Credit and Investment Corporation of India [ICICI]</a:t>
            </a:r>
          </a:p>
          <a:p>
            <a:r>
              <a:rPr lang="en-US" dirty="0" smtClean="0"/>
              <a:t>Industrial Investment Bank of India [IIBI]. </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76400"/>
            <a:ext cx="8229600" cy="4525963"/>
          </a:xfrm>
        </p:spPr>
        <p:txBody>
          <a:bodyPr>
            <a:normAutofit/>
          </a:bodyPr>
          <a:lstStyle/>
          <a:p>
            <a:pPr algn="ctr">
              <a:buNone/>
            </a:pPr>
            <a:r>
              <a:rPr lang="en-US" sz="4000" dirty="0" smtClean="0"/>
              <a:t>II</a:t>
            </a:r>
          </a:p>
          <a:p>
            <a:pPr algn="ctr">
              <a:buNone/>
            </a:pPr>
            <a:r>
              <a:rPr lang="en-US" sz="4000" b="1" dirty="0" smtClean="0"/>
              <a:t>Non-Banking Finance Company</a:t>
            </a:r>
            <a:endParaRPr lang="en-US" sz="4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Non-Banking Finance Company</a:t>
            </a:r>
            <a:endParaRPr lang="en-US" sz="4000" dirty="0"/>
          </a:p>
        </p:txBody>
      </p:sp>
      <p:sp>
        <p:nvSpPr>
          <p:cNvPr id="3" name="Content Placeholder 2"/>
          <p:cNvSpPr>
            <a:spLocks noGrp="1"/>
          </p:cNvSpPr>
          <p:nvPr>
            <p:ph idx="1"/>
          </p:nvPr>
        </p:nvSpPr>
        <p:spPr/>
        <p:txBody>
          <a:bodyPr>
            <a:normAutofit fontScale="92500" lnSpcReduction="20000"/>
          </a:bodyPr>
          <a:lstStyle/>
          <a:p>
            <a:r>
              <a:rPr lang="en-US" b="1" dirty="0" smtClean="0"/>
              <a:t>Definition of NBFCs According to Reserve Bank Act "Non-Banking Finance Company" (NBFC) means: </a:t>
            </a:r>
            <a:endParaRPr lang="en-US" dirty="0" smtClean="0"/>
          </a:p>
          <a:p>
            <a:r>
              <a:rPr lang="en-US" dirty="0" smtClean="0"/>
              <a:t>1) A financial institution which is a company,</a:t>
            </a:r>
          </a:p>
          <a:p>
            <a:r>
              <a:rPr lang="en-US" dirty="0" smtClean="0"/>
              <a:t> 2) A non-banking institution is a company which has as its principal business of receiving of deposits and advancing loans, </a:t>
            </a:r>
          </a:p>
          <a:p>
            <a:r>
              <a:rPr lang="en-US" dirty="0" smtClean="0"/>
              <a:t>3) Such other non-banking institution or class of such institutions as the bank may with the previous approval of the central government specify</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NBFIs</a:t>
            </a:r>
            <a:endParaRPr lang="en-US" sz="4000" dirty="0"/>
          </a:p>
        </p:txBody>
      </p:sp>
      <p:sp>
        <p:nvSpPr>
          <p:cNvPr id="3" name="Content Placeholder 2"/>
          <p:cNvSpPr>
            <a:spLocks noGrp="1"/>
          </p:cNvSpPr>
          <p:nvPr>
            <p:ph idx="1"/>
          </p:nvPr>
        </p:nvSpPr>
        <p:spPr/>
        <p:txBody>
          <a:bodyPr>
            <a:normAutofit fontScale="92500"/>
          </a:bodyPr>
          <a:lstStyle/>
          <a:p>
            <a:pPr algn="just"/>
            <a:r>
              <a:rPr lang="en-US" dirty="0" smtClean="0"/>
              <a:t>Non-bank financial intermediaries (NBFIs) comprise a mixed bag of institutions, ranging from leasing, factoring, and venture capital companies to various types of contractual savings and institutional investors.</a:t>
            </a:r>
          </a:p>
          <a:p>
            <a:pPr algn="just"/>
            <a:r>
              <a:rPr lang="en-US" dirty="0" smtClean="0"/>
              <a:t> The common characteristic of these institutions is that they mobilize savings and facilitate the financing of different activities, but they do not accept deposits from the public. </a:t>
            </a:r>
          </a:p>
          <a:p>
            <a:pPr algn="just"/>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Role of NBFIs</a:t>
            </a:r>
            <a:endParaRPr lang="en-US" sz="4000" b="1" dirty="0"/>
          </a:p>
        </p:txBody>
      </p:sp>
      <p:sp>
        <p:nvSpPr>
          <p:cNvPr id="3" name="Content Placeholder 2"/>
          <p:cNvSpPr>
            <a:spLocks noGrp="1"/>
          </p:cNvSpPr>
          <p:nvPr>
            <p:ph idx="1"/>
          </p:nvPr>
        </p:nvSpPr>
        <p:spPr/>
        <p:txBody>
          <a:bodyPr>
            <a:normAutofit fontScale="92500" lnSpcReduction="10000"/>
          </a:bodyPr>
          <a:lstStyle/>
          <a:p>
            <a:pPr algn="just"/>
            <a:r>
              <a:rPr lang="en-US" dirty="0" smtClean="0"/>
              <a:t>NBFIs play an important dual role in the financial system. </a:t>
            </a:r>
          </a:p>
          <a:p>
            <a:pPr algn="just"/>
            <a:r>
              <a:rPr lang="en-US" dirty="0" smtClean="0"/>
              <a:t>They complement the role of commercial banks by filling gaps in their range of services. </a:t>
            </a:r>
          </a:p>
          <a:p>
            <a:pPr algn="just"/>
            <a:r>
              <a:rPr lang="en-US" dirty="0" smtClean="0"/>
              <a:t>But they also compete with commercial banks and force them to be more efficient and responsive to the needs of their customers. </a:t>
            </a:r>
          </a:p>
          <a:p>
            <a:pPr algn="just"/>
            <a:r>
              <a:rPr lang="en-US" dirty="0" smtClean="0"/>
              <a:t> Most NBFIs are also actively involved in the securities markets and in the mobilization and allocation of long-term financial resources. </a:t>
            </a:r>
          </a:p>
          <a:p>
            <a:pPr algn="just"/>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smtClean="0"/>
              <a:t>The Categories of Non-Banking Financial Companies </a:t>
            </a:r>
            <a:r>
              <a:rPr lang="en-US" sz="2800" dirty="0" smtClean="0"/>
              <a:t/>
            </a:r>
            <a:br>
              <a:rPr lang="en-US" sz="2800" dirty="0" smtClean="0"/>
            </a:br>
            <a:endParaRPr lang="en-US" sz="2800" dirty="0"/>
          </a:p>
        </p:txBody>
      </p:sp>
      <p:sp>
        <p:nvSpPr>
          <p:cNvPr id="3" name="Content Placeholder 2"/>
          <p:cNvSpPr>
            <a:spLocks noGrp="1"/>
          </p:cNvSpPr>
          <p:nvPr>
            <p:ph idx="1"/>
          </p:nvPr>
        </p:nvSpPr>
        <p:spPr/>
        <p:txBody>
          <a:bodyPr/>
          <a:lstStyle/>
          <a:p>
            <a:r>
              <a:rPr lang="en-US" dirty="0" smtClean="0"/>
              <a:t>Non-Banking Financial Intermediaries can be classified into different ways, that is leasing companies, hire-purchase finance companies, benefit funds, housing finance, investment companies, residuary non-banking company, and miscellaneous non-banking company.</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Non-Banking Financial Companies, </a:t>
            </a:r>
            <a:r>
              <a:rPr lang="en-US" sz="3200" b="1" dirty="0" err="1" smtClean="0"/>
              <a:t>Eg</a:t>
            </a:r>
            <a:r>
              <a:rPr lang="en-US" sz="3200" b="1" dirty="0" smtClean="0"/>
              <a:t>.</a:t>
            </a:r>
            <a:endParaRPr lang="en-US" sz="3200" dirty="0"/>
          </a:p>
        </p:txBody>
      </p:sp>
      <p:sp>
        <p:nvSpPr>
          <p:cNvPr id="3" name="Content Placeholder 2"/>
          <p:cNvSpPr>
            <a:spLocks noGrp="1"/>
          </p:cNvSpPr>
          <p:nvPr>
            <p:ph idx="1"/>
          </p:nvPr>
        </p:nvSpPr>
        <p:spPr/>
        <p:txBody>
          <a:bodyPr/>
          <a:lstStyle/>
          <a:p>
            <a:pPr algn="just">
              <a:buNone/>
            </a:pPr>
            <a:r>
              <a:rPr lang="en-US" dirty="0" smtClean="0"/>
              <a:t>1. Equipment Leasing Company (ELC) means any company which is carrying on as its principal business, the activity of leasing of equipment or the financing of such activity.</a:t>
            </a:r>
          </a:p>
          <a:p>
            <a:pPr algn="just">
              <a:buNone/>
            </a:pPr>
            <a:r>
              <a:rPr lang="en-US" dirty="0" smtClean="0"/>
              <a:t>2. Hire-Purchase Finance Company (HPFC) is a company which carries on as its principal business, hire purchase transactions or the financing of such transactions. </a:t>
            </a:r>
          </a:p>
          <a:p>
            <a:pPr algn="just"/>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Non-Banking Financial Companies, </a:t>
            </a:r>
            <a:r>
              <a:rPr lang="en-US" sz="3200" b="1" dirty="0" err="1" smtClean="0"/>
              <a:t>Eg</a:t>
            </a:r>
            <a:r>
              <a:rPr lang="en-US" sz="3200" b="1" dirty="0" smtClean="0"/>
              <a:t>.</a:t>
            </a:r>
            <a:endParaRPr lang="en-US" sz="3200" dirty="0"/>
          </a:p>
        </p:txBody>
      </p:sp>
      <p:sp>
        <p:nvSpPr>
          <p:cNvPr id="3" name="Content Placeholder 2"/>
          <p:cNvSpPr>
            <a:spLocks noGrp="1"/>
          </p:cNvSpPr>
          <p:nvPr>
            <p:ph idx="1"/>
          </p:nvPr>
        </p:nvSpPr>
        <p:spPr/>
        <p:txBody>
          <a:bodyPr>
            <a:normAutofit lnSpcReduction="10000"/>
          </a:bodyPr>
          <a:lstStyle/>
          <a:p>
            <a:pPr algn="just">
              <a:buNone/>
            </a:pPr>
            <a:r>
              <a:rPr lang="en-US" dirty="0" smtClean="0"/>
              <a:t>3. Housing Finance Company (HFC) is a company which carries on as its principal business, the financing of the acquisition or construction of houses including the acquisition or development of plots of land for construction of houses. </a:t>
            </a:r>
          </a:p>
          <a:p>
            <a:pPr algn="just">
              <a:buNone/>
            </a:pPr>
            <a:r>
              <a:rPr lang="en-US" dirty="0" smtClean="0"/>
              <a:t>4. Investment Company (IC) means any company which is carrying on as its principal business, the acquisition of securities. </a:t>
            </a:r>
          </a:p>
          <a:p>
            <a:pPr algn="just"/>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Non-Banking Financial Companies, </a:t>
            </a:r>
            <a:r>
              <a:rPr lang="en-US" sz="3200" b="1" dirty="0" err="1" smtClean="0"/>
              <a:t>Eg</a:t>
            </a:r>
            <a:r>
              <a:rPr lang="en-US" sz="3200" b="1" dirty="0" smtClean="0"/>
              <a:t>.</a:t>
            </a:r>
            <a:endParaRPr lang="en-US" sz="3200" dirty="0"/>
          </a:p>
        </p:txBody>
      </p:sp>
      <p:sp>
        <p:nvSpPr>
          <p:cNvPr id="3" name="Content Placeholder 2"/>
          <p:cNvSpPr>
            <a:spLocks noGrp="1"/>
          </p:cNvSpPr>
          <p:nvPr>
            <p:ph idx="1"/>
          </p:nvPr>
        </p:nvSpPr>
        <p:spPr/>
        <p:txBody>
          <a:bodyPr>
            <a:normAutofit lnSpcReduction="10000"/>
          </a:bodyPr>
          <a:lstStyle/>
          <a:p>
            <a:pPr algn="just">
              <a:buNone/>
            </a:pPr>
            <a:r>
              <a:rPr lang="en-US" dirty="0" smtClean="0"/>
              <a:t>5. Loan Company (LC) means any company which is carrying on as its principal business, the providing of finance whether by making loans or advances or otherwise for any activity other than its own. </a:t>
            </a:r>
          </a:p>
          <a:p>
            <a:pPr algn="just">
              <a:buNone/>
            </a:pPr>
            <a:r>
              <a:rPr lang="en-US" dirty="0" smtClean="0"/>
              <a:t>6. Benefit Fund Companies (BFC) means any company which is notified by the central government under Section 620-A of the Companies Act 1956.</a:t>
            </a:r>
          </a:p>
          <a:p>
            <a:pPr algn="just"/>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Financial service</a:t>
            </a:r>
            <a:endParaRPr lang="en-US" dirty="0"/>
          </a:p>
        </p:txBody>
      </p:sp>
      <p:sp>
        <p:nvSpPr>
          <p:cNvPr id="3" name="Content Placeholder 2"/>
          <p:cNvSpPr>
            <a:spLocks noGrp="1"/>
          </p:cNvSpPr>
          <p:nvPr>
            <p:ph idx="1"/>
          </p:nvPr>
        </p:nvSpPr>
        <p:spPr/>
        <p:txBody>
          <a:bodyPr>
            <a:normAutofit fontScale="85000" lnSpcReduction="10000"/>
          </a:bodyPr>
          <a:lstStyle/>
          <a:p>
            <a:pPr algn="just" fontAlgn="base"/>
            <a:r>
              <a:rPr lang="en-US" dirty="0" smtClean="0"/>
              <a:t> </a:t>
            </a:r>
            <a:r>
              <a:rPr lang="en-US" dirty="0" smtClean="0"/>
              <a:t>Financial </a:t>
            </a:r>
            <a:r>
              <a:rPr lang="en-US" dirty="0" smtClean="0"/>
              <a:t>service is part of financial system that provides different types of finance through various credit instruments, financial products and services.</a:t>
            </a:r>
          </a:p>
          <a:p>
            <a:pPr algn="just" fontAlgn="base"/>
            <a:r>
              <a:rPr lang="en-US" dirty="0" smtClean="0"/>
              <a:t>In financial instruments, we come across </a:t>
            </a:r>
            <a:r>
              <a:rPr lang="en-US" dirty="0" err="1" smtClean="0"/>
              <a:t>cheques</a:t>
            </a:r>
            <a:r>
              <a:rPr lang="en-US" dirty="0" smtClean="0"/>
              <a:t>, bills, promissory notes, debt instruments, letter of credit, etc</a:t>
            </a:r>
            <a:r>
              <a:rPr lang="en-US" dirty="0" smtClean="0"/>
              <a:t>.</a:t>
            </a:r>
          </a:p>
          <a:p>
            <a:pPr algn="just" fontAlgn="base"/>
            <a:r>
              <a:rPr lang="en-US" dirty="0" smtClean="0"/>
              <a:t>In financial </a:t>
            </a:r>
            <a:r>
              <a:rPr lang="en-US" dirty="0" smtClean="0"/>
              <a:t>products, we come across different types of mutual funds. extending various types of investment opportunities. In addition, there are also products such as credit cards, debit cards, etc.</a:t>
            </a:r>
            <a:endParaRPr lang="en-US" dirty="0" smtClean="0"/>
          </a:p>
          <a:p>
            <a:pPr algn="just"/>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Non-Banking Financial Companies, </a:t>
            </a:r>
            <a:r>
              <a:rPr lang="en-US" sz="3200" b="1" dirty="0" err="1" smtClean="0"/>
              <a:t>Eg</a:t>
            </a:r>
            <a:r>
              <a:rPr lang="en-US" sz="3200" b="1" dirty="0" smtClean="0"/>
              <a:t>.</a:t>
            </a:r>
            <a:endParaRPr lang="en-US" sz="3200" dirty="0"/>
          </a:p>
        </p:txBody>
      </p:sp>
      <p:sp>
        <p:nvSpPr>
          <p:cNvPr id="3" name="Content Placeholder 2"/>
          <p:cNvSpPr>
            <a:spLocks noGrp="1"/>
          </p:cNvSpPr>
          <p:nvPr>
            <p:ph idx="1"/>
          </p:nvPr>
        </p:nvSpPr>
        <p:spPr/>
        <p:txBody>
          <a:bodyPr>
            <a:normAutofit fontScale="85000" lnSpcReduction="10000"/>
          </a:bodyPr>
          <a:lstStyle/>
          <a:p>
            <a:pPr algn="just">
              <a:buNone/>
            </a:pPr>
            <a:r>
              <a:rPr lang="en-US" dirty="0" smtClean="0"/>
              <a:t>7. Miscellaneous Non-Banking Company (MNBC) is a company which collects subscriptions from specified number of subscribers periodically and in turn distributes the same as prizes amongst them. </a:t>
            </a:r>
          </a:p>
          <a:p>
            <a:pPr algn="just">
              <a:buNone/>
            </a:pPr>
            <a:r>
              <a:rPr lang="en-US" dirty="0" smtClean="0"/>
              <a:t>8. Residuary Non-Banking Company (RNBC) is a company which receives deposits under any scheme by way of subscriptions/contributions and does not fall in any above categories.</a:t>
            </a:r>
          </a:p>
          <a:p>
            <a:pPr lvl="0" algn="just">
              <a:buNone/>
            </a:pPr>
            <a:r>
              <a:rPr lang="en-US" dirty="0" smtClean="0"/>
              <a:t>Non banking financial companies </a:t>
            </a:r>
          </a:p>
          <a:p>
            <a:pPr lvl="0" algn="just">
              <a:buNone/>
            </a:pPr>
            <a:r>
              <a:rPr lang="en-US" dirty="0" smtClean="0"/>
              <a:t>(NBFC, </a:t>
            </a:r>
            <a:r>
              <a:rPr lang="en-US" dirty="0" err="1" smtClean="0"/>
              <a:t>eg</a:t>
            </a:r>
            <a:r>
              <a:rPr lang="en-US" dirty="0" smtClean="0"/>
              <a:t>. </a:t>
            </a:r>
            <a:r>
              <a:rPr lang="en-US" dirty="0" err="1" smtClean="0"/>
              <a:t>Mannapuram</a:t>
            </a:r>
            <a:r>
              <a:rPr lang="en-US" dirty="0" smtClean="0"/>
              <a:t> gold loans, </a:t>
            </a:r>
            <a:r>
              <a:rPr lang="en-US" dirty="0" err="1" smtClean="0"/>
              <a:t>Muthoot</a:t>
            </a:r>
            <a:r>
              <a:rPr lang="en-US" dirty="0" smtClean="0"/>
              <a:t> finance etc. </a:t>
            </a:r>
            <a:r>
              <a:rPr lang="en-US" i="1" dirty="0" smtClean="0"/>
              <a:t>Jab </a:t>
            </a:r>
            <a:r>
              <a:rPr lang="en-US" i="1" dirty="0" err="1" smtClean="0"/>
              <a:t>ghar</a:t>
            </a:r>
            <a:r>
              <a:rPr lang="en-US" i="1" dirty="0" smtClean="0"/>
              <a:t> </a:t>
            </a:r>
            <a:r>
              <a:rPr lang="en-US" i="1" dirty="0" err="1" smtClean="0"/>
              <a:t>mein</a:t>
            </a:r>
            <a:r>
              <a:rPr lang="en-US" i="1" dirty="0" smtClean="0"/>
              <a:t> </a:t>
            </a:r>
            <a:r>
              <a:rPr lang="en-US" i="1" dirty="0" err="1" smtClean="0"/>
              <a:t>pada</a:t>
            </a:r>
            <a:r>
              <a:rPr lang="en-US" i="1" dirty="0" smtClean="0"/>
              <a:t> </a:t>
            </a:r>
            <a:r>
              <a:rPr lang="en-US" i="1" dirty="0" err="1" smtClean="0"/>
              <a:t>hai</a:t>
            </a:r>
            <a:r>
              <a:rPr lang="en-US" i="1" dirty="0" smtClean="0"/>
              <a:t> </a:t>
            </a:r>
            <a:r>
              <a:rPr lang="en-US" i="1" dirty="0" err="1" smtClean="0"/>
              <a:t>sona</a:t>
            </a:r>
            <a:r>
              <a:rPr lang="en-US" i="1" dirty="0" smtClean="0"/>
              <a:t> to fir </a:t>
            </a:r>
            <a:r>
              <a:rPr lang="en-US" i="1" dirty="0" err="1" smtClean="0"/>
              <a:t>kaahe</a:t>
            </a:r>
            <a:r>
              <a:rPr lang="en-US" i="1" dirty="0" smtClean="0"/>
              <a:t> </a:t>
            </a:r>
            <a:r>
              <a:rPr lang="en-US" i="1" dirty="0" err="1" smtClean="0"/>
              <a:t>ko</a:t>
            </a:r>
            <a:r>
              <a:rPr lang="en-US" i="1" dirty="0" smtClean="0"/>
              <a:t> </a:t>
            </a:r>
            <a:r>
              <a:rPr lang="en-US" i="1" dirty="0" err="1" smtClean="0"/>
              <a:t>rona</a:t>
            </a:r>
            <a:r>
              <a:rPr lang="en-US" i="1" dirty="0" smtClean="0"/>
              <a:t>?</a:t>
            </a:r>
            <a:r>
              <a:rPr lang="en-US" dirty="0" smtClean="0"/>
              <a:t>)</a:t>
            </a:r>
          </a:p>
          <a:p>
            <a:pPr algn="just"/>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mtClean="0"/>
              <a:t>Thx</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Importance of Financial Services</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70000" lnSpcReduction="20000"/>
          </a:bodyPr>
          <a:lstStyle/>
          <a:p>
            <a:pPr fontAlgn="base"/>
            <a:r>
              <a:rPr lang="en-US" dirty="0" smtClean="0"/>
              <a:t>Vibrant </a:t>
            </a:r>
            <a:r>
              <a:rPr lang="en-US" dirty="0" smtClean="0"/>
              <a:t>Capital Market.</a:t>
            </a:r>
          </a:p>
          <a:p>
            <a:pPr fontAlgn="base"/>
            <a:r>
              <a:rPr lang="en-US" dirty="0" smtClean="0"/>
              <a:t>Expands activities of financial markets.</a:t>
            </a:r>
          </a:p>
          <a:p>
            <a:pPr fontAlgn="base"/>
            <a:r>
              <a:rPr lang="en-US" dirty="0" smtClean="0"/>
              <a:t>Benefits of Government.</a:t>
            </a:r>
          </a:p>
          <a:p>
            <a:pPr fontAlgn="base"/>
            <a:r>
              <a:rPr lang="en-US" dirty="0" smtClean="0"/>
              <a:t>Economic Development.</a:t>
            </a:r>
          </a:p>
          <a:p>
            <a:pPr fontAlgn="base"/>
            <a:r>
              <a:rPr lang="en-US" dirty="0" smtClean="0"/>
              <a:t>Economic Growth.</a:t>
            </a:r>
          </a:p>
          <a:p>
            <a:pPr fontAlgn="base"/>
            <a:r>
              <a:rPr lang="en-US" dirty="0" smtClean="0"/>
              <a:t>Ensures Greater Yield.</a:t>
            </a:r>
          </a:p>
          <a:p>
            <a:pPr fontAlgn="base"/>
            <a:r>
              <a:rPr lang="en-US" dirty="0" smtClean="0"/>
              <a:t>Maximizes Returns.</a:t>
            </a:r>
          </a:p>
          <a:p>
            <a:pPr fontAlgn="base"/>
            <a:r>
              <a:rPr lang="en-US" dirty="0" smtClean="0"/>
              <a:t>Minimizes Risks.</a:t>
            </a:r>
          </a:p>
          <a:p>
            <a:pPr fontAlgn="base"/>
            <a:r>
              <a:rPr lang="en-US" dirty="0" smtClean="0"/>
              <a:t>Promotes Savings.</a:t>
            </a:r>
          </a:p>
          <a:p>
            <a:pPr fontAlgn="base"/>
            <a:r>
              <a:rPr lang="en-US" dirty="0" smtClean="0"/>
              <a:t>Promotes Investments.</a:t>
            </a:r>
          </a:p>
          <a:p>
            <a:pPr fontAlgn="base"/>
            <a:r>
              <a:rPr lang="en-US" dirty="0" smtClean="0"/>
              <a:t>Balanced Regional Development.</a:t>
            </a:r>
          </a:p>
          <a:p>
            <a:pPr fontAlgn="base"/>
            <a:r>
              <a:rPr lang="en-US" dirty="0" smtClean="0"/>
              <a:t>Promotion of Domestic &amp; Foreign Trade.</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Financial </a:t>
            </a:r>
            <a:r>
              <a:rPr lang="en-US" b="1" dirty="0" smtClean="0"/>
              <a:t>Services offered by various financial institutions</a:t>
            </a:r>
            <a:endParaRPr lang="en-US" dirty="0"/>
          </a:p>
        </p:txBody>
      </p:sp>
      <p:sp>
        <p:nvSpPr>
          <p:cNvPr id="3" name="Content Placeholder 2"/>
          <p:cNvSpPr>
            <a:spLocks noGrp="1"/>
          </p:cNvSpPr>
          <p:nvPr>
            <p:ph idx="1"/>
          </p:nvPr>
        </p:nvSpPr>
        <p:spPr/>
        <p:txBody>
          <a:bodyPr>
            <a:normAutofit fontScale="62500" lnSpcReduction="20000"/>
          </a:bodyPr>
          <a:lstStyle/>
          <a:p>
            <a:pPr fontAlgn="base"/>
            <a:r>
              <a:rPr lang="en-US" dirty="0" smtClean="0"/>
              <a:t>Factoring.</a:t>
            </a:r>
          </a:p>
          <a:p>
            <a:pPr fontAlgn="base"/>
            <a:r>
              <a:rPr lang="en-US" dirty="0" smtClean="0"/>
              <a:t>Leasing.</a:t>
            </a:r>
          </a:p>
          <a:p>
            <a:pPr fontAlgn="base"/>
            <a:r>
              <a:rPr lang="en-US" dirty="0" err="1" smtClean="0"/>
              <a:t>Forfaiting</a:t>
            </a:r>
            <a:r>
              <a:rPr lang="en-US" dirty="0" smtClean="0"/>
              <a:t>.</a:t>
            </a:r>
          </a:p>
          <a:p>
            <a:pPr fontAlgn="base"/>
            <a:r>
              <a:rPr lang="en-US" dirty="0" smtClean="0"/>
              <a:t>Hire Purchase Finance.</a:t>
            </a:r>
          </a:p>
          <a:p>
            <a:pPr fontAlgn="base"/>
            <a:r>
              <a:rPr lang="en-US" dirty="0" smtClean="0"/>
              <a:t>Credit card.</a:t>
            </a:r>
          </a:p>
          <a:p>
            <a:pPr fontAlgn="base"/>
            <a:r>
              <a:rPr lang="en-US" dirty="0" smtClean="0"/>
              <a:t>Merchant </a:t>
            </a:r>
            <a:r>
              <a:rPr lang="en-US" dirty="0" smtClean="0"/>
              <a:t>Banking</a:t>
            </a:r>
            <a:endParaRPr lang="en-US" dirty="0" smtClean="0"/>
          </a:p>
          <a:p>
            <a:pPr fontAlgn="base"/>
            <a:r>
              <a:rPr lang="en-US" dirty="0" smtClean="0"/>
              <a:t>Book Building.</a:t>
            </a:r>
          </a:p>
          <a:p>
            <a:pPr fontAlgn="base"/>
            <a:r>
              <a:rPr lang="en-US" dirty="0" smtClean="0"/>
              <a:t>Asset Liability Management.</a:t>
            </a:r>
          </a:p>
          <a:p>
            <a:pPr fontAlgn="base"/>
            <a:r>
              <a:rPr lang="en-US" dirty="0" smtClean="0"/>
              <a:t>Housing Finance.</a:t>
            </a:r>
          </a:p>
          <a:p>
            <a:pPr fontAlgn="base"/>
            <a:r>
              <a:rPr lang="en-US" dirty="0" smtClean="0"/>
              <a:t>Portfolio Finance.</a:t>
            </a:r>
          </a:p>
          <a:p>
            <a:pPr fontAlgn="base"/>
            <a:r>
              <a:rPr lang="en-US" dirty="0" smtClean="0"/>
              <a:t>Underwriting</a:t>
            </a:r>
            <a:endParaRPr lang="en-US" dirty="0" smtClean="0"/>
          </a:p>
          <a:p>
            <a:pPr fontAlgn="base"/>
            <a:r>
              <a:rPr lang="en-US" dirty="0" smtClean="0"/>
              <a:t>Credit </a:t>
            </a:r>
            <a:r>
              <a:rPr lang="en-US" dirty="0" smtClean="0"/>
              <a:t>Rating</a:t>
            </a:r>
            <a:endParaRPr lang="en-US" dirty="0" smtClean="0"/>
          </a:p>
          <a:p>
            <a:pPr fontAlgn="base"/>
            <a:r>
              <a:rPr lang="en-US" dirty="0" smtClean="0"/>
              <a:t>Interest &amp; Credit Swap.</a:t>
            </a:r>
          </a:p>
          <a:p>
            <a:pPr fontAlgn="base"/>
            <a:r>
              <a:rPr lang="en-US" dirty="0" smtClean="0"/>
              <a:t>Mutual Fund.</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Financial intermediary</a:t>
            </a:r>
            <a:endParaRPr lang="en-US" dirty="0"/>
          </a:p>
        </p:txBody>
      </p:sp>
      <p:sp>
        <p:nvSpPr>
          <p:cNvPr id="3" name="Content Placeholder 2"/>
          <p:cNvSpPr>
            <a:spLocks noGrp="1"/>
          </p:cNvSpPr>
          <p:nvPr>
            <p:ph idx="1"/>
          </p:nvPr>
        </p:nvSpPr>
        <p:spPr/>
        <p:txBody>
          <a:bodyPr/>
          <a:lstStyle/>
          <a:p>
            <a:r>
              <a:rPr lang="en-US" dirty="0" smtClean="0"/>
              <a:t>The term </a:t>
            </a:r>
            <a:r>
              <a:rPr lang="en-US" b="1" dirty="0" smtClean="0"/>
              <a:t>financial intermediary</a:t>
            </a:r>
            <a:r>
              <a:rPr lang="en-US" dirty="0" smtClean="0"/>
              <a:t> may refer to an institution, firm or individual who performs intermediation between two or more parties in a financial context. Typically the first party is a provider of a product or service and the second party is a consumer or customer.</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4830763"/>
          </a:xfrm>
        </p:spPr>
        <p:txBody>
          <a:bodyPr>
            <a:normAutofit fontScale="92500" lnSpcReduction="20000"/>
          </a:bodyPr>
          <a:lstStyle/>
          <a:p>
            <a:pPr algn="just"/>
            <a:r>
              <a:rPr lang="en-US" dirty="0" smtClean="0"/>
              <a:t>Financial intermediaries are banking and non-banking institutions which transfer funds from economic agents with surplus funds (surplus units) to economic agents (deficit units) that would like to utilize those funds. </a:t>
            </a:r>
          </a:p>
          <a:p>
            <a:pPr algn="just"/>
            <a:r>
              <a:rPr lang="en-US" dirty="0" smtClean="0"/>
              <a:t>FIs are basically two types: </a:t>
            </a:r>
          </a:p>
          <a:p>
            <a:pPr algn="just">
              <a:buNone/>
            </a:pPr>
            <a:r>
              <a:rPr lang="en-US" dirty="0" smtClean="0"/>
              <a:t>1. Financial Intermediaries, BFIs (Central banks and Commercial banks) and </a:t>
            </a:r>
          </a:p>
          <a:p>
            <a:pPr algn="just">
              <a:buNone/>
            </a:pPr>
            <a:r>
              <a:rPr lang="en-US" dirty="0" smtClean="0"/>
              <a:t>2. Non-Bank Financial Intermediaries, NBFIs (insurance companies, mutual trust funds, investment companies, pensions funds, discount houses).</a:t>
            </a:r>
          </a:p>
          <a:p>
            <a:pPr algn="just"/>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Financial intermediaries can be:</a:t>
            </a:r>
            <a:br>
              <a:rPr lang="en-US" dirty="0" smtClean="0"/>
            </a:br>
            <a:endParaRPr lang="en-US" dirty="0"/>
          </a:p>
        </p:txBody>
      </p:sp>
      <p:sp>
        <p:nvSpPr>
          <p:cNvPr id="3" name="Content Placeholder 2"/>
          <p:cNvSpPr>
            <a:spLocks noGrp="1"/>
          </p:cNvSpPr>
          <p:nvPr>
            <p:ph idx="1"/>
          </p:nvPr>
        </p:nvSpPr>
        <p:spPr/>
        <p:txBody>
          <a:bodyPr>
            <a:normAutofit fontScale="92500" lnSpcReduction="10000"/>
          </a:bodyPr>
          <a:lstStyle/>
          <a:p>
            <a:pPr lvl="0"/>
            <a:r>
              <a:rPr lang="en-US" dirty="0" smtClean="0"/>
              <a:t>Commercial banks</a:t>
            </a:r>
          </a:p>
          <a:p>
            <a:pPr lvl="0"/>
            <a:r>
              <a:rPr lang="en-US" dirty="0" smtClean="0"/>
              <a:t>Regional rural banks (RRB)</a:t>
            </a:r>
          </a:p>
          <a:p>
            <a:pPr lvl="0"/>
            <a:r>
              <a:rPr lang="en-US" dirty="0" smtClean="0"/>
              <a:t>Cooperative banks/ societies</a:t>
            </a:r>
          </a:p>
          <a:p>
            <a:pPr lvl="0"/>
            <a:r>
              <a:rPr lang="en-US" dirty="0" smtClean="0"/>
              <a:t>Development banks and All India finance institutions (IDBI, NABARD, SIDBI, NHB etc.)</a:t>
            </a:r>
          </a:p>
          <a:p>
            <a:pPr lvl="0"/>
            <a:r>
              <a:rPr lang="en-US" dirty="0" smtClean="0"/>
              <a:t>Pension/provident funds (NPS, EPFO etc.)</a:t>
            </a:r>
          </a:p>
          <a:p>
            <a:pPr lvl="0"/>
            <a:r>
              <a:rPr lang="en-US" dirty="0" smtClean="0"/>
              <a:t>Mutual funds (UTI and private sector mutual funds)</a:t>
            </a:r>
          </a:p>
          <a:p>
            <a:pPr lvl="0"/>
            <a:r>
              <a:rPr lang="en-US" dirty="0" smtClean="0"/>
              <a:t>Insurance companies (LIC, GIC etc.)</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smtClean="0"/>
              <a:t>Financial Intermediaries</a:t>
            </a:r>
            <a:r>
              <a:rPr lang="en-US" sz="3200" dirty="0" smtClean="0"/>
              <a:t> has two major categories</a:t>
            </a:r>
            <a:br>
              <a:rPr lang="en-US" sz="3200" dirty="0" smtClean="0"/>
            </a:br>
            <a:endParaRPr lang="en-US" sz="3200" dirty="0"/>
          </a:p>
        </p:txBody>
      </p:sp>
      <p:sp>
        <p:nvSpPr>
          <p:cNvPr id="3" name="Content Placeholder 2"/>
          <p:cNvSpPr>
            <a:spLocks noGrp="1"/>
          </p:cNvSpPr>
          <p:nvPr>
            <p:ph idx="1"/>
          </p:nvPr>
        </p:nvSpPr>
        <p:spPr/>
        <p:txBody>
          <a:bodyPr/>
          <a:lstStyle/>
          <a:p>
            <a:pPr lvl="0"/>
            <a:r>
              <a:rPr lang="en-US" dirty="0" smtClean="0"/>
              <a:t>Fee-based or Advisory Financial Intermediaries</a:t>
            </a:r>
          </a:p>
          <a:p>
            <a:pPr lvl="0"/>
            <a:r>
              <a:rPr lang="en-US" dirty="0" smtClean="0"/>
              <a:t>Asset Based Financial Intermediaries.</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Fee Based/Advisory Financial Intermediaries</a:t>
            </a:r>
            <a:endParaRPr lang="en-US" sz="3200" dirty="0"/>
          </a:p>
        </p:txBody>
      </p:sp>
      <p:sp>
        <p:nvSpPr>
          <p:cNvPr id="3" name="Content Placeholder 2"/>
          <p:cNvSpPr>
            <a:spLocks noGrp="1"/>
          </p:cNvSpPr>
          <p:nvPr>
            <p:ph idx="1"/>
          </p:nvPr>
        </p:nvSpPr>
        <p:spPr/>
        <p:txBody>
          <a:bodyPr>
            <a:normAutofit fontScale="92500" lnSpcReduction="20000"/>
          </a:bodyPr>
          <a:lstStyle/>
          <a:p>
            <a:r>
              <a:rPr lang="en-US" dirty="0" smtClean="0"/>
              <a:t>These Financial Intermediaries/ Institutions offer advisory financial services and charge a fee accordingly for the services rendered. </a:t>
            </a:r>
            <a:r>
              <a:rPr lang="en-US" dirty="0" err="1" smtClean="0"/>
              <a:t>Eg</a:t>
            </a:r>
            <a:r>
              <a:rPr lang="en-US" dirty="0" smtClean="0"/>
              <a:t>.</a:t>
            </a:r>
          </a:p>
          <a:p>
            <a:r>
              <a:rPr lang="en-US" b="1" dirty="0" smtClean="0"/>
              <a:t>I.</a:t>
            </a:r>
            <a:r>
              <a:rPr lang="en-US" dirty="0" smtClean="0"/>
              <a:t> Issue Management</a:t>
            </a:r>
            <a:br>
              <a:rPr lang="en-US" dirty="0" smtClean="0"/>
            </a:br>
            <a:r>
              <a:rPr lang="en-US" b="1" dirty="0" smtClean="0"/>
              <a:t>ii.</a:t>
            </a:r>
            <a:r>
              <a:rPr lang="en-US" dirty="0" smtClean="0"/>
              <a:t> Underwriting</a:t>
            </a:r>
            <a:br>
              <a:rPr lang="en-US" dirty="0" smtClean="0"/>
            </a:br>
            <a:r>
              <a:rPr lang="en-US" b="1" dirty="0" smtClean="0"/>
              <a:t>iii.</a:t>
            </a:r>
            <a:r>
              <a:rPr lang="en-US" dirty="0" smtClean="0"/>
              <a:t> Portfolio Management</a:t>
            </a:r>
            <a:br>
              <a:rPr lang="en-US" dirty="0" smtClean="0"/>
            </a:br>
            <a:r>
              <a:rPr lang="en-US" b="1" dirty="0" smtClean="0"/>
              <a:t>iv.</a:t>
            </a:r>
            <a:r>
              <a:rPr lang="en-US" dirty="0" smtClean="0"/>
              <a:t> Corporate Counseling</a:t>
            </a:r>
            <a:br>
              <a:rPr lang="en-US" dirty="0" smtClean="0"/>
            </a:br>
            <a:r>
              <a:rPr lang="en-US" b="1" dirty="0" smtClean="0"/>
              <a:t>v.</a:t>
            </a:r>
            <a:r>
              <a:rPr lang="en-US" dirty="0" smtClean="0"/>
              <a:t> Stock Broking </a:t>
            </a:r>
            <a:br>
              <a:rPr lang="en-US" dirty="0" smtClean="0"/>
            </a:br>
            <a:r>
              <a:rPr lang="en-US" b="1" dirty="0" smtClean="0"/>
              <a:t>vi.</a:t>
            </a:r>
            <a:r>
              <a:rPr lang="en-US" dirty="0" smtClean="0"/>
              <a:t> Arranging Foreign Collaboration Services</a:t>
            </a:r>
            <a:br>
              <a:rPr lang="en-US" dirty="0" smtClean="0"/>
            </a:br>
            <a:r>
              <a:rPr lang="en-US" b="1" dirty="0" smtClean="0"/>
              <a:t>vii.</a:t>
            </a:r>
            <a:r>
              <a:rPr lang="en-US" dirty="0" smtClean="0"/>
              <a:t> Mergers and Acquisitions</a:t>
            </a:r>
            <a:br>
              <a:rPr lang="en-US" dirty="0" smtClean="0"/>
            </a:br>
            <a:r>
              <a:rPr lang="en-US" dirty="0" smtClean="0"/>
              <a:t>I</a:t>
            </a:r>
            <a:r>
              <a:rPr lang="en-US" b="1" dirty="0" smtClean="0"/>
              <a:t>x.</a:t>
            </a:r>
            <a:r>
              <a:rPr lang="en-US" dirty="0" smtClean="0"/>
              <a:t> Capital Restructuring</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TotalTime>
  <Words>977</Words>
  <Application>Microsoft Office PowerPoint</Application>
  <PresentationFormat>On-screen Show (4:3)</PresentationFormat>
  <Paragraphs>99</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Financial  Services &amp; Intermediaries </vt:lpstr>
      <vt:lpstr>Financial service</vt:lpstr>
      <vt:lpstr>Importance of Financial Services </vt:lpstr>
      <vt:lpstr>Financial Services offered by various financial institutions</vt:lpstr>
      <vt:lpstr>Financial intermediary</vt:lpstr>
      <vt:lpstr>Slide 6</vt:lpstr>
      <vt:lpstr>Financial intermediaries can be: </vt:lpstr>
      <vt:lpstr>Financial Intermediaries has two major categories </vt:lpstr>
      <vt:lpstr>Fee Based/Advisory Financial Intermediaries</vt:lpstr>
      <vt:lpstr>ASSET-BASED Financial Intermediaries</vt:lpstr>
      <vt:lpstr>Some of these initiatives are:  </vt:lpstr>
      <vt:lpstr>Slide 12</vt:lpstr>
      <vt:lpstr>Non-Banking Finance Company</vt:lpstr>
      <vt:lpstr>NBFIs</vt:lpstr>
      <vt:lpstr>Role of NBFIs</vt:lpstr>
      <vt:lpstr>The Categories of Non-Banking Financial Companies  </vt:lpstr>
      <vt:lpstr>Non-Banking Financial Companies, Eg.</vt:lpstr>
      <vt:lpstr>Non-Banking Financial Companies, Eg.</vt:lpstr>
      <vt:lpstr>Non-Banking Financial Companies, Eg.</vt:lpstr>
      <vt:lpstr>Non-Banking Financial Companies, Eg.</vt:lpstr>
      <vt:lpstr>Slide 21</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Intermediaries </dc:title>
  <dc:creator>Manish</dc:creator>
  <cp:lastModifiedBy>Manish</cp:lastModifiedBy>
  <cp:revision>6</cp:revision>
  <dcterms:created xsi:type="dcterms:W3CDTF">2006-08-16T00:00:00Z</dcterms:created>
  <dcterms:modified xsi:type="dcterms:W3CDTF">2020-06-30T12:53:17Z</dcterms:modified>
</cp:coreProperties>
</file>