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5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1676399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Cheque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Manish </a:t>
            </a:r>
            <a:r>
              <a:rPr lang="en-US" dirty="0" err="1" smtClean="0"/>
              <a:t>Dadhich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5135880"/>
          </a:xfrm>
          <a:custGeom>
            <a:avLst/>
            <a:gdLst/>
            <a:ahLst/>
            <a:cxnLst/>
            <a:rect l="l" t="t" r="r" b="b"/>
            <a:pathLst>
              <a:path w="9144000" h="5135880">
                <a:moveTo>
                  <a:pt x="0" y="5135372"/>
                </a:moveTo>
                <a:lnTo>
                  <a:pt x="9144000" y="5135372"/>
                </a:lnTo>
                <a:lnTo>
                  <a:pt x="9144000" y="0"/>
                </a:lnTo>
                <a:lnTo>
                  <a:pt x="0" y="0"/>
                </a:lnTo>
                <a:lnTo>
                  <a:pt x="0" y="51353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105400"/>
            <a:ext cx="9144000" cy="112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38471" y="5151120"/>
            <a:ext cx="67055" cy="670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515124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457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0025" y="171450"/>
            <a:ext cx="7848600" cy="866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5800" y="1219200"/>
            <a:ext cx="8229600" cy="3657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9550" y="142875"/>
            <a:ext cx="4905375" cy="828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9863" y="1295400"/>
            <a:ext cx="7324090" cy="5112938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2384" marR="5080" indent="-20320" algn="just">
              <a:lnSpc>
                <a:spcPct val="90000"/>
              </a:lnSpc>
              <a:spcBef>
                <a:spcPts val="490"/>
              </a:spcBef>
            </a:pPr>
            <a:r>
              <a:rPr sz="3600" dirty="0">
                <a:latin typeface="Corbel"/>
                <a:cs typeface="Corbel"/>
              </a:rPr>
              <a:t>When a particular bank's name is written in  between </a:t>
            </a:r>
            <a:r>
              <a:rPr sz="3600" spc="-5" dirty="0">
                <a:latin typeface="Corbel"/>
                <a:cs typeface="Corbel"/>
              </a:rPr>
              <a:t>the two </a:t>
            </a:r>
            <a:r>
              <a:rPr sz="3600" dirty="0">
                <a:latin typeface="Corbel"/>
                <a:cs typeface="Corbel"/>
              </a:rPr>
              <a:t>parallel lines </a:t>
            </a:r>
            <a:r>
              <a:rPr sz="3600" spc="-5" dirty="0">
                <a:latin typeface="Corbel"/>
                <a:cs typeface="Corbel"/>
              </a:rPr>
              <a:t>the cheque</a:t>
            </a:r>
            <a:r>
              <a:rPr sz="3600" spc="-180" dirty="0">
                <a:latin typeface="Corbel"/>
                <a:cs typeface="Corbel"/>
              </a:rPr>
              <a:t> </a:t>
            </a:r>
            <a:r>
              <a:rPr sz="3600" dirty="0">
                <a:latin typeface="Corbel"/>
                <a:cs typeface="Corbel"/>
              </a:rPr>
              <a:t>is  </a:t>
            </a:r>
            <a:r>
              <a:rPr sz="3600" spc="-5" dirty="0">
                <a:latin typeface="Corbel"/>
                <a:cs typeface="Corbel"/>
              </a:rPr>
              <a:t>said to </a:t>
            </a:r>
            <a:r>
              <a:rPr sz="3600" dirty="0">
                <a:latin typeface="Corbel"/>
                <a:cs typeface="Corbel"/>
              </a:rPr>
              <a:t>be </a:t>
            </a:r>
            <a:r>
              <a:rPr sz="3600" spc="-5" dirty="0">
                <a:latin typeface="Corbel"/>
                <a:cs typeface="Corbel"/>
              </a:rPr>
              <a:t>specially </a:t>
            </a:r>
            <a:r>
              <a:rPr sz="3600" dirty="0">
                <a:latin typeface="Corbel"/>
                <a:cs typeface="Corbel"/>
              </a:rPr>
              <a:t>crossed</a:t>
            </a:r>
            <a:r>
              <a:rPr sz="3600">
                <a:latin typeface="Corbel"/>
                <a:cs typeface="Corbel"/>
              </a:rPr>
              <a:t>. </a:t>
            </a:r>
            <a:endParaRPr lang="en-US" sz="3600" dirty="0" smtClean="0">
              <a:latin typeface="Corbel"/>
              <a:cs typeface="Corbel"/>
            </a:endParaRPr>
          </a:p>
          <a:p>
            <a:pPr marL="32384" marR="5080" indent="-20320" algn="just">
              <a:lnSpc>
                <a:spcPct val="90000"/>
              </a:lnSpc>
              <a:spcBef>
                <a:spcPts val="490"/>
              </a:spcBef>
            </a:pPr>
            <a:r>
              <a:rPr sz="3600" spc="-5" smtClean="0">
                <a:latin typeface="Corbel"/>
                <a:cs typeface="Corbel"/>
              </a:rPr>
              <a:t>The </a:t>
            </a:r>
            <a:r>
              <a:rPr sz="3600" dirty="0">
                <a:latin typeface="Corbel"/>
                <a:cs typeface="Corbel"/>
              </a:rPr>
              <a:t>effect </a:t>
            </a:r>
            <a:r>
              <a:rPr sz="3600" spc="-5" dirty="0">
                <a:latin typeface="Corbel"/>
                <a:cs typeface="Corbel"/>
              </a:rPr>
              <a:t>of  special crossing </a:t>
            </a:r>
            <a:r>
              <a:rPr sz="3600" dirty="0">
                <a:latin typeface="Corbel"/>
                <a:cs typeface="Corbel"/>
              </a:rPr>
              <a:t>is </a:t>
            </a:r>
            <a:r>
              <a:rPr sz="3600" spc="-5" dirty="0">
                <a:latin typeface="Corbel"/>
                <a:cs typeface="Corbel"/>
              </a:rPr>
              <a:t>that the </a:t>
            </a:r>
            <a:r>
              <a:rPr sz="3600" dirty="0">
                <a:latin typeface="Corbel"/>
                <a:cs typeface="Corbel"/>
              </a:rPr>
              <a:t>bank </a:t>
            </a:r>
            <a:r>
              <a:rPr sz="3600" spc="-10" dirty="0">
                <a:latin typeface="Corbel"/>
                <a:cs typeface="Corbel"/>
              </a:rPr>
              <a:t>makes  </a:t>
            </a:r>
            <a:r>
              <a:rPr sz="3600" dirty="0">
                <a:latin typeface="Corbel"/>
                <a:cs typeface="Corbel"/>
              </a:rPr>
              <a:t>payment </a:t>
            </a:r>
            <a:r>
              <a:rPr sz="3600" spc="-5" dirty="0">
                <a:latin typeface="Corbel"/>
                <a:cs typeface="Corbel"/>
              </a:rPr>
              <a:t>only to the </a:t>
            </a:r>
            <a:r>
              <a:rPr sz="3600" spc="-10" dirty="0">
                <a:latin typeface="Corbel"/>
                <a:cs typeface="Corbel"/>
              </a:rPr>
              <a:t>banker </a:t>
            </a:r>
            <a:r>
              <a:rPr sz="3600" dirty="0">
                <a:latin typeface="Corbel"/>
                <a:cs typeface="Corbel"/>
              </a:rPr>
              <a:t>whose </a:t>
            </a:r>
            <a:r>
              <a:rPr sz="3600" spc="-5" dirty="0">
                <a:latin typeface="Corbel"/>
                <a:cs typeface="Corbel"/>
              </a:rPr>
              <a:t>name </a:t>
            </a:r>
            <a:r>
              <a:rPr sz="3600" dirty="0">
                <a:latin typeface="Corbel"/>
                <a:cs typeface="Corbel"/>
              </a:rPr>
              <a:t>is  written in </a:t>
            </a:r>
            <a:r>
              <a:rPr sz="3600" spc="-5" dirty="0">
                <a:latin typeface="Corbel"/>
                <a:cs typeface="Corbel"/>
              </a:rPr>
              <a:t>the crossing. </a:t>
            </a:r>
            <a:r>
              <a:rPr sz="3600" dirty="0">
                <a:latin typeface="Corbel"/>
                <a:cs typeface="Corbel"/>
              </a:rPr>
              <a:t>Specially </a:t>
            </a:r>
            <a:r>
              <a:rPr sz="3600" spc="-5" dirty="0">
                <a:latin typeface="Corbel"/>
                <a:cs typeface="Corbel"/>
              </a:rPr>
              <a:t>crossed  cheques </a:t>
            </a:r>
            <a:r>
              <a:rPr sz="3600" dirty="0">
                <a:latin typeface="Corbel"/>
                <a:cs typeface="Corbel"/>
              </a:rPr>
              <a:t>are </a:t>
            </a:r>
            <a:r>
              <a:rPr sz="3600" spc="-5" dirty="0">
                <a:latin typeface="Corbel"/>
                <a:cs typeface="Corbel"/>
              </a:rPr>
              <a:t>more safe than </a:t>
            </a:r>
            <a:r>
              <a:rPr sz="3600" dirty="0">
                <a:latin typeface="Corbel"/>
                <a:cs typeface="Corbel"/>
              </a:rPr>
              <a:t>a generally  </a:t>
            </a:r>
            <a:r>
              <a:rPr sz="3600" spc="-5" dirty="0">
                <a:latin typeface="Corbel"/>
                <a:cs typeface="Corbel"/>
              </a:rPr>
              <a:t>crossed</a:t>
            </a:r>
            <a:r>
              <a:rPr sz="3600" dirty="0">
                <a:latin typeface="Corbel"/>
                <a:cs typeface="Corbel"/>
              </a:rPr>
              <a:t> </a:t>
            </a:r>
            <a:r>
              <a:rPr sz="3600" spc="-5" dirty="0">
                <a:latin typeface="Corbel"/>
                <a:cs typeface="Corbel"/>
              </a:rPr>
              <a:t>cheques.</a:t>
            </a:r>
            <a:endParaRPr sz="36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036" y="1424686"/>
            <a:ext cx="8676640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>
              <a:lnSpc>
                <a:spcPct val="100000"/>
              </a:lnSpc>
              <a:spcBef>
                <a:spcPts val="105"/>
              </a:spcBef>
              <a:buClr>
                <a:srgbClr val="EFAC00"/>
              </a:buClr>
              <a:buSzPct val="79687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3200" spc="-5" dirty="0">
                <a:latin typeface="Corbel"/>
                <a:cs typeface="Corbel"/>
              </a:rPr>
              <a:t>The crossing compels the holder to present the  cheque through </a:t>
            </a:r>
            <a:r>
              <a:rPr sz="3200" dirty="0">
                <a:latin typeface="Corbel"/>
                <a:cs typeface="Corbel"/>
              </a:rPr>
              <a:t>a </a:t>
            </a:r>
            <a:r>
              <a:rPr sz="3200" spc="-5" dirty="0">
                <a:latin typeface="Corbel"/>
                <a:cs typeface="Corbel"/>
              </a:rPr>
              <a:t>'quarter of </a:t>
            </a:r>
            <a:r>
              <a:rPr sz="3200" dirty="0">
                <a:latin typeface="Corbel"/>
                <a:cs typeface="Corbel"/>
              </a:rPr>
              <a:t>known </a:t>
            </a:r>
            <a:r>
              <a:rPr sz="3200" spc="-5" dirty="0">
                <a:latin typeface="Corbel"/>
                <a:cs typeface="Corbel"/>
              </a:rPr>
              <a:t>respectability  </a:t>
            </a:r>
            <a:r>
              <a:rPr sz="3200" dirty="0">
                <a:latin typeface="Corbel"/>
                <a:cs typeface="Corbel"/>
              </a:rPr>
              <a:t>and </a:t>
            </a:r>
            <a:r>
              <a:rPr sz="3200" spc="-5" dirty="0">
                <a:latin typeface="Corbel"/>
                <a:cs typeface="Corbel"/>
              </a:rPr>
              <a:t>credit" </a:t>
            </a:r>
            <a:r>
              <a:rPr sz="3200" dirty="0">
                <a:latin typeface="Corbel"/>
                <a:cs typeface="Corbel"/>
              </a:rPr>
              <a:t>and affords </a:t>
            </a:r>
            <a:r>
              <a:rPr sz="3200" spc="-5" dirty="0">
                <a:latin typeface="Corbel"/>
                <a:cs typeface="Corbel"/>
              </a:rPr>
              <a:t>security </a:t>
            </a:r>
            <a:r>
              <a:rPr sz="3200" dirty="0">
                <a:latin typeface="Corbel"/>
                <a:cs typeface="Corbel"/>
              </a:rPr>
              <a:t>and protection </a:t>
            </a:r>
            <a:r>
              <a:rPr sz="3200" spc="-5" dirty="0">
                <a:latin typeface="Corbel"/>
                <a:cs typeface="Corbel"/>
              </a:rPr>
              <a:t>to  the owner of the cheque, </a:t>
            </a:r>
            <a:r>
              <a:rPr sz="3200" dirty="0">
                <a:latin typeface="Corbel"/>
                <a:cs typeface="Corbel"/>
              </a:rPr>
              <a:t>as </a:t>
            </a:r>
            <a:r>
              <a:rPr sz="3200" spc="-5" dirty="0">
                <a:latin typeface="Corbel"/>
                <a:cs typeface="Corbel"/>
              </a:rPr>
              <a:t>the cheque </a:t>
            </a:r>
            <a:r>
              <a:rPr sz="3200" dirty="0">
                <a:latin typeface="Corbel"/>
                <a:cs typeface="Corbel"/>
              </a:rPr>
              <a:t>is payable  </a:t>
            </a:r>
            <a:r>
              <a:rPr sz="3200" spc="-5" dirty="0">
                <a:latin typeface="Corbel"/>
                <a:cs typeface="Corbel"/>
              </a:rPr>
              <a:t>only through </a:t>
            </a:r>
            <a:r>
              <a:rPr sz="3200" dirty="0">
                <a:latin typeface="Corbel"/>
                <a:cs typeface="Corbel"/>
              </a:rPr>
              <a:t>a</a:t>
            </a:r>
            <a:r>
              <a:rPr sz="3200" spc="-40" dirty="0">
                <a:latin typeface="Corbel"/>
                <a:cs typeface="Corbel"/>
              </a:rPr>
              <a:t> </a:t>
            </a:r>
            <a:r>
              <a:rPr sz="3200" spc="-35" dirty="0">
                <a:latin typeface="Corbel"/>
                <a:cs typeface="Corbel"/>
              </a:rPr>
              <a:t>banker.</a:t>
            </a:r>
            <a:endParaRPr sz="3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975" y="238125"/>
            <a:ext cx="7858125" cy="904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62000" y="1600200"/>
            <a:ext cx="7467600" cy="3733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037" y="1348486"/>
            <a:ext cx="8449564" cy="49507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 algn="just">
              <a:lnSpc>
                <a:spcPct val="100000"/>
              </a:lnSpc>
              <a:spcBef>
                <a:spcPts val="105"/>
              </a:spcBef>
              <a:buClr>
                <a:srgbClr val="EFAC00"/>
              </a:buClr>
              <a:buSzPct val="79687"/>
              <a:buFont typeface="Wingdings 2"/>
              <a:buChar char=""/>
              <a:tabLst>
                <a:tab pos="332740" algn="l"/>
              </a:tabLst>
            </a:pPr>
            <a:r>
              <a:rPr sz="3200" spc="-5" dirty="0">
                <a:latin typeface="Corbel"/>
                <a:cs typeface="Corbel"/>
              </a:rPr>
              <a:t>The </a:t>
            </a:r>
            <a:r>
              <a:rPr sz="3200" spc="-10" dirty="0">
                <a:latin typeface="Corbel"/>
                <a:cs typeface="Corbel"/>
              </a:rPr>
              <a:t>effect </a:t>
            </a:r>
            <a:r>
              <a:rPr sz="3200" spc="-5" dirty="0">
                <a:latin typeface="Corbel"/>
                <a:cs typeface="Corbel"/>
              </a:rPr>
              <a:t>of the </a:t>
            </a:r>
            <a:r>
              <a:rPr sz="3200" dirty="0">
                <a:latin typeface="Corbel"/>
                <a:cs typeface="Corbel"/>
              </a:rPr>
              <a:t>words 'not </a:t>
            </a:r>
            <a:r>
              <a:rPr sz="3200" spc="-5" dirty="0">
                <a:latin typeface="Corbel"/>
                <a:cs typeface="Corbel"/>
              </a:rPr>
              <a:t>negotiable' on </a:t>
            </a:r>
            <a:r>
              <a:rPr sz="3200" dirty="0">
                <a:latin typeface="Corbel"/>
                <a:cs typeface="Corbel"/>
              </a:rPr>
              <a:t>a  </a:t>
            </a:r>
            <a:r>
              <a:rPr sz="3200" spc="-5" dirty="0">
                <a:latin typeface="Corbel"/>
                <a:cs typeface="Corbel"/>
              </a:rPr>
              <a:t>crossed cheque </a:t>
            </a:r>
            <a:r>
              <a:rPr sz="3200" spc="-10" dirty="0">
                <a:latin typeface="Corbel"/>
                <a:cs typeface="Corbel"/>
              </a:rPr>
              <a:t>is </a:t>
            </a:r>
            <a:r>
              <a:rPr sz="3200" spc="-5" dirty="0">
                <a:latin typeface="Corbel"/>
                <a:cs typeface="Corbel"/>
              </a:rPr>
              <a:t>that the title of </a:t>
            </a:r>
            <a:r>
              <a:rPr sz="3200" i="1" spc="-5" dirty="0">
                <a:latin typeface="Corbel"/>
                <a:cs typeface="Corbel"/>
              </a:rPr>
              <a:t>the transferee of  such </a:t>
            </a:r>
            <a:r>
              <a:rPr sz="3200" i="1" dirty="0">
                <a:latin typeface="Corbel"/>
                <a:cs typeface="Corbel"/>
              </a:rPr>
              <a:t>a </a:t>
            </a:r>
            <a:r>
              <a:rPr sz="3200" i="1" spc="-5" dirty="0">
                <a:latin typeface="Corbel"/>
                <a:cs typeface="Corbel"/>
              </a:rPr>
              <a:t>cheque </a:t>
            </a:r>
            <a:r>
              <a:rPr sz="3200" i="1" dirty="0">
                <a:latin typeface="Corbel"/>
                <a:cs typeface="Corbel"/>
              </a:rPr>
              <a:t>cannot </a:t>
            </a:r>
            <a:r>
              <a:rPr sz="3200" spc="-5" dirty="0">
                <a:latin typeface="Corbel"/>
                <a:cs typeface="Corbel"/>
              </a:rPr>
              <a:t>be </a:t>
            </a:r>
            <a:r>
              <a:rPr sz="3200" i="1" spc="-5" dirty="0">
                <a:latin typeface="Corbel"/>
                <a:cs typeface="Corbel"/>
              </a:rPr>
              <a:t>better than that of its  </a:t>
            </a:r>
            <a:r>
              <a:rPr sz="3200" spc="-20" dirty="0">
                <a:latin typeface="Corbel"/>
                <a:cs typeface="Corbel"/>
              </a:rPr>
              <a:t>transferor</a:t>
            </a:r>
            <a:r>
              <a:rPr sz="3200" spc="-20">
                <a:latin typeface="Corbel"/>
                <a:cs typeface="Corbel"/>
              </a:rPr>
              <a:t>. </a:t>
            </a:r>
            <a:endParaRPr lang="en-US" sz="3200" spc="-20" dirty="0" smtClean="0">
              <a:latin typeface="Corbel"/>
              <a:cs typeface="Corbel"/>
            </a:endParaRPr>
          </a:p>
          <a:p>
            <a:pPr marL="332740" marR="5080" indent="-320040" algn="just">
              <a:lnSpc>
                <a:spcPct val="100000"/>
              </a:lnSpc>
              <a:spcBef>
                <a:spcPts val="105"/>
              </a:spcBef>
              <a:buClr>
                <a:srgbClr val="EFAC00"/>
              </a:buClr>
              <a:buSzPct val="79687"/>
              <a:buFont typeface="Wingdings 2"/>
              <a:buChar char=""/>
              <a:tabLst>
                <a:tab pos="332740" algn="l"/>
              </a:tabLst>
            </a:pPr>
            <a:r>
              <a:rPr sz="3200" spc="-5" smtClean="0">
                <a:latin typeface="Corbel"/>
                <a:cs typeface="Corbel"/>
              </a:rPr>
              <a:t>The </a:t>
            </a:r>
            <a:r>
              <a:rPr sz="3200" spc="-5" dirty="0">
                <a:latin typeface="Corbel"/>
                <a:cs typeface="Corbel"/>
              </a:rPr>
              <a:t>addition of the </a:t>
            </a:r>
            <a:r>
              <a:rPr sz="3200" dirty="0">
                <a:latin typeface="Corbel"/>
                <a:cs typeface="Corbel"/>
              </a:rPr>
              <a:t>words 'not  </a:t>
            </a:r>
            <a:r>
              <a:rPr sz="3200" spc="-5" dirty="0">
                <a:latin typeface="Corbel"/>
                <a:cs typeface="Corbel"/>
              </a:rPr>
              <a:t>negotiable' does not restrict the </a:t>
            </a:r>
            <a:r>
              <a:rPr sz="3200" dirty="0">
                <a:latin typeface="Corbel"/>
                <a:cs typeface="Corbel"/>
              </a:rPr>
              <a:t>further  </a:t>
            </a:r>
            <a:r>
              <a:rPr sz="3200" spc="-5" dirty="0">
                <a:latin typeface="Corbel"/>
                <a:cs typeface="Corbel"/>
              </a:rPr>
              <a:t>transferability of the cheque. It only </a:t>
            </a:r>
            <a:r>
              <a:rPr sz="3200" spc="-15" dirty="0">
                <a:latin typeface="Corbel"/>
                <a:cs typeface="Corbel"/>
              </a:rPr>
              <a:t>takes </a:t>
            </a:r>
            <a:r>
              <a:rPr sz="3200" spc="-5" dirty="0">
                <a:latin typeface="Corbel"/>
                <a:cs typeface="Corbel"/>
              </a:rPr>
              <a:t>away </a:t>
            </a:r>
            <a:r>
              <a:rPr sz="3200" spc="-10" dirty="0">
                <a:latin typeface="Corbel"/>
                <a:cs typeface="Corbel"/>
              </a:rPr>
              <a:t>the  </a:t>
            </a:r>
            <a:r>
              <a:rPr sz="3200" spc="-5" dirty="0">
                <a:latin typeface="Corbel"/>
                <a:cs typeface="Corbel"/>
              </a:rPr>
              <a:t>main </a:t>
            </a:r>
            <a:r>
              <a:rPr sz="3200" dirty="0">
                <a:latin typeface="Corbel"/>
                <a:cs typeface="Corbel"/>
              </a:rPr>
              <a:t>feature </a:t>
            </a:r>
            <a:r>
              <a:rPr sz="3200" spc="-5" dirty="0">
                <a:latin typeface="Corbel"/>
                <a:cs typeface="Corbel"/>
              </a:rPr>
              <a:t>of </a:t>
            </a:r>
            <a:r>
              <a:rPr sz="3200" spc="-15" dirty="0">
                <a:latin typeface="Corbel"/>
                <a:cs typeface="Corbel"/>
              </a:rPr>
              <a:t>negotiability,  </a:t>
            </a:r>
            <a:r>
              <a:rPr sz="3200" spc="-10" dirty="0">
                <a:latin typeface="Corbel"/>
                <a:cs typeface="Corbel"/>
              </a:rPr>
              <a:t>which </a:t>
            </a:r>
            <a:r>
              <a:rPr sz="3200" dirty="0">
                <a:latin typeface="Corbel"/>
                <a:cs typeface="Corbel"/>
              </a:rPr>
              <a:t>is, </a:t>
            </a:r>
            <a:r>
              <a:rPr sz="3200" spc="-5" dirty="0">
                <a:latin typeface="Corbel"/>
                <a:cs typeface="Corbel"/>
              </a:rPr>
              <a:t>that</a:t>
            </a:r>
            <a:r>
              <a:rPr sz="3200" spc="530" dirty="0">
                <a:latin typeface="Corbel"/>
                <a:cs typeface="Corbel"/>
              </a:rPr>
              <a:t> </a:t>
            </a:r>
            <a:r>
              <a:rPr sz="3200" dirty="0">
                <a:latin typeface="Corbel"/>
                <a:cs typeface="Corbel"/>
              </a:rPr>
              <a:t>a  </a:t>
            </a:r>
            <a:r>
              <a:rPr sz="3200" spc="-5" dirty="0">
                <a:latin typeface="Corbel"/>
                <a:cs typeface="Corbel"/>
              </a:rPr>
              <a:t>holder </a:t>
            </a:r>
            <a:r>
              <a:rPr sz="3200" spc="-10" dirty="0">
                <a:latin typeface="Corbel"/>
                <a:cs typeface="Corbel"/>
              </a:rPr>
              <a:t>with </a:t>
            </a:r>
            <a:r>
              <a:rPr sz="3200" dirty="0">
                <a:latin typeface="Corbel"/>
                <a:cs typeface="Corbel"/>
              </a:rPr>
              <a:t>a </a:t>
            </a:r>
            <a:r>
              <a:rPr sz="3200" spc="-10" dirty="0">
                <a:latin typeface="Corbel"/>
                <a:cs typeface="Corbel"/>
              </a:rPr>
              <a:t>defective title </a:t>
            </a:r>
            <a:r>
              <a:rPr sz="3200" spc="-5" dirty="0">
                <a:latin typeface="Corbel"/>
                <a:cs typeface="Corbel"/>
              </a:rPr>
              <a:t>can give </a:t>
            </a:r>
            <a:r>
              <a:rPr sz="3200" dirty="0">
                <a:latin typeface="Corbel"/>
                <a:cs typeface="Corbel"/>
              </a:rPr>
              <a:t>a good </a:t>
            </a:r>
            <a:r>
              <a:rPr sz="3200" spc="-5" dirty="0">
                <a:latin typeface="Corbel"/>
                <a:cs typeface="Corbel"/>
              </a:rPr>
              <a:t>title </a:t>
            </a:r>
            <a:r>
              <a:rPr sz="3200" dirty="0">
                <a:latin typeface="Corbel"/>
                <a:cs typeface="Corbel"/>
              </a:rPr>
              <a:t>to  a </a:t>
            </a:r>
            <a:r>
              <a:rPr sz="3200" spc="-5" dirty="0">
                <a:latin typeface="Corbel"/>
                <a:cs typeface="Corbel"/>
              </a:rPr>
              <a:t>subsequent holder </a:t>
            </a:r>
            <a:r>
              <a:rPr sz="3200" dirty="0">
                <a:latin typeface="Corbel"/>
                <a:cs typeface="Corbel"/>
              </a:rPr>
              <a:t>in due</a:t>
            </a:r>
            <a:r>
              <a:rPr sz="3200" spc="-65" dirty="0">
                <a:latin typeface="Corbel"/>
                <a:cs typeface="Corbel"/>
              </a:rPr>
              <a:t> </a:t>
            </a:r>
            <a:r>
              <a:rPr sz="3200" spc="-5" dirty="0">
                <a:latin typeface="Corbel"/>
                <a:cs typeface="Corbel"/>
              </a:rPr>
              <a:t>course.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1925" y="104775"/>
            <a:ext cx="6886575" cy="942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3875" y="752475"/>
            <a:ext cx="47625" cy="47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8236" y="1828241"/>
            <a:ext cx="799020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105" marR="5080" indent="-320040">
              <a:lnSpc>
                <a:spcPct val="100000"/>
              </a:lnSpc>
              <a:spcBef>
                <a:spcPts val="105"/>
              </a:spcBef>
              <a:buClr>
                <a:srgbClr val="EFAC00"/>
              </a:buClr>
              <a:buSzPct val="79687"/>
              <a:buFont typeface="Wingdings 2"/>
              <a:buChar char=""/>
              <a:tabLst>
                <a:tab pos="332105" algn="l"/>
                <a:tab pos="332740" algn="l"/>
                <a:tab pos="1862455" algn="l"/>
                <a:tab pos="2814320" algn="l"/>
                <a:tab pos="3940175" algn="l"/>
                <a:tab pos="4366895" algn="l"/>
                <a:tab pos="5816600" algn="l"/>
                <a:tab pos="7327265" algn="l"/>
              </a:tabLst>
            </a:pPr>
            <a:r>
              <a:rPr sz="3200" spc="-5" dirty="0">
                <a:latin typeface="Corbel"/>
                <a:cs typeface="Corbel"/>
              </a:rPr>
              <a:t>Anyon</a:t>
            </a:r>
            <a:r>
              <a:rPr sz="3200" dirty="0">
                <a:latin typeface="Corbel"/>
                <a:cs typeface="Corbel"/>
              </a:rPr>
              <a:t>e	who	</a:t>
            </a:r>
            <a:r>
              <a:rPr sz="3200" spc="-5" dirty="0">
                <a:latin typeface="Corbel"/>
                <a:cs typeface="Corbel"/>
              </a:rPr>
              <a:t>ta</a:t>
            </a:r>
            <a:r>
              <a:rPr sz="3200" spc="-75" dirty="0">
                <a:latin typeface="Corbel"/>
                <a:cs typeface="Corbel"/>
              </a:rPr>
              <a:t>k</a:t>
            </a:r>
            <a:r>
              <a:rPr sz="3200" dirty="0">
                <a:latin typeface="Corbel"/>
                <a:cs typeface="Corbel"/>
              </a:rPr>
              <a:t>es	a	</a:t>
            </a:r>
            <a:r>
              <a:rPr sz="3200" spc="-5" dirty="0">
                <a:latin typeface="Corbel"/>
                <a:cs typeface="Corbel"/>
              </a:rPr>
              <a:t>c</a:t>
            </a:r>
            <a:r>
              <a:rPr sz="3200" spc="-15" dirty="0">
                <a:latin typeface="Corbel"/>
                <a:cs typeface="Corbel"/>
              </a:rPr>
              <a:t>h</a:t>
            </a:r>
            <a:r>
              <a:rPr sz="3200" dirty="0">
                <a:latin typeface="Corbel"/>
                <a:cs typeface="Corbel"/>
              </a:rPr>
              <a:t>eque	</a:t>
            </a:r>
            <a:r>
              <a:rPr sz="3200" spc="-15" dirty="0">
                <a:latin typeface="Corbel"/>
                <a:cs typeface="Corbel"/>
              </a:rPr>
              <a:t>m</a:t>
            </a:r>
            <a:r>
              <a:rPr sz="3200" dirty="0">
                <a:latin typeface="Corbel"/>
                <a:cs typeface="Corbel"/>
              </a:rPr>
              <a:t>ar</a:t>
            </a:r>
            <a:r>
              <a:rPr sz="3200" spc="-70" dirty="0">
                <a:latin typeface="Corbel"/>
                <a:cs typeface="Corbel"/>
              </a:rPr>
              <a:t>k</a:t>
            </a:r>
            <a:r>
              <a:rPr sz="3200" dirty="0">
                <a:latin typeface="Corbel"/>
                <a:cs typeface="Corbel"/>
              </a:rPr>
              <a:t>ed	</a:t>
            </a:r>
            <a:r>
              <a:rPr sz="3200" spc="-20" dirty="0">
                <a:latin typeface="Corbel"/>
                <a:cs typeface="Corbel"/>
              </a:rPr>
              <a:t>'</a:t>
            </a:r>
            <a:r>
              <a:rPr sz="3200" spc="-15" dirty="0">
                <a:latin typeface="Corbel"/>
                <a:cs typeface="Corbel"/>
              </a:rPr>
              <a:t>n</a:t>
            </a:r>
            <a:r>
              <a:rPr sz="3200" spc="-5" dirty="0">
                <a:latin typeface="Corbel"/>
                <a:cs typeface="Corbel"/>
              </a:rPr>
              <a:t>ot  negotiable' </a:t>
            </a:r>
            <a:r>
              <a:rPr sz="3200" spc="-15" dirty="0">
                <a:latin typeface="Corbel"/>
                <a:cs typeface="Corbel"/>
              </a:rPr>
              <a:t>takes </a:t>
            </a:r>
            <a:r>
              <a:rPr sz="3200" dirty="0">
                <a:latin typeface="Corbel"/>
                <a:cs typeface="Corbel"/>
              </a:rPr>
              <a:t>it at </a:t>
            </a:r>
            <a:r>
              <a:rPr sz="3200" spc="-5" dirty="0">
                <a:latin typeface="Corbel"/>
                <a:cs typeface="Corbel"/>
              </a:rPr>
              <a:t>his own</a:t>
            </a:r>
            <a:r>
              <a:rPr sz="3200" spc="-80" dirty="0">
                <a:latin typeface="Corbel"/>
                <a:cs typeface="Corbel"/>
              </a:rPr>
              <a:t> </a:t>
            </a:r>
            <a:r>
              <a:rPr sz="3200" dirty="0">
                <a:latin typeface="Corbel"/>
                <a:cs typeface="Corbel"/>
              </a:rPr>
              <a:t>risk.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8275" y="3291281"/>
            <a:ext cx="686815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152650" algn="l"/>
                <a:tab pos="2677160" algn="l"/>
                <a:tab pos="3300095" algn="l"/>
                <a:tab pos="4591050" algn="l"/>
                <a:tab pos="6516370" algn="l"/>
              </a:tabLst>
            </a:pPr>
            <a:r>
              <a:rPr sz="3200" spc="-5" dirty="0">
                <a:latin typeface="Corbel"/>
                <a:cs typeface="Corbel"/>
              </a:rPr>
              <a:t>nego</a:t>
            </a:r>
            <a:r>
              <a:rPr sz="3200" spc="-15" dirty="0">
                <a:latin typeface="Corbel"/>
                <a:cs typeface="Corbel"/>
              </a:rPr>
              <a:t>t</a:t>
            </a:r>
            <a:r>
              <a:rPr sz="3200" dirty="0">
                <a:latin typeface="Corbel"/>
                <a:cs typeface="Corbel"/>
              </a:rPr>
              <a:t>i</a:t>
            </a:r>
            <a:r>
              <a:rPr sz="3200" spc="-10" dirty="0">
                <a:latin typeface="Corbel"/>
                <a:cs typeface="Corbel"/>
              </a:rPr>
              <a:t>a</a:t>
            </a:r>
            <a:r>
              <a:rPr sz="3200" spc="-15" dirty="0">
                <a:latin typeface="Corbel"/>
                <a:cs typeface="Corbel"/>
              </a:rPr>
              <a:t>b</a:t>
            </a:r>
            <a:r>
              <a:rPr sz="3200" dirty="0">
                <a:latin typeface="Corbel"/>
                <a:cs typeface="Corbel"/>
              </a:rPr>
              <a:t>le'	is	to	</a:t>
            </a:r>
            <a:r>
              <a:rPr sz="3200" spc="-10" dirty="0">
                <a:latin typeface="Corbel"/>
                <a:cs typeface="Corbel"/>
              </a:rPr>
              <a:t>a</a:t>
            </a:r>
            <a:r>
              <a:rPr sz="3200" dirty="0">
                <a:latin typeface="Corbel"/>
                <a:cs typeface="Corbel"/>
              </a:rPr>
              <a:t>ffo</a:t>
            </a:r>
            <a:r>
              <a:rPr sz="3200" spc="-10" dirty="0">
                <a:latin typeface="Corbel"/>
                <a:cs typeface="Corbel"/>
              </a:rPr>
              <a:t>r</a:t>
            </a:r>
            <a:r>
              <a:rPr sz="3200" dirty="0">
                <a:latin typeface="Corbel"/>
                <a:cs typeface="Corbel"/>
              </a:rPr>
              <a:t>d	</a:t>
            </a:r>
            <a:r>
              <a:rPr sz="3200" i="1" dirty="0">
                <a:latin typeface="Corbel"/>
                <a:cs typeface="Corbel"/>
              </a:rPr>
              <a:t>pro</a:t>
            </a:r>
            <a:r>
              <a:rPr sz="3200" i="1" spc="-10" dirty="0">
                <a:latin typeface="Corbel"/>
                <a:cs typeface="Corbel"/>
              </a:rPr>
              <a:t>t</a:t>
            </a:r>
            <a:r>
              <a:rPr sz="3200" i="1" spc="-5" dirty="0">
                <a:latin typeface="Corbel"/>
                <a:cs typeface="Corbel"/>
              </a:rPr>
              <a:t>ec</a:t>
            </a:r>
            <a:r>
              <a:rPr sz="3200" i="1" spc="-10" dirty="0">
                <a:latin typeface="Corbel"/>
                <a:cs typeface="Corbel"/>
              </a:rPr>
              <a:t>t</a:t>
            </a:r>
            <a:r>
              <a:rPr sz="3200" i="1" spc="-5" dirty="0">
                <a:latin typeface="Corbel"/>
                <a:cs typeface="Corbel"/>
              </a:rPr>
              <a:t>io</a:t>
            </a:r>
            <a:r>
              <a:rPr sz="3200" i="1" dirty="0">
                <a:latin typeface="Corbel"/>
                <a:cs typeface="Corbel"/>
              </a:rPr>
              <a:t>n	</a:t>
            </a:r>
            <a:r>
              <a:rPr sz="3200" i="1" spc="-5" dirty="0">
                <a:latin typeface="Corbel"/>
                <a:cs typeface="Corbel"/>
              </a:rPr>
              <a:t>to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8236" y="2803906"/>
            <a:ext cx="799020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9405" marR="5080" indent="-319405" algn="r">
              <a:lnSpc>
                <a:spcPct val="100000"/>
              </a:lnSpc>
              <a:spcBef>
                <a:spcPts val="105"/>
              </a:spcBef>
              <a:buClr>
                <a:srgbClr val="EFAC00"/>
              </a:buClr>
              <a:buSzPct val="79687"/>
              <a:buFont typeface="Wingdings 2"/>
              <a:buChar char=""/>
              <a:tabLst>
                <a:tab pos="319405" algn="l"/>
                <a:tab pos="320040" algn="l"/>
                <a:tab pos="1321435" algn="l"/>
                <a:tab pos="2733040" algn="l"/>
                <a:tab pos="3434079" algn="l"/>
                <a:tab pos="5177790" algn="l"/>
                <a:tab pos="5734050" algn="l"/>
                <a:tab pos="7313295" algn="l"/>
              </a:tabLst>
            </a:pPr>
            <a:r>
              <a:rPr sz="3200" spc="-5" dirty="0">
                <a:latin typeface="Corbel"/>
                <a:cs typeface="Corbel"/>
              </a:rPr>
              <a:t>Th</a:t>
            </a:r>
            <a:r>
              <a:rPr sz="3200" dirty="0">
                <a:latin typeface="Corbel"/>
                <a:cs typeface="Corbel"/>
              </a:rPr>
              <a:t>e	</a:t>
            </a:r>
            <a:r>
              <a:rPr sz="3200" spc="-5" dirty="0">
                <a:latin typeface="Corbel"/>
                <a:cs typeface="Corbel"/>
              </a:rPr>
              <a:t>objec</a:t>
            </a:r>
            <a:r>
              <a:rPr sz="3200" dirty="0">
                <a:latin typeface="Corbel"/>
                <a:cs typeface="Corbel"/>
              </a:rPr>
              <a:t>t	</a:t>
            </a:r>
            <a:r>
              <a:rPr sz="3200" spc="-5" dirty="0">
                <a:latin typeface="Corbel"/>
                <a:cs typeface="Corbel"/>
              </a:rPr>
              <a:t>o</a:t>
            </a:r>
            <a:r>
              <a:rPr sz="3200" dirty="0">
                <a:latin typeface="Corbel"/>
                <a:cs typeface="Corbel"/>
              </a:rPr>
              <a:t>f	</a:t>
            </a:r>
            <a:r>
              <a:rPr sz="3200" spc="-5" dirty="0">
                <a:latin typeface="Corbel"/>
                <a:cs typeface="Corbel"/>
              </a:rPr>
              <a:t>crossi</a:t>
            </a:r>
            <a:r>
              <a:rPr sz="3200" dirty="0">
                <a:latin typeface="Corbel"/>
                <a:cs typeface="Corbel"/>
              </a:rPr>
              <a:t>ng	a	</a:t>
            </a:r>
            <a:r>
              <a:rPr sz="3200" spc="-5" dirty="0">
                <a:latin typeface="Corbel"/>
                <a:cs typeface="Corbel"/>
              </a:rPr>
              <a:t>c</a:t>
            </a:r>
            <a:r>
              <a:rPr sz="3200" spc="-15" dirty="0">
                <a:latin typeface="Corbel"/>
                <a:cs typeface="Corbel"/>
              </a:rPr>
              <a:t>h</a:t>
            </a:r>
            <a:r>
              <a:rPr sz="3200" dirty="0">
                <a:latin typeface="Corbel"/>
                <a:cs typeface="Corbel"/>
              </a:rPr>
              <a:t>eque	'</a:t>
            </a:r>
            <a:r>
              <a:rPr sz="3200" spc="-15" dirty="0">
                <a:latin typeface="Corbel"/>
                <a:cs typeface="Corbel"/>
              </a:rPr>
              <a:t>n</a:t>
            </a:r>
            <a:r>
              <a:rPr sz="3200" spc="-5" dirty="0">
                <a:latin typeface="Corbel"/>
                <a:cs typeface="Corbel"/>
              </a:rPr>
              <a:t>ot</a:t>
            </a:r>
            <a:endParaRPr sz="3200">
              <a:latin typeface="Corbel"/>
              <a:cs typeface="Corbel"/>
            </a:endParaRPr>
          </a:p>
          <a:p>
            <a:pPr marR="5080" algn="r">
              <a:lnSpc>
                <a:spcPct val="100000"/>
              </a:lnSpc>
            </a:pPr>
            <a:r>
              <a:rPr sz="3200" i="1" spc="-5" dirty="0">
                <a:latin typeface="Corbel"/>
                <a:cs typeface="Corbel"/>
              </a:rPr>
              <a:t>the</a:t>
            </a:r>
            <a:endParaRPr sz="32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8275" y="3779646"/>
            <a:ext cx="7670800" cy="2465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3200" i="1" dirty="0">
                <a:latin typeface="Corbel"/>
                <a:cs typeface="Corbel"/>
              </a:rPr>
              <a:t>drawer </a:t>
            </a:r>
            <a:r>
              <a:rPr sz="3200" i="1" spc="-5" dirty="0">
                <a:latin typeface="Corbel"/>
                <a:cs typeface="Corbel"/>
              </a:rPr>
              <a:t>or holder of the </a:t>
            </a:r>
            <a:r>
              <a:rPr sz="3200" i="1" dirty="0">
                <a:latin typeface="Corbel"/>
                <a:cs typeface="Corbel"/>
              </a:rPr>
              <a:t>cheque </a:t>
            </a:r>
            <a:r>
              <a:rPr sz="3200" i="1" spc="-5" dirty="0">
                <a:latin typeface="Corbel"/>
                <a:cs typeface="Corbel"/>
              </a:rPr>
              <a:t>against  </a:t>
            </a:r>
            <a:r>
              <a:rPr sz="3200" spc="-5" dirty="0">
                <a:latin typeface="Corbel"/>
                <a:cs typeface="Corbel"/>
              </a:rPr>
              <a:t>miscarriage </a:t>
            </a:r>
            <a:r>
              <a:rPr sz="3200" i="1" spc="-5" dirty="0">
                <a:latin typeface="Corbel"/>
                <a:cs typeface="Corbel"/>
              </a:rPr>
              <a:t>or dishonesty </a:t>
            </a:r>
            <a:r>
              <a:rPr sz="3200" i="1" dirty="0">
                <a:latin typeface="Corbel"/>
                <a:cs typeface="Corbel"/>
              </a:rPr>
              <a:t>in </a:t>
            </a:r>
            <a:r>
              <a:rPr sz="3200" i="1" spc="-5" dirty="0">
                <a:latin typeface="Corbel"/>
                <a:cs typeface="Corbel"/>
              </a:rPr>
              <a:t>the </a:t>
            </a:r>
            <a:r>
              <a:rPr sz="3200" i="1" dirty="0">
                <a:latin typeface="Corbel"/>
                <a:cs typeface="Corbel"/>
              </a:rPr>
              <a:t>course </a:t>
            </a:r>
            <a:r>
              <a:rPr sz="3200" i="1" spc="-5" dirty="0">
                <a:latin typeface="Corbel"/>
                <a:cs typeface="Corbel"/>
              </a:rPr>
              <a:t>of  transit </a:t>
            </a:r>
            <a:r>
              <a:rPr sz="3200" spc="-5" dirty="0">
                <a:latin typeface="Corbel"/>
                <a:cs typeface="Corbel"/>
              </a:rPr>
              <a:t>by </a:t>
            </a:r>
            <a:r>
              <a:rPr sz="3200" dirty="0">
                <a:latin typeface="Corbel"/>
                <a:cs typeface="Corbel"/>
              </a:rPr>
              <a:t>making it </a:t>
            </a:r>
            <a:r>
              <a:rPr sz="3200" spc="-10" dirty="0">
                <a:latin typeface="Corbel"/>
                <a:cs typeface="Corbel"/>
              </a:rPr>
              <a:t>difficult </a:t>
            </a:r>
            <a:r>
              <a:rPr sz="3200" dirty="0">
                <a:latin typeface="Corbel"/>
                <a:cs typeface="Corbel"/>
              </a:rPr>
              <a:t>to get </a:t>
            </a:r>
            <a:r>
              <a:rPr sz="3200" spc="-5" dirty="0">
                <a:latin typeface="Corbel"/>
                <a:cs typeface="Corbel"/>
              </a:rPr>
              <a:t>the </a:t>
            </a:r>
            <a:r>
              <a:rPr sz="3200" spc="-10" dirty="0">
                <a:latin typeface="Corbel"/>
                <a:cs typeface="Corbel"/>
              </a:rPr>
              <a:t>cheque  </a:t>
            </a:r>
            <a:r>
              <a:rPr sz="3200" dirty="0">
                <a:latin typeface="Corbel"/>
                <a:cs typeface="Corbel"/>
              </a:rPr>
              <a:t>so </a:t>
            </a:r>
            <a:r>
              <a:rPr sz="3200" spc="-5" dirty="0">
                <a:latin typeface="Corbel"/>
                <a:cs typeface="Corbel"/>
              </a:rPr>
              <a:t>crossed cashed, until </a:t>
            </a:r>
            <a:r>
              <a:rPr sz="3200" dirty="0">
                <a:latin typeface="Corbel"/>
                <a:cs typeface="Corbel"/>
              </a:rPr>
              <a:t>it </a:t>
            </a:r>
            <a:r>
              <a:rPr sz="3200" spc="-5" dirty="0">
                <a:latin typeface="Corbel"/>
                <a:cs typeface="Corbel"/>
              </a:rPr>
              <a:t>reaches </a:t>
            </a:r>
            <a:r>
              <a:rPr sz="3200" dirty="0">
                <a:latin typeface="Corbel"/>
                <a:cs typeface="Corbel"/>
              </a:rPr>
              <a:t>its  destination.</a:t>
            </a:r>
            <a:endParaRPr sz="3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1036" y="1424686"/>
            <a:ext cx="8905875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 algn="just">
              <a:lnSpc>
                <a:spcPct val="100000"/>
              </a:lnSpc>
              <a:spcBef>
                <a:spcPts val="105"/>
              </a:spcBef>
              <a:buClr>
                <a:srgbClr val="EFAC00"/>
              </a:buClr>
              <a:buSzPct val="79687"/>
              <a:buFont typeface="Wingdings 2"/>
              <a:buChar char=""/>
              <a:tabLst>
                <a:tab pos="332740" algn="l"/>
              </a:tabLst>
            </a:pPr>
            <a:r>
              <a:rPr sz="3200" b="1" i="1" spc="-10" dirty="0">
                <a:latin typeface="Corbel"/>
                <a:cs typeface="Corbel"/>
              </a:rPr>
              <a:t>Example. </a:t>
            </a:r>
            <a:r>
              <a:rPr sz="3200" i="1" dirty="0">
                <a:latin typeface="Corbel"/>
                <a:cs typeface="Corbel"/>
              </a:rPr>
              <a:t>W </a:t>
            </a:r>
            <a:r>
              <a:rPr sz="3200" dirty="0">
                <a:latin typeface="Corbel"/>
                <a:cs typeface="Corbel"/>
              </a:rPr>
              <a:t>drew a </a:t>
            </a:r>
            <a:r>
              <a:rPr sz="3200" spc="-5" dirty="0">
                <a:latin typeface="Corbel"/>
                <a:cs typeface="Corbel"/>
              </a:rPr>
              <a:t>cheque crossed </a:t>
            </a:r>
            <a:r>
              <a:rPr sz="3200" dirty="0">
                <a:latin typeface="Corbel"/>
                <a:cs typeface="Corbel"/>
              </a:rPr>
              <a:t>'not  </a:t>
            </a:r>
            <a:r>
              <a:rPr sz="3200" spc="-5" dirty="0">
                <a:latin typeface="Corbel"/>
                <a:cs typeface="Corbel"/>
              </a:rPr>
              <a:t>negotiable' </a:t>
            </a:r>
            <a:r>
              <a:rPr sz="3200" dirty="0">
                <a:latin typeface="Corbel"/>
                <a:cs typeface="Corbel"/>
              </a:rPr>
              <a:t>in </a:t>
            </a:r>
            <a:r>
              <a:rPr sz="3200" spc="-5" dirty="0">
                <a:latin typeface="Corbel"/>
                <a:cs typeface="Corbel"/>
              </a:rPr>
              <a:t>blank </a:t>
            </a:r>
            <a:r>
              <a:rPr sz="3200" dirty="0">
                <a:latin typeface="Corbel"/>
                <a:cs typeface="Corbel"/>
              </a:rPr>
              <a:t>and </a:t>
            </a:r>
            <a:r>
              <a:rPr sz="3200" spc="-5" dirty="0">
                <a:latin typeface="Corbel"/>
                <a:cs typeface="Corbel"/>
              </a:rPr>
              <a:t>handed </a:t>
            </a:r>
            <a:r>
              <a:rPr sz="3200" dirty="0">
                <a:latin typeface="Corbel"/>
                <a:cs typeface="Corbel"/>
              </a:rPr>
              <a:t>it to </a:t>
            </a:r>
            <a:r>
              <a:rPr sz="3200" spc="-5" dirty="0">
                <a:latin typeface="Corbel"/>
                <a:cs typeface="Corbel"/>
              </a:rPr>
              <a:t>his clerk </a:t>
            </a:r>
            <a:r>
              <a:rPr sz="3200" dirty="0">
                <a:latin typeface="Corbel"/>
                <a:cs typeface="Corbel"/>
              </a:rPr>
              <a:t>to fill  in </a:t>
            </a:r>
            <a:r>
              <a:rPr sz="3200" spc="-5" dirty="0">
                <a:latin typeface="Corbel"/>
                <a:cs typeface="Corbel"/>
              </a:rPr>
              <a:t>the amount </a:t>
            </a:r>
            <a:r>
              <a:rPr sz="3200" dirty="0">
                <a:latin typeface="Corbel"/>
                <a:cs typeface="Corbel"/>
              </a:rPr>
              <a:t>and </a:t>
            </a:r>
            <a:r>
              <a:rPr sz="3200" spc="-5" dirty="0">
                <a:latin typeface="Corbel"/>
                <a:cs typeface="Corbel"/>
              </a:rPr>
              <a:t>the </a:t>
            </a:r>
            <a:r>
              <a:rPr sz="3200" spc="-10" dirty="0">
                <a:latin typeface="Corbel"/>
                <a:cs typeface="Corbel"/>
              </a:rPr>
              <a:t>name </a:t>
            </a:r>
            <a:r>
              <a:rPr sz="3200" spc="-5" dirty="0">
                <a:latin typeface="Corbel"/>
                <a:cs typeface="Corbel"/>
              </a:rPr>
              <a:t>of the payee. </a:t>
            </a:r>
            <a:r>
              <a:rPr sz="3200" spc="-10" dirty="0">
                <a:latin typeface="Corbel"/>
                <a:cs typeface="Corbel"/>
              </a:rPr>
              <a:t>The  </a:t>
            </a:r>
            <a:r>
              <a:rPr sz="3200" spc="-5" dirty="0">
                <a:latin typeface="Corbel"/>
                <a:cs typeface="Corbel"/>
              </a:rPr>
              <a:t>clerk </a:t>
            </a:r>
            <a:r>
              <a:rPr sz="3200" dirty="0">
                <a:latin typeface="Corbel"/>
                <a:cs typeface="Corbel"/>
              </a:rPr>
              <a:t>inserted a </a:t>
            </a:r>
            <a:r>
              <a:rPr sz="3200" spc="-5" dirty="0">
                <a:latin typeface="Corbel"/>
                <a:cs typeface="Corbel"/>
              </a:rPr>
              <a:t>sum </a:t>
            </a:r>
            <a:r>
              <a:rPr sz="3200" dirty="0">
                <a:latin typeface="Corbel"/>
                <a:cs typeface="Corbel"/>
              </a:rPr>
              <a:t>in excess </a:t>
            </a:r>
            <a:r>
              <a:rPr sz="3200" spc="-5" dirty="0">
                <a:latin typeface="Corbel"/>
                <a:cs typeface="Corbel"/>
              </a:rPr>
              <a:t>of her </a:t>
            </a:r>
            <a:r>
              <a:rPr sz="3200" dirty="0">
                <a:latin typeface="Corbel"/>
                <a:cs typeface="Corbel"/>
              </a:rPr>
              <a:t>authority and  </a:t>
            </a:r>
            <a:r>
              <a:rPr sz="3200" spc="-5" dirty="0">
                <a:latin typeface="Corbel"/>
                <a:cs typeface="Corbel"/>
              </a:rPr>
              <a:t>delivered the </a:t>
            </a:r>
            <a:r>
              <a:rPr sz="3200" spc="-10" dirty="0">
                <a:latin typeface="Corbel"/>
                <a:cs typeface="Corbel"/>
              </a:rPr>
              <a:t>cheque </a:t>
            </a:r>
            <a:r>
              <a:rPr sz="3200" dirty="0">
                <a:latin typeface="Corbel"/>
                <a:cs typeface="Corbel"/>
              </a:rPr>
              <a:t>to </a:t>
            </a:r>
            <a:r>
              <a:rPr sz="3200" i="1" dirty="0">
                <a:latin typeface="Corbel"/>
                <a:cs typeface="Corbel"/>
              </a:rPr>
              <a:t>P </a:t>
            </a:r>
            <a:r>
              <a:rPr sz="3200" dirty="0">
                <a:latin typeface="Corbel"/>
                <a:cs typeface="Corbel"/>
              </a:rPr>
              <a:t>in </a:t>
            </a:r>
            <a:r>
              <a:rPr sz="3200" spc="-5" dirty="0">
                <a:latin typeface="Corbel"/>
                <a:cs typeface="Corbel"/>
              </a:rPr>
              <a:t>payment of </a:t>
            </a:r>
            <a:r>
              <a:rPr sz="3200" dirty="0">
                <a:latin typeface="Corbel"/>
                <a:cs typeface="Corbel"/>
              </a:rPr>
              <a:t>a </a:t>
            </a:r>
            <a:r>
              <a:rPr sz="3200" spc="-5" dirty="0">
                <a:latin typeface="Corbel"/>
                <a:cs typeface="Corbel"/>
              </a:rPr>
              <a:t>debt </a:t>
            </a:r>
            <a:r>
              <a:rPr sz="3200" spc="-20" dirty="0">
                <a:latin typeface="Corbel"/>
                <a:cs typeface="Corbel"/>
              </a:rPr>
              <a:t>of  </a:t>
            </a:r>
            <a:r>
              <a:rPr sz="3200" spc="-5" dirty="0">
                <a:latin typeface="Corbel"/>
                <a:cs typeface="Corbel"/>
              </a:rPr>
              <a:t>her own. </a:t>
            </a:r>
            <a:r>
              <a:rPr sz="3200" dirty="0">
                <a:latin typeface="Corbel"/>
                <a:cs typeface="Corbel"/>
              </a:rPr>
              <a:t>Is W liable to</a:t>
            </a:r>
            <a:r>
              <a:rPr sz="3200" spc="-250" dirty="0">
                <a:latin typeface="Corbel"/>
                <a:cs typeface="Corbel"/>
              </a:rPr>
              <a:t> </a:t>
            </a:r>
            <a:r>
              <a:rPr sz="3200" spc="-5" dirty="0">
                <a:latin typeface="Corbel"/>
                <a:cs typeface="Corbel"/>
              </a:rPr>
              <a:t>P?</a:t>
            </a:r>
            <a:endParaRPr sz="3200">
              <a:latin typeface="Corbel"/>
              <a:cs typeface="Corbel"/>
            </a:endParaRPr>
          </a:p>
          <a:p>
            <a:pPr marL="332740" indent="-320040" algn="just">
              <a:lnSpc>
                <a:spcPct val="100000"/>
              </a:lnSpc>
              <a:buClr>
                <a:srgbClr val="EFAC00"/>
              </a:buClr>
              <a:buSzPct val="79687"/>
              <a:buFont typeface="Wingdings 2"/>
              <a:buChar char=""/>
              <a:tabLst>
                <a:tab pos="332740" algn="l"/>
              </a:tabLst>
            </a:pPr>
            <a:r>
              <a:rPr sz="3200" dirty="0">
                <a:latin typeface="Corbel"/>
                <a:cs typeface="Corbel"/>
              </a:rPr>
              <a:t>(</a:t>
            </a:r>
            <a:r>
              <a:rPr sz="3200" i="1" dirty="0">
                <a:latin typeface="Corbel"/>
                <a:cs typeface="Corbel"/>
              </a:rPr>
              <a:t>Wilson &amp; </a:t>
            </a:r>
            <a:r>
              <a:rPr sz="3200" i="1" spc="-5" dirty="0">
                <a:latin typeface="Corbel"/>
                <a:cs typeface="Corbel"/>
              </a:rPr>
              <a:t>Meeson </a:t>
            </a:r>
            <a:r>
              <a:rPr sz="3200" spc="-80" dirty="0">
                <a:latin typeface="Corbel"/>
                <a:cs typeface="Corbel"/>
              </a:rPr>
              <a:t>v. </a:t>
            </a:r>
            <a:r>
              <a:rPr sz="3200" i="1" spc="-10" dirty="0">
                <a:latin typeface="Corbel"/>
                <a:cs typeface="Corbel"/>
              </a:rPr>
              <a:t>Pikering,</a:t>
            </a:r>
            <a:r>
              <a:rPr sz="3200" i="1" spc="70" dirty="0">
                <a:latin typeface="Corbel"/>
                <a:cs typeface="Corbel"/>
              </a:rPr>
              <a:t> </a:t>
            </a:r>
            <a:r>
              <a:rPr sz="3200" spc="-5" dirty="0">
                <a:latin typeface="Corbel"/>
                <a:cs typeface="Corbel"/>
              </a:rPr>
              <a:t>(1946))</a:t>
            </a:r>
            <a:endParaRPr sz="3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975" y="238125"/>
            <a:ext cx="5667375" cy="904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8236" y="1791411"/>
            <a:ext cx="7990840" cy="4512310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32105" marR="6350" indent="-320040" algn="just">
              <a:lnSpc>
                <a:spcPts val="2920"/>
              </a:lnSpc>
              <a:spcBef>
                <a:spcPts val="465"/>
              </a:spcBef>
              <a:buClr>
                <a:srgbClr val="EFAC00"/>
              </a:buClr>
              <a:buSzPct val="79629"/>
              <a:buFont typeface="Wingdings 2"/>
              <a:buChar char=""/>
              <a:tabLst>
                <a:tab pos="332740" algn="l"/>
              </a:tabLst>
            </a:pPr>
            <a:r>
              <a:rPr sz="2700" spc="-5" dirty="0">
                <a:latin typeface="Corbel"/>
                <a:cs typeface="Corbel"/>
              </a:rPr>
              <a:t>In </a:t>
            </a:r>
            <a:r>
              <a:rPr sz="2700" spc="-10" dirty="0">
                <a:latin typeface="Corbel"/>
                <a:cs typeface="Corbel"/>
              </a:rPr>
              <a:t>Restrictive </a:t>
            </a:r>
            <a:r>
              <a:rPr sz="2700" spc="-5" dirty="0">
                <a:latin typeface="Corbel"/>
                <a:cs typeface="Corbel"/>
              </a:rPr>
              <a:t>crossing the words </a:t>
            </a:r>
            <a:r>
              <a:rPr sz="2700" spc="-55" dirty="0">
                <a:latin typeface="Corbel"/>
                <a:cs typeface="Corbel"/>
              </a:rPr>
              <a:t>'A/c </a:t>
            </a:r>
            <a:r>
              <a:rPr sz="2700" spc="-5" dirty="0">
                <a:latin typeface="Corbel"/>
                <a:cs typeface="Corbel"/>
              </a:rPr>
              <a:t>Payee' are added  to the general </a:t>
            </a:r>
            <a:r>
              <a:rPr sz="2700" dirty="0">
                <a:latin typeface="Corbel"/>
                <a:cs typeface="Corbel"/>
              </a:rPr>
              <a:t>or </a:t>
            </a:r>
            <a:r>
              <a:rPr sz="2700" spc="-5" dirty="0">
                <a:latin typeface="Corbel"/>
                <a:cs typeface="Corbel"/>
              </a:rPr>
              <a:t>special</a:t>
            </a:r>
            <a:r>
              <a:rPr sz="2700" spc="-40" dirty="0">
                <a:latin typeface="Corbel"/>
                <a:cs typeface="Corbel"/>
              </a:rPr>
              <a:t> </a:t>
            </a:r>
            <a:r>
              <a:rPr sz="2700" spc="-5" dirty="0">
                <a:latin typeface="Corbel"/>
                <a:cs typeface="Corbel"/>
              </a:rPr>
              <a:t>crossing.</a:t>
            </a:r>
            <a:endParaRPr sz="2700">
              <a:latin typeface="Corbel"/>
              <a:cs typeface="Corbel"/>
            </a:endParaRPr>
          </a:p>
          <a:p>
            <a:pPr marL="332740" indent="-320040" algn="just">
              <a:lnSpc>
                <a:spcPts val="2710"/>
              </a:lnSpc>
              <a:buClr>
                <a:srgbClr val="EFAC00"/>
              </a:buClr>
              <a:buSzPct val="79629"/>
              <a:buFont typeface="Wingdings 2"/>
              <a:buChar char=""/>
              <a:tabLst>
                <a:tab pos="332740" algn="l"/>
              </a:tabLst>
            </a:pPr>
            <a:r>
              <a:rPr sz="2700" spc="-5" dirty="0">
                <a:latin typeface="Corbel"/>
                <a:cs typeface="Corbel"/>
              </a:rPr>
              <a:t>The</a:t>
            </a:r>
            <a:r>
              <a:rPr sz="2700" spc="285" dirty="0">
                <a:latin typeface="Corbel"/>
                <a:cs typeface="Corbel"/>
              </a:rPr>
              <a:t> </a:t>
            </a:r>
            <a:r>
              <a:rPr sz="2700" dirty="0">
                <a:latin typeface="Corbel"/>
                <a:cs typeface="Corbel"/>
              </a:rPr>
              <a:t>words</a:t>
            </a:r>
            <a:r>
              <a:rPr sz="2700" spc="265" dirty="0">
                <a:latin typeface="Corbel"/>
                <a:cs typeface="Corbel"/>
              </a:rPr>
              <a:t> </a:t>
            </a:r>
            <a:r>
              <a:rPr sz="2700" spc="-55" dirty="0">
                <a:latin typeface="Corbel"/>
                <a:cs typeface="Corbel"/>
              </a:rPr>
              <a:t>'A/c</a:t>
            </a:r>
            <a:r>
              <a:rPr sz="2700" spc="290" dirty="0">
                <a:latin typeface="Corbel"/>
                <a:cs typeface="Corbel"/>
              </a:rPr>
              <a:t> </a:t>
            </a:r>
            <a:r>
              <a:rPr sz="2700" spc="-10" dirty="0">
                <a:latin typeface="Corbel"/>
                <a:cs typeface="Corbel"/>
              </a:rPr>
              <a:t>Payee'</a:t>
            </a:r>
            <a:r>
              <a:rPr sz="2700" spc="285" dirty="0">
                <a:latin typeface="Corbel"/>
                <a:cs typeface="Corbel"/>
              </a:rPr>
              <a:t> </a:t>
            </a:r>
            <a:r>
              <a:rPr sz="2700" dirty="0">
                <a:latin typeface="Corbel"/>
                <a:cs typeface="Corbel"/>
              </a:rPr>
              <a:t>on</a:t>
            </a:r>
            <a:r>
              <a:rPr sz="2700" spc="285" dirty="0">
                <a:latin typeface="Corbel"/>
                <a:cs typeface="Corbel"/>
              </a:rPr>
              <a:t> </a:t>
            </a:r>
            <a:r>
              <a:rPr sz="2700" dirty="0">
                <a:latin typeface="Corbel"/>
                <a:cs typeface="Corbel"/>
              </a:rPr>
              <a:t>a</a:t>
            </a:r>
            <a:r>
              <a:rPr sz="2700" spc="275" dirty="0">
                <a:latin typeface="Corbel"/>
                <a:cs typeface="Corbel"/>
              </a:rPr>
              <a:t> </a:t>
            </a:r>
            <a:r>
              <a:rPr sz="2700" spc="-5" dirty="0">
                <a:latin typeface="Corbel"/>
                <a:cs typeface="Corbel"/>
              </a:rPr>
              <a:t>cheque</a:t>
            </a:r>
            <a:r>
              <a:rPr sz="2700" spc="280" dirty="0">
                <a:latin typeface="Corbel"/>
                <a:cs typeface="Corbel"/>
              </a:rPr>
              <a:t> </a:t>
            </a:r>
            <a:r>
              <a:rPr sz="2700" dirty="0">
                <a:latin typeface="Corbel"/>
                <a:cs typeface="Corbel"/>
              </a:rPr>
              <a:t>are</a:t>
            </a:r>
            <a:r>
              <a:rPr sz="2700" spc="275" dirty="0">
                <a:latin typeface="Corbel"/>
                <a:cs typeface="Corbel"/>
              </a:rPr>
              <a:t> </a:t>
            </a:r>
            <a:r>
              <a:rPr sz="2700" dirty="0">
                <a:latin typeface="Corbel"/>
                <a:cs typeface="Corbel"/>
              </a:rPr>
              <a:t>a</a:t>
            </a:r>
            <a:r>
              <a:rPr sz="2700" spc="275" dirty="0">
                <a:latin typeface="Corbel"/>
                <a:cs typeface="Corbel"/>
              </a:rPr>
              <a:t> </a:t>
            </a:r>
            <a:r>
              <a:rPr sz="2700" dirty="0">
                <a:latin typeface="Corbel"/>
                <a:cs typeface="Corbel"/>
              </a:rPr>
              <a:t>direction</a:t>
            </a:r>
            <a:r>
              <a:rPr sz="2700" spc="270" dirty="0">
                <a:latin typeface="Corbel"/>
                <a:cs typeface="Corbel"/>
              </a:rPr>
              <a:t> </a:t>
            </a:r>
            <a:r>
              <a:rPr sz="2700" spc="-5" dirty="0">
                <a:latin typeface="Corbel"/>
                <a:cs typeface="Corbel"/>
              </a:rPr>
              <a:t>to</a:t>
            </a:r>
            <a:endParaRPr sz="2700">
              <a:latin typeface="Corbel"/>
              <a:cs typeface="Corbel"/>
            </a:endParaRPr>
          </a:p>
          <a:p>
            <a:pPr marL="332105" marR="5080" algn="just">
              <a:lnSpc>
                <a:spcPct val="90000"/>
              </a:lnSpc>
              <a:spcBef>
                <a:spcPts val="160"/>
              </a:spcBef>
            </a:pPr>
            <a:r>
              <a:rPr sz="2700" spc="-5" dirty="0">
                <a:latin typeface="Corbel"/>
                <a:cs typeface="Corbel"/>
              </a:rPr>
              <a:t>the collecting </a:t>
            </a:r>
            <a:r>
              <a:rPr sz="2700" spc="-10" dirty="0">
                <a:latin typeface="Corbel"/>
                <a:cs typeface="Corbel"/>
              </a:rPr>
              <a:t>banker </a:t>
            </a:r>
            <a:r>
              <a:rPr sz="2700" spc="-5" dirty="0">
                <a:latin typeface="Corbel"/>
                <a:cs typeface="Corbel"/>
              </a:rPr>
              <a:t>that the amount collected </a:t>
            </a:r>
            <a:r>
              <a:rPr sz="2700" spc="-15" dirty="0">
                <a:latin typeface="Corbel"/>
                <a:cs typeface="Corbel"/>
              </a:rPr>
              <a:t>on  </a:t>
            </a:r>
            <a:r>
              <a:rPr sz="2700" spc="-5" dirty="0">
                <a:latin typeface="Corbel"/>
                <a:cs typeface="Corbel"/>
              </a:rPr>
              <a:t>the cheque is to </a:t>
            </a:r>
            <a:r>
              <a:rPr sz="2700" dirty="0">
                <a:latin typeface="Corbel"/>
                <a:cs typeface="Corbel"/>
              </a:rPr>
              <a:t>be </a:t>
            </a:r>
            <a:r>
              <a:rPr sz="2700" spc="-5" dirty="0">
                <a:latin typeface="Corbel"/>
                <a:cs typeface="Corbel"/>
              </a:rPr>
              <a:t>credited to the </a:t>
            </a:r>
            <a:r>
              <a:rPr sz="2700" spc="-10" dirty="0">
                <a:latin typeface="Corbel"/>
                <a:cs typeface="Corbel"/>
              </a:rPr>
              <a:t>account </a:t>
            </a:r>
            <a:r>
              <a:rPr sz="2700" dirty="0">
                <a:latin typeface="Corbel"/>
                <a:cs typeface="Corbel"/>
              </a:rPr>
              <a:t>of </a:t>
            </a:r>
            <a:r>
              <a:rPr sz="2700" spc="-5" dirty="0">
                <a:latin typeface="Corbel"/>
                <a:cs typeface="Corbel"/>
              </a:rPr>
              <a:t>the  </a:t>
            </a:r>
            <a:r>
              <a:rPr sz="2700" dirty="0">
                <a:latin typeface="Corbel"/>
                <a:cs typeface="Corbel"/>
              </a:rPr>
              <a:t>payee. </a:t>
            </a:r>
            <a:r>
              <a:rPr sz="2700" spc="-5" dirty="0">
                <a:latin typeface="Corbel"/>
                <a:cs typeface="Corbel"/>
              </a:rPr>
              <a:t>If </a:t>
            </a:r>
            <a:r>
              <a:rPr sz="2700" dirty="0">
                <a:latin typeface="Corbel"/>
                <a:cs typeface="Corbel"/>
              </a:rPr>
              <a:t>he </a:t>
            </a:r>
            <a:r>
              <a:rPr sz="2700" spc="-5" dirty="0">
                <a:latin typeface="Corbel"/>
                <a:cs typeface="Corbel"/>
              </a:rPr>
              <a:t>credits the proceeds to </a:t>
            </a:r>
            <a:r>
              <a:rPr sz="2700" dirty="0">
                <a:latin typeface="Corbel"/>
                <a:cs typeface="Corbel"/>
              </a:rPr>
              <a:t>a </a:t>
            </a:r>
            <a:r>
              <a:rPr sz="2700" spc="-5" dirty="0">
                <a:latin typeface="Corbel"/>
                <a:cs typeface="Corbel"/>
              </a:rPr>
              <a:t>different  </a:t>
            </a:r>
            <a:r>
              <a:rPr sz="2700" spc="-10" dirty="0">
                <a:latin typeface="Corbel"/>
                <a:cs typeface="Corbel"/>
              </a:rPr>
              <a:t>account, </a:t>
            </a:r>
            <a:r>
              <a:rPr sz="2700" dirty="0">
                <a:latin typeface="Corbel"/>
                <a:cs typeface="Corbel"/>
              </a:rPr>
              <a:t>he </a:t>
            </a:r>
            <a:r>
              <a:rPr sz="2700" spc="-5" dirty="0">
                <a:latin typeface="Corbel"/>
                <a:cs typeface="Corbel"/>
              </a:rPr>
              <a:t>is guilty </a:t>
            </a:r>
            <a:r>
              <a:rPr sz="2700" dirty="0">
                <a:latin typeface="Corbel"/>
                <a:cs typeface="Corbel"/>
              </a:rPr>
              <a:t>of </a:t>
            </a:r>
            <a:r>
              <a:rPr sz="2700" spc="-5" dirty="0">
                <a:latin typeface="Corbel"/>
                <a:cs typeface="Corbel"/>
              </a:rPr>
              <a:t>negligence </a:t>
            </a:r>
            <a:r>
              <a:rPr sz="2700" dirty="0">
                <a:latin typeface="Corbel"/>
                <a:cs typeface="Corbel"/>
              </a:rPr>
              <a:t>and </a:t>
            </a:r>
            <a:r>
              <a:rPr sz="2700" spc="-5" dirty="0">
                <a:latin typeface="Corbel"/>
                <a:cs typeface="Corbel"/>
              </a:rPr>
              <a:t>will </a:t>
            </a:r>
            <a:r>
              <a:rPr sz="2700" dirty="0">
                <a:latin typeface="Corbel"/>
                <a:cs typeface="Corbel"/>
              </a:rPr>
              <a:t>be liable </a:t>
            </a:r>
            <a:r>
              <a:rPr sz="2700" spc="-15" dirty="0">
                <a:latin typeface="Corbel"/>
                <a:cs typeface="Corbel"/>
              </a:rPr>
              <a:t>to  </a:t>
            </a:r>
            <a:r>
              <a:rPr sz="2700" spc="-5" dirty="0">
                <a:latin typeface="Corbel"/>
                <a:cs typeface="Corbel"/>
              </a:rPr>
              <a:t>the </a:t>
            </a:r>
            <a:r>
              <a:rPr sz="2700" spc="-10" dirty="0">
                <a:latin typeface="Corbel"/>
                <a:cs typeface="Corbel"/>
              </a:rPr>
              <a:t>true </a:t>
            </a:r>
            <a:r>
              <a:rPr sz="2700" spc="-5" dirty="0">
                <a:latin typeface="Corbel"/>
                <a:cs typeface="Corbel"/>
              </a:rPr>
              <a:t>owner </a:t>
            </a:r>
            <a:r>
              <a:rPr sz="2700" dirty="0">
                <a:latin typeface="Corbel"/>
                <a:cs typeface="Corbel"/>
              </a:rPr>
              <a:t>for </a:t>
            </a:r>
            <a:r>
              <a:rPr sz="2700" spc="-5" dirty="0">
                <a:latin typeface="Corbel"/>
                <a:cs typeface="Corbel"/>
              </a:rPr>
              <a:t>the amount </a:t>
            </a:r>
            <a:r>
              <a:rPr sz="2700" dirty="0">
                <a:latin typeface="Corbel"/>
                <a:cs typeface="Corbel"/>
              </a:rPr>
              <a:t>of </a:t>
            </a:r>
            <a:r>
              <a:rPr sz="2700" spc="-5" dirty="0">
                <a:latin typeface="Corbel"/>
                <a:cs typeface="Corbel"/>
              </a:rPr>
              <a:t>the</a:t>
            </a:r>
            <a:r>
              <a:rPr sz="2700" spc="-15" dirty="0">
                <a:latin typeface="Corbel"/>
                <a:cs typeface="Corbel"/>
              </a:rPr>
              <a:t> </a:t>
            </a:r>
            <a:r>
              <a:rPr sz="2700" spc="-5" dirty="0">
                <a:latin typeface="Corbel"/>
                <a:cs typeface="Corbel"/>
              </a:rPr>
              <a:t>cheque.</a:t>
            </a:r>
            <a:endParaRPr sz="2700">
              <a:latin typeface="Corbel"/>
              <a:cs typeface="Corbel"/>
            </a:endParaRPr>
          </a:p>
          <a:p>
            <a:pPr marL="332105" marR="5080" indent="-320040" algn="just">
              <a:lnSpc>
                <a:spcPct val="90000"/>
              </a:lnSpc>
              <a:buClr>
                <a:srgbClr val="EFAC00"/>
              </a:buClr>
              <a:buSzPct val="79629"/>
              <a:buFont typeface="Wingdings 2"/>
              <a:buChar char=""/>
              <a:tabLst>
                <a:tab pos="332740" algn="l"/>
              </a:tabLst>
            </a:pPr>
            <a:r>
              <a:rPr sz="2700" spc="-5" dirty="0">
                <a:latin typeface="Corbel"/>
                <a:cs typeface="Corbel"/>
              </a:rPr>
              <a:t>In practice, the </a:t>
            </a:r>
            <a:r>
              <a:rPr sz="2700" spc="-10" dirty="0">
                <a:latin typeface="Corbel"/>
                <a:cs typeface="Corbel"/>
              </a:rPr>
              <a:t>collecting banker </a:t>
            </a:r>
            <a:r>
              <a:rPr sz="2700" spc="-5" dirty="0">
                <a:latin typeface="Corbel"/>
                <a:cs typeface="Corbel"/>
              </a:rPr>
              <a:t>sees to it that such  instruction is carried out </a:t>
            </a:r>
            <a:r>
              <a:rPr sz="2700" dirty="0">
                <a:latin typeface="Corbel"/>
                <a:cs typeface="Corbel"/>
              </a:rPr>
              <a:t>and </a:t>
            </a:r>
            <a:r>
              <a:rPr sz="2700" spc="-5" dirty="0">
                <a:latin typeface="Corbel"/>
                <a:cs typeface="Corbel"/>
              </a:rPr>
              <a:t>usually refuses to </a:t>
            </a:r>
            <a:r>
              <a:rPr sz="2700" spc="-10" dirty="0">
                <a:latin typeface="Corbel"/>
                <a:cs typeface="Corbel"/>
              </a:rPr>
              <a:t>accept  </a:t>
            </a:r>
            <a:r>
              <a:rPr sz="2700" dirty="0">
                <a:latin typeface="Corbel"/>
                <a:cs typeface="Corbel"/>
              </a:rPr>
              <a:t>A/c </a:t>
            </a:r>
            <a:r>
              <a:rPr sz="2700" spc="-5" dirty="0">
                <a:latin typeface="Corbel"/>
                <a:cs typeface="Corbel"/>
              </a:rPr>
              <a:t>payee crossed cheques </a:t>
            </a:r>
            <a:r>
              <a:rPr sz="2700" dirty="0">
                <a:latin typeface="Corbel"/>
                <a:cs typeface="Corbel"/>
              </a:rPr>
              <a:t>with any </a:t>
            </a:r>
            <a:r>
              <a:rPr sz="2700" spc="-5" dirty="0">
                <a:latin typeface="Corbel"/>
                <a:cs typeface="Corbel"/>
              </a:rPr>
              <a:t>endorsement  thereon.</a:t>
            </a:r>
            <a:endParaRPr sz="27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Cheque</a:t>
            </a:r>
            <a:r>
              <a:rPr lang="en-US" dirty="0" smtClean="0"/>
              <a:t> Bounce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/>
              <a:t>A situation of </a:t>
            </a:r>
            <a:r>
              <a:rPr lang="en-US" sz="2800" dirty="0" err="1"/>
              <a:t>cheque</a:t>
            </a:r>
            <a:r>
              <a:rPr lang="en-US" sz="2800" dirty="0"/>
              <a:t> bounce is basically a term used to define the unsuccessful processing of a dispensed </a:t>
            </a:r>
            <a:r>
              <a:rPr lang="en-US" sz="2800" dirty="0" err="1"/>
              <a:t>cheque</a:t>
            </a:r>
            <a:r>
              <a:rPr lang="en-US" sz="2800" dirty="0"/>
              <a:t> due to several reasons. Non-sufficient funds (NSF) in the issuer’s account is one of the primary reasons for a bounced </a:t>
            </a:r>
            <a:r>
              <a:rPr lang="en-US" sz="2800" dirty="0" err="1"/>
              <a:t>cheque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/>
            <a:r>
              <a:rPr lang="en-US" sz="2800" dirty="0" smtClean="0"/>
              <a:t>The </a:t>
            </a:r>
            <a:r>
              <a:rPr lang="en-US" sz="2800" dirty="0"/>
              <a:t>banks return or </a:t>
            </a:r>
            <a:r>
              <a:rPr lang="en-US" sz="2800" dirty="0" err="1"/>
              <a:t>dishonour</a:t>
            </a:r>
            <a:r>
              <a:rPr lang="en-US" sz="2800" dirty="0"/>
              <a:t> the </a:t>
            </a:r>
            <a:r>
              <a:rPr lang="en-US" sz="2800" dirty="0" err="1"/>
              <a:t>cheques</a:t>
            </a:r>
            <a:r>
              <a:rPr lang="en-US" sz="2800" dirty="0"/>
              <a:t>, also known as rubber checks, in addition to imposing a particular charge. Further, the passing of bad </a:t>
            </a:r>
            <a:r>
              <a:rPr lang="en-US" sz="2800" dirty="0" err="1"/>
              <a:t>cheques</a:t>
            </a:r>
            <a:r>
              <a:rPr lang="en-US" sz="2800" dirty="0"/>
              <a:t> can be illegal, and this crime can be aggravated depending on the amount and whether this action involves crossing state boundaries.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Thx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3875" y="752475"/>
            <a:ext cx="47625" cy="47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8236" y="1066800"/>
            <a:ext cx="7987665" cy="4539703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32105" marR="5080" indent="-320040">
              <a:lnSpc>
                <a:spcPct val="80000"/>
              </a:lnSpc>
              <a:spcBef>
                <a:spcPts val="819"/>
              </a:spcBef>
              <a:buClr>
                <a:srgbClr val="EFAC00"/>
              </a:buClr>
              <a:buSzPct val="80000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3000" dirty="0">
                <a:latin typeface="Corbel"/>
                <a:cs typeface="Corbel"/>
              </a:rPr>
              <a:t>A </a:t>
            </a:r>
            <a:r>
              <a:rPr sz="3000" spc="-5" dirty="0">
                <a:latin typeface="Corbel"/>
                <a:cs typeface="Corbel"/>
              </a:rPr>
              <a:t>‘Cheque’ </a:t>
            </a:r>
            <a:r>
              <a:rPr sz="3000" dirty="0">
                <a:latin typeface="Corbel"/>
                <a:cs typeface="Corbel"/>
              </a:rPr>
              <a:t>is a </a:t>
            </a:r>
            <a:r>
              <a:rPr sz="3000" spc="-5" dirty="0">
                <a:latin typeface="Corbel"/>
                <a:cs typeface="Corbel"/>
              </a:rPr>
              <a:t>‘bill of exchange’ </a:t>
            </a:r>
            <a:r>
              <a:rPr sz="3000" dirty="0">
                <a:latin typeface="Corbel"/>
                <a:cs typeface="Corbel"/>
              </a:rPr>
              <a:t>drawn </a:t>
            </a:r>
            <a:r>
              <a:rPr sz="3000" spc="-5" dirty="0">
                <a:latin typeface="Corbel"/>
                <a:cs typeface="Corbel"/>
              </a:rPr>
              <a:t>on </a:t>
            </a:r>
            <a:r>
              <a:rPr sz="3000" dirty="0">
                <a:latin typeface="Corbel"/>
                <a:cs typeface="Corbel"/>
              </a:rPr>
              <a:t>a  </a:t>
            </a:r>
            <a:r>
              <a:rPr sz="3000" spc="-5" dirty="0">
                <a:latin typeface="Corbel"/>
                <a:cs typeface="Corbel"/>
              </a:rPr>
              <a:t>specified </a:t>
            </a:r>
            <a:r>
              <a:rPr sz="3000" spc="-10" dirty="0">
                <a:latin typeface="Corbel"/>
                <a:cs typeface="Corbel"/>
              </a:rPr>
              <a:t>banker </a:t>
            </a:r>
            <a:r>
              <a:rPr sz="3000" dirty="0">
                <a:latin typeface="Corbel"/>
                <a:cs typeface="Corbel"/>
              </a:rPr>
              <a:t>and </a:t>
            </a:r>
            <a:r>
              <a:rPr sz="3000" spc="-5" dirty="0">
                <a:latin typeface="Corbel"/>
                <a:cs typeface="Corbel"/>
              </a:rPr>
              <a:t>not </a:t>
            </a:r>
            <a:r>
              <a:rPr sz="3000" dirty="0">
                <a:latin typeface="Corbel"/>
                <a:cs typeface="Corbel"/>
              </a:rPr>
              <a:t>expressed </a:t>
            </a:r>
            <a:r>
              <a:rPr sz="3000" spc="-5" dirty="0">
                <a:latin typeface="Corbel"/>
                <a:cs typeface="Corbel"/>
              </a:rPr>
              <a:t>to </a:t>
            </a:r>
            <a:r>
              <a:rPr sz="3000" dirty="0">
                <a:latin typeface="Corbel"/>
                <a:cs typeface="Corbel"/>
              </a:rPr>
              <a:t>be  </a:t>
            </a:r>
            <a:r>
              <a:rPr sz="3000" spc="-5" dirty="0">
                <a:latin typeface="Corbel"/>
                <a:cs typeface="Corbel"/>
              </a:rPr>
              <a:t>payable otherwise than on demand .It </a:t>
            </a:r>
            <a:r>
              <a:rPr sz="3000" dirty="0">
                <a:latin typeface="Corbel"/>
                <a:cs typeface="Corbel"/>
              </a:rPr>
              <a:t>includes  </a:t>
            </a:r>
            <a:r>
              <a:rPr sz="3000" spc="-5" dirty="0">
                <a:latin typeface="Corbel"/>
                <a:cs typeface="Corbel"/>
              </a:rPr>
              <a:t>the electronic </a:t>
            </a:r>
            <a:r>
              <a:rPr sz="3000" dirty="0">
                <a:latin typeface="Corbel"/>
                <a:cs typeface="Corbel"/>
              </a:rPr>
              <a:t>image </a:t>
            </a:r>
            <a:r>
              <a:rPr sz="3000" spc="-5" dirty="0">
                <a:latin typeface="Corbel"/>
                <a:cs typeface="Corbel"/>
              </a:rPr>
              <a:t>of </a:t>
            </a:r>
            <a:r>
              <a:rPr sz="3000" dirty="0">
                <a:latin typeface="Corbel"/>
                <a:cs typeface="Corbel"/>
              </a:rPr>
              <a:t>a truncated </a:t>
            </a:r>
            <a:r>
              <a:rPr sz="3000" spc="-5" dirty="0">
                <a:latin typeface="Corbel"/>
                <a:cs typeface="Corbel"/>
              </a:rPr>
              <a:t>cheque </a:t>
            </a:r>
            <a:r>
              <a:rPr sz="3000" dirty="0">
                <a:latin typeface="Corbel"/>
                <a:cs typeface="Corbel"/>
              </a:rPr>
              <a:t>and a  </a:t>
            </a:r>
            <a:r>
              <a:rPr sz="3000" spc="-5" dirty="0">
                <a:latin typeface="Corbel"/>
                <a:cs typeface="Corbel"/>
              </a:rPr>
              <a:t>cheque </a:t>
            </a:r>
            <a:r>
              <a:rPr sz="3000" dirty="0">
                <a:latin typeface="Corbel"/>
                <a:cs typeface="Corbel"/>
              </a:rPr>
              <a:t>in </a:t>
            </a:r>
            <a:r>
              <a:rPr sz="3000" spc="-5" dirty="0">
                <a:latin typeface="Corbel"/>
                <a:cs typeface="Corbel"/>
              </a:rPr>
              <a:t>the electronic</a:t>
            </a:r>
            <a:r>
              <a:rPr sz="3000" spc="-35" dirty="0">
                <a:latin typeface="Corbel"/>
                <a:cs typeface="Corbel"/>
              </a:rPr>
              <a:t> </a:t>
            </a:r>
            <a:r>
              <a:rPr sz="3000" dirty="0">
                <a:latin typeface="Corbel"/>
                <a:cs typeface="Corbel"/>
              </a:rPr>
              <a:t>form.</a:t>
            </a:r>
            <a:endParaRPr sz="3000">
              <a:latin typeface="Corbel"/>
              <a:cs typeface="Corbel"/>
            </a:endParaRPr>
          </a:p>
          <a:p>
            <a:pPr marL="2788285">
              <a:lnSpc>
                <a:spcPts val="2525"/>
              </a:lnSpc>
            </a:pPr>
            <a:r>
              <a:rPr sz="3000" spc="-35" dirty="0">
                <a:latin typeface="Corbel"/>
                <a:cs typeface="Corbel"/>
              </a:rPr>
              <a:t>(Or)</a:t>
            </a:r>
            <a:endParaRPr sz="3000">
              <a:latin typeface="Corbel"/>
              <a:cs typeface="Corbel"/>
            </a:endParaRPr>
          </a:p>
          <a:p>
            <a:pPr marL="332105" marR="79375" indent="-320040">
              <a:lnSpc>
                <a:spcPct val="80000"/>
              </a:lnSpc>
              <a:spcBef>
                <a:spcPts val="360"/>
              </a:spcBef>
              <a:buClr>
                <a:srgbClr val="EFAC00"/>
              </a:buClr>
              <a:buSzPct val="80000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3000" spc="-10" dirty="0">
                <a:latin typeface="Corbel"/>
                <a:cs typeface="Corbel"/>
              </a:rPr>
              <a:t>Cheque </a:t>
            </a:r>
            <a:r>
              <a:rPr sz="3000" dirty="0">
                <a:latin typeface="Corbel"/>
                <a:cs typeface="Corbel"/>
              </a:rPr>
              <a:t>is an instrument in writing </a:t>
            </a:r>
            <a:r>
              <a:rPr sz="3000" spc="-5" dirty="0">
                <a:latin typeface="Corbel"/>
                <a:cs typeface="Corbel"/>
              </a:rPr>
              <a:t>containing </a:t>
            </a:r>
            <a:r>
              <a:rPr sz="3000" dirty="0">
                <a:latin typeface="Corbel"/>
                <a:cs typeface="Corbel"/>
              </a:rPr>
              <a:t>an  unconditional </a:t>
            </a:r>
            <a:r>
              <a:rPr sz="3000" spc="-30" dirty="0">
                <a:latin typeface="Corbel"/>
                <a:cs typeface="Corbel"/>
              </a:rPr>
              <a:t>order, </a:t>
            </a:r>
            <a:r>
              <a:rPr sz="3000" spc="-5" dirty="0">
                <a:latin typeface="Corbel"/>
                <a:cs typeface="Corbel"/>
              </a:rPr>
              <a:t>addressed </a:t>
            </a:r>
            <a:r>
              <a:rPr sz="3000" dirty="0">
                <a:latin typeface="Corbel"/>
                <a:cs typeface="Corbel"/>
              </a:rPr>
              <a:t>to a </a:t>
            </a:r>
            <a:r>
              <a:rPr sz="3000" spc="-30" dirty="0">
                <a:latin typeface="Corbel"/>
                <a:cs typeface="Corbel"/>
              </a:rPr>
              <a:t>banker, </a:t>
            </a:r>
            <a:r>
              <a:rPr sz="3000" spc="-5" dirty="0">
                <a:latin typeface="Corbel"/>
                <a:cs typeface="Corbel"/>
              </a:rPr>
              <a:t>sign  </a:t>
            </a:r>
            <a:r>
              <a:rPr sz="3000" dirty="0">
                <a:latin typeface="Corbel"/>
                <a:cs typeface="Corbel"/>
              </a:rPr>
              <a:t>by </a:t>
            </a:r>
            <a:r>
              <a:rPr sz="3000" spc="-5" dirty="0">
                <a:latin typeface="Corbel"/>
                <a:cs typeface="Corbel"/>
              </a:rPr>
              <a:t>the </a:t>
            </a:r>
            <a:r>
              <a:rPr sz="3000" dirty="0">
                <a:latin typeface="Corbel"/>
                <a:cs typeface="Corbel"/>
              </a:rPr>
              <a:t>person who </a:t>
            </a:r>
            <a:r>
              <a:rPr sz="3000" spc="-5" dirty="0">
                <a:latin typeface="Corbel"/>
                <a:cs typeface="Corbel"/>
              </a:rPr>
              <a:t>has deposited money </a:t>
            </a:r>
            <a:r>
              <a:rPr sz="3000" dirty="0">
                <a:latin typeface="Corbel"/>
                <a:cs typeface="Corbel"/>
              </a:rPr>
              <a:t>with  </a:t>
            </a:r>
            <a:r>
              <a:rPr sz="3000" spc="-5" dirty="0">
                <a:latin typeface="Corbel"/>
                <a:cs typeface="Corbel"/>
              </a:rPr>
              <a:t>the </a:t>
            </a:r>
            <a:r>
              <a:rPr sz="3000" spc="-30" dirty="0">
                <a:latin typeface="Corbel"/>
                <a:cs typeface="Corbel"/>
              </a:rPr>
              <a:t>banker, </a:t>
            </a:r>
            <a:r>
              <a:rPr sz="3000" spc="-5" dirty="0">
                <a:latin typeface="Corbel"/>
                <a:cs typeface="Corbel"/>
              </a:rPr>
              <a:t>requiring him to </a:t>
            </a:r>
            <a:r>
              <a:rPr sz="3000" dirty="0">
                <a:latin typeface="Corbel"/>
                <a:cs typeface="Corbel"/>
              </a:rPr>
              <a:t>pay </a:t>
            </a:r>
            <a:r>
              <a:rPr sz="3000" spc="-5" dirty="0">
                <a:latin typeface="Corbel"/>
                <a:cs typeface="Corbel"/>
              </a:rPr>
              <a:t>on demand </a:t>
            </a:r>
            <a:r>
              <a:rPr sz="3000" dirty="0">
                <a:latin typeface="Corbel"/>
                <a:cs typeface="Corbel"/>
              </a:rPr>
              <a:t>a  </a:t>
            </a:r>
            <a:r>
              <a:rPr sz="3000" spc="-5" dirty="0">
                <a:latin typeface="Corbel"/>
                <a:cs typeface="Corbel"/>
              </a:rPr>
              <a:t>certain sum of money only to or to the order of  certain </a:t>
            </a:r>
            <a:r>
              <a:rPr sz="3000" dirty="0">
                <a:latin typeface="Corbel"/>
                <a:cs typeface="Corbel"/>
              </a:rPr>
              <a:t>person </a:t>
            </a:r>
            <a:r>
              <a:rPr sz="3000" spc="-5" dirty="0">
                <a:latin typeface="Corbel"/>
                <a:cs typeface="Corbel"/>
              </a:rPr>
              <a:t>or to the bearer of</a:t>
            </a:r>
            <a:r>
              <a:rPr sz="3000" spc="-80" dirty="0">
                <a:latin typeface="Corbel"/>
                <a:cs typeface="Corbel"/>
              </a:rPr>
              <a:t> </a:t>
            </a:r>
            <a:r>
              <a:rPr sz="3000" dirty="0">
                <a:latin typeface="Corbel"/>
                <a:cs typeface="Corbel"/>
              </a:rPr>
              <a:t>instrument."</a:t>
            </a:r>
            <a:endParaRPr sz="3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975" y="238125"/>
            <a:ext cx="6886575" cy="904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8236" y="1791411"/>
            <a:ext cx="7607300" cy="3401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indent="-320040">
              <a:lnSpc>
                <a:spcPts val="3080"/>
              </a:lnSpc>
              <a:spcBef>
                <a:spcPts val="100"/>
              </a:spcBef>
              <a:buClr>
                <a:srgbClr val="EFAC00"/>
              </a:buClr>
              <a:buSzPct val="79629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700" spc="-5" dirty="0">
                <a:latin typeface="Corbel"/>
                <a:cs typeface="Corbel"/>
              </a:rPr>
              <a:t>1.Cheque </a:t>
            </a:r>
            <a:r>
              <a:rPr sz="2700" dirty="0">
                <a:latin typeface="Corbel"/>
                <a:cs typeface="Corbel"/>
              </a:rPr>
              <a:t>is an </a:t>
            </a:r>
            <a:r>
              <a:rPr sz="2700" spc="-5" dirty="0">
                <a:latin typeface="Corbel"/>
                <a:cs typeface="Corbel"/>
              </a:rPr>
              <a:t>instrument </a:t>
            </a:r>
            <a:r>
              <a:rPr sz="2700" dirty="0">
                <a:latin typeface="Corbel"/>
                <a:cs typeface="Corbel"/>
              </a:rPr>
              <a:t>in</a:t>
            </a:r>
            <a:r>
              <a:rPr sz="2700" spc="-50" dirty="0">
                <a:latin typeface="Corbel"/>
                <a:cs typeface="Corbel"/>
              </a:rPr>
              <a:t> </a:t>
            </a:r>
            <a:r>
              <a:rPr sz="2700" spc="-5" dirty="0">
                <a:latin typeface="Corbel"/>
                <a:cs typeface="Corbel"/>
              </a:rPr>
              <a:t>writing</a:t>
            </a:r>
            <a:endParaRPr sz="2700">
              <a:latin typeface="Corbel"/>
              <a:cs typeface="Corbel"/>
            </a:endParaRPr>
          </a:p>
          <a:p>
            <a:pPr marL="332740" indent="-320040">
              <a:lnSpc>
                <a:spcPts val="2915"/>
              </a:lnSpc>
              <a:buClr>
                <a:srgbClr val="EFAC00"/>
              </a:buClr>
              <a:buSzPct val="79629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700" dirty="0">
                <a:latin typeface="Corbel"/>
                <a:cs typeface="Corbel"/>
              </a:rPr>
              <a:t>2. </a:t>
            </a:r>
            <a:r>
              <a:rPr sz="2700" spc="-5" dirty="0">
                <a:latin typeface="Corbel"/>
                <a:cs typeface="Corbel"/>
              </a:rPr>
              <a:t>Cheque contains </a:t>
            </a:r>
            <a:r>
              <a:rPr sz="2700" dirty="0">
                <a:latin typeface="Corbel"/>
                <a:cs typeface="Corbel"/>
              </a:rPr>
              <a:t>an unconditional</a:t>
            </a:r>
            <a:r>
              <a:rPr sz="2700" spc="-175" dirty="0">
                <a:latin typeface="Corbel"/>
                <a:cs typeface="Corbel"/>
              </a:rPr>
              <a:t> </a:t>
            </a:r>
            <a:r>
              <a:rPr sz="2700" spc="-5" dirty="0">
                <a:latin typeface="Corbel"/>
                <a:cs typeface="Corbel"/>
              </a:rPr>
              <a:t>order</a:t>
            </a:r>
            <a:endParaRPr sz="2700">
              <a:latin typeface="Corbel"/>
              <a:cs typeface="Corbel"/>
            </a:endParaRPr>
          </a:p>
          <a:p>
            <a:pPr marL="332740" indent="-320040">
              <a:lnSpc>
                <a:spcPts val="2915"/>
              </a:lnSpc>
              <a:buClr>
                <a:srgbClr val="EFAC00"/>
              </a:buClr>
              <a:buSzPct val="79629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700" spc="-5" dirty="0">
                <a:latin typeface="Corbel"/>
                <a:cs typeface="Corbel"/>
              </a:rPr>
              <a:t>3.Cheque </a:t>
            </a:r>
            <a:r>
              <a:rPr sz="2700" dirty="0">
                <a:latin typeface="Corbel"/>
                <a:cs typeface="Corbel"/>
              </a:rPr>
              <a:t>is drawn by a </a:t>
            </a:r>
            <a:r>
              <a:rPr sz="2700" spc="-5" dirty="0">
                <a:latin typeface="Corbel"/>
                <a:cs typeface="Corbel"/>
              </a:rPr>
              <a:t>customer on </a:t>
            </a:r>
            <a:r>
              <a:rPr sz="2700" dirty="0">
                <a:latin typeface="Corbel"/>
                <a:cs typeface="Corbel"/>
              </a:rPr>
              <a:t>his</a:t>
            </a:r>
            <a:r>
              <a:rPr sz="2700" spc="-95" dirty="0">
                <a:latin typeface="Corbel"/>
                <a:cs typeface="Corbel"/>
              </a:rPr>
              <a:t> </a:t>
            </a:r>
            <a:r>
              <a:rPr sz="2700" dirty="0">
                <a:latin typeface="Corbel"/>
                <a:cs typeface="Corbel"/>
              </a:rPr>
              <a:t>bank</a:t>
            </a:r>
            <a:endParaRPr sz="2700">
              <a:latin typeface="Corbel"/>
              <a:cs typeface="Corbel"/>
            </a:endParaRPr>
          </a:p>
          <a:p>
            <a:pPr marL="332740" indent="-320040">
              <a:lnSpc>
                <a:spcPts val="2915"/>
              </a:lnSpc>
              <a:buClr>
                <a:srgbClr val="EFAC00"/>
              </a:buClr>
              <a:buSzPct val="79629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700" spc="-5" dirty="0">
                <a:latin typeface="Corbel"/>
                <a:cs typeface="Corbel"/>
              </a:rPr>
              <a:t>4. Cheque must </a:t>
            </a:r>
            <a:r>
              <a:rPr sz="2700" dirty="0">
                <a:latin typeface="Corbel"/>
                <a:cs typeface="Corbel"/>
              </a:rPr>
              <a:t>be </a:t>
            </a:r>
            <a:r>
              <a:rPr sz="2700" spc="-5" dirty="0">
                <a:latin typeface="Corbel"/>
                <a:cs typeface="Corbel"/>
              </a:rPr>
              <a:t>signed </a:t>
            </a:r>
            <a:r>
              <a:rPr sz="2700" dirty="0">
                <a:latin typeface="Corbel"/>
                <a:cs typeface="Corbel"/>
              </a:rPr>
              <a:t>by</a:t>
            </a:r>
            <a:r>
              <a:rPr sz="2700" spc="-150" dirty="0">
                <a:latin typeface="Corbel"/>
                <a:cs typeface="Corbel"/>
              </a:rPr>
              <a:t> </a:t>
            </a:r>
            <a:r>
              <a:rPr sz="2700" spc="-5" dirty="0">
                <a:latin typeface="Corbel"/>
                <a:cs typeface="Corbel"/>
              </a:rPr>
              <a:t>customer</a:t>
            </a:r>
            <a:endParaRPr sz="2700">
              <a:latin typeface="Corbel"/>
              <a:cs typeface="Corbel"/>
            </a:endParaRPr>
          </a:p>
          <a:p>
            <a:pPr marL="332740" indent="-320040">
              <a:lnSpc>
                <a:spcPts val="2920"/>
              </a:lnSpc>
              <a:buClr>
                <a:srgbClr val="EFAC00"/>
              </a:buClr>
              <a:buSzPct val="79629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700" dirty="0">
                <a:latin typeface="Corbel"/>
                <a:cs typeface="Corbel"/>
              </a:rPr>
              <a:t>5. </a:t>
            </a:r>
            <a:r>
              <a:rPr sz="2700" spc="-5" dirty="0">
                <a:latin typeface="Corbel"/>
                <a:cs typeface="Corbel"/>
              </a:rPr>
              <a:t>Cheque must </a:t>
            </a:r>
            <a:r>
              <a:rPr sz="2700" dirty="0">
                <a:latin typeface="Corbel"/>
                <a:cs typeface="Corbel"/>
              </a:rPr>
              <a:t>be </a:t>
            </a:r>
            <a:r>
              <a:rPr sz="2700" spc="-5" dirty="0">
                <a:latin typeface="Corbel"/>
                <a:cs typeface="Corbel"/>
              </a:rPr>
              <a:t>payable </a:t>
            </a:r>
            <a:r>
              <a:rPr sz="2700" dirty="0">
                <a:latin typeface="Corbel"/>
                <a:cs typeface="Corbel"/>
              </a:rPr>
              <a:t>on</a:t>
            </a:r>
            <a:r>
              <a:rPr sz="2700" spc="-165" dirty="0">
                <a:latin typeface="Corbel"/>
                <a:cs typeface="Corbel"/>
              </a:rPr>
              <a:t> </a:t>
            </a:r>
            <a:r>
              <a:rPr sz="2700" spc="-5" dirty="0">
                <a:latin typeface="Corbel"/>
                <a:cs typeface="Corbel"/>
              </a:rPr>
              <a:t>demand</a:t>
            </a:r>
            <a:endParaRPr sz="2700">
              <a:latin typeface="Corbel"/>
              <a:cs typeface="Corbel"/>
            </a:endParaRPr>
          </a:p>
          <a:p>
            <a:pPr marL="332740" indent="-320040">
              <a:lnSpc>
                <a:spcPts val="2915"/>
              </a:lnSpc>
              <a:buClr>
                <a:srgbClr val="EFAC00"/>
              </a:buClr>
              <a:buSzPct val="79629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700" spc="-5" dirty="0">
                <a:latin typeface="Corbel"/>
                <a:cs typeface="Corbel"/>
              </a:rPr>
              <a:t>6. Cheque must </a:t>
            </a:r>
            <a:r>
              <a:rPr sz="2700" dirty="0">
                <a:latin typeface="Corbel"/>
                <a:cs typeface="Corbel"/>
              </a:rPr>
              <a:t>mention </a:t>
            </a:r>
            <a:r>
              <a:rPr sz="2700" spc="-5" dirty="0">
                <a:latin typeface="Corbel"/>
                <a:cs typeface="Corbel"/>
              </a:rPr>
              <a:t>exact amount to </a:t>
            </a:r>
            <a:r>
              <a:rPr sz="2700" dirty="0">
                <a:latin typeface="Corbel"/>
                <a:cs typeface="Corbel"/>
              </a:rPr>
              <a:t>be</a:t>
            </a:r>
            <a:r>
              <a:rPr sz="2700" spc="-155" dirty="0">
                <a:latin typeface="Corbel"/>
                <a:cs typeface="Corbel"/>
              </a:rPr>
              <a:t> </a:t>
            </a:r>
            <a:r>
              <a:rPr sz="2700" spc="-5" dirty="0">
                <a:latin typeface="Corbel"/>
                <a:cs typeface="Corbel"/>
              </a:rPr>
              <a:t>paid</a:t>
            </a:r>
            <a:endParaRPr sz="2700">
              <a:latin typeface="Corbel"/>
              <a:cs typeface="Corbel"/>
            </a:endParaRPr>
          </a:p>
          <a:p>
            <a:pPr marL="332740" indent="-320040">
              <a:lnSpc>
                <a:spcPts val="2915"/>
              </a:lnSpc>
              <a:buClr>
                <a:srgbClr val="EFAC00"/>
              </a:buClr>
              <a:buSzPct val="79629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700" dirty="0">
                <a:latin typeface="Corbel"/>
                <a:cs typeface="Corbel"/>
              </a:rPr>
              <a:t>7. </a:t>
            </a:r>
            <a:r>
              <a:rPr sz="2700" spc="-5" dirty="0">
                <a:latin typeface="Corbel"/>
                <a:cs typeface="Corbel"/>
              </a:rPr>
              <a:t>Payee must </a:t>
            </a:r>
            <a:r>
              <a:rPr sz="2700" dirty="0">
                <a:latin typeface="Corbel"/>
                <a:cs typeface="Corbel"/>
              </a:rPr>
              <a:t>be </a:t>
            </a:r>
            <a:r>
              <a:rPr sz="2700" spc="-5" dirty="0">
                <a:latin typeface="Corbel"/>
                <a:cs typeface="Corbel"/>
              </a:rPr>
              <a:t>certain to </a:t>
            </a:r>
            <a:r>
              <a:rPr sz="2700" dirty="0">
                <a:latin typeface="Corbel"/>
                <a:cs typeface="Corbel"/>
              </a:rPr>
              <a:t>whom </a:t>
            </a:r>
            <a:r>
              <a:rPr sz="2700" spc="-5" dirty="0">
                <a:latin typeface="Corbel"/>
                <a:cs typeface="Corbel"/>
              </a:rPr>
              <a:t>payment </a:t>
            </a:r>
            <a:r>
              <a:rPr sz="2700" dirty="0">
                <a:latin typeface="Corbel"/>
                <a:cs typeface="Corbel"/>
              </a:rPr>
              <a:t>is</a:t>
            </a:r>
            <a:r>
              <a:rPr sz="2700" spc="-80" dirty="0">
                <a:latin typeface="Corbel"/>
                <a:cs typeface="Corbel"/>
              </a:rPr>
              <a:t> </a:t>
            </a:r>
            <a:r>
              <a:rPr sz="2700" spc="-5" dirty="0">
                <a:latin typeface="Corbel"/>
                <a:cs typeface="Corbel"/>
              </a:rPr>
              <a:t>made</a:t>
            </a:r>
            <a:endParaRPr sz="2700">
              <a:latin typeface="Corbel"/>
              <a:cs typeface="Corbel"/>
            </a:endParaRPr>
          </a:p>
          <a:p>
            <a:pPr marL="332740" indent="-320040">
              <a:lnSpc>
                <a:spcPts val="2915"/>
              </a:lnSpc>
              <a:buClr>
                <a:srgbClr val="EFAC00"/>
              </a:buClr>
              <a:buSzPct val="79629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700" dirty="0">
                <a:latin typeface="Corbel"/>
                <a:cs typeface="Corbel"/>
              </a:rPr>
              <a:t>8. </a:t>
            </a:r>
            <a:r>
              <a:rPr sz="2700" spc="-5" dirty="0">
                <a:latin typeface="Corbel"/>
                <a:cs typeface="Corbel"/>
              </a:rPr>
              <a:t>Cheque must </a:t>
            </a:r>
            <a:r>
              <a:rPr sz="2700" dirty="0">
                <a:latin typeface="Corbel"/>
                <a:cs typeface="Corbel"/>
              </a:rPr>
              <a:t>be </a:t>
            </a:r>
            <a:r>
              <a:rPr sz="2700" spc="-5" dirty="0">
                <a:latin typeface="Corbel"/>
                <a:cs typeface="Corbel"/>
              </a:rPr>
              <a:t>duly </a:t>
            </a:r>
            <a:r>
              <a:rPr sz="2700" dirty="0">
                <a:latin typeface="Corbel"/>
                <a:cs typeface="Corbel"/>
              </a:rPr>
              <a:t>dated by </a:t>
            </a:r>
            <a:r>
              <a:rPr sz="2700" spc="-5" dirty="0">
                <a:latin typeface="Corbel"/>
                <a:cs typeface="Corbel"/>
              </a:rPr>
              <a:t>customer of</a:t>
            </a:r>
            <a:r>
              <a:rPr sz="2700" spc="-185" dirty="0">
                <a:latin typeface="Corbel"/>
                <a:cs typeface="Corbel"/>
              </a:rPr>
              <a:t> </a:t>
            </a:r>
            <a:r>
              <a:rPr sz="2700" dirty="0">
                <a:latin typeface="Corbel"/>
                <a:cs typeface="Corbel"/>
              </a:rPr>
              <a:t>bank</a:t>
            </a:r>
            <a:endParaRPr sz="2700">
              <a:latin typeface="Corbel"/>
              <a:cs typeface="Corbel"/>
            </a:endParaRPr>
          </a:p>
          <a:p>
            <a:pPr marL="332740" indent="-320040">
              <a:lnSpc>
                <a:spcPts val="3080"/>
              </a:lnSpc>
              <a:buClr>
                <a:srgbClr val="EFAC00"/>
              </a:buClr>
              <a:buSzPct val="79629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700" spc="-5" dirty="0">
                <a:latin typeface="Corbel"/>
                <a:cs typeface="Corbel"/>
              </a:rPr>
              <a:t>9. Cheque has </a:t>
            </a:r>
            <a:r>
              <a:rPr sz="2700" dirty="0">
                <a:latin typeface="Corbel"/>
                <a:cs typeface="Corbel"/>
              </a:rPr>
              <a:t>3 </a:t>
            </a:r>
            <a:r>
              <a:rPr sz="2700" spc="-5" dirty="0">
                <a:latin typeface="Corbel"/>
                <a:cs typeface="Corbel"/>
              </a:rPr>
              <a:t>parties </a:t>
            </a:r>
            <a:r>
              <a:rPr sz="2700" dirty="0">
                <a:latin typeface="Corbel"/>
                <a:cs typeface="Corbel"/>
              </a:rPr>
              <a:t>: </a:t>
            </a:r>
            <a:r>
              <a:rPr sz="2700" spc="-25" dirty="0">
                <a:latin typeface="Corbel"/>
                <a:cs typeface="Corbel"/>
              </a:rPr>
              <a:t>Drawer, </a:t>
            </a:r>
            <a:r>
              <a:rPr sz="2700" spc="-5" dirty="0">
                <a:latin typeface="Corbel"/>
                <a:cs typeface="Corbel"/>
              </a:rPr>
              <a:t>Drawee </a:t>
            </a:r>
            <a:r>
              <a:rPr sz="2700" dirty="0">
                <a:latin typeface="Corbel"/>
                <a:cs typeface="Corbel"/>
              </a:rPr>
              <a:t>&amp;</a:t>
            </a:r>
            <a:r>
              <a:rPr sz="2700" spc="-150" dirty="0">
                <a:latin typeface="Corbel"/>
                <a:cs typeface="Corbel"/>
              </a:rPr>
              <a:t> </a:t>
            </a:r>
            <a:r>
              <a:rPr sz="2700" spc="-5" dirty="0">
                <a:latin typeface="Corbel"/>
                <a:cs typeface="Corbel"/>
              </a:rPr>
              <a:t>Payee</a:t>
            </a:r>
            <a:endParaRPr sz="27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5135880"/>
          </a:xfrm>
          <a:custGeom>
            <a:avLst/>
            <a:gdLst/>
            <a:ahLst/>
            <a:cxnLst/>
            <a:rect l="l" t="t" r="r" b="b"/>
            <a:pathLst>
              <a:path w="9144000" h="5135880">
                <a:moveTo>
                  <a:pt x="0" y="5135372"/>
                </a:moveTo>
                <a:lnTo>
                  <a:pt x="9144000" y="5135372"/>
                </a:lnTo>
                <a:lnTo>
                  <a:pt x="9144000" y="0"/>
                </a:lnTo>
                <a:lnTo>
                  <a:pt x="0" y="0"/>
                </a:lnTo>
                <a:lnTo>
                  <a:pt x="0" y="51353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105400"/>
            <a:ext cx="9144000" cy="112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38471" y="5151120"/>
            <a:ext cx="67055" cy="670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515124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4571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1925" y="95250"/>
            <a:ext cx="6362700" cy="9429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2400" y="1981200"/>
            <a:ext cx="8839200" cy="4724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975" y="238125"/>
            <a:ext cx="5867400" cy="904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8236" y="2038857"/>
            <a:ext cx="7952105" cy="3974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2740" indent="-320040">
              <a:lnSpc>
                <a:spcPts val="3800"/>
              </a:lnSpc>
              <a:spcBef>
                <a:spcPts val="95"/>
              </a:spcBef>
              <a:buClr>
                <a:srgbClr val="EFAC00"/>
              </a:buClr>
              <a:buSzPct val="79411"/>
              <a:buFont typeface="Wingdings 2"/>
              <a:buChar char=""/>
              <a:tabLst>
                <a:tab pos="332740" algn="l"/>
              </a:tabLst>
            </a:pPr>
            <a:r>
              <a:rPr sz="3400" spc="-5" dirty="0">
                <a:latin typeface="Corbel"/>
                <a:cs typeface="Corbel"/>
              </a:rPr>
              <a:t>1. </a:t>
            </a:r>
            <a:r>
              <a:rPr sz="3400" spc="-10" dirty="0">
                <a:latin typeface="Corbel"/>
                <a:cs typeface="Corbel"/>
              </a:rPr>
              <a:t>Bearer</a:t>
            </a:r>
            <a:r>
              <a:rPr sz="3400" spc="-150" dirty="0">
                <a:latin typeface="Corbel"/>
                <a:cs typeface="Corbel"/>
              </a:rPr>
              <a:t> </a:t>
            </a:r>
            <a:r>
              <a:rPr sz="3400" spc="-10" dirty="0">
                <a:latin typeface="Corbel"/>
                <a:cs typeface="Corbel"/>
              </a:rPr>
              <a:t>Cheque</a:t>
            </a:r>
            <a:endParaRPr sz="3400">
              <a:latin typeface="Corbel"/>
              <a:cs typeface="Corbel"/>
            </a:endParaRPr>
          </a:p>
          <a:p>
            <a:pPr marL="332105" marR="5080" indent="-320040">
              <a:lnSpc>
                <a:spcPct val="80000"/>
              </a:lnSpc>
              <a:spcBef>
                <a:spcPts val="320"/>
              </a:spcBef>
              <a:buClr>
                <a:srgbClr val="EFAC00"/>
              </a:buClr>
              <a:buSzPct val="80000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500" spc="-10" dirty="0">
                <a:latin typeface="Corbel"/>
                <a:cs typeface="Corbel"/>
              </a:rPr>
              <a:t>The </a:t>
            </a:r>
            <a:r>
              <a:rPr sz="2500" spc="-5" dirty="0">
                <a:latin typeface="Corbel"/>
                <a:cs typeface="Corbel"/>
              </a:rPr>
              <a:t>bearer </a:t>
            </a:r>
            <a:r>
              <a:rPr sz="2500" spc="-10" dirty="0">
                <a:latin typeface="Corbel"/>
                <a:cs typeface="Corbel"/>
              </a:rPr>
              <a:t>cheque </a:t>
            </a:r>
            <a:r>
              <a:rPr sz="2500" spc="-5" dirty="0">
                <a:latin typeface="Corbel"/>
                <a:cs typeface="Corbel"/>
              </a:rPr>
              <a:t>is payable to </a:t>
            </a:r>
            <a:r>
              <a:rPr sz="2500" spc="-10" dirty="0">
                <a:latin typeface="Corbel"/>
                <a:cs typeface="Corbel"/>
              </a:rPr>
              <a:t>the person specified </a:t>
            </a:r>
            <a:r>
              <a:rPr sz="2500" spc="-5" dirty="0">
                <a:latin typeface="Corbel"/>
                <a:cs typeface="Corbel"/>
              </a:rPr>
              <a:t>there  in or to any </a:t>
            </a:r>
            <a:r>
              <a:rPr sz="2500" spc="-10" dirty="0">
                <a:latin typeface="Corbel"/>
                <a:cs typeface="Corbel"/>
              </a:rPr>
              <a:t>other </a:t>
            </a:r>
            <a:r>
              <a:rPr sz="2500" spc="-5" dirty="0">
                <a:latin typeface="Corbel"/>
                <a:cs typeface="Corbel"/>
              </a:rPr>
              <a:t>else who presents it to the bank for  payment. </a:t>
            </a:r>
            <a:r>
              <a:rPr sz="2500" spc="-20" dirty="0">
                <a:latin typeface="Corbel"/>
                <a:cs typeface="Corbel"/>
              </a:rPr>
              <a:t>However, </a:t>
            </a:r>
            <a:r>
              <a:rPr sz="2500" spc="-10" dirty="0">
                <a:latin typeface="Corbel"/>
                <a:cs typeface="Corbel"/>
              </a:rPr>
              <a:t>such </a:t>
            </a:r>
            <a:r>
              <a:rPr sz="2500" spc="-5" dirty="0">
                <a:latin typeface="Corbel"/>
                <a:cs typeface="Corbel"/>
              </a:rPr>
              <a:t>cheques are </a:t>
            </a:r>
            <a:r>
              <a:rPr sz="2500" spc="-20" dirty="0">
                <a:latin typeface="Corbel"/>
                <a:cs typeface="Corbel"/>
              </a:rPr>
              <a:t>risky, </a:t>
            </a:r>
            <a:r>
              <a:rPr sz="2500" spc="-5" dirty="0">
                <a:latin typeface="Corbel"/>
                <a:cs typeface="Corbel"/>
              </a:rPr>
              <a:t>this is because  if such cheques are lost, the finder of the cheque </a:t>
            </a:r>
            <a:r>
              <a:rPr sz="2500" spc="-10" dirty="0">
                <a:latin typeface="Corbel"/>
                <a:cs typeface="Corbel"/>
              </a:rPr>
              <a:t>can  collect </a:t>
            </a:r>
            <a:r>
              <a:rPr sz="2500" spc="-5" dirty="0">
                <a:latin typeface="Corbel"/>
                <a:cs typeface="Corbel"/>
              </a:rPr>
              <a:t>payment from </a:t>
            </a:r>
            <a:r>
              <a:rPr sz="2500" spc="-10" dirty="0">
                <a:latin typeface="Corbel"/>
                <a:cs typeface="Corbel"/>
              </a:rPr>
              <a:t>the</a:t>
            </a:r>
            <a:r>
              <a:rPr sz="2500" spc="25" dirty="0">
                <a:latin typeface="Corbel"/>
                <a:cs typeface="Corbel"/>
              </a:rPr>
              <a:t> </a:t>
            </a:r>
            <a:r>
              <a:rPr sz="2500" spc="-5" dirty="0">
                <a:latin typeface="Corbel"/>
                <a:cs typeface="Corbel"/>
              </a:rPr>
              <a:t>bank.</a:t>
            </a:r>
            <a:endParaRPr sz="2500">
              <a:latin typeface="Corbel"/>
              <a:cs typeface="Corbel"/>
            </a:endParaRPr>
          </a:p>
          <a:p>
            <a:pPr marL="332740" indent="-320040">
              <a:lnSpc>
                <a:spcPts val="3429"/>
              </a:lnSpc>
              <a:spcBef>
                <a:spcPts val="1630"/>
              </a:spcBef>
              <a:buClr>
                <a:srgbClr val="EFAC00"/>
              </a:buClr>
              <a:buSzPct val="79032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3100" spc="-20" dirty="0">
                <a:latin typeface="Corbel"/>
                <a:cs typeface="Corbel"/>
              </a:rPr>
              <a:t>2.Open</a:t>
            </a:r>
            <a:r>
              <a:rPr sz="3100" spc="-110" dirty="0">
                <a:latin typeface="Corbel"/>
                <a:cs typeface="Corbel"/>
              </a:rPr>
              <a:t> </a:t>
            </a:r>
            <a:r>
              <a:rPr sz="3100" spc="-10" dirty="0">
                <a:latin typeface="Corbel"/>
                <a:cs typeface="Corbel"/>
              </a:rPr>
              <a:t>Cheque</a:t>
            </a:r>
            <a:endParaRPr sz="3100">
              <a:latin typeface="Corbel"/>
              <a:cs typeface="Corbel"/>
            </a:endParaRPr>
          </a:p>
          <a:p>
            <a:pPr marL="332105" marR="187960" indent="-320040">
              <a:lnSpc>
                <a:spcPct val="80000"/>
              </a:lnSpc>
              <a:spcBef>
                <a:spcPts val="310"/>
              </a:spcBef>
              <a:buClr>
                <a:srgbClr val="EFAC00"/>
              </a:buClr>
              <a:buSzPct val="80000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500" spc="-5" dirty="0">
                <a:latin typeface="Corbel"/>
                <a:cs typeface="Corbel"/>
              </a:rPr>
              <a:t>When a </a:t>
            </a:r>
            <a:r>
              <a:rPr sz="2500" spc="-10" dirty="0">
                <a:latin typeface="Corbel"/>
                <a:cs typeface="Corbel"/>
              </a:rPr>
              <a:t>cheque </a:t>
            </a:r>
            <a:r>
              <a:rPr sz="2500" spc="-5" dirty="0">
                <a:latin typeface="Corbel"/>
                <a:cs typeface="Corbel"/>
              </a:rPr>
              <a:t>is </a:t>
            </a:r>
            <a:r>
              <a:rPr sz="2500" spc="-10" dirty="0">
                <a:latin typeface="Corbel"/>
                <a:cs typeface="Corbel"/>
              </a:rPr>
              <a:t>not </a:t>
            </a:r>
            <a:r>
              <a:rPr sz="2500" spc="-5" dirty="0">
                <a:latin typeface="Corbel"/>
                <a:cs typeface="Corbel"/>
              </a:rPr>
              <a:t>crossed, it is known as an </a:t>
            </a:r>
            <a:r>
              <a:rPr sz="2500" spc="-10" dirty="0">
                <a:latin typeface="Corbel"/>
                <a:cs typeface="Corbel"/>
              </a:rPr>
              <a:t>"Open  </a:t>
            </a:r>
            <a:r>
              <a:rPr sz="2500" spc="-5" dirty="0">
                <a:latin typeface="Corbel"/>
                <a:cs typeface="Corbel"/>
              </a:rPr>
              <a:t>Cheque" or an "Uncrossed </a:t>
            </a:r>
            <a:r>
              <a:rPr sz="2500" spc="-20" dirty="0">
                <a:latin typeface="Corbel"/>
                <a:cs typeface="Corbel"/>
              </a:rPr>
              <a:t>Cheque". </a:t>
            </a:r>
            <a:r>
              <a:rPr sz="2500" spc="-5" dirty="0">
                <a:latin typeface="Corbel"/>
                <a:cs typeface="Corbel"/>
              </a:rPr>
              <a:t>The payment of</a:t>
            </a:r>
            <a:r>
              <a:rPr sz="2500" spc="-185" dirty="0">
                <a:latin typeface="Corbel"/>
                <a:cs typeface="Corbel"/>
              </a:rPr>
              <a:t> </a:t>
            </a:r>
            <a:r>
              <a:rPr sz="2500" spc="-10" dirty="0">
                <a:latin typeface="Corbel"/>
                <a:cs typeface="Corbel"/>
              </a:rPr>
              <a:t>such  </a:t>
            </a:r>
            <a:r>
              <a:rPr sz="2500" spc="-5" dirty="0">
                <a:latin typeface="Corbel"/>
                <a:cs typeface="Corbel"/>
              </a:rPr>
              <a:t>a </a:t>
            </a:r>
            <a:r>
              <a:rPr sz="2500" spc="-10" dirty="0">
                <a:latin typeface="Corbel"/>
                <a:cs typeface="Corbel"/>
              </a:rPr>
              <a:t>cheque can be obtained </a:t>
            </a:r>
            <a:r>
              <a:rPr sz="2500" spc="-5" dirty="0">
                <a:latin typeface="Corbel"/>
                <a:cs typeface="Corbel"/>
              </a:rPr>
              <a:t>at </a:t>
            </a:r>
            <a:r>
              <a:rPr sz="2500" spc="-10" dirty="0">
                <a:latin typeface="Corbel"/>
                <a:cs typeface="Corbel"/>
              </a:rPr>
              <a:t>the counter </a:t>
            </a:r>
            <a:r>
              <a:rPr sz="2500" spc="-5" dirty="0">
                <a:latin typeface="Corbel"/>
                <a:cs typeface="Corbel"/>
              </a:rPr>
              <a:t>of </a:t>
            </a:r>
            <a:r>
              <a:rPr sz="2500" spc="-10" dirty="0">
                <a:latin typeface="Corbel"/>
                <a:cs typeface="Corbel"/>
              </a:rPr>
              <a:t>the </a:t>
            </a:r>
            <a:r>
              <a:rPr sz="2500" spc="-5" dirty="0">
                <a:latin typeface="Corbel"/>
                <a:cs typeface="Corbel"/>
              </a:rPr>
              <a:t>bank. </a:t>
            </a:r>
            <a:r>
              <a:rPr sz="2500" spc="-10" dirty="0">
                <a:latin typeface="Corbel"/>
                <a:cs typeface="Corbel"/>
              </a:rPr>
              <a:t>An  open cheque </a:t>
            </a:r>
            <a:r>
              <a:rPr sz="2500" spc="-5" dirty="0">
                <a:latin typeface="Corbel"/>
                <a:cs typeface="Corbel"/>
              </a:rPr>
              <a:t>may be a bearer </a:t>
            </a:r>
            <a:r>
              <a:rPr sz="2500" spc="-10" dirty="0">
                <a:latin typeface="Corbel"/>
                <a:cs typeface="Corbel"/>
              </a:rPr>
              <a:t>cheque </a:t>
            </a:r>
            <a:r>
              <a:rPr sz="2500" spc="-5" dirty="0">
                <a:latin typeface="Corbel"/>
                <a:cs typeface="Corbel"/>
              </a:rPr>
              <a:t>or an </a:t>
            </a:r>
            <a:r>
              <a:rPr sz="2500" spc="-10" dirty="0">
                <a:latin typeface="Corbel"/>
                <a:cs typeface="Corbel"/>
              </a:rPr>
              <a:t>order</a:t>
            </a:r>
            <a:r>
              <a:rPr sz="2500" spc="185" dirty="0">
                <a:latin typeface="Corbel"/>
                <a:cs typeface="Corbel"/>
              </a:rPr>
              <a:t> </a:t>
            </a:r>
            <a:r>
              <a:rPr sz="2500" spc="-5" dirty="0">
                <a:latin typeface="Corbel"/>
                <a:cs typeface="Corbel"/>
              </a:rPr>
              <a:t>one.</a:t>
            </a:r>
            <a:endParaRPr sz="25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3875" y="752475"/>
            <a:ext cx="47625" cy="47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8236" y="1834083"/>
            <a:ext cx="7983855" cy="2586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100"/>
              </a:spcBef>
              <a:buClr>
                <a:srgbClr val="EFAC00"/>
              </a:buClr>
              <a:buSzPct val="79166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400" spc="-5" dirty="0">
                <a:latin typeface="Corbel"/>
                <a:cs typeface="Corbel"/>
              </a:rPr>
              <a:t>3.Crossed</a:t>
            </a:r>
            <a:r>
              <a:rPr sz="2400" spc="-114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Cheque</a:t>
            </a:r>
            <a:endParaRPr sz="24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332105" marR="508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Corbel"/>
                <a:cs typeface="Corbel"/>
              </a:rPr>
              <a:t>Crossing of cheque </a:t>
            </a:r>
            <a:r>
              <a:rPr sz="2400" dirty="0">
                <a:latin typeface="Corbel"/>
                <a:cs typeface="Corbel"/>
              </a:rPr>
              <a:t>means </a:t>
            </a:r>
            <a:r>
              <a:rPr sz="2400" spc="-5" dirty="0">
                <a:latin typeface="Corbel"/>
                <a:cs typeface="Corbel"/>
              </a:rPr>
              <a:t>drawing two parallel lines on the  </a:t>
            </a:r>
            <a:r>
              <a:rPr sz="2400" dirty="0">
                <a:latin typeface="Corbel"/>
                <a:cs typeface="Corbel"/>
              </a:rPr>
              <a:t>face </a:t>
            </a:r>
            <a:r>
              <a:rPr sz="2400" spc="-5" dirty="0">
                <a:latin typeface="Corbel"/>
                <a:cs typeface="Corbel"/>
              </a:rPr>
              <a:t>of the cheque with or without additional </a:t>
            </a:r>
            <a:r>
              <a:rPr sz="2400" dirty="0">
                <a:latin typeface="Corbel"/>
                <a:cs typeface="Corbel"/>
              </a:rPr>
              <a:t>words </a:t>
            </a:r>
            <a:r>
              <a:rPr sz="2400" spc="-20" dirty="0">
                <a:latin typeface="Corbel"/>
                <a:cs typeface="Corbel"/>
              </a:rPr>
              <a:t>like </a:t>
            </a:r>
            <a:r>
              <a:rPr sz="2400" spc="-5" dirty="0">
                <a:latin typeface="Corbel"/>
                <a:cs typeface="Corbel"/>
              </a:rPr>
              <a:t>"&amp;  </a:t>
            </a:r>
            <a:r>
              <a:rPr sz="2400" spc="-20" dirty="0">
                <a:latin typeface="Corbel"/>
                <a:cs typeface="Corbel"/>
              </a:rPr>
              <a:t>CO." </a:t>
            </a:r>
            <a:r>
              <a:rPr sz="2400" spc="-5" dirty="0">
                <a:latin typeface="Corbel"/>
                <a:cs typeface="Corbel"/>
              </a:rPr>
              <a:t>or </a:t>
            </a:r>
            <a:r>
              <a:rPr sz="2400" spc="-30" dirty="0">
                <a:latin typeface="Corbel"/>
                <a:cs typeface="Corbel"/>
              </a:rPr>
              <a:t>"Account </a:t>
            </a:r>
            <a:r>
              <a:rPr sz="2400" spc="-5" dirty="0">
                <a:latin typeface="Corbel"/>
                <a:cs typeface="Corbel"/>
              </a:rPr>
              <a:t>Payee" or "Not </a:t>
            </a:r>
            <a:r>
              <a:rPr sz="2400" spc="-15" dirty="0">
                <a:latin typeface="Corbel"/>
                <a:cs typeface="Corbel"/>
              </a:rPr>
              <a:t>Negotiable". </a:t>
            </a:r>
            <a:r>
              <a:rPr sz="2400" dirty="0">
                <a:latin typeface="Corbel"/>
                <a:cs typeface="Corbel"/>
              </a:rPr>
              <a:t>A </a:t>
            </a:r>
            <a:r>
              <a:rPr sz="2400" spc="-5" dirty="0">
                <a:latin typeface="Corbel"/>
                <a:cs typeface="Corbel"/>
              </a:rPr>
              <a:t>crossed  cheque cannot </a:t>
            </a:r>
            <a:r>
              <a:rPr sz="2400" dirty="0">
                <a:latin typeface="Corbel"/>
                <a:cs typeface="Corbel"/>
              </a:rPr>
              <a:t>be </a:t>
            </a:r>
            <a:r>
              <a:rPr sz="2400" spc="-5" dirty="0">
                <a:latin typeface="Corbel"/>
                <a:cs typeface="Corbel"/>
              </a:rPr>
              <a:t>encashed </a:t>
            </a:r>
            <a:r>
              <a:rPr sz="2400" dirty="0">
                <a:latin typeface="Corbel"/>
                <a:cs typeface="Corbel"/>
              </a:rPr>
              <a:t>at </a:t>
            </a:r>
            <a:r>
              <a:rPr sz="2400" spc="-5" dirty="0">
                <a:latin typeface="Corbel"/>
                <a:cs typeface="Corbel"/>
              </a:rPr>
              <a:t>the cash </a:t>
            </a:r>
            <a:r>
              <a:rPr sz="2400" dirty="0">
                <a:latin typeface="Corbel"/>
                <a:cs typeface="Corbel"/>
              </a:rPr>
              <a:t>counter </a:t>
            </a:r>
            <a:r>
              <a:rPr sz="2400" spc="-5" dirty="0">
                <a:latin typeface="Corbel"/>
                <a:cs typeface="Corbel"/>
              </a:rPr>
              <a:t>of </a:t>
            </a:r>
            <a:r>
              <a:rPr sz="2400" dirty="0">
                <a:latin typeface="Corbel"/>
                <a:cs typeface="Corbel"/>
              </a:rPr>
              <a:t>a bank but  it </a:t>
            </a:r>
            <a:r>
              <a:rPr sz="2400" spc="-5" dirty="0">
                <a:latin typeface="Corbel"/>
                <a:cs typeface="Corbel"/>
              </a:rPr>
              <a:t>can only </a:t>
            </a:r>
            <a:r>
              <a:rPr sz="2400" dirty="0">
                <a:latin typeface="Corbel"/>
                <a:cs typeface="Corbel"/>
              </a:rPr>
              <a:t>be </a:t>
            </a:r>
            <a:r>
              <a:rPr sz="2400" spc="-5" dirty="0">
                <a:latin typeface="Corbel"/>
                <a:cs typeface="Corbel"/>
              </a:rPr>
              <a:t>credited to the </a:t>
            </a:r>
            <a:r>
              <a:rPr sz="2400" dirty="0">
                <a:latin typeface="Corbel"/>
                <a:cs typeface="Corbel"/>
              </a:rPr>
              <a:t>payee's </a:t>
            </a:r>
            <a:r>
              <a:rPr sz="2400" spc="-5" dirty="0">
                <a:latin typeface="Corbel"/>
                <a:cs typeface="Corbel"/>
              </a:rPr>
              <a:t>account</a:t>
            </a:r>
            <a:endParaRPr sz="24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9550" y="0"/>
            <a:ext cx="8001000" cy="142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8236" y="1433829"/>
            <a:ext cx="7901305" cy="44133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2105" marR="61594" indent="-320040">
              <a:lnSpc>
                <a:spcPct val="100000"/>
              </a:lnSpc>
              <a:spcBef>
                <a:spcPts val="95"/>
              </a:spcBef>
              <a:buClr>
                <a:srgbClr val="EFAC00"/>
              </a:buClr>
              <a:buSzPct val="79545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200" spc="-10" dirty="0">
                <a:latin typeface="Corbel"/>
                <a:cs typeface="Corbel"/>
              </a:rPr>
              <a:t>The </a:t>
            </a:r>
            <a:r>
              <a:rPr sz="2200" spc="-5" dirty="0">
                <a:latin typeface="Corbel"/>
                <a:cs typeface="Corbel"/>
              </a:rPr>
              <a:t>important usefulness of a crossing </a:t>
            </a:r>
            <a:r>
              <a:rPr sz="2200" spc="-10" dirty="0">
                <a:latin typeface="Corbel"/>
                <a:cs typeface="Corbel"/>
              </a:rPr>
              <a:t>cheque </a:t>
            </a:r>
            <a:r>
              <a:rPr sz="2200" spc="-5" dirty="0">
                <a:latin typeface="Corbel"/>
                <a:cs typeface="Corbel"/>
              </a:rPr>
              <a:t>is </a:t>
            </a:r>
            <a:r>
              <a:rPr sz="2200" spc="-10" dirty="0">
                <a:latin typeface="Corbel"/>
                <a:cs typeface="Corbel"/>
              </a:rPr>
              <a:t>that </a:t>
            </a:r>
            <a:r>
              <a:rPr sz="2200" spc="-5" dirty="0">
                <a:latin typeface="Corbel"/>
                <a:cs typeface="Corbel"/>
              </a:rPr>
              <a:t>it cannot be  covered </a:t>
            </a:r>
            <a:r>
              <a:rPr sz="2200" dirty="0">
                <a:latin typeface="Corbel"/>
                <a:cs typeface="Corbel"/>
              </a:rPr>
              <a:t>at </a:t>
            </a:r>
            <a:r>
              <a:rPr sz="2200" spc="-10" dirty="0">
                <a:latin typeface="Corbel"/>
                <a:cs typeface="Corbel"/>
              </a:rPr>
              <a:t>the </a:t>
            </a:r>
            <a:r>
              <a:rPr sz="2200" spc="-5" dirty="0">
                <a:latin typeface="Corbel"/>
                <a:cs typeface="Corbel"/>
              </a:rPr>
              <a:t>counter but </a:t>
            </a:r>
            <a:r>
              <a:rPr sz="2200" spc="-10" dirty="0">
                <a:latin typeface="Corbel"/>
                <a:cs typeface="Corbel"/>
              </a:rPr>
              <a:t>can </a:t>
            </a:r>
            <a:r>
              <a:rPr sz="2200" spc="-5" dirty="0">
                <a:latin typeface="Corbel"/>
                <a:cs typeface="Corbel"/>
              </a:rPr>
              <a:t>be collected only by a bank from  the drawee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bank.</a:t>
            </a:r>
            <a:endParaRPr sz="2200">
              <a:latin typeface="Corbel"/>
              <a:cs typeface="Corbel"/>
            </a:endParaRPr>
          </a:p>
          <a:p>
            <a:pPr marL="332105" marR="179705" indent="-320040">
              <a:lnSpc>
                <a:spcPct val="100000"/>
              </a:lnSpc>
              <a:spcBef>
                <a:spcPts val="5"/>
              </a:spcBef>
              <a:buClr>
                <a:srgbClr val="EFAC00"/>
              </a:buClr>
              <a:buSzPct val="79545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200" i="1" u="heavy" spc="-10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Crossing </a:t>
            </a:r>
            <a:r>
              <a:rPr sz="2200" i="1" u="heavy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provides a protection and </a:t>
            </a:r>
            <a:r>
              <a:rPr sz="2200" i="1" u="heavy" spc="-10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safeguard </a:t>
            </a:r>
            <a:r>
              <a:rPr sz="2200" i="1" u="heavy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to </a:t>
            </a:r>
            <a:r>
              <a:rPr sz="2200" i="1" u="heavy" spc="-10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the owner </a:t>
            </a:r>
            <a:r>
              <a:rPr sz="2200" i="1" u="heavy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of </a:t>
            </a:r>
            <a:r>
              <a:rPr sz="2200" i="1" u="heavy" spc="-10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the  </a:t>
            </a:r>
            <a:r>
              <a:rPr sz="2200" i="1" u="heavy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cheque </a:t>
            </a:r>
            <a:r>
              <a:rPr sz="2200" i="1" u="heavy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as </a:t>
            </a:r>
            <a:r>
              <a:rPr sz="2200" i="1" u="heavy" spc="-10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by securing </a:t>
            </a:r>
            <a:r>
              <a:rPr sz="2200" i="1" u="heavy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payment </a:t>
            </a:r>
            <a:r>
              <a:rPr sz="2200" i="1" u="heavy" spc="-10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through </a:t>
            </a:r>
            <a:r>
              <a:rPr sz="2200" i="1" u="heavy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a </a:t>
            </a:r>
            <a:r>
              <a:rPr sz="2200" i="1" u="heavy" spc="-10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banker </a:t>
            </a:r>
            <a:r>
              <a:rPr sz="2200" i="1" u="heavy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it can be easily  </a:t>
            </a:r>
            <a:r>
              <a:rPr sz="2200" i="1" u="heavy" spc="-10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detected </a:t>
            </a:r>
            <a:r>
              <a:rPr sz="2200" i="1" u="heavy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to whose </a:t>
            </a:r>
            <a:r>
              <a:rPr sz="2200" i="1" u="heavy" spc="-10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use the money </a:t>
            </a:r>
            <a:r>
              <a:rPr sz="2200" i="1" u="heavy" spc="-5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is </a:t>
            </a:r>
            <a:r>
              <a:rPr sz="2200" i="1" u="heavy" dirty="0">
                <a:uFill>
                  <a:solidFill>
                    <a:srgbClr val="000000"/>
                  </a:solidFill>
                </a:uFill>
                <a:latin typeface="Corbel"/>
                <a:cs typeface="Corbel"/>
              </a:rPr>
              <a:t>received.</a:t>
            </a:r>
            <a:r>
              <a:rPr sz="2200" i="1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Where </a:t>
            </a:r>
            <a:r>
              <a:rPr sz="2200" spc="-10" dirty="0">
                <a:latin typeface="Corbel"/>
                <a:cs typeface="Corbel"/>
              </a:rPr>
              <a:t>the cheque </a:t>
            </a:r>
            <a:r>
              <a:rPr sz="2200" spc="-5" dirty="0">
                <a:latin typeface="Corbel"/>
                <a:cs typeface="Corbel"/>
              </a:rPr>
              <a:t>is  </a:t>
            </a:r>
            <a:r>
              <a:rPr sz="2200" spc="-10" dirty="0">
                <a:latin typeface="Corbel"/>
                <a:cs typeface="Corbel"/>
              </a:rPr>
              <a:t>crossed </a:t>
            </a:r>
            <a:r>
              <a:rPr sz="2200" spc="-5" dirty="0">
                <a:latin typeface="Corbel"/>
                <a:cs typeface="Corbel"/>
              </a:rPr>
              <a:t>the paying </a:t>
            </a:r>
            <a:r>
              <a:rPr sz="2200" spc="-15" dirty="0">
                <a:latin typeface="Corbel"/>
                <a:cs typeface="Corbel"/>
              </a:rPr>
              <a:t>banker </a:t>
            </a:r>
            <a:r>
              <a:rPr sz="2200" spc="-10" dirty="0">
                <a:latin typeface="Corbel"/>
                <a:cs typeface="Corbel"/>
              </a:rPr>
              <a:t>shall </a:t>
            </a:r>
            <a:r>
              <a:rPr sz="2200" spc="-5" dirty="0">
                <a:latin typeface="Corbel"/>
                <a:cs typeface="Corbel"/>
              </a:rPr>
              <a:t>not pay </a:t>
            </a:r>
            <a:r>
              <a:rPr sz="2200" spc="-10" dirty="0">
                <a:latin typeface="Corbel"/>
                <a:cs typeface="Corbel"/>
              </a:rPr>
              <a:t>it </a:t>
            </a:r>
            <a:r>
              <a:rPr sz="2200" spc="-5" dirty="0">
                <a:latin typeface="Corbel"/>
                <a:cs typeface="Corbel"/>
              </a:rPr>
              <a:t>except to a</a:t>
            </a:r>
            <a:r>
              <a:rPr sz="2200" spc="105" dirty="0">
                <a:latin typeface="Corbel"/>
                <a:cs typeface="Corbel"/>
              </a:rPr>
              <a:t> </a:t>
            </a:r>
            <a:r>
              <a:rPr sz="2200" spc="-30" dirty="0">
                <a:latin typeface="Corbel"/>
                <a:cs typeface="Corbel"/>
              </a:rPr>
              <a:t>banker.</a:t>
            </a:r>
            <a:endParaRPr sz="2200">
              <a:latin typeface="Corbel"/>
              <a:cs typeface="Corbel"/>
            </a:endParaRPr>
          </a:p>
          <a:p>
            <a:pPr marL="332105" marR="217170" indent="-320040">
              <a:lnSpc>
                <a:spcPct val="100000"/>
              </a:lnSpc>
              <a:buClr>
                <a:srgbClr val="EFAC00"/>
              </a:buClr>
              <a:buSzPct val="79545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2200" spc="-5" dirty="0">
                <a:latin typeface="Corbel"/>
                <a:cs typeface="Corbel"/>
              </a:rPr>
              <a:t>In case of not </a:t>
            </a:r>
            <a:r>
              <a:rPr sz="2200" spc="-10" dirty="0">
                <a:latin typeface="Corbel"/>
                <a:cs typeface="Corbel"/>
              </a:rPr>
              <a:t>negotiable crossing </a:t>
            </a:r>
            <a:r>
              <a:rPr sz="2200" spc="-5" dirty="0">
                <a:latin typeface="Corbel"/>
                <a:cs typeface="Corbel"/>
              </a:rPr>
              <a:t>the person </a:t>
            </a:r>
            <a:r>
              <a:rPr sz="2200" spc="-10" dirty="0">
                <a:latin typeface="Corbel"/>
                <a:cs typeface="Corbel"/>
              </a:rPr>
              <a:t>holding </a:t>
            </a:r>
            <a:r>
              <a:rPr sz="2200" spc="-5" dirty="0">
                <a:latin typeface="Corbel"/>
                <a:cs typeface="Corbel"/>
              </a:rPr>
              <a:t>such a  </a:t>
            </a:r>
            <a:r>
              <a:rPr sz="2200" spc="-10" dirty="0">
                <a:latin typeface="Corbel"/>
                <a:cs typeface="Corbel"/>
              </a:rPr>
              <a:t>cheque </a:t>
            </a:r>
            <a:r>
              <a:rPr sz="2200" spc="-5" dirty="0">
                <a:latin typeface="Corbel"/>
                <a:cs typeface="Corbel"/>
              </a:rPr>
              <a:t>gets no better </a:t>
            </a:r>
            <a:r>
              <a:rPr sz="2200" spc="-10" dirty="0">
                <a:latin typeface="Corbel"/>
                <a:cs typeface="Corbel"/>
              </a:rPr>
              <a:t>title </a:t>
            </a:r>
            <a:r>
              <a:rPr sz="2200" spc="-5" dirty="0">
                <a:latin typeface="Corbel"/>
                <a:cs typeface="Corbel"/>
              </a:rPr>
              <a:t>than </a:t>
            </a:r>
            <a:r>
              <a:rPr sz="2200" spc="-10" dirty="0">
                <a:latin typeface="Corbel"/>
                <a:cs typeface="Corbel"/>
              </a:rPr>
              <a:t>that </a:t>
            </a:r>
            <a:r>
              <a:rPr sz="2200" spc="-5" dirty="0">
                <a:latin typeface="Corbel"/>
                <a:cs typeface="Corbel"/>
              </a:rPr>
              <a:t>of his transfer and cannot  </a:t>
            </a:r>
            <a:r>
              <a:rPr sz="2200" spc="-10" dirty="0">
                <a:latin typeface="Corbel"/>
                <a:cs typeface="Corbel"/>
              </a:rPr>
              <a:t>suggest </a:t>
            </a:r>
            <a:r>
              <a:rPr sz="2200" spc="-5" dirty="0">
                <a:latin typeface="Corbel"/>
                <a:cs typeface="Corbel"/>
              </a:rPr>
              <a:t>a better title to </a:t>
            </a:r>
            <a:r>
              <a:rPr sz="2200" spc="-10" dirty="0">
                <a:latin typeface="Corbel"/>
                <a:cs typeface="Corbel"/>
              </a:rPr>
              <a:t>his own </a:t>
            </a:r>
            <a:r>
              <a:rPr sz="2200" spc="-5" dirty="0">
                <a:latin typeface="Corbel"/>
                <a:cs typeface="Corbel"/>
              </a:rPr>
              <a:t>transferee. In </a:t>
            </a:r>
            <a:r>
              <a:rPr sz="2200" spc="-10" dirty="0">
                <a:latin typeface="Corbel"/>
                <a:cs typeface="Corbel"/>
              </a:rPr>
              <a:t>case </a:t>
            </a:r>
            <a:r>
              <a:rPr sz="2200" dirty="0">
                <a:latin typeface="Corbel"/>
                <a:cs typeface="Corbel"/>
              </a:rPr>
              <a:t>of </a:t>
            </a:r>
            <a:r>
              <a:rPr sz="2200" spc="-10" dirty="0">
                <a:latin typeface="Corbel"/>
                <a:cs typeface="Corbel"/>
              </a:rPr>
              <a:t>'account  </a:t>
            </a:r>
            <a:r>
              <a:rPr sz="2200" spc="-5" dirty="0">
                <a:latin typeface="Corbel"/>
                <a:cs typeface="Corbel"/>
              </a:rPr>
              <a:t>payee' only </a:t>
            </a:r>
            <a:r>
              <a:rPr sz="2200" spc="-10" dirty="0">
                <a:latin typeface="Corbel"/>
                <a:cs typeface="Corbel"/>
              </a:rPr>
              <a:t>crossing, </a:t>
            </a:r>
            <a:r>
              <a:rPr sz="2200" spc="-5" dirty="0">
                <a:latin typeface="Corbel"/>
                <a:cs typeface="Corbel"/>
              </a:rPr>
              <a:t>a direction is given </a:t>
            </a:r>
            <a:r>
              <a:rPr sz="2200" dirty="0">
                <a:latin typeface="Corbel"/>
                <a:cs typeface="Corbel"/>
              </a:rPr>
              <a:t>to </a:t>
            </a:r>
            <a:r>
              <a:rPr sz="2200" spc="-10" dirty="0">
                <a:latin typeface="Corbel"/>
                <a:cs typeface="Corbel"/>
              </a:rPr>
              <a:t>the </a:t>
            </a:r>
            <a:r>
              <a:rPr sz="2200" spc="-5" dirty="0">
                <a:latin typeface="Corbel"/>
                <a:cs typeface="Corbel"/>
              </a:rPr>
              <a:t>collecting </a:t>
            </a:r>
            <a:r>
              <a:rPr sz="2200" spc="-15" dirty="0">
                <a:latin typeface="Corbel"/>
                <a:cs typeface="Corbel"/>
              </a:rPr>
              <a:t>banker  </a:t>
            </a:r>
            <a:r>
              <a:rPr sz="2200" spc="-5" dirty="0">
                <a:latin typeface="Corbel"/>
                <a:cs typeface="Corbel"/>
              </a:rPr>
              <a:t>to </a:t>
            </a:r>
            <a:r>
              <a:rPr sz="2200" spc="-10" dirty="0">
                <a:latin typeface="Corbel"/>
                <a:cs typeface="Corbel"/>
              </a:rPr>
              <a:t>collect cheque </a:t>
            </a:r>
            <a:r>
              <a:rPr sz="2200" spc="-5" dirty="0">
                <a:latin typeface="Corbel"/>
                <a:cs typeface="Corbel"/>
              </a:rPr>
              <a:t>and to place the amount to </a:t>
            </a:r>
            <a:r>
              <a:rPr sz="2200" spc="-10" dirty="0">
                <a:latin typeface="Corbel"/>
                <a:cs typeface="Corbel"/>
              </a:rPr>
              <a:t>the credit </a:t>
            </a:r>
            <a:r>
              <a:rPr sz="2200" spc="-5" dirty="0">
                <a:latin typeface="Corbel"/>
                <a:cs typeface="Corbel"/>
              </a:rPr>
              <a:t>of </a:t>
            </a:r>
            <a:r>
              <a:rPr sz="2200" spc="-10" dirty="0">
                <a:latin typeface="Corbel"/>
                <a:cs typeface="Corbel"/>
              </a:rPr>
              <a:t>the  </a:t>
            </a:r>
            <a:r>
              <a:rPr sz="2200" spc="-5" dirty="0">
                <a:latin typeface="Corbel"/>
                <a:cs typeface="Corbel"/>
              </a:rPr>
              <a:t>payee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25">
                <a:latin typeface="Corbel"/>
                <a:cs typeface="Corbel"/>
              </a:rPr>
              <a:t>only</a:t>
            </a:r>
            <a:r>
              <a:rPr sz="2200" spc="-25" smtClean="0">
                <a:latin typeface="Corbel"/>
                <a:cs typeface="Corbel"/>
              </a:rPr>
              <a:t>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975" y="238125"/>
            <a:ext cx="5210175" cy="904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8236" y="1828241"/>
            <a:ext cx="5036185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105"/>
              </a:spcBef>
              <a:buClr>
                <a:srgbClr val="EFAC00"/>
              </a:buClr>
              <a:buSzPct val="79687"/>
              <a:tabLst>
                <a:tab pos="332105" algn="l"/>
                <a:tab pos="332740" algn="l"/>
              </a:tabLst>
            </a:pPr>
            <a:r>
              <a:rPr sz="3200" b="1" dirty="0">
                <a:latin typeface="Corbel"/>
                <a:cs typeface="Corbel"/>
              </a:rPr>
              <a:t>1. </a:t>
            </a:r>
            <a:r>
              <a:rPr sz="3200" b="1" spc="-5" dirty="0">
                <a:latin typeface="Corbel"/>
                <a:cs typeface="Corbel"/>
              </a:rPr>
              <a:t>General</a:t>
            </a:r>
            <a:r>
              <a:rPr sz="3200" b="1" spc="-150" dirty="0">
                <a:latin typeface="Corbel"/>
                <a:cs typeface="Corbel"/>
              </a:rPr>
              <a:t> </a:t>
            </a:r>
            <a:r>
              <a:rPr sz="3200" b="1" dirty="0">
                <a:latin typeface="Corbel"/>
                <a:cs typeface="Corbel"/>
              </a:rPr>
              <a:t>crossing.</a:t>
            </a:r>
            <a:endParaRPr sz="3200">
              <a:latin typeface="Corbel"/>
              <a:cs typeface="Corbel"/>
            </a:endParaRPr>
          </a:p>
          <a:p>
            <a:pPr marL="332740" indent="-320040">
              <a:lnSpc>
                <a:spcPct val="100000"/>
              </a:lnSpc>
              <a:buClr>
                <a:srgbClr val="EFAC00"/>
              </a:buClr>
              <a:buSzPct val="79687"/>
              <a:tabLst>
                <a:tab pos="332105" algn="l"/>
                <a:tab pos="332740" algn="l"/>
              </a:tabLst>
            </a:pPr>
            <a:r>
              <a:rPr sz="3200" b="1" spc="-5" dirty="0">
                <a:latin typeface="Corbel"/>
                <a:cs typeface="Corbel"/>
              </a:rPr>
              <a:t>2. Special</a:t>
            </a:r>
            <a:r>
              <a:rPr sz="3200" b="1" spc="-210" dirty="0">
                <a:latin typeface="Corbel"/>
                <a:cs typeface="Corbel"/>
              </a:rPr>
              <a:t> </a:t>
            </a:r>
            <a:r>
              <a:rPr sz="3200" b="1" spc="-5" dirty="0">
                <a:latin typeface="Corbel"/>
                <a:cs typeface="Corbel"/>
              </a:rPr>
              <a:t>Crossing.</a:t>
            </a:r>
            <a:endParaRPr sz="3200">
              <a:latin typeface="Corbel"/>
              <a:cs typeface="Corbel"/>
            </a:endParaRPr>
          </a:p>
          <a:p>
            <a:pPr marL="332740" indent="-320040">
              <a:lnSpc>
                <a:spcPct val="100000"/>
              </a:lnSpc>
              <a:buClr>
                <a:srgbClr val="EFAC00"/>
              </a:buClr>
              <a:buSzPct val="79687"/>
              <a:tabLst>
                <a:tab pos="332105" algn="l"/>
                <a:tab pos="332740" algn="l"/>
              </a:tabLst>
            </a:pPr>
            <a:r>
              <a:rPr sz="3200" b="1" dirty="0">
                <a:latin typeface="Corbel"/>
                <a:cs typeface="Corbel"/>
              </a:rPr>
              <a:t>3. Not </a:t>
            </a:r>
            <a:r>
              <a:rPr sz="3200" b="1" spc="-5" dirty="0">
                <a:latin typeface="Corbel"/>
                <a:cs typeface="Corbel"/>
              </a:rPr>
              <a:t>negotiable</a:t>
            </a:r>
            <a:r>
              <a:rPr sz="3200" b="1" spc="-60" dirty="0">
                <a:latin typeface="Corbel"/>
                <a:cs typeface="Corbel"/>
              </a:rPr>
              <a:t> </a:t>
            </a:r>
            <a:r>
              <a:rPr sz="3200" b="1" dirty="0">
                <a:latin typeface="Corbel"/>
                <a:cs typeface="Corbel"/>
              </a:rPr>
              <a:t>crossing.</a:t>
            </a:r>
            <a:endParaRPr sz="3200">
              <a:latin typeface="Corbel"/>
              <a:cs typeface="Corbel"/>
            </a:endParaRPr>
          </a:p>
          <a:p>
            <a:pPr marL="332740" indent="-320040">
              <a:lnSpc>
                <a:spcPct val="100000"/>
              </a:lnSpc>
              <a:buClr>
                <a:srgbClr val="EFAC00"/>
              </a:buClr>
              <a:buSzPct val="79687"/>
              <a:tabLst>
                <a:tab pos="332105" algn="l"/>
                <a:tab pos="332740" algn="l"/>
              </a:tabLst>
            </a:pPr>
            <a:r>
              <a:rPr sz="3200" b="1" dirty="0">
                <a:latin typeface="Corbel"/>
                <a:cs typeface="Corbel"/>
              </a:rPr>
              <a:t>4. </a:t>
            </a:r>
            <a:r>
              <a:rPr sz="3200" b="1" spc="-10" dirty="0">
                <a:latin typeface="Corbel"/>
                <a:cs typeface="Corbel"/>
              </a:rPr>
              <a:t>Restrictive</a:t>
            </a:r>
            <a:r>
              <a:rPr sz="3200" b="1" spc="-30" dirty="0">
                <a:latin typeface="Corbel"/>
                <a:cs typeface="Corbel"/>
              </a:rPr>
              <a:t> </a:t>
            </a:r>
            <a:r>
              <a:rPr sz="3200" b="1" dirty="0">
                <a:latin typeface="Corbel"/>
                <a:cs typeface="Corbel"/>
              </a:rPr>
              <a:t>crossing.</a:t>
            </a:r>
            <a:endParaRPr sz="3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3875" y="752475"/>
            <a:ext cx="47625" cy="47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18236" y="914400"/>
            <a:ext cx="7844790" cy="453136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32105" marR="417195" indent="-320040" algn="just">
              <a:lnSpc>
                <a:spcPts val="3460"/>
              </a:lnSpc>
              <a:spcBef>
                <a:spcPts val="535"/>
              </a:spcBef>
              <a:buClr>
                <a:srgbClr val="EFAC00"/>
              </a:buClr>
              <a:buSzPct val="79687"/>
              <a:buFont typeface="Wingdings 2"/>
              <a:buChar char=""/>
              <a:tabLst>
                <a:tab pos="332740" algn="l"/>
              </a:tabLst>
            </a:pPr>
            <a:r>
              <a:rPr sz="3200" b="1" dirty="0">
                <a:latin typeface="Corbel"/>
                <a:cs typeface="Corbel"/>
              </a:rPr>
              <a:t>1. </a:t>
            </a:r>
            <a:r>
              <a:rPr sz="3200" b="1" spc="-5" dirty="0">
                <a:latin typeface="Corbel"/>
                <a:cs typeface="Corbel"/>
              </a:rPr>
              <a:t>General </a:t>
            </a:r>
            <a:r>
              <a:rPr sz="3200" b="1" dirty="0">
                <a:latin typeface="Corbel"/>
                <a:cs typeface="Corbel"/>
              </a:rPr>
              <a:t>crossing. </a:t>
            </a:r>
            <a:r>
              <a:rPr sz="3200" dirty="0">
                <a:latin typeface="Corbel"/>
                <a:cs typeface="Corbel"/>
              </a:rPr>
              <a:t>A </a:t>
            </a:r>
            <a:r>
              <a:rPr sz="3200" spc="-5" dirty="0">
                <a:latin typeface="Corbel"/>
                <a:cs typeface="Corbel"/>
              </a:rPr>
              <a:t>cheque </a:t>
            </a:r>
            <a:r>
              <a:rPr sz="3200" dirty="0">
                <a:latin typeface="Corbel"/>
                <a:cs typeface="Corbel"/>
              </a:rPr>
              <a:t>is </a:t>
            </a:r>
            <a:r>
              <a:rPr sz="3200" spc="-5" dirty="0">
                <a:latin typeface="Corbel"/>
                <a:cs typeface="Corbel"/>
              </a:rPr>
              <a:t>said </a:t>
            </a:r>
            <a:r>
              <a:rPr sz="3200" dirty="0">
                <a:latin typeface="Corbel"/>
                <a:cs typeface="Corbel"/>
              </a:rPr>
              <a:t>to</a:t>
            </a:r>
            <a:r>
              <a:rPr sz="3200" spc="-180" dirty="0">
                <a:latin typeface="Corbel"/>
                <a:cs typeface="Corbel"/>
              </a:rPr>
              <a:t> </a:t>
            </a:r>
            <a:r>
              <a:rPr sz="3200" dirty="0">
                <a:latin typeface="Corbel"/>
                <a:cs typeface="Corbel"/>
              </a:rPr>
              <a:t>be  </a:t>
            </a:r>
            <a:r>
              <a:rPr sz="3200" spc="-5" dirty="0">
                <a:latin typeface="Corbel"/>
                <a:cs typeface="Corbel"/>
              </a:rPr>
              <a:t>crossed </a:t>
            </a:r>
            <a:r>
              <a:rPr sz="3200" dirty="0">
                <a:latin typeface="Corbel"/>
                <a:cs typeface="Corbel"/>
              </a:rPr>
              <a:t>generally where it bears </a:t>
            </a:r>
            <a:r>
              <a:rPr sz="3200" spc="-5" dirty="0">
                <a:latin typeface="Corbel"/>
                <a:cs typeface="Corbel"/>
              </a:rPr>
              <a:t>across </a:t>
            </a:r>
            <a:r>
              <a:rPr sz="3200" dirty="0">
                <a:latin typeface="Corbel"/>
                <a:cs typeface="Corbel"/>
              </a:rPr>
              <a:t>its  face an addition</a:t>
            </a:r>
            <a:r>
              <a:rPr sz="3200" spc="-90" dirty="0">
                <a:latin typeface="Corbel"/>
                <a:cs typeface="Corbel"/>
              </a:rPr>
              <a:t> </a:t>
            </a:r>
            <a:r>
              <a:rPr sz="3200" spc="-10" dirty="0">
                <a:latin typeface="Corbel"/>
                <a:cs typeface="Corbel"/>
              </a:rPr>
              <a:t>of-</a:t>
            </a:r>
            <a:endParaRPr sz="3200">
              <a:latin typeface="Corbel"/>
              <a:cs typeface="Corbel"/>
            </a:endParaRPr>
          </a:p>
          <a:p>
            <a:pPr marL="332740" indent="-320040" algn="just">
              <a:lnSpc>
                <a:spcPts val="3204"/>
              </a:lnSpc>
              <a:buClr>
                <a:srgbClr val="EFAC00"/>
              </a:buClr>
              <a:buSzPct val="79687"/>
              <a:buFont typeface="Wingdings 2"/>
              <a:buChar char=""/>
              <a:tabLst>
                <a:tab pos="332740" algn="l"/>
              </a:tabLst>
            </a:pPr>
            <a:r>
              <a:rPr sz="3200" spc="-5" dirty="0">
                <a:latin typeface="Corbel"/>
                <a:cs typeface="Corbel"/>
              </a:rPr>
              <a:t>the </a:t>
            </a:r>
            <a:r>
              <a:rPr sz="3200" dirty="0">
                <a:latin typeface="Corbel"/>
                <a:cs typeface="Corbel"/>
              </a:rPr>
              <a:t>words 'and </a:t>
            </a:r>
            <a:r>
              <a:rPr sz="3200" spc="-5" dirty="0">
                <a:latin typeface="Corbel"/>
                <a:cs typeface="Corbel"/>
              </a:rPr>
              <a:t>company' or </a:t>
            </a:r>
            <a:r>
              <a:rPr sz="3200" dirty="0">
                <a:latin typeface="Corbel"/>
                <a:cs typeface="Corbel"/>
              </a:rPr>
              <a:t>any</a:t>
            </a:r>
            <a:r>
              <a:rPr sz="3200" spc="-85" dirty="0">
                <a:latin typeface="Corbel"/>
                <a:cs typeface="Corbel"/>
              </a:rPr>
              <a:t> </a:t>
            </a:r>
            <a:r>
              <a:rPr sz="3200" dirty="0">
                <a:latin typeface="Corbel"/>
                <a:cs typeface="Corbel"/>
              </a:rPr>
              <a:t>abbreviation</a:t>
            </a:r>
            <a:endParaRPr sz="3200">
              <a:latin typeface="Corbel"/>
              <a:cs typeface="Corbel"/>
            </a:endParaRPr>
          </a:p>
          <a:p>
            <a:pPr marL="332105" marR="427355">
              <a:lnSpc>
                <a:spcPts val="3460"/>
              </a:lnSpc>
              <a:spcBef>
                <a:spcPts val="244"/>
              </a:spcBef>
            </a:pPr>
            <a:r>
              <a:rPr sz="3200" spc="-15" dirty="0">
                <a:latin typeface="Corbel"/>
                <a:cs typeface="Corbel"/>
              </a:rPr>
              <a:t>thereof, </a:t>
            </a:r>
            <a:r>
              <a:rPr sz="3200" dirty="0">
                <a:latin typeface="Corbel"/>
                <a:cs typeface="Corbel"/>
              </a:rPr>
              <a:t>between two parallel </a:t>
            </a:r>
            <a:r>
              <a:rPr sz="3200" spc="-5" dirty="0">
                <a:latin typeface="Corbel"/>
                <a:cs typeface="Corbel"/>
              </a:rPr>
              <a:t>transverse  </a:t>
            </a:r>
            <a:r>
              <a:rPr sz="3200" dirty="0">
                <a:latin typeface="Corbel"/>
                <a:cs typeface="Corbel"/>
              </a:rPr>
              <a:t>lines, either with </a:t>
            </a:r>
            <a:r>
              <a:rPr sz="3200" spc="-5" dirty="0">
                <a:latin typeface="Corbel"/>
                <a:cs typeface="Corbel"/>
              </a:rPr>
              <a:t>or </a:t>
            </a:r>
            <a:r>
              <a:rPr sz="3200" dirty="0">
                <a:latin typeface="Corbel"/>
                <a:cs typeface="Corbel"/>
              </a:rPr>
              <a:t>without </a:t>
            </a:r>
            <a:r>
              <a:rPr sz="3200" spc="-5" dirty="0">
                <a:latin typeface="Corbel"/>
                <a:cs typeface="Corbel"/>
              </a:rPr>
              <a:t>the </a:t>
            </a:r>
            <a:r>
              <a:rPr sz="3200" dirty="0">
                <a:latin typeface="Corbel"/>
                <a:cs typeface="Corbel"/>
              </a:rPr>
              <a:t>words</a:t>
            </a:r>
            <a:r>
              <a:rPr sz="3200" spc="-135" dirty="0">
                <a:latin typeface="Corbel"/>
                <a:cs typeface="Corbel"/>
              </a:rPr>
              <a:t> </a:t>
            </a:r>
            <a:r>
              <a:rPr sz="3200" dirty="0">
                <a:latin typeface="Corbel"/>
                <a:cs typeface="Corbel"/>
              </a:rPr>
              <a:t>'not  </a:t>
            </a:r>
            <a:r>
              <a:rPr sz="3200" spc="-5" dirty="0">
                <a:latin typeface="Corbel"/>
                <a:cs typeface="Corbel"/>
              </a:rPr>
              <a:t>negotiable'</a:t>
            </a:r>
            <a:r>
              <a:rPr sz="3200" spc="-65" dirty="0">
                <a:latin typeface="Corbel"/>
                <a:cs typeface="Corbel"/>
              </a:rPr>
              <a:t> </a:t>
            </a:r>
            <a:r>
              <a:rPr sz="3200" spc="-5" dirty="0">
                <a:latin typeface="Corbel"/>
                <a:cs typeface="Corbel"/>
              </a:rPr>
              <a:t>or</a:t>
            </a:r>
            <a:endParaRPr sz="3200">
              <a:latin typeface="Corbel"/>
              <a:cs typeface="Corbel"/>
            </a:endParaRPr>
          </a:p>
          <a:p>
            <a:pPr marL="332740" indent="-320040">
              <a:lnSpc>
                <a:spcPts val="3204"/>
              </a:lnSpc>
              <a:buClr>
                <a:srgbClr val="EFAC00"/>
              </a:buClr>
              <a:buSzPct val="79687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3200" dirty="0">
                <a:latin typeface="Corbel"/>
                <a:cs typeface="Corbel"/>
              </a:rPr>
              <a:t>two parallel </a:t>
            </a:r>
            <a:r>
              <a:rPr sz="3200" spc="-5" dirty="0">
                <a:latin typeface="Corbel"/>
                <a:cs typeface="Corbel"/>
              </a:rPr>
              <a:t>transverse </a:t>
            </a:r>
            <a:r>
              <a:rPr sz="3200" dirty="0">
                <a:latin typeface="Corbel"/>
                <a:cs typeface="Corbel"/>
              </a:rPr>
              <a:t>lines </a:t>
            </a:r>
            <a:r>
              <a:rPr sz="3200" spc="-20" dirty="0">
                <a:latin typeface="Corbel"/>
                <a:cs typeface="Corbel"/>
              </a:rPr>
              <a:t>simply,</a:t>
            </a:r>
            <a:r>
              <a:rPr sz="3200" spc="-135" dirty="0">
                <a:latin typeface="Corbel"/>
                <a:cs typeface="Corbel"/>
              </a:rPr>
              <a:t> </a:t>
            </a:r>
            <a:r>
              <a:rPr sz="3200" dirty="0">
                <a:latin typeface="Corbel"/>
                <a:cs typeface="Corbel"/>
              </a:rPr>
              <a:t>either</a:t>
            </a:r>
            <a:endParaRPr sz="3200">
              <a:latin typeface="Corbel"/>
              <a:cs typeface="Corbel"/>
            </a:endParaRPr>
          </a:p>
          <a:p>
            <a:pPr marL="332105" marR="496570">
              <a:lnSpc>
                <a:spcPts val="3460"/>
              </a:lnSpc>
              <a:spcBef>
                <a:spcPts val="240"/>
              </a:spcBef>
            </a:pPr>
            <a:r>
              <a:rPr sz="3200" dirty="0">
                <a:latin typeface="Corbel"/>
                <a:cs typeface="Corbel"/>
              </a:rPr>
              <a:t>with </a:t>
            </a:r>
            <a:r>
              <a:rPr sz="3200" spc="-5" dirty="0">
                <a:latin typeface="Corbel"/>
                <a:cs typeface="Corbel"/>
              </a:rPr>
              <a:t>or </a:t>
            </a:r>
            <a:r>
              <a:rPr sz="3200" dirty="0">
                <a:latin typeface="Corbel"/>
                <a:cs typeface="Corbel"/>
              </a:rPr>
              <a:t>without </a:t>
            </a:r>
            <a:r>
              <a:rPr sz="3200" spc="-5" dirty="0">
                <a:latin typeface="Corbel"/>
                <a:cs typeface="Corbel"/>
              </a:rPr>
              <a:t>the </a:t>
            </a:r>
            <a:r>
              <a:rPr sz="3200" dirty="0">
                <a:latin typeface="Corbel"/>
                <a:cs typeface="Corbel"/>
              </a:rPr>
              <a:t>words 'not </a:t>
            </a:r>
            <a:r>
              <a:rPr sz="3200" spc="-5" dirty="0">
                <a:latin typeface="Corbel"/>
                <a:cs typeface="Corbel"/>
              </a:rPr>
              <a:t>negotiable'  </a:t>
            </a:r>
            <a:r>
              <a:rPr sz="3200" spc="-10" dirty="0">
                <a:latin typeface="Corbel"/>
                <a:cs typeface="Corbel"/>
              </a:rPr>
              <a:t>(Sec.</a:t>
            </a:r>
            <a:r>
              <a:rPr sz="3200" spc="-35" dirty="0">
                <a:latin typeface="Corbel"/>
                <a:cs typeface="Corbel"/>
              </a:rPr>
              <a:t> </a:t>
            </a:r>
            <a:r>
              <a:rPr sz="3200" spc="-25" dirty="0">
                <a:latin typeface="Corbel"/>
                <a:cs typeface="Corbel"/>
              </a:rPr>
              <a:t>123).</a:t>
            </a:r>
            <a:endParaRPr sz="3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1086</Words>
  <Application>Microsoft Office PowerPoint</Application>
  <PresentationFormat>On-screen Show (4:3)</PresentationFormat>
  <Paragraphs>53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Cheque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Cheque Bounce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Cheque</dc:title>
  <dc:creator>Manish</dc:creator>
  <cp:lastModifiedBy>Manish</cp:lastModifiedBy>
  <cp:revision>4</cp:revision>
  <dcterms:created xsi:type="dcterms:W3CDTF">2019-11-07T10:06:17Z</dcterms:created>
  <dcterms:modified xsi:type="dcterms:W3CDTF">2019-11-11T06:32:02Z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2014-03-14T00:00:00Z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2019-11-07T00:00:00Z</vt:filetime>
  </property>
</Properties>
</file>