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78" r:id="rId2"/>
    <p:sldId id="279" r:id="rId3"/>
    <p:sldId id="257" r:id="rId4"/>
    <p:sldId id="280" r:id="rId5"/>
    <p:sldId id="281" r:id="rId6"/>
    <p:sldId id="282" r:id="rId7"/>
    <p:sldId id="259" r:id="rId8"/>
    <p:sldId id="260" r:id="rId9"/>
    <p:sldId id="261"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275" r:id="rId23"/>
    <p:sldId id="276" r:id="rId24"/>
    <p:sldId id="277" r:id="rId25"/>
    <p:sldId id="283"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314"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a:lnSpc>
                <a:spcPct val="100000"/>
              </a:lnSpc>
              <a:spcBef>
                <a:spcPts val="5"/>
              </a:spcBef>
            </a:pPr>
            <a:fld id="{81D60167-4931-47E6-BA6A-407CBD079E47}" type="slidenum">
              <a:rPr lang="en-US" smtClean="0"/>
              <a:pPr marL="25400">
                <a:lnSpc>
                  <a:spcPct val="100000"/>
                </a:lnSpc>
                <a:spcBef>
                  <a:spcPts val="5"/>
                </a:spcBef>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spc="-55" dirty="0" smtClean="0">
                <a:uFill>
                  <a:solidFill>
                    <a:srgbClr val="548AB7"/>
                  </a:solidFill>
                </a:uFill>
                <a:latin typeface="Bookman Old Style"/>
                <a:cs typeface="Bookman Old Style"/>
              </a:rPr>
              <a:t>Limited </a:t>
            </a:r>
            <a:r>
              <a:rPr lang="en-US" b="1" spc="-45" dirty="0" smtClean="0">
                <a:uFill>
                  <a:solidFill>
                    <a:srgbClr val="548AB7"/>
                  </a:solidFill>
                </a:uFill>
                <a:latin typeface="Bookman Old Style"/>
                <a:cs typeface="Bookman Old Style"/>
              </a:rPr>
              <a:t>Liability </a:t>
            </a:r>
            <a:r>
              <a:rPr lang="en-US" b="1" spc="-50" dirty="0" smtClean="0">
                <a:uFill>
                  <a:solidFill>
                    <a:srgbClr val="548AB7"/>
                  </a:solidFill>
                </a:uFill>
                <a:latin typeface="Bookman Old Style"/>
                <a:cs typeface="Bookman Old Style"/>
              </a:rPr>
              <a:t>Partnership </a:t>
            </a:r>
            <a:r>
              <a:rPr lang="en-US" b="1" spc="55" dirty="0" smtClean="0">
                <a:uFill>
                  <a:solidFill>
                    <a:srgbClr val="548AB7"/>
                  </a:solidFill>
                </a:uFill>
                <a:latin typeface="Bookman Old Style"/>
                <a:cs typeface="Bookman Old Style"/>
              </a:rPr>
              <a:t>Act 2008</a:t>
            </a:r>
            <a:endParaRPr lang="en-US" b="1" dirty="0"/>
          </a:p>
        </p:txBody>
      </p:sp>
      <p:sp>
        <p:nvSpPr>
          <p:cNvPr id="3" name="Subtitle 2"/>
          <p:cNvSpPr>
            <a:spLocks noGrp="1"/>
          </p:cNvSpPr>
          <p:nvPr>
            <p:ph type="subTitle" idx="1"/>
          </p:nvPr>
        </p:nvSpPr>
        <p:spPr/>
        <p:txBody>
          <a:bodyPr/>
          <a:lstStyle/>
          <a:p>
            <a:r>
              <a:rPr lang="en-US" dirty="0" smtClean="0"/>
              <a:t>Dr. Manish </a:t>
            </a:r>
            <a:r>
              <a:rPr lang="en-US" dirty="0" err="1" smtClean="0"/>
              <a:t>Dadhich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630" y="300990"/>
            <a:ext cx="7075170" cy="751488"/>
          </a:xfrm>
          <a:prstGeom prst="rect">
            <a:avLst/>
          </a:prstGeom>
        </p:spPr>
        <p:txBody>
          <a:bodyPr vert="horz" wrap="square" lIns="0" tIns="12700" rIns="0" bIns="0" rtlCol="0">
            <a:spAutoFit/>
          </a:bodyPr>
          <a:lstStyle/>
          <a:p>
            <a:pPr marL="12700">
              <a:lnSpc>
                <a:spcPct val="100000"/>
              </a:lnSpc>
              <a:spcBef>
                <a:spcPts val="100"/>
              </a:spcBef>
            </a:pPr>
            <a:r>
              <a:rPr sz="2800" b="0" u="none" spc="-275" dirty="0">
                <a:solidFill>
                  <a:srgbClr val="000000"/>
                </a:solidFill>
                <a:latin typeface="Arial Black"/>
                <a:cs typeface="Arial Black"/>
              </a:rPr>
              <a:t>Steps required </a:t>
            </a:r>
            <a:r>
              <a:rPr sz="2800" b="0" u="none" spc="-335" dirty="0">
                <a:solidFill>
                  <a:srgbClr val="000000"/>
                </a:solidFill>
                <a:latin typeface="Arial Black"/>
                <a:cs typeface="Arial Black"/>
              </a:rPr>
              <a:t>to </a:t>
            </a:r>
            <a:r>
              <a:rPr sz="2800" b="0" u="none" spc="-275" dirty="0">
                <a:solidFill>
                  <a:srgbClr val="000000"/>
                </a:solidFill>
                <a:latin typeface="Arial Black"/>
                <a:cs typeface="Arial Black"/>
              </a:rPr>
              <a:t>be </a:t>
            </a:r>
            <a:r>
              <a:rPr sz="2800" b="0" u="none" spc="-305" dirty="0">
                <a:solidFill>
                  <a:srgbClr val="000000"/>
                </a:solidFill>
                <a:latin typeface="Arial Black"/>
                <a:cs typeface="Arial Black"/>
              </a:rPr>
              <a:t>followed</a:t>
            </a:r>
            <a:r>
              <a:rPr sz="2800" b="0" u="none" spc="40" dirty="0">
                <a:solidFill>
                  <a:srgbClr val="000000"/>
                </a:solidFill>
                <a:latin typeface="Arial Black"/>
                <a:cs typeface="Arial Black"/>
              </a:rPr>
              <a:t> </a:t>
            </a:r>
            <a:r>
              <a:rPr sz="4800" b="0" u="none" spc="-65" dirty="0">
                <a:solidFill>
                  <a:srgbClr val="000000"/>
                </a:solidFill>
                <a:latin typeface="Arial Black"/>
                <a:cs typeface="Arial Black"/>
              </a:rPr>
              <a:t>:-</a:t>
            </a:r>
            <a:endParaRPr sz="2800">
              <a:latin typeface="Arial Black"/>
              <a:cs typeface="Arial Black"/>
            </a:endParaRPr>
          </a:p>
        </p:txBody>
      </p:sp>
      <p:sp>
        <p:nvSpPr>
          <p:cNvPr id="8" name="object 8"/>
          <p:cNvSpPr txBox="1"/>
          <p:nvPr/>
        </p:nvSpPr>
        <p:spPr>
          <a:xfrm>
            <a:off x="8829040" y="6574120"/>
            <a:ext cx="121920" cy="167640"/>
          </a:xfrm>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sz="1000" dirty="0">
                <a:latin typeface="Arial"/>
                <a:cs typeface="Arial"/>
              </a:rPr>
              <a:pPr marL="25400">
                <a:lnSpc>
                  <a:spcPct val="100000"/>
                </a:lnSpc>
                <a:spcBef>
                  <a:spcPts val="5"/>
                </a:spcBef>
              </a:pPr>
              <a:t>10</a:t>
            </a:fld>
            <a:endParaRPr sz="1000">
              <a:latin typeface="Arial"/>
              <a:cs typeface="Arial"/>
            </a:endParaRPr>
          </a:p>
        </p:txBody>
      </p:sp>
      <p:sp>
        <p:nvSpPr>
          <p:cNvPr id="3" name="object 3"/>
          <p:cNvSpPr txBox="1"/>
          <p:nvPr/>
        </p:nvSpPr>
        <p:spPr>
          <a:xfrm>
            <a:off x="566419" y="1012190"/>
            <a:ext cx="7545070" cy="330200"/>
          </a:xfrm>
          <a:prstGeom prst="rect">
            <a:avLst/>
          </a:prstGeom>
        </p:spPr>
        <p:txBody>
          <a:bodyPr vert="horz" wrap="square" lIns="0" tIns="12700" rIns="0" bIns="0" rtlCol="0">
            <a:spAutoFit/>
          </a:bodyPr>
          <a:lstStyle/>
          <a:p>
            <a:pPr marL="12700">
              <a:lnSpc>
                <a:spcPct val="100000"/>
              </a:lnSpc>
              <a:spcBef>
                <a:spcPts val="100"/>
              </a:spcBef>
              <a:tabLst>
                <a:tab pos="1148715" algn="l"/>
                <a:tab pos="7531734" algn="l"/>
              </a:tabLst>
            </a:pPr>
            <a:r>
              <a:rPr sz="2000" b="1" spc="65" dirty="0">
                <a:uFill>
                  <a:solidFill>
                    <a:srgbClr val="548AB7"/>
                  </a:solidFill>
                </a:uFill>
                <a:latin typeface="Arial"/>
                <a:cs typeface="Arial"/>
              </a:rPr>
              <a:t>Step</a:t>
            </a:r>
            <a:r>
              <a:rPr sz="2000" b="1" spc="340" dirty="0">
                <a:uFill>
                  <a:solidFill>
                    <a:srgbClr val="548AB7"/>
                  </a:solidFill>
                </a:uFill>
                <a:latin typeface="Arial"/>
                <a:cs typeface="Arial"/>
              </a:rPr>
              <a:t> </a:t>
            </a:r>
            <a:r>
              <a:rPr sz="2000" b="1" spc="30" dirty="0">
                <a:uFill>
                  <a:solidFill>
                    <a:srgbClr val="548AB7"/>
                  </a:solidFill>
                </a:uFill>
                <a:latin typeface="Arial"/>
                <a:cs typeface="Arial"/>
              </a:rPr>
              <a:t>1</a:t>
            </a:r>
            <a:r>
              <a:rPr sz="2000" b="1" spc="30" dirty="0">
                <a:latin typeface="Arial"/>
                <a:cs typeface="Arial"/>
              </a:rPr>
              <a:t>:	</a:t>
            </a:r>
            <a:r>
              <a:rPr sz="2000" b="1" spc="60" dirty="0">
                <a:uFill>
                  <a:solidFill>
                    <a:srgbClr val="548AB7"/>
                  </a:solidFill>
                </a:uFill>
                <a:latin typeface="Arial"/>
                <a:cs typeface="Arial"/>
              </a:rPr>
              <a:t>Deciding</a:t>
            </a:r>
            <a:r>
              <a:rPr sz="2000" b="1" spc="340" dirty="0">
                <a:uFill>
                  <a:solidFill>
                    <a:srgbClr val="548AB7"/>
                  </a:solidFill>
                </a:uFill>
                <a:latin typeface="Arial"/>
                <a:cs typeface="Arial"/>
              </a:rPr>
              <a:t> </a:t>
            </a:r>
            <a:r>
              <a:rPr sz="2000" b="1" spc="35" dirty="0">
                <a:uFill>
                  <a:solidFill>
                    <a:srgbClr val="548AB7"/>
                  </a:solidFill>
                </a:uFill>
                <a:latin typeface="Arial"/>
                <a:cs typeface="Arial"/>
              </a:rPr>
              <a:t>the</a:t>
            </a:r>
            <a:r>
              <a:rPr sz="2000" b="1" spc="335" dirty="0">
                <a:uFill>
                  <a:solidFill>
                    <a:srgbClr val="548AB7"/>
                  </a:solidFill>
                </a:uFill>
                <a:latin typeface="Arial"/>
                <a:cs typeface="Arial"/>
              </a:rPr>
              <a:t> </a:t>
            </a:r>
            <a:r>
              <a:rPr sz="2000" b="1" spc="60" dirty="0">
                <a:uFill>
                  <a:solidFill>
                    <a:srgbClr val="548AB7"/>
                  </a:solidFill>
                </a:uFill>
                <a:latin typeface="Arial"/>
                <a:cs typeface="Arial"/>
              </a:rPr>
              <a:t>partners</a:t>
            </a:r>
            <a:r>
              <a:rPr sz="2000" b="1" spc="330" dirty="0">
                <a:uFill>
                  <a:solidFill>
                    <a:srgbClr val="548AB7"/>
                  </a:solidFill>
                </a:uFill>
                <a:latin typeface="Arial"/>
                <a:cs typeface="Arial"/>
              </a:rPr>
              <a:t> </a:t>
            </a:r>
            <a:r>
              <a:rPr sz="2000" b="1" spc="40" dirty="0">
                <a:uFill>
                  <a:solidFill>
                    <a:srgbClr val="548AB7"/>
                  </a:solidFill>
                </a:uFill>
                <a:latin typeface="Arial"/>
                <a:cs typeface="Arial"/>
              </a:rPr>
              <a:t>and</a:t>
            </a:r>
            <a:r>
              <a:rPr sz="2000" b="1" spc="345" dirty="0">
                <a:uFill>
                  <a:solidFill>
                    <a:srgbClr val="548AB7"/>
                  </a:solidFill>
                </a:uFill>
                <a:latin typeface="Arial"/>
                <a:cs typeface="Arial"/>
              </a:rPr>
              <a:t> </a:t>
            </a:r>
            <a:r>
              <a:rPr sz="2000" b="1" spc="80" dirty="0">
                <a:uFill>
                  <a:solidFill>
                    <a:srgbClr val="548AB7"/>
                  </a:solidFill>
                </a:uFill>
                <a:latin typeface="Arial"/>
                <a:cs typeface="Arial"/>
              </a:rPr>
              <a:t>Designated</a:t>
            </a:r>
            <a:r>
              <a:rPr sz="2000" b="1" spc="340" dirty="0">
                <a:uFill>
                  <a:solidFill>
                    <a:srgbClr val="548AB7"/>
                  </a:solidFill>
                </a:uFill>
                <a:latin typeface="Arial"/>
                <a:cs typeface="Arial"/>
              </a:rPr>
              <a:t> </a:t>
            </a:r>
            <a:r>
              <a:rPr sz="2000" b="1" spc="60" dirty="0">
                <a:uFill>
                  <a:solidFill>
                    <a:srgbClr val="548AB7"/>
                  </a:solidFill>
                </a:uFill>
                <a:latin typeface="Arial"/>
                <a:cs typeface="Arial"/>
              </a:rPr>
              <a:t>partners	</a:t>
            </a:r>
            <a:endParaRPr sz="2000">
              <a:latin typeface="Arial"/>
              <a:cs typeface="Arial"/>
            </a:endParaRPr>
          </a:p>
        </p:txBody>
      </p:sp>
      <p:sp>
        <p:nvSpPr>
          <p:cNvPr id="4" name="object 4"/>
          <p:cNvSpPr txBox="1"/>
          <p:nvPr/>
        </p:nvSpPr>
        <p:spPr>
          <a:xfrm>
            <a:off x="383540" y="2251709"/>
            <a:ext cx="168910" cy="233045"/>
          </a:xfrm>
          <a:prstGeom prst="rect">
            <a:avLst/>
          </a:prstGeom>
        </p:spPr>
        <p:txBody>
          <a:bodyPr vert="horz" wrap="square" lIns="0" tIns="13970" rIns="0" bIns="0" rtlCol="0">
            <a:spAutoFit/>
          </a:bodyPr>
          <a:lstStyle/>
          <a:p>
            <a:pPr marL="12700">
              <a:lnSpc>
                <a:spcPct val="100000"/>
              </a:lnSpc>
              <a:spcBef>
                <a:spcPts val="110"/>
              </a:spcBef>
            </a:pPr>
            <a:r>
              <a:rPr sz="1350" spc="-155" dirty="0">
                <a:solidFill>
                  <a:srgbClr val="93B5D1"/>
                </a:solidFill>
                <a:latin typeface="Arial Black"/>
                <a:cs typeface="Arial Black"/>
              </a:rPr>
              <a:t>1</a:t>
            </a:r>
            <a:r>
              <a:rPr sz="1350" spc="-75" dirty="0">
                <a:solidFill>
                  <a:srgbClr val="93B5D1"/>
                </a:solidFill>
                <a:latin typeface="Arial Black"/>
                <a:cs typeface="Arial Black"/>
              </a:rPr>
              <a:t>.</a:t>
            </a:r>
            <a:endParaRPr sz="1350">
              <a:latin typeface="Arial Black"/>
              <a:cs typeface="Arial Black"/>
            </a:endParaRPr>
          </a:p>
        </p:txBody>
      </p:sp>
      <p:sp>
        <p:nvSpPr>
          <p:cNvPr id="5" name="object 5"/>
          <p:cNvSpPr txBox="1"/>
          <p:nvPr/>
        </p:nvSpPr>
        <p:spPr>
          <a:xfrm>
            <a:off x="383540" y="3674109"/>
            <a:ext cx="168910" cy="233045"/>
          </a:xfrm>
          <a:prstGeom prst="rect">
            <a:avLst/>
          </a:prstGeom>
        </p:spPr>
        <p:txBody>
          <a:bodyPr vert="horz" wrap="square" lIns="0" tIns="13970" rIns="0" bIns="0" rtlCol="0">
            <a:spAutoFit/>
          </a:bodyPr>
          <a:lstStyle/>
          <a:p>
            <a:pPr marL="12700">
              <a:lnSpc>
                <a:spcPct val="100000"/>
              </a:lnSpc>
              <a:spcBef>
                <a:spcPts val="110"/>
              </a:spcBef>
            </a:pPr>
            <a:r>
              <a:rPr sz="1350" spc="-155" dirty="0">
                <a:solidFill>
                  <a:srgbClr val="93B5D1"/>
                </a:solidFill>
                <a:latin typeface="Arial Black"/>
                <a:cs typeface="Arial Black"/>
              </a:rPr>
              <a:t>2</a:t>
            </a:r>
            <a:r>
              <a:rPr sz="1350" spc="-75" dirty="0">
                <a:solidFill>
                  <a:srgbClr val="93B5D1"/>
                </a:solidFill>
                <a:latin typeface="Arial Black"/>
                <a:cs typeface="Arial Black"/>
              </a:rPr>
              <a:t>.</a:t>
            </a:r>
            <a:endParaRPr sz="1350">
              <a:latin typeface="Arial Black"/>
              <a:cs typeface="Arial Black"/>
            </a:endParaRPr>
          </a:p>
        </p:txBody>
      </p:sp>
      <p:sp>
        <p:nvSpPr>
          <p:cNvPr id="6" name="object 6"/>
          <p:cNvSpPr txBox="1"/>
          <p:nvPr/>
        </p:nvSpPr>
        <p:spPr>
          <a:xfrm>
            <a:off x="383540" y="4639309"/>
            <a:ext cx="168910" cy="233045"/>
          </a:xfrm>
          <a:prstGeom prst="rect">
            <a:avLst/>
          </a:prstGeom>
        </p:spPr>
        <p:txBody>
          <a:bodyPr vert="horz" wrap="square" lIns="0" tIns="13970" rIns="0" bIns="0" rtlCol="0">
            <a:spAutoFit/>
          </a:bodyPr>
          <a:lstStyle/>
          <a:p>
            <a:pPr marL="12700">
              <a:lnSpc>
                <a:spcPct val="100000"/>
              </a:lnSpc>
              <a:spcBef>
                <a:spcPts val="110"/>
              </a:spcBef>
            </a:pPr>
            <a:r>
              <a:rPr sz="1350" spc="-155" dirty="0">
                <a:solidFill>
                  <a:srgbClr val="93B5D1"/>
                </a:solidFill>
                <a:latin typeface="Arial Black"/>
                <a:cs typeface="Arial Black"/>
              </a:rPr>
              <a:t>3</a:t>
            </a:r>
            <a:r>
              <a:rPr sz="1350" spc="-75" dirty="0">
                <a:solidFill>
                  <a:srgbClr val="93B5D1"/>
                </a:solidFill>
                <a:latin typeface="Arial Black"/>
                <a:cs typeface="Arial Black"/>
              </a:rPr>
              <a:t>.</a:t>
            </a:r>
            <a:endParaRPr sz="1350">
              <a:latin typeface="Arial Black"/>
              <a:cs typeface="Arial Black"/>
            </a:endParaRPr>
          </a:p>
        </p:txBody>
      </p:sp>
      <p:sp>
        <p:nvSpPr>
          <p:cNvPr id="7" name="object 7"/>
          <p:cNvSpPr txBox="1"/>
          <p:nvPr/>
        </p:nvSpPr>
        <p:spPr>
          <a:xfrm>
            <a:off x="993139" y="2018029"/>
            <a:ext cx="7520305" cy="4478918"/>
          </a:xfrm>
          <a:prstGeom prst="rect">
            <a:avLst/>
          </a:prstGeom>
        </p:spPr>
        <p:txBody>
          <a:bodyPr vert="horz" wrap="square" lIns="0" tIns="12700" rIns="0" bIns="0" rtlCol="0">
            <a:spAutoFit/>
          </a:bodyPr>
          <a:lstStyle/>
          <a:p>
            <a:pPr marL="12700" marR="547370" algn="just">
              <a:lnSpc>
                <a:spcPct val="150000"/>
              </a:lnSpc>
              <a:spcBef>
                <a:spcPts val="100"/>
              </a:spcBef>
            </a:pPr>
            <a:r>
              <a:rPr sz="2400" spc="-225" dirty="0">
                <a:latin typeface="Arial Black"/>
                <a:cs typeface="Arial Black"/>
              </a:rPr>
              <a:t>A </a:t>
            </a:r>
            <a:r>
              <a:rPr sz="2400" spc="-185" dirty="0">
                <a:latin typeface="Arial Black"/>
                <a:cs typeface="Arial Black"/>
              </a:rPr>
              <a:t>LLP </a:t>
            </a:r>
            <a:r>
              <a:rPr sz="2400" spc="-260" dirty="0">
                <a:latin typeface="Arial Black"/>
                <a:cs typeface="Arial Black"/>
              </a:rPr>
              <a:t>can </a:t>
            </a:r>
            <a:r>
              <a:rPr sz="2400" spc="-225" dirty="0">
                <a:latin typeface="Arial Black"/>
                <a:cs typeface="Arial Black"/>
              </a:rPr>
              <a:t>be </a:t>
            </a:r>
            <a:r>
              <a:rPr sz="2400" spc="-240" dirty="0">
                <a:latin typeface="Arial Black"/>
                <a:cs typeface="Arial Black"/>
              </a:rPr>
              <a:t>incorporated </a:t>
            </a:r>
            <a:r>
              <a:rPr sz="2400" spc="-310" dirty="0">
                <a:latin typeface="Arial Black"/>
                <a:cs typeface="Arial Black"/>
              </a:rPr>
              <a:t>with </a:t>
            </a:r>
            <a:r>
              <a:rPr sz="2400" spc="-225" dirty="0">
                <a:latin typeface="Arial Black"/>
                <a:cs typeface="Arial Black"/>
              </a:rPr>
              <a:t>a </a:t>
            </a:r>
            <a:r>
              <a:rPr sz="2400" b="1" spc="30" dirty="0">
                <a:uFill>
                  <a:solidFill>
                    <a:srgbClr val="548AB7"/>
                  </a:solidFill>
                </a:uFill>
                <a:latin typeface="Arial"/>
                <a:cs typeface="Arial"/>
              </a:rPr>
              <a:t>minimum </a:t>
            </a:r>
            <a:r>
              <a:rPr sz="2400" b="1" spc="-30" dirty="0">
                <a:uFill>
                  <a:solidFill>
                    <a:srgbClr val="548AB7"/>
                  </a:solidFill>
                </a:uFill>
                <a:latin typeface="Arial"/>
                <a:cs typeface="Arial"/>
              </a:rPr>
              <a:t>of </a:t>
            </a:r>
            <a:r>
              <a:rPr sz="2400" b="1" spc="30" dirty="0">
                <a:uFill>
                  <a:solidFill>
                    <a:srgbClr val="548AB7"/>
                  </a:solidFill>
                </a:uFill>
                <a:latin typeface="Arial"/>
                <a:cs typeface="Arial"/>
              </a:rPr>
              <a:t>at </a:t>
            </a:r>
            <a:r>
              <a:rPr sz="2400" b="1" spc="65" dirty="0">
                <a:uFill>
                  <a:solidFill>
                    <a:srgbClr val="548AB7"/>
                  </a:solidFill>
                </a:uFill>
                <a:latin typeface="Arial"/>
                <a:cs typeface="Arial"/>
              </a:rPr>
              <a:t>least </a:t>
            </a:r>
            <a:r>
              <a:rPr sz="2400" b="1" spc="-5" dirty="0">
                <a:uFill>
                  <a:solidFill>
                    <a:srgbClr val="548AB7"/>
                  </a:solidFill>
                </a:uFill>
                <a:latin typeface="Arial"/>
                <a:cs typeface="Arial"/>
              </a:rPr>
              <a:t>two </a:t>
            </a:r>
            <a:r>
              <a:rPr sz="2400" b="1" spc="-5" dirty="0">
                <a:latin typeface="Arial"/>
                <a:cs typeface="Arial"/>
              </a:rPr>
              <a:t> </a:t>
            </a:r>
            <a:r>
              <a:rPr sz="2400" b="1" spc="50" dirty="0">
                <a:uFill>
                  <a:solidFill>
                    <a:srgbClr val="548AB7"/>
                  </a:solidFill>
                </a:uFill>
                <a:latin typeface="Arial"/>
                <a:cs typeface="Arial"/>
              </a:rPr>
              <a:t>persons</a:t>
            </a:r>
            <a:r>
              <a:rPr sz="2400" b="1" spc="50" dirty="0">
                <a:latin typeface="Arial"/>
                <a:cs typeface="Arial"/>
              </a:rPr>
              <a:t> </a:t>
            </a:r>
            <a:r>
              <a:rPr sz="2400" spc="-295" dirty="0">
                <a:latin typeface="Arial Black"/>
                <a:cs typeface="Arial Black"/>
              </a:rPr>
              <a:t>who </a:t>
            </a:r>
            <a:r>
              <a:rPr sz="2400" spc="-260" dirty="0">
                <a:latin typeface="Arial Black"/>
                <a:cs typeface="Arial Black"/>
              </a:rPr>
              <a:t>can </a:t>
            </a:r>
            <a:r>
              <a:rPr sz="2400" spc="-225" dirty="0">
                <a:latin typeface="Arial Black"/>
                <a:cs typeface="Arial Black"/>
              </a:rPr>
              <a:t>be individuals </a:t>
            </a:r>
            <a:r>
              <a:rPr sz="2400" spc="-220" dirty="0">
                <a:latin typeface="Arial Black"/>
                <a:cs typeface="Arial Black"/>
              </a:rPr>
              <a:t>or </a:t>
            </a:r>
            <a:r>
              <a:rPr sz="2400" spc="-225" dirty="0">
                <a:latin typeface="Arial Black"/>
                <a:cs typeface="Arial Black"/>
              </a:rPr>
              <a:t>Body Corporate/company  </a:t>
            </a:r>
            <a:r>
              <a:rPr sz="2400" spc="-240" dirty="0">
                <a:latin typeface="Arial Black"/>
                <a:cs typeface="Arial Black"/>
              </a:rPr>
              <a:t>through </a:t>
            </a:r>
            <a:r>
              <a:rPr sz="2400" spc="-245" dirty="0">
                <a:latin typeface="Arial Black"/>
                <a:cs typeface="Arial Black"/>
              </a:rPr>
              <a:t>their</a:t>
            </a:r>
            <a:r>
              <a:rPr sz="2400" spc="5" dirty="0">
                <a:latin typeface="Arial Black"/>
                <a:cs typeface="Arial Black"/>
              </a:rPr>
              <a:t> </a:t>
            </a:r>
            <a:r>
              <a:rPr sz="2400" spc="-225" dirty="0">
                <a:latin typeface="Arial Black"/>
                <a:cs typeface="Arial Black"/>
              </a:rPr>
              <a:t>nominees.</a:t>
            </a:r>
            <a:endParaRPr sz="2400">
              <a:latin typeface="Arial Black"/>
              <a:cs typeface="Arial Black"/>
            </a:endParaRPr>
          </a:p>
          <a:p>
            <a:pPr marL="12700" marR="815975" algn="just">
              <a:lnSpc>
                <a:spcPct val="150000"/>
              </a:lnSpc>
              <a:spcBef>
                <a:spcPts val="400"/>
              </a:spcBef>
            </a:pPr>
            <a:r>
              <a:rPr sz="2400" spc="-225" dirty="0">
                <a:latin typeface="Arial Black"/>
                <a:cs typeface="Arial Black"/>
              </a:rPr>
              <a:t>Out of </a:t>
            </a:r>
            <a:r>
              <a:rPr sz="2400" spc="-265" dirty="0">
                <a:latin typeface="Arial Black"/>
                <a:cs typeface="Arial Black"/>
              </a:rPr>
              <a:t>the </a:t>
            </a:r>
            <a:r>
              <a:rPr sz="2400" spc="-270" dirty="0">
                <a:latin typeface="Arial Black"/>
                <a:cs typeface="Arial Black"/>
              </a:rPr>
              <a:t>total </a:t>
            </a:r>
            <a:r>
              <a:rPr sz="2400" spc="-245" dirty="0">
                <a:latin typeface="Arial Black"/>
                <a:cs typeface="Arial Black"/>
              </a:rPr>
              <a:t>number </a:t>
            </a:r>
            <a:r>
              <a:rPr sz="2400" spc="-220" dirty="0">
                <a:latin typeface="Arial Black"/>
                <a:cs typeface="Arial Black"/>
              </a:rPr>
              <a:t>of </a:t>
            </a:r>
            <a:r>
              <a:rPr sz="2400" spc="-225" dirty="0">
                <a:latin typeface="Arial Black"/>
                <a:cs typeface="Arial Black"/>
              </a:rPr>
              <a:t>partners, </a:t>
            </a:r>
            <a:r>
              <a:rPr sz="2400" b="1" spc="30" dirty="0">
                <a:uFill>
                  <a:solidFill>
                    <a:srgbClr val="548AB7"/>
                  </a:solidFill>
                </a:uFill>
                <a:latin typeface="Arial"/>
                <a:cs typeface="Arial"/>
              </a:rPr>
              <a:t>at </a:t>
            </a:r>
            <a:r>
              <a:rPr sz="2400" b="1" spc="65" dirty="0">
                <a:uFill>
                  <a:solidFill>
                    <a:srgbClr val="548AB7"/>
                  </a:solidFill>
                </a:uFill>
                <a:latin typeface="Arial"/>
                <a:cs typeface="Arial"/>
              </a:rPr>
              <a:t>least </a:t>
            </a:r>
            <a:r>
              <a:rPr sz="2400" b="1" spc="-5" dirty="0">
                <a:uFill>
                  <a:solidFill>
                    <a:srgbClr val="548AB7"/>
                  </a:solidFill>
                </a:uFill>
                <a:latin typeface="Arial"/>
                <a:cs typeface="Arial"/>
              </a:rPr>
              <a:t>two </a:t>
            </a:r>
            <a:r>
              <a:rPr sz="2400" b="1" spc="40" dirty="0">
                <a:uFill>
                  <a:solidFill>
                    <a:srgbClr val="548AB7"/>
                  </a:solidFill>
                </a:uFill>
                <a:latin typeface="Arial"/>
                <a:cs typeface="Arial"/>
              </a:rPr>
              <a:t>shall </a:t>
            </a:r>
            <a:r>
              <a:rPr sz="2400" b="1" spc="25" dirty="0">
                <a:uFill>
                  <a:solidFill>
                    <a:srgbClr val="548AB7"/>
                  </a:solidFill>
                </a:uFill>
                <a:latin typeface="Arial"/>
                <a:cs typeface="Arial"/>
              </a:rPr>
              <a:t>be </a:t>
            </a:r>
            <a:r>
              <a:rPr sz="2400" b="1" spc="25" dirty="0">
                <a:latin typeface="Arial"/>
                <a:cs typeface="Arial"/>
              </a:rPr>
              <a:t> </a:t>
            </a:r>
            <a:r>
              <a:rPr sz="2400" b="1" spc="70" dirty="0">
                <a:uFill>
                  <a:solidFill>
                    <a:srgbClr val="548AB7"/>
                  </a:solidFill>
                </a:uFill>
                <a:latin typeface="Arial"/>
                <a:cs typeface="Arial"/>
              </a:rPr>
              <a:t>designated</a:t>
            </a:r>
            <a:r>
              <a:rPr sz="2400" b="1" spc="320" dirty="0">
                <a:uFill>
                  <a:solidFill>
                    <a:srgbClr val="548AB7"/>
                  </a:solidFill>
                </a:uFill>
                <a:latin typeface="Arial"/>
                <a:cs typeface="Arial"/>
              </a:rPr>
              <a:t> </a:t>
            </a:r>
            <a:r>
              <a:rPr sz="2400" b="1" spc="75" dirty="0">
                <a:uFill>
                  <a:solidFill>
                    <a:srgbClr val="548AB7"/>
                  </a:solidFill>
                </a:uFill>
                <a:latin typeface="Arial"/>
                <a:cs typeface="Arial"/>
              </a:rPr>
              <a:t>partners.</a:t>
            </a:r>
            <a:endParaRPr sz="2400">
              <a:latin typeface="Arial"/>
              <a:cs typeface="Arial"/>
            </a:endParaRPr>
          </a:p>
          <a:p>
            <a:pPr marL="12700" marR="5080" algn="just">
              <a:lnSpc>
                <a:spcPct val="150000"/>
              </a:lnSpc>
              <a:spcBef>
                <a:spcPts val="400"/>
              </a:spcBef>
            </a:pPr>
            <a:r>
              <a:rPr sz="2400" spc="-250" dirty="0">
                <a:latin typeface="Arial Black"/>
                <a:cs typeface="Arial Black"/>
              </a:rPr>
              <a:t>Among </a:t>
            </a:r>
            <a:r>
              <a:rPr sz="2400" spc="-245" dirty="0">
                <a:latin typeface="Arial Black"/>
                <a:cs typeface="Arial Black"/>
              </a:rPr>
              <a:t>those </a:t>
            </a:r>
            <a:r>
              <a:rPr sz="2400" spc="-235" dirty="0">
                <a:latin typeface="Arial Black"/>
                <a:cs typeface="Arial Black"/>
              </a:rPr>
              <a:t>designated </a:t>
            </a:r>
            <a:r>
              <a:rPr sz="2400" spc="-240" dirty="0">
                <a:latin typeface="Arial Black"/>
                <a:cs typeface="Arial Black"/>
              </a:rPr>
              <a:t>partners </a:t>
            </a:r>
            <a:r>
              <a:rPr sz="2400" b="1" spc="25" dirty="0">
                <a:uFill>
                  <a:solidFill>
                    <a:srgbClr val="548AB7"/>
                  </a:solidFill>
                </a:uFill>
                <a:latin typeface="Arial"/>
                <a:cs typeface="Arial"/>
              </a:rPr>
              <a:t>at </a:t>
            </a:r>
            <a:r>
              <a:rPr sz="2400" b="1" spc="65" dirty="0">
                <a:uFill>
                  <a:solidFill>
                    <a:srgbClr val="548AB7"/>
                  </a:solidFill>
                </a:uFill>
                <a:latin typeface="Arial"/>
                <a:cs typeface="Arial"/>
              </a:rPr>
              <a:t>least </a:t>
            </a:r>
            <a:r>
              <a:rPr sz="2400" b="1" spc="35" dirty="0">
                <a:uFill>
                  <a:solidFill>
                    <a:srgbClr val="548AB7"/>
                  </a:solidFill>
                </a:uFill>
                <a:latin typeface="Arial"/>
                <a:cs typeface="Arial"/>
              </a:rPr>
              <a:t>one </a:t>
            </a:r>
            <a:r>
              <a:rPr sz="2400" b="1" spc="10" dirty="0">
                <a:uFill>
                  <a:solidFill>
                    <a:srgbClr val="548AB7"/>
                  </a:solidFill>
                </a:uFill>
                <a:latin typeface="Arial"/>
                <a:cs typeface="Arial"/>
              </a:rPr>
              <a:t>must </a:t>
            </a:r>
            <a:r>
              <a:rPr sz="2400" b="1" spc="30" dirty="0">
                <a:uFill>
                  <a:solidFill>
                    <a:srgbClr val="548AB7"/>
                  </a:solidFill>
                </a:uFill>
                <a:latin typeface="Arial"/>
                <a:cs typeface="Arial"/>
              </a:rPr>
              <a:t>be </a:t>
            </a:r>
            <a:r>
              <a:rPr sz="2400" b="1" spc="65" dirty="0">
                <a:uFill>
                  <a:solidFill>
                    <a:srgbClr val="548AB7"/>
                  </a:solidFill>
                </a:uFill>
                <a:latin typeface="Arial"/>
                <a:cs typeface="Arial"/>
              </a:rPr>
              <a:t>Indian </a:t>
            </a:r>
            <a:r>
              <a:rPr sz="2400" b="1" spc="65" dirty="0">
                <a:latin typeface="Arial"/>
                <a:cs typeface="Arial"/>
              </a:rPr>
              <a:t> </a:t>
            </a:r>
            <a:r>
              <a:rPr sz="2400" b="1" spc="70" dirty="0">
                <a:uFill>
                  <a:solidFill>
                    <a:srgbClr val="548AB7"/>
                  </a:solidFill>
                </a:uFill>
                <a:latin typeface="Arial"/>
                <a:cs typeface="Arial"/>
              </a:rPr>
              <a:t>resident.</a:t>
            </a:r>
            <a:endParaRPr sz="240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8400" y="300990"/>
            <a:ext cx="6602730" cy="770890"/>
          </a:xfrm>
          <a:prstGeom prst="rect">
            <a:avLst/>
          </a:prstGeom>
        </p:spPr>
        <p:txBody>
          <a:bodyPr vert="horz" wrap="square" lIns="0" tIns="13335" rIns="0" bIns="0" rtlCol="0">
            <a:spAutoFit/>
          </a:bodyPr>
          <a:lstStyle/>
          <a:p>
            <a:pPr marL="12700" marR="5080">
              <a:lnSpc>
                <a:spcPts val="2990"/>
              </a:lnSpc>
              <a:spcBef>
                <a:spcPts val="105"/>
              </a:spcBef>
              <a:tabLst>
                <a:tab pos="1919605" algn="l"/>
                <a:tab pos="1955164" algn="l"/>
                <a:tab pos="2500630" algn="l"/>
                <a:tab pos="3388360" algn="l"/>
                <a:tab pos="3950335" algn="l"/>
                <a:tab pos="4561840" algn="l"/>
                <a:tab pos="6030595" algn="l"/>
              </a:tabLst>
            </a:pPr>
            <a:r>
              <a:rPr sz="2400" u="none" spc="195" dirty="0">
                <a:solidFill>
                  <a:srgbClr val="000000"/>
                </a:solidFill>
              </a:rPr>
              <a:t>P</a:t>
            </a:r>
            <a:r>
              <a:rPr sz="2400" u="none" spc="200" dirty="0">
                <a:solidFill>
                  <a:srgbClr val="000000"/>
                </a:solidFill>
              </a:rPr>
              <a:t>a</a:t>
            </a:r>
            <a:r>
              <a:rPr sz="2400" u="none" spc="60" dirty="0">
                <a:solidFill>
                  <a:srgbClr val="000000"/>
                </a:solidFill>
              </a:rPr>
              <a:t>r</a:t>
            </a:r>
            <a:r>
              <a:rPr sz="2400" u="none" spc="200" dirty="0">
                <a:solidFill>
                  <a:srgbClr val="000000"/>
                </a:solidFill>
              </a:rPr>
              <a:t>a</a:t>
            </a:r>
            <a:r>
              <a:rPr sz="2400" u="none" spc="70" dirty="0">
                <a:solidFill>
                  <a:srgbClr val="000000"/>
                </a:solidFill>
              </a:rPr>
              <a:t>m</a:t>
            </a:r>
            <a:r>
              <a:rPr sz="2400" u="none" spc="190" dirty="0">
                <a:solidFill>
                  <a:srgbClr val="000000"/>
                </a:solidFill>
              </a:rPr>
              <a:t>e</a:t>
            </a:r>
            <a:r>
              <a:rPr sz="2400" u="none" spc="75" dirty="0">
                <a:solidFill>
                  <a:srgbClr val="000000"/>
                </a:solidFill>
              </a:rPr>
              <a:t>t</a:t>
            </a:r>
            <a:r>
              <a:rPr sz="2400" u="none" spc="200" dirty="0">
                <a:solidFill>
                  <a:srgbClr val="000000"/>
                </a:solidFill>
              </a:rPr>
              <a:t>e</a:t>
            </a:r>
            <a:r>
              <a:rPr sz="2400" u="none" spc="70" dirty="0">
                <a:solidFill>
                  <a:srgbClr val="000000"/>
                </a:solidFill>
              </a:rPr>
              <a:t>r</a:t>
            </a:r>
            <a:r>
              <a:rPr sz="2400" u="none" spc="-135" dirty="0">
                <a:solidFill>
                  <a:srgbClr val="000000"/>
                </a:solidFill>
              </a:rPr>
              <a:t>s</a:t>
            </a:r>
            <a:r>
              <a:rPr sz="2400" u="none" dirty="0">
                <a:solidFill>
                  <a:srgbClr val="000000"/>
                </a:solidFill>
              </a:rPr>
              <a:t>		</a:t>
            </a:r>
            <a:r>
              <a:rPr sz="2400" u="none" spc="75" dirty="0">
                <a:solidFill>
                  <a:srgbClr val="000000"/>
                </a:solidFill>
              </a:rPr>
              <a:t>f</a:t>
            </a:r>
            <a:r>
              <a:rPr sz="2400" u="none" spc="65" dirty="0">
                <a:solidFill>
                  <a:srgbClr val="000000"/>
                </a:solidFill>
              </a:rPr>
              <a:t>o</a:t>
            </a:r>
            <a:r>
              <a:rPr sz="2400" u="none" spc="-135" dirty="0">
                <a:solidFill>
                  <a:srgbClr val="000000"/>
                </a:solidFill>
              </a:rPr>
              <a:t>r</a:t>
            </a:r>
            <a:r>
              <a:rPr sz="2400" u="none" dirty="0">
                <a:solidFill>
                  <a:srgbClr val="000000"/>
                </a:solidFill>
              </a:rPr>
              <a:t>	</a:t>
            </a:r>
            <a:r>
              <a:rPr sz="2400" u="none" spc="65" dirty="0">
                <a:solidFill>
                  <a:srgbClr val="000000"/>
                </a:solidFill>
              </a:rPr>
              <a:t>d</a:t>
            </a:r>
            <a:r>
              <a:rPr sz="2400" u="none" spc="190" dirty="0">
                <a:solidFill>
                  <a:srgbClr val="000000"/>
                </a:solidFill>
              </a:rPr>
              <a:t>e</a:t>
            </a:r>
            <a:r>
              <a:rPr sz="2400" u="none" spc="70" dirty="0">
                <a:solidFill>
                  <a:srgbClr val="000000"/>
                </a:solidFill>
              </a:rPr>
              <a:t>c</a:t>
            </a:r>
            <a:r>
              <a:rPr sz="2400" u="none" spc="55" dirty="0">
                <a:solidFill>
                  <a:srgbClr val="000000"/>
                </a:solidFill>
              </a:rPr>
              <a:t>i</a:t>
            </a:r>
            <a:r>
              <a:rPr sz="2400" u="none" spc="65" dirty="0">
                <a:solidFill>
                  <a:srgbClr val="000000"/>
                </a:solidFill>
              </a:rPr>
              <a:t>d</a:t>
            </a:r>
            <a:r>
              <a:rPr sz="2400" u="none" spc="55" dirty="0">
                <a:solidFill>
                  <a:srgbClr val="000000"/>
                </a:solidFill>
              </a:rPr>
              <a:t>in</a:t>
            </a:r>
            <a:r>
              <a:rPr sz="2400" u="none" spc="-135" dirty="0">
                <a:solidFill>
                  <a:srgbClr val="000000"/>
                </a:solidFill>
              </a:rPr>
              <a:t>g</a:t>
            </a:r>
            <a:r>
              <a:rPr sz="2400" u="none" dirty="0">
                <a:solidFill>
                  <a:srgbClr val="000000"/>
                </a:solidFill>
              </a:rPr>
              <a:t>	</a:t>
            </a:r>
            <a:r>
              <a:rPr sz="2400" u="none" spc="65" dirty="0">
                <a:solidFill>
                  <a:srgbClr val="000000"/>
                </a:solidFill>
              </a:rPr>
              <a:t>th</a:t>
            </a:r>
            <a:r>
              <a:rPr sz="2400" u="none" dirty="0">
                <a:solidFill>
                  <a:srgbClr val="000000"/>
                </a:solidFill>
              </a:rPr>
              <a:t>e	</a:t>
            </a:r>
            <a:r>
              <a:rPr sz="2400" u="none" spc="195" dirty="0">
                <a:solidFill>
                  <a:srgbClr val="000000"/>
                </a:solidFill>
              </a:rPr>
              <a:t>P</a:t>
            </a:r>
            <a:r>
              <a:rPr sz="2400" u="none" spc="190" dirty="0">
                <a:solidFill>
                  <a:srgbClr val="000000"/>
                </a:solidFill>
              </a:rPr>
              <a:t>a</a:t>
            </a:r>
            <a:r>
              <a:rPr sz="2400" u="none" spc="70" dirty="0">
                <a:solidFill>
                  <a:srgbClr val="000000"/>
                </a:solidFill>
              </a:rPr>
              <a:t>r</a:t>
            </a:r>
            <a:r>
              <a:rPr sz="2400" u="none" spc="75" dirty="0">
                <a:solidFill>
                  <a:srgbClr val="000000"/>
                </a:solidFill>
              </a:rPr>
              <a:t>t</a:t>
            </a:r>
            <a:r>
              <a:rPr sz="2400" u="none" spc="65" dirty="0">
                <a:solidFill>
                  <a:srgbClr val="000000"/>
                </a:solidFill>
              </a:rPr>
              <a:t>n</a:t>
            </a:r>
            <a:r>
              <a:rPr sz="2400" u="none" spc="190" dirty="0">
                <a:solidFill>
                  <a:srgbClr val="000000"/>
                </a:solidFill>
              </a:rPr>
              <a:t>e</a:t>
            </a:r>
            <a:r>
              <a:rPr sz="2400" u="none" spc="70" dirty="0">
                <a:solidFill>
                  <a:srgbClr val="000000"/>
                </a:solidFill>
              </a:rPr>
              <a:t>r</a:t>
            </a:r>
            <a:r>
              <a:rPr sz="2400" u="none" spc="-135" dirty="0">
                <a:solidFill>
                  <a:srgbClr val="000000"/>
                </a:solidFill>
              </a:rPr>
              <a:t>s</a:t>
            </a:r>
            <a:r>
              <a:rPr sz="2400" u="none" dirty="0">
                <a:solidFill>
                  <a:srgbClr val="000000"/>
                </a:solidFill>
              </a:rPr>
              <a:t>	</a:t>
            </a:r>
            <a:r>
              <a:rPr sz="2400" u="none" spc="190" dirty="0">
                <a:solidFill>
                  <a:srgbClr val="000000"/>
                </a:solidFill>
              </a:rPr>
              <a:t>a</a:t>
            </a:r>
            <a:r>
              <a:rPr sz="2400" u="none" spc="65" dirty="0">
                <a:solidFill>
                  <a:srgbClr val="000000"/>
                </a:solidFill>
              </a:rPr>
              <a:t>n</a:t>
            </a:r>
            <a:r>
              <a:rPr sz="2400" u="none" spc="-85" dirty="0">
                <a:solidFill>
                  <a:srgbClr val="000000"/>
                </a:solidFill>
              </a:rPr>
              <a:t>d  </a:t>
            </a:r>
            <a:r>
              <a:rPr sz="2400" u="none" spc="95" dirty="0">
                <a:solidFill>
                  <a:srgbClr val="000000"/>
                </a:solidFill>
              </a:rPr>
              <a:t>Designated	</a:t>
            </a:r>
            <a:r>
              <a:rPr sz="2400" u="none" spc="90" dirty="0">
                <a:solidFill>
                  <a:srgbClr val="000000"/>
                </a:solidFill>
              </a:rPr>
              <a:t>Partners	</a:t>
            </a:r>
            <a:r>
              <a:rPr sz="2400" u="none" spc="-135" dirty="0">
                <a:solidFill>
                  <a:srgbClr val="000000"/>
                </a:solidFill>
              </a:rPr>
              <a:t>:</a:t>
            </a:r>
            <a:endParaRPr sz="2400"/>
          </a:p>
        </p:txBody>
      </p:sp>
      <p:sp>
        <p:nvSpPr>
          <p:cNvPr id="10" name="object 10"/>
          <p:cNvSpPr txBox="1"/>
          <p:nvPr/>
        </p:nvSpPr>
        <p:spPr>
          <a:xfrm>
            <a:off x="8829040" y="6574120"/>
            <a:ext cx="121920" cy="167640"/>
          </a:xfrm>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sz="1000" dirty="0">
                <a:latin typeface="Arial"/>
                <a:cs typeface="Arial"/>
              </a:rPr>
              <a:pPr marL="25400">
                <a:lnSpc>
                  <a:spcPct val="100000"/>
                </a:lnSpc>
                <a:spcBef>
                  <a:spcPts val="5"/>
                </a:spcBef>
              </a:pPr>
              <a:t>11</a:t>
            </a:fld>
            <a:endParaRPr sz="1000">
              <a:latin typeface="Arial"/>
              <a:cs typeface="Arial"/>
            </a:endParaRPr>
          </a:p>
        </p:txBody>
      </p:sp>
      <p:sp>
        <p:nvSpPr>
          <p:cNvPr id="3" name="object 3"/>
          <p:cNvSpPr txBox="1"/>
          <p:nvPr/>
        </p:nvSpPr>
        <p:spPr>
          <a:xfrm>
            <a:off x="612140" y="224155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4" name="object 4"/>
          <p:cNvSpPr txBox="1"/>
          <p:nvPr/>
        </p:nvSpPr>
        <p:spPr>
          <a:xfrm>
            <a:off x="612140" y="270383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5" name="object 5"/>
          <p:cNvSpPr txBox="1"/>
          <p:nvPr/>
        </p:nvSpPr>
        <p:spPr>
          <a:xfrm>
            <a:off x="740409" y="1719579"/>
            <a:ext cx="7691120" cy="2318583"/>
          </a:xfrm>
          <a:prstGeom prst="rect">
            <a:avLst/>
          </a:prstGeom>
        </p:spPr>
        <p:txBody>
          <a:bodyPr vert="horz" wrap="square" lIns="0" tIns="12700" rIns="0" bIns="0" rtlCol="0">
            <a:spAutoFit/>
          </a:bodyPr>
          <a:lstStyle/>
          <a:p>
            <a:pPr marL="12700">
              <a:lnSpc>
                <a:spcPct val="100000"/>
              </a:lnSpc>
              <a:spcBef>
                <a:spcPts val="100"/>
              </a:spcBef>
            </a:pPr>
            <a:r>
              <a:rPr sz="2000" spc="-155" dirty="0">
                <a:latin typeface="Arial Black"/>
                <a:cs typeface="Arial Black"/>
              </a:rPr>
              <a:t>1) </a:t>
            </a:r>
            <a:r>
              <a:rPr sz="2400" b="1" spc="75" dirty="0">
                <a:latin typeface="Arial"/>
                <a:cs typeface="Arial"/>
              </a:rPr>
              <a:t>Partners </a:t>
            </a:r>
            <a:r>
              <a:rPr sz="2400" b="1" spc="-30" dirty="0">
                <a:latin typeface="Arial"/>
                <a:cs typeface="Arial"/>
              </a:rPr>
              <a:t>of</a:t>
            </a:r>
            <a:r>
              <a:rPr sz="2400" b="1" spc="-5" dirty="0">
                <a:latin typeface="Arial"/>
                <a:cs typeface="Arial"/>
              </a:rPr>
              <a:t> </a:t>
            </a:r>
            <a:r>
              <a:rPr sz="2400" b="1" spc="40" dirty="0">
                <a:latin typeface="Arial"/>
                <a:cs typeface="Arial"/>
              </a:rPr>
              <a:t>LLP</a:t>
            </a:r>
            <a:endParaRPr sz="2400">
              <a:latin typeface="Arial"/>
              <a:cs typeface="Arial"/>
            </a:endParaRPr>
          </a:p>
          <a:p>
            <a:pPr marL="494030">
              <a:lnSpc>
                <a:spcPct val="100000"/>
              </a:lnSpc>
              <a:spcBef>
                <a:spcPts val="1480"/>
              </a:spcBef>
            </a:pPr>
            <a:r>
              <a:rPr sz="2000" spc="-250" dirty="0">
                <a:latin typeface="Arial Black"/>
                <a:cs typeface="Arial Black"/>
              </a:rPr>
              <a:t>minimum </a:t>
            </a:r>
            <a:r>
              <a:rPr sz="2000" b="1" dirty="0">
                <a:uFill>
                  <a:solidFill>
                    <a:srgbClr val="000000"/>
                  </a:solidFill>
                </a:uFill>
                <a:latin typeface="Arial"/>
                <a:cs typeface="Arial"/>
              </a:rPr>
              <a:t>2</a:t>
            </a:r>
            <a:r>
              <a:rPr sz="2000" b="1" spc="-50" dirty="0">
                <a:latin typeface="Arial"/>
                <a:cs typeface="Arial"/>
              </a:rPr>
              <a:t> </a:t>
            </a:r>
            <a:r>
              <a:rPr sz="2000" spc="-204" dirty="0">
                <a:latin typeface="Arial Black"/>
                <a:cs typeface="Arial Black"/>
              </a:rPr>
              <a:t>partners.</a:t>
            </a:r>
            <a:endParaRPr sz="2000">
              <a:latin typeface="Arial Black"/>
              <a:cs typeface="Arial Black"/>
            </a:endParaRPr>
          </a:p>
          <a:p>
            <a:pPr marL="494030" marR="5080">
              <a:lnSpc>
                <a:spcPct val="150000"/>
              </a:lnSpc>
              <a:spcBef>
                <a:spcPts val="400"/>
              </a:spcBef>
            </a:pPr>
            <a:r>
              <a:rPr sz="2000" spc="-204" dirty="0">
                <a:latin typeface="Arial Black"/>
                <a:cs typeface="Arial Black"/>
              </a:rPr>
              <a:t>In </a:t>
            </a:r>
            <a:r>
              <a:rPr sz="2000" spc="-200" dirty="0">
                <a:latin typeface="Arial Black"/>
                <a:cs typeface="Arial Black"/>
              </a:rPr>
              <a:t>case, </a:t>
            </a:r>
            <a:r>
              <a:rPr sz="2000" spc="-204" dirty="0">
                <a:latin typeface="Arial Black"/>
                <a:cs typeface="Arial Black"/>
              </a:rPr>
              <a:t>any </a:t>
            </a:r>
            <a:r>
              <a:rPr sz="2000" spc="-210" dirty="0">
                <a:latin typeface="Arial Black"/>
                <a:cs typeface="Arial Black"/>
              </a:rPr>
              <a:t>Body Corporate </a:t>
            </a:r>
            <a:r>
              <a:rPr sz="2000" spc="-204" dirty="0">
                <a:latin typeface="Arial Black"/>
                <a:cs typeface="Arial Black"/>
              </a:rPr>
              <a:t>is </a:t>
            </a:r>
            <a:r>
              <a:rPr sz="2000" spc="-200" dirty="0">
                <a:latin typeface="Arial Black"/>
                <a:cs typeface="Arial Black"/>
              </a:rPr>
              <a:t>a </a:t>
            </a:r>
            <a:r>
              <a:rPr sz="2000" spc="-204" dirty="0">
                <a:latin typeface="Arial Black"/>
                <a:cs typeface="Arial Black"/>
              </a:rPr>
              <a:t>partner, </a:t>
            </a:r>
            <a:r>
              <a:rPr sz="2000" spc="-235" dirty="0">
                <a:latin typeface="Arial Black"/>
                <a:cs typeface="Arial Black"/>
              </a:rPr>
              <a:t>then </a:t>
            </a:r>
            <a:r>
              <a:rPr sz="2000" spc="-254" dirty="0">
                <a:latin typeface="Arial Black"/>
                <a:cs typeface="Arial Black"/>
              </a:rPr>
              <a:t>it will </a:t>
            </a:r>
            <a:r>
              <a:rPr sz="2000" spc="-204" dirty="0">
                <a:latin typeface="Arial Black"/>
                <a:cs typeface="Arial Black"/>
              </a:rPr>
              <a:t>be required </a:t>
            </a:r>
            <a:r>
              <a:rPr sz="2000" spc="-254" dirty="0">
                <a:latin typeface="Arial Black"/>
                <a:cs typeface="Arial Black"/>
              </a:rPr>
              <a:t>to  </a:t>
            </a:r>
            <a:r>
              <a:rPr sz="2000" spc="-235" dirty="0">
                <a:latin typeface="Arial Black"/>
                <a:cs typeface="Arial Black"/>
              </a:rPr>
              <a:t>nominate </a:t>
            </a:r>
            <a:r>
              <a:rPr sz="2000" b="1" spc="30" dirty="0">
                <a:uFill>
                  <a:solidFill>
                    <a:srgbClr val="548AB7"/>
                  </a:solidFill>
                </a:uFill>
                <a:latin typeface="Arial"/>
                <a:cs typeface="Arial"/>
              </a:rPr>
              <a:t>any </a:t>
            </a:r>
            <a:r>
              <a:rPr sz="2000" b="1" spc="40" dirty="0">
                <a:uFill>
                  <a:solidFill>
                    <a:srgbClr val="548AB7"/>
                  </a:solidFill>
                </a:uFill>
                <a:latin typeface="Arial"/>
                <a:cs typeface="Arial"/>
              </a:rPr>
              <a:t>person </a:t>
            </a:r>
            <a:r>
              <a:rPr sz="2000" b="1" dirty="0">
                <a:uFill>
                  <a:solidFill>
                    <a:srgbClr val="548AB7"/>
                  </a:solidFill>
                </a:uFill>
                <a:latin typeface="Arial"/>
                <a:cs typeface="Arial"/>
              </a:rPr>
              <a:t>(</a:t>
            </a:r>
            <a:r>
              <a:rPr sz="2000" b="1" dirty="0">
                <a:latin typeface="Arial"/>
                <a:cs typeface="Arial"/>
              </a:rPr>
              <a:t> </a:t>
            </a:r>
            <a:r>
              <a:rPr sz="2000" b="1" spc="55" dirty="0">
                <a:uFill>
                  <a:solidFill>
                    <a:srgbClr val="548AB7"/>
                  </a:solidFill>
                </a:uFill>
                <a:latin typeface="Arial"/>
                <a:cs typeface="Arial"/>
              </a:rPr>
              <a:t>natural</a:t>
            </a:r>
            <a:r>
              <a:rPr sz="2000" b="1" spc="55" dirty="0">
                <a:latin typeface="Arial"/>
                <a:cs typeface="Arial"/>
              </a:rPr>
              <a:t> </a:t>
            </a:r>
            <a:r>
              <a:rPr sz="2000" spc="-105" dirty="0">
                <a:latin typeface="Arial Black"/>
                <a:cs typeface="Arial Black"/>
              </a:rPr>
              <a:t>) </a:t>
            </a:r>
            <a:r>
              <a:rPr sz="2000" spc="-210" dirty="0">
                <a:latin typeface="Arial Black"/>
                <a:cs typeface="Arial Black"/>
              </a:rPr>
              <a:t>as </a:t>
            </a:r>
            <a:r>
              <a:rPr sz="2000" spc="-235" dirty="0">
                <a:latin typeface="Arial Black"/>
                <a:cs typeface="Arial Black"/>
              </a:rPr>
              <a:t>its </a:t>
            </a:r>
            <a:r>
              <a:rPr sz="2000" spc="-220" dirty="0">
                <a:latin typeface="Arial Black"/>
                <a:cs typeface="Arial Black"/>
              </a:rPr>
              <a:t>nominee </a:t>
            </a:r>
            <a:r>
              <a:rPr sz="2000" spc="-204" dirty="0">
                <a:latin typeface="Arial Black"/>
                <a:cs typeface="Arial Black"/>
              </a:rPr>
              <a:t>for </a:t>
            </a:r>
            <a:r>
              <a:rPr sz="2000" spc="-240" dirty="0">
                <a:latin typeface="Arial Black"/>
                <a:cs typeface="Arial Black"/>
              </a:rPr>
              <a:t>the </a:t>
            </a:r>
            <a:r>
              <a:rPr sz="2000" spc="-210" dirty="0">
                <a:latin typeface="Arial Black"/>
                <a:cs typeface="Arial Black"/>
              </a:rPr>
              <a:t>purpose of </a:t>
            </a:r>
            <a:r>
              <a:rPr sz="2000" spc="-240" dirty="0">
                <a:latin typeface="Arial Black"/>
                <a:cs typeface="Arial Black"/>
              </a:rPr>
              <a:t>the  </a:t>
            </a:r>
            <a:r>
              <a:rPr sz="2000" spc="-160" dirty="0">
                <a:latin typeface="Arial Black"/>
                <a:cs typeface="Arial Black"/>
              </a:rPr>
              <a:t>LLP.</a:t>
            </a:r>
            <a:endParaRPr sz="2000">
              <a:latin typeface="Arial Black"/>
              <a:cs typeface="Arial Black"/>
            </a:endParaRPr>
          </a:p>
        </p:txBody>
      </p:sp>
      <p:sp>
        <p:nvSpPr>
          <p:cNvPr id="6" name="object 6"/>
          <p:cNvSpPr txBox="1"/>
          <p:nvPr/>
        </p:nvSpPr>
        <p:spPr>
          <a:xfrm>
            <a:off x="612140" y="4913629"/>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7" name="object 7"/>
          <p:cNvSpPr txBox="1"/>
          <p:nvPr/>
        </p:nvSpPr>
        <p:spPr>
          <a:xfrm>
            <a:off x="612140" y="5375909"/>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8" name="object 8"/>
          <p:cNvSpPr txBox="1"/>
          <p:nvPr/>
        </p:nvSpPr>
        <p:spPr>
          <a:xfrm>
            <a:off x="612140" y="583692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9" name="object 9"/>
          <p:cNvSpPr txBox="1"/>
          <p:nvPr/>
        </p:nvSpPr>
        <p:spPr>
          <a:xfrm>
            <a:off x="996950" y="4422140"/>
            <a:ext cx="6851650" cy="1686560"/>
          </a:xfrm>
          <a:prstGeom prst="rect">
            <a:avLst/>
          </a:prstGeom>
        </p:spPr>
        <p:txBody>
          <a:bodyPr vert="horz" wrap="square" lIns="0" tIns="12700" rIns="0" bIns="0" rtlCol="0">
            <a:spAutoFit/>
          </a:bodyPr>
          <a:lstStyle/>
          <a:p>
            <a:pPr marL="12700">
              <a:lnSpc>
                <a:spcPct val="100000"/>
              </a:lnSpc>
              <a:spcBef>
                <a:spcPts val="100"/>
              </a:spcBef>
            </a:pPr>
            <a:r>
              <a:rPr sz="1800" b="1" spc="70" dirty="0">
                <a:latin typeface="Arial"/>
                <a:cs typeface="Arial"/>
              </a:rPr>
              <a:t>Partner </a:t>
            </a:r>
            <a:r>
              <a:rPr sz="1800" b="1" spc="-30" dirty="0">
                <a:latin typeface="Arial"/>
                <a:cs typeface="Arial"/>
              </a:rPr>
              <a:t>of </a:t>
            </a:r>
            <a:r>
              <a:rPr sz="1800" b="1" spc="30" dirty="0">
                <a:latin typeface="Arial"/>
                <a:cs typeface="Arial"/>
              </a:rPr>
              <a:t>LLP can </a:t>
            </a:r>
            <a:r>
              <a:rPr sz="1800" b="1" spc="20" dirty="0">
                <a:latin typeface="Arial"/>
                <a:cs typeface="Arial"/>
              </a:rPr>
              <a:t>be</a:t>
            </a:r>
            <a:r>
              <a:rPr sz="1800" b="1" spc="170" dirty="0">
                <a:latin typeface="Arial"/>
                <a:cs typeface="Arial"/>
              </a:rPr>
              <a:t> </a:t>
            </a:r>
            <a:r>
              <a:rPr sz="1800" b="1" spc="40" dirty="0">
                <a:latin typeface="Arial"/>
                <a:cs typeface="Arial"/>
              </a:rPr>
              <a:t>consisted </a:t>
            </a:r>
            <a:r>
              <a:rPr sz="1800" b="1" spc="-25" dirty="0">
                <a:latin typeface="Arial"/>
                <a:cs typeface="Arial"/>
              </a:rPr>
              <a:t>of</a:t>
            </a:r>
            <a:endParaRPr sz="1800">
              <a:latin typeface="Arial"/>
              <a:cs typeface="Arial"/>
            </a:endParaRPr>
          </a:p>
          <a:p>
            <a:pPr marL="237490" marR="5080">
              <a:lnSpc>
                <a:spcPct val="168500"/>
              </a:lnSpc>
            </a:pPr>
            <a:r>
              <a:rPr sz="1800" spc="-210" dirty="0">
                <a:latin typeface="Arial Black"/>
                <a:cs typeface="Arial Black"/>
              </a:rPr>
              <a:t>Companies </a:t>
            </a:r>
            <a:r>
              <a:rPr sz="1800" spc="-225" dirty="0">
                <a:latin typeface="Arial Black"/>
                <a:cs typeface="Arial Black"/>
              </a:rPr>
              <a:t>incorporated </a:t>
            </a:r>
            <a:r>
              <a:rPr sz="1800" spc="-204" dirty="0">
                <a:latin typeface="Arial Black"/>
                <a:cs typeface="Arial Black"/>
              </a:rPr>
              <a:t>in </a:t>
            </a:r>
            <a:r>
              <a:rPr sz="1800" spc="-210" dirty="0">
                <a:latin typeface="Arial Black"/>
                <a:cs typeface="Arial Black"/>
              </a:rPr>
              <a:t>and </a:t>
            </a:r>
            <a:r>
              <a:rPr sz="1800" spc="-220" dirty="0">
                <a:latin typeface="Arial Black"/>
                <a:cs typeface="Arial Black"/>
              </a:rPr>
              <a:t>outside </a:t>
            </a:r>
            <a:r>
              <a:rPr sz="1800" spc="-190" dirty="0">
                <a:latin typeface="Arial Black"/>
                <a:cs typeface="Arial Black"/>
              </a:rPr>
              <a:t>India.  </a:t>
            </a:r>
            <a:r>
              <a:rPr sz="1800" spc="-175" dirty="0">
                <a:latin typeface="Arial Black"/>
                <a:cs typeface="Arial Black"/>
              </a:rPr>
              <a:t>LLP </a:t>
            </a:r>
            <a:r>
              <a:rPr sz="1800" spc="-225" dirty="0">
                <a:latin typeface="Arial Black"/>
                <a:cs typeface="Arial Black"/>
              </a:rPr>
              <a:t>incorporated </a:t>
            </a:r>
            <a:r>
              <a:rPr sz="1800" spc="-204" dirty="0">
                <a:latin typeface="Arial Black"/>
                <a:cs typeface="Arial Black"/>
              </a:rPr>
              <a:t>in </a:t>
            </a:r>
            <a:r>
              <a:rPr sz="1800" spc="-210" dirty="0">
                <a:latin typeface="Arial Black"/>
                <a:cs typeface="Arial Black"/>
              </a:rPr>
              <a:t>and </a:t>
            </a:r>
            <a:r>
              <a:rPr sz="1800" spc="-220" dirty="0">
                <a:latin typeface="Arial Black"/>
                <a:cs typeface="Arial Black"/>
              </a:rPr>
              <a:t>outside</a:t>
            </a:r>
            <a:r>
              <a:rPr sz="1800" spc="-85" dirty="0">
                <a:latin typeface="Arial Black"/>
                <a:cs typeface="Arial Black"/>
              </a:rPr>
              <a:t> </a:t>
            </a:r>
            <a:r>
              <a:rPr sz="1800" spc="-190" dirty="0">
                <a:latin typeface="Arial Black"/>
                <a:cs typeface="Arial Black"/>
              </a:rPr>
              <a:t>India.</a:t>
            </a:r>
            <a:endParaRPr sz="1800">
              <a:latin typeface="Arial Black"/>
              <a:cs typeface="Arial Black"/>
            </a:endParaRPr>
          </a:p>
          <a:p>
            <a:pPr marL="237490">
              <a:lnSpc>
                <a:spcPct val="100000"/>
              </a:lnSpc>
              <a:spcBef>
                <a:spcPts val="1480"/>
              </a:spcBef>
            </a:pPr>
            <a:r>
              <a:rPr sz="1800" spc="-210" dirty="0">
                <a:latin typeface="Arial Black"/>
                <a:cs typeface="Arial Black"/>
              </a:rPr>
              <a:t>Individuals Resident </a:t>
            </a:r>
            <a:r>
              <a:rPr sz="1800" spc="-204" dirty="0">
                <a:latin typeface="Arial Black"/>
                <a:cs typeface="Arial Black"/>
              </a:rPr>
              <a:t>in </a:t>
            </a:r>
            <a:r>
              <a:rPr sz="1800" spc="-210" dirty="0">
                <a:latin typeface="Arial Black"/>
                <a:cs typeface="Arial Black"/>
              </a:rPr>
              <a:t>and </a:t>
            </a:r>
            <a:r>
              <a:rPr sz="1800" spc="-220" dirty="0">
                <a:latin typeface="Arial Black"/>
                <a:cs typeface="Arial Black"/>
              </a:rPr>
              <a:t>outside</a:t>
            </a:r>
            <a:r>
              <a:rPr sz="1800" spc="-50" dirty="0">
                <a:latin typeface="Arial Black"/>
                <a:cs typeface="Arial Black"/>
              </a:rPr>
              <a:t> </a:t>
            </a:r>
            <a:r>
              <a:rPr sz="1800" spc="-190" dirty="0">
                <a:latin typeface="Arial Black"/>
                <a:cs typeface="Arial Black"/>
              </a:rPr>
              <a:t>India.</a:t>
            </a:r>
            <a:endParaRPr sz="1800">
              <a:latin typeface="Arial Black"/>
              <a:cs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9018" y="304801"/>
            <a:ext cx="6951982" cy="689932"/>
          </a:xfrm>
          <a:prstGeom prst="rect">
            <a:avLst/>
          </a:prstGeom>
        </p:spPr>
        <p:txBody>
          <a:bodyPr vert="horz" wrap="square" lIns="0" tIns="12700" rIns="0" bIns="0" rtlCol="0">
            <a:spAutoFit/>
          </a:bodyPr>
          <a:lstStyle/>
          <a:p>
            <a:pPr marL="12700">
              <a:lnSpc>
                <a:spcPct val="100000"/>
              </a:lnSpc>
              <a:spcBef>
                <a:spcPts val="100"/>
              </a:spcBef>
              <a:tabLst>
                <a:tab pos="447040" algn="l"/>
              </a:tabLst>
            </a:pPr>
            <a:r>
              <a:rPr sz="1800" u="none" spc="70" dirty="0"/>
              <a:t>2</a:t>
            </a:r>
            <a:r>
              <a:rPr u="none" spc="70" dirty="0"/>
              <a:t>)	</a:t>
            </a:r>
            <a:r>
              <a:rPr u="none" spc="80" dirty="0"/>
              <a:t>Designated</a:t>
            </a:r>
            <a:r>
              <a:rPr u="none" spc="280" dirty="0"/>
              <a:t> </a:t>
            </a:r>
            <a:r>
              <a:rPr u="none" spc="80" dirty="0"/>
              <a:t>Partner</a:t>
            </a:r>
            <a:endParaRPr sz="1800"/>
          </a:p>
        </p:txBody>
      </p:sp>
      <p:sp>
        <p:nvSpPr>
          <p:cNvPr id="7" name="object 7"/>
          <p:cNvSpPr txBox="1"/>
          <p:nvPr/>
        </p:nvSpPr>
        <p:spPr>
          <a:xfrm>
            <a:off x="8829040" y="6574120"/>
            <a:ext cx="121920" cy="167640"/>
          </a:xfrm>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sz="1000" dirty="0">
                <a:latin typeface="Arial"/>
                <a:cs typeface="Arial"/>
              </a:rPr>
              <a:pPr marL="25400">
                <a:lnSpc>
                  <a:spcPct val="100000"/>
                </a:lnSpc>
                <a:spcBef>
                  <a:spcPts val="5"/>
                </a:spcBef>
              </a:pPr>
              <a:t>12</a:t>
            </a:fld>
            <a:endParaRPr sz="1000">
              <a:latin typeface="Arial"/>
              <a:cs typeface="Arial"/>
            </a:endParaRPr>
          </a:p>
        </p:txBody>
      </p:sp>
      <p:sp>
        <p:nvSpPr>
          <p:cNvPr id="3" name="object 3"/>
          <p:cNvSpPr txBox="1"/>
          <p:nvPr/>
        </p:nvSpPr>
        <p:spPr>
          <a:xfrm>
            <a:off x="797559" y="1640839"/>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4" name="object 4"/>
          <p:cNvSpPr txBox="1"/>
          <p:nvPr/>
        </p:nvSpPr>
        <p:spPr>
          <a:xfrm>
            <a:off x="797559" y="251460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5" name="object 5"/>
          <p:cNvSpPr txBox="1"/>
          <p:nvPr/>
        </p:nvSpPr>
        <p:spPr>
          <a:xfrm>
            <a:off x="797559" y="421132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6" name="object 6"/>
          <p:cNvSpPr txBox="1"/>
          <p:nvPr/>
        </p:nvSpPr>
        <p:spPr>
          <a:xfrm>
            <a:off x="304800" y="1219200"/>
            <a:ext cx="8534400" cy="5655394"/>
          </a:xfrm>
          <a:prstGeom prst="rect">
            <a:avLst/>
          </a:prstGeom>
        </p:spPr>
        <p:txBody>
          <a:bodyPr vert="horz" wrap="square" lIns="0" tIns="12700" rIns="0" bIns="0" rtlCol="0">
            <a:spAutoFit/>
          </a:bodyPr>
          <a:lstStyle/>
          <a:p>
            <a:pPr marL="12700" marR="311785" algn="just">
              <a:lnSpc>
                <a:spcPct val="150000"/>
              </a:lnSpc>
              <a:spcBef>
                <a:spcPts val="100"/>
              </a:spcBef>
            </a:pPr>
            <a:r>
              <a:rPr sz="2400" spc="-185" dirty="0">
                <a:latin typeface="Arial Black"/>
                <a:cs typeface="Arial Black"/>
              </a:rPr>
              <a:t>Every </a:t>
            </a:r>
            <a:r>
              <a:rPr sz="2400" spc="-170" dirty="0">
                <a:latin typeface="Arial Black"/>
                <a:cs typeface="Arial Black"/>
              </a:rPr>
              <a:t>LLP </a:t>
            </a:r>
            <a:r>
              <a:rPr sz="2400" spc="-204" dirty="0">
                <a:latin typeface="Arial Black"/>
                <a:cs typeface="Arial Black"/>
              </a:rPr>
              <a:t>should have </a:t>
            </a:r>
            <a:r>
              <a:rPr sz="2400" b="1" spc="25" dirty="0">
                <a:uFill>
                  <a:solidFill>
                    <a:srgbClr val="548AB7"/>
                  </a:solidFill>
                </a:uFill>
                <a:latin typeface="Arial"/>
                <a:cs typeface="Arial"/>
              </a:rPr>
              <a:t>minimum </a:t>
            </a:r>
            <a:r>
              <a:rPr sz="2400" b="1" dirty="0">
                <a:uFill>
                  <a:solidFill>
                    <a:srgbClr val="548AB7"/>
                  </a:solidFill>
                </a:uFill>
                <a:latin typeface="Arial"/>
                <a:cs typeface="Arial"/>
              </a:rPr>
              <a:t>2 </a:t>
            </a:r>
            <a:r>
              <a:rPr sz="2400" b="1" spc="60" dirty="0">
                <a:uFill>
                  <a:solidFill>
                    <a:srgbClr val="548AB7"/>
                  </a:solidFill>
                </a:uFill>
                <a:latin typeface="Arial"/>
                <a:cs typeface="Arial"/>
              </a:rPr>
              <a:t>designated </a:t>
            </a:r>
            <a:r>
              <a:rPr sz="2400" b="1" spc="55" dirty="0">
                <a:uFill>
                  <a:solidFill>
                    <a:srgbClr val="548AB7"/>
                  </a:solidFill>
                </a:uFill>
                <a:latin typeface="Arial"/>
                <a:cs typeface="Arial"/>
              </a:rPr>
              <a:t>partners</a:t>
            </a:r>
            <a:r>
              <a:rPr sz="2400" b="1" spc="55" dirty="0">
                <a:latin typeface="Arial"/>
                <a:cs typeface="Arial"/>
              </a:rPr>
              <a:t> </a:t>
            </a:r>
            <a:r>
              <a:rPr sz="2400" spc="-275" dirty="0">
                <a:latin typeface="Arial Black"/>
                <a:cs typeface="Arial Black"/>
              </a:rPr>
              <a:t>who </a:t>
            </a:r>
            <a:r>
              <a:rPr sz="2400" spc="-204" dirty="0">
                <a:latin typeface="Arial Black"/>
                <a:cs typeface="Arial Black"/>
              </a:rPr>
              <a:t>are  </a:t>
            </a:r>
            <a:r>
              <a:rPr sz="2400" spc="-210" dirty="0">
                <a:latin typeface="Arial Black"/>
                <a:cs typeface="Arial Black"/>
              </a:rPr>
              <a:t>individuals and </a:t>
            </a:r>
            <a:r>
              <a:rPr sz="2400" spc="-254" dirty="0">
                <a:latin typeface="Arial Black"/>
                <a:cs typeface="Arial Black"/>
              </a:rPr>
              <a:t>at </a:t>
            </a:r>
            <a:r>
              <a:rPr sz="2400" spc="-229" dirty="0">
                <a:latin typeface="Arial Black"/>
                <a:cs typeface="Arial Black"/>
              </a:rPr>
              <a:t>least </a:t>
            </a:r>
            <a:r>
              <a:rPr sz="2400" spc="-204" dirty="0">
                <a:latin typeface="Arial Black"/>
                <a:cs typeface="Arial Black"/>
              </a:rPr>
              <a:t>one </a:t>
            </a:r>
            <a:r>
              <a:rPr sz="2400" spc="-210" dirty="0">
                <a:latin typeface="Arial Black"/>
                <a:cs typeface="Arial Black"/>
              </a:rPr>
              <a:t>of </a:t>
            </a:r>
            <a:r>
              <a:rPr sz="2400" spc="-260" dirty="0">
                <a:latin typeface="Arial Black"/>
                <a:cs typeface="Arial Black"/>
              </a:rPr>
              <a:t>them </a:t>
            </a:r>
            <a:r>
              <a:rPr sz="2400" spc="-204" dirty="0">
                <a:latin typeface="Arial Black"/>
                <a:cs typeface="Arial Black"/>
              </a:rPr>
              <a:t>should be </a:t>
            </a:r>
            <a:r>
              <a:rPr sz="2400" spc="-220" dirty="0">
                <a:latin typeface="Arial Black"/>
                <a:cs typeface="Arial Black"/>
              </a:rPr>
              <a:t>resident </a:t>
            </a:r>
            <a:r>
              <a:rPr sz="2400" spc="-204" dirty="0">
                <a:latin typeface="Arial Black"/>
                <a:cs typeface="Arial Black"/>
              </a:rPr>
              <a:t>in</a:t>
            </a:r>
            <a:r>
              <a:rPr sz="2400" spc="-315" dirty="0">
                <a:latin typeface="Arial Black"/>
                <a:cs typeface="Arial Black"/>
              </a:rPr>
              <a:t> </a:t>
            </a:r>
            <a:r>
              <a:rPr sz="2400" spc="-190" dirty="0">
                <a:latin typeface="Arial Black"/>
                <a:cs typeface="Arial Black"/>
              </a:rPr>
              <a:t>India.</a:t>
            </a:r>
            <a:endParaRPr sz="2400">
              <a:latin typeface="Arial Black"/>
              <a:cs typeface="Arial Black"/>
            </a:endParaRPr>
          </a:p>
          <a:p>
            <a:pPr marL="12700" marR="5080" algn="just">
              <a:lnSpc>
                <a:spcPct val="150000"/>
              </a:lnSpc>
              <a:spcBef>
                <a:spcPts val="400"/>
              </a:spcBef>
            </a:pPr>
            <a:r>
              <a:rPr sz="2400" spc="-200" dirty="0">
                <a:latin typeface="Arial Black"/>
                <a:cs typeface="Arial Black"/>
              </a:rPr>
              <a:t>A </a:t>
            </a:r>
            <a:r>
              <a:rPr sz="2400" spc="-210" dirty="0">
                <a:latin typeface="Arial Black"/>
                <a:cs typeface="Arial Black"/>
              </a:rPr>
              <a:t>person or </a:t>
            </a:r>
            <a:r>
              <a:rPr sz="2400" spc="-220" dirty="0">
                <a:latin typeface="Arial Black"/>
                <a:cs typeface="Arial Black"/>
              </a:rPr>
              <a:t>nominee </a:t>
            </a:r>
            <a:r>
              <a:rPr sz="2400" spc="-210" dirty="0">
                <a:latin typeface="Arial Black"/>
                <a:cs typeface="Arial Black"/>
              </a:rPr>
              <a:t>of </a:t>
            </a:r>
            <a:r>
              <a:rPr sz="2400" spc="-200" dirty="0">
                <a:latin typeface="Arial Black"/>
                <a:cs typeface="Arial Black"/>
              </a:rPr>
              <a:t>a </a:t>
            </a:r>
            <a:r>
              <a:rPr sz="2400" spc="-210" dirty="0">
                <a:latin typeface="Arial Black"/>
                <a:cs typeface="Arial Black"/>
              </a:rPr>
              <a:t>body </a:t>
            </a:r>
            <a:r>
              <a:rPr sz="2400" spc="-215" dirty="0">
                <a:latin typeface="Arial Black"/>
                <a:cs typeface="Arial Black"/>
              </a:rPr>
              <a:t>corporate, </a:t>
            </a:r>
            <a:r>
              <a:rPr sz="2400" spc="-220" dirty="0">
                <a:latin typeface="Arial Black"/>
                <a:cs typeface="Arial Black"/>
              </a:rPr>
              <a:t>intending </a:t>
            </a:r>
            <a:r>
              <a:rPr sz="2400" spc="-254" dirty="0">
                <a:latin typeface="Arial Black"/>
                <a:cs typeface="Arial Black"/>
              </a:rPr>
              <a:t>to </a:t>
            </a:r>
            <a:r>
              <a:rPr sz="2400" spc="-204" dirty="0">
                <a:latin typeface="Arial Black"/>
                <a:cs typeface="Arial Black"/>
              </a:rPr>
              <a:t>be </a:t>
            </a:r>
            <a:r>
              <a:rPr sz="2400" spc="-220" dirty="0">
                <a:latin typeface="Arial Black"/>
                <a:cs typeface="Arial Black"/>
              </a:rPr>
              <a:t>appointed </a:t>
            </a:r>
            <a:r>
              <a:rPr sz="2400" spc="-210" dirty="0">
                <a:latin typeface="Arial Black"/>
                <a:cs typeface="Arial Black"/>
              </a:rPr>
              <a:t>as  </a:t>
            </a:r>
            <a:r>
              <a:rPr sz="2400" spc="-204" dirty="0">
                <a:latin typeface="Arial Black"/>
                <a:cs typeface="Arial Black"/>
              </a:rPr>
              <a:t>or </a:t>
            </a:r>
            <a:r>
              <a:rPr sz="2400" spc="-275" dirty="0">
                <a:latin typeface="Arial Black"/>
                <a:cs typeface="Arial Black"/>
              </a:rPr>
              <a:t>who </a:t>
            </a:r>
            <a:r>
              <a:rPr sz="2400" spc="-204" dirty="0">
                <a:latin typeface="Arial Black"/>
                <a:cs typeface="Arial Black"/>
              </a:rPr>
              <a:t>is </a:t>
            </a:r>
            <a:r>
              <a:rPr sz="2400" spc="-220" dirty="0">
                <a:latin typeface="Arial Black"/>
                <a:cs typeface="Arial Black"/>
              </a:rPr>
              <a:t>appointed </a:t>
            </a:r>
            <a:r>
              <a:rPr sz="2400" spc="-204" dirty="0">
                <a:latin typeface="Arial Black"/>
                <a:cs typeface="Arial Black"/>
              </a:rPr>
              <a:t>as </a:t>
            </a:r>
            <a:r>
              <a:rPr sz="2400" spc="-215" dirty="0">
                <a:latin typeface="Arial Black"/>
                <a:cs typeface="Arial Black"/>
              </a:rPr>
              <a:t>designated </a:t>
            </a:r>
            <a:r>
              <a:rPr sz="2400" spc="-225" dirty="0">
                <a:latin typeface="Arial Black"/>
                <a:cs typeface="Arial Black"/>
              </a:rPr>
              <a:t>partner </a:t>
            </a:r>
            <a:r>
              <a:rPr sz="2400" spc="-210" dirty="0">
                <a:latin typeface="Arial Black"/>
                <a:cs typeface="Arial Black"/>
              </a:rPr>
              <a:t>of </a:t>
            </a:r>
            <a:r>
              <a:rPr sz="2400" spc="-170" dirty="0">
                <a:latin typeface="Arial Black"/>
                <a:cs typeface="Arial Black"/>
              </a:rPr>
              <a:t>LLP </a:t>
            </a:r>
            <a:r>
              <a:rPr sz="2400" spc="-204" dirty="0">
                <a:latin typeface="Arial Black"/>
                <a:cs typeface="Arial Black"/>
              </a:rPr>
              <a:t>should hold </a:t>
            </a:r>
            <a:r>
              <a:rPr sz="2400" spc="-200" dirty="0">
                <a:latin typeface="Arial Black"/>
                <a:cs typeface="Arial Black"/>
              </a:rPr>
              <a:t>a  </a:t>
            </a:r>
            <a:r>
              <a:rPr sz="2400" b="1" spc="70" dirty="0">
                <a:uFill>
                  <a:solidFill>
                    <a:srgbClr val="548AB7"/>
                  </a:solidFill>
                </a:uFill>
                <a:latin typeface="Arial"/>
                <a:cs typeface="Arial"/>
              </a:rPr>
              <a:t>Designated </a:t>
            </a:r>
            <a:r>
              <a:rPr sz="2400" b="1" spc="70">
                <a:uFill>
                  <a:solidFill>
                    <a:srgbClr val="548AB7"/>
                  </a:solidFill>
                </a:uFill>
                <a:latin typeface="Arial"/>
                <a:cs typeface="Arial"/>
              </a:rPr>
              <a:t>Partner </a:t>
            </a:r>
            <a:r>
              <a:rPr sz="2400" b="1" spc="55" smtClean="0">
                <a:uFill>
                  <a:solidFill>
                    <a:srgbClr val="548AB7"/>
                  </a:solidFill>
                </a:uFill>
                <a:latin typeface="Arial"/>
                <a:cs typeface="Arial"/>
              </a:rPr>
              <a:t>Ident</a:t>
            </a:r>
            <a:r>
              <a:rPr sz="2400" b="1" spc="40" smtClean="0">
                <a:uFill>
                  <a:solidFill>
                    <a:srgbClr val="548AB7"/>
                  </a:solidFill>
                </a:uFill>
                <a:latin typeface="Arial"/>
                <a:cs typeface="Arial"/>
              </a:rPr>
              <a:t>ification </a:t>
            </a:r>
            <a:r>
              <a:rPr sz="2400" b="1" spc="55" dirty="0">
                <a:uFill>
                  <a:solidFill>
                    <a:srgbClr val="548AB7"/>
                  </a:solidFill>
                </a:uFill>
                <a:latin typeface="Arial"/>
                <a:cs typeface="Arial"/>
              </a:rPr>
              <a:t>Number </a:t>
            </a:r>
            <a:r>
              <a:rPr sz="2400" b="1" dirty="0">
                <a:uFill>
                  <a:solidFill>
                    <a:srgbClr val="548AB7"/>
                  </a:solidFill>
                </a:uFill>
                <a:latin typeface="Arial"/>
                <a:cs typeface="Arial"/>
              </a:rPr>
              <a:t>(</a:t>
            </a:r>
            <a:r>
              <a:rPr sz="2400" b="1" dirty="0">
                <a:latin typeface="Arial"/>
                <a:cs typeface="Arial"/>
              </a:rPr>
              <a:t> </a:t>
            </a:r>
            <a:r>
              <a:rPr sz="2400" b="1" spc="120" dirty="0">
                <a:uFill>
                  <a:solidFill>
                    <a:srgbClr val="548AB7"/>
                  </a:solidFill>
                </a:uFill>
                <a:latin typeface="Arial"/>
                <a:cs typeface="Arial"/>
              </a:rPr>
              <a:t>DPIN)</a:t>
            </a:r>
            <a:r>
              <a:rPr sz="2400" b="1" spc="120" dirty="0">
                <a:latin typeface="Arial"/>
                <a:cs typeface="Arial"/>
              </a:rPr>
              <a:t> </a:t>
            </a:r>
            <a:r>
              <a:rPr sz="2400" spc="-229" dirty="0">
                <a:latin typeface="Arial Black"/>
                <a:cs typeface="Arial Black"/>
              </a:rPr>
              <a:t>allotted </a:t>
            </a:r>
            <a:r>
              <a:rPr sz="2400" spc="-204" dirty="0">
                <a:latin typeface="Arial Black"/>
                <a:cs typeface="Arial Black"/>
              </a:rPr>
              <a:t>by </a:t>
            </a:r>
            <a:r>
              <a:rPr sz="2400" spc="-240" dirty="0">
                <a:latin typeface="Arial Black"/>
                <a:cs typeface="Arial Black"/>
              </a:rPr>
              <a:t>the  </a:t>
            </a:r>
            <a:r>
              <a:rPr sz="2400" spc="-215" dirty="0">
                <a:latin typeface="Arial Black"/>
                <a:cs typeface="Arial Black"/>
              </a:rPr>
              <a:t>Ministry </a:t>
            </a:r>
            <a:r>
              <a:rPr sz="2400" spc="-204" dirty="0">
                <a:latin typeface="Arial Black"/>
                <a:cs typeface="Arial Black"/>
              </a:rPr>
              <a:t>of Corporate</a:t>
            </a:r>
            <a:r>
              <a:rPr sz="2400" spc="100" dirty="0">
                <a:latin typeface="Arial Black"/>
                <a:cs typeface="Arial Black"/>
              </a:rPr>
              <a:t> </a:t>
            </a:r>
            <a:r>
              <a:rPr sz="2400" spc="-195" dirty="0">
                <a:latin typeface="Arial Black"/>
                <a:cs typeface="Arial Black"/>
              </a:rPr>
              <a:t>Affairs.</a:t>
            </a:r>
            <a:endParaRPr sz="2400">
              <a:latin typeface="Arial Black"/>
              <a:cs typeface="Arial Black"/>
            </a:endParaRPr>
          </a:p>
          <a:p>
            <a:pPr marL="12700" marR="27305" algn="just">
              <a:lnSpc>
                <a:spcPct val="150000"/>
              </a:lnSpc>
              <a:spcBef>
                <a:spcPts val="400"/>
              </a:spcBef>
            </a:pPr>
            <a:r>
              <a:rPr sz="2400" spc="-155" dirty="0">
                <a:latin typeface="Arial Black"/>
                <a:cs typeface="Arial Black"/>
              </a:rPr>
              <a:t>DPIN </a:t>
            </a:r>
            <a:r>
              <a:rPr sz="2400" spc="-235" dirty="0">
                <a:latin typeface="Arial Black"/>
                <a:cs typeface="Arial Black"/>
              </a:rPr>
              <a:t>can </a:t>
            </a:r>
            <a:r>
              <a:rPr sz="2400" spc="-204" dirty="0">
                <a:latin typeface="Arial Black"/>
                <a:cs typeface="Arial Black"/>
              </a:rPr>
              <a:t>be </a:t>
            </a:r>
            <a:r>
              <a:rPr sz="2400" spc="-220" dirty="0">
                <a:latin typeface="Arial Black"/>
                <a:cs typeface="Arial Black"/>
              </a:rPr>
              <a:t>obtained </a:t>
            </a:r>
            <a:r>
              <a:rPr sz="2400" spc="-204" dirty="0">
                <a:latin typeface="Arial Black"/>
                <a:cs typeface="Arial Black"/>
              </a:rPr>
              <a:t>by </a:t>
            </a:r>
            <a:r>
              <a:rPr sz="2400" spc="-235" dirty="0">
                <a:latin typeface="Arial Black"/>
                <a:cs typeface="Arial Black"/>
              </a:rPr>
              <a:t>submitting </a:t>
            </a:r>
            <a:r>
              <a:rPr sz="2400" spc="-225" dirty="0">
                <a:latin typeface="Arial Black"/>
                <a:cs typeface="Arial Black"/>
              </a:rPr>
              <a:t>application </a:t>
            </a:r>
            <a:r>
              <a:rPr sz="2400" spc="-210" dirty="0">
                <a:latin typeface="Arial Black"/>
                <a:cs typeface="Arial Black"/>
              </a:rPr>
              <a:t>along </a:t>
            </a:r>
            <a:r>
              <a:rPr sz="2400" spc="-280" dirty="0">
                <a:latin typeface="Arial Black"/>
                <a:cs typeface="Arial Black"/>
              </a:rPr>
              <a:t>with </a:t>
            </a:r>
            <a:r>
              <a:rPr sz="2400" spc="-204" dirty="0">
                <a:latin typeface="Arial Black"/>
                <a:cs typeface="Arial Black"/>
              </a:rPr>
              <a:t>address </a:t>
            </a:r>
            <a:r>
              <a:rPr sz="2400" spc="-210" dirty="0">
                <a:latin typeface="Arial Black"/>
                <a:cs typeface="Arial Black"/>
              </a:rPr>
              <a:t>proof  </a:t>
            </a:r>
            <a:r>
              <a:rPr sz="2400" spc="-204" dirty="0">
                <a:latin typeface="Arial Black"/>
                <a:cs typeface="Arial Black"/>
              </a:rPr>
              <a:t>and </a:t>
            </a:r>
            <a:r>
              <a:rPr sz="2400" spc="-235" dirty="0">
                <a:latin typeface="Arial Black"/>
                <a:cs typeface="Arial Black"/>
              </a:rPr>
              <a:t>identity </a:t>
            </a:r>
            <a:r>
              <a:rPr sz="2400" spc="-204" dirty="0">
                <a:latin typeface="Arial Black"/>
                <a:cs typeface="Arial Black"/>
              </a:rPr>
              <a:t>proof of </a:t>
            </a:r>
            <a:r>
              <a:rPr sz="2400" spc="-240" dirty="0">
                <a:latin typeface="Arial Black"/>
                <a:cs typeface="Arial Black"/>
              </a:rPr>
              <a:t>the</a:t>
            </a:r>
            <a:r>
              <a:rPr sz="2400" spc="-25" dirty="0">
                <a:latin typeface="Arial Black"/>
                <a:cs typeface="Arial Black"/>
              </a:rPr>
              <a:t> </a:t>
            </a:r>
            <a:r>
              <a:rPr sz="2400" spc="-200" dirty="0">
                <a:latin typeface="Arial Black"/>
                <a:cs typeface="Arial Black"/>
              </a:rPr>
              <a:t>individuals.</a:t>
            </a:r>
            <a:endParaRPr sz="2400">
              <a:latin typeface="Arial Black"/>
              <a:cs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05459"/>
            <a:ext cx="6786245" cy="874598"/>
          </a:xfrm>
          <a:prstGeom prst="rect">
            <a:avLst/>
          </a:prstGeom>
        </p:spPr>
        <p:txBody>
          <a:bodyPr vert="horz" wrap="square" lIns="0" tIns="12700" rIns="0" bIns="0" rtlCol="0">
            <a:spAutoFit/>
          </a:bodyPr>
          <a:lstStyle/>
          <a:p>
            <a:pPr marL="12700">
              <a:lnSpc>
                <a:spcPct val="100000"/>
              </a:lnSpc>
              <a:spcBef>
                <a:spcPts val="100"/>
              </a:spcBef>
              <a:tabLst>
                <a:tab pos="4610100" algn="l"/>
              </a:tabLst>
            </a:pPr>
            <a:r>
              <a:rPr sz="2800" b="1" u="none" spc="55" dirty="0">
                <a:solidFill>
                  <a:srgbClr val="000000"/>
                </a:solidFill>
                <a:latin typeface="Arial Black"/>
                <a:cs typeface="Arial Black"/>
              </a:rPr>
              <a:t>`</a:t>
            </a:r>
            <a:r>
              <a:rPr sz="2800" b="1" spc="55" dirty="0"/>
              <a:t>Step  </a:t>
            </a:r>
            <a:r>
              <a:rPr sz="2800" b="1" dirty="0"/>
              <a:t>2</a:t>
            </a:r>
            <a:r>
              <a:rPr sz="2800" b="1" u="none" dirty="0"/>
              <a:t>  </a:t>
            </a:r>
            <a:r>
              <a:rPr sz="2800" b="1" u="none" spc="-114" dirty="0"/>
              <a:t>:  </a:t>
            </a:r>
            <a:r>
              <a:rPr sz="2800" b="1" spc="60" dirty="0"/>
              <a:t>Obtaining </a:t>
            </a:r>
            <a:r>
              <a:rPr sz="2800" b="1" spc="125" dirty="0"/>
              <a:t>DPIN</a:t>
            </a:r>
            <a:r>
              <a:rPr sz="2800" b="1" spc="60" dirty="0"/>
              <a:t> </a:t>
            </a:r>
            <a:r>
              <a:rPr sz="2800" b="1" spc="75" dirty="0"/>
              <a:t>No.</a:t>
            </a:r>
            <a:r>
              <a:rPr sz="2800" b="1" spc="325" dirty="0"/>
              <a:t> </a:t>
            </a:r>
            <a:r>
              <a:rPr sz="2800" b="1" spc="40" dirty="0"/>
              <a:t>and	</a:t>
            </a:r>
            <a:r>
              <a:rPr sz="2800" b="1" spc="60" dirty="0"/>
              <a:t>Digital</a:t>
            </a:r>
            <a:r>
              <a:rPr sz="2800" b="1" spc="280" dirty="0"/>
              <a:t> </a:t>
            </a:r>
            <a:r>
              <a:rPr sz="2800" b="1" spc="60" dirty="0"/>
              <a:t>signature</a:t>
            </a:r>
          </a:p>
        </p:txBody>
      </p:sp>
      <p:sp>
        <p:nvSpPr>
          <p:cNvPr id="8" name="object 8"/>
          <p:cNvSpPr txBox="1">
            <a:spLocks noGrp="1"/>
          </p:cNvSpPr>
          <p:nvPr>
            <p:ph type="sldNum" sz="quarter" idx="12"/>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pPr marL="25400">
                <a:lnSpc>
                  <a:spcPct val="100000"/>
                </a:lnSpc>
                <a:spcBef>
                  <a:spcPts val="5"/>
                </a:spcBef>
              </a:pPr>
              <a:t>13</a:t>
            </a:fld>
            <a:endParaRPr dirty="0"/>
          </a:p>
        </p:txBody>
      </p:sp>
      <p:sp>
        <p:nvSpPr>
          <p:cNvPr id="3" name="object 3"/>
          <p:cNvSpPr txBox="1"/>
          <p:nvPr/>
        </p:nvSpPr>
        <p:spPr>
          <a:xfrm>
            <a:off x="1143000" y="1676400"/>
            <a:ext cx="6817359" cy="330200"/>
          </a:xfrm>
          <a:prstGeom prst="rect">
            <a:avLst/>
          </a:prstGeom>
        </p:spPr>
        <p:txBody>
          <a:bodyPr vert="horz" wrap="square" lIns="0" tIns="12700" rIns="0" bIns="0" rtlCol="0">
            <a:spAutoFit/>
          </a:bodyPr>
          <a:lstStyle/>
          <a:p>
            <a:pPr marL="12700">
              <a:lnSpc>
                <a:spcPct val="100000"/>
              </a:lnSpc>
              <a:spcBef>
                <a:spcPts val="100"/>
              </a:spcBef>
            </a:pPr>
            <a:r>
              <a:rPr sz="2000" b="1" spc="80" dirty="0">
                <a:latin typeface="Arial"/>
                <a:cs typeface="Arial"/>
              </a:rPr>
              <a:t>1) Designated </a:t>
            </a:r>
            <a:r>
              <a:rPr sz="2000" b="1" spc="75" dirty="0">
                <a:latin typeface="Arial"/>
                <a:cs typeface="Arial"/>
              </a:rPr>
              <a:t>Partner </a:t>
            </a:r>
            <a:r>
              <a:rPr sz="2000" b="1" spc="55" dirty="0">
                <a:latin typeface="Arial"/>
                <a:cs typeface="Arial"/>
              </a:rPr>
              <a:t>identification </a:t>
            </a:r>
            <a:r>
              <a:rPr sz="2000" b="1" spc="45" dirty="0">
                <a:latin typeface="Arial"/>
                <a:cs typeface="Arial"/>
              </a:rPr>
              <a:t>number </a:t>
            </a:r>
            <a:r>
              <a:rPr sz="2000" b="1" dirty="0">
                <a:latin typeface="Arial"/>
                <a:cs typeface="Arial"/>
              </a:rPr>
              <a:t>(</a:t>
            </a:r>
            <a:r>
              <a:rPr sz="2000" b="1" spc="-225" dirty="0">
                <a:latin typeface="Arial"/>
                <a:cs typeface="Arial"/>
              </a:rPr>
              <a:t> </a:t>
            </a:r>
            <a:r>
              <a:rPr sz="2000" b="1" spc="130" dirty="0">
                <a:latin typeface="Arial"/>
                <a:cs typeface="Arial"/>
              </a:rPr>
              <a:t>DPIN)</a:t>
            </a:r>
            <a:endParaRPr sz="2000">
              <a:latin typeface="Arial"/>
              <a:cs typeface="Arial"/>
            </a:endParaRPr>
          </a:p>
        </p:txBody>
      </p:sp>
      <p:sp>
        <p:nvSpPr>
          <p:cNvPr id="4" name="object 4"/>
          <p:cNvSpPr txBox="1"/>
          <p:nvPr/>
        </p:nvSpPr>
        <p:spPr>
          <a:xfrm>
            <a:off x="535940" y="229108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5" name="object 5"/>
          <p:cNvSpPr txBox="1"/>
          <p:nvPr/>
        </p:nvSpPr>
        <p:spPr>
          <a:xfrm>
            <a:off x="535940" y="3164839"/>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6" name="object 6"/>
          <p:cNvSpPr txBox="1"/>
          <p:nvPr/>
        </p:nvSpPr>
        <p:spPr>
          <a:xfrm>
            <a:off x="535940" y="403860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7" name="object 7"/>
          <p:cNvSpPr txBox="1"/>
          <p:nvPr/>
        </p:nvSpPr>
        <p:spPr>
          <a:xfrm>
            <a:off x="381000" y="2286000"/>
            <a:ext cx="8305799" cy="4547399"/>
          </a:xfrm>
          <a:prstGeom prst="rect">
            <a:avLst/>
          </a:prstGeom>
        </p:spPr>
        <p:txBody>
          <a:bodyPr vert="horz" wrap="square" lIns="0" tIns="12700" rIns="0" bIns="0" rtlCol="0">
            <a:spAutoFit/>
          </a:bodyPr>
          <a:lstStyle/>
          <a:p>
            <a:pPr marL="12700" marR="410845" algn="just">
              <a:lnSpc>
                <a:spcPct val="150000"/>
              </a:lnSpc>
              <a:spcBef>
                <a:spcPts val="100"/>
              </a:spcBef>
            </a:pPr>
            <a:r>
              <a:rPr sz="2400" b="1" spc="55" dirty="0">
                <a:uFill>
                  <a:solidFill>
                    <a:srgbClr val="548AB7"/>
                  </a:solidFill>
                </a:uFill>
                <a:latin typeface="Arial"/>
                <a:cs typeface="Arial"/>
              </a:rPr>
              <a:t>Section </a:t>
            </a:r>
            <a:r>
              <a:rPr sz="2400" b="1" spc="70" dirty="0">
                <a:uFill>
                  <a:solidFill>
                    <a:srgbClr val="548AB7"/>
                  </a:solidFill>
                </a:uFill>
                <a:latin typeface="Arial"/>
                <a:cs typeface="Arial"/>
              </a:rPr>
              <a:t>7(</a:t>
            </a:r>
            <a:r>
              <a:rPr sz="2400" b="1" spc="70" dirty="0">
                <a:latin typeface="Arial"/>
                <a:cs typeface="Arial"/>
              </a:rPr>
              <a:t> </a:t>
            </a:r>
            <a:r>
              <a:rPr sz="2400" b="1" spc="70" dirty="0">
                <a:uFill>
                  <a:solidFill>
                    <a:srgbClr val="548AB7"/>
                  </a:solidFill>
                </a:uFill>
                <a:latin typeface="Arial"/>
                <a:cs typeface="Arial"/>
              </a:rPr>
              <a:t>6) </a:t>
            </a:r>
            <a:r>
              <a:rPr sz="2400" b="1" spc="-30" dirty="0">
                <a:uFill>
                  <a:solidFill>
                    <a:srgbClr val="548AB7"/>
                  </a:solidFill>
                </a:uFill>
                <a:latin typeface="Arial"/>
                <a:cs typeface="Arial"/>
              </a:rPr>
              <a:t>of </a:t>
            </a:r>
            <a:r>
              <a:rPr sz="2400" b="1" spc="30" dirty="0">
                <a:uFill>
                  <a:solidFill>
                    <a:srgbClr val="548AB7"/>
                  </a:solidFill>
                </a:uFill>
                <a:latin typeface="Arial"/>
                <a:cs typeface="Arial"/>
              </a:rPr>
              <a:t>LLP act </a:t>
            </a:r>
            <a:r>
              <a:rPr sz="2400" b="1" spc="110" dirty="0">
                <a:uFill>
                  <a:solidFill>
                    <a:srgbClr val="548AB7"/>
                  </a:solidFill>
                </a:uFill>
                <a:latin typeface="Arial"/>
                <a:cs typeface="Arial"/>
              </a:rPr>
              <a:t>2008</a:t>
            </a:r>
            <a:r>
              <a:rPr sz="2400" b="1" spc="110" dirty="0">
                <a:latin typeface="Arial"/>
                <a:cs typeface="Arial"/>
              </a:rPr>
              <a:t> </a:t>
            </a:r>
            <a:r>
              <a:rPr sz="2400" spc="-100" dirty="0">
                <a:latin typeface="Arial Black"/>
                <a:cs typeface="Arial Black"/>
              </a:rPr>
              <a:t>, </a:t>
            </a:r>
            <a:r>
              <a:rPr sz="2400" spc="-210" dirty="0">
                <a:latin typeface="Arial Black"/>
                <a:cs typeface="Arial Black"/>
              </a:rPr>
              <a:t>provides </a:t>
            </a:r>
            <a:r>
              <a:rPr sz="2400" spc="-254" dirty="0">
                <a:latin typeface="Arial Black"/>
                <a:cs typeface="Arial Black"/>
              </a:rPr>
              <a:t>that </a:t>
            </a:r>
            <a:r>
              <a:rPr sz="2400" spc="-210" dirty="0">
                <a:latin typeface="Arial Black"/>
                <a:cs typeface="Arial Black"/>
              </a:rPr>
              <a:t>every Designated  Partner </a:t>
            </a:r>
            <a:r>
              <a:rPr sz="2400" spc="-254" dirty="0">
                <a:latin typeface="Arial Black"/>
                <a:cs typeface="Arial Black"/>
              </a:rPr>
              <a:t>must </a:t>
            </a:r>
            <a:r>
              <a:rPr sz="2400" spc="-225" dirty="0">
                <a:latin typeface="Arial Black"/>
                <a:cs typeface="Arial Black"/>
              </a:rPr>
              <a:t>obtain</a:t>
            </a:r>
            <a:r>
              <a:rPr sz="2400" spc="-190" dirty="0">
                <a:latin typeface="Arial Black"/>
                <a:cs typeface="Arial Black"/>
              </a:rPr>
              <a:t> </a:t>
            </a:r>
            <a:r>
              <a:rPr sz="2400" spc="-204" dirty="0">
                <a:latin typeface="Arial Black"/>
                <a:cs typeface="Arial Black"/>
              </a:rPr>
              <a:t>it.</a:t>
            </a:r>
            <a:endParaRPr sz="2400">
              <a:latin typeface="Arial Black"/>
              <a:cs typeface="Arial Black"/>
            </a:endParaRPr>
          </a:p>
          <a:p>
            <a:pPr marL="12700" marR="350520" algn="just">
              <a:lnSpc>
                <a:spcPct val="150000"/>
              </a:lnSpc>
              <a:spcBef>
                <a:spcPts val="400"/>
              </a:spcBef>
            </a:pPr>
            <a:r>
              <a:rPr sz="2400" spc="-155" dirty="0">
                <a:latin typeface="Arial Black"/>
                <a:cs typeface="Arial Black"/>
              </a:rPr>
              <a:t>DPIN </a:t>
            </a:r>
            <a:r>
              <a:rPr sz="2400" spc="-204" dirty="0">
                <a:latin typeface="Arial Black"/>
                <a:cs typeface="Arial Black"/>
              </a:rPr>
              <a:t>is an </a:t>
            </a:r>
            <a:r>
              <a:rPr sz="2400" b="1" spc="35" dirty="0">
                <a:uFill>
                  <a:solidFill>
                    <a:srgbClr val="548AB7"/>
                  </a:solidFill>
                </a:uFill>
                <a:latin typeface="Arial"/>
                <a:cs typeface="Arial"/>
              </a:rPr>
              <a:t>eight </a:t>
            </a:r>
            <a:r>
              <a:rPr sz="2400" b="1" spc="15" dirty="0">
                <a:uFill>
                  <a:solidFill>
                    <a:srgbClr val="548AB7"/>
                  </a:solidFill>
                </a:uFill>
                <a:latin typeface="Arial"/>
                <a:cs typeface="Arial"/>
              </a:rPr>
              <a:t>digit </a:t>
            </a:r>
            <a:r>
              <a:rPr sz="2400" b="1" spc="40" dirty="0">
                <a:uFill>
                  <a:solidFill>
                    <a:srgbClr val="548AB7"/>
                  </a:solidFill>
                </a:uFill>
                <a:latin typeface="Arial"/>
                <a:cs typeface="Arial"/>
              </a:rPr>
              <a:t>numeric </a:t>
            </a:r>
            <a:r>
              <a:rPr sz="2400" b="1" spc="35" dirty="0">
                <a:uFill>
                  <a:solidFill>
                    <a:srgbClr val="548AB7"/>
                  </a:solidFill>
                </a:uFill>
                <a:latin typeface="Arial"/>
                <a:cs typeface="Arial"/>
              </a:rPr>
              <a:t>number</a:t>
            </a:r>
            <a:r>
              <a:rPr sz="2400" b="1" spc="35" dirty="0">
                <a:latin typeface="Arial"/>
                <a:cs typeface="Arial"/>
              </a:rPr>
              <a:t> </a:t>
            </a:r>
            <a:r>
              <a:rPr sz="2400" spc="-235" dirty="0">
                <a:latin typeface="Arial Black"/>
                <a:cs typeface="Arial Black"/>
              </a:rPr>
              <a:t>allotted </a:t>
            </a:r>
            <a:r>
              <a:rPr sz="2400" spc="-204" dirty="0">
                <a:latin typeface="Arial Black"/>
                <a:cs typeface="Arial Black"/>
              </a:rPr>
              <a:t>by </a:t>
            </a:r>
            <a:r>
              <a:rPr sz="2400" spc="-240" dirty="0">
                <a:latin typeface="Arial Black"/>
                <a:cs typeface="Arial Black"/>
              </a:rPr>
              <a:t>the </a:t>
            </a:r>
            <a:r>
              <a:rPr sz="2400" b="1" spc="70" dirty="0">
                <a:uFill>
                  <a:solidFill>
                    <a:srgbClr val="548AB7"/>
                  </a:solidFill>
                </a:uFill>
                <a:latin typeface="Arial"/>
                <a:cs typeface="Arial"/>
              </a:rPr>
              <a:t>Central </a:t>
            </a:r>
            <a:r>
              <a:rPr sz="2400" b="1" spc="70" dirty="0">
                <a:latin typeface="Arial"/>
                <a:cs typeface="Arial"/>
              </a:rPr>
              <a:t> </a:t>
            </a:r>
            <a:r>
              <a:rPr sz="2400" b="1" spc="60" dirty="0">
                <a:uFill>
                  <a:solidFill>
                    <a:srgbClr val="548AB7"/>
                  </a:solidFill>
                </a:uFill>
                <a:latin typeface="Arial"/>
                <a:cs typeface="Arial"/>
              </a:rPr>
              <a:t>Government</a:t>
            </a:r>
            <a:r>
              <a:rPr sz="2400" b="1" spc="60" dirty="0">
                <a:latin typeface="Arial"/>
                <a:cs typeface="Arial"/>
              </a:rPr>
              <a:t> </a:t>
            </a:r>
            <a:r>
              <a:rPr sz="2400" spc="-204" dirty="0">
                <a:latin typeface="Arial Black"/>
                <a:cs typeface="Arial Black"/>
              </a:rPr>
              <a:t>in </a:t>
            </a:r>
            <a:r>
              <a:rPr sz="2400" spc="-210" dirty="0">
                <a:latin typeface="Arial Black"/>
                <a:cs typeface="Arial Black"/>
              </a:rPr>
              <a:t>order </a:t>
            </a:r>
            <a:r>
              <a:rPr sz="2400" spc="-250" dirty="0">
                <a:latin typeface="Arial Black"/>
                <a:cs typeface="Arial Black"/>
              </a:rPr>
              <a:t>to </a:t>
            </a:r>
            <a:r>
              <a:rPr sz="2400" spc="-220" dirty="0">
                <a:latin typeface="Arial Black"/>
                <a:cs typeface="Arial Black"/>
              </a:rPr>
              <a:t>identify </a:t>
            </a:r>
            <a:r>
              <a:rPr sz="2400" spc="-200" dirty="0">
                <a:latin typeface="Arial Black"/>
                <a:cs typeface="Arial Black"/>
              </a:rPr>
              <a:t>a </a:t>
            </a:r>
            <a:r>
              <a:rPr sz="2400" spc="-229" dirty="0">
                <a:latin typeface="Arial Black"/>
                <a:cs typeface="Arial Black"/>
              </a:rPr>
              <a:t>particular </a:t>
            </a:r>
            <a:r>
              <a:rPr sz="2400" spc="-220" dirty="0">
                <a:latin typeface="Arial Black"/>
                <a:cs typeface="Arial Black"/>
              </a:rPr>
              <a:t>partner</a:t>
            </a:r>
            <a:r>
              <a:rPr sz="2400" spc="-395" dirty="0">
                <a:latin typeface="Arial Black"/>
                <a:cs typeface="Arial Black"/>
              </a:rPr>
              <a:t> </a:t>
            </a:r>
            <a:r>
              <a:rPr sz="2400" spc="-100" dirty="0">
                <a:latin typeface="Arial Black"/>
                <a:cs typeface="Arial Black"/>
              </a:rPr>
              <a:t>.</a:t>
            </a:r>
            <a:endParaRPr sz="2400">
              <a:latin typeface="Arial Black"/>
              <a:cs typeface="Arial Black"/>
            </a:endParaRPr>
          </a:p>
          <a:p>
            <a:pPr marL="12700" marR="5080" algn="just">
              <a:lnSpc>
                <a:spcPct val="150000"/>
              </a:lnSpc>
              <a:spcBef>
                <a:spcPts val="400"/>
              </a:spcBef>
              <a:tabLst>
                <a:tab pos="5335270" algn="l"/>
              </a:tabLst>
            </a:pPr>
            <a:r>
              <a:rPr sz="2400" spc="-254" dirty="0">
                <a:latin typeface="Arial Black"/>
                <a:cs typeface="Arial Black"/>
              </a:rPr>
              <a:t>It </a:t>
            </a:r>
            <a:r>
              <a:rPr sz="2400" spc="-235" dirty="0">
                <a:latin typeface="Arial Black"/>
                <a:cs typeface="Arial Black"/>
              </a:rPr>
              <a:t>can </a:t>
            </a:r>
            <a:r>
              <a:rPr sz="2400" spc="-210" dirty="0">
                <a:latin typeface="Arial Black"/>
                <a:cs typeface="Arial Black"/>
              </a:rPr>
              <a:t>be </a:t>
            </a:r>
            <a:r>
              <a:rPr sz="2400" spc="-220" dirty="0">
                <a:latin typeface="Arial Black"/>
                <a:cs typeface="Arial Black"/>
              </a:rPr>
              <a:t>obtained </a:t>
            </a:r>
            <a:r>
              <a:rPr sz="2400" spc="-204" dirty="0">
                <a:latin typeface="Arial Black"/>
                <a:cs typeface="Arial Black"/>
              </a:rPr>
              <a:t>by </a:t>
            </a:r>
            <a:r>
              <a:rPr sz="2400" spc="-240" dirty="0">
                <a:latin typeface="Arial Black"/>
                <a:cs typeface="Arial Black"/>
              </a:rPr>
              <a:t>making </a:t>
            </a:r>
            <a:r>
              <a:rPr sz="2400" spc="-225" dirty="0">
                <a:latin typeface="Arial Black"/>
                <a:cs typeface="Arial Black"/>
              </a:rPr>
              <a:t>application </a:t>
            </a:r>
            <a:r>
              <a:rPr sz="2400" spc="-204" dirty="0">
                <a:latin typeface="Arial Black"/>
                <a:cs typeface="Arial Black"/>
              </a:rPr>
              <a:t>in </a:t>
            </a:r>
            <a:r>
              <a:rPr sz="2400" b="1" spc="70" dirty="0">
                <a:uFill>
                  <a:solidFill>
                    <a:srgbClr val="548AB7"/>
                  </a:solidFill>
                </a:uFill>
                <a:latin typeface="Arial"/>
                <a:cs typeface="Arial"/>
              </a:rPr>
              <a:t>e-</a:t>
            </a:r>
            <a:r>
              <a:rPr sz="2400" b="1" spc="70" dirty="0">
                <a:latin typeface="Arial"/>
                <a:cs typeface="Arial"/>
              </a:rPr>
              <a:t> </a:t>
            </a:r>
            <a:r>
              <a:rPr sz="2400" b="1" spc="35" dirty="0">
                <a:uFill>
                  <a:solidFill>
                    <a:srgbClr val="548AB7"/>
                  </a:solidFill>
                </a:uFill>
                <a:latin typeface="Arial"/>
                <a:cs typeface="Arial"/>
              </a:rPr>
              <a:t>Form </a:t>
            </a:r>
            <a:r>
              <a:rPr sz="2400" b="1" dirty="0">
                <a:uFill>
                  <a:solidFill>
                    <a:srgbClr val="548AB7"/>
                  </a:solidFill>
                </a:uFill>
                <a:latin typeface="Arial"/>
                <a:cs typeface="Arial"/>
              </a:rPr>
              <a:t>7</a:t>
            </a:r>
            <a:r>
              <a:rPr sz="2400" b="1" dirty="0">
                <a:latin typeface="Arial"/>
                <a:cs typeface="Arial"/>
              </a:rPr>
              <a:t> </a:t>
            </a:r>
            <a:r>
              <a:rPr sz="2400" spc="-254" dirty="0">
                <a:latin typeface="Arial Black"/>
                <a:cs typeface="Arial Black"/>
              </a:rPr>
              <a:t>to </a:t>
            </a:r>
            <a:r>
              <a:rPr sz="2400" spc="-235" dirty="0">
                <a:latin typeface="Arial Black"/>
                <a:cs typeface="Arial Black"/>
              </a:rPr>
              <a:t>central </a:t>
            </a:r>
            <a:r>
              <a:rPr sz="2400" spc="-210" dirty="0">
                <a:latin typeface="Arial Black"/>
                <a:cs typeface="Arial Black"/>
              </a:rPr>
              <a:t>govt.  </a:t>
            </a:r>
            <a:r>
              <a:rPr sz="2400" spc="-280" dirty="0">
                <a:latin typeface="Arial Black"/>
                <a:cs typeface="Arial Black"/>
              </a:rPr>
              <a:t>with  </a:t>
            </a:r>
            <a:r>
              <a:rPr sz="2400" spc="-220" dirty="0">
                <a:latin typeface="Arial Black"/>
                <a:cs typeface="Arial Black"/>
              </a:rPr>
              <a:t>physical </a:t>
            </a:r>
            <a:r>
              <a:rPr sz="2400" spc="-215" dirty="0">
                <a:latin typeface="Arial Black"/>
                <a:cs typeface="Arial Black"/>
              </a:rPr>
              <a:t>application, </a:t>
            </a:r>
            <a:r>
              <a:rPr sz="2400" spc="-235" dirty="0">
                <a:latin typeface="Arial Black"/>
                <a:cs typeface="Arial Black"/>
              </a:rPr>
              <a:t>identity  </a:t>
            </a:r>
            <a:r>
              <a:rPr sz="2400" spc="-210" dirty="0">
                <a:latin typeface="Arial Black"/>
                <a:cs typeface="Arial Black"/>
              </a:rPr>
              <a:t>and</a:t>
            </a:r>
            <a:r>
              <a:rPr sz="2400" spc="-165" dirty="0">
                <a:latin typeface="Arial Black"/>
                <a:cs typeface="Arial Black"/>
              </a:rPr>
              <a:t> </a:t>
            </a:r>
            <a:r>
              <a:rPr sz="2400" spc="-210">
                <a:latin typeface="Arial Black"/>
                <a:cs typeface="Arial Black"/>
              </a:rPr>
              <a:t>address</a:t>
            </a:r>
            <a:r>
              <a:rPr sz="2400" spc="-80">
                <a:latin typeface="Arial Black"/>
                <a:cs typeface="Arial Black"/>
              </a:rPr>
              <a:t> </a:t>
            </a:r>
            <a:r>
              <a:rPr sz="2400" spc="-204" smtClean="0">
                <a:latin typeface="Arial Black"/>
                <a:cs typeface="Arial Black"/>
              </a:rPr>
              <a:t>proof</a:t>
            </a:r>
            <a:r>
              <a:rPr sz="2400" spc="-210" smtClean="0">
                <a:latin typeface="Arial Black"/>
                <a:cs typeface="Arial Black"/>
              </a:rPr>
              <a:t>of </a:t>
            </a:r>
            <a:r>
              <a:rPr sz="2400" spc="-240" dirty="0">
                <a:latin typeface="Arial Black"/>
                <a:cs typeface="Arial Black"/>
              </a:rPr>
              <a:t>the </a:t>
            </a:r>
            <a:r>
              <a:rPr sz="2400" spc="-204" dirty="0">
                <a:latin typeface="Arial Black"/>
                <a:cs typeface="Arial Black"/>
              </a:rPr>
              <a:t>person </a:t>
            </a:r>
            <a:r>
              <a:rPr sz="2400" spc="-280" dirty="0">
                <a:latin typeface="Arial Black"/>
                <a:cs typeface="Arial Black"/>
              </a:rPr>
              <a:t>with  </a:t>
            </a:r>
            <a:r>
              <a:rPr sz="2400" spc="-210" dirty="0">
                <a:latin typeface="Arial Black"/>
                <a:cs typeface="Arial Black"/>
              </a:rPr>
              <a:t>filing </a:t>
            </a:r>
            <a:r>
              <a:rPr sz="2400" spc="-204" dirty="0">
                <a:latin typeface="Arial Black"/>
                <a:cs typeface="Arial Black"/>
              </a:rPr>
              <a:t>fee </a:t>
            </a:r>
            <a:r>
              <a:rPr sz="2400" spc="-210" dirty="0">
                <a:latin typeface="Arial Black"/>
                <a:cs typeface="Arial Black"/>
              </a:rPr>
              <a:t>of</a:t>
            </a:r>
            <a:r>
              <a:rPr sz="2400" spc="105" dirty="0">
                <a:latin typeface="Arial Black"/>
                <a:cs typeface="Arial Black"/>
              </a:rPr>
              <a:t> </a:t>
            </a:r>
            <a:r>
              <a:rPr sz="2400" spc="-165" dirty="0">
                <a:latin typeface="Arial Black"/>
                <a:cs typeface="Arial Black"/>
              </a:rPr>
              <a:t>Rs.100.</a:t>
            </a:r>
            <a:endParaRPr sz="2400">
              <a:latin typeface="Arial Black"/>
              <a:cs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0258" y="947420"/>
            <a:ext cx="7038341" cy="505267"/>
          </a:xfrm>
          <a:prstGeom prst="rect">
            <a:avLst/>
          </a:prstGeom>
        </p:spPr>
        <p:txBody>
          <a:bodyPr vert="horz" wrap="square" lIns="0" tIns="12700" rIns="0" bIns="0" rtlCol="0">
            <a:spAutoFit/>
          </a:bodyPr>
          <a:lstStyle/>
          <a:p>
            <a:pPr marL="12700">
              <a:lnSpc>
                <a:spcPct val="100000"/>
              </a:lnSpc>
              <a:spcBef>
                <a:spcPts val="100"/>
              </a:spcBef>
            </a:pPr>
            <a:r>
              <a:rPr sz="3200" u="none" spc="80" dirty="0">
                <a:solidFill>
                  <a:srgbClr val="000000"/>
                </a:solidFill>
              </a:rPr>
              <a:t>2) </a:t>
            </a:r>
            <a:r>
              <a:rPr sz="3200" u="none" spc="60" dirty="0">
                <a:solidFill>
                  <a:srgbClr val="000000"/>
                </a:solidFill>
              </a:rPr>
              <a:t>Digital </a:t>
            </a:r>
            <a:r>
              <a:rPr sz="3200" u="none" spc="70" dirty="0">
                <a:solidFill>
                  <a:srgbClr val="000000"/>
                </a:solidFill>
              </a:rPr>
              <a:t>Signature</a:t>
            </a:r>
            <a:r>
              <a:rPr sz="3200" u="none" spc="245" dirty="0">
                <a:solidFill>
                  <a:srgbClr val="000000"/>
                </a:solidFill>
              </a:rPr>
              <a:t> </a:t>
            </a:r>
            <a:r>
              <a:rPr sz="3200" u="none" spc="75" dirty="0">
                <a:solidFill>
                  <a:srgbClr val="000000"/>
                </a:solidFill>
              </a:rPr>
              <a:t>Certificate</a:t>
            </a:r>
          </a:p>
        </p:txBody>
      </p:sp>
      <p:sp>
        <p:nvSpPr>
          <p:cNvPr id="4" name="object 4"/>
          <p:cNvSpPr txBox="1">
            <a:spLocks noGrp="1"/>
          </p:cNvSpPr>
          <p:nvPr>
            <p:ph type="sldNum" sz="quarter" idx="12"/>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pPr marL="25400">
                <a:lnSpc>
                  <a:spcPct val="100000"/>
                </a:lnSpc>
                <a:spcBef>
                  <a:spcPts val="5"/>
                </a:spcBef>
              </a:pPr>
              <a:t>14</a:t>
            </a:fld>
            <a:endParaRPr dirty="0"/>
          </a:p>
        </p:txBody>
      </p:sp>
      <p:sp>
        <p:nvSpPr>
          <p:cNvPr id="3" name="object 3"/>
          <p:cNvSpPr txBox="1"/>
          <p:nvPr/>
        </p:nvSpPr>
        <p:spPr>
          <a:xfrm>
            <a:off x="605790" y="1811020"/>
            <a:ext cx="7903845" cy="4506362"/>
          </a:xfrm>
          <a:prstGeom prst="rect">
            <a:avLst/>
          </a:prstGeom>
        </p:spPr>
        <p:txBody>
          <a:bodyPr vert="horz" wrap="square" lIns="0" tIns="12700" rIns="0" bIns="0" rtlCol="0">
            <a:spAutoFit/>
          </a:bodyPr>
          <a:lstStyle/>
          <a:p>
            <a:pPr marL="552450" marR="5080" indent="-48260">
              <a:lnSpc>
                <a:spcPct val="150000"/>
              </a:lnSpc>
              <a:spcBef>
                <a:spcPts val="100"/>
              </a:spcBef>
            </a:pPr>
            <a:r>
              <a:rPr sz="2400" spc="-215" dirty="0">
                <a:latin typeface="Arial Black"/>
                <a:cs typeface="Arial Black"/>
              </a:rPr>
              <a:t>Partner/Designated </a:t>
            </a:r>
            <a:r>
              <a:rPr sz="2400" spc="-240" dirty="0">
                <a:latin typeface="Arial Black"/>
                <a:cs typeface="Arial Black"/>
              </a:rPr>
              <a:t>partner </a:t>
            </a:r>
            <a:r>
              <a:rPr sz="2400" spc="-220" dirty="0">
                <a:latin typeface="Arial Black"/>
                <a:cs typeface="Arial Black"/>
              </a:rPr>
              <a:t>of </a:t>
            </a:r>
            <a:r>
              <a:rPr sz="2400" spc="-195" dirty="0">
                <a:latin typeface="Arial Black"/>
                <a:cs typeface="Arial Black"/>
              </a:rPr>
              <a:t>LLP/proposed </a:t>
            </a:r>
            <a:r>
              <a:rPr sz="2400" spc="-165" dirty="0">
                <a:latin typeface="Arial Black"/>
                <a:cs typeface="Arial Black"/>
              </a:rPr>
              <a:t>LLP, </a:t>
            </a:r>
            <a:r>
              <a:rPr sz="2400" spc="-265" dirty="0">
                <a:latin typeface="Arial Black"/>
                <a:cs typeface="Arial Black"/>
              </a:rPr>
              <a:t>whose  </a:t>
            </a:r>
            <a:r>
              <a:rPr sz="2400" spc="-235" dirty="0">
                <a:latin typeface="Arial Black"/>
                <a:cs typeface="Arial Black"/>
              </a:rPr>
              <a:t>signatures </a:t>
            </a:r>
            <a:r>
              <a:rPr sz="2400" spc="-225" dirty="0">
                <a:latin typeface="Arial Black"/>
                <a:cs typeface="Arial Black"/>
              </a:rPr>
              <a:t>are </a:t>
            </a:r>
            <a:r>
              <a:rPr sz="2400" spc="-285" dirty="0">
                <a:latin typeface="Arial Black"/>
                <a:cs typeface="Arial Black"/>
              </a:rPr>
              <a:t>to </a:t>
            </a:r>
            <a:r>
              <a:rPr sz="2400" spc="-220" dirty="0">
                <a:latin typeface="Arial Black"/>
                <a:cs typeface="Arial Black"/>
              </a:rPr>
              <a:t>be </a:t>
            </a:r>
            <a:r>
              <a:rPr sz="2400" spc="-240" dirty="0">
                <a:latin typeface="Arial Black"/>
                <a:cs typeface="Arial Black"/>
              </a:rPr>
              <a:t>affixed </a:t>
            </a:r>
            <a:r>
              <a:rPr sz="2400" spc="-220" dirty="0">
                <a:latin typeface="Arial Black"/>
                <a:cs typeface="Arial Black"/>
              </a:rPr>
              <a:t>on </a:t>
            </a:r>
            <a:r>
              <a:rPr sz="2400" spc="-265" dirty="0">
                <a:latin typeface="Arial Black"/>
                <a:cs typeface="Arial Black"/>
              </a:rPr>
              <a:t>the </a:t>
            </a:r>
            <a:r>
              <a:rPr sz="2400" spc="-210" dirty="0">
                <a:latin typeface="Arial Black"/>
                <a:cs typeface="Arial Black"/>
              </a:rPr>
              <a:t>e-forms </a:t>
            </a:r>
            <a:r>
              <a:rPr sz="2400" spc="-225" dirty="0">
                <a:latin typeface="Arial Black"/>
                <a:cs typeface="Arial Black"/>
              </a:rPr>
              <a:t>has </a:t>
            </a:r>
            <a:r>
              <a:rPr sz="2400" spc="-285" dirty="0">
                <a:latin typeface="Arial Black"/>
                <a:cs typeface="Arial Black"/>
              </a:rPr>
              <a:t>to </a:t>
            </a:r>
            <a:r>
              <a:rPr sz="2400" b="1" spc="45" dirty="0">
                <a:uFill>
                  <a:solidFill>
                    <a:srgbClr val="548AB7"/>
                  </a:solidFill>
                </a:uFill>
                <a:latin typeface="Arial"/>
                <a:cs typeface="Arial"/>
              </a:rPr>
              <a:t>obtain </a:t>
            </a:r>
            <a:r>
              <a:rPr sz="2400" b="1" spc="40" dirty="0">
                <a:uFill>
                  <a:solidFill>
                    <a:srgbClr val="548AB7"/>
                  </a:solidFill>
                </a:uFill>
                <a:latin typeface="Arial"/>
                <a:cs typeface="Arial"/>
              </a:rPr>
              <a:t>class </a:t>
            </a:r>
            <a:r>
              <a:rPr sz="2400" b="1" spc="40" dirty="0">
                <a:latin typeface="Arial"/>
                <a:cs typeface="Arial"/>
              </a:rPr>
              <a:t> </a:t>
            </a:r>
            <a:r>
              <a:rPr sz="2400" b="1" dirty="0">
                <a:uFill>
                  <a:solidFill>
                    <a:srgbClr val="548AB7"/>
                  </a:solidFill>
                </a:uFill>
                <a:latin typeface="Arial"/>
                <a:cs typeface="Arial"/>
              </a:rPr>
              <a:t>2 </a:t>
            </a:r>
            <a:r>
              <a:rPr sz="2400" b="1" spc="-25" dirty="0">
                <a:uFill>
                  <a:solidFill>
                    <a:srgbClr val="548AB7"/>
                  </a:solidFill>
                </a:uFill>
                <a:latin typeface="Arial"/>
                <a:cs typeface="Arial"/>
              </a:rPr>
              <a:t>or </a:t>
            </a:r>
            <a:r>
              <a:rPr sz="2400" b="1" spc="45" dirty="0">
                <a:uFill>
                  <a:solidFill>
                    <a:srgbClr val="548AB7"/>
                  </a:solidFill>
                </a:uFill>
                <a:latin typeface="Arial"/>
                <a:cs typeface="Arial"/>
              </a:rPr>
              <a:t>class </a:t>
            </a:r>
            <a:r>
              <a:rPr sz="2400" b="1" dirty="0">
                <a:uFill>
                  <a:solidFill>
                    <a:srgbClr val="548AB7"/>
                  </a:solidFill>
                </a:uFill>
                <a:latin typeface="Arial"/>
                <a:cs typeface="Arial"/>
              </a:rPr>
              <a:t>3 </a:t>
            </a:r>
            <a:r>
              <a:rPr sz="2400" b="1" spc="60" dirty="0">
                <a:uFill>
                  <a:solidFill>
                    <a:srgbClr val="548AB7"/>
                  </a:solidFill>
                </a:uFill>
                <a:latin typeface="Arial"/>
                <a:cs typeface="Arial"/>
              </a:rPr>
              <a:t>Digital </a:t>
            </a:r>
            <a:r>
              <a:rPr sz="2400" b="1" spc="70" dirty="0">
                <a:uFill>
                  <a:solidFill>
                    <a:srgbClr val="548AB7"/>
                  </a:solidFill>
                </a:uFill>
                <a:latin typeface="Arial"/>
                <a:cs typeface="Arial"/>
              </a:rPr>
              <a:t>Signature </a:t>
            </a:r>
            <a:r>
              <a:rPr sz="2400" b="1" spc="75" dirty="0">
                <a:uFill>
                  <a:solidFill>
                    <a:srgbClr val="548AB7"/>
                  </a:solidFill>
                </a:uFill>
                <a:latin typeface="Arial"/>
                <a:cs typeface="Arial"/>
              </a:rPr>
              <a:t>Certificate </a:t>
            </a:r>
            <a:r>
              <a:rPr sz="2400" b="1" dirty="0">
                <a:uFill>
                  <a:solidFill>
                    <a:srgbClr val="548AB7"/>
                  </a:solidFill>
                </a:uFill>
                <a:latin typeface="Arial"/>
                <a:cs typeface="Arial"/>
              </a:rPr>
              <a:t>(</a:t>
            </a:r>
            <a:r>
              <a:rPr sz="2400" b="1" dirty="0">
                <a:latin typeface="Arial"/>
                <a:cs typeface="Arial"/>
              </a:rPr>
              <a:t> </a:t>
            </a:r>
            <a:r>
              <a:rPr sz="2400" b="1" spc="125" dirty="0">
                <a:uFill>
                  <a:solidFill>
                    <a:srgbClr val="548AB7"/>
                  </a:solidFill>
                </a:uFill>
                <a:latin typeface="Arial"/>
                <a:cs typeface="Arial"/>
              </a:rPr>
              <a:t>DSC)</a:t>
            </a:r>
            <a:r>
              <a:rPr sz="2400" b="1" spc="125" dirty="0">
                <a:latin typeface="Arial"/>
                <a:cs typeface="Arial"/>
              </a:rPr>
              <a:t> </a:t>
            </a:r>
            <a:r>
              <a:rPr sz="2400" spc="-254" dirty="0">
                <a:latin typeface="Arial Black"/>
                <a:cs typeface="Arial Black"/>
              </a:rPr>
              <a:t>from </a:t>
            </a:r>
            <a:r>
              <a:rPr sz="2400" spc="-225" dirty="0">
                <a:latin typeface="Arial Black"/>
                <a:cs typeface="Arial Black"/>
              </a:rPr>
              <a:t>any  authorized </a:t>
            </a:r>
            <a:r>
              <a:rPr sz="2400" spc="-250" dirty="0">
                <a:latin typeface="Arial Black"/>
                <a:cs typeface="Arial Black"/>
              </a:rPr>
              <a:t>certifying </a:t>
            </a:r>
            <a:r>
              <a:rPr sz="2400" spc="-240" dirty="0">
                <a:latin typeface="Arial Black"/>
                <a:cs typeface="Arial Black"/>
              </a:rPr>
              <a:t>agency</a:t>
            </a:r>
            <a:r>
              <a:rPr sz="2400" spc="-285" dirty="0">
                <a:latin typeface="Arial Black"/>
                <a:cs typeface="Arial Black"/>
              </a:rPr>
              <a:t> </a:t>
            </a:r>
            <a:r>
              <a:rPr sz="2400" spc="-114" dirty="0">
                <a:latin typeface="Arial Black"/>
                <a:cs typeface="Arial Black"/>
              </a:rPr>
              <a:t>(CS/CA).</a:t>
            </a:r>
            <a:endParaRPr sz="2400">
              <a:latin typeface="Arial Black"/>
              <a:cs typeface="Arial Black"/>
            </a:endParaRPr>
          </a:p>
          <a:p>
            <a:pPr>
              <a:lnSpc>
                <a:spcPct val="100000"/>
              </a:lnSpc>
              <a:spcBef>
                <a:spcPts val="30"/>
              </a:spcBef>
            </a:pPr>
            <a:endParaRPr sz="4000">
              <a:latin typeface="Times New Roman"/>
              <a:cs typeface="Times New Roman"/>
            </a:endParaRPr>
          </a:p>
          <a:p>
            <a:pPr marL="552450" marR="748665" indent="-539750">
              <a:lnSpc>
                <a:spcPct val="150000"/>
              </a:lnSpc>
            </a:pPr>
            <a:r>
              <a:rPr sz="2400" b="1" spc="70" dirty="0">
                <a:uFill>
                  <a:solidFill>
                    <a:srgbClr val="000000"/>
                  </a:solidFill>
                </a:uFill>
                <a:latin typeface="Arial"/>
                <a:cs typeface="Arial"/>
              </a:rPr>
              <a:t>Note</a:t>
            </a:r>
            <a:r>
              <a:rPr sz="2400" b="1" spc="70" dirty="0">
                <a:latin typeface="Arial"/>
                <a:cs typeface="Arial"/>
              </a:rPr>
              <a:t> </a:t>
            </a:r>
            <a:r>
              <a:rPr sz="2400" spc="-65" dirty="0">
                <a:latin typeface="Arial Black"/>
                <a:cs typeface="Arial Black"/>
              </a:rPr>
              <a:t>:- </a:t>
            </a:r>
            <a:r>
              <a:rPr sz="2400" spc="-280" dirty="0">
                <a:latin typeface="Arial Black"/>
                <a:cs typeface="Arial Black"/>
              </a:rPr>
              <a:t>At </a:t>
            </a:r>
            <a:r>
              <a:rPr sz="2400" spc="-245" dirty="0">
                <a:latin typeface="Arial Black"/>
                <a:cs typeface="Arial Black"/>
              </a:rPr>
              <a:t>least </a:t>
            </a:r>
            <a:r>
              <a:rPr sz="2400" spc="-225" dirty="0">
                <a:latin typeface="Arial Black"/>
                <a:cs typeface="Arial Black"/>
              </a:rPr>
              <a:t>one Designated Partner has </a:t>
            </a:r>
            <a:r>
              <a:rPr sz="2400" spc="-280" dirty="0">
                <a:latin typeface="Arial Black"/>
                <a:cs typeface="Arial Black"/>
              </a:rPr>
              <a:t>to </a:t>
            </a:r>
            <a:r>
              <a:rPr sz="2400" spc="-245" dirty="0">
                <a:latin typeface="Arial Black"/>
                <a:cs typeface="Arial Black"/>
              </a:rPr>
              <a:t>obtain </a:t>
            </a:r>
            <a:r>
              <a:rPr sz="2400" spc="-265" dirty="0">
                <a:latin typeface="Arial Black"/>
                <a:cs typeface="Arial Black"/>
              </a:rPr>
              <a:t>the </a:t>
            </a:r>
            <a:r>
              <a:rPr sz="2400" spc="-240" dirty="0">
                <a:latin typeface="Arial Black"/>
                <a:cs typeface="Arial Black"/>
              </a:rPr>
              <a:t>digital  </a:t>
            </a:r>
            <a:r>
              <a:rPr sz="2400" spc="-235" dirty="0">
                <a:latin typeface="Arial Black"/>
                <a:cs typeface="Arial Black"/>
              </a:rPr>
              <a:t>signature</a:t>
            </a:r>
            <a:r>
              <a:rPr sz="2400" spc="-120" dirty="0">
                <a:latin typeface="Arial Black"/>
                <a:cs typeface="Arial Black"/>
              </a:rPr>
              <a:t> </a:t>
            </a:r>
            <a:r>
              <a:rPr sz="2400" spc="-250" dirty="0">
                <a:latin typeface="Arial Black"/>
                <a:cs typeface="Arial Black"/>
              </a:rPr>
              <a:t>certificates.</a:t>
            </a:r>
            <a:endParaRPr sz="2400">
              <a:latin typeface="Arial Black"/>
              <a:cs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8229600" cy="997709"/>
          </a:xfrm>
          <a:prstGeom prst="rect">
            <a:avLst/>
          </a:prstGeom>
        </p:spPr>
        <p:txBody>
          <a:bodyPr vert="horz" wrap="square" lIns="0" tIns="12700" rIns="0" bIns="0" rtlCol="0">
            <a:spAutoFit/>
          </a:bodyPr>
          <a:lstStyle/>
          <a:p>
            <a:pPr marL="421005">
              <a:lnSpc>
                <a:spcPct val="100000"/>
              </a:lnSpc>
              <a:spcBef>
                <a:spcPts val="100"/>
              </a:spcBef>
            </a:pPr>
            <a:r>
              <a:rPr sz="3200" b="1" dirty="0"/>
              <a:t>Step 3</a:t>
            </a:r>
            <a:r>
              <a:rPr sz="3200" b="1" u="none" dirty="0"/>
              <a:t> : </a:t>
            </a:r>
            <a:r>
              <a:rPr sz="3200" b="1" spc="-5" dirty="0"/>
              <a:t>Checking </a:t>
            </a:r>
            <a:r>
              <a:rPr sz="3200" b="1" dirty="0"/>
              <a:t>the </a:t>
            </a:r>
            <a:r>
              <a:rPr sz="3200" b="1" spc="-5" dirty="0"/>
              <a:t>name availability </a:t>
            </a:r>
            <a:r>
              <a:rPr sz="3200" b="1" dirty="0"/>
              <a:t>and </a:t>
            </a:r>
            <a:r>
              <a:rPr sz="3200" b="1" spc="-5" dirty="0"/>
              <a:t>reservation </a:t>
            </a:r>
            <a:r>
              <a:rPr sz="3200" b="1" dirty="0"/>
              <a:t>of</a:t>
            </a:r>
            <a:r>
              <a:rPr sz="3200" b="1" spc="-80" dirty="0"/>
              <a:t> </a:t>
            </a:r>
            <a:r>
              <a:rPr sz="3200" b="1" spc="-5" dirty="0"/>
              <a:t>name.</a:t>
            </a:r>
          </a:p>
        </p:txBody>
      </p:sp>
      <p:sp>
        <p:nvSpPr>
          <p:cNvPr id="11" name="object 11"/>
          <p:cNvSpPr txBox="1">
            <a:spLocks noGrp="1"/>
          </p:cNvSpPr>
          <p:nvPr>
            <p:ph type="sldNum" sz="quarter" idx="12"/>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pPr marL="25400">
                <a:lnSpc>
                  <a:spcPct val="100000"/>
                </a:lnSpc>
                <a:spcBef>
                  <a:spcPts val="5"/>
                </a:spcBef>
              </a:pPr>
              <a:t>15</a:t>
            </a:fld>
            <a:endParaRPr dirty="0"/>
          </a:p>
        </p:txBody>
      </p:sp>
      <p:sp>
        <p:nvSpPr>
          <p:cNvPr id="3" name="object 3"/>
          <p:cNvSpPr txBox="1"/>
          <p:nvPr/>
        </p:nvSpPr>
        <p:spPr>
          <a:xfrm>
            <a:off x="895350" y="1155699"/>
            <a:ext cx="7639050" cy="1671320"/>
          </a:xfrm>
          <a:prstGeom prst="rect">
            <a:avLst/>
          </a:prstGeom>
        </p:spPr>
        <p:txBody>
          <a:bodyPr vert="horz" wrap="square" lIns="0" tIns="12700" rIns="0" bIns="0" rtlCol="0">
            <a:spAutoFit/>
          </a:bodyPr>
          <a:lstStyle/>
          <a:p>
            <a:pPr marL="110489" marR="5080" indent="-97790">
              <a:lnSpc>
                <a:spcPct val="150000"/>
              </a:lnSpc>
              <a:spcBef>
                <a:spcPts val="100"/>
              </a:spcBef>
            </a:pPr>
            <a:r>
              <a:rPr sz="1800" spc="-15" dirty="0">
                <a:latin typeface="Arial"/>
                <a:cs typeface="Arial"/>
              </a:rPr>
              <a:t>Anyone </a:t>
            </a:r>
            <a:r>
              <a:rPr sz="1800" spc="-10" dirty="0">
                <a:latin typeface="Arial"/>
                <a:cs typeface="Arial"/>
              </a:rPr>
              <a:t>intending </a:t>
            </a:r>
            <a:r>
              <a:rPr sz="1800" dirty="0">
                <a:latin typeface="Arial"/>
                <a:cs typeface="Arial"/>
              </a:rPr>
              <a:t>to </a:t>
            </a:r>
            <a:r>
              <a:rPr sz="1800" spc="-5" dirty="0">
                <a:latin typeface="Arial"/>
                <a:cs typeface="Arial"/>
              </a:rPr>
              <a:t>incorporate </a:t>
            </a:r>
            <a:r>
              <a:rPr sz="1800" spc="-10" dirty="0">
                <a:latin typeface="Arial"/>
                <a:cs typeface="Arial"/>
              </a:rPr>
              <a:t>an LLP has </a:t>
            </a:r>
            <a:r>
              <a:rPr sz="1800" spc="-5" dirty="0">
                <a:latin typeface="Arial"/>
                <a:cs typeface="Arial"/>
              </a:rPr>
              <a:t>to evaluate his </a:t>
            </a:r>
            <a:r>
              <a:rPr sz="1800" spc="-10" dirty="0">
                <a:latin typeface="Arial"/>
                <a:cs typeface="Arial"/>
              </a:rPr>
              <a:t>proposed name  under </a:t>
            </a:r>
            <a:r>
              <a:rPr sz="1800" spc="-5" dirty="0">
                <a:latin typeface="Arial"/>
                <a:cs typeface="Arial"/>
              </a:rPr>
              <a:t>the </a:t>
            </a:r>
            <a:r>
              <a:rPr sz="1800" spc="-10" dirty="0">
                <a:latin typeface="Arial"/>
                <a:cs typeface="Arial"/>
              </a:rPr>
              <a:t>prescribed parameters </a:t>
            </a:r>
            <a:r>
              <a:rPr sz="1800" spc="-5" dirty="0">
                <a:latin typeface="Arial"/>
                <a:cs typeface="Arial"/>
              </a:rPr>
              <a:t>and make an </a:t>
            </a:r>
            <a:r>
              <a:rPr sz="1800" spc="-10" dirty="0">
                <a:latin typeface="Arial"/>
                <a:cs typeface="Arial"/>
              </a:rPr>
              <a:t>application </a:t>
            </a:r>
            <a:r>
              <a:rPr sz="1800" spc="-5" dirty="0">
                <a:latin typeface="Arial"/>
                <a:cs typeface="Arial"/>
              </a:rPr>
              <a:t>in </a:t>
            </a:r>
            <a:r>
              <a:rPr sz="1800" b="1" spc="-5" dirty="0">
                <a:uFill>
                  <a:solidFill>
                    <a:srgbClr val="548AB7"/>
                  </a:solidFill>
                </a:uFill>
                <a:latin typeface="Arial"/>
                <a:cs typeface="Arial"/>
              </a:rPr>
              <a:t>e-Form </a:t>
            </a:r>
            <a:r>
              <a:rPr sz="1800" b="1" dirty="0">
                <a:uFill>
                  <a:solidFill>
                    <a:srgbClr val="548AB7"/>
                  </a:solidFill>
                </a:uFill>
                <a:latin typeface="Arial"/>
                <a:cs typeface="Arial"/>
              </a:rPr>
              <a:t>1</a:t>
            </a:r>
            <a:r>
              <a:rPr sz="1800" b="1" dirty="0">
                <a:latin typeface="Arial"/>
                <a:cs typeface="Arial"/>
              </a:rPr>
              <a:t> </a:t>
            </a:r>
            <a:r>
              <a:rPr sz="1800" spc="-10" dirty="0">
                <a:latin typeface="Arial"/>
                <a:cs typeface="Arial"/>
              </a:rPr>
              <a:t>of  </a:t>
            </a:r>
            <a:r>
              <a:rPr sz="1800" b="1" spc="-5" dirty="0">
                <a:uFill>
                  <a:solidFill>
                    <a:srgbClr val="548AB7"/>
                  </a:solidFill>
                </a:uFill>
                <a:latin typeface="Arial"/>
                <a:cs typeface="Arial"/>
              </a:rPr>
              <a:t>Rule </a:t>
            </a:r>
            <a:r>
              <a:rPr sz="1800" b="1" spc="-10" dirty="0">
                <a:uFill>
                  <a:solidFill>
                    <a:srgbClr val="548AB7"/>
                  </a:solidFill>
                </a:uFill>
                <a:latin typeface="Arial"/>
                <a:cs typeface="Arial"/>
              </a:rPr>
              <a:t>18(5) </a:t>
            </a:r>
            <a:r>
              <a:rPr sz="1800" b="1" spc="-5" dirty="0">
                <a:uFill>
                  <a:solidFill>
                    <a:srgbClr val="548AB7"/>
                  </a:solidFill>
                </a:uFill>
                <a:latin typeface="Arial"/>
                <a:cs typeface="Arial"/>
              </a:rPr>
              <a:t>of </a:t>
            </a:r>
            <a:r>
              <a:rPr sz="1800" b="1" dirty="0">
                <a:uFill>
                  <a:solidFill>
                    <a:srgbClr val="548AB7"/>
                  </a:solidFill>
                </a:uFill>
                <a:latin typeface="Arial"/>
                <a:cs typeface="Arial"/>
              </a:rPr>
              <a:t>the </a:t>
            </a:r>
            <a:r>
              <a:rPr sz="1800" b="1" spc="-5" dirty="0">
                <a:uFill>
                  <a:solidFill>
                    <a:srgbClr val="548AB7"/>
                  </a:solidFill>
                </a:uFill>
                <a:latin typeface="Arial"/>
                <a:cs typeface="Arial"/>
              </a:rPr>
              <a:t>Limited Liability </a:t>
            </a:r>
            <a:r>
              <a:rPr sz="1800" b="1" spc="-10" dirty="0">
                <a:uFill>
                  <a:solidFill>
                    <a:srgbClr val="548AB7"/>
                  </a:solidFill>
                </a:uFill>
                <a:latin typeface="Arial"/>
                <a:cs typeface="Arial"/>
              </a:rPr>
              <a:t>Partnership </a:t>
            </a:r>
            <a:r>
              <a:rPr sz="1800" b="1" spc="-25" dirty="0">
                <a:uFill>
                  <a:solidFill>
                    <a:srgbClr val="548AB7"/>
                  </a:solidFill>
                </a:uFill>
                <a:latin typeface="Arial"/>
                <a:cs typeface="Arial"/>
              </a:rPr>
              <a:t>Act </a:t>
            </a:r>
            <a:r>
              <a:rPr sz="1800" b="1" spc="5" dirty="0">
                <a:uFill>
                  <a:solidFill>
                    <a:srgbClr val="548AB7"/>
                  </a:solidFill>
                </a:uFill>
                <a:latin typeface="Arial"/>
                <a:cs typeface="Arial"/>
              </a:rPr>
              <a:t>2008</a:t>
            </a:r>
            <a:r>
              <a:rPr sz="1800" spc="5" dirty="0">
                <a:latin typeface="Arial"/>
                <a:cs typeface="Arial"/>
              </a:rPr>
              <a:t>, </a:t>
            </a:r>
            <a:r>
              <a:rPr sz="1800" spc="-5" dirty="0">
                <a:latin typeface="Arial"/>
                <a:cs typeface="Arial"/>
              </a:rPr>
              <a:t>for reservation  </a:t>
            </a:r>
            <a:r>
              <a:rPr sz="1800" spc="-10" dirty="0">
                <a:latin typeface="Arial"/>
                <a:cs typeface="Arial"/>
              </a:rPr>
              <a:t>of </a:t>
            </a:r>
            <a:r>
              <a:rPr sz="1800" spc="-5" dirty="0">
                <a:latin typeface="Arial"/>
                <a:cs typeface="Arial"/>
              </a:rPr>
              <a:t>the desired</a:t>
            </a:r>
            <a:r>
              <a:rPr sz="1800" spc="5" dirty="0">
                <a:latin typeface="Arial"/>
                <a:cs typeface="Arial"/>
              </a:rPr>
              <a:t> </a:t>
            </a:r>
            <a:r>
              <a:rPr sz="1800" spc="-10" dirty="0">
                <a:latin typeface="Arial"/>
                <a:cs typeface="Arial"/>
              </a:rPr>
              <a:t>name.</a:t>
            </a:r>
            <a:endParaRPr sz="1800">
              <a:latin typeface="Arial"/>
              <a:cs typeface="Arial"/>
            </a:endParaRPr>
          </a:p>
        </p:txBody>
      </p:sp>
      <p:sp>
        <p:nvSpPr>
          <p:cNvPr id="4" name="object 4"/>
          <p:cNvSpPr txBox="1"/>
          <p:nvPr/>
        </p:nvSpPr>
        <p:spPr>
          <a:xfrm>
            <a:off x="383540" y="3017519"/>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5" name="object 5"/>
          <p:cNvSpPr txBox="1"/>
          <p:nvPr/>
        </p:nvSpPr>
        <p:spPr>
          <a:xfrm>
            <a:off x="383540" y="347980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6" name="object 6"/>
          <p:cNvSpPr txBox="1"/>
          <p:nvPr/>
        </p:nvSpPr>
        <p:spPr>
          <a:xfrm>
            <a:off x="383540" y="4353559"/>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7" name="object 7"/>
          <p:cNvSpPr txBox="1"/>
          <p:nvPr/>
        </p:nvSpPr>
        <p:spPr>
          <a:xfrm>
            <a:off x="383540" y="4815839"/>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8" name="object 8"/>
          <p:cNvSpPr txBox="1"/>
          <p:nvPr/>
        </p:nvSpPr>
        <p:spPr>
          <a:xfrm>
            <a:off x="383540" y="527812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9" name="object 9"/>
          <p:cNvSpPr txBox="1"/>
          <p:nvPr/>
        </p:nvSpPr>
        <p:spPr>
          <a:xfrm>
            <a:off x="383540" y="574040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10" name="object 10"/>
          <p:cNvSpPr txBox="1"/>
          <p:nvPr/>
        </p:nvSpPr>
        <p:spPr>
          <a:xfrm>
            <a:off x="993139" y="2989579"/>
            <a:ext cx="7676515" cy="3021330"/>
          </a:xfrm>
          <a:prstGeom prst="rect">
            <a:avLst/>
          </a:prstGeom>
        </p:spPr>
        <p:txBody>
          <a:bodyPr vert="horz" wrap="square" lIns="0" tIns="12700" rIns="0" bIns="0" rtlCol="0">
            <a:spAutoFit/>
          </a:bodyPr>
          <a:lstStyle/>
          <a:p>
            <a:pPr marL="12700" algn="just">
              <a:lnSpc>
                <a:spcPct val="100000"/>
              </a:lnSpc>
              <a:spcBef>
                <a:spcPts val="100"/>
              </a:spcBef>
            </a:pPr>
            <a:r>
              <a:rPr sz="1800" spc="-5" dirty="0">
                <a:latin typeface="Arial"/>
                <a:cs typeface="Arial"/>
              </a:rPr>
              <a:t>Name </a:t>
            </a:r>
            <a:r>
              <a:rPr sz="1800" dirty="0">
                <a:latin typeface="Arial"/>
                <a:cs typeface="Arial"/>
              </a:rPr>
              <a:t>must </a:t>
            </a:r>
            <a:r>
              <a:rPr sz="1800" spc="-10" dirty="0">
                <a:latin typeface="Arial"/>
                <a:cs typeface="Arial"/>
              </a:rPr>
              <a:t>not be </a:t>
            </a:r>
            <a:r>
              <a:rPr sz="1800" spc="-5" dirty="0">
                <a:latin typeface="Arial"/>
                <a:cs typeface="Arial"/>
              </a:rPr>
              <a:t>similar </a:t>
            </a:r>
            <a:r>
              <a:rPr sz="1800" spc="-15" dirty="0">
                <a:latin typeface="Arial"/>
                <a:cs typeface="Arial"/>
              </a:rPr>
              <a:t>with </a:t>
            </a:r>
            <a:r>
              <a:rPr sz="1800" spc="-5" dirty="0">
                <a:latin typeface="Arial"/>
                <a:cs typeface="Arial"/>
              </a:rPr>
              <a:t>company or LLP already </a:t>
            </a:r>
            <a:r>
              <a:rPr sz="1800" spc="-10" dirty="0">
                <a:latin typeface="Arial"/>
                <a:cs typeface="Arial"/>
              </a:rPr>
              <a:t>registered </a:t>
            </a:r>
            <a:r>
              <a:rPr sz="1800" spc="-5" dirty="0">
                <a:latin typeface="Arial"/>
                <a:cs typeface="Arial"/>
              </a:rPr>
              <a:t>in</a:t>
            </a:r>
            <a:r>
              <a:rPr sz="1800" spc="10" dirty="0">
                <a:latin typeface="Arial"/>
                <a:cs typeface="Arial"/>
              </a:rPr>
              <a:t> </a:t>
            </a:r>
            <a:r>
              <a:rPr sz="1800" spc="-10" dirty="0">
                <a:latin typeface="Arial"/>
                <a:cs typeface="Arial"/>
              </a:rPr>
              <a:t>India.</a:t>
            </a:r>
            <a:endParaRPr sz="1800">
              <a:latin typeface="Arial"/>
              <a:cs typeface="Arial"/>
            </a:endParaRPr>
          </a:p>
          <a:p>
            <a:pPr marL="12700" marR="612775" algn="just">
              <a:lnSpc>
                <a:spcPct val="150000"/>
              </a:lnSpc>
              <a:spcBef>
                <a:spcPts val="390"/>
              </a:spcBef>
            </a:pPr>
            <a:r>
              <a:rPr sz="1800" spc="-5" dirty="0">
                <a:latin typeface="Arial"/>
                <a:cs typeface="Arial"/>
              </a:rPr>
              <a:t>It should </a:t>
            </a:r>
            <a:r>
              <a:rPr sz="1800" spc="-10" dirty="0">
                <a:latin typeface="Arial"/>
                <a:cs typeface="Arial"/>
              </a:rPr>
              <a:t>not contain </a:t>
            </a:r>
            <a:r>
              <a:rPr sz="1800" spc="-15" dirty="0">
                <a:latin typeface="Arial"/>
                <a:cs typeface="Arial"/>
              </a:rPr>
              <a:t>words </a:t>
            </a:r>
            <a:r>
              <a:rPr sz="1800" spc="-10" dirty="0">
                <a:latin typeface="Arial"/>
                <a:cs typeface="Arial"/>
              </a:rPr>
              <a:t>prohibited under </a:t>
            </a:r>
            <a:r>
              <a:rPr sz="1800" dirty="0">
                <a:latin typeface="Arial"/>
                <a:cs typeface="Arial"/>
              </a:rPr>
              <a:t>the </a:t>
            </a:r>
            <a:r>
              <a:rPr sz="1800" spc="-10" dirty="0">
                <a:latin typeface="Arial"/>
                <a:cs typeface="Arial"/>
              </a:rPr>
              <a:t>Emblems and Names  </a:t>
            </a:r>
            <a:r>
              <a:rPr sz="1800" spc="-5" dirty="0">
                <a:latin typeface="Arial"/>
                <a:cs typeface="Arial"/>
              </a:rPr>
              <a:t>Act,1950 i.e. </a:t>
            </a:r>
            <a:r>
              <a:rPr sz="1800" spc="-10" dirty="0">
                <a:latin typeface="Arial"/>
                <a:cs typeface="Arial"/>
              </a:rPr>
              <a:t>undesirable by</a:t>
            </a:r>
            <a:r>
              <a:rPr sz="1800" spc="-20" dirty="0">
                <a:latin typeface="Arial"/>
                <a:cs typeface="Arial"/>
              </a:rPr>
              <a:t> </a:t>
            </a:r>
            <a:r>
              <a:rPr sz="1800" spc="-5" dirty="0">
                <a:latin typeface="Arial"/>
                <a:cs typeface="Arial"/>
              </a:rPr>
              <a:t>govt.</a:t>
            </a:r>
            <a:endParaRPr sz="1800">
              <a:latin typeface="Arial"/>
              <a:cs typeface="Arial"/>
            </a:endParaRPr>
          </a:p>
          <a:p>
            <a:pPr marL="12700" algn="just">
              <a:lnSpc>
                <a:spcPct val="100000"/>
              </a:lnSpc>
              <a:spcBef>
                <a:spcPts val="1480"/>
              </a:spcBef>
            </a:pPr>
            <a:r>
              <a:rPr sz="1800" spc="-10" dirty="0">
                <a:latin typeface="Arial"/>
                <a:cs typeface="Arial"/>
              </a:rPr>
              <a:t>Upto </a:t>
            </a:r>
            <a:r>
              <a:rPr sz="1800" dirty="0">
                <a:latin typeface="Arial"/>
                <a:cs typeface="Arial"/>
              </a:rPr>
              <a:t>6 </a:t>
            </a:r>
            <a:r>
              <a:rPr sz="1800" spc="-10" dirty="0">
                <a:latin typeface="Arial"/>
                <a:cs typeface="Arial"/>
              </a:rPr>
              <a:t>choices </a:t>
            </a:r>
            <a:r>
              <a:rPr sz="1800" dirty="0">
                <a:latin typeface="Arial"/>
                <a:cs typeface="Arial"/>
              </a:rPr>
              <a:t>can </a:t>
            </a:r>
            <a:r>
              <a:rPr sz="1800" spc="-5" dirty="0">
                <a:latin typeface="Arial"/>
                <a:cs typeface="Arial"/>
              </a:rPr>
              <a:t>be </a:t>
            </a:r>
            <a:r>
              <a:rPr sz="1800" spc="-10" dirty="0">
                <a:latin typeface="Arial"/>
                <a:cs typeface="Arial"/>
              </a:rPr>
              <a:t>indicated</a:t>
            </a:r>
            <a:r>
              <a:rPr sz="1800" spc="-25" dirty="0">
                <a:latin typeface="Arial"/>
                <a:cs typeface="Arial"/>
              </a:rPr>
              <a:t> </a:t>
            </a:r>
            <a:r>
              <a:rPr sz="1800" dirty="0">
                <a:latin typeface="Arial"/>
                <a:cs typeface="Arial"/>
              </a:rPr>
              <a:t>.</a:t>
            </a:r>
            <a:endParaRPr sz="1800">
              <a:latin typeface="Arial"/>
              <a:cs typeface="Arial"/>
            </a:endParaRPr>
          </a:p>
          <a:p>
            <a:pPr marL="12700" algn="just">
              <a:lnSpc>
                <a:spcPct val="100000"/>
              </a:lnSpc>
              <a:spcBef>
                <a:spcPts val="1480"/>
              </a:spcBef>
            </a:pPr>
            <a:r>
              <a:rPr sz="1800" spc="-5" dirty="0">
                <a:latin typeface="Arial"/>
                <a:cs typeface="Arial"/>
              </a:rPr>
              <a:t>File e-Form1 along </a:t>
            </a:r>
            <a:r>
              <a:rPr sz="1800" spc="-15" dirty="0">
                <a:latin typeface="Arial"/>
                <a:cs typeface="Arial"/>
              </a:rPr>
              <a:t>with </a:t>
            </a:r>
            <a:r>
              <a:rPr sz="1800" dirty="0">
                <a:latin typeface="Arial"/>
                <a:cs typeface="Arial"/>
              </a:rPr>
              <a:t>a </a:t>
            </a:r>
            <a:r>
              <a:rPr sz="1800" spc="-10" dirty="0">
                <a:latin typeface="Arial"/>
                <a:cs typeface="Arial"/>
              </a:rPr>
              <a:t>filing fee </a:t>
            </a:r>
            <a:r>
              <a:rPr sz="1800" spc="-5" dirty="0">
                <a:latin typeface="Arial"/>
                <a:cs typeface="Arial"/>
              </a:rPr>
              <a:t>of Rs</a:t>
            </a:r>
            <a:r>
              <a:rPr sz="1800" spc="30" dirty="0">
                <a:latin typeface="Arial"/>
                <a:cs typeface="Arial"/>
              </a:rPr>
              <a:t> </a:t>
            </a:r>
            <a:r>
              <a:rPr sz="1800" dirty="0">
                <a:latin typeface="Arial"/>
                <a:cs typeface="Arial"/>
              </a:rPr>
              <a:t>200</a:t>
            </a:r>
            <a:r>
              <a:rPr sz="1800" b="1" dirty="0">
                <a:latin typeface="Arial"/>
                <a:cs typeface="Arial"/>
              </a:rPr>
              <a:t>.</a:t>
            </a:r>
            <a:endParaRPr sz="1800">
              <a:latin typeface="Arial"/>
              <a:cs typeface="Arial"/>
            </a:endParaRPr>
          </a:p>
          <a:p>
            <a:pPr marL="12700" marR="5080" algn="just">
              <a:lnSpc>
                <a:spcPct val="168500"/>
              </a:lnSpc>
            </a:pPr>
            <a:r>
              <a:rPr sz="1800" spc="-5" dirty="0">
                <a:latin typeface="Arial"/>
                <a:cs typeface="Arial"/>
              </a:rPr>
              <a:t>Any </a:t>
            </a:r>
            <a:r>
              <a:rPr sz="1800" spc="-10" dirty="0">
                <a:latin typeface="Arial"/>
                <a:cs typeface="Arial"/>
              </a:rPr>
              <a:t>partner or designated partner </a:t>
            </a:r>
            <a:r>
              <a:rPr sz="1800" spc="-5" dirty="0">
                <a:latin typeface="Arial"/>
                <a:cs typeface="Arial"/>
              </a:rPr>
              <a:t>in the </a:t>
            </a:r>
            <a:r>
              <a:rPr sz="1800" spc="-10" dirty="0">
                <a:latin typeface="Arial"/>
                <a:cs typeface="Arial"/>
              </a:rPr>
              <a:t>proposed </a:t>
            </a:r>
            <a:r>
              <a:rPr sz="1800" spc="-5" dirty="0">
                <a:latin typeface="Arial"/>
                <a:cs typeface="Arial"/>
              </a:rPr>
              <a:t>LLP may submit </a:t>
            </a:r>
            <a:r>
              <a:rPr sz="1800" spc="-10" dirty="0">
                <a:latin typeface="Arial"/>
                <a:cs typeface="Arial"/>
              </a:rPr>
              <a:t>e-form1.  Details of designated partners </a:t>
            </a:r>
            <a:r>
              <a:rPr sz="1800" spc="-5" dirty="0">
                <a:latin typeface="Arial"/>
                <a:cs typeface="Arial"/>
              </a:rPr>
              <a:t>(one of </a:t>
            </a:r>
            <a:r>
              <a:rPr sz="1800" spc="-10" dirty="0">
                <a:latin typeface="Arial"/>
                <a:cs typeface="Arial"/>
              </a:rPr>
              <a:t>them </a:t>
            </a:r>
            <a:r>
              <a:rPr sz="1800" spc="-5" dirty="0">
                <a:latin typeface="Arial"/>
                <a:cs typeface="Arial"/>
              </a:rPr>
              <a:t>must be resident in</a:t>
            </a:r>
            <a:r>
              <a:rPr sz="1800" spc="110" dirty="0">
                <a:latin typeface="Arial"/>
                <a:cs typeface="Arial"/>
              </a:rPr>
              <a:t> </a:t>
            </a:r>
            <a:r>
              <a:rPr sz="1800" spc="-10" dirty="0">
                <a:latin typeface="Arial"/>
                <a:cs typeface="Arial"/>
              </a:rPr>
              <a:t>India).</a:t>
            </a:r>
            <a:endParaRPr sz="18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2960" y="353059"/>
            <a:ext cx="6416040" cy="505267"/>
          </a:xfrm>
          <a:prstGeom prst="rect">
            <a:avLst/>
          </a:prstGeom>
        </p:spPr>
        <p:txBody>
          <a:bodyPr vert="horz" wrap="square" lIns="0" tIns="12700" rIns="0" bIns="0" rtlCol="0">
            <a:spAutoFit/>
          </a:bodyPr>
          <a:lstStyle/>
          <a:p>
            <a:pPr marL="12700">
              <a:lnSpc>
                <a:spcPct val="100000"/>
              </a:lnSpc>
              <a:spcBef>
                <a:spcPts val="100"/>
              </a:spcBef>
            </a:pPr>
            <a:r>
              <a:rPr sz="3200" b="1" dirty="0"/>
              <a:t>Step 4 :</a:t>
            </a:r>
            <a:r>
              <a:rPr sz="3200" b="1" u="none" dirty="0"/>
              <a:t> </a:t>
            </a:r>
            <a:r>
              <a:rPr sz="3200" b="1" spc="-5" dirty="0"/>
              <a:t>Drafting </a:t>
            </a:r>
            <a:r>
              <a:rPr sz="3200" b="1" dirty="0"/>
              <a:t>of LLP</a:t>
            </a:r>
            <a:r>
              <a:rPr sz="3200" b="1" spc="-65" dirty="0"/>
              <a:t> </a:t>
            </a:r>
            <a:r>
              <a:rPr sz="3200" b="1" spc="-5" dirty="0"/>
              <a:t>agreement</a:t>
            </a:r>
          </a:p>
        </p:txBody>
      </p:sp>
      <p:sp>
        <p:nvSpPr>
          <p:cNvPr id="3" name="object 3"/>
          <p:cNvSpPr txBox="1">
            <a:spLocks noGrp="1"/>
          </p:cNvSpPr>
          <p:nvPr>
            <p:ph idx="1"/>
          </p:nvPr>
        </p:nvSpPr>
        <p:spPr>
          <a:xfrm>
            <a:off x="457200" y="1143000"/>
            <a:ext cx="8229600" cy="1425518"/>
          </a:xfrm>
          <a:prstGeom prst="rect">
            <a:avLst/>
          </a:prstGeom>
        </p:spPr>
        <p:txBody>
          <a:bodyPr vert="horz" wrap="square" lIns="0" tIns="12700" rIns="0" bIns="0" rtlCol="0">
            <a:spAutoFit/>
          </a:bodyPr>
          <a:lstStyle/>
          <a:p>
            <a:pPr marL="557530" marR="5080" algn="just">
              <a:lnSpc>
                <a:spcPct val="130100"/>
              </a:lnSpc>
              <a:spcBef>
                <a:spcPts val="100"/>
              </a:spcBef>
            </a:pPr>
            <a:r>
              <a:rPr sz="1800" dirty="0"/>
              <a:t>The </a:t>
            </a:r>
            <a:r>
              <a:rPr sz="1800" spc="-10" dirty="0"/>
              <a:t>next </a:t>
            </a:r>
            <a:r>
              <a:rPr sz="1800" spc="-5" dirty="0"/>
              <a:t>is </a:t>
            </a:r>
            <a:r>
              <a:rPr sz="1800" spc="-10" dirty="0"/>
              <a:t>drafting </a:t>
            </a:r>
            <a:r>
              <a:rPr sz="1800" spc="-5" dirty="0"/>
              <a:t>of </a:t>
            </a:r>
            <a:r>
              <a:rPr sz="1800" spc="-10" dirty="0"/>
              <a:t>limited liability partnership </a:t>
            </a:r>
            <a:r>
              <a:rPr sz="1800" spc="-5" dirty="0"/>
              <a:t>agreement governing the  </a:t>
            </a:r>
            <a:r>
              <a:rPr sz="1800" b="1" spc="-5" dirty="0">
                <a:uFill>
                  <a:solidFill>
                    <a:srgbClr val="548AB7"/>
                  </a:solidFill>
                </a:uFill>
                <a:latin typeface="Arial"/>
                <a:cs typeface="Arial"/>
              </a:rPr>
              <a:t>mutual rights and duties</a:t>
            </a:r>
            <a:r>
              <a:rPr sz="1800" b="1" spc="-5" dirty="0">
                <a:latin typeface="Arial"/>
                <a:cs typeface="Arial"/>
              </a:rPr>
              <a:t> </a:t>
            </a:r>
            <a:r>
              <a:rPr sz="1800" spc="-10" dirty="0"/>
              <a:t>among </a:t>
            </a:r>
            <a:r>
              <a:rPr sz="1800" spc="-5" dirty="0"/>
              <a:t>the partners </a:t>
            </a:r>
            <a:r>
              <a:rPr sz="1800" spc="-10" dirty="0"/>
              <a:t>and among </a:t>
            </a:r>
            <a:r>
              <a:rPr sz="1800" spc="-5" dirty="0"/>
              <a:t>the </a:t>
            </a:r>
            <a:r>
              <a:rPr sz="1800" spc="-10" dirty="0"/>
              <a:t>LLP and </a:t>
            </a:r>
            <a:r>
              <a:rPr sz="1800" spc="-5" dirty="0"/>
              <a:t>its  </a:t>
            </a:r>
            <a:r>
              <a:rPr sz="1800" spc="-10" dirty="0"/>
              <a:t>partners.</a:t>
            </a:r>
          </a:p>
          <a:p>
            <a:pPr marL="12700">
              <a:lnSpc>
                <a:spcPct val="100000"/>
              </a:lnSpc>
            </a:pPr>
            <a:r>
              <a:rPr sz="1800" smtClean="0"/>
              <a:t>The </a:t>
            </a:r>
            <a:r>
              <a:rPr sz="1800" spc="-10" dirty="0"/>
              <a:t>basic </a:t>
            </a:r>
            <a:r>
              <a:rPr sz="1800" spc="-5" dirty="0"/>
              <a:t>contents of </a:t>
            </a:r>
            <a:r>
              <a:rPr sz="1800" spc="-10" dirty="0"/>
              <a:t>Agreement</a:t>
            </a:r>
            <a:r>
              <a:rPr sz="1800" spc="10" dirty="0"/>
              <a:t> </a:t>
            </a:r>
            <a:r>
              <a:rPr sz="1800" spc="-5" dirty="0"/>
              <a:t>are:</a:t>
            </a:r>
          </a:p>
        </p:txBody>
      </p:sp>
      <p:sp>
        <p:nvSpPr>
          <p:cNvPr id="14" name="object 14"/>
          <p:cNvSpPr txBox="1">
            <a:spLocks noGrp="1"/>
          </p:cNvSpPr>
          <p:nvPr>
            <p:ph type="sldNum" sz="quarter" idx="12"/>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pPr marL="25400">
                <a:lnSpc>
                  <a:spcPct val="100000"/>
                </a:lnSpc>
                <a:spcBef>
                  <a:spcPts val="5"/>
                </a:spcBef>
              </a:pPr>
              <a:t>16</a:t>
            </a:fld>
            <a:endParaRPr dirty="0"/>
          </a:p>
        </p:txBody>
      </p:sp>
      <p:sp>
        <p:nvSpPr>
          <p:cNvPr id="4" name="object 4"/>
          <p:cNvSpPr txBox="1"/>
          <p:nvPr/>
        </p:nvSpPr>
        <p:spPr>
          <a:xfrm>
            <a:off x="383540" y="3164839"/>
            <a:ext cx="154940" cy="211454"/>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93B5D1"/>
                </a:solidFill>
                <a:latin typeface="Arial"/>
                <a:cs typeface="Arial"/>
              </a:rPr>
              <a:t>1.</a:t>
            </a:r>
            <a:endParaRPr sz="1200">
              <a:latin typeface="Arial"/>
              <a:cs typeface="Arial"/>
            </a:endParaRPr>
          </a:p>
        </p:txBody>
      </p:sp>
      <p:sp>
        <p:nvSpPr>
          <p:cNvPr id="5" name="object 5"/>
          <p:cNvSpPr txBox="1"/>
          <p:nvPr/>
        </p:nvSpPr>
        <p:spPr>
          <a:xfrm>
            <a:off x="383540" y="3572509"/>
            <a:ext cx="154940" cy="211454"/>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93B5D1"/>
                </a:solidFill>
                <a:latin typeface="Arial"/>
                <a:cs typeface="Arial"/>
              </a:rPr>
              <a:t>2.</a:t>
            </a:r>
            <a:endParaRPr sz="1200">
              <a:latin typeface="Arial"/>
              <a:cs typeface="Arial"/>
            </a:endParaRPr>
          </a:p>
        </p:txBody>
      </p:sp>
      <p:sp>
        <p:nvSpPr>
          <p:cNvPr id="6" name="object 6"/>
          <p:cNvSpPr txBox="1"/>
          <p:nvPr/>
        </p:nvSpPr>
        <p:spPr>
          <a:xfrm>
            <a:off x="383540" y="3980179"/>
            <a:ext cx="154940" cy="211454"/>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93B5D1"/>
                </a:solidFill>
                <a:latin typeface="Arial"/>
                <a:cs typeface="Arial"/>
              </a:rPr>
              <a:t>3.</a:t>
            </a:r>
            <a:endParaRPr sz="1200">
              <a:latin typeface="Arial"/>
              <a:cs typeface="Arial"/>
            </a:endParaRPr>
          </a:p>
        </p:txBody>
      </p:sp>
      <p:sp>
        <p:nvSpPr>
          <p:cNvPr id="7" name="object 7"/>
          <p:cNvSpPr txBox="1"/>
          <p:nvPr/>
        </p:nvSpPr>
        <p:spPr>
          <a:xfrm>
            <a:off x="383540" y="4386579"/>
            <a:ext cx="154940" cy="211454"/>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93B5D1"/>
                </a:solidFill>
                <a:latin typeface="Arial"/>
                <a:cs typeface="Arial"/>
              </a:rPr>
              <a:t>4.</a:t>
            </a:r>
            <a:endParaRPr sz="1200">
              <a:latin typeface="Arial"/>
              <a:cs typeface="Arial"/>
            </a:endParaRPr>
          </a:p>
        </p:txBody>
      </p:sp>
      <p:sp>
        <p:nvSpPr>
          <p:cNvPr id="8" name="object 8"/>
          <p:cNvSpPr txBox="1"/>
          <p:nvPr/>
        </p:nvSpPr>
        <p:spPr>
          <a:xfrm>
            <a:off x="383540" y="4794250"/>
            <a:ext cx="154940" cy="211454"/>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93B5D1"/>
                </a:solidFill>
                <a:latin typeface="Arial"/>
                <a:cs typeface="Arial"/>
              </a:rPr>
              <a:t>5.</a:t>
            </a:r>
            <a:endParaRPr sz="1200">
              <a:latin typeface="Arial"/>
              <a:cs typeface="Arial"/>
            </a:endParaRPr>
          </a:p>
        </p:txBody>
      </p:sp>
      <p:sp>
        <p:nvSpPr>
          <p:cNvPr id="9" name="object 9"/>
          <p:cNvSpPr txBox="1"/>
          <p:nvPr/>
        </p:nvSpPr>
        <p:spPr>
          <a:xfrm>
            <a:off x="383540" y="5200650"/>
            <a:ext cx="154940" cy="211454"/>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93B5D1"/>
                </a:solidFill>
                <a:latin typeface="Arial"/>
                <a:cs typeface="Arial"/>
              </a:rPr>
              <a:t>6.</a:t>
            </a:r>
            <a:endParaRPr sz="1200">
              <a:latin typeface="Arial"/>
              <a:cs typeface="Arial"/>
            </a:endParaRPr>
          </a:p>
        </p:txBody>
      </p:sp>
      <p:sp>
        <p:nvSpPr>
          <p:cNvPr id="10" name="object 10"/>
          <p:cNvSpPr txBox="1"/>
          <p:nvPr/>
        </p:nvSpPr>
        <p:spPr>
          <a:xfrm>
            <a:off x="383540" y="5608320"/>
            <a:ext cx="154940" cy="211454"/>
          </a:xfrm>
          <a:prstGeom prst="rect">
            <a:avLst/>
          </a:prstGeom>
        </p:spPr>
        <p:txBody>
          <a:bodyPr vert="horz" wrap="square" lIns="0" tIns="15240" rIns="0" bIns="0" rtlCol="0">
            <a:spAutoFit/>
          </a:bodyPr>
          <a:lstStyle/>
          <a:p>
            <a:pPr marL="12700">
              <a:lnSpc>
                <a:spcPct val="100000"/>
              </a:lnSpc>
              <a:spcBef>
                <a:spcPts val="120"/>
              </a:spcBef>
            </a:pPr>
            <a:r>
              <a:rPr sz="1200" dirty="0">
                <a:solidFill>
                  <a:srgbClr val="93B5D1"/>
                </a:solidFill>
                <a:latin typeface="Arial"/>
                <a:cs typeface="Arial"/>
              </a:rPr>
              <a:t>7.</a:t>
            </a:r>
            <a:endParaRPr sz="1200">
              <a:latin typeface="Arial"/>
              <a:cs typeface="Arial"/>
            </a:endParaRPr>
          </a:p>
        </p:txBody>
      </p:sp>
      <p:sp>
        <p:nvSpPr>
          <p:cNvPr id="11" name="object 11"/>
          <p:cNvSpPr txBox="1"/>
          <p:nvPr/>
        </p:nvSpPr>
        <p:spPr>
          <a:xfrm>
            <a:off x="993139" y="2957829"/>
            <a:ext cx="4347845" cy="3623813"/>
          </a:xfrm>
          <a:prstGeom prst="rect">
            <a:avLst/>
          </a:prstGeom>
        </p:spPr>
        <p:txBody>
          <a:bodyPr vert="horz" wrap="square" lIns="0" tIns="146050" rIns="0" bIns="0" rtlCol="0">
            <a:spAutoFit/>
          </a:bodyPr>
          <a:lstStyle/>
          <a:p>
            <a:pPr marL="12700">
              <a:lnSpc>
                <a:spcPct val="100000"/>
              </a:lnSpc>
              <a:spcBef>
                <a:spcPts val="1150"/>
              </a:spcBef>
            </a:pPr>
            <a:r>
              <a:rPr sz="2000" spc="-5" dirty="0">
                <a:latin typeface="Arial"/>
                <a:cs typeface="Arial"/>
              </a:rPr>
              <a:t>Name of</a:t>
            </a:r>
            <a:r>
              <a:rPr sz="2000" dirty="0">
                <a:latin typeface="Arial"/>
                <a:cs typeface="Arial"/>
              </a:rPr>
              <a:t> </a:t>
            </a:r>
            <a:r>
              <a:rPr sz="2000" spc="-10" dirty="0">
                <a:latin typeface="Arial"/>
                <a:cs typeface="Arial"/>
              </a:rPr>
              <a:t>LLP</a:t>
            </a:r>
            <a:endParaRPr sz="2000">
              <a:latin typeface="Arial"/>
              <a:cs typeface="Arial"/>
            </a:endParaRPr>
          </a:p>
          <a:p>
            <a:pPr marL="12700" marR="5080">
              <a:lnSpc>
                <a:spcPct val="148600"/>
              </a:lnSpc>
            </a:pPr>
            <a:r>
              <a:rPr sz="2000" spc="-5" dirty="0">
                <a:latin typeface="Arial"/>
                <a:cs typeface="Arial"/>
              </a:rPr>
              <a:t>Name of </a:t>
            </a:r>
            <a:r>
              <a:rPr sz="2000" spc="-10" dirty="0">
                <a:latin typeface="Arial"/>
                <a:cs typeface="Arial"/>
              </a:rPr>
              <a:t>partners and Designated partners  </a:t>
            </a:r>
            <a:r>
              <a:rPr sz="2000" spc="-5" dirty="0">
                <a:latin typeface="Arial"/>
                <a:cs typeface="Arial"/>
              </a:rPr>
              <a:t>Form of</a:t>
            </a:r>
            <a:r>
              <a:rPr sz="2000" dirty="0">
                <a:latin typeface="Arial"/>
                <a:cs typeface="Arial"/>
              </a:rPr>
              <a:t> </a:t>
            </a:r>
            <a:r>
              <a:rPr sz="2000" spc="-10" dirty="0">
                <a:latin typeface="Arial"/>
                <a:cs typeface="Arial"/>
              </a:rPr>
              <a:t>contribution</a:t>
            </a:r>
            <a:endParaRPr sz="2000">
              <a:latin typeface="Arial"/>
              <a:cs typeface="Arial"/>
            </a:endParaRPr>
          </a:p>
          <a:p>
            <a:pPr marL="12700">
              <a:lnSpc>
                <a:spcPct val="100000"/>
              </a:lnSpc>
              <a:spcBef>
                <a:spcPts val="1040"/>
              </a:spcBef>
            </a:pPr>
            <a:r>
              <a:rPr sz="2000" spc="-5" dirty="0">
                <a:latin typeface="Arial"/>
                <a:cs typeface="Arial"/>
              </a:rPr>
              <a:t>Profit sharing</a:t>
            </a:r>
            <a:r>
              <a:rPr sz="2000" spc="-10" dirty="0">
                <a:latin typeface="Arial"/>
                <a:cs typeface="Arial"/>
              </a:rPr>
              <a:t> </a:t>
            </a:r>
            <a:r>
              <a:rPr sz="2000" spc="-5" dirty="0">
                <a:latin typeface="Arial"/>
                <a:cs typeface="Arial"/>
              </a:rPr>
              <a:t>ratio</a:t>
            </a:r>
            <a:endParaRPr sz="2000">
              <a:latin typeface="Arial"/>
              <a:cs typeface="Arial"/>
            </a:endParaRPr>
          </a:p>
          <a:p>
            <a:pPr marL="12700" marR="1411605">
              <a:lnSpc>
                <a:spcPct val="148100"/>
              </a:lnSpc>
              <a:spcBef>
                <a:spcPts val="10"/>
              </a:spcBef>
            </a:pPr>
            <a:r>
              <a:rPr sz="2000" spc="-5" dirty="0">
                <a:latin typeface="Arial"/>
                <a:cs typeface="Arial"/>
              </a:rPr>
              <a:t>Rights </a:t>
            </a:r>
            <a:r>
              <a:rPr sz="2000" spc="-10" dirty="0">
                <a:latin typeface="Arial"/>
                <a:cs typeface="Arial"/>
              </a:rPr>
              <a:t>and duties of partners  Proposed business</a:t>
            </a:r>
            <a:endParaRPr sz="2000">
              <a:latin typeface="Arial"/>
              <a:cs typeface="Arial"/>
            </a:endParaRPr>
          </a:p>
          <a:p>
            <a:pPr marL="12700">
              <a:lnSpc>
                <a:spcPct val="100000"/>
              </a:lnSpc>
              <a:spcBef>
                <a:spcPts val="1050"/>
              </a:spcBef>
            </a:pPr>
            <a:r>
              <a:rPr sz="2000" spc="-10" dirty="0">
                <a:latin typeface="Arial"/>
                <a:cs typeface="Arial"/>
              </a:rPr>
              <a:t>Rules </a:t>
            </a:r>
            <a:r>
              <a:rPr sz="2000" spc="-5" dirty="0">
                <a:latin typeface="Arial"/>
                <a:cs typeface="Arial"/>
              </a:rPr>
              <a:t>for governing the</a:t>
            </a:r>
            <a:r>
              <a:rPr sz="2000" spc="-10" dirty="0">
                <a:latin typeface="Arial"/>
                <a:cs typeface="Arial"/>
              </a:rPr>
              <a:t> LLP</a:t>
            </a:r>
            <a:endParaRPr sz="2000">
              <a:latin typeface="Arial"/>
              <a:cs typeface="Arial"/>
            </a:endParaRPr>
          </a:p>
        </p:txBody>
      </p:sp>
      <p:sp>
        <p:nvSpPr>
          <p:cNvPr id="12" name="object 12"/>
          <p:cNvSpPr txBox="1"/>
          <p:nvPr/>
        </p:nvSpPr>
        <p:spPr>
          <a:xfrm>
            <a:off x="383540" y="6250940"/>
            <a:ext cx="74930" cy="238760"/>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a:cs typeface="Arial"/>
              </a:rPr>
              <a:t>.</a:t>
            </a:r>
            <a:endParaRPr sz="1400">
              <a:latin typeface="Arial"/>
              <a:cs typeface="Arial"/>
            </a:endParaRPr>
          </a:p>
        </p:txBody>
      </p:sp>
      <p:sp>
        <p:nvSpPr>
          <p:cNvPr id="13" name="object 13"/>
          <p:cNvSpPr/>
          <p:nvPr/>
        </p:nvSpPr>
        <p:spPr>
          <a:xfrm>
            <a:off x="1005839" y="6788150"/>
            <a:ext cx="66040" cy="0"/>
          </a:xfrm>
          <a:custGeom>
            <a:avLst/>
            <a:gdLst/>
            <a:ahLst/>
            <a:cxnLst/>
            <a:rect l="l" t="t" r="r" b="b"/>
            <a:pathLst>
              <a:path w="66040">
                <a:moveTo>
                  <a:pt x="0" y="0"/>
                </a:moveTo>
                <a:lnTo>
                  <a:pt x="66040" y="0"/>
                </a:lnTo>
              </a:path>
            </a:pathLst>
          </a:custGeom>
          <a:ln w="12700">
            <a:solidFill>
              <a:srgbClr val="000000"/>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427990"/>
            <a:ext cx="6228715" cy="360680"/>
          </a:xfrm>
          <a:prstGeom prst="rect">
            <a:avLst/>
          </a:prstGeom>
        </p:spPr>
        <p:txBody>
          <a:bodyPr vert="horz" wrap="square" lIns="0" tIns="12700" rIns="0" bIns="0" rtlCol="0">
            <a:spAutoFit/>
          </a:bodyPr>
          <a:lstStyle/>
          <a:p>
            <a:pPr marL="12700">
              <a:lnSpc>
                <a:spcPct val="100000"/>
              </a:lnSpc>
              <a:spcBef>
                <a:spcPts val="100"/>
              </a:spcBef>
            </a:pPr>
            <a:r>
              <a:rPr sz="2200" spc="65" dirty="0"/>
              <a:t>Step </a:t>
            </a:r>
            <a:r>
              <a:rPr sz="2200" dirty="0"/>
              <a:t>5</a:t>
            </a:r>
            <a:r>
              <a:rPr sz="2200" u="none" dirty="0"/>
              <a:t> </a:t>
            </a:r>
            <a:r>
              <a:rPr sz="2200" u="none" spc="-125" dirty="0"/>
              <a:t>: </a:t>
            </a:r>
            <a:r>
              <a:rPr sz="2200" spc="45" dirty="0"/>
              <a:t>Filing </a:t>
            </a:r>
            <a:r>
              <a:rPr sz="2200" spc="-35" dirty="0"/>
              <a:t>of </a:t>
            </a:r>
            <a:r>
              <a:rPr sz="2200" spc="55" dirty="0"/>
              <a:t>Incorporation</a:t>
            </a:r>
            <a:r>
              <a:rPr sz="2200" spc="-105" dirty="0"/>
              <a:t> </a:t>
            </a:r>
            <a:r>
              <a:rPr sz="2200" spc="55" dirty="0"/>
              <a:t>documents.</a:t>
            </a:r>
            <a:endParaRPr sz="2200"/>
          </a:p>
        </p:txBody>
      </p:sp>
      <p:sp>
        <p:nvSpPr>
          <p:cNvPr id="7" name="object 7"/>
          <p:cNvSpPr txBox="1">
            <a:spLocks noGrp="1"/>
          </p:cNvSpPr>
          <p:nvPr>
            <p:ph type="sldNum" sz="quarter" idx="12"/>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pPr marL="25400">
                <a:lnSpc>
                  <a:spcPct val="100000"/>
                </a:lnSpc>
                <a:spcBef>
                  <a:spcPts val="5"/>
                </a:spcBef>
              </a:pPr>
              <a:t>17</a:t>
            </a:fld>
            <a:endParaRPr dirty="0"/>
          </a:p>
        </p:txBody>
      </p:sp>
      <p:sp>
        <p:nvSpPr>
          <p:cNvPr id="3" name="object 3"/>
          <p:cNvSpPr txBox="1"/>
          <p:nvPr/>
        </p:nvSpPr>
        <p:spPr>
          <a:xfrm>
            <a:off x="459740" y="935990"/>
            <a:ext cx="3834765" cy="684530"/>
          </a:xfrm>
          <a:prstGeom prst="rect">
            <a:avLst/>
          </a:prstGeom>
        </p:spPr>
        <p:txBody>
          <a:bodyPr vert="horz" wrap="square" lIns="0" tIns="12700" rIns="0" bIns="0" rtlCol="0">
            <a:spAutoFit/>
          </a:bodyPr>
          <a:lstStyle/>
          <a:p>
            <a:pPr marL="12700">
              <a:lnSpc>
                <a:spcPct val="100000"/>
              </a:lnSpc>
              <a:spcBef>
                <a:spcPts val="100"/>
              </a:spcBef>
            </a:pPr>
            <a:r>
              <a:rPr sz="1600" b="1" spc="60" dirty="0">
                <a:latin typeface="Arial"/>
                <a:cs typeface="Arial"/>
              </a:rPr>
              <a:t>1) </a:t>
            </a:r>
            <a:r>
              <a:rPr sz="1600" b="1" spc="30" dirty="0">
                <a:latin typeface="Arial"/>
                <a:cs typeface="Arial"/>
              </a:rPr>
              <a:t>Filing </a:t>
            </a:r>
            <a:r>
              <a:rPr sz="1600" b="1" spc="-30" dirty="0">
                <a:latin typeface="Arial"/>
                <a:cs typeface="Arial"/>
              </a:rPr>
              <a:t>of </a:t>
            </a:r>
            <a:r>
              <a:rPr sz="1600" b="1" spc="35" dirty="0">
                <a:latin typeface="Arial"/>
                <a:cs typeface="Arial"/>
              </a:rPr>
              <a:t>incorporation</a:t>
            </a:r>
            <a:r>
              <a:rPr sz="1600" b="1" spc="45" dirty="0">
                <a:latin typeface="Arial"/>
                <a:cs typeface="Arial"/>
              </a:rPr>
              <a:t> </a:t>
            </a:r>
            <a:r>
              <a:rPr sz="1600" b="1" spc="30" dirty="0">
                <a:latin typeface="Arial"/>
                <a:cs typeface="Arial"/>
              </a:rPr>
              <a:t>documents</a:t>
            </a:r>
            <a:endParaRPr sz="1600">
              <a:latin typeface="Arial"/>
              <a:cs typeface="Arial"/>
            </a:endParaRPr>
          </a:p>
          <a:p>
            <a:pPr marL="622300">
              <a:lnSpc>
                <a:spcPct val="100000"/>
              </a:lnSpc>
              <a:spcBef>
                <a:spcPts val="1350"/>
              </a:spcBef>
            </a:pPr>
            <a:r>
              <a:rPr sz="1600" spc="-204" dirty="0">
                <a:latin typeface="Arial Black"/>
                <a:cs typeface="Arial Black"/>
              </a:rPr>
              <a:t>Documents</a:t>
            </a:r>
            <a:r>
              <a:rPr sz="1600" spc="-95" dirty="0">
                <a:latin typeface="Arial Black"/>
                <a:cs typeface="Arial Black"/>
              </a:rPr>
              <a:t> </a:t>
            </a:r>
            <a:r>
              <a:rPr sz="1600" spc="-175" dirty="0">
                <a:latin typeface="Arial Black"/>
                <a:cs typeface="Arial Black"/>
              </a:rPr>
              <a:t>required:</a:t>
            </a:r>
            <a:endParaRPr sz="1600">
              <a:latin typeface="Arial Black"/>
              <a:cs typeface="Arial Black"/>
            </a:endParaRPr>
          </a:p>
        </p:txBody>
      </p:sp>
      <p:sp>
        <p:nvSpPr>
          <p:cNvPr id="4" name="object 4"/>
          <p:cNvSpPr txBox="1"/>
          <p:nvPr/>
        </p:nvSpPr>
        <p:spPr>
          <a:xfrm>
            <a:off x="459740" y="1767840"/>
            <a:ext cx="1238885" cy="1516380"/>
          </a:xfrm>
          <a:prstGeom prst="rect">
            <a:avLst/>
          </a:prstGeom>
        </p:spPr>
        <p:txBody>
          <a:bodyPr vert="horz" wrap="square" lIns="0" tIns="12700" rIns="0" bIns="0" rtlCol="0">
            <a:spAutoFit/>
          </a:bodyPr>
          <a:lstStyle/>
          <a:p>
            <a:pPr marL="248920" indent="-236220">
              <a:lnSpc>
                <a:spcPct val="100000"/>
              </a:lnSpc>
              <a:spcBef>
                <a:spcPts val="100"/>
              </a:spcBef>
              <a:buFont typeface="Arial Black"/>
              <a:buAutoNum type="alphaLcParenR"/>
              <a:tabLst>
                <a:tab pos="248920" algn="l"/>
              </a:tabLst>
            </a:pPr>
            <a:r>
              <a:rPr sz="1600" b="1" spc="40" dirty="0">
                <a:latin typeface="Arial"/>
                <a:cs typeface="Arial"/>
              </a:rPr>
              <a:t>E-form</a:t>
            </a:r>
            <a:r>
              <a:rPr sz="1600" b="1" spc="185" dirty="0">
                <a:latin typeface="Arial"/>
                <a:cs typeface="Arial"/>
              </a:rPr>
              <a:t> </a:t>
            </a:r>
            <a:r>
              <a:rPr sz="1600" b="1" spc="60" dirty="0">
                <a:latin typeface="Arial"/>
                <a:cs typeface="Arial"/>
              </a:rPr>
              <a:t>1-</a:t>
            </a:r>
            <a:endParaRPr sz="1600">
              <a:latin typeface="Arial"/>
              <a:cs typeface="Arial"/>
            </a:endParaRPr>
          </a:p>
          <a:p>
            <a:pPr marL="248920" indent="-236220">
              <a:lnSpc>
                <a:spcPct val="100000"/>
              </a:lnSpc>
              <a:spcBef>
                <a:spcPts val="1350"/>
              </a:spcBef>
              <a:buFont typeface="Arial Black"/>
              <a:buAutoNum type="alphaLcParenR"/>
              <a:tabLst>
                <a:tab pos="248920" algn="l"/>
              </a:tabLst>
            </a:pPr>
            <a:r>
              <a:rPr sz="1600" b="1" spc="40" dirty="0">
                <a:latin typeface="Arial"/>
                <a:cs typeface="Arial"/>
              </a:rPr>
              <a:t>E-form</a:t>
            </a:r>
            <a:r>
              <a:rPr sz="1600" b="1" spc="185" dirty="0">
                <a:latin typeface="Arial"/>
                <a:cs typeface="Arial"/>
              </a:rPr>
              <a:t> </a:t>
            </a:r>
            <a:r>
              <a:rPr sz="1600" b="1" spc="60" dirty="0">
                <a:latin typeface="Arial"/>
                <a:cs typeface="Arial"/>
              </a:rPr>
              <a:t>2-</a:t>
            </a:r>
            <a:endParaRPr sz="1600">
              <a:latin typeface="Arial"/>
              <a:cs typeface="Arial"/>
            </a:endParaRPr>
          </a:p>
          <a:p>
            <a:pPr marL="237490" indent="-224790">
              <a:lnSpc>
                <a:spcPct val="100000"/>
              </a:lnSpc>
              <a:spcBef>
                <a:spcPts val="1360"/>
              </a:spcBef>
              <a:buFont typeface="Arial Black"/>
              <a:buAutoNum type="alphaLcParenR"/>
              <a:tabLst>
                <a:tab pos="237490" algn="l"/>
              </a:tabLst>
            </a:pPr>
            <a:r>
              <a:rPr sz="1600" b="1" spc="45" dirty="0">
                <a:latin typeface="Arial"/>
                <a:cs typeface="Arial"/>
              </a:rPr>
              <a:t>E-form</a:t>
            </a:r>
            <a:r>
              <a:rPr sz="1600" b="1" spc="170" dirty="0">
                <a:latin typeface="Arial"/>
                <a:cs typeface="Arial"/>
              </a:rPr>
              <a:t> </a:t>
            </a:r>
            <a:r>
              <a:rPr sz="1600" b="1" spc="60" dirty="0">
                <a:latin typeface="Arial"/>
                <a:cs typeface="Arial"/>
              </a:rPr>
              <a:t>3-</a:t>
            </a:r>
            <a:endParaRPr sz="1600">
              <a:latin typeface="Arial"/>
              <a:cs typeface="Arial"/>
            </a:endParaRPr>
          </a:p>
          <a:p>
            <a:pPr marL="248920" indent="-236220">
              <a:lnSpc>
                <a:spcPct val="100000"/>
              </a:lnSpc>
              <a:spcBef>
                <a:spcPts val="1350"/>
              </a:spcBef>
              <a:buFont typeface="Arial Black"/>
              <a:buAutoNum type="alphaLcParenR"/>
              <a:tabLst>
                <a:tab pos="248920" algn="l"/>
              </a:tabLst>
            </a:pPr>
            <a:r>
              <a:rPr sz="1600" b="1" spc="40" dirty="0">
                <a:latin typeface="Arial"/>
                <a:cs typeface="Arial"/>
              </a:rPr>
              <a:t>E-form</a:t>
            </a:r>
            <a:r>
              <a:rPr sz="1600" b="1" spc="185" dirty="0">
                <a:latin typeface="Arial"/>
                <a:cs typeface="Arial"/>
              </a:rPr>
              <a:t> </a:t>
            </a:r>
            <a:r>
              <a:rPr sz="1600" b="1" spc="60" dirty="0">
                <a:latin typeface="Arial"/>
                <a:cs typeface="Arial"/>
              </a:rPr>
              <a:t>4-</a:t>
            </a:r>
            <a:endParaRPr sz="1600">
              <a:latin typeface="Arial"/>
              <a:cs typeface="Arial"/>
            </a:endParaRPr>
          </a:p>
        </p:txBody>
      </p:sp>
      <p:sp>
        <p:nvSpPr>
          <p:cNvPr id="5" name="object 5"/>
          <p:cNvSpPr txBox="1"/>
          <p:nvPr/>
        </p:nvSpPr>
        <p:spPr>
          <a:xfrm>
            <a:off x="1826260" y="1767840"/>
            <a:ext cx="4318000" cy="1516380"/>
          </a:xfrm>
          <a:prstGeom prst="rect">
            <a:avLst/>
          </a:prstGeom>
        </p:spPr>
        <p:txBody>
          <a:bodyPr vert="horz" wrap="square" lIns="0" tIns="12700" rIns="0" bIns="0" rtlCol="0">
            <a:spAutoFit/>
          </a:bodyPr>
          <a:lstStyle/>
          <a:p>
            <a:pPr marL="22225">
              <a:lnSpc>
                <a:spcPct val="100000"/>
              </a:lnSpc>
              <a:spcBef>
                <a:spcPts val="100"/>
              </a:spcBef>
            </a:pPr>
            <a:r>
              <a:rPr sz="1600" spc="-204" dirty="0">
                <a:latin typeface="Arial Black"/>
                <a:cs typeface="Arial Black"/>
              </a:rPr>
              <a:t>Name </a:t>
            </a:r>
            <a:r>
              <a:rPr sz="1600" spc="-190" dirty="0">
                <a:latin typeface="Arial Black"/>
                <a:cs typeface="Arial Black"/>
              </a:rPr>
              <a:t>Availability</a:t>
            </a:r>
            <a:r>
              <a:rPr sz="1600" spc="-315" dirty="0">
                <a:latin typeface="Arial Black"/>
                <a:cs typeface="Arial Black"/>
              </a:rPr>
              <a:t> </a:t>
            </a:r>
            <a:r>
              <a:rPr sz="1600" spc="-200" dirty="0">
                <a:latin typeface="Arial Black"/>
                <a:cs typeface="Arial Black"/>
              </a:rPr>
              <a:t>Application</a:t>
            </a:r>
            <a:endParaRPr sz="1600">
              <a:latin typeface="Arial Black"/>
              <a:cs typeface="Arial Black"/>
            </a:endParaRPr>
          </a:p>
          <a:p>
            <a:pPr marL="12700" marR="1984375" indent="10160">
              <a:lnSpc>
                <a:spcPts val="3279"/>
              </a:lnSpc>
              <a:spcBef>
                <a:spcPts val="325"/>
              </a:spcBef>
            </a:pPr>
            <a:r>
              <a:rPr sz="1600" spc="-200" dirty="0">
                <a:latin typeface="Arial Black"/>
                <a:cs typeface="Arial Black"/>
              </a:rPr>
              <a:t>Incorporation </a:t>
            </a:r>
            <a:r>
              <a:rPr sz="1600" spc="-204" dirty="0">
                <a:latin typeface="Arial Black"/>
                <a:cs typeface="Arial Black"/>
              </a:rPr>
              <a:t>Document  </a:t>
            </a:r>
            <a:r>
              <a:rPr sz="1600" spc="-185" dirty="0">
                <a:latin typeface="Arial Black"/>
                <a:cs typeface="Arial Black"/>
              </a:rPr>
              <a:t>Details of </a:t>
            </a:r>
            <a:r>
              <a:rPr sz="1600" spc="-155" dirty="0">
                <a:latin typeface="Arial Black"/>
                <a:cs typeface="Arial Black"/>
              </a:rPr>
              <a:t>LLP</a:t>
            </a:r>
            <a:r>
              <a:rPr sz="1600" spc="70" dirty="0">
                <a:latin typeface="Arial Black"/>
                <a:cs typeface="Arial Black"/>
              </a:rPr>
              <a:t> </a:t>
            </a:r>
            <a:r>
              <a:rPr sz="1600" spc="-204" dirty="0">
                <a:latin typeface="Arial Black"/>
                <a:cs typeface="Arial Black"/>
              </a:rPr>
              <a:t>Agreement</a:t>
            </a:r>
            <a:endParaRPr sz="1600">
              <a:latin typeface="Arial Black"/>
              <a:cs typeface="Arial Black"/>
            </a:endParaRPr>
          </a:p>
          <a:p>
            <a:pPr marL="22225">
              <a:lnSpc>
                <a:spcPct val="100000"/>
              </a:lnSpc>
              <a:spcBef>
                <a:spcPts val="1015"/>
              </a:spcBef>
            </a:pPr>
            <a:r>
              <a:rPr sz="1600" spc="-185" dirty="0">
                <a:latin typeface="Arial Black"/>
                <a:cs typeface="Arial Black"/>
              </a:rPr>
              <a:t>Consent of </a:t>
            </a:r>
            <a:r>
              <a:rPr sz="1600" spc="-195" dirty="0">
                <a:latin typeface="Arial Black"/>
                <a:cs typeface="Arial Black"/>
              </a:rPr>
              <a:t>partners </a:t>
            </a:r>
            <a:r>
              <a:rPr sz="1600" spc="-220" dirty="0">
                <a:latin typeface="Arial Black"/>
                <a:cs typeface="Arial Black"/>
              </a:rPr>
              <a:t>(with </a:t>
            </a:r>
            <a:r>
              <a:rPr sz="1600" spc="-135" dirty="0">
                <a:latin typeface="Arial Black"/>
                <a:cs typeface="Arial Black"/>
              </a:rPr>
              <a:t>ID </a:t>
            </a:r>
            <a:r>
              <a:rPr sz="1600" spc="-185" dirty="0">
                <a:latin typeface="Arial Black"/>
                <a:cs typeface="Arial Black"/>
              </a:rPr>
              <a:t>and address </a:t>
            </a:r>
            <a:r>
              <a:rPr sz="1600" spc="-170" dirty="0">
                <a:latin typeface="Arial Black"/>
                <a:cs typeface="Arial Black"/>
              </a:rPr>
              <a:t>proof)</a:t>
            </a:r>
            <a:endParaRPr sz="1600">
              <a:latin typeface="Arial Black"/>
              <a:cs typeface="Arial Black"/>
            </a:endParaRPr>
          </a:p>
        </p:txBody>
      </p:sp>
      <p:sp>
        <p:nvSpPr>
          <p:cNvPr id="6" name="object 6"/>
          <p:cNvSpPr txBox="1"/>
          <p:nvPr/>
        </p:nvSpPr>
        <p:spPr>
          <a:xfrm>
            <a:off x="459740" y="3430270"/>
            <a:ext cx="5848985" cy="2764790"/>
          </a:xfrm>
          <a:prstGeom prst="rect">
            <a:avLst/>
          </a:prstGeom>
        </p:spPr>
        <p:txBody>
          <a:bodyPr vert="horz" wrap="square" lIns="0" tIns="12700" rIns="0" bIns="0" rtlCol="0">
            <a:spAutoFit/>
          </a:bodyPr>
          <a:lstStyle/>
          <a:p>
            <a:pPr marL="248920" indent="-236220">
              <a:lnSpc>
                <a:spcPct val="100000"/>
              </a:lnSpc>
              <a:spcBef>
                <a:spcPts val="100"/>
              </a:spcBef>
              <a:buFont typeface="Arial Black"/>
              <a:buAutoNum type="alphaLcParenR" startAt="5"/>
              <a:tabLst>
                <a:tab pos="248920" algn="l"/>
                <a:tab pos="1355725" algn="l"/>
              </a:tabLst>
            </a:pPr>
            <a:r>
              <a:rPr sz="1600" b="1" spc="40" dirty="0">
                <a:latin typeface="Arial"/>
                <a:cs typeface="Arial"/>
              </a:rPr>
              <a:t>E-form</a:t>
            </a:r>
            <a:r>
              <a:rPr sz="1600" b="1" spc="265" dirty="0">
                <a:latin typeface="Arial"/>
                <a:cs typeface="Arial"/>
              </a:rPr>
              <a:t> </a:t>
            </a:r>
            <a:r>
              <a:rPr sz="1600" b="1" spc="60" dirty="0">
                <a:latin typeface="Arial"/>
                <a:cs typeface="Arial"/>
              </a:rPr>
              <a:t>7-	</a:t>
            </a:r>
            <a:r>
              <a:rPr sz="1600" spc="-200" dirty="0">
                <a:latin typeface="Arial Black"/>
                <a:cs typeface="Arial Black"/>
              </a:rPr>
              <a:t>Application </a:t>
            </a:r>
            <a:r>
              <a:rPr sz="1600" spc="-185" dirty="0">
                <a:latin typeface="Arial Black"/>
                <a:cs typeface="Arial Black"/>
              </a:rPr>
              <a:t>for</a:t>
            </a:r>
            <a:r>
              <a:rPr sz="1600" spc="-330" dirty="0">
                <a:latin typeface="Arial Black"/>
                <a:cs typeface="Arial Black"/>
              </a:rPr>
              <a:t> </a:t>
            </a:r>
            <a:r>
              <a:rPr sz="1600" spc="-130" dirty="0">
                <a:latin typeface="Arial Black"/>
                <a:cs typeface="Arial Black"/>
              </a:rPr>
              <a:t>DPIN.</a:t>
            </a:r>
            <a:endParaRPr sz="1600">
              <a:latin typeface="Arial Black"/>
              <a:cs typeface="Arial Black"/>
            </a:endParaRPr>
          </a:p>
          <a:p>
            <a:pPr marL="191135" indent="-179070">
              <a:lnSpc>
                <a:spcPct val="100000"/>
              </a:lnSpc>
              <a:spcBef>
                <a:spcPts val="1360"/>
              </a:spcBef>
              <a:buAutoNum type="alphaLcParenR" startAt="5"/>
              <a:tabLst>
                <a:tab pos="191770" algn="l"/>
              </a:tabLst>
            </a:pPr>
            <a:r>
              <a:rPr sz="1600" spc="-190" dirty="0">
                <a:latin typeface="Arial Black"/>
                <a:cs typeface="Arial Black"/>
              </a:rPr>
              <a:t>Subscription </a:t>
            </a:r>
            <a:r>
              <a:rPr sz="1600" spc="-200" dirty="0">
                <a:latin typeface="Arial Black"/>
                <a:cs typeface="Arial Black"/>
              </a:rPr>
              <a:t>sheet</a:t>
            </a:r>
            <a:r>
              <a:rPr sz="1600" spc="-5" dirty="0">
                <a:latin typeface="Arial Black"/>
                <a:cs typeface="Arial Black"/>
              </a:rPr>
              <a:t> </a:t>
            </a:r>
            <a:r>
              <a:rPr sz="1600" spc="-90" dirty="0">
                <a:latin typeface="Arial Black"/>
                <a:cs typeface="Arial Black"/>
              </a:rPr>
              <a:t>.</a:t>
            </a:r>
            <a:endParaRPr sz="1600">
              <a:latin typeface="Arial Black"/>
              <a:cs typeface="Arial Black"/>
            </a:endParaRPr>
          </a:p>
          <a:p>
            <a:pPr marL="248285" indent="-236220">
              <a:lnSpc>
                <a:spcPct val="100000"/>
              </a:lnSpc>
              <a:spcBef>
                <a:spcPts val="1350"/>
              </a:spcBef>
              <a:buAutoNum type="alphaLcParenR" startAt="5"/>
              <a:tabLst>
                <a:tab pos="248920" algn="l"/>
              </a:tabLst>
            </a:pPr>
            <a:r>
              <a:rPr sz="1600" spc="-155" dirty="0">
                <a:latin typeface="Arial Black"/>
                <a:cs typeface="Arial Black"/>
              </a:rPr>
              <a:t>LLP </a:t>
            </a:r>
            <a:r>
              <a:rPr sz="1600" spc="-204" dirty="0">
                <a:latin typeface="Arial Black"/>
                <a:cs typeface="Arial Black"/>
              </a:rPr>
              <a:t>agreement </a:t>
            </a:r>
            <a:r>
              <a:rPr sz="1600" spc="-180" dirty="0">
                <a:latin typeface="Arial Black"/>
                <a:cs typeface="Arial Black"/>
              </a:rPr>
              <a:t>duly </a:t>
            </a:r>
            <a:r>
              <a:rPr sz="1600" spc="-210" dirty="0">
                <a:latin typeface="Arial Black"/>
                <a:cs typeface="Arial Black"/>
              </a:rPr>
              <a:t>stamped </a:t>
            </a:r>
            <a:r>
              <a:rPr sz="1600" spc="-180" dirty="0">
                <a:latin typeface="Arial Black"/>
                <a:cs typeface="Arial Black"/>
              </a:rPr>
              <a:t>as </a:t>
            </a:r>
            <a:r>
              <a:rPr sz="1600" spc="-185" dirty="0">
                <a:latin typeface="Arial Black"/>
                <a:cs typeface="Arial Black"/>
              </a:rPr>
              <a:t>per </a:t>
            </a:r>
            <a:r>
              <a:rPr sz="1600" spc="-200" dirty="0">
                <a:latin typeface="Arial Black"/>
                <a:cs typeface="Arial Black"/>
              </a:rPr>
              <a:t>Stamp </a:t>
            </a:r>
            <a:r>
              <a:rPr sz="1600" spc="-240" dirty="0">
                <a:latin typeface="Arial Black"/>
                <a:cs typeface="Arial Black"/>
              </a:rPr>
              <a:t>Act</a:t>
            </a:r>
            <a:r>
              <a:rPr sz="1600" spc="-320" dirty="0">
                <a:latin typeface="Arial Black"/>
                <a:cs typeface="Arial Black"/>
              </a:rPr>
              <a:t> </a:t>
            </a:r>
            <a:r>
              <a:rPr sz="1600" spc="-185" dirty="0">
                <a:latin typeface="Arial Black"/>
                <a:cs typeface="Arial Black"/>
              </a:rPr>
              <a:t>of State.</a:t>
            </a:r>
            <a:endParaRPr sz="1600">
              <a:latin typeface="Arial Black"/>
              <a:cs typeface="Arial Black"/>
            </a:endParaRPr>
          </a:p>
          <a:p>
            <a:pPr marL="248285" indent="-236220">
              <a:lnSpc>
                <a:spcPct val="100000"/>
              </a:lnSpc>
              <a:spcBef>
                <a:spcPts val="1360"/>
              </a:spcBef>
              <a:buAutoNum type="alphaLcParenR" startAt="5"/>
              <a:tabLst>
                <a:tab pos="248920" algn="l"/>
              </a:tabLst>
            </a:pPr>
            <a:r>
              <a:rPr sz="1600" spc="-165" dirty="0">
                <a:latin typeface="Arial Black"/>
                <a:cs typeface="Arial Black"/>
              </a:rPr>
              <a:t>Proof </a:t>
            </a:r>
            <a:r>
              <a:rPr sz="1600" spc="-185" dirty="0">
                <a:latin typeface="Arial Black"/>
                <a:cs typeface="Arial Black"/>
              </a:rPr>
              <a:t>of address of Registered</a:t>
            </a:r>
            <a:r>
              <a:rPr sz="1600" spc="-95" dirty="0">
                <a:latin typeface="Arial Black"/>
                <a:cs typeface="Arial Black"/>
              </a:rPr>
              <a:t> </a:t>
            </a:r>
            <a:r>
              <a:rPr sz="1600" spc="-170" dirty="0">
                <a:latin typeface="Arial Black"/>
                <a:cs typeface="Arial Black"/>
              </a:rPr>
              <a:t>Office.</a:t>
            </a:r>
            <a:endParaRPr sz="1600">
              <a:latin typeface="Arial Black"/>
              <a:cs typeface="Arial Black"/>
            </a:endParaRPr>
          </a:p>
          <a:p>
            <a:pPr marL="12700">
              <a:lnSpc>
                <a:spcPct val="100000"/>
              </a:lnSpc>
              <a:spcBef>
                <a:spcPts val="1350"/>
              </a:spcBef>
            </a:pPr>
            <a:r>
              <a:rPr sz="1600" spc="-140" dirty="0">
                <a:latin typeface="Arial Black"/>
                <a:cs typeface="Arial Black"/>
              </a:rPr>
              <a:t>I) </a:t>
            </a:r>
            <a:r>
              <a:rPr sz="1600" spc="-185" dirty="0">
                <a:latin typeface="Arial Black"/>
                <a:cs typeface="Arial Black"/>
              </a:rPr>
              <a:t>Consent of Partners and Designated</a:t>
            </a:r>
            <a:r>
              <a:rPr sz="1600" spc="-35" dirty="0">
                <a:latin typeface="Arial Black"/>
                <a:cs typeface="Arial Black"/>
              </a:rPr>
              <a:t> </a:t>
            </a:r>
            <a:r>
              <a:rPr sz="1600" spc="-185" dirty="0">
                <a:latin typeface="Arial Black"/>
                <a:cs typeface="Arial Black"/>
              </a:rPr>
              <a:t>Partners</a:t>
            </a:r>
            <a:endParaRPr sz="1600">
              <a:latin typeface="Arial Black"/>
              <a:cs typeface="Arial Black"/>
            </a:endParaRPr>
          </a:p>
          <a:p>
            <a:pPr marL="12700" marR="5080">
              <a:lnSpc>
                <a:spcPct val="170300"/>
              </a:lnSpc>
              <a:spcBef>
                <a:spcPts val="10"/>
              </a:spcBef>
            </a:pPr>
            <a:r>
              <a:rPr sz="1600" b="1" spc="60" dirty="0">
                <a:latin typeface="Arial"/>
                <a:cs typeface="Arial"/>
              </a:rPr>
              <a:t>2) </a:t>
            </a:r>
            <a:r>
              <a:rPr sz="1600" spc="-200" dirty="0">
                <a:latin typeface="Arial Black"/>
                <a:cs typeface="Arial Black"/>
              </a:rPr>
              <a:t>Electronic declaration </a:t>
            </a:r>
            <a:r>
              <a:rPr sz="1600" spc="-225" dirty="0">
                <a:latin typeface="Arial Black"/>
                <a:cs typeface="Arial Black"/>
              </a:rPr>
              <a:t>to </a:t>
            </a:r>
            <a:r>
              <a:rPr sz="1600" b="1" spc="50" dirty="0">
                <a:latin typeface="Arial"/>
                <a:cs typeface="Arial"/>
              </a:rPr>
              <a:t>Registrar </a:t>
            </a:r>
            <a:r>
              <a:rPr sz="1600" b="1" spc="-30" dirty="0">
                <a:latin typeface="Arial"/>
                <a:cs typeface="Arial"/>
              </a:rPr>
              <a:t>of </a:t>
            </a:r>
            <a:r>
              <a:rPr sz="1600" b="1" spc="25" dirty="0">
                <a:latin typeface="Arial"/>
                <a:cs typeface="Arial"/>
              </a:rPr>
              <a:t>LLP </a:t>
            </a:r>
            <a:r>
              <a:rPr sz="1600" spc="-180" dirty="0">
                <a:latin typeface="Arial Black"/>
                <a:cs typeface="Arial Black"/>
              </a:rPr>
              <a:t>for </a:t>
            </a:r>
            <a:r>
              <a:rPr sz="1600" spc="-190" dirty="0">
                <a:latin typeface="Arial Black"/>
                <a:cs typeface="Arial Black"/>
              </a:rPr>
              <a:t>incorporation.  </a:t>
            </a:r>
            <a:r>
              <a:rPr sz="1600" b="1" spc="60" dirty="0">
                <a:latin typeface="Arial"/>
                <a:cs typeface="Arial"/>
              </a:rPr>
              <a:t>3) </a:t>
            </a:r>
            <a:r>
              <a:rPr sz="1600" spc="-195" dirty="0">
                <a:latin typeface="Arial Black"/>
                <a:cs typeface="Arial Black"/>
              </a:rPr>
              <a:t>Payment </a:t>
            </a:r>
            <a:r>
              <a:rPr sz="1600" spc="-185" dirty="0">
                <a:latin typeface="Arial Black"/>
                <a:cs typeface="Arial Black"/>
              </a:rPr>
              <a:t>of </a:t>
            </a:r>
            <a:r>
              <a:rPr sz="1600" b="1" spc="40" dirty="0">
                <a:latin typeface="Arial"/>
                <a:cs typeface="Arial"/>
              </a:rPr>
              <a:t>prescribed</a:t>
            </a:r>
            <a:r>
              <a:rPr sz="1600" b="1" spc="170" dirty="0">
                <a:latin typeface="Arial"/>
                <a:cs typeface="Arial"/>
              </a:rPr>
              <a:t> </a:t>
            </a:r>
            <a:r>
              <a:rPr sz="1600" b="1" spc="65" dirty="0">
                <a:latin typeface="Arial"/>
                <a:cs typeface="Arial"/>
              </a:rPr>
              <a:t>fees.</a:t>
            </a:r>
            <a:endParaRPr sz="16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9969" y="576579"/>
            <a:ext cx="5102225" cy="997709"/>
          </a:xfrm>
          <a:prstGeom prst="rect">
            <a:avLst/>
          </a:prstGeom>
        </p:spPr>
        <p:txBody>
          <a:bodyPr vert="horz" wrap="square" lIns="0" tIns="12700" rIns="0" bIns="0" rtlCol="0">
            <a:spAutoFit/>
          </a:bodyPr>
          <a:lstStyle/>
          <a:p>
            <a:pPr marL="12700">
              <a:lnSpc>
                <a:spcPct val="100000"/>
              </a:lnSpc>
              <a:spcBef>
                <a:spcPts val="100"/>
              </a:spcBef>
              <a:tabLst>
                <a:tab pos="1927225" algn="l"/>
              </a:tabLst>
            </a:pPr>
            <a:r>
              <a:rPr sz="3200" u="none" spc="25" dirty="0">
                <a:solidFill>
                  <a:srgbClr val="000000"/>
                </a:solidFill>
              </a:rPr>
              <a:t>b) </a:t>
            </a:r>
            <a:r>
              <a:rPr sz="3200" u="heavy" spc="80" dirty="0">
                <a:solidFill>
                  <a:srgbClr val="000000"/>
                </a:solidFill>
                <a:uFill>
                  <a:solidFill>
                    <a:srgbClr val="000000"/>
                  </a:solidFill>
                </a:uFill>
              </a:rPr>
              <a:t>E-</a:t>
            </a:r>
            <a:r>
              <a:rPr sz="3200" u="none" spc="80" dirty="0">
                <a:solidFill>
                  <a:srgbClr val="000000"/>
                </a:solidFill>
              </a:rPr>
              <a:t> </a:t>
            </a:r>
            <a:r>
              <a:rPr sz="3200" u="heavy" spc="40" dirty="0">
                <a:solidFill>
                  <a:srgbClr val="000000"/>
                </a:solidFill>
                <a:uFill>
                  <a:solidFill>
                    <a:srgbClr val="000000"/>
                  </a:solidFill>
                </a:uFill>
              </a:rPr>
              <a:t>Form</a:t>
            </a:r>
            <a:r>
              <a:rPr sz="3200" u="heavy" spc="175" dirty="0">
                <a:solidFill>
                  <a:srgbClr val="000000"/>
                </a:solidFill>
                <a:uFill>
                  <a:solidFill>
                    <a:srgbClr val="000000"/>
                  </a:solidFill>
                </a:uFill>
              </a:rPr>
              <a:t> </a:t>
            </a:r>
            <a:r>
              <a:rPr sz="3200" u="heavy" dirty="0">
                <a:solidFill>
                  <a:srgbClr val="000000"/>
                </a:solidFill>
                <a:uFill>
                  <a:solidFill>
                    <a:srgbClr val="000000"/>
                  </a:solidFill>
                </a:uFill>
              </a:rPr>
              <a:t>2</a:t>
            </a:r>
            <a:r>
              <a:rPr sz="3200" u="none" spc="360" dirty="0">
                <a:solidFill>
                  <a:srgbClr val="000000"/>
                </a:solidFill>
              </a:rPr>
              <a:t> </a:t>
            </a:r>
            <a:r>
              <a:rPr sz="3200" u="none" spc="-114" dirty="0">
                <a:solidFill>
                  <a:srgbClr val="000000"/>
                </a:solidFill>
              </a:rPr>
              <a:t>:	</a:t>
            </a:r>
            <a:r>
              <a:rPr sz="3200" u="heavy" spc="60" dirty="0">
                <a:solidFill>
                  <a:srgbClr val="000000"/>
                </a:solidFill>
                <a:uFill>
                  <a:solidFill>
                    <a:srgbClr val="000000"/>
                  </a:solidFill>
                </a:uFill>
              </a:rPr>
              <a:t>Incorporation</a:t>
            </a:r>
            <a:r>
              <a:rPr sz="3200" u="heavy" spc="250" dirty="0">
                <a:solidFill>
                  <a:srgbClr val="000000"/>
                </a:solidFill>
                <a:uFill>
                  <a:solidFill>
                    <a:srgbClr val="000000"/>
                  </a:solidFill>
                </a:uFill>
              </a:rPr>
              <a:t> </a:t>
            </a:r>
            <a:r>
              <a:rPr sz="3200" u="heavy" spc="65" dirty="0">
                <a:solidFill>
                  <a:srgbClr val="000000"/>
                </a:solidFill>
                <a:uFill>
                  <a:solidFill>
                    <a:srgbClr val="000000"/>
                  </a:solidFill>
                </a:uFill>
              </a:rPr>
              <a:t>Document</a:t>
            </a:r>
          </a:p>
        </p:txBody>
      </p:sp>
      <p:sp>
        <p:nvSpPr>
          <p:cNvPr id="7" name="object 7"/>
          <p:cNvSpPr txBox="1">
            <a:spLocks noGrp="1"/>
          </p:cNvSpPr>
          <p:nvPr>
            <p:ph type="sldNum" sz="quarter" idx="12"/>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pPr marL="25400">
                <a:lnSpc>
                  <a:spcPct val="100000"/>
                </a:lnSpc>
                <a:spcBef>
                  <a:spcPts val="5"/>
                </a:spcBef>
              </a:pPr>
              <a:t>18</a:t>
            </a:fld>
            <a:endParaRPr dirty="0"/>
          </a:p>
        </p:txBody>
      </p:sp>
      <p:sp>
        <p:nvSpPr>
          <p:cNvPr id="3" name="object 3"/>
          <p:cNvSpPr txBox="1"/>
          <p:nvPr/>
        </p:nvSpPr>
        <p:spPr>
          <a:xfrm>
            <a:off x="645159" y="111760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4" name="object 4"/>
          <p:cNvSpPr txBox="1"/>
          <p:nvPr/>
        </p:nvSpPr>
        <p:spPr>
          <a:xfrm>
            <a:off x="645159" y="199136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5" name="object 5"/>
          <p:cNvSpPr txBox="1"/>
          <p:nvPr/>
        </p:nvSpPr>
        <p:spPr>
          <a:xfrm>
            <a:off x="645159" y="327660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6" name="object 6"/>
          <p:cNvSpPr txBox="1"/>
          <p:nvPr/>
        </p:nvSpPr>
        <p:spPr>
          <a:xfrm>
            <a:off x="900430" y="1981200"/>
            <a:ext cx="7406005" cy="4270400"/>
          </a:xfrm>
          <a:prstGeom prst="rect">
            <a:avLst/>
          </a:prstGeom>
        </p:spPr>
        <p:txBody>
          <a:bodyPr vert="horz" wrap="square" lIns="0" tIns="12700" rIns="0" bIns="0" rtlCol="0">
            <a:spAutoFit/>
          </a:bodyPr>
          <a:lstStyle/>
          <a:p>
            <a:pPr marL="12700" marR="5080">
              <a:lnSpc>
                <a:spcPct val="150000"/>
              </a:lnSpc>
              <a:spcBef>
                <a:spcPts val="100"/>
              </a:spcBef>
            </a:pPr>
            <a:r>
              <a:rPr sz="1800" spc="-204" dirty="0">
                <a:latin typeface="Arial Black"/>
                <a:cs typeface="Arial Black"/>
              </a:rPr>
              <a:t>Once </a:t>
            </a:r>
            <a:r>
              <a:rPr sz="1800" spc="-235" dirty="0">
                <a:latin typeface="Arial Black"/>
                <a:cs typeface="Arial Black"/>
              </a:rPr>
              <a:t>the name </a:t>
            </a:r>
            <a:r>
              <a:rPr sz="1800" spc="-204" dirty="0">
                <a:latin typeface="Arial Black"/>
                <a:cs typeface="Arial Black"/>
              </a:rPr>
              <a:t>is reserved by </a:t>
            </a:r>
            <a:r>
              <a:rPr sz="1800" spc="-240" dirty="0">
                <a:latin typeface="Arial Black"/>
                <a:cs typeface="Arial Black"/>
              </a:rPr>
              <a:t>the </a:t>
            </a:r>
            <a:r>
              <a:rPr sz="1800" spc="-204" dirty="0">
                <a:latin typeface="Arial Black"/>
                <a:cs typeface="Arial Black"/>
              </a:rPr>
              <a:t>registrar, fill </a:t>
            </a:r>
            <a:r>
              <a:rPr sz="1800" spc="-210" dirty="0">
                <a:latin typeface="Arial Black"/>
                <a:cs typeface="Arial Black"/>
              </a:rPr>
              <a:t>up </a:t>
            </a:r>
            <a:r>
              <a:rPr sz="1800" spc="-155" dirty="0">
                <a:latin typeface="Arial Black"/>
                <a:cs typeface="Arial Black"/>
              </a:rPr>
              <a:t>e-Form-2 </a:t>
            </a:r>
            <a:r>
              <a:rPr sz="1800" spc="-225" dirty="0">
                <a:latin typeface="Arial Black"/>
                <a:cs typeface="Arial Black"/>
              </a:rPr>
              <a:t>Incorporation  </a:t>
            </a:r>
            <a:r>
              <a:rPr sz="1800" spc="-235" dirty="0">
                <a:latin typeface="Arial Black"/>
                <a:cs typeface="Arial Black"/>
              </a:rPr>
              <a:t>Document </a:t>
            </a:r>
            <a:r>
              <a:rPr sz="1800" spc="-204" dirty="0">
                <a:latin typeface="Arial Black"/>
                <a:cs typeface="Arial Black"/>
              </a:rPr>
              <a:t>and</a:t>
            </a:r>
            <a:r>
              <a:rPr sz="1800" spc="-345" dirty="0">
                <a:latin typeface="Arial Black"/>
                <a:cs typeface="Arial Black"/>
              </a:rPr>
              <a:t> </a:t>
            </a:r>
            <a:r>
              <a:rPr sz="1800" spc="-235" dirty="0">
                <a:latin typeface="Arial Black"/>
                <a:cs typeface="Arial Black"/>
              </a:rPr>
              <a:t>statement.</a:t>
            </a:r>
            <a:endParaRPr sz="1800">
              <a:latin typeface="Arial Black"/>
              <a:cs typeface="Arial Black"/>
            </a:endParaRPr>
          </a:p>
          <a:p>
            <a:pPr marL="12700" marR="374650">
              <a:lnSpc>
                <a:spcPct val="150000"/>
              </a:lnSpc>
              <a:spcBef>
                <a:spcPts val="400"/>
              </a:spcBef>
            </a:pPr>
            <a:r>
              <a:rPr sz="1800" spc="-240" dirty="0">
                <a:latin typeface="Arial Black"/>
                <a:cs typeface="Arial Black"/>
              </a:rPr>
              <a:t>Statement </a:t>
            </a:r>
            <a:r>
              <a:rPr sz="1800" spc="-204" dirty="0">
                <a:latin typeface="Arial Black"/>
                <a:cs typeface="Arial Black"/>
              </a:rPr>
              <a:t>in </a:t>
            </a:r>
            <a:r>
              <a:rPr sz="1800" spc="-240" dirty="0">
                <a:latin typeface="Arial Black"/>
                <a:cs typeface="Arial Black"/>
              </a:rPr>
              <a:t>the </a:t>
            </a:r>
            <a:r>
              <a:rPr sz="1800" spc="-190" dirty="0">
                <a:latin typeface="Arial Black"/>
                <a:cs typeface="Arial Black"/>
              </a:rPr>
              <a:t>e-form </a:t>
            </a:r>
            <a:r>
              <a:rPr sz="1800" spc="-204" dirty="0">
                <a:latin typeface="Arial Black"/>
                <a:cs typeface="Arial Black"/>
              </a:rPr>
              <a:t>is </a:t>
            </a:r>
            <a:r>
              <a:rPr sz="1800" spc="-254" dirty="0">
                <a:latin typeface="Arial Black"/>
                <a:cs typeface="Arial Black"/>
              </a:rPr>
              <a:t>to </a:t>
            </a:r>
            <a:r>
              <a:rPr sz="1800" spc="-204" dirty="0">
                <a:latin typeface="Arial Black"/>
                <a:cs typeface="Arial Black"/>
              </a:rPr>
              <a:t>be </a:t>
            </a:r>
            <a:r>
              <a:rPr sz="1800" spc="-220" dirty="0">
                <a:latin typeface="Arial Black"/>
                <a:cs typeface="Arial Black"/>
              </a:rPr>
              <a:t>digitally </a:t>
            </a:r>
            <a:r>
              <a:rPr sz="1800" spc="-210" dirty="0">
                <a:latin typeface="Arial Black"/>
                <a:cs typeface="Arial Black"/>
              </a:rPr>
              <a:t>signed </a:t>
            </a:r>
            <a:r>
              <a:rPr sz="1800" spc="-204" dirty="0">
                <a:latin typeface="Arial Black"/>
                <a:cs typeface="Arial Black"/>
              </a:rPr>
              <a:t>by </a:t>
            </a:r>
            <a:r>
              <a:rPr sz="1800" spc="-220" dirty="0">
                <a:latin typeface="Arial Black"/>
                <a:cs typeface="Arial Black"/>
              </a:rPr>
              <a:t>designated partner  </a:t>
            </a:r>
            <a:r>
              <a:rPr sz="1800" spc="-204" dirty="0">
                <a:latin typeface="Arial Black"/>
                <a:cs typeface="Arial Black"/>
              </a:rPr>
              <a:t>having </a:t>
            </a:r>
            <a:r>
              <a:rPr sz="1800" spc="-229" dirty="0">
                <a:latin typeface="Arial Black"/>
                <a:cs typeface="Arial Black"/>
              </a:rPr>
              <a:t>permanent </a:t>
            </a:r>
            <a:r>
              <a:rPr sz="1800" spc="-155" dirty="0">
                <a:latin typeface="Arial Black"/>
                <a:cs typeface="Arial Black"/>
              </a:rPr>
              <a:t>DPIN </a:t>
            </a:r>
            <a:r>
              <a:rPr sz="1800" spc="-210" dirty="0">
                <a:latin typeface="Arial Black"/>
                <a:cs typeface="Arial Black"/>
              </a:rPr>
              <a:t>and </a:t>
            </a:r>
            <a:r>
              <a:rPr sz="1800" spc="-204" dirty="0">
                <a:latin typeface="Arial Black"/>
                <a:cs typeface="Arial Black"/>
              </a:rPr>
              <a:t>also </a:t>
            </a:r>
            <a:r>
              <a:rPr sz="1800" spc="-254" dirty="0">
                <a:latin typeface="Arial Black"/>
                <a:cs typeface="Arial Black"/>
              </a:rPr>
              <a:t>to </a:t>
            </a:r>
            <a:r>
              <a:rPr sz="1800" spc="-204" dirty="0">
                <a:latin typeface="Arial Black"/>
                <a:cs typeface="Arial Black"/>
              </a:rPr>
              <a:t>be </a:t>
            </a:r>
            <a:r>
              <a:rPr sz="1800" spc="-220" dirty="0">
                <a:latin typeface="Arial Black"/>
                <a:cs typeface="Arial Black"/>
              </a:rPr>
              <a:t>digitally </a:t>
            </a:r>
            <a:r>
              <a:rPr sz="1800" spc="-210" dirty="0">
                <a:latin typeface="Arial Black"/>
                <a:cs typeface="Arial Black"/>
              </a:rPr>
              <a:t>signed </a:t>
            </a:r>
            <a:r>
              <a:rPr sz="1800" spc="-204" dirty="0">
                <a:latin typeface="Arial Black"/>
                <a:cs typeface="Arial Black"/>
              </a:rPr>
              <a:t>by an  </a:t>
            </a:r>
            <a:r>
              <a:rPr sz="1800" spc="-170" dirty="0">
                <a:latin typeface="Arial Black"/>
                <a:cs typeface="Arial Black"/>
              </a:rPr>
              <a:t>advocate/CS/CA </a:t>
            </a:r>
            <a:r>
              <a:rPr sz="1800" spc="-204" dirty="0">
                <a:latin typeface="Arial Black"/>
                <a:cs typeface="Arial Black"/>
              </a:rPr>
              <a:t>in</a:t>
            </a:r>
            <a:r>
              <a:rPr sz="1800" spc="-45" dirty="0">
                <a:latin typeface="Arial Black"/>
                <a:cs typeface="Arial Black"/>
              </a:rPr>
              <a:t> </a:t>
            </a:r>
            <a:r>
              <a:rPr sz="1800" spc="-225" dirty="0">
                <a:latin typeface="Arial Black"/>
                <a:cs typeface="Arial Black"/>
              </a:rPr>
              <a:t>practice.</a:t>
            </a:r>
            <a:endParaRPr sz="1800">
              <a:latin typeface="Arial Black"/>
              <a:cs typeface="Arial Black"/>
            </a:endParaRPr>
          </a:p>
          <a:p>
            <a:pPr marL="12700" marR="10160">
              <a:lnSpc>
                <a:spcPct val="150000"/>
              </a:lnSpc>
              <a:spcBef>
                <a:spcPts val="400"/>
              </a:spcBef>
            </a:pPr>
            <a:r>
              <a:rPr sz="1800" spc="-204" dirty="0">
                <a:latin typeface="Arial Black"/>
                <a:cs typeface="Arial Black"/>
              </a:rPr>
              <a:t>This </a:t>
            </a:r>
            <a:r>
              <a:rPr sz="1800" spc="-245" dirty="0">
                <a:latin typeface="Arial Black"/>
                <a:cs typeface="Arial Black"/>
              </a:rPr>
              <a:t>document </a:t>
            </a:r>
            <a:r>
              <a:rPr sz="1800" spc="-220" dirty="0">
                <a:latin typeface="Arial Black"/>
                <a:cs typeface="Arial Black"/>
              </a:rPr>
              <a:t>includes </a:t>
            </a:r>
            <a:r>
              <a:rPr sz="1800" spc="-240" dirty="0">
                <a:latin typeface="Arial Black"/>
                <a:cs typeface="Arial Black"/>
              </a:rPr>
              <a:t>the </a:t>
            </a:r>
            <a:r>
              <a:rPr sz="1800" b="1" u="heavy" spc="40" dirty="0">
                <a:solidFill>
                  <a:srgbClr val="548AB7"/>
                </a:solidFill>
                <a:uFill>
                  <a:solidFill>
                    <a:srgbClr val="548AB7"/>
                  </a:solidFill>
                </a:uFill>
                <a:latin typeface="Arial"/>
                <a:cs typeface="Arial"/>
              </a:rPr>
              <a:t>amount </a:t>
            </a:r>
            <a:r>
              <a:rPr sz="1800" b="1" u="heavy" spc="35" dirty="0">
                <a:solidFill>
                  <a:srgbClr val="548AB7"/>
                </a:solidFill>
                <a:uFill>
                  <a:solidFill>
                    <a:srgbClr val="548AB7"/>
                  </a:solidFill>
                </a:uFill>
                <a:latin typeface="Arial"/>
                <a:cs typeface="Arial"/>
              </a:rPr>
              <a:t>contribution </a:t>
            </a:r>
            <a:r>
              <a:rPr sz="1800" b="1" u="heavy" spc="30" dirty="0">
                <a:solidFill>
                  <a:srgbClr val="548AB7"/>
                </a:solidFill>
                <a:uFill>
                  <a:solidFill>
                    <a:srgbClr val="548AB7"/>
                  </a:solidFill>
                </a:uFill>
                <a:latin typeface="Arial"/>
                <a:cs typeface="Arial"/>
              </a:rPr>
              <a:t>and </a:t>
            </a:r>
            <a:r>
              <a:rPr sz="1800" b="1" u="heavy" spc="40" dirty="0">
                <a:solidFill>
                  <a:srgbClr val="548AB7"/>
                </a:solidFill>
                <a:uFill>
                  <a:solidFill>
                    <a:srgbClr val="548AB7"/>
                  </a:solidFill>
                </a:uFill>
                <a:latin typeface="Arial"/>
                <a:cs typeface="Arial"/>
              </a:rPr>
              <a:t>consent </a:t>
            </a:r>
            <a:r>
              <a:rPr sz="1800" b="1" u="heavy" spc="-30" dirty="0">
                <a:solidFill>
                  <a:srgbClr val="548AB7"/>
                </a:solidFill>
                <a:uFill>
                  <a:solidFill>
                    <a:srgbClr val="548AB7"/>
                  </a:solidFill>
                </a:uFill>
                <a:latin typeface="Arial"/>
                <a:cs typeface="Arial"/>
              </a:rPr>
              <a:t>of </a:t>
            </a:r>
            <a:r>
              <a:rPr sz="1800" b="1" spc="-30" dirty="0">
                <a:solidFill>
                  <a:srgbClr val="548AB7"/>
                </a:solidFill>
                <a:latin typeface="Arial"/>
                <a:cs typeface="Arial"/>
              </a:rPr>
              <a:t> </a:t>
            </a:r>
            <a:r>
              <a:rPr sz="1800" b="1" u="heavy" spc="55" dirty="0">
                <a:solidFill>
                  <a:srgbClr val="548AB7"/>
                </a:solidFill>
                <a:uFill>
                  <a:solidFill>
                    <a:srgbClr val="548AB7"/>
                  </a:solidFill>
                </a:uFill>
                <a:latin typeface="Arial"/>
                <a:cs typeface="Arial"/>
              </a:rPr>
              <a:t>partners</a:t>
            </a:r>
            <a:r>
              <a:rPr sz="1800" b="1" spc="55" dirty="0">
                <a:solidFill>
                  <a:srgbClr val="548AB7"/>
                </a:solidFill>
                <a:latin typeface="Arial"/>
                <a:cs typeface="Arial"/>
              </a:rPr>
              <a:t> </a:t>
            </a:r>
            <a:r>
              <a:rPr sz="1800" spc="-204" dirty="0">
                <a:latin typeface="Arial Black"/>
                <a:cs typeface="Arial Black"/>
              </a:rPr>
              <a:t>for </a:t>
            </a:r>
            <a:r>
              <a:rPr sz="1800" spc="-220" dirty="0">
                <a:latin typeface="Arial Black"/>
                <a:cs typeface="Arial Black"/>
              </a:rPr>
              <a:t>forming </a:t>
            </a:r>
            <a:r>
              <a:rPr sz="1800" spc="-200" dirty="0">
                <a:latin typeface="Arial Black"/>
                <a:cs typeface="Arial Black"/>
              </a:rPr>
              <a:t>a </a:t>
            </a:r>
            <a:r>
              <a:rPr sz="1800" spc="-235" dirty="0">
                <a:latin typeface="Arial Black"/>
                <a:cs typeface="Arial Black"/>
              </a:rPr>
              <a:t>limited </a:t>
            </a:r>
            <a:r>
              <a:rPr sz="1800" spc="-220" dirty="0">
                <a:latin typeface="Arial Black"/>
                <a:cs typeface="Arial Black"/>
              </a:rPr>
              <a:t>liability </a:t>
            </a:r>
            <a:r>
              <a:rPr sz="1800" spc="-215" dirty="0">
                <a:latin typeface="Arial Black"/>
                <a:cs typeface="Arial Black"/>
              </a:rPr>
              <a:t>partnership </a:t>
            </a:r>
            <a:r>
              <a:rPr sz="1800" spc="-254" dirty="0">
                <a:latin typeface="Arial Black"/>
                <a:cs typeface="Arial Black"/>
              </a:rPr>
              <a:t>to </a:t>
            </a:r>
            <a:r>
              <a:rPr sz="1800" spc="-220" dirty="0">
                <a:latin typeface="Arial Black"/>
                <a:cs typeface="Arial Black"/>
              </a:rPr>
              <a:t>carry </a:t>
            </a:r>
            <a:r>
              <a:rPr sz="1800" spc="-204" dirty="0">
                <a:latin typeface="Arial Black"/>
                <a:cs typeface="Arial Black"/>
              </a:rPr>
              <a:t>on </a:t>
            </a:r>
            <a:r>
              <a:rPr sz="1800" spc="-200" dirty="0">
                <a:latin typeface="Arial Black"/>
                <a:cs typeface="Arial Black"/>
              </a:rPr>
              <a:t>a </a:t>
            </a:r>
            <a:r>
              <a:rPr sz="1800" spc="-240" dirty="0">
                <a:latin typeface="Arial Black"/>
                <a:cs typeface="Arial Black"/>
              </a:rPr>
              <a:t>lawful  </a:t>
            </a:r>
            <a:r>
              <a:rPr sz="1800" spc="-210" dirty="0">
                <a:latin typeface="Arial Black"/>
                <a:cs typeface="Arial Black"/>
              </a:rPr>
              <a:t>business </a:t>
            </a:r>
            <a:r>
              <a:rPr sz="1800" spc="-280" dirty="0">
                <a:latin typeface="Arial Black"/>
                <a:cs typeface="Arial Black"/>
              </a:rPr>
              <a:t>with </a:t>
            </a:r>
            <a:r>
              <a:rPr sz="1800" spc="-225" dirty="0">
                <a:latin typeface="Arial Black"/>
                <a:cs typeface="Arial Black"/>
              </a:rPr>
              <a:t>profit </a:t>
            </a:r>
            <a:r>
              <a:rPr sz="1800" spc="-235" dirty="0">
                <a:latin typeface="Arial Black"/>
                <a:cs typeface="Arial Black"/>
              </a:rPr>
              <a:t>motive </a:t>
            </a:r>
            <a:r>
              <a:rPr sz="1800" spc="-210" dirty="0">
                <a:latin typeface="Arial Black"/>
                <a:cs typeface="Arial Black"/>
              </a:rPr>
              <a:t>and </a:t>
            </a:r>
            <a:r>
              <a:rPr sz="1800" spc="-235" dirty="0">
                <a:latin typeface="Arial Black"/>
                <a:cs typeface="Arial Black"/>
              </a:rPr>
              <a:t>stating </a:t>
            </a:r>
            <a:r>
              <a:rPr sz="1800" spc="-254" dirty="0">
                <a:latin typeface="Arial Black"/>
                <a:cs typeface="Arial Black"/>
              </a:rPr>
              <a:t>that </a:t>
            </a:r>
            <a:r>
              <a:rPr sz="1800" spc="-204" dirty="0">
                <a:latin typeface="Arial Black"/>
                <a:cs typeface="Arial Black"/>
              </a:rPr>
              <a:t>all </a:t>
            </a:r>
            <a:r>
              <a:rPr sz="1800" spc="-240" dirty="0">
                <a:latin typeface="Arial Black"/>
                <a:cs typeface="Arial Black"/>
              </a:rPr>
              <a:t>the </a:t>
            </a:r>
            <a:r>
              <a:rPr sz="1800" spc="-225" dirty="0">
                <a:latin typeface="Arial Black"/>
                <a:cs typeface="Arial Black"/>
              </a:rPr>
              <a:t>requirements </a:t>
            </a:r>
            <a:r>
              <a:rPr sz="1800" spc="-210" dirty="0">
                <a:latin typeface="Arial Black"/>
                <a:cs typeface="Arial Black"/>
              </a:rPr>
              <a:t>of </a:t>
            </a:r>
            <a:r>
              <a:rPr sz="1800" spc="-235" dirty="0">
                <a:latin typeface="Arial Black"/>
                <a:cs typeface="Arial Black"/>
              </a:rPr>
              <a:t>limited  </a:t>
            </a:r>
            <a:r>
              <a:rPr sz="1800" spc="-220" dirty="0">
                <a:latin typeface="Arial Black"/>
                <a:cs typeface="Arial Black"/>
              </a:rPr>
              <a:t>liability </a:t>
            </a:r>
            <a:r>
              <a:rPr sz="1800" spc="-215" dirty="0">
                <a:latin typeface="Arial Black"/>
                <a:cs typeface="Arial Black"/>
              </a:rPr>
              <a:t>partnership </a:t>
            </a:r>
            <a:r>
              <a:rPr sz="1800" spc="-275" dirty="0">
                <a:latin typeface="Arial Black"/>
                <a:cs typeface="Arial Black"/>
              </a:rPr>
              <a:t>act </a:t>
            </a:r>
            <a:r>
              <a:rPr sz="1800" spc="-190" dirty="0">
                <a:latin typeface="Arial Black"/>
                <a:cs typeface="Arial Black"/>
              </a:rPr>
              <a:t>2008, </a:t>
            </a:r>
            <a:r>
              <a:rPr sz="1800" spc="-210" dirty="0">
                <a:latin typeface="Arial Black"/>
                <a:cs typeface="Arial Black"/>
              </a:rPr>
              <a:t>regarding </a:t>
            </a:r>
            <a:r>
              <a:rPr sz="1800" spc="-220" dirty="0">
                <a:latin typeface="Arial Black"/>
                <a:cs typeface="Arial Black"/>
              </a:rPr>
              <a:t>incorporation </a:t>
            </a:r>
            <a:r>
              <a:rPr sz="1800" spc="-210" dirty="0">
                <a:latin typeface="Arial Black"/>
                <a:cs typeface="Arial Black"/>
              </a:rPr>
              <a:t>of </a:t>
            </a:r>
            <a:r>
              <a:rPr sz="1800" spc="-175" dirty="0">
                <a:latin typeface="Arial Black"/>
                <a:cs typeface="Arial Black"/>
              </a:rPr>
              <a:t>LLP </a:t>
            </a:r>
            <a:r>
              <a:rPr sz="1800" spc="-204" dirty="0">
                <a:latin typeface="Arial Black"/>
                <a:cs typeface="Arial Black"/>
              </a:rPr>
              <a:t>in India </a:t>
            </a:r>
            <a:r>
              <a:rPr sz="1800" spc="-210" dirty="0">
                <a:latin typeface="Arial Black"/>
                <a:cs typeface="Arial Black"/>
              </a:rPr>
              <a:t>have  been </a:t>
            </a:r>
            <a:r>
              <a:rPr sz="1800" spc="-229" dirty="0">
                <a:latin typeface="Arial Black"/>
                <a:cs typeface="Arial Black"/>
              </a:rPr>
              <a:t>complied</a:t>
            </a:r>
            <a:r>
              <a:rPr sz="1800" spc="-5" dirty="0">
                <a:latin typeface="Arial Black"/>
                <a:cs typeface="Arial Black"/>
              </a:rPr>
              <a:t> </a:t>
            </a:r>
            <a:r>
              <a:rPr sz="1800" spc="-245" dirty="0">
                <a:latin typeface="Arial Black"/>
                <a:cs typeface="Arial Black"/>
              </a:rPr>
              <a:t>with.</a:t>
            </a:r>
            <a:endParaRPr sz="1800">
              <a:latin typeface="Arial Black"/>
              <a:cs typeface="Arial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480" y="490220"/>
            <a:ext cx="5262880" cy="382156"/>
          </a:xfrm>
          <a:prstGeom prst="rect">
            <a:avLst/>
          </a:prstGeom>
        </p:spPr>
        <p:txBody>
          <a:bodyPr vert="horz" wrap="square" lIns="0" tIns="12700" rIns="0" bIns="0" rtlCol="0">
            <a:spAutoFit/>
          </a:bodyPr>
          <a:lstStyle/>
          <a:p>
            <a:pPr marL="12700">
              <a:lnSpc>
                <a:spcPct val="100000"/>
              </a:lnSpc>
              <a:spcBef>
                <a:spcPts val="100"/>
              </a:spcBef>
            </a:pPr>
            <a:r>
              <a:rPr sz="2400" u="none" spc="30" dirty="0">
                <a:solidFill>
                  <a:srgbClr val="000000"/>
                </a:solidFill>
              </a:rPr>
              <a:t>c) </a:t>
            </a:r>
            <a:r>
              <a:rPr sz="2400" u="heavy" spc="80" dirty="0">
                <a:solidFill>
                  <a:srgbClr val="000000"/>
                </a:solidFill>
                <a:uFill>
                  <a:solidFill>
                    <a:srgbClr val="000000"/>
                  </a:solidFill>
                </a:uFill>
              </a:rPr>
              <a:t>E-</a:t>
            </a:r>
            <a:r>
              <a:rPr sz="2400" u="none" spc="80" dirty="0">
                <a:solidFill>
                  <a:srgbClr val="000000"/>
                </a:solidFill>
              </a:rPr>
              <a:t> </a:t>
            </a:r>
            <a:r>
              <a:rPr sz="2400" u="heavy" spc="40" dirty="0">
                <a:solidFill>
                  <a:srgbClr val="000000"/>
                </a:solidFill>
                <a:uFill>
                  <a:solidFill>
                    <a:srgbClr val="000000"/>
                  </a:solidFill>
                </a:uFill>
              </a:rPr>
              <a:t>Form </a:t>
            </a:r>
            <a:r>
              <a:rPr sz="2400" u="heavy" dirty="0">
                <a:solidFill>
                  <a:srgbClr val="000000"/>
                </a:solidFill>
                <a:uFill>
                  <a:solidFill>
                    <a:srgbClr val="000000"/>
                  </a:solidFill>
                </a:uFill>
              </a:rPr>
              <a:t>3</a:t>
            </a:r>
            <a:r>
              <a:rPr sz="2400" u="none" dirty="0">
                <a:solidFill>
                  <a:srgbClr val="000000"/>
                </a:solidFill>
              </a:rPr>
              <a:t> </a:t>
            </a:r>
            <a:r>
              <a:rPr sz="2400" u="none" spc="-114" dirty="0">
                <a:solidFill>
                  <a:srgbClr val="000000"/>
                </a:solidFill>
              </a:rPr>
              <a:t>: </a:t>
            </a:r>
            <a:r>
              <a:rPr sz="2400" u="heavy" spc="75" dirty="0">
                <a:solidFill>
                  <a:srgbClr val="000000"/>
                </a:solidFill>
                <a:uFill>
                  <a:solidFill>
                    <a:srgbClr val="000000"/>
                  </a:solidFill>
                </a:uFill>
              </a:rPr>
              <a:t>Details </a:t>
            </a:r>
            <a:r>
              <a:rPr sz="2400" u="heavy" spc="-25" dirty="0">
                <a:solidFill>
                  <a:srgbClr val="000000"/>
                </a:solidFill>
                <a:uFill>
                  <a:solidFill>
                    <a:srgbClr val="000000"/>
                  </a:solidFill>
                </a:uFill>
              </a:rPr>
              <a:t>of </a:t>
            </a:r>
            <a:r>
              <a:rPr sz="2400" u="heavy" spc="35" dirty="0">
                <a:solidFill>
                  <a:srgbClr val="000000"/>
                </a:solidFill>
                <a:uFill>
                  <a:solidFill>
                    <a:srgbClr val="000000"/>
                  </a:solidFill>
                </a:uFill>
              </a:rPr>
              <a:t>LLP</a:t>
            </a:r>
            <a:r>
              <a:rPr sz="2400" u="heavy" spc="270" dirty="0">
                <a:solidFill>
                  <a:srgbClr val="000000"/>
                </a:solidFill>
                <a:uFill>
                  <a:solidFill>
                    <a:srgbClr val="000000"/>
                  </a:solidFill>
                </a:uFill>
              </a:rPr>
              <a:t> </a:t>
            </a:r>
            <a:r>
              <a:rPr sz="2400" u="heavy" spc="75" dirty="0">
                <a:solidFill>
                  <a:srgbClr val="000000"/>
                </a:solidFill>
                <a:uFill>
                  <a:solidFill>
                    <a:srgbClr val="000000"/>
                  </a:solidFill>
                </a:uFill>
              </a:rPr>
              <a:t>Agreement</a:t>
            </a:r>
          </a:p>
        </p:txBody>
      </p:sp>
      <p:sp>
        <p:nvSpPr>
          <p:cNvPr id="9" name="object 9"/>
          <p:cNvSpPr txBox="1">
            <a:spLocks noGrp="1"/>
          </p:cNvSpPr>
          <p:nvPr>
            <p:ph type="sldNum" sz="quarter" idx="12"/>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pPr marL="25400">
                <a:lnSpc>
                  <a:spcPct val="100000"/>
                </a:lnSpc>
                <a:spcBef>
                  <a:spcPts val="5"/>
                </a:spcBef>
              </a:pPr>
              <a:t>19</a:t>
            </a:fld>
            <a:endParaRPr dirty="0"/>
          </a:p>
        </p:txBody>
      </p:sp>
      <p:sp>
        <p:nvSpPr>
          <p:cNvPr id="3" name="object 3"/>
          <p:cNvSpPr txBox="1"/>
          <p:nvPr/>
        </p:nvSpPr>
        <p:spPr>
          <a:xfrm>
            <a:off x="645159" y="1012189"/>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4" name="object 4"/>
          <p:cNvSpPr txBox="1"/>
          <p:nvPr/>
        </p:nvSpPr>
        <p:spPr>
          <a:xfrm>
            <a:off x="645159" y="2393950"/>
            <a:ext cx="127635" cy="211454"/>
          </a:xfrm>
          <a:prstGeom prst="rect">
            <a:avLst/>
          </a:prstGeom>
        </p:spPr>
        <p:txBody>
          <a:bodyPr vert="horz" wrap="square" lIns="0" tIns="15240" rIns="0" bIns="0" rtlCol="0">
            <a:spAutoFit/>
          </a:bodyPr>
          <a:lstStyle/>
          <a:p>
            <a:pPr marL="12700">
              <a:lnSpc>
                <a:spcPct val="100000"/>
              </a:lnSpc>
              <a:spcBef>
                <a:spcPts val="120"/>
              </a:spcBef>
            </a:pPr>
            <a:r>
              <a:rPr sz="1200" spc="225" dirty="0">
                <a:solidFill>
                  <a:srgbClr val="93B5D1"/>
                </a:solidFill>
                <a:latin typeface="Symbol"/>
                <a:cs typeface="Symbol"/>
              </a:rPr>
              <a:t></a:t>
            </a:r>
            <a:endParaRPr sz="1200">
              <a:latin typeface="Symbol"/>
              <a:cs typeface="Symbol"/>
            </a:endParaRPr>
          </a:p>
        </p:txBody>
      </p:sp>
      <p:sp>
        <p:nvSpPr>
          <p:cNvPr id="5" name="object 5"/>
          <p:cNvSpPr txBox="1"/>
          <p:nvPr/>
        </p:nvSpPr>
        <p:spPr>
          <a:xfrm>
            <a:off x="896619" y="845819"/>
            <a:ext cx="7683500" cy="2641600"/>
          </a:xfrm>
          <a:prstGeom prst="rect">
            <a:avLst/>
          </a:prstGeom>
        </p:spPr>
        <p:txBody>
          <a:bodyPr vert="horz" wrap="square" lIns="0" tIns="12700" rIns="0" bIns="0" rtlCol="0">
            <a:spAutoFit/>
          </a:bodyPr>
          <a:lstStyle/>
          <a:p>
            <a:pPr marL="16510" marR="622935">
              <a:lnSpc>
                <a:spcPct val="150000"/>
              </a:lnSpc>
              <a:spcBef>
                <a:spcPts val="100"/>
              </a:spcBef>
            </a:pPr>
            <a:r>
              <a:rPr sz="1800" dirty="0">
                <a:latin typeface="Arial"/>
                <a:cs typeface="Arial"/>
              </a:rPr>
              <a:t>This </a:t>
            </a:r>
            <a:r>
              <a:rPr sz="1800" spc="-5" dirty="0">
                <a:latin typeface="Arial"/>
                <a:cs typeface="Arial"/>
              </a:rPr>
              <a:t>form </a:t>
            </a:r>
            <a:r>
              <a:rPr sz="1800" spc="-10" dirty="0">
                <a:latin typeface="Arial"/>
                <a:cs typeface="Arial"/>
              </a:rPr>
              <a:t>provides </a:t>
            </a:r>
            <a:r>
              <a:rPr sz="1800" spc="-5" dirty="0">
                <a:latin typeface="Arial"/>
                <a:cs typeface="Arial"/>
              </a:rPr>
              <a:t>for the </a:t>
            </a:r>
            <a:r>
              <a:rPr sz="1800" spc="-10" dirty="0">
                <a:latin typeface="Arial"/>
                <a:cs typeface="Arial"/>
              </a:rPr>
              <a:t>necessary </a:t>
            </a:r>
            <a:r>
              <a:rPr sz="1800" spc="-5" dirty="0">
                <a:latin typeface="Arial"/>
                <a:cs typeface="Arial"/>
              </a:rPr>
              <a:t>information in respect to the LLP  </a:t>
            </a:r>
            <a:r>
              <a:rPr sz="1800" spc="-10" dirty="0">
                <a:latin typeface="Arial"/>
                <a:cs typeface="Arial"/>
              </a:rPr>
              <a:t>Agreement </a:t>
            </a:r>
            <a:r>
              <a:rPr sz="1800" spc="-5" dirty="0">
                <a:latin typeface="Arial"/>
                <a:cs typeface="Arial"/>
              </a:rPr>
              <a:t>entered into </a:t>
            </a:r>
            <a:r>
              <a:rPr sz="1800" spc="-15" dirty="0">
                <a:latin typeface="Arial"/>
                <a:cs typeface="Arial"/>
              </a:rPr>
              <a:t>between </a:t>
            </a:r>
            <a:r>
              <a:rPr sz="1800" spc="-10" dirty="0">
                <a:latin typeface="Arial"/>
                <a:cs typeface="Arial"/>
              </a:rPr>
              <a:t>the</a:t>
            </a:r>
            <a:r>
              <a:rPr sz="1800" spc="15" dirty="0">
                <a:latin typeface="Arial"/>
                <a:cs typeface="Arial"/>
              </a:rPr>
              <a:t> </a:t>
            </a:r>
            <a:r>
              <a:rPr sz="1800" spc="-5" dirty="0">
                <a:latin typeface="Arial"/>
                <a:cs typeface="Arial"/>
              </a:rPr>
              <a:t>partners.</a:t>
            </a:r>
            <a:endParaRPr sz="1800">
              <a:latin typeface="Arial"/>
              <a:cs typeface="Arial"/>
            </a:endParaRPr>
          </a:p>
          <a:p>
            <a:pPr marL="12700">
              <a:lnSpc>
                <a:spcPct val="100000"/>
              </a:lnSpc>
              <a:spcBef>
                <a:spcPts val="1600"/>
              </a:spcBef>
            </a:pPr>
            <a:r>
              <a:rPr sz="1800" b="1" spc="20" dirty="0">
                <a:latin typeface="Arial"/>
                <a:cs typeface="Arial"/>
              </a:rPr>
              <a:t>d) </a:t>
            </a:r>
            <a:r>
              <a:rPr sz="2000" b="1" u="heavy" spc="80" dirty="0">
                <a:uFill>
                  <a:solidFill>
                    <a:srgbClr val="000000"/>
                  </a:solidFill>
                </a:uFill>
                <a:latin typeface="Arial"/>
                <a:cs typeface="Arial"/>
              </a:rPr>
              <a:t>E-</a:t>
            </a:r>
            <a:r>
              <a:rPr sz="2000" b="1" spc="80" dirty="0">
                <a:latin typeface="Arial"/>
                <a:cs typeface="Arial"/>
              </a:rPr>
              <a:t> </a:t>
            </a:r>
            <a:r>
              <a:rPr sz="2000" b="1" u="heavy" spc="40" dirty="0">
                <a:uFill>
                  <a:solidFill>
                    <a:srgbClr val="000000"/>
                  </a:solidFill>
                </a:uFill>
                <a:latin typeface="Arial"/>
                <a:cs typeface="Arial"/>
              </a:rPr>
              <a:t>Form </a:t>
            </a:r>
            <a:r>
              <a:rPr sz="2000" b="1" u="heavy" dirty="0">
                <a:uFill>
                  <a:solidFill>
                    <a:srgbClr val="000000"/>
                  </a:solidFill>
                </a:uFill>
                <a:latin typeface="Arial"/>
                <a:cs typeface="Arial"/>
              </a:rPr>
              <a:t>4</a:t>
            </a:r>
            <a:r>
              <a:rPr sz="2000" b="1" dirty="0">
                <a:latin typeface="Arial"/>
                <a:cs typeface="Arial"/>
              </a:rPr>
              <a:t> </a:t>
            </a:r>
            <a:r>
              <a:rPr sz="1800" b="1" spc="-100" dirty="0">
                <a:latin typeface="Arial"/>
                <a:cs typeface="Arial"/>
              </a:rPr>
              <a:t>: </a:t>
            </a:r>
            <a:r>
              <a:rPr sz="2000" b="1" u="heavy" spc="65" dirty="0">
                <a:uFill>
                  <a:solidFill>
                    <a:srgbClr val="000000"/>
                  </a:solidFill>
                </a:uFill>
                <a:latin typeface="Arial"/>
                <a:cs typeface="Arial"/>
              </a:rPr>
              <a:t>Consent </a:t>
            </a:r>
            <a:r>
              <a:rPr sz="2000" b="1" u="heavy" spc="-30" dirty="0">
                <a:uFill>
                  <a:solidFill>
                    <a:srgbClr val="000000"/>
                  </a:solidFill>
                </a:uFill>
                <a:latin typeface="Arial"/>
                <a:cs typeface="Arial"/>
              </a:rPr>
              <a:t>of</a:t>
            </a:r>
            <a:r>
              <a:rPr sz="2000" b="1" u="heavy" spc="-185" dirty="0">
                <a:uFill>
                  <a:solidFill>
                    <a:srgbClr val="000000"/>
                  </a:solidFill>
                </a:uFill>
                <a:latin typeface="Arial"/>
                <a:cs typeface="Arial"/>
              </a:rPr>
              <a:t> </a:t>
            </a:r>
            <a:r>
              <a:rPr sz="2000" b="1" u="heavy" spc="75" dirty="0">
                <a:uFill>
                  <a:solidFill>
                    <a:srgbClr val="000000"/>
                  </a:solidFill>
                </a:uFill>
                <a:latin typeface="Arial"/>
                <a:cs typeface="Arial"/>
              </a:rPr>
              <a:t>Partners</a:t>
            </a:r>
            <a:endParaRPr sz="2000">
              <a:latin typeface="Arial"/>
              <a:cs typeface="Arial"/>
            </a:endParaRPr>
          </a:p>
          <a:p>
            <a:pPr marL="16510" marR="5080">
              <a:lnSpc>
                <a:spcPct val="150000"/>
              </a:lnSpc>
              <a:spcBef>
                <a:spcPts val="400"/>
              </a:spcBef>
            </a:pPr>
            <a:r>
              <a:rPr sz="1800" spc="-10" dirty="0">
                <a:latin typeface="Arial"/>
                <a:cs typeface="Arial"/>
              </a:rPr>
              <a:t>Consent </a:t>
            </a:r>
            <a:r>
              <a:rPr sz="1800" spc="-5" dirty="0">
                <a:latin typeface="Arial"/>
                <a:cs typeface="Arial"/>
              </a:rPr>
              <a:t>of </a:t>
            </a:r>
            <a:r>
              <a:rPr sz="1800" spc="-10" dirty="0">
                <a:latin typeface="Arial"/>
                <a:cs typeface="Arial"/>
              </a:rPr>
              <a:t>each </a:t>
            </a:r>
            <a:r>
              <a:rPr sz="1800" spc="-5" dirty="0">
                <a:latin typeface="Arial"/>
                <a:cs typeface="Arial"/>
              </a:rPr>
              <a:t>partner to </a:t>
            </a:r>
            <a:r>
              <a:rPr sz="1800" spc="-10" dirty="0">
                <a:latin typeface="Arial"/>
                <a:cs typeface="Arial"/>
              </a:rPr>
              <a:t>become </a:t>
            </a:r>
            <a:r>
              <a:rPr sz="1800" dirty="0">
                <a:latin typeface="Arial"/>
                <a:cs typeface="Arial"/>
              </a:rPr>
              <a:t>a </a:t>
            </a:r>
            <a:r>
              <a:rPr sz="1800" spc="-5" dirty="0">
                <a:latin typeface="Arial"/>
                <a:cs typeface="Arial"/>
              </a:rPr>
              <a:t>partner of </a:t>
            </a:r>
            <a:r>
              <a:rPr sz="1800" spc="-10" dirty="0">
                <a:latin typeface="Arial"/>
                <a:cs typeface="Arial"/>
              </a:rPr>
              <a:t>Limited Liability </a:t>
            </a:r>
            <a:r>
              <a:rPr sz="1800" spc="-5" dirty="0">
                <a:latin typeface="Arial"/>
                <a:cs typeface="Arial"/>
              </a:rPr>
              <a:t>Partnership  </a:t>
            </a:r>
            <a:r>
              <a:rPr sz="1800" spc="-10" dirty="0">
                <a:latin typeface="Arial"/>
                <a:cs typeface="Arial"/>
              </a:rPr>
              <a:t>along </a:t>
            </a:r>
            <a:r>
              <a:rPr sz="1800" spc="-15" dirty="0">
                <a:latin typeface="Arial"/>
                <a:cs typeface="Arial"/>
              </a:rPr>
              <a:t>with </a:t>
            </a:r>
            <a:r>
              <a:rPr sz="1800" spc="-10" dirty="0">
                <a:latin typeface="Arial"/>
                <a:cs typeface="Arial"/>
              </a:rPr>
              <a:t>their </a:t>
            </a:r>
            <a:r>
              <a:rPr sz="1800" spc="-5" dirty="0">
                <a:latin typeface="Arial"/>
                <a:cs typeface="Arial"/>
              </a:rPr>
              <a:t>address and </a:t>
            </a:r>
            <a:r>
              <a:rPr sz="1800" spc="-10" dirty="0">
                <a:latin typeface="Arial"/>
                <a:cs typeface="Arial"/>
              </a:rPr>
              <a:t>identity proof </a:t>
            </a:r>
            <a:r>
              <a:rPr sz="1800" spc="-5" dirty="0">
                <a:latin typeface="Arial"/>
                <a:cs typeface="Arial"/>
              </a:rPr>
              <a:t>to be </a:t>
            </a:r>
            <a:r>
              <a:rPr sz="1800" spc="-10" dirty="0">
                <a:latin typeface="Arial"/>
                <a:cs typeface="Arial"/>
              </a:rPr>
              <a:t>filed </a:t>
            </a:r>
            <a:r>
              <a:rPr sz="1800" spc="-15" dirty="0">
                <a:latin typeface="Arial"/>
                <a:cs typeface="Arial"/>
              </a:rPr>
              <a:t>with </a:t>
            </a:r>
            <a:r>
              <a:rPr sz="1800" spc="-5" dirty="0">
                <a:latin typeface="Arial"/>
                <a:cs typeface="Arial"/>
              </a:rPr>
              <a:t>the Registrar of  </a:t>
            </a:r>
            <a:r>
              <a:rPr sz="1800" spc="-10" dirty="0">
                <a:latin typeface="Arial"/>
                <a:cs typeface="Arial"/>
              </a:rPr>
              <a:t>Companies.</a:t>
            </a:r>
            <a:endParaRPr sz="1800">
              <a:latin typeface="Arial"/>
              <a:cs typeface="Arial"/>
            </a:endParaRPr>
          </a:p>
        </p:txBody>
      </p:sp>
      <p:sp>
        <p:nvSpPr>
          <p:cNvPr id="6" name="object 6"/>
          <p:cNvSpPr txBox="1"/>
          <p:nvPr/>
        </p:nvSpPr>
        <p:spPr>
          <a:xfrm>
            <a:off x="1285239" y="3665220"/>
            <a:ext cx="718820" cy="330200"/>
          </a:xfrm>
          <a:prstGeom prst="rect">
            <a:avLst/>
          </a:prstGeom>
        </p:spPr>
        <p:txBody>
          <a:bodyPr vert="horz" wrap="square" lIns="0" tIns="12700" rIns="0" bIns="0" rtlCol="0">
            <a:spAutoFit/>
          </a:bodyPr>
          <a:lstStyle/>
          <a:p>
            <a:pPr marL="12700">
              <a:lnSpc>
                <a:spcPct val="100000"/>
              </a:lnSpc>
              <a:spcBef>
                <a:spcPts val="100"/>
              </a:spcBef>
            </a:pPr>
            <a:r>
              <a:rPr sz="2000" b="1" u="heavy" spc="170" dirty="0">
                <a:uFill>
                  <a:solidFill>
                    <a:srgbClr val="000000"/>
                  </a:solidFill>
                </a:uFill>
                <a:latin typeface="Arial"/>
                <a:cs typeface="Arial"/>
              </a:rPr>
              <a:t>N</a:t>
            </a:r>
            <a:r>
              <a:rPr sz="2000" b="1" u="heavy" spc="55" dirty="0">
                <a:uFill>
                  <a:solidFill>
                    <a:srgbClr val="000000"/>
                  </a:solidFill>
                </a:uFill>
                <a:latin typeface="Arial"/>
                <a:cs typeface="Arial"/>
              </a:rPr>
              <a:t>o</a:t>
            </a:r>
            <a:r>
              <a:rPr sz="2000" b="1" u="heavy" spc="45" dirty="0">
                <a:uFill>
                  <a:solidFill>
                    <a:srgbClr val="000000"/>
                  </a:solidFill>
                </a:uFill>
                <a:latin typeface="Arial"/>
                <a:cs typeface="Arial"/>
              </a:rPr>
              <a:t>t</a:t>
            </a:r>
            <a:r>
              <a:rPr sz="2000" b="1" u="heavy" spc="175" dirty="0">
                <a:uFill>
                  <a:solidFill>
                    <a:srgbClr val="000000"/>
                  </a:solidFill>
                </a:uFill>
                <a:latin typeface="Arial"/>
                <a:cs typeface="Arial"/>
              </a:rPr>
              <a:t>e</a:t>
            </a:r>
            <a:r>
              <a:rPr sz="2000" b="1" u="heavy" spc="-114" dirty="0">
                <a:uFill>
                  <a:solidFill>
                    <a:srgbClr val="000000"/>
                  </a:solidFill>
                </a:uFill>
                <a:latin typeface="Arial"/>
                <a:cs typeface="Arial"/>
              </a:rPr>
              <a:t>:</a:t>
            </a:r>
            <a:endParaRPr sz="2000">
              <a:latin typeface="Arial"/>
              <a:cs typeface="Arial"/>
            </a:endParaRPr>
          </a:p>
        </p:txBody>
      </p:sp>
      <p:sp>
        <p:nvSpPr>
          <p:cNvPr id="7" name="object 7"/>
          <p:cNvSpPr txBox="1"/>
          <p:nvPr/>
        </p:nvSpPr>
        <p:spPr>
          <a:xfrm>
            <a:off x="2274570" y="3690620"/>
            <a:ext cx="5730875" cy="299720"/>
          </a:xfrm>
          <a:prstGeom prst="rect">
            <a:avLst/>
          </a:prstGeom>
        </p:spPr>
        <p:txBody>
          <a:bodyPr vert="horz" wrap="square" lIns="0" tIns="12700" rIns="0" bIns="0" rtlCol="0">
            <a:spAutoFit/>
          </a:bodyPr>
          <a:lstStyle/>
          <a:p>
            <a:pPr marL="12700">
              <a:lnSpc>
                <a:spcPct val="100000"/>
              </a:lnSpc>
              <a:spcBef>
                <a:spcPts val="100"/>
              </a:spcBef>
            </a:pPr>
            <a:r>
              <a:rPr sz="1800" b="1" u="sng" spc="-5" dirty="0">
                <a:solidFill>
                  <a:srgbClr val="548AB7"/>
                </a:solidFill>
                <a:uFill>
                  <a:solidFill>
                    <a:srgbClr val="548AB7"/>
                  </a:solidFill>
                </a:uFill>
                <a:latin typeface="Arial"/>
                <a:cs typeface="Arial"/>
              </a:rPr>
              <a:t>E-Form </a:t>
            </a:r>
            <a:r>
              <a:rPr sz="1800" b="1" u="sng" dirty="0">
                <a:solidFill>
                  <a:srgbClr val="548AB7"/>
                </a:solidFill>
                <a:uFill>
                  <a:solidFill>
                    <a:srgbClr val="548AB7"/>
                  </a:solidFill>
                </a:uFill>
                <a:latin typeface="Arial"/>
                <a:cs typeface="Arial"/>
              </a:rPr>
              <a:t>3 &amp; 4</a:t>
            </a:r>
            <a:r>
              <a:rPr sz="1800" b="1" dirty="0">
                <a:solidFill>
                  <a:srgbClr val="548AB7"/>
                </a:solidFill>
                <a:latin typeface="Arial"/>
                <a:cs typeface="Arial"/>
              </a:rPr>
              <a:t> </a:t>
            </a:r>
            <a:r>
              <a:rPr sz="1800" spc="-5" dirty="0">
                <a:latin typeface="Arial"/>
                <a:cs typeface="Arial"/>
              </a:rPr>
              <a:t>are required to filed </a:t>
            </a:r>
            <a:r>
              <a:rPr sz="1800" b="1" u="sng" spc="5" dirty="0">
                <a:solidFill>
                  <a:srgbClr val="548AB7"/>
                </a:solidFill>
                <a:uFill>
                  <a:solidFill>
                    <a:srgbClr val="548AB7"/>
                  </a:solidFill>
                </a:uFill>
                <a:latin typeface="Arial"/>
                <a:cs typeface="Arial"/>
              </a:rPr>
              <a:t>within </a:t>
            </a:r>
            <a:r>
              <a:rPr sz="1800" b="1" u="sng" spc="-5" dirty="0">
                <a:solidFill>
                  <a:srgbClr val="548AB7"/>
                </a:solidFill>
                <a:uFill>
                  <a:solidFill>
                    <a:srgbClr val="548AB7"/>
                  </a:solidFill>
                </a:uFill>
                <a:latin typeface="Arial"/>
                <a:cs typeface="Arial"/>
              </a:rPr>
              <a:t>30 </a:t>
            </a:r>
            <a:r>
              <a:rPr sz="1800" b="1" u="sng" spc="-10" dirty="0">
                <a:solidFill>
                  <a:srgbClr val="548AB7"/>
                </a:solidFill>
                <a:uFill>
                  <a:solidFill>
                    <a:srgbClr val="548AB7"/>
                  </a:solidFill>
                </a:uFill>
                <a:latin typeface="Arial"/>
                <a:cs typeface="Arial"/>
              </a:rPr>
              <a:t>days</a:t>
            </a:r>
            <a:r>
              <a:rPr sz="1800" b="1" spc="-10" dirty="0">
                <a:solidFill>
                  <a:srgbClr val="548AB7"/>
                </a:solidFill>
                <a:latin typeface="Arial"/>
                <a:cs typeface="Arial"/>
              </a:rPr>
              <a:t> </a:t>
            </a:r>
            <a:r>
              <a:rPr sz="1800" spc="-10" dirty="0">
                <a:latin typeface="Arial"/>
                <a:cs typeface="Arial"/>
              </a:rPr>
              <a:t>of </a:t>
            </a:r>
            <a:r>
              <a:rPr sz="1800" spc="-5" dirty="0">
                <a:latin typeface="Arial"/>
                <a:cs typeface="Arial"/>
              </a:rPr>
              <a:t>the</a:t>
            </a:r>
            <a:endParaRPr sz="1800">
              <a:latin typeface="Arial"/>
              <a:cs typeface="Arial"/>
            </a:endParaRPr>
          </a:p>
        </p:txBody>
      </p:sp>
      <p:sp>
        <p:nvSpPr>
          <p:cNvPr id="8" name="object 8"/>
          <p:cNvSpPr txBox="1"/>
          <p:nvPr/>
        </p:nvSpPr>
        <p:spPr>
          <a:xfrm>
            <a:off x="900430" y="4107179"/>
            <a:ext cx="7538084" cy="213868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incorporation.</a:t>
            </a:r>
            <a:endParaRPr sz="1800">
              <a:latin typeface="Arial"/>
              <a:cs typeface="Arial"/>
            </a:endParaRPr>
          </a:p>
          <a:p>
            <a:pPr>
              <a:lnSpc>
                <a:spcPct val="100000"/>
              </a:lnSpc>
            </a:pPr>
            <a:endParaRPr sz="2000">
              <a:latin typeface="Times New Roman"/>
              <a:cs typeface="Times New Roman"/>
            </a:endParaRPr>
          </a:p>
          <a:p>
            <a:pPr>
              <a:lnSpc>
                <a:spcPct val="100000"/>
              </a:lnSpc>
              <a:spcBef>
                <a:spcPts val="15"/>
              </a:spcBef>
            </a:pPr>
            <a:endParaRPr sz="1600">
              <a:latin typeface="Times New Roman"/>
              <a:cs typeface="Times New Roman"/>
            </a:endParaRPr>
          </a:p>
          <a:p>
            <a:pPr marL="12700" marR="5080" indent="1270">
              <a:lnSpc>
                <a:spcPct val="145500"/>
              </a:lnSpc>
              <a:spcBef>
                <a:spcPts val="5"/>
              </a:spcBef>
            </a:pPr>
            <a:r>
              <a:rPr sz="1800" b="1" dirty="0">
                <a:latin typeface="Arial"/>
                <a:cs typeface="Arial"/>
              </a:rPr>
              <a:t>f) </a:t>
            </a:r>
            <a:r>
              <a:rPr sz="2200" b="1" u="heavy" spc="-5" dirty="0">
                <a:uFill>
                  <a:solidFill>
                    <a:srgbClr val="000000"/>
                  </a:solidFill>
                </a:uFill>
                <a:latin typeface="Arial"/>
                <a:cs typeface="Arial"/>
              </a:rPr>
              <a:t>Subscription sheet</a:t>
            </a:r>
            <a:r>
              <a:rPr sz="2200" b="1" spc="-5" dirty="0">
                <a:latin typeface="Arial"/>
                <a:cs typeface="Arial"/>
              </a:rPr>
              <a:t> </a:t>
            </a:r>
            <a:r>
              <a:rPr sz="1800" b="1" dirty="0">
                <a:latin typeface="Arial"/>
                <a:cs typeface="Arial"/>
              </a:rPr>
              <a:t>: </a:t>
            </a:r>
            <a:r>
              <a:rPr sz="1800" spc="-5" dirty="0">
                <a:latin typeface="Arial"/>
                <a:cs typeface="Arial"/>
              </a:rPr>
              <a:t>Just like in </a:t>
            </a:r>
            <a:r>
              <a:rPr sz="1800" dirty="0">
                <a:latin typeface="Arial"/>
                <a:cs typeface="Arial"/>
              </a:rPr>
              <a:t>case </a:t>
            </a:r>
            <a:r>
              <a:rPr sz="1800" spc="-10" dirty="0">
                <a:latin typeface="Arial"/>
                <a:cs typeface="Arial"/>
              </a:rPr>
              <a:t>of </a:t>
            </a:r>
            <a:r>
              <a:rPr sz="1800" spc="-5" dirty="0">
                <a:latin typeface="Arial"/>
                <a:cs typeface="Arial"/>
              </a:rPr>
              <a:t>Company formation, the  partners are required </a:t>
            </a:r>
            <a:r>
              <a:rPr sz="1800" dirty="0">
                <a:latin typeface="Arial"/>
                <a:cs typeface="Arial"/>
              </a:rPr>
              <a:t>to </a:t>
            </a:r>
            <a:r>
              <a:rPr sz="1800" spc="-10" dirty="0">
                <a:latin typeface="Arial"/>
                <a:cs typeface="Arial"/>
              </a:rPr>
              <a:t>subscribe </a:t>
            </a:r>
            <a:r>
              <a:rPr sz="1800" spc="-5" dirty="0">
                <a:latin typeface="Arial"/>
                <a:cs typeface="Arial"/>
              </a:rPr>
              <a:t>their </a:t>
            </a:r>
            <a:r>
              <a:rPr sz="1800" spc="-10" dirty="0">
                <a:latin typeface="Arial"/>
                <a:cs typeface="Arial"/>
              </a:rPr>
              <a:t>names along </a:t>
            </a:r>
            <a:r>
              <a:rPr sz="1800" spc="-15" dirty="0">
                <a:latin typeface="Arial"/>
                <a:cs typeface="Arial"/>
              </a:rPr>
              <a:t>with </a:t>
            </a:r>
            <a:r>
              <a:rPr sz="1800" spc="-10" dirty="0">
                <a:latin typeface="Arial"/>
                <a:cs typeface="Arial"/>
              </a:rPr>
              <a:t>signatures </a:t>
            </a:r>
            <a:r>
              <a:rPr sz="1800" spc="-5" dirty="0">
                <a:latin typeface="Arial"/>
                <a:cs typeface="Arial"/>
              </a:rPr>
              <a:t>to the  </a:t>
            </a:r>
            <a:r>
              <a:rPr sz="1800" spc="-10" dirty="0">
                <a:latin typeface="Arial"/>
                <a:cs typeface="Arial"/>
              </a:rPr>
              <a:t>subscription </a:t>
            </a:r>
            <a:r>
              <a:rPr sz="1800" spc="-5" dirty="0">
                <a:latin typeface="Arial"/>
                <a:cs typeface="Arial"/>
              </a:rPr>
              <a:t>sheet, </a:t>
            </a:r>
            <a:r>
              <a:rPr sz="1800" spc="-15" dirty="0">
                <a:latin typeface="Arial"/>
                <a:cs typeface="Arial"/>
              </a:rPr>
              <a:t>which </a:t>
            </a:r>
            <a:r>
              <a:rPr sz="1800" spc="-10" dirty="0">
                <a:latin typeface="Arial"/>
                <a:cs typeface="Arial"/>
              </a:rPr>
              <a:t>shall be witnessed by any</a:t>
            </a:r>
            <a:r>
              <a:rPr sz="1800" spc="55" dirty="0">
                <a:latin typeface="Arial"/>
                <a:cs typeface="Arial"/>
              </a:rPr>
              <a:t> </a:t>
            </a:r>
            <a:r>
              <a:rPr sz="1800" spc="-10" dirty="0">
                <a:latin typeface="Arial"/>
                <a:cs typeface="Arial"/>
              </a:rPr>
              <a:t>CA/CS/advocate.</a:t>
            </a:r>
            <a:endParaRPr sz="1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Limited Liability Partnership enterprise, the world wide recognized form of business organization, has now been introduced in India by enacting the Limited Liability Partnership Act, 2008. LLP Act was notified on 31.03.2009.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0919" y="453390"/>
            <a:ext cx="1258570" cy="391160"/>
          </a:xfrm>
          <a:prstGeom prst="rect">
            <a:avLst/>
          </a:prstGeom>
        </p:spPr>
        <p:txBody>
          <a:bodyPr vert="horz" wrap="square" lIns="0" tIns="12700" rIns="0" bIns="0" rtlCol="0">
            <a:spAutoFit/>
          </a:bodyPr>
          <a:lstStyle/>
          <a:p>
            <a:pPr marL="12700">
              <a:lnSpc>
                <a:spcPct val="100000"/>
              </a:lnSpc>
              <a:spcBef>
                <a:spcPts val="100"/>
              </a:spcBef>
              <a:tabLst>
                <a:tab pos="853440" algn="l"/>
                <a:tab pos="1160145" algn="l"/>
              </a:tabLst>
            </a:pPr>
            <a:r>
              <a:rPr sz="2400" spc="195" dirty="0"/>
              <a:t>S</a:t>
            </a:r>
            <a:r>
              <a:rPr sz="2400" spc="75" dirty="0"/>
              <a:t>t</a:t>
            </a:r>
            <a:r>
              <a:rPr sz="2400" spc="190" dirty="0"/>
              <a:t>e</a:t>
            </a:r>
            <a:r>
              <a:rPr sz="2400" spc="-135" dirty="0"/>
              <a:t>p</a:t>
            </a:r>
            <a:r>
              <a:rPr sz="2400" dirty="0"/>
              <a:t>	6</a:t>
            </a:r>
            <a:r>
              <a:rPr sz="2400" u="none" dirty="0"/>
              <a:t>	</a:t>
            </a:r>
            <a:r>
              <a:rPr sz="2400" u="none" spc="-135" dirty="0"/>
              <a:t>:</a:t>
            </a:r>
            <a:endParaRPr sz="2400"/>
          </a:p>
        </p:txBody>
      </p:sp>
      <p:sp>
        <p:nvSpPr>
          <p:cNvPr id="5" name="object 5"/>
          <p:cNvSpPr txBox="1">
            <a:spLocks noGrp="1"/>
          </p:cNvSpPr>
          <p:nvPr>
            <p:ph type="sldNum" sz="quarter" idx="12"/>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pPr marL="25400">
                <a:lnSpc>
                  <a:spcPct val="100000"/>
                </a:lnSpc>
                <a:spcBef>
                  <a:spcPts val="5"/>
                </a:spcBef>
              </a:pPr>
              <a:t>20</a:t>
            </a:fld>
            <a:endParaRPr dirty="0"/>
          </a:p>
        </p:txBody>
      </p:sp>
      <p:sp>
        <p:nvSpPr>
          <p:cNvPr id="3" name="object 3"/>
          <p:cNvSpPr txBox="1"/>
          <p:nvPr/>
        </p:nvSpPr>
        <p:spPr>
          <a:xfrm>
            <a:off x="2493010" y="453390"/>
            <a:ext cx="4294505" cy="391160"/>
          </a:xfrm>
          <a:prstGeom prst="rect">
            <a:avLst/>
          </a:prstGeom>
        </p:spPr>
        <p:txBody>
          <a:bodyPr vert="horz" wrap="square" lIns="0" tIns="12700" rIns="0" bIns="0" rtlCol="0">
            <a:spAutoFit/>
          </a:bodyPr>
          <a:lstStyle/>
          <a:p>
            <a:pPr marL="12700">
              <a:lnSpc>
                <a:spcPct val="100000"/>
              </a:lnSpc>
              <a:spcBef>
                <a:spcPts val="100"/>
              </a:spcBef>
              <a:tabLst>
                <a:tab pos="1777364" algn="l"/>
                <a:tab pos="2194560" algn="l"/>
              </a:tabLst>
            </a:pPr>
            <a:r>
              <a:rPr sz="2400" b="1" spc="95" dirty="0">
                <a:uFill>
                  <a:solidFill>
                    <a:srgbClr val="548AB7"/>
                  </a:solidFill>
                </a:uFill>
                <a:latin typeface="Arial"/>
                <a:cs typeface="Arial"/>
              </a:rPr>
              <a:t>Certificate	</a:t>
            </a:r>
            <a:r>
              <a:rPr sz="2400" b="1" spc="-40" dirty="0">
                <a:uFill>
                  <a:solidFill>
                    <a:srgbClr val="548AB7"/>
                  </a:solidFill>
                </a:uFill>
                <a:latin typeface="Arial"/>
                <a:cs typeface="Arial"/>
              </a:rPr>
              <a:t>of	</a:t>
            </a:r>
            <a:r>
              <a:rPr sz="2400" b="1" spc="70" dirty="0">
                <a:uFill>
                  <a:solidFill>
                    <a:srgbClr val="548AB7"/>
                  </a:solidFill>
                </a:uFill>
                <a:latin typeface="Arial"/>
                <a:cs typeface="Arial"/>
              </a:rPr>
              <a:t>Incorporation</a:t>
            </a:r>
            <a:endParaRPr sz="2400">
              <a:latin typeface="Arial"/>
              <a:cs typeface="Arial"/>
            </a:endParaRPr>
          </a:p>
        </p:txBody>
      </p:sp>
      <p:sp>
        <p:nvSpPr>
          <p:cNvPr id="4" name="object 4"/>
          <p:cNvSpPr txBox="1"/>
          <p:nvPr/>
        </p:nvSpPr>
        <p:spPr>
          <a:xfrm>
            <a:off x="900430" y="1540510"/>
            <a:ext cx="7510780" cy="4971361"/>
          </a:xfrm>
          <a:prstGeom prst="rect">
            <a:avLst/>
          </a:prstGeom>
        </p:spPr>
        <p:txBody>
          <a:bodyPr vert="horz" wrap="square" lIns="0" tIns="20320" rIns="0" bIns="0" rtlCol="0">
            <a:spAutoFit/>
          </a:bodyPr>
          <a:lstStyle/>
          <a:p>
            <a:pPr marL="12700" marR="5080" indent="86360" algn="just">
              <a:lnSpc>
                <a:spcPct val="150800"/>
              </a:lnSpc>
              <a:spcBef>
                <a:spcPts val="160"/>
              </a:spcBef>
            </a:pPr>
            <a:r>
              <a:rPr sz="2400" spc="-250" dirty="0">
                <a:latin typeface="Arial Black"/>
                <a:cs typeface="Arial Black"/>
              </a:rPr>
              <a:t>After </a:t>
            </a:r>
            <a:r>
              <a:rPr sz="2400" spc="-265" dirty="0">
                <a:latin typeface="Arial Black"/>
                <a:cs typeface="Arial Black"/>
              </a:rPr>
              <a:t>the </a:t>
            </a:r>
            <a:r>
              <a:rPr sz="2400" spc="-235" dirty="0">
                <a:latin typeface="Arial Black"/>
                <a:cs typeface="Arial Black"/>
              </a:rPr>
              <a:t>registrar </a:t>
            </a:r>
            <a:r>
              <a:rPr sz="2400" spc="-225" dirty="0">
                <a:latin typeface="Arial Black"/>
                <a:cs typeface="Arial Black"/>
              </a:rPr>
              <a:t>is </a:t>
            </a:r>
            <a:r>
              <a:rPr sz="2400" spc="-240" dirty="0">
                <a:latin typeface="Arial Black"/>
                <a:cs typeface="Arial Black"/>
              </a:rPr>
              <a:t>satisfied </a:t>
            </a:r>
            <a:r>
              <a:rPr sz="2400" spc="-280" dirty="0">
                <a:latin typeface="Arial Black"/>
                <a:cs typeface="Arial Black"/>
              </a:rPr>
              <a:t>that </a:t>
            </a:r>
            <a:r>
              <a:rPr sz="2400" spc="-225" dirty="0">
                <a:latin typeface="Arial Black"/>
                <a:cs typeface="Arial Black"/>
              </a:rPr>
              <a:t>all </a:t>
            </a:r>
            <a:r>
              <a:rPr sz="2400" spc="-265" dirty="0">
                <a:latin typeface="Arial Black"/>
                <a:cs typeface="Arial Black"/>
              </a:rPr>
              <a:t>the </a:t>
            </a:r>
            <a:r>
              <a:rPr sz="2400" spc="-245" dirty="0">
                <a:latin typeface="Arial Black"/>
                <a:cs typeface="Arial Black"/>
              </a:rPr>
              <a:t>formalities </a:t>
            </a:r>
            <a:r>
              <a:rPr sz="2400" spc="-310" dirty="0">
                <a:latin typeface="Arial Black"/>
                <a:cs typeface="Arial Black"/>
              </a:rPr>
              <a:t>with </a:t>
            </a:r>
            <a:r>
              <a:rPr sz="2400" spc="-254" dirty="0">
                <a:latin typeface="Arial Black"/>
                <a:cs typeface="Arial Black"/>
              </a:rPr>
              <a:t>respect </a:t>
            </a:r>
            <a:r>
              <a:rPr sz="2400" spc="-280" dirty="0">
                <a:latin typeface="Arial Black"/>
                <a:cs typeface="Arial Black"/>
              </a:rPr>
              <a:t>to  </a:t>
            </a:r>
            <a:r>
              <a:rPr sz="2400" spc="-265" dirty="0">
                <a:latin typeface="Arial Black"/>
                <a:cs typeface="Arial Black"/>
              </a:rPr>
              <a:t>the </a:t>
            </a:r>
            <a:r>
              <a:rPr sz="2400" spc="-240" dirty="0">
                <a:latin typeface="Arial Black"/>
                <a:cs typeface="Arial Black"/>
              </a:rPr>
              <a:t>incorporation </a:t>
            </a:r>
            <a:r>
              <a:rPr sz="2400" spc="-225" dirty="0">
                <a:latin typeface="Arial Black"/>
                <a:cs typeface="Arial Black"/>
              </a:rPr>
              <a:t>has been </a:t>
            </a:r>
            <a:r>
              <a:rPr sz="2400" spc="-235" dirty="0">
                <a:latin typeface="Arial Black"/>
                <a:cs typeface="Arial Black"/>
              </a:rPr>
              <a:t>complied, </a:t>
            </a:r>
            <a:r>
              <a:rPr sz="2400" spc="-225" dirty="0">
                <a:latin typeface="Arial Black"/>
                <a:cs typeface="Arial Black"/>
              </a:rPr>
              <a:t>he </a:t>
            </a:r>
            <a:r>
              <a:rPr sz="2400" spc="-280" dirty="0">
                <a:latin typeface="Arial Black"/>
                <a:cs typeface="Arial Black"/>
              </a:rPr>
              <a:t>will </a:t>
            </a:r>
            <a:r>
              <a:rPr sz="2400" spc="-225" dirty="0">
                <a:latin typeface="Arial Black"/>
                <a:cs typeface="Arial Black"/>
              </a:rPr>
              <a:t>issue a </a:t>
            </a:r>
            <a:r>
              <a:rPr sz="2400" spc="-265" dirty="0">
                <a:latin typeface="Arial Black"/>
                <a:cs typeface="Arial Black"/>
              </a:rPr>
              <a:t>certificate </a:t>
            </a:r>
            <a:r>
              <a:rPr sz="2400" spc="-220" dirty="0">
                <a:latin typeface="Arial Black"/>
                <a:cs typeface="Arial Black"/>
              </a:rPr>
              <a:t>of  </a:t>
            </a:r>
            <a:r>
              <a:rPr sz="2400" spc="-240" dirty="0">
                <a:latin typeface="Arial Black"/>
                <a:cs typeface="Arial Black"/>
              </a:rPr>
              <a:t>incorporation </a:t>
            </a:r>
            <a:r>
              <a:rPr sz="2400" spc="-220" dirty="0">
                <a:latin typeface="Arial Black"/>
                <a:cs typeface="Arial Black"/>
              </a:rPr>
              <a:t>as </a:t>
            </a:r>
            <a:r>
              <a:rPr sz="2400" spc="-285" dirty="0">
                <a:latin typeface="Arial Black"/>
                <a:cs typeface="Arial Black"/>
              </a:rPr>
              <a:t>to </a:t>
            </a:r>
            <a:r>
              <a:rPr sz="2400" spc="-250" dirty="0">
                <a:latin typeface="Arial Black"/>
                <a:cs typeface="Arial Black"/>
              </a:rPr>
              <a:t>formation </a:t>
            </a:r>
            <a:r>
              <a:rPr sz="2400" spc="-220" dirty="0">
                <a:latin typeface="Arial Black"/>
                <a:cs typeface="Arial Black"/>
              </a:rPr>
              <a:t>of </a:t>
            </a:r>
            <a:r>
              <a:rPr sz="2400" spc="-265" dirty="0">
                <a:latin typeface="Arial Black"/>
                <a:cs typeface="Arial Black"/>
              </a:rPr>
              <a:t>the </a:t>
            </a:r>
            <a:r>
              <a:rPr sz="2400" spc="-185" dirty="0">
                <a:latin typeface="Arial Black"/>
                <a:cs typeface="Arial Black"/>
              </a:rPr>
              <a:t>LLP </a:t>
            </a:r>
            <a:r>
              <a:rPr sz="2400" spc="-280" dirty="0">
                <a:latin typeface="Arial Black"/>
                <a:cs typeface="Arial Black"/>
              </a:rPr>
              <a:t>within </a:t>
            </a:r>
            <a:r>
              <a:rPr sz="2400" b="1" spc="45" dirty="0">
                <a:uFill>
                  <a:solidFill>
                    <a:srgbClr val="548AB7"/>
                  </a:solidFill>
                </a:uFill>
                <a:latin typeface="Arial"/>
                <a:cs typeface="Arial"/>
              </a:rPr>
              <a:t>maximum </a:t>
            </a:r>
            <a:r>
              <a:rPr sz="2400" b="1" spc="-25" dirty="0">
                <a:uFill>
                  <a:solidFill>
                    <a:srgbClr val="548AB7"/>
                  </a:solidFill>
                </a:uFill>
                <a:latin typeface="Arial"/>
                <a:cs typeface="Arial"/>
              </a:rPr>
              <a:t>of </a:t>
            </a:r>
            <a:r>
              <a:rPr sz="2400" b="1" spc="80" dirty="0">
                <a:uFill>
                  <a:solidFill>
                    <a:srgbClr val="548AB7"/>
                  </a:solidFill>
                </a:uFill>
                <a:latin typeface="Arial"/>
                <a:cs typeface="Arial"/>
              </a:rPr>
              <a:t>14 </a:t>
            </a:r>
            <a:r>
              <a:rPr sz="2400" b="1" spc="80" dirty="0">
                <a:latin typeface="Arial"/>
                <a:cs typeface="Arial"/>
              </a:rPr>
              <a:t> </a:t>
            </a:r>
            <a:r>
              <a:rPr sz="2400" b="1" spc="45" dirty="0">
                <a:uFill>
                  <a:solidFill>
                    <a:srgbClr val="548AB7"/>
                  </a:solidFill>
                </a:uFill>
                <a:latin typeface="Arial"/>
                <a:cs typeface="Arial"/>
              </a:rPr>
              <a:t>days </a:t>
            </a:r>
            <a:r>
              <a:rPr sz="2400" b="1" spc="-30" dirty="0">
                <a:uFill>
                  <a:solidFill>
                    <a:srgbClr val="548AB7"/>
                  </a:solidFill>
                </a:uFill>
                <a:latin typeface="Arial"/>
                <a:cs typeface="Arial"/>
              </a:rPr>
              <a:t>of </a:t>
            </a:r>
            <a:r>
              <a:rPr sz="2400" b="1" spc="25" dirty="0">
                <a:uFill>
                  <a:solidFill>
                    <a:srgbClr val="548AB7"/>
                  </a:solidFill>
                </a:uFill>
                <a:latin typeface="Arial"/>
                <a:cs typeface="Arial"/>
              </a:rPr>
              <a:t>filing </a:t>
            </a:r>
            <a:r>
              <a:rPr sz="2400" b="1" spc="65" dirty="0">
                <a:uFill>
                  <a:solidFill>
                    <a:srgbClr val="548AB7"/>
                  </a:solidFill>
                </a:uFill>
                <a:latin typeface="Arial"/>
                <a:cs typeface="Arial"/>
              </a:rPr>
              <a:t>Form-</a:t>
            </a:r>
            <a:r>
              <a:rPr sz="2400" b="1" spc="65" dirty="0">
                <a:latin typeface="Arial"/>
                <a:cs typeface="Arial"/>
              </a:rPr>
              <a:t> </a:t>
            </a:r>
            <a:r>
              <a:rPr sz="2400" b="1" dirty="0">
                <a:uFill>
                  <a:solidFill>
                    <a:srgbClr val="548AB7"/>
                  </a:solidFill>
                </a:uFill>
                <a:latin typeface="Arial"/>
                <a:cs typeface="Arial"/>
              </a:rPr>
              <a:t>2</a:t>
            </a:r>
            <a:r>
              <a:rPr sz="2400" b="1" dirty="0">
                <a:uFill>
                  <a:solidFill>
                    <a:srgbClr val="000000"/>
                  </a:solidFill>
                </a:uFill>
                <a:latin typeface="Arial"/>
                <a:cs typeface="Arial"/>
              </a:rPr>
              <a:t> </a:t>
            </a:r>
            <a:r>
              <a:rPr sz="2400" spc="-225" dirty="0">
                <a:latin typeface="Arial Black"/>
                <a:cs typeface="Arial Black"/>
              </a:rPr>
              <a:t>and </a:t>
            </a:r>
            <a:r>
              <a:rPr sz="2400" spc="-280" dirty="0">
                <a:latin typeface="Arial Black"/>
                <a:cs typeface="Arial Black"/>
              </a:rPr>
              <a:t>will </a:t>
            </a:r>
            <a:r>
              <a:rPr sz="2400" spc="-225" dirty="0">
                <a:latin typeface="Arial Black"/>
                <a:cs typeface="Arial Black"/>
              </a:rPr>
              <a:t>issue a </a:t>
            </a:r>
            <a:r>
              <a:rPr sz="2400" b="1" spc="75" dirty="0">
                <a:uFill>
                  <a:solidFill>
                    <a:srgbClr val="548AB7"/>
                  </a:solidFill>
                </a:uFill>
                <a:latin typeface="Arial"/>
                <a:cs typeface="Arial"/>
              </a:rPr>
              <a:t>Certificate </a:t>
            </a:r>
            <a:r>
              <a:rPr sz="2400" b="1" spc="-30" dirty="0">
                <a:uFill>
                  <a:solidFill>
                    <a:srgbClr val="548AB7"/>
                  </a:solidFill>
                </a:uFill>
                <a:latin typeface="Arial"/>
                <a:cs typeface="Arial"/>
              </a:rPr>
              <a:t>of </a:t>
            </a:r>
            <a:r>
              <a:rPr sz="2400" b="1" spc="-30" dirty="0">
                <a:latin typeface="Arial"/>
                <a:cs typeface="Arial"/>
              </a:rPr>
              <a:t> </a:t>
            </a:r>
            <a:r>
              <a:rPr sz="2400" b="1" spc="60" dirty="0">
                <a:uFill>
                  <a:solidFill>
                    <a:srgbClr val="548AB7"/>
                  </a:solidFill>
                </a:uFill>
                <a:latin typeface="Arial"/>
                <a:cs typeface="Arial"/>
              </a:rPr>
              <a:t>Incorporation</a:t>
            </a:r>
            <a:r>
              <a:rPr sz="2400" b="1" spc="60" dirty="0">
                <a:latin typeface="Arial"/>
                <a:cs typeface="Arial"/>
              </a:rPr>
              <a:t> </a:t>
            </a:r>
            <a:r>
              <a:rPr sz="2400" spc="-225" dirty="0">
                <a:latin typeface="Arial Black"/>
                <a:cs typeface="Arial Black"/>
              </a:rPr>
              <a:t>in</a:t>
            </a:r>
            <a:r>
              <a:rPr sz="2400" spc="-270" dirty="0">
                <a:latin typeface="Arial Black"/>
                <a:cs typeface="Arial Black"/>
              </a:rPr>
              <a:t> </a:t>
            </a:r>
            <a:r>
              <a:rPr sz="2400" b="1" spc="65" dirty="0">
                <a:uFill>
                  <a:solidFill>
                    <a:srgbClr val="548AB7"/>
                  </a:solidFill>
                </a:uFill>
                <a:latin typeface="Arial"/>
                <a:cs typeface="Arial"/>
              </a:rPr>
              <a:t>Form-</a:t>
            </a:r>
            <a:r>
              <a:rPr sz="2400" b="1" spc="65" dirty="0">
                <a:latin typeface="Arial"/>
                <a:cs typeface="Arial"/>
              </a:rPr>
              <a:t> </a:t>
            </a:r>
            <a:r>
              <a:rPr sz="2400" b="1" spc="110" dirty="0">
                <a:uFill>
                  <a:solidFill>
                    <a:srgbClr val="548AB7"/>
                  </a:solidFill>
                </a:uFill>
                <a:latin typeface="Arial"/>
                <a:cs typeface="Arial"/>
              </a:rPr>
              <a:t>16.</a:t>
            </a:r>
            <a:endParaRPr sz="2400">
              <a:latin typeface="Arial"/>
              <a:cs typeface="Arial"/>
            </a:endParaRPr>
          </a:p>
          <a:p>
            <a:pPr marL="12700" marR="372110" algn="just">
              <a:lnSpc>
                <a:spcPct val="150000"/>
              </a:lnSpc>
              <a:tabLst>
                <a:tab pos="909955" algn="l"/>
              </a:tabLst>
            </a:pPr>
            <a:r>
              <a:rPr sz="2400" b="1" spc="65" smtClean="0">
                <a:uFill>
                  <a:solidFill>
                    <a:srgbClr val="000000"/>
                  </a:solidFill>
                </a:uFill>
                <a:latin typeface="Arial"/>
                <a:cs typeface="Arial"/>
              </a:rPr>
              <a:t>Note</a:t>
            </a:r>
            <a:r>
              <a:rPr sz="2400" b="1" spc="65" dirty="0">
                <a:latin typeface="Arial"/>
                <a:cs typeface="Arial"/>
              </a:rPr>
              <a:t>:	</a:t>
            </a:r>
            <a:r>
              <a:rPr sz="2400" spc="-225" dirty="0">
                <a:latin typeface="Arial Black"/>
                <a:cs typeface="Arial Black"/>
              </a:rPr>
              <a:t>The </a:t>
            </a:r>
            <a:r>
              <a:rPr sz="2400" spc="-265" dirty="0">
                <a:latin typeface="Arial Black"/>
                <a:cs typeface="Arial Black"/>
              </a:rPr>
              <a:t>certificate </a:t>
            </a:r>
            <a:r>
              <a:rPr sz="2400" spc="-220" dirty="0">
                <a:latin typeface="Arial Black"/>
                <a:cs typeface="Arial Black"/>
              </a:rPr>
              <a:t>of </a:t>
            </a:r>
            <a:r>
              <a:rPr sz="2400" spc="-240" dirty="0">
                <a:latin typeface="Arial Black"/>
                <a:cs typeface="Arial Black"/>
              </a:rPr>
              <a:t>incorporation </a:t>
            </a:r>
            <a:r>
              <a:rPr sz="2400" spc="-250" dirty="0">
                <a:latin typeface="Arial Black"/>
                <a:cs typeface="Arial Black"/>
              </a:rPr>
              <a:t>once </a:t>
            </a:r>
            <a:r>
              <a:rPr sz="2400" spc="-220" dirty="0">
                <a:latin typeface="Arial Black"/>
                <a:cs typeface="Arial Black"/>
              </a:rPr>
              <a:t>issued </a:t>
            </a:r>
            <a:r>
              <a:rPr sz="2400" spc="-225" dirty="0">
                <a:latin typeface="Arial Black"/>
                <a:cs typeface="Arial Black"/>
              </a:rPr>
              <a:t>shall </a:t>
            </a:r>
            <a:r>
              <a:rPr sz="2400" spc="-220" dirty="0">
                <a:latin typeface="Arial Black"/>
                <a:cs typeface="Arial Black"/>
              </a:rPr>
              <a:t>be </a:t>
            </a:r>
            <a:r>
              <a:rPr sz="2400" spc="-265" dirty="0">
                <a:latin typeface="Arial Black"/>
                <a:cs typeface="Arial Black"/>
              </a:rPr>
              <a:t>the  </a:t>
            </a:r>
            <a:r>
              <a:rPr sz="2400" spc="-245" dirty="0">
                <a:latin typeface="Arial Black"/>
                <a:cs typeface="Arial Black"/>
              </a:rPr>
              <a:t>conclusive </a:t>
            </a:r>
            <a:r>
              <a:rPr sz="2400" spc="-235" dirty="0">
                <a:latin typeface="Arial Black"/>
                <a:cs typeface="Arial Black"/>
              </a:rPr>
              <a:t>evidence </a:t>
            </a:r>
            <a:r>
              <a:rPr sz="2400" spc="-220" dirty="0">
                <a:latin typeface="Arial Black"/>
                <a:cs typeface="Arial Black"/>
              </a:rPr>
              <a:t>of </a:t>
            </a:r>
            <a:r>
              <a:rPr sz="2400" spc="-250" dirty="0">
                <a:latin typeface="Arial Black"/>
                <a:cs typeface="Arial Black"/>
              </a:rPr>
              <a:t>formation </a:t>
            </a:r>
            <a:r>
              <a:rPr sz="2400" spc="-225" dirty="0">
                <a:latin typeface="Arial Black"/>
                <a:cs typeface="Arial Black"/>
              </a:rPr>
              <a:t>of </a:t>
            </a:r>
            <a:r>
              <a:rPr sz="2400" spc="-265" dirty="0">
                <a:latin typeface="Arial Black"/>
                <a:cs typeface="Arial Black"/>
              </a:rPr>
              <a:t>the</a:t>
            </a:r>
            <a:r>
              <a:rPr sz="2400" spc="-370" dirty="0">
                <a:latin typeface="Arial Black"/>
                <a:cs typeface="Arial Black"/>
              </a:rPr>
              <a:t> </a:t>
            </a:r>
            <a:r>
              <a:rPr sz="2400" spc="-170" dirty="0">
                <a:latin typeface="Arial Black"/>
                <a:cs typeface="Arial Black"/>
              </a:rPr>
              <a:t>LLP.</a:t>
            </a:r>
            <a:endParaRPr sz="2400">
              <a:latin typeface="Arial Black"/>
              <a:cs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9109" y="5944870"/>
            <a:ext cx="4892675" cy="913130"/>
          </a:xfrm>
          <a:custGeom>
            <a:avLst/>
            <a:gdLst/>
            <a:ahLst/>
            <a:cxnLst/>
            <a:rect l="l" t="t" r="r" b="b"/>
            <a:pathLst>
              <a:path w="4892675" h="913129">
                <a:moveTo>
                  <a:pt x="77226" y="19413"/>
                </a:moveTo>
                <a:lnTo>
                  <a:pt x="3632395" y="913129"/>
                </a:lnTo>
                <a:lnTo>
                  <a:pt x="4892402" y="913129"/>
                </a:lnTo>
                <a:lnTo>
                  <a:pt x="77226" y="19413"/>
                </a:lnTo>
                <a:close/>
              </a:path>
              <a:path w="4892675" h="913129">
                <a:moveTo>
                  <a:pt x="0" y="0"/>
                </a:moveTo>
                <a:lnTo>
                  <a:pt x="0" y="5079"/>
                </a:lnTo>
                <a:lnTo>
                  <a:pt x="77226" y="19413"/>
                </a:lnTo>
                <a:lnTo>
                  <a:pt x="0" y="0"/>
                </a:lnTo>
                <a:close/>
              </a:path>
            </a:pathLst>
          </a:custGeom>
          <a:solidFill>
            <a:srgbClr val="BFD2E5">
              <a:alpha val="39999"/>
            </a:srgbClr>
          </a:solidFill>
        </p:spPr>
        <p:txBody>
          <a:bodyPr wrap="square" lIns="0" tIns="0" rIns="0" bIns="0" rtlCol="0"/>
          <a:lstStyle/>
          <a:p>
            <a:endParaRPr/>
          </a:p>
        </p:txBody>
      </p:sp>
      <p:sp>
        <p:nvSpPr>
          <p:cNvPr id="4" name="object 4"/>
          <p:cNvSpPr/>
          <p:nvPr/>
        </p:nvSpPr>
        <p:spPr>
          <a:xfrm>
            <a:off x="485140" y="5938520"/>
            <a:ext cx="3650615" cy="919480"/>
          </a:xfrm>
          <a:custGeom>
            <a:avLst/>
            <a:gdLst/>
            <a:ahLst/>
            <a:cxnLst/>
            <a:rect l="l" t="t" r="r" b="b"/>
            <a:pathLst>
              <a:path w="3650615" h="919479">
                <a:moveTo>
                  <a:pt x="0" y="0"/>
                </a:moveTo>
                <a:lnTo>
                  <a:pt x="7620" y="6349"/>
                </a:lnTo>
                <a:lnTo>
                  <a:pt x="2869594" y="919479"/>
                </a:lnTo>
                <a:lnTo>
                  <a:pt x="3650285" y="91947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70879"/>
            <a:ext cx="3402329" cy="10871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0850" y="267970"/>
            <a:ext cx="8242300" cy="6139180"/>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12"/>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pPr marL="25400">
                <a:lnSpc>
                  <a:spcPct val="100000"/>
                </a:lnSpc>
                <a:spcBef>
                  <a:spcPts val="5"/>
                </a:spcBef>
              </a:pPr>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3390" y="7620"/>
            <a:ext cx="2049780" cy="670560"/>
          </a:xfrm>
          <a:prstGeom prst="rect">
            <a:avLst/>
          </a:prstGeom>
        </p:spPr>
        <p:txBody>
          <a:bodyPr vert="horz" wrap="square" lIns="0" tIns="12700" rIns="0" bIns="0" rtlCol="0">
            <a:spAutoFit/>
          </a:bodyPr>
          <a:lstStyle/>
          <a:p>
            <a:pPr marL="12700" marR="5080">
              <a:lnSpc>
                <a:spcPct val="117600"/>
              </a:lnSpc>
              <a:spcBef>
                <a:spcPts val="100"/>
              </a:spcBef>
            </a:pPr>
            <a:r>
              <a:rPr sz="1800" b="0" u="none" spc="145" dirty="0">
                <a:latin typeface="Arial Black"/>
                <a:cs typeface="Arial Black"/>
              </a:rPr>
              <a:t>P</a:t>
            </a:r>
            <a:r>
              <a:rPr sz="1800" b="0" u="none" spc="155" dirty="0">
                <a:latin typeface="Arial Black"/>
                <a:cs typeface="Arial Black"/>
              </a:rPr>
              <a:t>AR</a:t>
            </a:r>
            <a:r>
              <a:rPr sz="1800" b="0" u="none" spc="145" dirty="0">
                <a:latin typeface="Arial Black"/>
                <a:cs typeface="Arial Black"/>
              </a:rPr>
              <a:t>T</a:t>
            </a:r>
            <a:r>
              <a:rPr sz="1800" b="0" u="none" spc="155" dirty="0">
                <a:latin typeface="Arial Black"/>
                <a:cs typeface="Arial Black"/>
              </a:rPr>
              <a:t>N</a:t>
            </a:r>
            <a:r>
              <a:rPr sz="1800" b="0" u="none" spc="145" dirty="0">
                <a:latin typeface="Arial Black"/>
                <a:cs typeface="Arial Black"/>
              </a:rPr>
              <a:t>E</a:t>
            </a:r>
            <a:r>
              <a:rPr sz="1800" b="0" u="none" spc="155" dirty="0">
                <a:latin typeface="Arial Black"/>
                <a:cs typeface="Arial Black"/>
              </a:rPr>
              <a:t>R</a:t>
            </a:r>
            <a:r>
              <a:rPr sz="1800" b="0" u="none" spc="145" dirty="0">
                <a:latin typeface="Arial Black"/>
                <a:cs typeface="Arial Black"/>
              </a:rPr>
              <a:t>S</a:t>
            </a:r>
            <a:r>
              <a:rPr sz="1800" b="0" u="none" spc="155" dirty="0">
                <a:latin typeface="Arial Black"/>
                <a:cs typeface="Arial Black"/>
              </a:rPr>
              <a:t>H</a:t>
            </a:r>
            <a:r>
              <a:rPr sz="1800" b="0" u="none" spc="145" dirty="0">
                <a:latin typeface="Arial Black"/>
                <a:cs typeface="Arial Black"/>
              </a:rPr>
              <a:t>I</a:t>
            </a:r>
            <a:r>
              <a:rPr sz="1800" b="0" u="none" dirty="0">
                <a:latin typeface="Arial Black"/>
                <a:cs typeface="Arial Black"/>
              </a:rPr>
              <a:t>P  </a:t>
            </a:r>
            <a:r>
              <a:rPr sz="1800" b="0" u="none" spc="110" dirty="0">
                <a:latin typeface="Arial Black"/>
                <a:cs typeface="Arial Black"/>
              </a:rPr>
              <a:t>FIRM</a:t>
            </a:r>
            <a:endParaRPr sz="1800">
              <a:latin typeface="Arial Black"/>
              <a:cs typeface="Arial Black"/>
            </a:endParaRPr>
          </a:p>
        </p:txBody>
      </p:sp>
      <p:sp>
        <p:nvSpPr>
          <p:cNvPr id="26" name="object 26"/>
          <p:cNvSpPr txBox="1">
            <a:spLocks noGrp="1"/>
          </p:cNvSpPr>
          <p:nvPr>
            <p:ph type="sldNum" sz="quarter" idx="12"/>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pPr marL="25400">
                <a:lnSpc>
                  <a:spcPct val="100000"/>
                </a:lnSpc>
                <a:spcBef>
                  <a:spcPts val="5"/>
                </a:spcBef>
              </a:pPr>
              <a:t>22</a:t>
            </a:fld>
            <a:endParaRPr dirty="0"/>
          </a:p>
        </p:txBody>
      </p:sp>
      <p:sp>
        <p:nvSpPr>
          <p:cNvPr id="3" name="object 3"/>
          <p:cNvSpPr txBox="1"/>
          <p:nvPr/>
        </p:nvSpPr>
        <p:spPr>
          <a:xfrm>
            <a:off x="6821169" y="55880"/>
            <a:ext cx="1439545" cy="299720"/>
          </a:xfrm>
          <a:prstGeom prst="rect">
            <a:avLst/>
          </a:prstGeom>
        </p:spPr>
        <p:txBody>
          <a:bodyPr vert="horz" wrap="square" lIns="0" tIns="12700" rIns="0" bIns="0" rtlCol="0">
            <a:spAutoFit/>
          </a:bodyPr>
          <a:lstStyle/>
          <a:p>
            <a:pPr marL="12700">
              <a:lnSpc>
                <a:spcPct val="100000"/>
              </a:lnSpc>
              <a:spcBef>
                <a:spcPts val="100"/>
              </a:spcBef>
            </a:pPr>
            <a:r>
              <a:rPr sz="1800" spc="155" dirty="0">
                <a:solidFill>
                  <a:srgbClr val="548AB7"/>
                </a:solidFill>
                <a:latin typeface="Arial Black"/>
                <a:cs typeface="Arial Black"/>
              </a:rPr>
              <a:t>COM</a:t>
            </a:r>
            <a:r>
              <a:rPr sz="1800" spc="145" dirty="0">
                <a:solidFill>
                  <a:srgbClr val="548AB7"/>
                </a:solidFill>
                <a:latin typeface="Arial Black"/>
                <a:cs typeface="Arial Black"/>
              </a:rPr>
              <a:t>P</a:t>
            </a:r>
            <a:r>
              <a:rPr sz="1800" spc="155" dirty="0">
                <a:solidFill>
                  <a:srgbClr val="548AB7"/>
                </a:solidFill>
                <a:latin typeface="Arial Black"/>
                <a:cs typeface="Arial Black"/>
              </a:rPr>
              <a:t>A</a:t>
            </a:r>
            <a:r>
              <a:rPr sz="1800" spc="145" dirty="0">
                <a:solidFill>
                  <a:srgbClr val="548AB7"/>
                </a:solidFill>
                <a:latin typeface="Arial Black"/>
                <a:cs typeface="Arial Black"/>
              </a:rPr>
              <a:t>N</a:t>
            </a:r>
            <a:r>
              <a:rPr sz="1800" dirty="0">
                <a:solidFill>
                  <a:srgbClr val="548AB7"/>
                </a:solidFill>
                <a:latin typeface="Arial Black"/>
                <a:cs typeface="Arial Black"/>
              </a:rPr>
              <a:t>Y</a:t>
            </a:r>
            <a:endParaRPr sz="1800">
              <a:latin typeface="Arial Black"/>
              <a:cs typeface="Arial Black"/>
            </a:endParaRPr>
          </a:p>
        </p:txBody>
      </p:sp>
      <p:sp>
        <p:nvSpPr>
          <p:cNvPr id="4" name="object 4"/>
          <p:cNvSpPr txBox="1"/>
          <p:nvPr/>
        </p:nvSpPr>
        <p:spPr>
          <a:xfrm>
            <a:off x="77469" y="7620"/>
            <a:ext cx="1497330" cy="1374140"/>
          </a:xfrm>
          <a:prstGeom prst="rect">
            <a:avLst/>
          </a:prstGeom>
        </p:spPr>
        <p:txBody>
          <a:bodyPr vert="horz" wrap="square" lIns="0" tIns="60960" rIns="0" bIns="0" rtlCol="0">
            <a:spAutoFit/>
          </a:bodyPr>
          <a:lstStyle/>
          <a:p>
            <a:pPr marL="12700">
              <a:lnSpc>
                <a:spcPct val="100000"/>
              </a:lnSpc>
              <a:spcBef>
                <a:spcPts val="480"/>
              </a:spcBef>
            </a:pPr>
            <a:r>
              <a:rPr sz="1800" spc="120" dirty="0">
                <a:solidFill>
                  <a:srgbClr val="548AB7"/>
                </a:solidFill>
                <a:latin typeface="Arial Black"/>
                <a:cs typeface="Arial Black"/>
              </a:rPr>
              <a:t>Basis</a:t>
            </a:r>
            <a:r>
              <a:rPr sz="1800" spc="290" dirty="0">
                <a:solidFill>
                  <a:srgbClr val="548AB7"/>
                </a:solidFill>
                <a:latin typeface="Arial Black"/>
                <a:cs typeface="Arial Black"/>
              </a:rPr>
              <a:t> </a:t>
            </a:r>
            <a:r>
              <a:rPr sz="1800" spc="70" dirty="0">
                <a:solidFill>
                  <a:srgbClr val="548AB7"/>
                </a:solidFill>
                <a:latin typeface="Arial Black"/>
                <a:cs typeface="Arial Black"/>
              </a:rPr>
              <a:t>of</a:t>
            </a:r>
            <a:endParaRPr sz="1800">
              <a:latin typeface="Arial Black"/>
              <a:cs typeface="Arial Black"/>
            </a:endParaRPr>
          </a:p>
          <a:p>
            <a:pPr marL="12700">
              <a:lnSpc>
                <a:spcPct val="100000"/>
              </a:lnSpc>
              <a:spcBef>
                <a:spcPts val="380"/>
              </a:spcBef>
            </a:pPr>
            <a:r>
              <a:rPr sz="1800" spc="155" dirty="0">
                <a:solidFill>
                  <a:srgbClr val="548AB7"/>
                </a:solidFill>
                <a:latin typeface="Arial Black"/>
                <a:cs typeface="Arial Black"/>
              </a:rPr>
              <a:t>D</a:t>
            </a:r>
            <a:r>
              <a:rPr sz="1800" spc="145" dirty="0">
                <a:solidFill>
                  <a:srgbClr val="548AB7"/>
                </a:solidFill>
                <a:latin typeface="Arial Black"/>
                <a:cs typeface="Arial Black"/>
              </a:rPr>
              <a:t>i</a:t>
            </a:r>
            <a:r>
              <a:rPr sz="1800" spc="155" dirty="0">
                <a:solidFill>
                  <a:srgbClr val="548AB7"/>
                </a:solidFill>
                <a:latin typeface="Arial Black"/>
                <a:cs typeface="Arial Black"/>
              </a:rPr>
              <a:t>f</a:t>
            </a:r>
            <a:r>
              <a:rPr sz="1800" spc="145" dirty="0">
                <a:solidFill>
                  <a:srgbClr val="548AB7"/>
                </a:solidFill>
                <a:latin typeface="Arial Black"/>
                <a:cs typeface="Arial Black"/>
              </a:rPr>
              <a:t>f</a:t>
            </a:r>
            <a:r>
              <a:rPr sz="1800" spc="155" dirty="0">
                <a:solidFill>
                  <a:srgbClr val="548AB7"/>
                </a:solidFill>
                <a:latin typeface="Arial Black"/>
                <a:cs typeface="Arial Black"/>
              </a:rPr>
              <a:t>e</a:t>
            </a:r>
            <a:r>
              <a:rPr sz="1800" spc="145" dirty="0">
                <a:solidFill>
                  <a:srgbClr val="548AB7"/>
                </a:solidFill>
                <a:latin typeface="Arial Black"/>
                <a:cs typeface="Arial Black"/>
              </a:rPr>
              <a:t>r</a:t>
            </a:r>
            <a:r>
              <a:rPr sz="1800" spc="155" dirty="0">
                <a:solidFill>
                  <a:srgbClr val="548AB7"/>
                </a:solidFill>
                <a:latin typeface="Arial Black"/>
                <a:cs typeface="Arial Black"/>
              </a:rPr>
              <a:t>en</a:t>
            </a:r>
            <a:r>
              <a:rPr sz="1800" spc="145" dirty="0">
                <a:solidFill>
                  <a:srgbClr val="548AB7"/>
                </a:solidFill>
                <a:latin typeface="Arial Black"/>
                <a:cs typeface="Arial Black"/>
              </a:rPr>
              <a:t>c</a:t>
            </a:r>
            <a:r>
              <a:rPr sz="1800" dirty="0">
                <a:solidFill>
                  <a:srgbClr val="548AB7"/>
                </a:solidFill>
                <a:latin typeface="Arial Black"/>
                <a:cs typeface="Arial Black"/>
              </a:rPr>
              <a:t>e</a:t>
            </a:r>
            <a:endParaRPr sz="1800">
              <a:latin typeface="Arial Black"/>
              <a:cs typeface="Arial Black"/>
            </a:endParaRPr>
          </a:p>
          <a:p>
            <a:pPr marL="568960" marR="29209" indent="-415290">
              <a:lnSpc>
                <a:spcPct val="107400"/>
              </a:lnSpc>
              <a:spcBef>
                <a:spcPts val="900"/>
              </a:spcBef>
            </a:pPr>
            <a:r>
              <a:rPr sz="1800" spc="-5" dirty="0">
                <a:latin typeface="Arial"/>
                <a:cs typeface="Arial"/>
              </a:rPr>
              <a:t>1.</a:t>
            </a:r>
            <a:r>
              <a:rPr sz="1800" spc="-50" dirty="0">
                <a:latin typeface="Arial"/>
                <a:cs typeface="Arial"/>
              </a:rPr>
              <a:t> </a:t>
            </a:r>
            <a:r>
              <a:rPr sz="1800" spc="-10" dirty="0">
                <a:latin typeface="Arial"/>
                <a:cs typeface="Arial"/>
              </a:rPr>
              <a:t>Governing  Law</a:t>
            </a:r>
            <a:endParaRPr sz="1800">
              <a:latin typeface="Arial"/>
              <a:cs typeface="Arial"/>
            </a:endParaRPr>
          </a:p>
        </p:txBody>
      </p:sp>
      <p:sp>
        <p:nvSpPr>
          <p:cNvPr id="5" name="object 5"/>
          <p:cNvSpPr txBox="1"/>
          <p:nvPr/>
        </p:nvSpPr>
        <p:spPr>
          <a:xfrm>
            <a:off x="1781810" y="10159"/>
            <a:ext cx="2218690" cy="1379220"/>
          </a:xfrm>
          <a:prstGeom prst="rect">
            <a:avLst/>
          </a:prstGeom>
        </p:spPr>
        <p:txBody>
          <a:bodyPr vert="horz" wrap="square" lIns="0" tIns="54610" rIns="0" bIns="0" rtlCol="0">
            <a:spAutoFit/>
          </a:bodyPr>
          <a:lstStyle/>
          <a:p>
            <a:pPr marL="12700">
              <a:lnSpc>
                <a:spcPct val="100000"/>
              </a:lnSpc>
              <a:spcBef>
                <a:spcPts val="430"/>
              </a:spcBef>
            </a:pPr>
            <a:r>
              <a:rPr sz="1600" spc="110" dirty="0">
                <a:solidFill>
                  <a:srgbClr val="548AB7"/>
                </a:solidFill>
                <a:latin typeface="Arial Black"/>
                <a:cs typeface="Arial Black"/>
              </a:rPr>
              <a:t>LIMITED</a:t>
            </a:r>
            <a:endParaRPr sz="1600">
              <a:latin typeface="Arial Black"/>
              <a:cs typeface="Arial Black"/>
            </a:endParaRPr>
          </a:p>
          <a:p>
            <a:pPr marL="12700">
              <a:lnSpc>
                <a:spcPct val="100000"/>
              </a:lnSpc>
              <a:spcBef>
                <a:spcPts val="330"/>
              </a:spcBef>
            </a:pPr>
            <a:r>
              <a:rPr sz="1600" spc="110" dirty="0">
                <a:solidFill>
                  <a:srgbClr val="548AB7"/>
                </a:solidFill>
                <a:latin typeface="Arial Black"/>
                <a:cs typeface="Arial Black"/>
              </a:rPr>
              <a:t>LIABILITY</a:t>
            </a:r>
            <a:endParaRPr sz="1600">
              <a:latin typeface="Arial Black"/>
              <a:cs typeface="Arial Black"/>
            </a:endParaRPr>
          </a:p>
          <a:p>
            <a:pPr marL="12700">
              <a:lnSpc>
                <a:spcPts val="1789"/>
              </a:lnSpc>
              <a:spcBef>
                <a:spcPts val="320"/>
              </a:spcBef>
            </a:pPr>
            <a:r>
              <a:rPr sz="1600" spc="110" dirty="0">
                <a:solidFill>
                  <a:srgbClr val="548AB7"/>
                </a:solidFill>
                <a:latin typeface="Arial Black"/>
                <a:cs typeface="Arial Black"/>
              </a:rPr>
              <a:t>PARTNERSHIP</a:t>
            </a:r>
            <a:endParaRPr sz="1600">
              <a:latin typeface="Arial Black"/>
              <a:cs typeface="Arial Black"/>
            </a:endParaRPr>
          </a:p>
          <a:p>
            <a:pPr marL="12700" marR="5080">
              <a:lnSpc>
                <a:spcPts val="2020"/>
              </a:lnSpc>
              <a:spcBef>
                <a:spcPts val="55"/>
              </a:spcBef>
            </a:pPr>
            <a:r>
              <a:rPr sz="1800" dirty="0">
                <a:latin typeface="Arial"/>
                <a:cs typeface="Arial"/>
              </a:rPr>
              <a:t>The </a:t>
            </a:r>
            <a:r>
              <a:rPr sz="1800" spc="-5" dirty="0">
                <a:latin typeface="Arial"/>
                <a:cs typeface="Arial"/>
              </a:rPr>
              <a:t>Limited </a:t>
            </a:r>
            <a:r>
              <a:rPr sz="1800" spc="-10" dirty="0">
                <a:latin typeface="Arial"/>
                <a:cs typeface="Arial"/>
              </a:rPr>
              <a:t>Liability  Partnership </a:t>
            </a:r>
            <a:r>
              <a:rPr sz="1800" spc="-5" dirty="0">
                <a:latin typeface="Arial"/>
                <a:cs typeface="Arial"/>
              </a:rPr>
              <a:t>Act,</a:t>
            </a:r>
            <a:r>
              <a:rPr sz="1800" spc="-25" dirty="0">
                <a:latin typeface="Arial"/>
                <a:cs typeface="Arial"/>
              </a:rPr>
              <a:t> </a:t>
            </a:r>
            <a:r>
              <a:rPr sz="1800" spc="-10" dirty="0">
                <a:latin typeface="Arial"/>
                <a:cs typeface="Arial"/>
              </a:rPr>
              <a:t>2008</a:t>
            </a:r>
            <a:endParaRPr sz="1800">
              <a:latin typeface="Arial"/>
              <a:cs typeface="Arial"/>
            </a:endParaRPr>
          </a:p>
        </p:txBody>
      </p:sp>
      <p:sp>
        <p:nvSpPr>
          <p:cNvPr id="6" name="object 6"/>
          <p:cNvSpPr txBox="1"/>
          <p:nvPr/>
        </p:nvSpPr>
        <p:spPr>
          <a:xfrm>
            <a:off x="4263390" y="833120"/>
            <a:ext cx="2333625" cy="556260"/>
          </a:xfrm>
          <a:prstGeom prst="rect">
            <a:avLst/>
          </a:prstGeom>
        </p:spPr>
        <p:txBody>
          <a:bodyPr vert="horz" wrap="square" lIns="0" tIns="35560" rIns="0" bIns="0" rtlCol="0">
            <a:spAutoFit/>
          </a:bodyPr>
          <a:lstStyle/>
          <a:p>
            <a:pPr marL="12700" marR="5080">
              <a:lnSpc>
                <a:spcPts val="2020"/>
              </a:lnSpc>
              <a:spcBef>
                <a:spcPts val="280"/>
              </a:spcBef>
            </a:pPr>
            <a:r>
              <a:rPr sz="1800" dirty="0">
                <a:latin typeface="Arial"/>
                <a:cs typeface="Arial"/>
              </a:rPr>
              <a:t>The </a:t>
            </a:r>
            <a:r>
              <a:rPr sz="1800" spc="-5" dirty="0">
                <a:latin typeface="Arial"/>
                <a:cs typeface="Arial"/>
              </a:rPr>
              <a:t>Indian</a:t>
            </a:r>
            <a:r>
              <a:rPr sz="1800" spc="-100" dirty="0">
                <a:latin typeface="Arial"/>
                <a:cs typeface="Arial"/>
              </a:rPr>
              <a:t> </a:t>
            </a:r>
            <a:r>
              <a:rPr sz="1800" spc="-5" dirty="0">
                <a:latin typeface="Arial"/>
                <a:cs typeface="Arial"/>
              </a:rPr>
              <a:t>Partnership  Act,</a:t>
            </a:r>
            <a:r>
              <a:rPr sz="1800" dirty="0">
                <a:latin typeface="Arial"/>
                <a:cs typeface="Arial"/>
              </a:rPr>
              <a:t> </a:t>
            </a:r>
            <a:r>
              <a:rPr sz="1800" spc="-10" dirty="0">
                <a:latin typeface="Arial"/>
                <a:cs typeface="Arial"/>
              </a:rPr>
              <a:t>1932</a:t>
            </a:r>
            <a:endParaRPr sz="1800">
              <a:latin typeface="Arial"/>
              <a:cs typeface="Arial"/>
            </a:endParaRPr>
          </a:p>
        </p:txBody>
      </p:sp>
      <p:sp>
        <p:nvSpPr>
          <p:cNvPr id="7" name="object 7"/>
          <p:cNvSpPr txBox="1"/>
          <p:nvPr/>
        </p:nvSpPr>
        <p:spPr>
          <a:xfrm>
            <a:off x="6821169" y="833120"/>
            <a:ext cx="1635760" cy="556260"/>
          </a:xfrm>
          <a:prstGeom prst="rect">
            <a:avLst/>
          </a:prstGeom>
        </p:spPr>
        <p:txBody>
          <a:bodyPr vert="horz" wrap="square" lIns="0" tIns="35560" rIns="0" bIns="0" rtlCol="0">
            <a:spAutoFit/>
          </a:bodyPr>
          <a:lstStyle/>
          <a:p>
            <a:pPr marL="12700" marR="5080">
              <a:lnSpc>
                <a:spcPts val="2020"/>
              </a:lnSpc>
              <a:spcBef>
                <a:spcPts val="280"/>
              </a:spcBef>
            </a:pPr>
            <a:r>
              <a:rPr sz="1800" dirty="0">
                <a:latin typeface="Arial"/>
                <a:cs typeface="Arial"/>
              </a:rPr>
              <a:t>The</a:t>
            </a:r>
            <a:r>
              <a:rPr sz="1800" spc="-65" dirty="0">
                <a:latin typeface="Arial"/>
                <a:cs typeface="Arial"/>
              </a:rPr>
              <a:t> </a:t>
            </a:r>
            <a:r>
              <a:rPr sz="1800" spc="-10" dirty="0">
                <a:latin typeface="Arial"/>
                <a:cs typeface="Arial"/>
              </a:rPr>
              <a:t>Companies  </a:t>
            </a:r>
            <a:r>
              <a:rPr sz="1800" spc="-5" dirty="0">
                <a:latin typeface="Arial"/>
                <a:cs typeface="Arial"/>
              </a:rPr>
              <a:t>Act,</a:t>
            </a:r>
            <a:r>
              <a:rPr sz="1800" spc="-15" dirty="0">
                <a:latin typeface="Arial"/>
                <a:cs typeface="Arial"/>
              </a:rPr>
              <a:t> </a:t>
            </a:r>
            <a:r>
              <a:rPr sz="1800" spc="-10" dirty="0">
                <a:latin typeface="Arial"/>
                <a:cs typeface="Arial"/>
              </a:rPr>
              <a:t>1956</a:t>
            </a:r>
            <a:endParaRPr sz="1800">
              <a:latin typeface="Arial"/>
              <a:cs typeface="Arial"/>
            </a:endParaRPr>
          </a:p>
        </p:txBody>
      </p:sp>
      <p:sp>
        <p:nvSpPr>
          <p:cNvPr id="8" name="object 8"/>
          <p:cNvSpPr txBox="1"/>
          <p:nvPr/>
        </p:nvSpPr>
        <p:spPr>
          <a:xfrm>
            <a:off x="77469" y="1595120"/>
            <a:ext cx="149606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2.</a:t>
            </a:r>
            <a:r>
              <a:rPr sz="1800" spc="-35" dirty="0">
                <a:latin typeface="Arial"/>
                <a:cs typeface="Arial"/>
              </a:rPr>
              <a:t> </a:t>
            </a:r>
            <a:r>
              <a:rPr sz="1800" spc="-10" dirty="0">
                <a:latin typeface="Arial"/>
                <a:cs typeface="Arial"/>
              </a:rPr>
              <a:t>Registration</a:t>
            </a:r>
            <a:endParaRPr sz="1800">
              <a:latin typeface="Arial"/>
              <a:cs typeface="Arial"/>
            </a:endParaRPr>
          </a:p>
        </p:txBody>
      </p:sp>
      <p:sp>
        <p:nvSpPr>
          <p:cNvPr id="9" name="object 9"/>
          <p:cNvSpPr txBox="1"/>
          <p:nvPr/>
        </p:nvSpPr>
        <p:spPr>
          <a:xfrm>
            <a:off x="1781810" y="1595120"/>
            <a:ext cx="124269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Com</a:t>
            </a:r>
            <a:r>
              <a:rPr sz="1800" spc="-15" dirty="0">
                <a:latin typeface="Arial"/>
                <a:cs typeface="Arial"/>
              </a:rPr>
              <a:t>p</a:t>
            </a:r>
            <a:r>
              <a:rPr sz="1800" spc="-5" dirty="0">
                <a:latin typeface="Arial"/>
                <a:cs typeface="Arial"/>
              </a:rPr>
              <a:t>u</a:t>
            </a:r>
            <a:r>
              <a:rPr sz="1800" spc="-10" dirty="0">
                <a:latin typeface="Arial"/>
                <a:cs typeface="Arial"/>
              </a:rPr>
              <a:t>l</a:t>
            </a:r>
            <a:r>
              <a:rPr sz="1800" dirty="0">
                <a:latin typeface="Arial"/>
                <a:cs typeface="Arial"/>
              </a:rPr>
              <a:t>sory</a:t>
            </a:r>
            <a:endParaRPr sz="1800">
              <a:latin typeface="Arial"/>
              <a:cs typeface="Arial"/>
            </a:endParaRPr>
          </a:p>
        </p:txBody>
      </p:sp>
      <p:sp>
        <p:nvSpPr>
          <p:cNvPr id="10" name="object 10"/>
          <p:cNvSpPr txBox="1"/>
          <p:nvPr/>
        </p:nvSpPr>
        <p:spPr>
          <a:xfrm>
            <a:off x="4263390" y="1595120"/>
            <a:ext cx="874394"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Optional</a:t>
            </a:r>
            <a:endParaRPr sz="1800">
              <a:latin typeface="Arial"/>
              <a:cs typeface="Arial"/>
            </a:endParaRPr>
          </a:p>
        </p:txBody>
      </p:sp>
      <p:sp>
        <p:nvSpPr>
          <p:cNvPr id="11" name="object 11"/>
          <p:cNvSpPr txBox="1"/>
          <p:nvPr/>
        </p:nvSpPr>
        <p:spPr>
          <a:xfrm>
            <a:off x="6821169" y="1595120"/>
            <a:ext cx="124206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Compulsory</a:t>
            </a:r>
            <a:endParaRPr sz="1800">
              <a:latin typeface="Arial"/>
              <a:cs typeface="Arial"/>
            </a:endParaRPr>
          </a:p>
        </p:txBody>
      </p:sp>
      <p:sp>
        <p:nvSpPr>
          <p:cNvPr id="12" name="object 12"/>
          <p:cNvSpPr txBox="1"/>
          <p:nvPr/>
        </p:nvSpPr>
        <p:spPr>
          <a:xfrm>
            <a:off x="1781810" y="2247900"/>
            <a:ext cx="2205990" cy="554990"/>
          </a:xfrm>
          <a:prstGeom prst="rect">
            <a:avLst/>
          </a:prstGeom>
        </p:spPr>
        <p:txBody>
          <a:bodyPr vert="horz" wrap="square" lIns="0" tIns="36830" rIns="0" bIns="0" rtlCol="0">
            <a:spAutoFit/>
          </a:bodyPr>
          <a:lstStyle/>
          <a:p>
            <a:pPr marL="12700" marR="5080">
              <a:lnSpc>
                <a:spcPts val="2010"/>
              </a:lnSpc>
              <a:spcBef>
                <a:spcPts val="290"/>
              </a:spcBef>
            </a:pPr>
            <a:r>
              <a:rPr sz="1800" spc="-5" dirty="0">
                <a:latin typeface="Arial"/>
                <a:cs typeface="Arial"/>
              </a:rPr>
              <a:t>Foreign </a:t>
            </a:r>
            <a:r>
              <a:rPr sz="1800" spc="-10" dirty="0">
                <a:latin typeface="Arial"/>
                <a:cs typeface="Arial"/>
              </a:rPr>
              <a:t>nationals</a:t>
            </a:r>
            <a:r>
              <a:rPr sz="1800" spc="-60" dirty="0">
                <a:latin typeface="Arial"/>
                <a:cs typeface="Arial"/>
              </a:rPr>
              <a:t> </a:t>
            </a:r>
            <a:r>
              <a:rPr sz="1800" dirty="0">
                <a:latin typeface="Arial"/>
                <a:cs typeface="Arial"/>
              </a:rPr>
              <a:t>can  </a:t>
            </a:r>
            <a:r>
              <a:rPr sz="1800" spc="-5" dirty="0">
                <a:latin typeface="Arial"/>
                <a:cs typeface="Arial"/>
              </a:rPr>
              <a:t>be</a:t>
            </a:r>
            <a:r>
              <a:rPr sz="1800" spc="-10" dirty="0">
                <a:latin typeface="Arial"/>
                <a:cs typeface="Arial"/>
              </a:rPr>
              <a:t> partners.</a:t>
            </a:r>
            <a:endParaRPr sz="1800">
              <a:latin typeface="Arial"/>
              <a:cs typeface="Arial"/>
            </a:endParaRPr>
          </a:p>
        </p:txBody>
      </p:sp>
      <p:sp>
        <p:nvSpPr>
          <p:cNvPr id="13" name="object 13"/>
          <p:cNvSpPr txBox="1"/>
          <p:nvPr/>
        </p:nvSpPr>
        <p:spPr>
          <a:xfrm>
            <a:off x="4263390" y="2247900"/>
            <a:ext cx="1772920" cy="811530"/>
          </a:xfrm>
          <a:prstGeom prst="rect">
            <a:avLst/>
          </a:prstGeom>
        </p:spPr>
        <p:txBody>
          <a:bodyPr vert="horz" wrap="square" lIns="0" tIns="31114" rIns="0" bIns="0" rtlCol="0">
            <a:spAutoFit/>
          </a:bodyPr>
          <a:lstStyle/>
          <a:p>
            <a:pPr marL="12700" marR="5080">
              <a:lnSpc>
                <a:spcPct val="93300"/>
              </a:lnSpc>
              <a:spcBef>
                <a:spcPts val="244"/>
              </a:spcBef>
            </a:pPr>
            <a:r>
              <a:rPr sz="1800" spc="-10" dirty="0">
                <a:latin typeface="Arial"/>
                <a:cs typeface="Arial"/>
              </a:rPr>
              <a:t>Foreign nationals  cannot </a:t>
            </a:r>
            <a:r>
              <a:rPr sz="1800" spc="-5" dirty="0">
                <a:latin typeface="Arial"/>
                <a:cs typeface="Arial"/>
              </a:rPr>
              <a:t>form  </a:t>
            </a:r>
            <a:r>
              <a:rPr sz="1800" spc="-10" dirty="0">
                <a:latin typeface="Arial"/>
                <a:cs typeface="Arial"/>
              </a:rPr>
              <a:t>partnership</a:t>
            </a:r>
            <a:r>
              <a:rPr sz="1800" spc="-30" dirty="0">
                <a:latin typeface="Arial"/>
                <a:cs typeface="Arial"/>
              </a:rPr>
              <a:t> </a:t>
            </a:r>
            <a:r>
              <a:rPr sz="1800" spc="-5" dirty="0">
                <a:latin typeface="Arial"/>
                <a:cs typeface="Arial"/>
              </a:rPr>
              <a:t>firm.</a:t>
            </a:r>
            <a:endParaRPr sz="1800">
              <a:latin typeface="Arial"/>
              <a:cs typeface="Arial"/>
            </a:endParaRPr>
          </a:p>
        </p:txBody>
      </p:sp>
      <p:sp>
        <p:nvSpPr>
          <p:cNvPr id="14" name="object 14"/>
          <p:cNvSpPr txBox="1"/>
          <p:nvPr/>
        </p:nvSpPr>
        <p:spPr>
          <a:xfrm>
            <a:off x="6821169" y="2247900"/>
            <a:ext cx="1772920" cy="811530"/>
          </a:xfrm>
          <a:prstGeom prst="rect">
            <a:avLst/>
          </a:prstGeom>
        </p:spPr>
        <p:txBody>
          <a:bodyPr vert="horz" wrap="square" lIns="0" tIns="31114" rIns="0" bIns="0" rtlCol="0">
            <a:spAutoFit/>
          </a:bodyPr>
          <a:lstStyle/>
          <a:p>
            <a:pPr marL="12700" marR="5080">
              <a:lnSpc>
                <a:spcPct val="93300"/>
              </a:lnSpc>
              <a:spcBef>
                <a:spcPts val="244"/>
              </a:spcBef>
            </a:pPr>
            <a:r>
              <a:rPr sz="1800" spc="-10" dirty="0">
                <a:latin typeface="Arial"/>
                <a:cs typeface="Arial"/>
              </a:rPr>
              <a:t>Foreign nationals  </a:t>
            </a:r>
            <a:r>
              <a:rPr sz="1800" dirty="0">
                <a:latin typeface="Arial"/>
                <a:cs typeface="Arial"/>
              </a:rPr>
              <a:t>can </a:t>
            </a:r>
            <a:r>
              <a:rPr sz="1800" spc="-10" dirty="0">
                <a:latin typeface="Arial"/>
                <a:cs typeface="Arial"/>
              </a:rPr>
              <a:t>be  shareholders.</a:t>
            </a:r>
            <a:endParaRPr sz="1800">
              <a:latin typeface="Arial"/>
              <a:cs typeface="Arial"/>
            </a:endParaRPr>
          </a:p>
        </p:txBody>
      </p:sp>
      <p:sp>
        <p:nvSpPr>
          <p:cNvPr id="15" name="object 15"/>
          <p:cNvSpPr txBox="1"/>
          <p:nvPr/>
        </p:nvSpPr>
        <p:spPr>
          <a:xfrm>
            <a:off x="77469" y="2247900"/>
            <a:ext cx="1355725" cy="1743710"/>
          </a:xfrm>
          <a:prstGeom prst="rect">
            <a:avLst/>
          </a:prstGeom>
        </p:spPr>
        <p:txBody>
          <a:bodyPr vert="horz" wrap="square" lIns="0" tIns="31115" rIns="0" bIns="0" rtlCol="0">
            <a:spAutoFit/>
          </a:bodyPr>
          <a:lstStyle/>
          <a:p>
            <a:pPr marL="12700" marR="5080">
              <a:lnSpc>
                <a:spcPct val="93200"/>
              </a:lnSpc>
              <a:spcBef>
                <a:spcPts val="245"/>
              </a:spcBef>
              <a:buAutoNum type="arabicPeriod" startAt="3"/>
              <a:tabLst>
                <a:tab pos="266700" algn="l"/>
              </a:tabLst>
            </a:pPr>
            <a:r>
              <a:rPr sz="1800" spc="-5" dirty="0">
                <a:latin typeface="Arial"/>
                <a:cs typeface="Arial"/>
              </a:rPr>
              <a:t>Foreign  </a:t>
            </a:r>
            <a:r>
              <a:rPr sz="1800" spc="-10" dirty="0">
                <a:latin typeface="Arial"/>
                <a:cs typeface="Arial"/>
              </a:rPr>
              <a:t>Nationals </a:t>
            </a:r>
            <a:r>
              <a:rPr sz="1800" spc="-5" dirty="0">
                <a:latin typeface="Arial"/>
                <a:cs typeface="Arial"/>
              </a:rPr>
              <a:t>as  </a:t>
            </a:r>
            <a:r>
              <a:rPr sz="1800" spc="-10" dirty="0">
                <a:latin typeface="Arial"/>
                <a:cs typeface="Arial"/>
              </a:rPr>
              <a:t>shareholder</a:t>
            </a:r>
            <a:r>
              <a:rPr sz="1800" spc="-55" dirty="0">
                <a:latin typeface="Arial"/>
                <a:cs typeface="Arial"/>
              </a:rPr>
              <a:t> </a:t>
            </a:r>
            <a:r>
              <a:rPr sz="1800" dirty="0">
                <a:latin typeface="Arial"/>
                <a:cs typeface="Arial"/>
              </a:rPr>
              <a:t>/  </a:t>
            </a:r>
            <a:r>
              <a:rPr sz="1800" spc="-10" dirty="0">
                <a:latin typeface="Arial"/>
                <a:cs typeface="Arial"/>
              </a:rPr>
              <a:t>Partner</a:t>
            </a:r>
            <a:endParaRPr sz="1800">
              <a:latin typeface="Arial"/>
              <a:cs typeface="Arial"/>
            </a:endParaRPr>
          </a:p>
          <a:p>
            <a:pPr marL="12700" marR="144780">
              <a:lnSpc>
                <a:spcPts val="2010"/>
              </a:lnSpc>
              <a:spcBef>
                <a:spcPts val="1350"/>
              </a:spcBef>
              <a:buAutoNum type="arabicPeriod" startAt="3"/>
              <a:tabLst>
                <a:tab pos="266700" algn="l"/>
              </a:tabLst>
            </a:pPr>
            <a:r>
              <a:rPr sz="1800" spc="-10" dirty="0">
                <a:latin typeface="Arial"/>
                <a:cs typeface="Arial"/>
              </a:rPr>
              <a:t>Separate  Legal</a:t>
            </a:r>
            <a:r>
              <a:rPr sz="1800" spc="-90" dirty="0">
                <a:latin typeface="Arial"/>
                <a:cs typeface="Arial"/>
              </a:rPr>
              <a:t> </a:t>
            </a:r>
            <a:r>
              <a:rPr sz="1800" spc="-5" dirty="0">
                <a:latin typeface="Arial"/>
                <a:cs typeface="Arial"/>
              </a:rPr>
              <a:t>Entity</a:t>
            </a:r>
            <a:endParaRPr sz="1800">
              <a:latin typeface="Arial"/>
              <a:cs typeface="Arial"/>
            </a:endParaRPr>
          </a:p>
        </p:txBody>
      </p:sp>
      <p:sp>
        <p:nvSpPr>
          <p:cNvPr id="16" name="object 16"/>
          <p:cNvSpPr txBox="1"/>
          <p:nvPr/>
        </p:nvSpPr>
        <p:spPr>
          <a:xfrm>
            <a:off x="1781810" y="3436620"/>
            <a:ext cx="2164715" cy="1068070"/>
          </a:xfrm>
          <a:prstGeom prst="rect">
            <a:avLst/>
          </a:prstGeom>
        </p:spPr>
        <p:txBody>
          <a:bodyPr vert="horz" wrap="square" lIns="0" tIns="30480" rIns="0" bIns="0" rtlCol="0">
            <a:spAutoFit/>
          </a:bodyPr>
          <a:lstStyle/>
          <a:p>
            <a:pPr marL="12700" marR="5080">
              <a:lnSpc>
                <a:spcPct val="93400"/>
              </a:lnSpc>
              <a:spcBef>
                <a:spcPts val="240"/>
              </a:spcBef>
            </a:pPr>
            <a:r>
              <a:rPr sz="1800" spc="-5" dirty="0">
                <a:latin typeface="Arial"/>
                <a:cs typeface="Arial"/>
              </a:rPr>
              <a:t>Separate </a:t>
            </a:r>
            <a:r>
              <a:rPr sz="1800" spc="-10" dirty="0">
                <a:latin typeface="Arial"/>
                <a:cs typeface="Arial"/>
              </a:rPr>
              <a:t>legal entity,  </a:t>
            </a:r>
            <a:r>
              <a:rPr sz="1800" spc="-5" dirty="0">
                <a:latin typeface="Arial"/>
                <a:cs typeface="Arial"/>
              </a:rPr>
              <a:t>separate from </a:t>
            </a:r>
            <a:r>
              <a:rPr sz="1800" dirty="0">
                <a:latin typeface="Arial"/>
                <a:cs typeface="Arial"/>
              </a:rPr>
              <a:t>its  </a:t>
            </a:r>
            <a:r>
              <a:rPr sz="1800" spc="-10" dirty="0">
                <a:latin typeface="Arial"/>
                <a:cs typeface="Arial"/>
              </a:rPr>
              <a:t>partners/designated  </a:t>
            </a:r>
            <a:r>
              <a:rPr sz="1800" spc="-5" dirty="0">
                <a:latin typeface="Arial"/>
                <a:cs typeface="Arial"/>
              </a:rPr>
              <a:t>partners.</a:t>
            </a:r>
            <a:endParaRPr sz="1800">
              <a:latin typeface="Arial"/>
              <a:cs typeface="Arial"/>
            </a:endParaRPr>
          </a:p>
        </p:txBody>
      </p:sp>
      <p:sp>
        <p:nvSpPr>
          <p:cNvPr id="17" name="object 17"/>
          <p:cNvSpPr txBox="1"/>
          <p:nvPr/>
        </p:nvSpPr>
        <p:spPr>
          <a:xfrm>
            <a:off x="6821169" y="3436620"/>
            <a:ext cx="1737995" cy="1068070"/>
          </a:xfrm>
          <a:prstGeom prst="rect">
            <a:avLst/>
          </a:prstGeom>
        </p:spPr>
        <p:txBody>
          <a:bodyPr vert="horz" wrap="square" lIns="0" tIns="30480" rIns="0" bIns="0" rtlCol="0">
            <a:spAutoFit/>
          </a:bodyPr>
          <a:lstStyle/>
          <a:p>
            <a:pPr marL="12700" marR="5080">
              <a:lnSpc>
                <a:spcPct val="93400"/>
              </a:lnSpc>
              <a:spcBef>
                <a:spcPts val="240"/>
              </a:spcBef>
            </a:pPr>
            <a:r>
              <a:rPr sz="1800" spc="-10" dirty="0">
                <a:latin typeface="Arial"/>
                <a:cs typeface="Arial"/>
              </a:rPr>
              <a:t>Separate legal  entity, </a:t>
            </a:r>
            <a:r>
              <a:rPr sz="1800" spc="-5" dirty="0">
                <a:latin typeface="Arial"/>
                <a:cs typeface="Arial"/>
              </a:rPr>
              <a:t>separate  from its</a:t>
            </a:r>
            <a:r>
              <a:rPr sz="1800" spc="-65" dirty="0">
                <a:latin typeface="Arial"/>
                <a:cs typeface="Arial"/>
              </a:rPr>
              <a:t> </a:t>
            </a:r>
            <a:r>
              <a:rPr sz="1800" spc="-5" dirty="0">
                <a:latin typeface="Arial"/>
                <a:cs typeface="Arial"/>
              </a:rPr>
              <a:t>member,  directors.</a:t>
            </a:r>
            <a:endParaRPr sz="1800">
              <a:latin typeface="Arial"/>
              <a:cs typeface="Arial"/>
            </a:endParaRPr>
          </a:p>
        </p:txBody>
      </p:sp>
      <p:sp>
        <p:nvSpPr>
          <p:cNvPr id="18" name="object 18"/>
          <p:cNvSpPr txBox="1"/>
          <p:nvPr/>
        </p:nvSpPr>
        <p:spPr>
          <a:xfrm>
            <a:off x="77469" y="4899659"/>
            <a:ext cx="1254760" cy="556260"/>
          </a:xfrm>
          <a:prstGeom prst="rect">
            <a:avLst/>
          </a:prstGeom>
        </p:spPr>
        <p:txBody>
          <a:bodyPr vert="horz" wrap="square" lIns="0" tIns="36194" rIns="0" bIns="0" rtlCol="0">
            <a:spAutoFit/>
          </a:bodyPr>
          <a:lstStyle/>
          <a:p>
            <a:pPr marL="12700" marR="5080">
              <a:lnSpc>
                <a:spcPts val="2020"/>
              </a:lnSpc>
              <a:spcBef>
                <a:spcPts val="284"/>
              </a:spcBef>
            </a:pPr>
            <a:r>
              <a:rPr sz="1800" spc="-10" dirty="0">
                <a:latin typeface="Arial"/>
                <a:cs typeface="Arial"/>
              </a:rPr>
              <a:t>5.</a:t>
            </a:r>
            <a:r>
              <a:rPr sz="1800" spc="-50" dirty="0">
                <a:latin typeface="Arial"/>
                <a:cs typeface="Arial"/>
              </a:rPr>
              <a:t> </a:t>
            </a:r>
            <a:r>
              <a:rPr sz="1800" spc="-10" dirty="0">
                <a:latin typeface="Arial"/>
                <a:cs typeface="Arial"/>
              </a:rPr>
              <a:t>Perpetual  </a:t>
            </a:r>
            <a:r>
              <a:rPr sz="1800" spc="-5" dirty="0">
                <a:latin typeface="Arial"/>
                <a:cs typeface="Arial"/>
              </a:rPr>
              <a:t>succession</a:t>
            </a:r>
            <a:endParaRPr sz="1800">
              <a:latin typeface="Arial"/>
              <a:cs typeface="Arial"/>
            </a:endParaRPr>
          </a:p>
        </p:txBody>
      </p:sp>
      <p:sp>
        <p:nvSpPr>
          <p:cNvPr id="19" name="object 19"/>
          <p:cNvSpPr txBox="1"/>
          <p:nvPr/>
        </p:nvSpPr>
        <p:spPr>
          <a:xfrm>
            <a:off x="1781810" y="4899659"/>
            <a:ext cx="1598930" cy="556260"/>
          </a:xfrm>
          <a:prstGeom prst="rect">
            <a:avLst/>
          </a:prstGeom>
        </p:spPr>
        <p:txBody>
          <a:bodyPr vert="horz" wrap="square" lIns="0" tIns="36194" rIns="0" bIns="0" rtlCol="0">
            <a:spAutoFit/>
          </a:bodyPr>
          <a:lstStyle/>
          <a:p>
            <a:pPr marL="12700" marR="5080">
              <a:lnSpc>
                <a:spcPts val="2020"/>
              </a:lnSpc>
              <a:spcBef>
                <a:spcPts val="284"/>
              </a:spcBef>
            </a:pPr>
            <a:r>
              <a:rPr sz="1800" dirty="0">
                <a:latin typeface="Arial"/>
                <a:cs typeface="Arial"/>
              </a:rPr>
              <a:t>It </a:t>
            </a:r>
            <a:r>
              <a:rPr sz="1800" spc="-5" dirty="0">
                <a:latin typeface="Arial"/>
                <a:cs typeface="Arial"/>
              </a:rPr>
              <a:t>has</a:t>
            </a:r>
            <a:r>
              <a:rPr sz="1800" spc="-90" dirty="0">
                <a:latin typeface="Arial"/>
                <a:cs typeface="Arial"/>
              </a:rPr>
              <a:t> </a:t>
            </a:r>
            <a:r>
              <a:rPr sz="1800" spc="-5" dirty="0">
                <a:latin typeface="Arial"/>
                <a:cs typeface="Arial"/>
              </a:rPr>
              <a:t>perpetual  succession</a:t>
            </a:r>
            <a:endParaRPr sz="1800">
              <a:latin typeface="Arial"/>
              <a:cs typeface="Arial"/>
            </a:endParaRPr>
          </a:p>
        </p:txBody>
      </p:sp>
      <p:sp>
        <p:nvSpPr>
          <p:cNvPr id="20" name="object 20"/>
          <p:cNvSpPr txBox="1"/>
          <p:nvPr/>
        </p:nvSpPr>
        <p:spPr>
          <a:xfrm>
            <a:off x="4263390" y="3436620"/>
            <a:ext cx="2290445" cy="2019300"/>
          </a:xfrm>
          <a:prstGeom prst="rect">
            <a:avLst/>
          </a:prstGeom>
        </p:spPr>
        <p:txBody>
          <a:bodyPr vert="horz" wrap="square" lIns="0" tIns="31114" rIns="0" bIns="0" rtlCol="0">
            <a:spAutoFit/>
          </a:bodyPr>
          <a:lstStyle/>
          <a:p>
            <a:pPr marL="12700" marR="5080">
              <a:lnSpc>
                <a:spcPct val="93300"/>
              </a:lnSpc>
              <a:spcBef>
                <a:spcPts val="244"/>
              </a:spcBef>
            </a:pPr>
            <a:r>
              <a:rPr sz="1800" spc="-10" dirty="0">
                <a:latin typeface="Arial"/>
                <a:cs typeface="Arial"/>
              </a:rPr>
              <a:t>Not </a:t>
            </a:r>
            <a:r>
              <a:rPr sz="1800" dirty="0">
                <a:latin typeface="Arial"/>
                <a:cs typeface="Arial"/>
              </a:rPr>
              <a:t>a </a:t>
            </a:r>
            <a:r>
              <a:rPr sz="1800" spc="-5" dirty="0">
                <a:latin typeface="Arial"/>
                <a:cs typeface="Arial"/>
              </a:rPr>
              <a:t>separate </a:t>
            </a:r>
            <a:r>
              <a:rPr sz="1800" spc="-10" dirty="0">
                <a:latin typeface="Arial"/>
                <a:cs typeface="Arial"/>
              </a:rPr>
              <a:t>legal  </a:t>
            </a:r>
            <a:r>
              <a:rPr sz="1800" spc="-5" dirty="0">
                <a:latin typeface="Arial"/>
                <a:cs typeface="Arial"/>
              </a:rPr>
              <a:t>entity from </a:t>
            </a:r>
            <a:r>
              <a:rPr sz="1800" spc="-10" dirty="0">
                <a:latin typeface="Arial"/>
                <a:cs typeface="Arial"/>
              </a:rPr>
              <a:t>partners.  </a:t>
            </a:r>
            <a:r>
              <a:rPr sz="1800" spc="-5" dirty="0">
                <a:latin typeface="Arial"/>
                <a:cs typeface="Arial"/>
              </a:rPr>
              <a:t>Partners are  collectively referred</a:t>
            </a:r>
            <a:r>
              <a:rPr sz="1800" spc="-80" dirty="0">
                <a:latin typeface="Arial"/>
                <a:cs typeface="Arial"/>
              </a:rPr>
              <a:t> </a:t>
            </a:r>
            <a:r>
              <a:rPr sz="1800" spc="-10" dirty="0">
                <a:latin typeface="Arial"/>
                <a:cs typeface="Arial"/>
              </a:rPr>
              <a:t>as  </a:t>
            </a:r>
            <a:r>
              <a:rPr sz="1800" spc="-5" dirty="0">
                <a:latin typeface="Arial"/>
                <a:cs typeface="Arial"/>
              </a:rPr>
              <a:t>firm.</a:t>
            </a:r>
            <a:endParaRPr sz="1800">
              <a:latin typeface="Arial"/>
              <a:cs typeface="Arial"/>
            </a:endParaRPr>
          </a:p>
          <a:p>
            <a:pPr marL="12700" marR="64769">
              <a:lnSpc>
                <a:spcPts val="2020"/>
              </a:lnSpc>
              <a:spcBef>
                <a:spcPts val="1480"/>
              </a:spcBef>
            </a:pPr>
            <a:r>
              <a:rPr sz="1800" spc="-5" dirty="0">
                <a:latin typeface="Arial"/>
                <a:cs typeface="Arial"/>
              </a:rPr>
              <a:t>It </a:t>
            </a:r>
            <a:r>
              <a:rPr sz="1800" spc="-10" dirty="0">
                <a:latin typeface="Arial"/>
                <a:cs typeface="Arial"/>
              </a:rPr>
              <a:t>does </a:t>
            </a:r>
            <a:r>
              <a:rPr sz="1800" spc="-5" dirty="0">
                <a:latin typeface="Arial"/>
                <a:cs typeface="Arial"/>
              </a:rPr>
              <a:t>not </a:t>
            </a:r>
            <a:r>
              <a:rPr sz="1800" spc="-10" dirty="0">
                <a:latin typeface="Arial"/>
                <a:cs typeface="Arial"/>
              </a:rPr>
              <a:t>have  perpetual</a:t>
            </a:r>
            <a:r>
              <a:rPr sz="1800" spc="-55" dirty="0">
                <a:latin typeface="Arial"/>
                <a:cs typeface="Arial"/>
              </a:rPr>
              <a:t> </a:t>
            </a:r>
            <a:r>
              <a:rPr sz="1800" spc="-5" dirty="0">
                <a:latin typeface="Arial"/>
                <a:cs typeface="Arial"/>
              </a:rPr>
              <a:t>succession.</a:t>
            </a:r>
            <a:endParaRPr sz="1800">
              <a:latin typeface="Arial"/>
              <a:cs typeface="Arial"/>
            </a:endParaRPr>
          </a:p>
        </p:txBody>
      </p:sp>
      <p:sp>
        <p:nvSpPr>
          <p:cNvPr id="21" name="object 21"/>
          <p:cNvSpPr txBox="1"/>
          <p:nvPr/>
        </p:nvSpPr>
        <p:spPr>
          <a:xfrm>
            <a:off x="6821169" y="4899659"/>
            <a:ext cx="1598295" cy="556260"/>
          </a:xfrm>
          <a:prstGeom prst="rect">
            <a:avLst/>
          </a:prstGeom>
        </p:spPr>
        <p:txBody>
          <a:bodyPr vert="horz" wrap="square" lIns="0" tIns="36194" rIns="0" bIns="0" rtlCol="0">
            <a:spAutoFit/>
          </a:bodyPr>
          <a:lstStyle/>
          <a:p>
            <a:pPr marL="12700" marR="5080">
              <a:lnSpc>
                <a:spcPts val="2020"/>
              </a:lnSpc>
              <a:spcBef>
                <a:spcPts val="284"/>
              </a:spcBef>
            </a:pPr>
            <a:r>
              <a:rPr sz="1800" spc="-5" dirty="0">
                <a:latin typeface="Arial"/>
                <a:cs typeface="Arial"/>
              </a:rPr>
              <a:t>It </a:t>
            </a:r>
            <a:r>
              <a:rPr sz="1800" spc="-10" dirty="0">
                <a:latin typeface="Arial"/>
                <a:cs typeface="Arial"/>
              </a:rPr>
              <a:t>has perpetual  </a:t>
            </a:r>
            <a:r>
              <a:rPr sz="1800" spc="-5" dirty="0">
                <a:latin typeface="Arial"/>
                <a:cs typeface="Arial"/>
              </a:rPr>
              <a:t>succession</a:t>
            </a:r>
            <a:endParaRPr sz="1800">
              <a:latin typeface="Arial"/>
              <a:cs typeface="Arial"/>
            </a:endParaRPr>
          </a:p>
        </p:txBody>
      </p:sp>
      <p:sp>
        <p:nvSpPr>
          <p:cNvPr id="22" name="object 22"/>
          <p:cNvSpPr txBox="1"/>
          <p:nvPr/>
        </p:nvSpPr>
        <p:spPr>
          <a:xfrm>
            <a:off x="77469" y="5751829"/>
            <a:ext cx="1205230" cy="556260"/>
          </a:xfrm>
          <a:prstGeom prst="rect">
            <a:avLst/>
          </a:prstGeom>
        </p:spPr>
        <p:txBody>
          <a:bodyPr vert="horz" wrap="square" lIns="0" tIns="36194" rIns="0" bIns="0" rtlCol="0">
            <a:spAutoFit/>
          </a:bodyPr>
          <a:lstStyle/>
          <a:p>
            <a:pPr marL="12700" marR="5080">
              <a:lnSpc>
                <a:spcPts val="2020"/>
              </a:lnSpc>
              <a:spcBef>
                <a:spcPts val="284"/>
              </a:spcBef>
            </a:pPr>
            <a:r>
              <a:rPr sz="1800" spc="-10" dirty="0">
                <a:latin typeface="Arial"/>
                <a:cs typeface="Arial"/>
              </a:rPr>
              <a:t>6.</a:t>
            </a:r>
            <a:r>
              <a:rPr sz="1800" spc="-60" dirty="0">
                <a:latin typeface="Arial"/>
                <a:cs typeface="Arial"/>
              </a:rPr>
              <a:t> </a:t>
            </a:r>
            <a:r>
              <a:rPr sz="1800" spc="-10" dirty="0">
                <a:latin typeface="Arial"/>
                <a:cs typeface="Arial"/>
              </a:rPr>
              <a:t>Common  Seal</a:t>
            </a:r>
            <a:endParaRPr sz="1800">
              <a:latin typeface="Arial"/>
              <a:cs typeface="Arial"/>
            </a:endParaRPr>
          </a:p>
        </p:txBody>
      </p:sp>
      <p:sp>
        <p:nvSpPr>
          <p:cNvPr id="23" name="object 23"/>
          <p:cNvSpPr txBox="1"/>
          <p:nvPr/>
        </p:nvSpPr>
        <p:spPr>
          <a:xfrm>
            <a:off x="1781810" y="5751829"/>
            <a:ext cx="1758950" cy="556260"/>
          </a:xfrm>
          <a:prstGeom prst="rect">
            <a:avLst/>
          </a:prstGeom>
        </p:spPr>
        <p:txBody>
          <a:bodyPr vert="horz" wrap="square" lIns="0" tIns="36194" rIns="0" bIns="0" rtlCol="0">
            <a:spAutoFit/>
          </a:bodyPr>
          <a:lstStyle/>
          <a:p>
            <a:pPr marL="12700" marR="5080">
              <a:lnSpc>
                <a:spcPts val="2020"/>
              </a:lnSpc>
              <a:spcBef>
                <a:spcPts val="284"/>
              </a:spcBef>
            </a:pPr>
            <a:r>
              <a:rPr sz="1800" spc="-5" dirty="0">
                <a:latin typeface="Arial"/>
                <a:cs typeface="Arial"/>
              </a:rPr>
              <a:t>LLP </a:t>
            </a:r>
            <a:r>
              <a:rPr sz="1800" spc="-10" dirty="0">
                <a:latin typeface="Arial"/>
                <a:cs typeface="Arial"/>
              </a:rPr>
              <a:t>have </a:t>
            </a:r>
            <a:r>
              <a:rPr sz="1800" spc="-5" dirty="0">
                <a:latin typeface="Arial"/>
                <a:cs typeface="Arial"/>
              </a:rPr>
              <a:t>its</a:t>
            </a:r>
            <a:r>
              <a:rPr sz="1800" spc="-60" dirty="0">
                <a:latin typeface="Arial"/>
                <a:cs typeface="Arial"/>
              </a:rPr>
              <a:t> </a:t>
            </a:r>
            <a:r>
              <a:rPr sz="1800" spc="-20" dirty="0">
                <a:latin typeface="Arial"/>
                <a:cs typeface="Arial"/>
              </a:rPr>
              <a:t>own  </a:t>
            </a:r>
            <a:r>
              <a:rPr sz="1800" dirty="0">
                <a:latin typeface="Arial"/>
                <a:cs typeface="Arial"/>
              </a:rPr>
              <a:t>common</a:t>
            </a:r>
            <a:r>
              <a:rPr sz="1800" spc="-20" dirty="0">
                <a:latin typeface="Arial"/>
                <a:cs typeface="Arial"/>
              </a:rPr>
              <a:t> </a:t>
            </a:r>
            <a:r>
              <a:rPr sz="1800" spc="-10" dirty="0">
                <a:latin typeface="Arial"/>
                <a:cs typeface="Arial"/>
              </a:rPr>
              <a:t>seal</a:t>
            </a:r>
            <a:endParaRPr sz="1800">
              <a:latin typeface="Arial"/>
              <a:cs typeface="Arial"/>
            </a:endParaRPr>
          </a:p>
        </p:txBody>
      </p:sp>
      <p:sp>
        <p:nvSpPr>
          <p:cNvPr id="24" name="object 24"/>
          <p:cNvSpPr txBox="1"/>
          <p:nvPr/>
        </p:nvSpPr>
        <p:spPr>
          <a:xfrm>
            <a:off x="4263390" y="5751829"/>
            <a:ext cx="128016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Not</a:t>
            </a:r>
            <a:r>
              <a:rPr sz="1800" spc="-65" dirty="0">
                <a:latin typeface="Arial"/>
                <a:cs typeface="Arial"/>
              </a:rPr>
              <a:t> </a:t>
            </a:r>
            <a:r>
              <a:rPr sz="1800" spc="-5" dirty="0">
                <a:latin typeface="Arial"/>
                <a:cs typeface="Arial"/>
              </a:rPr>
              <a:t>required</a:t>
            </a:r>
            <a:endParaRPr sz="1800">
              <a:latin typeface="Arial"/>
              <a:cs typeface="Arial"/>
            </a:endParaRPr>
          </a:p>
        </p:txBody>
      </p:sp>
      <p:sp>
        <p:nvSpPr>
          <p:cNvPr id="25" name="object 25"/>
          <p:cNvSpPr txBox="1"/>
          <p:nvPr/>
        </p:nvSpPr>
        <p:spPr>
          <a:xfrm>
            <a:off x="6821169" y="5751829"/>
            <a:ext cx="1594485" cy="811530"/>
          </a:xfrm>
          <a:prstGeom prst="rect">
            <a:avLst/>
          </a:prstGeom>
        </p:spPr>
        <p:txBody>
          <a:bodyPr vert="horz" wrap="square" lIns="0" tIns="31114" rIns="0" bIns="0" rtlCol="0">
            <a:spAutoFit/>
          </a:bodyPr>
          <a:lstStyle/>
          <a:p>
            <a:pPr marL="12700" marR="5080">
              <a:lnSpc>
                <a:spcPct val="93300"/>
              </a:lnSpc>
              <a:spcBef>
                <a:spcPts val="244"/>
              </a:spcBef>
            </a:pPr>
            <a:r>
              <a:rPr sz="1800" spc="-5" dirty="0">
                <a:latin typeface="Arial"/>
                <a:cs typeface="Arial"/>
              </a:rPr>
              <a:t>Every</a:t>
            </a:r>
            <a:r>
              <a:rPr sz="1800" spc="-85" dirty="0">
                <a:latin typeface="Arial"/>
                <a:cs typeface="Arial"/>
              </a:rPr>
              <a:t> </a:t>
            </a:r>
            <a:r>
              <a:rPr sz="1800" spc="-10" dirty="0">
                <a:latin typeface="Arial"/>
                <a:cs typeface="Arial"/>
              </a:rPr>
              <a:t>company  </a:t>
            </a:r>
            <a:r>
              <a:rPr sz="1800" spc="-5" dirty="0">
                <a:latin typeface="Arial"/>
                <a:cs typeface="Arial"/>
              </a:rPr>
              <a:t>have its </a:t>
            </a:r>
            <a:r>
              <a:rPr sz="1800" spc="-20" dirty="0">
                <a:latin typeface="Arial"/>
                <a:cs typeface="Arial"/>
              </a:rPr>
              <a:t>own  </a:t>
            </a:r>
            <a:r>
              <a:rPr sz="1800" spc="-5" dirty="0">
                <a:latin typeface="Arial"/>
                <a:cs typeface="Arial"/>
              </a:rPr>
              <a:t>common</a:t>
            </a:r>
            <a:r>
              <a:rPr sz="1800" spc="-30" dirty="0">
                <a:latin typeface="Arial"/>
                <a:cs typeface="Arial"/>
              </a:rPr>
              <a:t> </a:t>
            </a:r>
            <a:r>
              <a:rPr sz="1800" spc="-5" dirty="0">
                <a:latin typeface="Arial"/>
                <a:cs typeface="Arial"/>
              </a:rPr>
              <a:t>seal.</a:t>
            </a:r>
            <a:endParaRPr sz="1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469" y="13969"/>
            <a:ext cx="853440" cy="284480"/>
          </a:xfrm>
          <a:prstGeom prst="rect">
            <a:avLst/>
          </a:prstGeom>
        </p:spPr>
        <p:txBody>
          <a:bodyPr vert="horz" wrap="square" lIns="0" tIns="12700" rIns="0" bIns="0" rtlCol="0">
            <a:spAutoFit/>
          </a:bodyPr>
          <a:lstStyle/>
          <a:p>
            <a:pPr marL="12700">
              <a:lnSpc>
                <a:spcPct val="100000"/>
              </a:lnSpc>
              <a:spcBef>
                <a:spcPts val="100"/>
              </a:spcBef>
            </a:pPr>
            <a:r>
              <a:rPr sz="1700" b="1" dirty="0">
                <a:latin typeface="Arial"/>
                <a:cs typeface="Arial"/>
              </a:rPr>
              <a:t>6.</a:t>
            </a:r>
            <a:r>
              <a:rPr sz="1700" b="1" spc="-95" dirty="0">
                <a:latin typeface="Arial"/>
                <a:cs typeface="Arial"/>
              </a:rPr>
              <a:t> </a:t>
            </a:r>
            <a:r>
              <a:rPr sz="1700" b="1" dirty="0">
                <a:latin typeface="Arial"/>
                <a:cs typeface="Arial"/>
              </a:rPr>
              <a:t>Name</a:t>
            </a:r>
            <a:endParaRPr sz="1700">
              <a:latin typeface="Arial"/>
              <a:cs typeface="Arial"/>
            </a:endParaRPr>
          </a:p>
        </p:txBody>
      </p:sp>
      <p:sp>
        <p:nvSpPr>
          <p:cNvPr id="23" name="object 23"/>
          <p:cNvSpPr txBox="1"/>
          <p:nvPr/>
        </p:nvSpPr>
        <p:spPr>
          <a:xfrm>
            <a:off x="8821419" y="6574120"/>
            <a:ext cx="259079" cy="251460"/>
          </a:xfrm>
          <a:prstGeom prst="rect">
            <a:avLst/>
          </a:prstGeom>
        </p:spPr>
        <p:txBody>
          <a:bodyPr vert="horz" wrap="square" lIns="0" tIns="84455" rIns="0" bIns="0" rtlCol="0">
            <a:spAutoFit/>
          </a:bodyPr>
          <a:lstStyle/>
          <a:p>
            <a:pPr marL="92075">
              <a:lnSpc>
                <a:spcPct val="100000"/>
              </a:lnSpc>
              <a:spcBef>
                <a:spcPts val="665"/>
              </a:spcBef>
            </a:pPr>
            <a:fld id="{81D60167-4931-47E6-BA6A-407CBD079E47}" type="slidenum">
              <a:rPr sz="1000" dirty="0">
                <a:latin typeface="Arial"/>
                <a:cs typeface="Arial"/>
              </a:rPr>
              <a:pPr marL="92075">
                <a:lnSpc>
                  <a:spcPct val="100000"/>
                </a:lnSpc>
                <a:spcBef>
                  <a:spcPts val="665"/>
                </a:spcBef>
              </a:pPr>
              <a:t>23</a:t>
            </a:fld>
            <a:endParaRPr sz="1000">
              <a:latin typeface="Arial"/>
              <a:cs typeface="Arial"/>
            </a:endParaRPr>
          </a:p>
        </p:txBody>
      </p:sp>
      <p:sp>
        <p:nvSpPr>
          <p:cNvPr id="3" name="object 3"/>
          <p:cNvSpPr txBox="1"/>
          <p:nvPr/>
        </p:nvSpPr>
        <p:spPr>
          <a:xfrm>
            <a:off x="1811020" y="13969"/>
            <a:ext cx="2317115" cy="1010919"/>
          </a:xfrm>
          <a:prstGeom prst="rect">
            <a:avLst/>
          </a:prstGeom>
        </p:spPr>
        <p:txBody>
          <a:bodyPr vert="horz" wrap="square" lIns="0" tIns="29209" rIns="0" bIns="0" rtlCol="0">
            <a:spAutoFit/>
          </a:bodyPr>
          <a:lstStyle/>
          <a:p>
            <a:pPr marL="12700" marR="5080">
              <a:lnSpc>
                <a:spcPct val="93500"/>
              </a:lnSpc>
              <a:spcBef>
                <a:spcPts val="229"/>
              </a:spcBef>
            </a:pPr>
            <a:r>
              <a:rPr sz="1700" b="1" spc="-5" dirty="0">
                <a:latin typeface="Arial"/>
                <a:cs typeface="Arial"/>
              </a:rPr>
              <a:t>Suffix </a:t>
            </a:r>
            <a:r>
              <a:rPr sz="1700" b="1" dirty="0">
                <a:latin typeface="Arial"/>
                <a:cs typeface="Arial"/>
              </a:rPr>
              <a:t>‘LLP’ or</a:t>
            </a:r>
            <a:r>
              <a:rPr sz="1700" b="1" spc="-85" dirty="0">
                <a:latin typeface="Arial"/>
                <a:cs typeface="Arial"/>
              </a:rPr>
              <a:t> </a:t>
            </a:r>
            <a:r>
              <a:rPr sz="1700" b="1" spc="-5" dirty="0">
                <a:latin typeface="Arial"/>
                <a:cs typeface="Arial"/>
              </a:rPr>
              <a:t>Limited  Liability Partnership  </a:t>
            </a:r>
            <a:r>
              <a:rPr sz="1700" b="1" dirty="0">
                <a:latin typeface="Arial"/>
                <a:cs typeface="Arial"/>
              </a:rPr>
              <a:t>has to </a:t>
            </a:r>
            <a:r>
              <a:rPr sz="1700" b="1" spc="5" dirty="0">
                <a:latin typeface="Arial"/>
                <a:cs typeface="Arial"/>
              </a:rPr>
              <a:t>be </a:t>
            </a:r>
            <a:r>
              <a:rPr sz="1700" b="1" dirty="0">
                <a:latin typeface="Arial"/>
                <a:cs typeface="Arial"/>
              </a:rPr>
              <a:t>added </a:t>
            </a:r>
            <a:r>
              <a:rPr sz="1700" b="1" spc="-5" dirty="0">
                <a:latin typeface="Arial"/>
                <a:cs typeface="Arial"/>
              </a:rPr>
              <a:t>to</a:t>
            </a:r>
            <a:r>
              <a:rPr sz="1700" b="1" spc="-130" dirty="0">
                <a:latin typeface="Arial"/>
                <a:cs typeface="Arial"/>
              </a:rPr>
              <a:t> </a:t>
            </a:r>
            <a:r>
              <a:rPr sz="1700" b="1" dirty="0">
                <a:latin typeface="Arial"/>
                <a:cs typeface="Arial"/>
              </a:rPr>
              <a:t>the  </a:t>
            </a:r>
            <a:r>
              <a:rPr sz="1700" b="1" spc="-5" dirty="0">
                <a:latin typeface="Arial"/>
                <a:cs typeface="Arial"/>
              </a:rPr>
              <a:t>name.</a:t>
            </a:r>
            <a:endParaRPr sz="1700">
              <a:latin typeface="Arial"/>
              <a:cs typeface="Arial"/>
            </a:endParaRPr>
          </a:p>
        </p:txBody>
      </p:sp>
      <p:sp>
        <p:nvSpPr>
          <p:cNvPr id="4" name="object 4"/>
          <p:cNvSpPr txBox="1"/>
          <p:nvPr/>
        </p:nvSpPr>
        <p:spPr>
          <a:xfrm>
            <a:off x="4319270" y="13969"/>
            <a:ext cx="2946400" cy="284480"/>
          </a:xfrm>
          <a:prstGeom prst="rect">
            <a:avLst/>
          </a:prstGeom>
        </p:spPr>
        <p:txBody>
          <a:bodyPr vert="horz" wrap="square" lIns="0" tIns="12700" rIns="0" bIns="0" rtlCol="0">
            <a:spAutoFit/>
          </a:bodyPr>
          <a:lstStyle/>
          <a:p>
            <a:pPr marL="38100">
              <a:lnSpc>
                <a:spcPct val="100000"/>
              </a:lnSpc>
              <a:spcBef>
                <a:spcPts val="100"/>
              </a:spcBef>
            </a:pPr>
            <a:r>
              <a:rPr sz="1700" b="1" dirty="0">
                <a:latin typeface="Arial"/>
                <a:cs typeface="Arial"/>
              </a:rPr>
              <a:t>No such </a:t>
            </a:r>
            <a:r>
              <a:rPr sz="1700" b="1" spc="-5" dirty="0">
                <a:latin typeface="Arial"/>
                <a:cs typeface="Arial"/>
              </a:rPr>
              <a:t>requirement</a:t>
            </a:r>
            <a:r>
              <a:rPr sz="1700" b="1" spc="345" dirty="0">
                <a:latin typeface="Arial"/>
                <a:cs typeface="Arial"/>
              </a:rPr>
              <a:t> </a:t>
            </a:r>
            <a:r>
              <a:rPr sz="2550" b="1" spc="-7" baseline="11437" dirty="0">
                <a:latin typeface="Arial"/>
                <a:cs typeface="Arial"/>
              </a:rPr>
              <a:t>Suffix</a:t>
            </a:r>
            <a:endParaRPr sz="2550" baseline="11437">
              <a:latin typeface="Arial"/>
              <a:cs typeface="Arial"/>
            </a:endParaRPr>
          </a:p>
        </p:txBody>
      </p:sp>
      <p:sp>
        <p:nvSpPr>
          <p:cNvPr id="5" name="object 5"/>
          <p:cNvSpPr txBox="1"/>
          <p:nvPr/>
        </p:nvSpPr>
        <p:spPr>
          <a:xfrm>
            <a:off x="7617638" y="0"/>
            <a:ext cx="1530985" cy="284480"/>
          </a:xfrm>
          <a:prstGeom prst="rect">
            <a:avLst/>
          </a:prstGeom>
        </p:spPr>
        <p:txBody>
          <a:bodyPr vert="horz" wrap="square" lIns="0" tIns="12700" rIns="0" bIns="0" rtlCol="0">
            <a:spAutoFit/>
          </a:bodyPr>
          <a:lstStyle/>
          <a:p>
            <a:pPr marL="12700">
              <a:lnSpc>
                <a:spcPct val="100000"/>
              </a:lnSpc>
              <a:spcBef>
                <a:spcPts val="100"/>
              </a:spcBef>
              <a:tabLst>
                <a:tab pos="1301750" algn="l"/>
              </a:tabLst>
            </a:pPr>
            <a:r>
              <a:rPr sz="1700" b="1" spc="-5" dirty="0">
                <a:latin typeface="Arial"/>
                <a:cs typeface="Arial"/>
              </a:rPr>
              <a:t>‘</a:t>
            </a:r>
            <a:r>
              <a:rPr sz="1700" b="1" dirty="0">
                <a:latin typeface="Arial"/>
                <a:cs typeface="Arial"/>
              </a:rPr>
              <a:t>L</a:t>
            </a:r>
            <a:r>
              <a:rPr sz="1700" b="1" spc="-5" dirty="0">
                <a:latin typeface="Arial"/>
                <a:cs typeface="Arial"/>
              </a:rPr>
              <a:t>imi</a:t>
            </a:r>
            <a:r>
              <a:rPr sz="1700" b="1" dirty="0">
                <a:latin typeface="Arial"/>
                <a:cs typeface="Arial"/>
              </a:rPr>
              <a:t>t</a:t>
            </a:r>
            <a:r>
              <a:rPr sz="1700" b="1" spc="-10" dirty="0">
                <a:latin typeface="Arial"/>
                <a:cs typeface="Arial"/>
              </a:rPr>
              <a:t>e</a:t>
            </a:r>
            <a:r>
              <a:rPr sz="1700" b="1" spc="10" dirty="0">
                <a:latin typeface="Arial"/>
                <a:cs typeface="Arial"/>
              </a:rPr>
              <a:t>d</a:t>
            </a:r>
            <a:r>
              <a:rPr sz="1700" b="1" dirty="0">
                <a:latin typeface="Arial"/>
                <a:cs typeface="Arial"/>
              </a:rPr>
              <a:t>’	or</a:t>
            </a:r>
            <a:endParaRPr sz="1700">
              <a:latin typeface="Arial"/>
              <a:cs typeface="Arial"/>
            </a:endParaRPr>
          </a:p>
        </p:txBody>
      </p:sp>
      <p:sp>
        <p:nvSpPr>
          <p:cNvPr id="6" name="object 6"/>
          <p:cNvSpPr txBox="1"/>
          <p:nvPr/>
        </p:nvSpPr>
        <p:spPr>
          <a:xfrm>
            <a:off x="6615430" y="210820"/>
            <a:ext cx="2532380" cy="525780"/>
          </a:xfrm>
          <a:prstGeom prst="rect">
            <a:avLst/>
          </a:prstGeom>
        </p:spPr>
        <p:txBody>
          <a:bodyPr vert="horz" wrap="square" lIns="0" tIns="35560" rIns="0" bIns="0" rtlCol="0">
            <a:spAutoFit/>
          </a:bodyPr>
          <a:lstStyle/>
          <a:p>
            <a:pPr marL="12700" marR="5080">
              <a:lnSpc>
                <a:spcPts val="1900"/>
              </a:lnSpc>
              <a:spcBef>
                <a:spcPts val="280"/>
              </a:spcBef>
            </a:pPr>
            <a:r>
              <a:rPr sz="1700" b="1" spc="-10" dirty="0">
                <a:latin typeface="Arial"/>
                <a:cs typeface="Arial"/>
              </a:rPr>
              <a:t>‘Private </a:t>
            </a:r>
            <a:r>
              <a:rPr sz="1700" b="1" spc="-5" dirty="0">
                <a:latin typeface="Arial"/>
                <a:cs typeface="Arial"/>
              </a:rPr>
              <a:t>Limited’ </a:t>
            </a:r>
            <a:r>
              <a:rPr sz="1700" b="1" dirty="0">
                <a:latin typeface="Arial"/>
                <a:cs typeface="Arial"/>
              </a:rPr>
              <a:t>has to  be added </a:t>
            </a:r>
            <a:r>
              <a:rPr sz="1700" b="1" spc="-5" dirty="0">
                <a:latin typeface="Arial"/>
                <a:cs typeface="Arial"/>
              </a:rPr>
              <a:t>to </a:t>
            </a:r>
            <a:r>
              <a:rPr sz="1700" b="1" dirty="0">
                <a:latin typeface="Arial"/>
                <a:cs typeface="Arial"/>
              </a:rPr>
              <a:t>the</a:t>
            </a:r>
            <a:r>
              <a:rPr sz="1700" b="1" spc="-40" dirty="0">
                <a:latin typeface="Arial"/>
                <a:cs typeface="Arial"/>
              </a:rPr>
              <a:t> </a:t>
            </a:r>
            <a:r>
              <a:rPr sz="1700" b="1" spc="-5" dirty="0">
                <a:latin typeface="Arial"/>
                <a:cs typeface="Arial"/>
              </a:rPr>
              <a:t>name.</a:t>
            </a:r>
            <a:endParaRPr sz="1700">
              <a:latin typeface="Arial"/>
              <a:cs typeface="Arial"/>
            </a:endParaRPr>
          </a:p>
        </p:txBody>
      </p:sp>
      <p:sp>
        <p:nvSpPr>
          <p:cNvPr id="7" name="object 7"/>
          <p:cNvSpPr txBox="1"/>
          <p:nvPr/>
        </p:nvSpPr>
        <p:spPr>
          <a:xfrm>
            <a:off x="77469" y="1366520"/>
            <a:ext cx="1534795" cy="527050"/>
          </a:xfrm>
          <a:prstGeom prst="rect">
            <a:avLst/>
          </a:prstGeom>
        </p:spPr>
        <p:txBody>
          <a:bodyPr vert="horz" wrap="square" lIns="0" tIns="34290" rIns="0" bIns="0" rtlCol="0">
            <a:spAutoFit/>
          </a:bodyPr>
          <a:lstStyle/>
          <a:p>
            <a:pPr marL="12700" marR="5080">
              <a:lnSpc>
                <a:spcPts val="1910"/>
              </a:lnSpc>
              <a:spcBef>
                <a:spcPts val="270"/>
              </a:spcBef>
            </a:pPr>
            <a:r>
              <a:rPr sz="1700" dirty="0">
                <a:latin typeface="Arial"/>
                <a:cs typeface="Arial"/>
              </a:rPr>
              <a:t>7. </a:t>
            </a:r>
            <a:r>
              <a:rPr sz="1700" spc="-5" dirty="0">
                <a:latin typeface="Arial"/>
                <a:cs typeface="Arial"/>
              </a:rPr>
              <a:t>Ownership</a:t>
            </a:r>
            <a:r>
              <a:rPr sz="1700" spc="-95" dirty="0">
                <a:latin typeface="Arial"/>
                <a:cs typeface="Arial"/>
              </a:rPr>
              <a:t> </a:t>
            </a:r>
            <a:r>
              <a:rPr sz="1700" spc="-5" dirty="0">
                <a:latin typeface="Arial"/>
                <a:cs typeface="Arial"/>
              </a:rPr>
              <a:t>of  </a:t>
            </a:r>
            <a:r>
              <a:rPr sz="1700" dirty="0">
                <a:latin typeface="Arial"/>
                <a:cs typeface="Arial"/>
              </a:rPr>
              <a:t>Assets</a:t>
            </a:r>
            <a:endParaRPr sz="1700">
              <a:latin typeface="Arial"/>
              <a:cs typeface="Arial"/>
            </a:endParaRPr>
          </a:p>
        </p:txBody>
      </p:sp>
      <p:sp>
        <p:nvSpPr>
          <p:cNvPr id="8" name="object 8"/>
          <p:cNvSpPr txBox="1"/>
          <p:nvPr/>
        </p:nvSpPr>
        <p:spPr>
          <a:xfrm>
            <a:off x="1811020" y="1366520"/>
            <a:ext cx="2294890" cy="1010919"/>
          </a:xfrm>
          <a:prstGeom prst="rect">
            <a:avLst/>
          </a:prstGeom>
        </p:spPr>
        <p:txBody>
          <a:bodyPr vert="horz" wrap="square" lIns="0" tIns="29209" rIns="0" bIns="0" rtlCol="0">
            <a:spAutoFit/>
          </a:bodyPr>
          <a:lstStyle/>
          <a:p>
            <a:pPr marL="12700" marR="5080">
              <a:lnSpc>
                <a:spcPct val="93500"/>
              </a:lnSpc>
              <a:spcBef>
                <a:spcPts val="229"/>
              </a:spcBef>
            </a:pPr>
            <a:r>
              <a:rPr sz="1700" dirty="0">
                <a:latin typeface="Arial"/>
                <a:cs typeface="Arial"/>
              </a:rPr>
              <a:t>The </a:t>
            </a:r>
            <a:r>
              <a:rPr sz="1700" spc="-5" dirty="0">
                <a:latin typeface="Arial"/>
                <a:cs typeface="Arial"/>
              </a:rPr>
              <a:t>LLP </a:t>
            </a:r>
            <a:r>
              <a:rPr sz="1700" dirty="0">
                <a:latin typeface="Arial"/>
                <a:cs typeface="Arial"/>
              </a:rPr>
              <a:t>has</a:t>
            </a:r>
            <a:r>
              <a:rPr sz="1700" spc="-70" dirty="0">
                <a:latin typeface="Arial"/>
                <a:cs typeface="Arial"/>
              </a:rPr>
              <a:t> </a:t>
            </a:r>
            <a:r>
              <a:rPr sz="1700" spc="-5" dirty="0">
                <a:latin typeface="Arial"/>
                <a:cs typeface="Arial"/>
              </a:rPr>
              <a:t>ownership  of assets and Partners  only </a:t>
            </a:r>
            <a:r>
              <a:rPr sz="1700" dirty="0">
                <a:latin typeface="Arial"/>
                <a:cs typeface="Arial"/>
              </a:rPr>
              <a:t>have </a:t>
            </a:r>
            <a:r>
              <a:rPr sz="1700" spc="-5" dirty="0">
                <a:latin typeface="Arial"/>
                <a:cs typeface="Arial"/>
              </a:rPr>
              <a:t>capital  contribution </a:t>
            </a:r>
            <a:r>
              <a:rPr sz="1700" dirty="0">
                <a:latin typeface="Arial"/>
                <a:cs typeface="Arial"/>
              </a:rPr>
              <a:t>in </a:t>
            </a:r>
            <a:r>
              <a:rPr sz="1700" spc="-5" dirty="0">
                <a:latin typeface="Arial"/>
                <a:cs typeface="Arial"/>
              </a:rPr>
              <a:t>the</a:t>
            </a:r>
            <a:r>
              <a:rPr sz="1700" spc="-55" dirty="0">
                <a:latin typeface="Arial"/>
                <a:cs typeface="Arial"/>
              </a:rPr>
              <a:t> </a:t>
            </a:r>
            <a:r>
              <a:rPr sz="1700" dirty="0">
                <a:latin typeface="Arial"/>
                <a:cs typeface="Arial"/>
              </a:rPr>
              <a:t>LLP</a:t>
            </a:r>
            <a:endParaRPr sz="1700">
              <a:latin typeface="Arial"/>
              <a:cs typeface="Arial"/>
            </a:endParaRPr>
          </a:p>
        </p:txBody>
      </p:sp>
      <p:sp>
        <p:nvSpPr>
          <p:cNvPr id="9" name="object 9"/>
          <p:cNvSpPr txBox="1"/>
          <p:nvPr/>
        </p:nvSpPr>
        <p:spPr>
          <a:xfrm>
            <a:off x="4344670" y="1366520"/>
            <a:ext cx="1884045" cy="768350"/>
          </a:xfrm>
          <a:prstGeom prst="rect">
            <a:avLst/>
          </a:prstGeom>
        </p:spPr>
        <p:txBody>
          <a:bodyPr vert="horz" wrap="square" lIns="0" tIns="29844" rIns="0" bIns="0" rtlCol="0">
            <a:spAutoFit/>
          </a:bodyPr>
          <a:lstStyle/>
          <a:p>
            <a:pPr marL="12700" marR="5080" algn="just">
              <a:lnSpc>
                <a:spcPct val="93400"/>
              </a:lnSpc>
              <a:spcBef>
                <a:spcPts val="234"/>
              </a:spcBef>
            </a:pPr>
            <a:r>
              <a:rPr sz="1700" spc="-5" dirty="0">
                <a:latin typeface="Arial"/>
                <a:cs typeface="Arial"/>
              </a:rPr>
              <a:t>Partners have </a:t>
            </a:r>
            <a:r>
              <a:rPr sz="1700" dirty="0">
                <a:latin typeface="Arial"/>
                <a:cs typeface="Arial"/>
              </a:rPr>
              <a:t>joint  </a:t>
            </a:r>
            <a:r>
              <a:rPr sz="1700" spc="-5" dirty="0">
                <a:latin typeface="Arial"/>
                <a:cs typeface="Arial"/>
              </a:rPr>
              <a:t>ownership of </a:t>
            </a:r>
            <a:r>
              <a:rPr sz="1700" dirty="0">
                <a:latin typeface="Arial"/>
                <a:cs typeface="Arial"/>
              </a:rPr>
              <a:t>all</a:t>
            </a:r>
            <a:r>
              <a:rPr sz="1700" spc="-80" dirty="0">
                <a:latin typeface="Arial"/>
                <a:cs typeface="Arial"/>
              </a:rPr>
              <a:t> </a:t>
            </a:r>
            <a:r>
              <a:rPr sz="1700" spc="-5" dirty="0">
                <a:latin typeface="Arial"/>
                <a:cs typeface="Arial"/>
              </a:rPr>
              <a:t>the  assets</a:t>
            </a:r>
            <a:endParaRPr sz="1700">
              <a:latin typeface="Arial"/>
              <a:cs typeface="Arial"/>
            </a:endParaRPr>
          </a:p>
        </p:txBody>
      </p:sp>
      <p:sp>
        <p:nvSpPr>
          <p:cNvPr id="10" name="object 10"/>
          <p:cNvSpPr txBox="1"/>
          <p:nvPr/>
        </p:nvSpPr>
        <p:spPr>
          <a:xfrm>
            <a:off x="6699250" y="1366520"/>
            <a:ext cx="2351405" cy="1010919"/>
          </a:xfrm>
          <a:prstGeom prst="rect">
            <a:avLst/>
          </a:prstGeom>
        </p:spPr>
        <p:txBody>
          <a:bodyPr vert="horz" wrap="square" lIns="0" tIns="29209" rIns="0" bIns="0" rtlCol="0">
            <a:spAutoFit/>
          </a:bodyPr>
          <a:lstStyle/>
          <a:p>
            <a:pPr marL="12700" marR="5080">
              <a:lnSpc>
                <a:spcPct val="93500"/>
              </a:lnSpc>
              <a:spcBef>
                <a:spcPts val="229"/>
              </a:spcBef>
            </a:pPr>
            <a:r>
              <a:rPr sz="1700" dirty="0">
                <a:latin typeface="Arial"/>
                <a:cs typeface="Arial"/>
              </a:rPr>
              <a:t>The company </a:t>
            </a:r>
            <a:r>
              <a:rPr sz="1700" spc="-5" dirty="0">
                <a:latin typeface="Arial"/>
                <a:cs typeface="Arial"/>
              </a:rPr>
              <a:t>has  ownership of assets</a:t>
            </a:r>
            <a:r>
              <a:rPr sz="1700" spc="-60" dirty="0">
                <a:latin typeface="Arial"/>
                <a:cs typeface="Arial"/>
              </a:rPr>
              <a:t> </a:t>
            </a:r>
            <a:r>
              <a:rPr sz="1700" spc="-5" dirty="0">
                <a:latin typeface="Arial"/>
                <a:cs typeface="Arial"/>
              </a:rPr>
              <a:t>and  </a:t>
            </a:r>
            <a:r>
              <a:rPr sz="1700" dirty="0">
                <a:latin typeface="Arial"/>
                <a:cs typeface="Arial"/>
              </a:rPr>
              <a:t>members only have  </a:t>
            </a:r>
            <a:r>
              <a:rPr sz="1700" spc="-5" dirty="0">
                <a:latin typeface="Arial"/>
                <a:cs typeface="Arial"/>
              </a:rPr>
              <a:t>shares </a:t>
            </a:r>
            <a:r>
              <a:rPr sz="1700" dirty="0">
                <a:latin typeface="Arial"/>
                <a:cs typeface="Arial"/>
              </a:rPr>
              <a:t>in </a:t>
            </a:r>
            <a:r>
              <a:rPr sz="1700" spc="-5" dirty="0">
                <a:latin typeface="Arial"/>
                <a:cs typeface="Arial"/>
              </a:rPr>
              <a:t>the</a:t>
            </a:r>
            <a:r>
              <a:rPr sz="1700" spc="-40" dirty="0">
                <a:latin typeface="Arial"/>
                <a:cs typeface="Arial"/>
              </a:rPr>
              <a:t> </a:t>
            </a:r>
            <a:r>
              <a:rPr sz="1700" spc="-5" dirty="0">
                <a:latin typeface="Arial"/>
                <a:cs typeface="Arial"/>
              </a:rPr>
              <a:t>company.</a:t>
            </a:r>
            <a:endParaRPr sz="1700">
              <a:latin typeface="Arial"/>
              <a:cs typeface="Arial"/>
            </a:endParaRPr>
          </a:p>
        </p:txBody>
      </p:sp>
      <p:sp>
        <p:nvSpPr>
          <p:cNvPr id="11" name="object 11"/>
          <p:cNvSpPr txBox="1"/>
          <p:nvPr/>
        </p:nvSpPr>
        <p:spPr>
          <a:xfrm>
            <a:off x="77469" y="3078479"/>
            <a:ext cx="1224280" cy="769620"/>
          </a:xfrm>
          <a:prstGeom prst="rect">
            <a:avLst/>
          </a:prstGeom>
        </p:spPr>
        <p:txBody>
          <a:bodyPr vert="horz" wrap="square" lIns="0" tIns="34290" rIns="0" bIns="0" rtlCol="0">
            <a:spAutoFit/>
          </a:bodyPr>
          <a:lstStyle/>
          <a:p>
            <a:pPr marL="12700" marR="5080">
              <a:lnSpc>
                <a:spcPts val="1910"/>
              </a:lnSpc>
              <a:spcBef>
                <a:spcPts val="270"/>
              </a:spcBef>
            </a:pPr>
            <a:r>
              <a:rPr sz="1700" dirty="0">
                <a:latin typeface="Arial"/>
                <a:cs typeface="Arial"/>
              </a:rPr>
              <a:t>8. </a:t>
            </a:r>
            <a:r>
              <a:rPr sz="1700" spc="-5" dirty="0">
                <a:latin typeface="Arial"/>
                <a:cs typeface="Arial"/>
              </a:rPr>
              <a:t>Liability</a:t>
            </a:r>
            <a:r>
              <a:rPr sz="1700" spc="-100" dirty="0">
                <a:latin typeface="Arial"/>
                <a:cs typeface="Arial"/>
              </a:rPr>
              <a:t> </a:t>
            </a:r>
            <a:r>
              <a:rPr sz="1700" dirty="0">
                <a:latin typeface="Arial"/>
                <a:cs typeface="Arial"/>
              </a:rPr>
              <a:t>of  </a:t>
            </a:r>
            <a:r>
              <a:rPr sz="1700" spc="-5" dirty="0">
                <a:latin typeface="Arial"/>
                <a:cs typeface="Arial"/>
              </a:rPr>
              <a:t>partners/  </a:t>
            </a:r>
            <a:r>
              <a:rPr sz="1700" dirty="0">
                <a:latin typeface="Arial"/>
                <a:cs typeface="Arial"/>
              </a:rPr>
              <a:t>members</a:t>
            </a:r>
            <a:endParaRPr sz="1700">
              <a:latin typeface="Arial"/>
              <a:cs typeface="Arial"/>
            </a:endParaRPr>
          </a:p>
        </p:txBody>
      </p:sp>
      <p:sp>
        <p:nvSpPr>
          <p:cNvPr id="12" name="object 12"/>
          <p:cNvSpPr txBox="1"/>
          <p:nvPr/>
        </p:nvSpPr>
        <p:spPr>
          <a:xfrm>
            <a:off x="1811020" y="3078479"/>
            <a:ext cx="1958975" cy="527050"/>
          </a:xfrm>
          <a:prstGeom prst="rect">
            <a:avLst/>
          </a:prstGeom>
        </p:spPr>
        <p:txBody>
          <a:bodyPr vert="horz" wrap="square" lIns="0" tIns="34290" rIns="0" bIns="0" rtlCol="0">
            <a:spAutoFit/>
          </a:bodyPr>
          <a:lstStyle/>
          <a:p>
            <a:pPr marL="12700" marR="5080">
              <a:lnSpc>
                <a:spcPts val="1910"/>
              </a:lnSpc>
              <a:spcBef>
                <a:spcPts val="270"/>
              </a:spcBef>
            </a:pPr>
            <a:r>
              <a:rPr sz="1700" dirty="0">
                <a:latin typeface="Arial"/>
                <a:cs typeface="Arial"/>
              </a:rPr>
              <a:t>Limited </a:t>
            </a:r>
            <a:r>
              <a:rPr sz="1700" spc="-5" dirty="0">
                <a:latin typeface="Arial"/>
                <a:cs typeface="Arial"/>
              </a:rPr>
              <a:t>(upto their  capital</a:t>
            </a:r>
            <a:r>
              <a:rPr sz="1700" spc="-35" dirty="0">
                <a:latin typeface="Arial"/>
                <a:cs typeface="Arial"/>
              </a:rPr>
              <a:t> </a:t>
            </a:r>
            <a:r>
              <a:rPr sz="1700" spc="-5" dirty="0">
                <a:latin typeface="Arial"/>
                <a:cs typeface="Arial"/>
              </a:rPr>
              <a:t>contribution),</a:t>
            </a:r>
            <a:endParaRPr sz="1700">
              <a:latin typeface="Arial"/>
              <a:cs typeface="Arial"/>
            </a:endParaRPr>
          </a:p>
        </p:txBody>
      </p:sp>
      <p:sp>
        <p:nvSpPr>
          <p:cNvPr id="13" name="object 13"/>
          <p:cNvSpPr txBox="1"/>
          <p:nvPr/>
        </p:nvSpPr>
        <p:spPr>
          <a:xfrm>
            <a:off x="4344670" y="3078479"/>
            <a:ext cx="930275" cy="284480"/>
          </a:xfrm>
          <a:prstGeom prst="rect">
            <a:avLst/>
          </a:prstGeom>
        </p:spPr>
        <p:txBody>
          <a:bodyPr vert="horz" wrap="square" lIns="0" tIns="12700" rIns="0" bIns="0" rtlCol="0">
            <a:spAutoFit/>
          </a:bodyPr>
          <a:lstStyle/>
          <a:p>
            <a:pPr marL="12700">
              <a:lnSpc>
                <a:spcPct val="100000"/>
              </a:lnSpc>
              <a:spcBef>
                <a:spcPts val="100"/>
              </a:spcBef>
            </a:pPr>
            <a:r>
              <a:rPr sz="1700" dirty="0">
                <a:latin typeface="Arial"/>
                <a:cs typeface="Arial"/>
              </a:rPr>
              <a:t>Un</a:t>
            </a:r>
            <a:r>
              <a:rPr sz="1700" spc="5" dirty="0">
                <a:latin typeface="Arial"/>
                <a:cs typeface="Arial"/>
              </a:rPr>
              <a:t>l</a:t>
            </a:r>
            <a:r>
              <a:rPr sz="1700" dirty="0">
                <a:latin typeface="Arial"/>
                <a:cs typeface="Arial"/>
              </a:rPr>
              <a:t>i</a:t>
            </a:r>
            <a:r>
              <a:rPr sz="1700" spc="20" dirty="0">
                <a:latin typeface="Arial"/>
                <a:cs typeface="Arial"/>
              </a:rPr>
              <a:t>m</a:t>
            </a:r>
            <a:r>
              <a:rPr sz="1700" dirty="0">
                <a:latin typeface="Arial"/>
                <a:cs typeface="Arial"/>
              </a:rPr>
              <a:t>i</a:t>
            </a:r>
            <a:r>
              <a:rPr sz="1700" spc="-5" dirty="0">
                <a:latin typeface="Arial"/>
                <a:cs typeface="Arial"/>
              </a:rPr>
              <a:t>t</a:t>
            </a:r>
            <a:r>
              <a:rPr sz="1700" dirty="0">
                <a:latin typeface="Arial"/>
                <a:cs typeface="Arial"/>
              </a:rPr>
              <a:t>ed</a:t>
            </a:r>
            <a:endParaRPr sz="1700">
              <a:latin typeface="Arial"/>
              <a:cs typeface="Arial"/>
            </a:endParaRPr>
          </a:p>
        </p:txBody>
      </p:sp>
      <p:sp>
        <p:nvSpPr>
          <p:cNvPr id="14" name="object 14"/>
          <p:cNvSpPr txBox="1"/>
          <p:nvPr/>
        </p:nvSpPr>
        <p:spPr>
          <a:xfrm>
            <a:off x="6699250" y="3078479"/>
            <a:ext cx="2136775" cy="527050"/>
          </a:xfrm>
          <a:prstGeom prst="rect">
            <a:avLst/>
          </a:prstGeom>
        </p:spPr>
        <p:txBody>
          <a:bodyPr vert="horz" wrap="square" lIns="0" tIns="34290" rIns="0" bIns="0" rtlCol="0">
            <a:spAutoFit/>
          </a:bodyPr>
          <a:lstStyle/>
          <a:p>
            <a:pPr marL="12700" marR="5080">
              <a:lnSpc>
                <a:spcPts val="1910"/>
              </a:lnSpc>
              <a:spcBef>
                <a:spcPts val="270"/>
              </a:spcBef>
            </a:pPr>
            <a:r>
              <a:rPr sz="1700" dirty="0">
                <a:latin typeface="Arial"/>
                <a:cs typeface="Arial"/>
              </a:rPr>
              <a:t>limited </a:t>
            </a:r>
            <a:r>
              <a:rPr sz="1700" spc="-5" dirty="0">
                <a:latin typeface="Arial"/>
                <a:cs typeface="Arial"/>
              </a:rPr>
              <a:t>to the extent</a:t>
            </a:r>
            <a:r>
              <a:rPr sz="1700" spc="-90" dirty="0">
                <a:latin typeface="Arial"/>
                <a:cs typeface="Arial"/>
              </a:rPr>
              <a:t> </a:t>
            </a:r>
            <a:r>
              <a:rPr sz="1700" dirty="0">
                <a:latin typeface="Arial"/>
                <a:cs typeface="Arial"/>
              </a:rPr>
              <a:t>of  </a:t>
            </a:r>
            <a:r>
              <a:rPr sz="1700" spc="-5" dirty="0">
                <a:latin typeface="Arial"/>
                <a:cs typeface="Arial"/>
              </a:rPr>
              <a:t>shares held </a:t>
            </a:r>
            <a:r>
              <a:rPr sz="1700" dirty="0">
                <a:latin typeface="Arial"/>
                <a:cs typeface="Arial"/>
              </a:rPr>
              <a:t>by</a:t>
            </a:r>
            <a:r>
              <a:rPr sz="1700" spc="-70" dirty="0">
                <a:latin typeface="Arial"/>
                <a:cs typeface="Arial"/>
              </a:rPr>
              <a:t> </a:t>
            </a:r>
            <a:r>
              <a:rPr sz="1700" dirty="0">
                <a:latin typeface="Arial"/>
                <a:cs typeface="Arial"/>
              </a:rPr>
              <a:t>them.</a:t>
            </a:r>
            <a:endParaRPr sz="1700">
              <a:latin typeface="Arial"/>
              <a:cs typeface="Arial"/>
            </a:endParaRPr>
          </a:p>
        </p:txBody>
      </p:sp>
      <p:sp>
        <p:nvSpPr>
          <p:cNvPr id="15" name="object 15"/>
          <p:cNvSpPr txBox="1"/>
          <p:nvPr/>
        </p:nvSpPr>
        <p:spPr>
          <a:xfrm>
            <a:off x="77469" y="4357370"/>
            <a:ext cx="1217295" cy="527050"/>
          </a:xfrm>
          <a:prstGeom prst="rect">
            <a:avLst/>
          </a:prstGeom>
        </p:spPr>
        <p:txBody>
          <a:bodyPr vert="horz" wrap="square" lIns="0" tIns="34290" rIns="0" bIns="0" rtlCol="0">
            <a:spAutoFit/>
          </a:bodyPr>
          <a:lstStyle/>
          <a:p>
            <a:pPr marL="12700" marR="5080">
              <a:lnSpc>
                <a:spcPts val="1910"/>
              </a:lnSpc>
              <a:spcBef>
                <a:spcPts val="270"/>
              </a:spcBef>
            </a:pPr>
            <a:r>
              <a:rPr sz="1700" dirty="0">
                <a:latin typeface="Arial"/>
                <a:cs typeface="Arial"/>
              </a:rPr>
              <a:t>9. Agency  Re</a:t>
            </a:r>
            <a:r>
              <a:rPr sz="1700" spc="5" dirty="0">
                <a:latin typeface="Arial"/>
                <a:cs typeface="Arial"/>
              </a:rPr>
              <a:t>l</a:t>
            </a:r>
            <a:r>
              <a:rPr sz="1700" spc="-10" dirty="0">
                <a:latin typeface="Arial"/>
                <a:cs typeface="Arial"/>
              </a:rPr>
              <a:t>a</a:t>
            </a:r>
            <a:r>
              <a:rPr sz="1700" spc="-5" dirty="0">
                <a:latin typeface="Arial"/>
                <a:cs typeface="Arial"/>
              </a:rPr>
              <a:t>t</a:t>
            </a:r>
            <a:r>
              <a:rPr sz="1700" spc="5" dirty="0">
                <a:latin typeface="Arial"/>
                <a:cs typeface="Arial"/>
              </a:rPr>
              <a:t>i</a:t>
            </a:r>
            <a:r>
              <a:rPr sz="1700" spc="-10" dirty="0">
                <a:latin typeface="Arial"/>
                <a:cs typeface="Arial"/>
              </a:rPr>
              <a:t>o</a:t>
            </a:r>
            <a:r>
              <a:rPr sz="1700" dirty="0">
                <a:latin typeface="Arial"/>
                <a:cs typeface="Arial"/>
              </a:rPr>
              <a:t>nsh</a:t>
            </a:r>
            <a:r>
              <a:rPr sz="1700" spc="5" dirty="0">
                <a:latin typeface="Arial"/>
                <a:cs typeface="Arial"/>
              </a:rPr>
              <a:t>i</a:t>
            </a:r>
            <a:r>
              <a:rPr sz="1700" dirty="0">
                <a:latin typeface="Arial"/>
                <a:cs typeface="Arial"/>
              </a:rPr>
              <a:t>p</a:t>
            </a:r>
            <a:endParaRPr sz="1700">
              <a:latin typeface="Arial"/>
              <a:cs typeface="Arial"/>
            </a:endParaRPr>
          </a:p>
        </p:txBody>
      </p:sp>
      <p:sp>
        <p:nvSpPr>
          <p:cNvPr id="16" name="object 16"/>
          <p:cNvSpPr txBox="1"/>
          <p:nvPr/>
        </p:nvSpPr>
        <p:spPr>
          <a:xfrm>
            <a:off x="1811020" y="4357370"/>
            <a:ext cx="2159635" cy="768350"/>
          </a:xfrm>
          <a:prstGeom prst="rect">
            <a:avLst/>
          </a:prstGeom>
        </p:spPr>
        <p:txBody>
          <a:bodyPr vert="horz" wrap="square" lIns="0" tIns="29844" rIns="0" bIns="0" rtlCol="0">
            <a:spAutoFit/>
          </a:bodyPr>
          <a:lstStyle/>
          <a:p>
            <a:pPr marL="12700" marR="5080">
              <a:lnSpc>
                <a:spcPct val="93400"/>
              </a:lnSpc>
              <a:spcBef>
                <a:spcPts val="234"/>
              </a:spcBef>
            </a:pPr>
            <a:r>
              <a:rPr sz="1700" spc="-5" dirty="0">
                <a:latin typeface="Arial"/>
                <a:cs typeface="Arial"/>
              </a:rPr>
              <a:t>Partners are agents</a:t>
            </a:r>
            <a:r>
              <a:rPr sz="1700" spc="-60" dirty="0">
                <a:latin typeface="Arial"/>
                <a:cs typeface="Arial"/>
              </a:rPr>
              <a:t> </a:t>
            </a:r>
            <a:r>
              <a:rPr sz="1700" spc="-5" dirty="0">
                <a:latin typeface="Arial"/>
                <a:cs typeface="Arial"/>
              </a:rPr>
              <a:t>of  LLP only, not of other  partners.</a:t>
            </a:r>
            <a:endParaRPr sz="1700">
              <a:latin typeface="Arial"/>
              <a:cs typeface="Arial"/>
            </a:endParaRPr>
          </a:p>
        </p:txBody>
      </p:sp>
      <p:sp>
        <p:nvSpPr>
          <p:cNvPr id="17" name="object 17"/>
          <p:cNvSpPr txBox="1"/>
          <p:nvPr/>
        </p:nvSpPr>
        <p:spPr>
          <a:xfrm>
            <a:off x="4344670" y="4357370"/>
            <a:ext cx="2159635" cy="768350"/>
          </a:xfrm>
          <a:prstGeom prst="rect">
            <a:avLst/>
          </a:prstGeom>
        </p:spPr>
        <p:txBody>
          <a:bodyPr vert="horz" wrap="square" lIns="0" tIns="29844" rIns="0" bIns="0" rtlCol="0">
            <a:spAutoFit/>
          </a:bodyPr>
          <a:lstStyle/>
          <a:p>
            <a:pPr marL="12700" marR="5715">
              <a:lnSpc>
                <a:spcPct val="93400"/>
              </a:lnSpc>
              <a:spcBef>
                <a:spcPts val="234"/>
              </a:spcBef>
            </a:pPr>
            <a:r>
              <a:rPr sz="1700" spc="-5" dirty="0">
                <a:latin typeface="Arial"/>
                <a:cs typeface="Arial"/>
              </a:rPr>
              <a:t>Partners are agents</a:t>
            </a:r>
            <a:r>
              <a:rPr sz="1700" spc="-60" dirty="0">
                <a:latin typeface="Arial"/>
                <a:cs typeface="Arial"/>
              </a:rPr>
              <a:t> </a:t>
            </a:r>
            <a:r>
              <a:rPr sz="1700" spc="-5" dirty="0">
                <a:latin typeface="Arial"/>
                <a:cs typeface="Arial"/>
              </a:rPr>
              <a:t>of  the firm </a:t>
            </a:r>
            <a:r>
              <a:rPr sz="1700" dirty="0">
                <a:latin typeface="Arial"/>
                <a:cs typeface="Arial"/>
              </a:rPr>
              <a:t>and </a:t>
            </a:r>
            <a:r>
              <a:rPr sz="1700" spc="-5" dirty="0">
                <a:latin typeface="Arial"/>
                <a:cs typeface="Arial"/>
              </a:rPr>
              <a:t>each  other</a:t>
            </a:r>
            <a:endParaRPr sz="1700">
              <a:latin typeface="Arial"/>
              <a:cs typeface="Arial"/>
            </a:endParaRPr>
          </a:p>
        </p:txBody>
      </p:sp>
      <p:sp>
        <p:nvSpPr>
          <p:cNvPr id="18" name="object 18"/>
          <p:cNvSpPr txBox="1"/>
          <p:nvPr/>
        </p:nvSpPr>
        <p:spPr>
          <a:xfrm>
            <a:off x="6699250" y="4357370"/>
            <a:ext cx="2268855" cy="527050"/>
          </a:xfrm>
          <a:prstGeom prst="rect">
            <a:avLst/>
          </a:prstGeom>
        </p:spPr>
        <p:txBody>
          <a:bodyPr vert="horz" wrap="square" lIns="0" tIns="34290" rIns="0" bIns="0" rtlCol="0">
            <a:spAutoFit/>
          </a:bodyPr>
          <a:lstStyle/>
          <a:p>
            <a:pPr marL="12700" marR="5080">
              <a:lnSpc>
                <a:spcPts val="1910"/>
              </a:lnSpc>
              <a:spcBef>
                <a:spcPts val="270"/>
              </a:spcBef>
            </a:pPr>
            <a:r>
              <a:rPr sz="1700" dirty="0">
                <a:latin typeface="Arial"/>
                <a:cs typeface="Arial"/>
              </a:rPr>
              <a:t>The </a:t>
            </a:r>
            <a:r>
              <a:rPr sz="1700" spc="-5" dirty="0">
                <a:latin typeface="Arial"/>
                <a:cs typeface="Arial"/>
              </a:rPr>
              <a:t>Directors </a:t>
            </a:r>
            <a:r>
              <a:rPr sz="1700" dirty="0">
                <a:latin typeface="Arial"/>
                <a:cs typeface="Arial"/>
              </a:rPr>
              <a:t>act </a:t>
            </a:r>
            <a:r>
              <a:rPr sz="1700" spc="-5" dirty="0">
                <a:latin typeface="Arial"/>
                <a:cs typeface="Arial"/>
              </a:rPr>
              <a:t>as </a:t>
            </a:r>
            <a:r>
              <a:rPr sz="1700" dirty="0">
                <a:latin typeface="Arial"/>
                <a:cs typeface="Arial"/>
              </a:rPr>
              <a:t>an  </a:t>
            </a:r>
            <a:r>
              <a:rPr sz="1700" spc="-5" dirty="0">
                <a:latin typeface="Arial"/>
                <a:cs typeface="Arial"/>
              </a:rPr>
              <a:t>agents of the</a:t>
            </a:r>
            <a:r>
              <a:rPr sz="1700" spc="-55" dirty="0">
                <a:latin typeface="Arial"/>
                <a:cs typeface="Arial"/>
              </a:rPr>
              <a:t> </a:t>
            </a:r>
            <a:r>
              <a:rPr sz="1700" spc="-5" dirty="0">
                <a:latin typeface="Arial"/>
                <a:cs typeface="Arial"/>
              </a:rPr>
              <a:t>company.</a:t>
            </a:r>
            <a:endParaRPr sz="1700">
              <a:latin typeface="Arial"/>
              <a:cs typeface="Arial"/>
            </a:endParaRPr>
          </a:p>
        </p:txBody>
      </p:sp>
      <p:sp>
        <p:nvSpPr>
          <p:cNvPr id="19" name="object 19"/>
          <p:cNvSpPr txBox="1"/>
          <p:nvPr/>
        </p:nvSpPr>
        <p:spPr>
          <a:xfrm>
            <a:off x="77469" y="5500370"/>
            <a:ext cx="1104900" cy="284480"/>
          </a:xfrm>
          <a:prstGeom prst="rect">
            <a:avLst/>
          </a:prstGeom>
        </p:spPr>
        <p:txBody>
          <a:bodyPr vert="horz" wrap="square" lIns="0" tIns="12700" rIns="0" bIns="0" rtlCol="0">
            <a:spAutoFit/>
          </a:bodyPr>
          <a:lstStyle/>
          <a:p>
            <a:pPr marL="12700">
              <a:lnSpc>
                <a:spcPct val="100000"/>
              </a:lnSpc>
              <a:spcBef>
                <a:spcPts val="100"/>
              </a:spcBef>
            </a:pPr>
            <a:r>
              <a:rPr sz="1700" dirty="0">
                <a:latin typeface="Arial"/>
                <a:cs typeface="Arial"/>
              </a:rPr>
              <a:t>10.</a:t>
            </a:r>
            <a:r>
              <a:rPr sz="1700" spc="-85" dirty="0">
                <a:latin typeface="Arial"/>
                <a:cs typeface="Arial"/>
              </a:rPr>
              <a:t> </a:t>
            </a:r>
            <a:r>
              <a:rPr sz="1700" spc="-5" dirty="0">
                <a:latin typeface="Arial"/>
                <a:cs typeface="Arial"/>
              </a:rPr>
              <a:t>Charter</a:t>
            </a:r>
            <a:endParaRPr sz="1700">
              <a:latin typeface="Arial"/>
              <a:cs typeface="Arial"/>
            </a:endParaRPr>
          </a:p>
        </p:txBody>
      </p:sp>
      <p:sp>
        <p:nvSpPr>
          <p:cNvPr id="20" name="object 20"/>
          <p:cNvSpPr txBox="1"/>
          <p:nvPr/>
        </p:nvSpPr>
        <p:spPr>
          <a:xfrm>
            <a:off x="1727200" y="5435600"/>
            <a:ext cx="1925320" cy="581660"/>
          </a:xfrm>
          <a:prstGeom prst="rect">
            <a:avLst/>
          </a:prstGeom>
        </p:spPr>
        <p:txBody>
          <a:bodyPr vert="horz" wrap="square" lIns="0" tIns="12700" rIns="0" bIns="0" rtlCol="0">
            <a:spAutoFit/>
          </a:bodyPr>
          <a:lstStyle/>
          <a:p>
            <a:pPr marL="12700" marR="5080">
              <a:lnSpc>
                <a:spcPct val="107400"/>
              </a:lnSpc>
              <a:spcBef>
                <a:spcPts val="100"/>
              </a:spcBef>
            </a:pPr>
            <a:r>
              <a:rPr sz="1700" dirty="0">
                <a:latin typeface="Arial"/>
                <a:cs typeface="Arial"/>
              </a:rPr>
              <a:t>LLP Agreement is</a:t>
            </a:r>
            <a:r>
              <a:rPr sz="1700" spc="-110" dirty="0">
                <a:latin typeface="Arial"/>
                <a:cs typeface="Arial"/>
              </a:rPr>
              <a:t> </a:t>
            </a:r>
            <a:r>
              <a:rPr sz="1700" dirty="0">
                <a:latin typeface="Arial"/>
                <a:cs typeface="Arial"/>
              </a:rPr>
              <a:t>a  </a:t>
            </a:r>
            <a:r>
              <a:rPr sz="1700" spc="-5" dirty="0">
                <a:latin typeface="Arial"/>
                <a:cs typeface="Arial"/>
              </a:rPr>
              <a:t>charter </a:t>
            </a:r>
            <a:r>
              <a:rPr sz="1700" dirty="0">
                <a:latin typeface="Arial"/>
                <a:cs typeface="Arial"/>
              </a:rPr>
              <a:t>of </a:t>
            </a:r>
            <a:r>
              <a:rPr sz="1700" spc="-5" dirty="0">
                <a:latin typeface="Arial"/>
                <a:cs typeface="Arial"/>
              </a:rPr>
              <a:t>the</a:t>
            </a:r>
            <a:r>
              <a:rPr sz="1700" spc="-55" dirty="0">
                <a:latin typeface="Arial"/>
                <a:cs typeface="Arial"/>
              </a:rPr>
              <a:t> </a:t>
            </a:r>
            <a:r>
              <a:rPr sz="1700" spc="-5" dirty="0">
                <a:latin typeface="Arial"/>
                <a:cs typeface="Arial"/>
              </a:rPr>
              <a:t>LLP</a:t>
            </a:r>
            <a:endParaRPr sz="1700">
              <a:latin typeface="Arial"/>
              <a:cs typeface="Arial"/>
            </a:endParaRPr>
          </a:p>
        </p:txBody>
      </p:sp>
      <p:sp>
        <p:nvSpPr>
          <p:cNvPr id="21" name="object 21"/>
          <p:cNvSpPr txBox="1"/>
          <p:nvPr/>
        </p:nvSpPr>
        <p:spPr>
          <a:xfrm>
            <a:off x="4344670" y="5500370"/>
            <a:ext cx="2103120" cy="527050"/>
          </a:xfrm>
          <a:prstGeom prst="rect">
            <a:avLst/>
          </a:prstGeom>
        </p:spPr>
        <p:txBody>
          <a:bodyPr vert="horz" wrap="square" lIns="0" tIns="34290" rIns="0" bIns="0" rtlCol="0">
            <a:spAutoFit/>
          </a:bodyPr>
          <a:lstStyle/>
          <a:p>
            <a:pPr marL="12700" marR="5080">
              <a:lnSpc>
                <a:spcPts val="1910"/>
              </a:lnSpc>
              <a:spcBef>
                <a:spcPts val="270"/>
              </a:spcBef>
            </a:pPr>
            <a:r>
              <a:rPr sz="1700" spc="-5" dirty="0">
                <a:latin typeface="Arial"/>
                <a:cs typeface="Arial"/>
              </a:rPr>
              <a:t>Partnership Deed </a:t>
            </a:r>
            <a:r>
              <a:rPr sz="1700" dirty="0">
                <a:latin typeface="Arial"/>
                <a:cs typeface="Arial"/>
              </a:rPr>
              <a:t>is</a:t>
            </a:r>
            <a:r>
              <a:rPr sz="1700" spc="-45" dirty="0">
                <a:latin typeface="Arial"/>
                <a:cs typeface="Arial"/>
              </a:rPr>
              <a:t> </a:t>
            </a:r>
            <a:r>
              <a:rPr sz="1700" dirty="0">
                <a:latin typeface="Arial"/>
                <a:cs typeface="Arial"/>
              </a:rPr>
              <a:t>a  </a:t>
            </a:r>
            <a:r>
              <a:rPr sz="1700" spc="-5" dirty="0">
                <a:latin typeface="Arial"/>
                <a:cs typeface="Arial"/>
              </a:rPr>
              <a:t>charter of the</a:t>
            </a:r>
            <a:r>
              <a:rPr sz="1700" spc="-40" dirty="0">
                <a:latin typeface="Arial"/>
                <a:cs typeface="Arial"/>
              </a:rPr>
              <a:t> </a:t>
            </a:r>
            <a:r>
              <a:rPr sz="1700" dirty="0">
                <a:latin typeface="Arial"/>
                <a:cs typeface="Arial"/>
              </a:rPr>
              <a:t>firm.</a:t>
            </a:r>
            <a:endParaRPr sz="1700">
              <a:latin typeface="Arial"/>
              <a:cs typeface="Arial"/>
            </a:endParaRPr>
          </a:p>
        </p:txBody>
      </p:sp>
      <p:sp>
        <p:nvSpPr>
          <p:cNvPr id="22" name="object 22"/>
          <p:cNvSpPr txBox="1"/>
          <p:nvPr/>
        </p:nvSpPr>
        <p:spPr>
          <a:xfrm>
            <a:off x="6699250" y="5500370"/>
            <a:ext cx="2355850" cy="1010919"/>
          </a:xfrm>
          <a:prstGeom prst="rect">
            <a:avLst/>
          </a:prstGeom>
        </p:spPr>
        <p:txBody>
          <a:bodyPr vert="horz" wrap="square" lIns="0" tIns="29209" rIns="0" bIns="0" rtlCol="0">
            <a:spAutoFit/>
          </a:bodyPr>
          <a:lstStyle/>
          <a:p>
            <a:pPr marL="12700" marR="5080">
              <a:lnSpc>
                <a:spcPct val="93500"/>
              </a:lnSpc>
              <a:spcBef>
                <a:spcPts val="229"/>
              </a:spcBef>
            </a:pPr>
            <a:r>
              <a:rPr sz="1700" spc="-5" dirty="0">
                <a:latin typeface="Arial"/>
                <a:cs typeface="Arial"/>
              </a:rPr>
              <a:t>Memorandum </a:t>
            </a:r>
            <a:r>
              <a:rPr sz="1700" dirty="0">
                <a:latin typeface="Arial"/>
                <a:cs typeface="Arial"/>
              </a:rPr>
              <a:t>and  Articles </a:t>
            </a:r>
            <a:r>
              <a:rPr sz="1700" spc="-5" dirty="0">
                <a:latin typeface="Arial"/>
                <a:cs typeface="Arial"/>
              </a:rPr>
              <a:t>of </a:t>
            </a:r>
            <a:r>
              <a:rPr sz="1700" dirty="0">
                <a:latin typeface="Arial"/>
                <a:cs typeface="Arial"/>
              </a:rPr>
              <a:t>Association</a:t>
            </a:r>
            <a:r>
              <a:rPr sz="1700" spc="-110" dirty="0">
                <a:latin typeface="Arial"/>
                <a:cs typeface="Arial"/>
              </a:rPr>
              <a:t> </a:t>
            </a:r>
            <a:r>
              <a:rPr sz="1700" dirty="0">
                <a:latin typeface="Arial"/>
                <a:cs typeface="Arial"/>
              </a:rPr>
              <a:t>is  a </a:t>
            </a:r>
            <a:r>
              <a:rPr sz="1700" spc="-5" dirty="0">
                <a:latin typeface="Arial"/>
                <a:cs typeface="Arial"/>
              </a:rPr>
              <a:t>charter </a:t>
            </a:r>
            <a:r>
              <a:rPr sz="1700" dirty="0">
                <a:latin typeface="Arial"/>
                <a:cs typeface="Arial"/>
              </a:rPr>
              <a:t>of </a:t>
            </a:r>
            <a:r>
              <a:rPr sz="1700" spc="-5" dirty="0">
                <a:latin typeface="Arial"/>
                <a:cs typeface="Arial"/>
              </a:rPr>
              <a:t>the  </a:t>
            </a:r>
            <a:r>
              <a:rPr sz="1700" dirty="0">
                <a:latin typeface="Arial"/>
                <a:cs typeface="Arial"/>
              </a:rPr>
              <a:t>Company</a:t>
            </a:r>
            <a:endParaRPr sz="17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469" y="165100"/>
            <a:ext cx="1982470" cy="495300"/>
          </a:xfrm>
          <a:prstGeom prst="rect">
            <a:avLst/>
          </a:prstGeom>
        </p:spPr>
        <p:txBody>
          <a:bodyPr vert="horz" wrap="square" lIns="0" tIns="34925" rIns="0" bIns="0" rtlCol="0">
            <a:spAutoFit/>
          </a:bodyPr>
          <a:lstStyle/>
          <a:p>
            <a:pPr marL="12700" marR="5080">
              <a:lnSpc>
                <a:spcPts val="1780"/>
              </a:lnSpc>
              <a:spcBef>
                <a:spcPts val="275"/>
              </a:spcBef>
            </a:pPr>
            <a:r>
              <a:rPr sz="1600" b="1" spc="-5" dirty="0">
                <a:latin typeface="Arial"/>
                <a:cs typeface="Arial"/>
              </a:rPr>
              <a:t>11. Minimum</a:t>
            </a:r>
            <a:r>
              <a:rPr sz="1600" b="1" spc="-105" dirty="0">
                <a:latin typeface="Arial"/>
                <a:cs typeface="Arial"/>
              </a:rPr>
              <a:t> </a:t>
            </a:r>
            <a:r>
              <a:rPr sz="1600" b="1" spc="-5" dirty="0">
                <a:latin typeface="Arial"/>
                <a:cs typeface="Arial"/>
              </a:rPr>
              <a:t>Capital  requirement</a:t>
            </a:r>
            <a:endParaRPr sz="1600">
              <a:latin typeface="Arial"/>
              <a:cs typeface="Arial"/>
            </a:endParaRPr>
          </a:p>
        </p:txBody>
      </p:sp>
      <p:sp>
        <p:nvSpPr>
          <p:cNvPr id="22" name="object 22"/>
          <p:cNvSpPr txBox="1"/>
          <p:nvPr/>
        </p:nvSpPr>
        <p:spPr>
          <a:xfrm>
            <a:off x="8821419" y="6574120"/>
            <a:ext cx="259079" cy="251460"/>
          </a:xfrm>
          <a:prstGeom prst="rect">
            <a:avLst/>
          </a:prstGeom>
        </p:spPr>
        <p:txBody>
          <a:bodyPr vert="horz" wrap="square" lIns="0" tIns="84455" rIns="0" bIns="0" rtlCol="0">
            <a:spAutoFit/>
          </a:bodyPr>
          <a:lstStyle/>
          <a:p>
            <a:pPr marL="92075">
              <a:lnSpc>
                <a:spcPct val="100000"/>
              </a:lnSpc>
              <a:spcBef>
                <a:spcPts val="665"/>
              </a:spcBef>
            </a:pPr>
            <a:fld id="{81D60167-4931-47E6-BA6A-407CBD079E47}" type="slidenum">
              <a:rPr sz="1000" dirty="0">
                <a:latin typeface="Arial"/>
                <a:cs typeface="Arial"/>
              </a:rPr>
              <a:pPr marL="92075">
                <a:lnSpc>
                  <a:spcPct val="100000"/>
                </a:lnSpc>
                <a:spcBef>
                  <a:spcPts val="665"/>
                </a:spcBef>
              </a:pPr>
              <a:t>24</a:t>
            </a:fld>
            <a:endParaRPr sz="1000">
              <a:latin typeface="Arial"/>
              <a:cs typeface="Arial"/>
            </a:endParaRPr>
          </a:p>
        </p:txBody>
      </p:sp>
      <p:sp>
        <p:nvSpPr>
          <p:cNvPr id="3" name="object 3"/>
          <p:cNvSpPr txBox="1"/>
          <p:nvPr/>
        </p:nvSpPr>
        <p:spPr>
          <a:xfrm>
            <a:off x="2363470" y="165100"/>
            <a:ext cx="1196340" cy="495300"/>
          </a:xfrm>
          <a:prstGeom prst="rect">
            <a:avLst/>
          </a:prstGeom>
        </p:spPr>
        <p:txBody>
          <a:bodyPr vert="horz" wrap="square" lIns="0" tIns="34925" rIns="0" bIns="0" rtlCol="0">
            <a:spAutoFit/>
          </a:bodyPr>
          <a:lstStyle/>
          <a:p>
            <a:pPr marL="12700" marR="5080">
              <a:lnSpc>
                <a:spcPts val="1780"/>
              </a:lnSpc>
              <a:spcBef>
                <a:spcPts val="275"/>
              </a:spcBef>
            </a:pPr>
            <a:r>
              <a:rPr sz="1600" b="1" spc="-5" dirty="0">
                <a:latin typeface="Arial"/>
                <a:cs typeface="Arial"/>
              </a:rPr>
              <a:t>No such  re</a:t>
            </a:r>
            <a:r>
              <a:rPr sz="1600" b="1" spc="-10" dirty="0">
                <a:latin typeface="Arial"/>
                <a:cs typeface="Arial"/>
              </a:rPr>
              <a:t>qu</a:t>
            </a:r>
            <a:r>
              <a:rPr sz="1600" b="1" dirty="0">
                <a:latin typeface="Arial"/>
                <a:cs typeface="Arial"/>
              </a:rPr>
              <a:t>i</a:t>
            </a:r>
            <a:r>
              <a:rPr sz="1600" b="1" spc="-5" dirty="0">
                <a:latin typeface="Arial"/>
                <a:cs typeface="Arial"/>
              </a:rPr>
              <a:t>rem</a:t>
            </a:r>
            <a:r>
              <a:rPr sz="1600" b="1" spc="-10" dirty="0">
                <a:latin typeface="Arial"/>
                <a:cs typeface="Arial"/>
              </a:rPr>
              <a:t>e</a:t>
            </a:r>
            <a:r>
              <a:rPr sz="1600" b="1" dirty="0">
                <a:latin typeface="Arial"/>
                <a:cs typeface="Arial"/>
              </a:rPr>
              <a:t>nt</a:t>
            </a:r>
            <a:endParaRPr sz="1600">
              <a:latin typeface="Arial"/>
              <a:cs typeface="Arial"/>
            </a:endParaRPr>
          </a:p>
        </p:txBody>
      </p:sp>
      <p:sp>
        <p:nvSpPr>
          <p:cNvPr id="4" name="object 4"/>
          <p:cNvSpPr txBox="1"/>
          <p:nvPr/>
        </p:nvSpPr>
        <p:spPr>
          <a:xfrm>
            <a:off x="4497070" y="165100"/>
            <a:ext cx="205105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Arial"/>
                <a:cs typeface="Arial"/>
              </a:rPr>
              <a:t>No </a:t>
            </a:r>
            <a:r>
              <a:rPr sz="1600" b="1" spc="-10" dirty="0">
                <a:latin typeface="Arial"/>
                <a:cs typeface="Arial"/>
              </a:rPr>
              <a:t>such</a:t>
            </a:r>
            <a:r>
              <a:rPr sz="1600" b="1" spc="-70" dirty="0">
                <a:latin typeface="Arial"/>
                <a:cs typeface="Arial"/>
              </a:rPr>
              <a:t> </a:t>
            </a:r>
            <a:r>
              <a:rPr sz="1600" b="1" spc="-5" dirty="0">
                <a:latin typeface="Arial"/>
                <a:cs typeface="Arial"/>
              </a:rPr>
              <a:t>requirement</a:t>
            </a:r>
            <a:endParaRPr sz="1600">
              <a:latin typeface="Arial"/>
              <a:cs typeface="Arial"/>
            </a:endParaRPr>
          </a:p>
        </p:txBody>
      </p:sp>
      <p:sp>
        <p:nvSpPr>
          <p:cNvPr id="5" name="object 5"/>
          <p:cNvSpPr txBox="1"/>
          <p:nvPr/>
        </p:nvSpPr>
        <p:spPr>
          <a:xfrm>
            <a:off x="6859269" y="165100"/>
            <a:ext cx="2129790" cy="1623060"/>
          </a:xfrm>
          <a:prstGeom prst="rect">
            <a:avLst/>
          </a:prstGeom>
        </p:spPr>
        <p:txBody>
          <a:bodyPr vert="horz" wrap="square" lIns="0" tIns="30480" rIns="0" bIns="0" rtlCol="0">
            <a:spAutoFit/>
          </a:bodyPr>
          <a:lstStyle/>
          <a:p>
            <a:pPr marL="12700" marR="5080">
              <a:lnSpc>
                <a:spcPct val="92600"/>
              </a:lnSpc>
              <a:spcBef>
                <a:spcPts val="240"/>
              </a:spcBef>
            </a:pPr>
            <a:r>
              <a:rPr sz="1600" b="1" spc="-10" dirty="0">
                <a:latin typeface="Arial"/>
                <a:cs typeface="Arial"/>
              </a:rPr>
              <a:t>Minimum </a:t>
            </a:r>
            <a:r>
              <a:rPr sz="1600" b="1" spc="-5" dirty="0">
                <a:latin typeface="Arial"/>
                <a:cs typeface="Arial"/>
              </a:rPr>
              <a:t>paid up  capital </a:t>
            </a:r>
            <a:r>
              <a:rPr sz="1600" b="1" dirty="0">
                <a:latin typeface="Arial"/>
                <a:cs typeface="Arial"/>
              </a:rPr>
              <a:t>of </a:t>
            </a:r>
            <a:r>
              <a:rPr sz="1600" b="1" spc="-5" dirty="0">
                <a:latin typeface="Arial"/>
                <a:cs typeface="Arial"/>
              </a:rPr>
              <a:t>Rs.</a:t>
            </a:r>
            <a:r>
              <a:rPr sz="1600" b="1" spc="-114" dirty="0">
                <a:latin typeface="Arial"/>
                <a:cs typeface="Arial"/>
              </a:rPr>
              <a:t> </a:t>
            </a:r>
            <a:r>
              <a:rPr sz="1600" b="1" spc="-5" dirty="0">
                <a:latin typeface="Arial"/>
                <a:cs typeface="Arial"/>
              </a:rPr>
              <a:t>1,00,000  for incorporation of  </a:t>
            </a:r>
            <a:r>
              <a:rPr sz="1600" b="1" spc="-10" dirty="0">
                <a:latin typeface="Arial"/>
                <a:cs typeface="Arial"/>
              </a:rPr>
              <a:t>Private company </a:t>
            </a:r>
            <a:r>
              <a:rPr sz="1600" b="1" spc="-5" dirty="0">
                <a:latin typeface="Arial"/>
                <a:cs typeface="Arial"/>
              </a:rPr>
              <a:t>and  Rs. 5,00,000</a:t>
            </a:r>
            <a:r>
              <a:rPr sz="1600" b="1" spc="-25" dirty="0">
                <a:latin typeface="Arial"/>
                <a:cs typeface="Arial"/>
              </a:rPr>
              <a:t> </a:t>
            </a:r>
            <a:r>
              <a:rPr sz="1600" b="1" spc="-5" dirty="0">
                <a:latin typeface="Arial"/>
                <a:cs typeface="Arial"/>
              </a:rPr>
              <a:t>for</a:t>
            </a:r>
            <a:endParaRPr sz="1600">
              <a:latin typeface="Arial"/>
              <a:cs typeface="Arial"/>
            </a:endParaRPr>
          </a:p>
          <a:p>
            <a:pPr marL="12700" marR="504825">
              <a:lnSpc>
                <a:spcPts val="1770"/>
              </a:lnSpc>
              <a:spcBef>
                <a:spcPts val="45"/>
              </a:spcBef>
            </a:pPr>
            <a:r>
              <a:rPr sz="1600" b="1" spc="-5" dirty="0">
                <a:latin typeface="Arial"/>
                <a:cs typeface="Arial"/>
              </a:rPr>
              <a:t>incorporation of  Public</a:t>
            </a:r>
            <a:r>
              <a:rPr sz="1600" b="1" spc="-65" dirty="0">
                <a:latin typeface="Arial"/>
                <a:cs typeface="Arial"/>
              </a:rPr>
              <a:t> </a:t>
            </a:r>
            <a:r>
              <a:rPr sz="1600" b="1" spc="-15" dirty="0">
                <a:latin typeface="Arial"/>
                <a:cs typeface="Arial"/>
              </a:rPr>
              <a:t>company.</a:t>
            </a:r>
            <a:endParaRPr sz="1600">
              <a:latin typeface="Arial"/>
              <a:cs typeface="Arial"/>
            </a:endParaRPr>
          </a:p>
        </p:txBody>
      </p:sp>
      <p:sp>
        <p:nvSpPr>
          <p:cNvPr id="6" name="object 6"/>
          <p:cNvSpPr txBox="1"/>
          <p:nvPr/>
        </p:nvSpPr>
        <p:spPr>
          <a:xfrm>
            <a:off x="77469" y="2362200"/>
            <a:ext cx="2030095" cy="495300"/>
          </a:xfrm>
          <a:prstGeom prst="rect">
            <a:avLst/>
          </a:prstGeom>
        </p:spPr>
        <p:txBody>
          <a:bodyPr vert="horz" wrap="square" lIns="0" tIns="34925" rIns="0" bIns="0" rtlCol="0">
            <a:spAutoFit/>
          </a:bodyPr>
          <a:lstStyle/>
          <a:p>
            <a:pPr marL="12700" marR="5080">
              <a:lnSpc>
                <a:spcPts val="1780"/>
              </a:lnSpc>
              <a:spcBef>
                <a:spcPts val="275"/>
              </a:spcBef>
            </a:pPr>
            <a:r>
              <a:rPr sz="1600" spc="-5" dirty="0">
                <a:latin typeface="Arial"/>
                <a:cs typeface="Arial"/>
              </a:rPr>
              <a:t>12. Minimum Number  of Partners </a:t>
            </a:r>
            <a:r>
              <a:rPr sz="1600" dirty="0">
                <a:latin typeface="Arial"/>
                <a:cs typeface="Arial"/>
              </a:rPr>
              <a:t>/</a:t>
            </a:r>
            <a:r>
              <a:rPr sz="1600" spc="-65" dirty="0">
                <a:latin typeface="Arial"/>
                <a:cs typeface="Arial"/>
              </a:rPr>
              <a:t> </a:t>
            </a:r>
            <a:r>
              <a:rPr sz="1600" spc="-10" dirty="0">
                <a:latin typeface="Arial"/>
                <a:cs typeface="Arial"/>
              </a:rPr>
              <a:t>Members</a:t>
            </a:r>
            <a:endParaRPr sz="1600">
              <a:latin typeface="Arial"/>
              <a:cs typeface="Arial"/>
            </a:endParaRPr>
          </a:p>
        </p:txBody>
      </p:sp>
      <p:sp>
        <p:nvSpPr>
          <p:cNvPr id="7" name="object 7"/>
          <p:cNvSpPr txBox="1"/>
          <p:nvPr/>
        </p:nvSpPr>
        <p:spPr>
          <a:xfrm>
            <a:off x="2363470" y="2362200"/>
            <a:ext cx="1885314"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Minimum- </a:t>
            </a:r>
            <a:r>
              <a:rPr sz="1600" dirty="0">
                <a:latin typeface="Arial"/>
                <a:cs typeface="Arial"/>
              </a:rPr>
              <a:t>2</a:t>
            </a:r>
            <a:r>
              <a:rPr sz="1600" spc="-80" dirty="0">
                <a:latin typeface="Arial"/>
                <a:cs typeface="Arial"/>
              </a:rPr>
              <a:t> </a:t>
            </a:r>
            <a:r>
              <a:rPr sz="1600" spc="-5" dirty="0">
                <a:latin typeface="Arial"/>
                <a:cs typeface="Arial"/>
              </a:rPr>
              <a:t>partners</a:t>
            </a:r>
            <a:endParaRPr sz="1600">
              <a:latin typeface="Arial"/>
              <a:cs typeface="Arial"/>
            </a:endParaRPr>
          </a:p>
        </p:txBody>
      </p:sp>
      <p:sp>
        <p:nvSpPr>
          <p:cNvPr id="8" name="object 8"/>
          <p:cNvSpPr txBox="1"/>
          <p:nvPr/>
        </p:nvSpPr>
        <p:spPr>
          <a:xfrm>
            <a:off x="4497070" y="2362200"/>
            <a:ext cx="188468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Minimum- </a:t>
            </a:r>
            <a:r>
              <a:rPr sz="1600" dirty="0">
                <a:latin typeface="Arial"/>
                <a:cs typeface="Arial"/>
              </a:rPr>
              <a:t>2</a:t>
            </a:r>
            <a:r>
              <a:rPr sz="1600" spc="-80" dirty="0">
                <a:latin typeface="Arial"/>
                <a:cs typeface="Arial"/>
              </a:rPr>
              <a:t> </a:t>
            </a:r>
            <a:r>
              <a:rPr sz="1600" spc="-5" dirty="0">
                <a:latin typeface="Arial"/>
                <a:cs typeface="Arial"/>
              </a:rPr>
              <a:t>partners</a:t>
            </a:r>
            <a:endParaRPr sz="1600">
              <a:latin typeface="Arial"/>
              <a:cs typeface="Arial"/>
            </a:endParaRPr>
          </a:p>
        </p:txBody>
      </p:sp>
      <p:sp>
        <p:nvSpPr>
          <p:cNvPr id="9" name="object 9"/>
          <p:cNvSpPr txBox="1"/>
          <p:nvPr/>
        </p:nvSpPr>
        <p:spPr>
          <a:xfrm>
            <a:off x="6859269" y="2362200"/>
            <a:ext cx="1817370" cy="946150"/>
          </a:xfrm>
          <a:prstGeom prst="rect">
            <a:avLst/>
          </a:prstGeom>
        </p:spPr>
        <p:txBody>
          <a:bodyPr vert="horz" wrap="square" lIns="0" tIns="30480" rIns="0" bIns="0" rtlCol="0">
            <a:spAutoFit/>
          </a:bodyPr>
          <a:lstStyle/>
          <a:p>
            <a:pPr marL="12700" marR="5080">
              <a:lnSpc>
                <a:spcPct val="92500"/>
              </a:lnSpc>
              <a:spcBef>
                <a:spcPts val="240"/>
              </a:spcBef>
            </a:pPr>
            <a:r>
              <a:rPr sz="1600" spc="-5" dirty="0">
                <a:latin typeface="Arial"/>
                <a:cs typeface="Arial"/>
              </a:rPr>
              <a:t>Minimum- </a:t>
            </a:r>
            <a:r>
              <a:rPr sz="1600" dirty="0">
                <a:latin typeface="Arial"/>
                <a:cs typeface="Arial"/>
              </a:rPr>
              <a:t>2</a:t>
            </a:r>
            <a:r>
              <a:rPr sz="1600" spc="-75" dirty="0">
                <a:latin typeface="Arial"/>
                <a:cs typeface="Arial"/>
              </a:rPr>
              <a:t> </a:t>
            </a:r>
            <a:r>
              <a:rPr sz="1600" spc="-5" dirty="0">
                <a:latin typeface="Arial"/>
                <a:cs typeface="Arial"/>
              </a:rPr>
              <a:t>(private  </a:t>
            </a:r>
            <a:r>
              <a:rPr sz="1600" spc="-10" dirty="0">
                <a:latin typeface="Arial"/>
                <a:cs typeface="Arial"/>
              </a:rPr>
              <a:t>Company),  </a:t>
            </a:r>
            <a:r>
              <a:rPr sz="1600" dirty="0">
                <a:latin typeface="Arial"/>
                <a:cs typeface="Arial"/>
              </a:rPr>
              <a:t>minimum-7 </a:t>
            </a:r>
            <a:r>
              <a:rPr sz="1600" spc="-5" dirty="0">
                <a:latin typeface="Arial"/>
                <a:cs typeface="Arial"/>
              </a:rPr>
              <a:t>(public  company)</a:t>
            </a:r>
            <a:endParaRPr sz="1600">
              <a:latin typeface="Arial"/>
              <a:cs typeface="Arial"/>
            </a:endParaRPr>
          </a:p>
        </p:txBody>
      </p:sp>
      <p:sp>
        <p:nvSpPr>
          <p:cNvPr id="10" name="object 10"/>
          <p:cNvSpPr txBox="1"/>
          <p:nvPr/>
        </p:nvSpPr>
        <p:spPr>
          <a:xfrm>
            <a:off x="77469" y="3549650"/>
            <a:ext cx="1988820" cy="495300"/>
          </a:xfrm>
          <a:prstGeom prst="rect">
            <a:avLst/>
          </a:prstGeom>
        </p:spPr>
        <p:txBody>
          <a:bodyPr vert="horz" wrap="square" lIns="0" tIns="34925" rIns="0" bIns="0" rtlCol="0">
            <a:spAutoFit/>
          </a:bodyPr>
          <a:lstStyle/>
          <a:p>
            <a:pPr marL="12700" marR="5080">
              <a:lnSpc>
                <a:spcPts val="1780"/>
              </a:lnSpc>
              <a:spcBef>
                <a:spcPts val="275"/>
              </a:spcBef>
            </a:pPr>
            <a:r>
              <a:rPr sz="1600" spc="-5" dirty="0">
                <a:latin typeface="Arial"/>
                <a:cs typeface="Arial"/>
              </a:rPr>
              <a:t>13. </a:t>
            </a:r>
            <a:r>
              <a:rPr sz="1600" spc="-10" dirty="0">
                <a:latin typeface="Arial"/>
                <a:cs typeface="Arial"/>
              </a:rPr>
              <a:t>Maximum </a:t>
            </a:r>
            <a:r>
              <a:rPr sz="1600" spc="-5" dirty="0">
                <a:latin typeface="Arial"/>
                <a:cs typeface="Arial"/>
              </a:rPr>
              <a:t>number  of Partners </a:t>
            </a:r>
            <a:r>
              <a:rPr sz="1600" dirty="0">
                <a:latin typeface="Arial"/>
                <a:cs typeface="Arial"/>
              </a:rPr>
              <a:t>/</a:t>
            </a:r>
            <a:r>
              <a:rPr sz="1600" spc="-55" dirty="0">
                <a:latin typeface="Arial"/>
                <a:cs typeface="Arial"/>
              </a:rPr>
              <a:t> </a:t>
            </a:r>
            <a:r>
              <a:rPr sz="1600" spc="-10" dirty="0">
                <a:latin typeface="Arial"/>
                <a:cs typeface="Arial"/>
              </a:rPr>
              <a:t>Member</a:t>
            </a:r>
            <a:endParaRPr sz="1600">
              <a:latin typeface="Arial"/>
              <a:cs typeface="Arial"/>
            </a:endParaRPr>
          </a:p>
        </p:txBody>
      </p:sp>
      <p:sp>
        <p:nvSpPr>
          <p:cNvPr id="11" name="object 11"/>
          <p:cNvSpPr txBox="1"/>
          <p:nvPr/>
        </p:nvSpPr>
        <p:spPr>
          <a:xfrm>
            <a:off x="2363470" y="3549650"/>
            <a:ext cx="1673225"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Maximum- no</a:t>
            </a:r>
            <a:r>
              <a:rPr sz="1600" spc="-75" dirty="0">
                <a:latin typeface="Arial"/>
                <a:cs typeface="Arial"/>
              </a:rPr>
              <a:t> </a:t>
            </a:r>
            <a:r>
              <a:rPr sz="1600" dirty="0">
                <a:latin typeface="Arial"/>
                <a:cs typeface="Arial"/>
              </a:rPr>
              <a:t>limit</a:t>
            </a:r>
            <a:endParaRPr sz="1600">
              <a:latin typeface="Arial"/>
              <a:cs typeface="Arial"/>
            </a:endParaRPr>
          </a:p>
        </p:txBody>
      </p:sp>
      <p:sp>
        <p:nvSpPr>
          <p:cNvPr id="12" name="object 12"/>
          <p:cNvSpPr txBox="1"/>
          <p:nvPr/>
        </p:nvSpPr>
        <p:spPr>
          <a:xfrm>
            <a:off x="4497070" y="3549650"/>
            <a:ext cx="2020570" cy="721360"/>
          </a:xfrm>
          <a:prstGeom prst="rect">
            <a:avLst/>
          </a:prstGeom>
        </p:spPr>
        <p:txBody>
          <a:bodyPr vert="horz" wrap="square" lIns="0" tIns="34925" rIns="0" bIns="0" rtlCol="0">
            <a:spAutoFit/>
          </a:bodyPr>
          <a:lstStyle/>
          <a:p>
            <a:pPr marL="12700" marR="5080">
              <a:lnSpc>
                <a:spcPts val="1780"/>
              </a:lnSpc>
              <a:spcBef>
                <a:spcPts val="275"/>
              </a:spcBef>
            </a:pPr>
            <a:r>
              <a:rPr sz="1600" spc="-10" dirty="0">
                <a:latin typeface="Arial"/>
                <a:cs typeface="Arial"/>
              </a:rPr>
              <a:t>Maximum </a:t>
            </a:r>
            <a:r>
              <a:rPr sz="1600" spc="-5" dirty="0">
                <a:latin typeface="Arial"/>
                <a:cs typeface="Arial"/>
              </a:rPr>
              <a:t>10 (banking  business)</a:t>
            </a:r>
            <a:r>
              <a:rPr sz="1600" spc="-10" dirty="0">
                <a:latin typeface="Arial"/>
                <a:cs typeface="Arial"/>
              </a:rPr>
              <a:t> and</a:t>
            </a:r>
            <a:endParaRPr sz="1600">
              <a:latin typeface="Arial"/>
              <a:cs typeface="Arial"/>
            </a:endParaRPr>
          </a:p>
          <a:p>
            <a:pPr marL="12700">
              <a:lnSpc>
                <a:spcPts val="1745"/>
              </a:lnSpc>
            </a:pPr>
            <a:r>
              <a:rPr sz="1600" spc="-5" dirty="0">
                <a:latin typeface="Arial"/>
                <a:cs typeface="Arial"/>
              </a:rPr>
              <a:t>20 (other</a:t>
            </a:r>
            <a:r>
              <a:rPr sz="1600" spc="-30" dirty="0">
                <a:latin typeface="Arial"/>
                <a:cs typeface="Arial"/>
              </a:rPr>
              <a:t> </a:t>
            </a:r>
            <a:r>
              <a:rPr sz="1600" spc="-5" dirty="0">
                <a:latin typeface="Arial"/>
                <a:cs typeface="Arial"/>
              </a:rPr>
              <a:t>business)</a:t>
            </a:r>
            <a:endParaRPr sz="1600">
              <a:latin typeface="Arial"/>
              <a:cs typeface="Arial"/>
            </a:endParaRPr>
          </a:p>
        </p:txBody>
      </p:sp>
      <p:sp>
        <p:nvSpPr>
          <p:cNvPr id="13" name="object 13"/>
          <p:cNvSpPr txBox="1"/>
          <p:nvPr/>
        </p:nvSpPr>
        <p:spPr>
          <a:xfrm>
            <a:off x="6859269" y="3549650"/>
            <a:ext cx="2009139" cy="946150"/>
          </a:xfrm>
          <a:prstGeom prst="rect">
            <a:avLst/>
          </a:prstGeom>
        </p:spPr>
        <p:txBody>
          <a:bodyPr vert="horz" wrap="square" lIns="0" tIns="34925" rIns="0" bIns="0" rtlCol="0">
            <a:spAutoFit/>
          </a:bodyPr>
          <a:lstStyle/>
          <a:p>
            <a:pPr marL="12700" marR="5080">
              <a:lnSpc>
                <a:spcPts val="1780"/>
              </a:lnSpc>
              <a:spcBef>
                <a:spcPts val="275"/>
              </a:spcBef>
            </a:pPr>
            <a:r>
              <a:rPr sz="1600" spc="-5" dirty="0">
                <a:latin typeface="Arial"/>
                <a:cs typeface="Arial"/>
              </a:rPr>
              <a:t>Maximum- 50</a:t>
            </a:r>
            <a:r>
              <a:rPr sz="1600" spc="-70" dirty="0">
                <a:latin typeface="Arial"/>
                <a:cs typeface="Arial"/>
              </a:rPr>
              <a:t> </a:t>
            </a:r>
            <a:r>
              <a:rPr sz="1600" spc="-5" dirty="0">
                <a:latin typeface="Arial"/>
                <a:cs typeface="Arial"/>
              </a:rPr>
              <a:t>(Private  </a:t>
            </a:r>
            <a:r>
              <a:rPr sz="1600" spc="-10" dirty="0">
                <a:latin typeface="Arial"/>
                <a:cs typeface="Arial"/>
              </a:rPr>
              <a:t>Company),</a:t>
            </a:r>
            <a:endParaRPr sz="1600">
              <a:latin typeface="Arial"/>
              <a:cs typeface="Arial"/>
            </a:endParaRPr>
          </a:p>
          <a:p>
            <a:pPr marL="12700" marR="335915">
              <a:lnSpc>
                <a:spcPts val="1770"/>
              </a:lnSpc>
              <a:spcBef>
                <a:spcPts val="10"/>
              </a:spcBef>
            </a:pPr>
            <a:r>
              <a:rPr sz="1600" dirty="0">
                <a:latin typeface="Arial"/>
                <a:cs typeface="Arial"/>
              </a:rPr>
              <a:t>maximum- </a:t>
            </a:r>
            <a:r>
              <a:rPr sz="1600" spc="-5" dirty="0">
                <a:latin typeface="Arial"/>
                <a:cs typeface="Arial"/>
              </a:rPr>
              <a:t>no</a:t>
            </a:r>
            <a:r>
              <a:rPr sz="1600" spc="-85" dirty="0">
                <a:latin typeface="Arial"/>
                <a:cs typeface="Arial"/>
              </a:rPr>
              <a:t> </a:t>
            </a:r>
            <a:r>
              <a:rPr sz="1600" dirty="0">
                <a:latin typeface="Arial"/>
                <a:cs typeface="Arial"/>
              </a:rPr>
              <a:t>limit  </a:t>
            </a:r>
            <a:r>
              <a:rPr sz="1600" spc="-5" dirty="0">
                <a:latin typeface="Arial"/>
                <a:cs typeface="Arial"/>
              </a:rPr>
              <a:t>(Public</a:t>
            </a:r>
            <a:r>
              <a:rPr sz="1600" spc="-50" dirty="0">
                <a:latin typeface="Arial"/>
                <a:cs typeface="Arial"/>
              </a:rPr>
              <a:t> </a:t>
            </a:r>
            <a:r>
              <a:rPr sz="1600" spc="-5" dirty="0">
                <a:latin typeface="Arial"/>
                <a:cs typeface="Arial"/>
              </a:rPr>
              <a:t>Company)</a:t>
            </a:r>
            <a:endParaRPr sz="1600">
              <a:latin typeface="Arial"/>
              <a:cs typeface="Arial"/>
            </a:endParaRPr>
          </a:p>
        </p:txBody>
      </p:sp>
      <p:sp>
        <p:nvSpPr>
          <p:cNvPr id="14" name="object 14"/>
          <p:cNvSpPr txBox="1"/>
          <p:nvPr/>
        </p:nvSpPr>
        <p:spPr>
          <a:xfrm>
            <a:off x="77469" y="4706620"/>
            <a:ext cx="2074545" cy="495300"/>
          </a:xfrm>
          <a:prstGeom prst="rect">
            <a:avLst/>
          </a:prstGeom>
        </p:spPr>
        <p:txBody>
          <a:bodyPr vert="horz" wrap="square" lIns="0" tIns="34925" rIns="0" bIns="0" rtlCol="0">
            <a:spAutoFit/>
          </a:bodyPr>
          <a:lstStyle/>
          <a:p>
            <a:pPr marL="12700" marR="5080">
              <a:lnSpc>
                <a:spcPts val="1780"/>
              </a:lnSpc>
              <a:spcBef>
                <a:spcPts val="275"/>
              </a:spcBef>
            </a:pPr>
            <a:r>
              <a:rPr sz="1600" spc="-5" dirty="0">
                <a:latin typeface="Arial"/>
                <a:cs typeface="Arial"/>
              </a:rPr>
              <a:t>14. </a:t>
            </a:r>
            <a:r>
              <a:rPr sz="1600" spc="-10" dirty="0">
                <a:latin typeface="Arial"/>
                <a:cs typeface="Arial"/>
              </a:rPr>
              <a:t>Manner </a:t>
            </a:r>
            <a:r>
              <a:rPr sz="1600" spc="-5" dirty="0">
                <a:latin typeface="Arial"/>
                <a:cs typeface="Arial"/>
              </a:rPr>
              <a:t>of</a:t>
            </a:r>
            <a:r>
              <a:rPr sz="1600" spc="-80" dirty="0">
                <a:latin typeface="Arial"/>
                <a:cs typeface="Arial"/>
              </a:rPr>
              <a:t> </a:t>
            </a:r>
            <a:r>
              <a:rPr sz="1600" spc="-5" dirty="0">
                <a:latin typeface="Arial"/>
                <a:cs typeface="Arial"/>
              </a:rPr>
              <a:t>Keeping  Books of</a:t>
            </a:r>
            <a:r>
              <a:rPr sz="1600" spc="-15" dirty="0">
                <a:latin typeface="Arial"/>
                <a:cs typeface="Arial"/>
              </a:rPr>
              <a:t> </a:t>
            </a:r>
            <a:r>
              <a:rPr sz="1600" spc="-5" dirty="0">
                <a:latin typeface="Arial"/>
                <a:cs typeface="Arial"/>
              </a:rPr>
              <a:t>Accounts</a:t>
            </a:r>
            <a:endParaRPr sz="1600">
              <a:latin typeface="Arial"/>
              <a:cs typeface="Arial"/>
            </a:endParaRPr>
          </a:p>
        </p:txBody>
      </p:sp>
      <p:sp>
        <p:nvSpPr>
          <p:cNvPr id="15" name="object 15"/>
          <p:cNvSpPr txBox="1"/>
          <p:nvPr/>
        </p:nvSpPr>
        <p:spPr>
          <a:xfrm>
            <a:off x="2363470" y="4706620"/>
            <a:ext cx="1976755" cy="495300"/>
          </a:xfrm>
          <a:prstGeom prst="rect">
            <a:avLst/>
          </a:prstGeom>
        </p:spPr>
        <p:txBody>
          <a:bodyPr vert="horz" wrap="square" lIns="0" tIns="34925" rIns="0" bIns="0" rtlCol="0">
            <a:spAutoFit/>
          </a:bodyPr>
          <a:lstStyle/>
          <a:p>
            <a:pPr marL="12700" marR="5080">
              <a:lnSpc>
                <a:spcPts val="1780"/>
              </a:lnSpc>
              <a:spcBef>
                <a:spcPts val="275"/>
              </a:spcBef>
            </a:pPr>
            <a:r>
              <a:rPr sz="1600" spc="-5" dirty="0">
                <a:latin typeface="Arial"/>
                <a:cs typeface="Arial"/>
              </a:rPr>
              <a:t>Cash basis or</a:t>
            </a:r>
            <a:r>
              <a:rPr sz="1600" spc="-75" dirty="0">
                <a:latin typeface="Arial"/>
                <a:cs typeface="Arial"/>
              </a:rPr>
              <a:t> </a:t>
            </a:r>
            <a:r>
              <a:rPr sz="1600" spc="-5" dirty="0">
                <a:latin typeface="Arial"/>
                <a:cs typeface="Arial"/>
              </a:rPr>
              <a:t>accrual  basis</a:t>
            </a:r>
            <a:endParaRPr sz="1600">
              <a:latin typeface="Arial"/>
              <a:cs typeface="Arial"/>
            </a:endParaRPr>
          </a:p>
        </p:txBody>
      </p:sp>
      <p:sp>
        <p:nvSpPr>
          <p:cNvPr id="16" name="object 16"/>
          <p:cNvSpPr txBox="1"/>
          <p:nvPr/>
        </p:nvSpPr>
        <p:spPr>
          <a:xfrm>
            <a:off x="4497070" y="4706620"/>
            <a:ext cx="1976755" cy="495300"/>
          </a:xfrm>
          <a:prstGeom prst="rect">
            <a:avLst/>
          </a:prstGeom>
        </p:spPr>
        <p:txBody>
          <a:bodyPr vert="horz" wrap="square" lIns="0" tIns="34925" rIns="0" bIns="0" rtlCol="0">
            <a:spAutoFit/>
          </a:bodyPr>
          <a:lstStyle/>
          <a:p>
            <a:pPr marL="12700" marR="5080">
              <a:lnSpc>
                <a:spcPts val="1780"/>
              </a:lnSpc>
              <a:spcBef>
                <a:spcPts val="275"/>
              </a:spcBef>
            </a:pPr>
            <a:r>
              <a:rPr sz="1600" spc="-5" dirty="0">
                <a:latin typeface="Arial"/>
                <a:cs typeface="Arial"/>
              </a:rPr>
              <a:t>Cash basis or</a:t>
            </a:r>
            <a:r>
              <a:rPr sz="1600" spc="-75" dirty="0">
                <a:latin typeface="Arial"/>
                <a:cs typeface="Arial"/>
              </a:rPr>
              <a:t> </a:t>
            </a:r>
            <a:r>
              <a:rPr sz="1600" spc="-5" dirty="0">
                <a:latin typeface="Arial"/>
                <a:cs typeface="Arial"/>
              </a:rPr>
              <a:t>accrual  basis</a:t>
            </a:r>
            <a:endParaRPr sz="1600">
              <a:latin typeface="Arial"/>
              <a:cs typeface="Arial"/>
            </a:endParaRPr>
          </a:p>
        </p:txBody>
      </p:sp>
      <p:sp>
        <p:nvSpPr>
          <p:cNvPr id="17" name="object 17"/>
          <p:cNvSpPr txBox="1"/>
          <p:nvPr/>
        </p:nvSpPr>
        <p:spPr>
          <a:xfrm>
            <a:off x="6859269" y="4706620"/>
            <a:ext cx="1233805"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Accrual</a:t>
            </a:r>
            <a:r>
              <a:rPr sz="1600" spc="-60" dirty="0">
                <a:latin typeface="Arial"/>
                <a:cs typeface="Arial"/>
              </a:rPr>
              <a:t> </a:t>
            </a:r>
            <a:r>
              <a:rPr sz="1600" spc="-5" dirty="0">
                <a:latin typeface="Arial"/>
                <a:cs typeface="Arial"/>
              </a:rPr>
              <a:t>basis</a:t>
            </a:r>
            <a:endParaRPr sz="1600">
              <a:latin typeface="Arial"/>
              <a:cs typeface="Arial"/>
            </a:endParaRPr>
          </a:p>
        </p:txBody>
      </p:sp>
      <p:sp>
        <p:nvSpPr>
          <p:cNvPr id="18" name="object 18"/>
          <p:cNvSpPr txBox="1"/>
          <p:nvPr/>
        </p:nvSpPr>
        <p:spPr>
          <a:xfrm>
            <a:off x="77469" y="5581650"/>
            <a:ext cx="157099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15. Voting</a:t>
            </a:r>
            <a:r>
              <a:rPr sz="1600" spc="-75" dirty="0">
                <a:latin typeface="Arial"/>
                <a:cs typeface="Arial"/>
              </a:rPr>
              <a:t> </a:t>
            </a:r>
            <a:r>
              <a:rPr sz="1600" spc="-5" dirty="0">
                <a:latin typeface="Arial"/>
                <a:cs typeface="Arial"/>
              </a:rPr>
              <a:t>Rights</a:t>
            </a:r>
            <a:endParaRPr sz="1600">
              <a:latin typeface="Arial"/>
              <a:cs typeface="Arial"/>
            </a:endParaRPr>
          </a:p>
        </p:txBody>
      </p:sp>
      <p:sp>
        <p:nvSpPr>
          <p:cNvPr id="19" name="object 19"/>
          <p:cNvSpPr txBox="1"/>
          <p:nvPr/>
        </p:nvSpPr>
        <p:spPr>
          <a:xfrm>
            <a:off x="2363470" y="5581650"/>
            <a:ext cx="1568450" cy="495300"/>
          </a:xfrm>
          <a:prstGeom prst="rect">
            <a:avLst/>
          </a:prstGeom>
        </p:spPr>
        <p:txBody>
          <a:bodyPr vert="horz" wrap="square" lIns="0" tIns="34925" rIns="0" bIns="0" rtlCol="0">
            <a:spAutoFit/>
          </a:bodyPr>
          <a:lstStyle/>
          <a:p>
            <a:pPr marL="12700" marR="5080">
              <a:lnSpc>
                <a:spcPts val="1780"/>
              </a:lnSpc>
              <a:spcBef>
                <a:spcPts val="275"/>
              </a:spcBef>
            </a:pPr>
            <a:r>
              <a:rPr sz="1600" spc="-5" dirty="0">
                <a:latin typeface="Arial"/>
                <a:cs typeface="Arial"/>
              </a:rPr>
              <a:t>Each partner</a:t>
            </a:r>
            <a:r>
              <a:rPr sz="1600" spc="-95" dirty="0">
                <a:latin typeface="Arial"/>
                <a:cs typeface="Arial"/>
              </a:rPr>
              <a:t> </a:t>
            </a:r>
            <a:r>
              <a:rPr sz="1600" spc="-5" dirty="0">
                <a:latin typeface="Arial"/>
                <a:cs typeface="Arial"/>
              </a:rPr>
              <a:t>has  only one</a:t>
            </a:r>
            <a:r>
              <a:rPr sz="1600" spc="-55" dirty="0">
                <a:latin typeface="Arial"/>
                <a:cs typeface="Arial"/>
              </a:rPr>
              <a:t> </a:t>
            </a:r>
            <a:r>
              <a:rPr sz="1600" spc="-5" dirty="0">
                <a:latin typeface="Arial"/>
                <a:cs typeface="Arial"/>
              </a:rPr>
              <a:t>vote</a:t>
            </a:r>
            <a:endParaRPr sz="1600">
              <a:latin typeface="Arial"/>
              <a:cs typeface="Arial"/>
            </a:endParaRPr>
          </a:p>
        </p:txBody>
      </p:sp>
      <p:sp>
        <p:nvSpPr>
          <p:cNvPr id="20" name="object 20"/>
          <p:cNvSpPr txBox="1"/>
          <p:nvPr/>
        </p:nvSpPr>
        <p:spPr>
          <a:xfrm>
            <a:off x="4470400" y="5535929"/>
            <a:ext cx="1434465"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No voting</a:t>
            </a:r>
            <a:r>
              <a:rPr sz="1600" spc="-75" dirty="0">
                <a:latin typeface="Arial"/>
                <a:cs typeface="Arial"/>
              </a:rPr>
              <a:t> </a:t>
            </a:r>
            <a:r>
              <a:rPr sz="1600" spc="-5" dirty="0">
                <a:latin typeface="Arial"/>
                <a:cs typeface="Arial"/>
              </a:rPr>
              <a:t>rights</a:t>
            </a:r>
            <a:endParaRPr sz="1600">
              <a:latin typeface="Arial"/>
              <a:cs typeface="Arial"/>
            </a:endParaRPr>
          </a:p>
        </p:txBody>
      </p:sp>
      <p:sp>
        <p:nvSpPr>
          <p:cNvPr id="21" name="object 21"/>
          <p:cNvSpPr txBox="1"/>
          <p:nvPr/>
        </p:nvSpPr>
        <p:spPr>
          <a:xfrm>
            <a:off x="6859269" y="5581650"/>
            <a:ext cx="2165985" cy="720090"/>
          </a:xfrm>
          <a:prstGeom prst="rect">
            <a:avLst/>
          </a:prstGeom>
        </p:spPr>
        <p:txBody>
          <a:bodyPr vert="horz" wrap="square" lIns="0" tIns="31115" rIns="0" bIns="0" rtlCol="0">
            <a:spAutoFit/>
          </a:bodyPr>
          <a:lstStyle/>
          <a:p>
            <a:pPr marL="12700" marR="5080">
              <a:lnSpc>
                <a:spcPct val="92400"/>
              </a:lnSpc>
              <a:spcBef>
                <a:spcPts val="245"/>
              </a:spcBef>
            </a:pPr>
            <a:r>
              <a:rPr sz="1600" spc="-5" dirty="0">
                <a:latin typeface="Arial"/>
                <a:cs typeface="Arial"/>
              </a:rPr>
              <a:t>Voting rights are </a:t>
            </a:r>
            <a:r>
              <a:rPr sz="1600" dirty="0">
                <a:latin typeface="Arial"/>
                <a:cs typeface="Arial"/>
              </a:rPr>
              <a:t>in  </a:t>
            </a:r>
            <a:r>
              <a:rPr sz="1600" spc="-5" dirty="0">
                <a:latin typeface="Arial"/>
                <a:cs typeface="Arial"/>
              </a:rPr>
              <a:t>proportion to the</a:t>
            </a:r>
            <a:r>
              <a:rPr sz="1600" spc="-65" dirty="0">
                <a:latin typeface="Arial"/>
                <a:cs typeface="Arial"/>
              </a:rPr>
              <a:t> </a:t>
            </a:r>
            <a:r>
              <a:rPr sz="1600" spc="-5" dirty="0">
                <a:latin typeface="Arial"/>
                <a:cs typeface="Arial"/>
              </a:rPr>
              <a:t>shares  held by</a:t>
            </a:r>
            <a:r>
              <a:rPr sz="1600" spc="-40" dirty="0">
                <a:latin typeface="Arial"/>
                <a:cs typeface="Arial"/>
              </a:rPr>
              <a:t> </a:t>
            </a:r>
            <a:r>
              <a:rPr sz="1600" spc="-5" dirty="0">
                <a:latin typeface="Arial"/>
                <a:cs typeface="Arial"/>
              </a:rPr>
              <a:t>members.</a:t>
            </a:r>
            <a:endParaRPr sz="16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Thx</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7539" y="2284729"/>
            <a:ext cx="176530" cy="0"/>
          </a:xfrm>
          <a:custGeom>
            <a:avLst/>
            <a:gdLst/>
            <a:ahLst/>
            <a:cxnLst/>
            <a:rect l="l" t="t" r="r" b="b"/>
            <a:pathLst>
              <a:path w="176530">
                <a:moveTo>
                  <a:pt x="0" y="0"/>
                </a:moveTo>
                <a:lnTo>
                  <a:pt x="176530" y="0"/>
                </a:lnTo>
              </a:path>
            </a:pathLst>
          </a:custGeom>
          <a:ln w="25400">
            <a:solidFill>
              <a:srgbClr val="000000"/>
            </a:solidFill>
          </a:ln>
        </p:spPr>
        <p:txBody>
          <a:bodyPr wrap="square" lIns="0" tIns="0" rIns="0" bIns="0" rtlCol="0"/>
          <a:lstStyle/>
          <a:p>
            <a:endParaRPr/>
          </a:p>
        </p:txBody>
      </p:sp>
      <p:sp>
        <p:nvSpPr>
          <p:cNvPr id="3" name="object 3"/>
          <p:cNvSpPr txBox="1"/>
          <p:nvPr/>
        </p:nvSpPr>
        <p:spPr>
          <a:xfrm>
            <a:off x="457200" y="457200"/>
            <a:ext cx="8458200" cy="5627181"/>
          </a:xfrm>
          <a:prstGeom prst="rect">
            <a:avLst/>
          </a:prstGeom>
        </p:spPr>
        <p:txBody>
          <a:bodyPr vert="horz" wrap="square" lIns="0" tIns="12700" rIns="0" bIns="0" rtlCol="0">
            <a:spAutoFit/>
          </a:bodyPr>
          <a:lstStyle/>
          <a:p>
            <a:pPr algn="ctr"/>
            <a:r>
              <a:rPr lang="en-US" sz="2800" dirty="0"/>
              <a:t>A form of general partnership that provides an </a:t>
            </a:r>
            <a:r>
              <a:rPr lang="en-US" sz="2800" dirty="0" smtClean="0"/>
              <a:t>individual</a:t>
            </a:r>
          </a:p>
          <a:p>
            <a:pPr algn="ctr"/>
            <a:r>
              <a:rPr lang="en-US" sz="2800" dirty="0"/>
              <a:t> partner protection against personal liability for certain </a:t>
            </a:r>
            <a:endParaRPr lang="en-US" sz="2800" dirty="0" smtClean="0"/>
          </a:p>
          <a:p>
            <a:pPr algn="ctr"/>
            <a:r>
              <a:rPr lang="en-US" sz="2800" dirty="0" smtClean="0"/>
              <a:t>partnership obligations.</a:t>
            </a:r>
            <a:endParaRPr lang="en-US" sz="2800" dirty="0"/>
          </a:p>
          <a:p>
            <a:pPr algn="ctr"/>
            <a:r>
              <a:rPr lang="en-US" sz="2800" dirty="0"/>
              <a:t>The Limited Liability Partnership (LLP) is essentially </a:t>
            </a:r>
            <a:r>
              <a:rPr lang="en-US" sz="2800" dirty="0" smtClean="0"/>
              <a:t>a</a:t>
            </a:r>
          </a:p>
          <a:p>
            <a:pPr algn="ctr"/>
            <a:r>
              <a:rPr lang="en-US" sz="2800" dirty="0"/>
              <a:t> general partnership in form, with one important </a:t>
            </a:r>
            <a:endParaRPr lang="en-US" sz="2800" dirty="0" smtClean="0"/>
          </a:p>
          <a:p>
            <a:pPr algn="ctr"/>
            <a:r>
              <a:rPr lang="en-US" sz="2800" dirty="0" smtClean="0"/>
              <a:t>difference.</a:t>
            </a:r>
            <a:endParaRPr lang="en-US" sz="2800" dirty="0" smtClean="0"/>
          </a:p>
          <a:p>
            <a:pPr algn="ctr"/>
            <a:r>
              <a:rPr lang="en-US" sz="2800" dirty="0" smtClean="0"/>
              <a:t>Unlike a</a:t>
            </a:r>
          </a:p>
          <a:p>
            <a:pPr algn="ctr"/>
            <a:r>
              <a:rPr lang="en-US" sz="2800" dirty="0" smtClean="0"/>
              <a:t>g</a:t>
            </a:r>
            <a:r>
              <a:rPr lang="en-US" sz="2800" dirty="0" smtClean="0"/>
              <a:t>eneral</a:t>
            </a:r>
            <a:r>
              <a:rPr lang="en-US" sz="2800" dirty="0"/>
              <a:t> partnership, in which individual partners are liable for the partnership's debts and obligations, an </a:t>
            </a:r>
            <a:r>
              <a:rPr lang="en-US" sz="2800" dirty="0" smtClean="0"/>
              <a:t>LLP</a:t>
            </a:r>
          </a:p>
          <a:p>
            <a:pPr algn="ctr"/>
            <a:r>
              <a:rPr lang="en-US" sz="2800" dirty="0"/>
              <a:t> provides </a:t>
            </a:r>
            <a:r>
              <a:rPr lang="en-US" sz="2800" dirty="0" smtClean="0"/>
              <a:t>each of</a:t>
            </a:r>
            <a:r>
              <a:rPr lang="en-US" sz="2800" dirty="0"/>
              <a:t> its individual partners protection against personal </a:t>
            </a:r>
            <a:endParaRPr lang="en-US" sz="2800" dirty="0" smtClean="0"/>
          </a:p>
          <a:p>
            <a:pPr algn="ctr"/>
            <a:r>
              <a:rPr lang="en-US" sz="2800" dirty="0" smtClean="0"/>
              <a:t>liability</a:t>
            </a:r>
            <a:r>
              <a:rPr lang="en-US" sz="2800" dirty="0"/>
              <a:t> for certain partnership liabilities.</a:t>
            </a:r>
          </a:p>
          <a:p>
            <a:pPr marL="24130" marR="5080" indent="-11430" algn="ctr">
              <a:lnSpc>
                <a:spcPct val="100000"/>
              </a:lnSpc>
              <a:spcBef>
                <a:spcPts val="100"/>
              </a:spcBef>
            </a:pPr>
            <a:endParaRPr sz="2800">
              <a:latin typeface="Bookman Old Style"/>
              <a:cs typeface="Bookman Old Style"/>
            </a:endParaRPr>
          </a:p>
        </p:txBody>
      </p:sp>
      <p:sp>
        <p:nvSpPr>
          <p:cNvPr id="4" name="object 4"/>
          <p:cNvSpPr txBox="1"/>
          <p:nvPr/>
        </p:nvSpPr>
        <p:spPr>
          <a:xfrm>
            <a:off x="8829040" y="6574120"/>
            <a:ext cx="121920" cy="167640"/>
          </a:xfrm>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sz="1000" dirty="0">
                <a:latin typeface="Arial"/>
                <a:cs typeface="Arial"/>
              </a:rPr>
              <a:pPr marL="25400">
                <a:lnSpc>
                  <a:spcPct val="100000"/>
                </a:lnSpc>
                <a:spcBef>
                  <a:spcPts val="5"/>
                </a:spcBef>
              </a:pPr>
              <a:t>3</a:t>
            </a:fld>
            <a:endParaRPr sz="100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Characteristics of an LLP:</a:t>
            </a:r>
            <a:br>
              <a:rPr lang="en-US" sz="3200" b="1" dirty="0"/>
            </a:br>
            <a:endParaRPr lang="en-US" sz="3200"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LLP </a:t>
            </a:r>
            <a:r>
              <a:rPr lang="en-US" dirty="0"/>
              <a:t>is governed by the Limited Liability Partnership Act 2008, which has come into force with effect from April 1, 2009. The Indian Partnership Act, 1932 is not applicable to LLP</a:t>
            </a:r>
            <a:r>
              <a:rPr lang="en-US" dirty="0" smtClean="0"/>
              <a:t>.</a:t>
            </a:r>
          </a:p>
          <a:p>
            <a:pPr marL="514350" indent="-514350">
              <a:buAutoNum type="arabicPeriod"/>
            </a:pPr>
            <a:r>
              <a:rPr lang="en-US" dirty="0"/>
              <a:t>2. LLP is a body incorporate and a legal entity separate from its partners having perpetual succession, can own assets in its name, sue and be sued.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Characteristics of an LLP:</a:t>
            </a:r>
            <a:br>
              <a:rPr lang="en-US" b="1" dirty="0" smtClean="0"/>
            </a:br>
            <a:endParaRPr lang="en-US" dirty="0"/>
          </a:p>
        </p:txBody>
      </p:sp>
      <p:sp>
        <p:nvSpPr>
          <p:cNvPr id="3" name="Content Placeholder 2"/>
          <p:cNvSpPr>
            <a:spLocks noGrp="1"/>
          </p:cNvSpPr>
          <p:nvPr>
            <p:ph idx="1"/>
          </p:nvPr>
        </p:nvSpPr>
        <p:spPr/>
        <p:txBody>
          <a:bodyPr/>
          <a:lstStyle/>
          <a:p>
            <a:pPr fontAlgn="base">
              <a:buNone/>
            </a:pPr>
            <a:r>
              <a:rPr lang="en-US" dirty="0"/>
              <a:t>3. The partners have the right to manage the business directly, unlike corporate shareholders.</a:t>
            </a:r>
          </a:p>
          <a:p>
            <a:pPr fontAlgn="base">
              <a:buNone/>
            </a:pPr>
            <a:r>
              <a:rPr lang="en-US" dirty="0"/>
              <a:t>4. One partner is not responsible or liable for another partner’s, misconduct or negligence.</a:t>
            </a:r>
          </a:p>
          <a:p>
            <a:pPr fontAlgn="base">
              <a:buNone/>
            </a:pPr>
            <a:r>
              <a:rPr lang="en-US" dirty="0"/>
              <a:t>5. Minimum of 2 partners and no maximum limit.</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Characteristics of an LLP:</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pPr algn="just" fontAlgn="base">
              <a:buNone/>
            </a:pPr>
            <a:r>
              <a:rPr lang="en-US" dirty="0"/>
              <a:t>6. Should be ‘for profit’ business.</a:t>
            </a:r>
          </a:p>
          <a:p>
            <a:pPr algn="just" fontAlgn="base">
              <a:buNone/>
            </a:pPr>
            <a:r>
              <a:rPr lang="en-US" dirty="0"/>
              <a:t>7. The rights and duties of partners in an LLP, will be governed by the agreement between partners and the partners have the flexibility to devise the agreement as per their choice. The duties and obligations of Designated Partners shall be as provided in the law. </a:t>
            </a:r>
            <a:endParaRPr lang="en-US" dirty="0" smtClean="0"/>
          </a:p>
          <a:p>
            <a:pPr algn="just" fontAlgn="base">
              <a:buNone/>
            </a:pPr>
            <a:r>
              <a:rPr lang="en-US" dirty="0" smtClean="0"/>
              <a:t>8</a:t>
            </a:r>
            <a:r>
              <a:rPr lang="en-US" dirty="0"/>
              <a:t>. Limited liability of the partners to the extent of their contributions in the LLP. No exposure of personal assets of the partner, except in cases of fraud.</a:t>
            </a:r>
          </a:p>
          <a:p>
            <a:pPr algn="just" fontAlgn="base">
              <a:buNone/>
            </a:pPr>
            <a:r>
              <a:rPr lang="en-US" dirty="0"/>
              <a:t>9. LLP shall maintain annual accounts. However, audit of the accounts is required only if the contribution exceeds Rs. 25 </a:t>
            </a:r>
            <a:r>
              <a:rPr lang="en-US" dirty="0" err="1"/>
              <a:t>lakh</a:t>
            </a:r>
            <a:r>
              <a:rPr lang="en-US" dirty="0"/>
              <a:t> or annual turnover exceeds Rs. 40 </a:t>
            </a:r>
            <a:r>
              <a:rPr lang="en-US" dirty="0" err="1"/>
              <a:t>lakh</a:t>
            </a:r>
            <a:r>
              <a:rPr lang="en-US" dirty="0"/>
              <a:t>. A statement of accounts and solvency shall be filed by every LLP with the Registrar of Companies (ROC) every year.</a:t>
            </a:r>
          </a:p>
          <a:p>
            <a:pPr algn="just">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1" y="1143001"/>
            <a:ext cx="8915400" cy="5388655"/>
          </a:xfrm>
          <a:prstGeom prst="rect">
            <a:avLst/>
          </a:prstGeom>
        </p:spPr>
        <p:txBody>
          <a:bodyPr vert="horz" wrap="square" lIns="0" tIns="12700" rIns="0" bIns="0" rtlCol="0">
            <a:spAutoFit/>
          </a:bodyPr>
          <a:lstStyle/>
          <a:p>
            <a:pPr marL="364490" indent="-351790" algn="just">
              <a:lnSpc>
                <a:spcPct val="100000"/>
              </a:lnSpc>
              <a:spcBef>
                <a:spcPts val="100"/>
              </a:spcBef>
              <a:buClr>
                <a:srgbClr val="345C7D"/>
              </a:buClr>
              <a:buAutoNum type="arabicParenR"/>
              <a:tabLst>
                <a:tab pos="363855" algn="l"/>
                <a:tab pos="364490" algn="l"/>
                <a:tab pos="3905885" algn="l"/>
              </a:tabLst>
            </a:pPr>
            <a:r>
              <a:rPr sz="2400" spc="-210" dirty="0">
                <a:latin typeface="Arial Black"/>
                <a:cs typeface="Arial Black"/>
              </a:rPr>
              <a:t>Partner </a:t>
            </a:r>
            <a:r>
              <a:rPr sz="2400" spc="-204" dirty="0">
                <a:latin typeface="Arial Black"/>
                <a:cs typeface="Arial Black"/>
              </a:rPr>
              <a:t>is </a:t>
            </a:r>
            <a:r>
              <a:rPr sz="2400" spc="-240" dirty="0">
                <a:latin typeface="Arial Black"/>
                <a:cs typeface="Arial Black"/>
              </a:rPr>
              <a:t>the  </a:t>
            </a:r>
            <a:r>
              <a:rPr sz="2400" spc="55" dirty="0">
                <a:uFill>
                  <a:solidFill>
                    <a:srgbClr val="548AB7"/>
                  </a:solidFill>
                </a:uFill>
                <a:latin typeface="Arial"/>
                <a:cs typeface="Arial"/>
              </a:rPr>
              <a:t>agent  </a:t>
            </a:r>
            <a:r>
              <a:rPr sz="2400" spc="-30" dirty="0">
                <a:uFill>
                  <a:solidFill>
                    <a:srgbClr val="548AB7"/>
                  </a:solidFill>
                </a:uFill>
                <a:latin typeface="Arial"/>
                <a:cs typeface="Arial"/>
              </a:rPr>
              <a:t>of</a:t>
            </a:r>
            <a:r>
              <a:rPr sz="2400" spc="60" dirty="0">
                <a:uFill>
                  <a:solidFill>
                    <a:srgbClr val="548AB7"/>
                  </a:solidFill>
                </a:uFill>
                <a:latin typeface="Arial"/>
                <a:cs typeface="Arial"/>
              </a:rPr>
              <a:t> </a:t>
            </a:r>
            <a:r>
              <a:rPr sz="2400" spc="35">
                <a:uFill>
                  <a:solidFill>
                    <a:srgbClr val="548AB7"/>
                  </a:solidFill>
                </a:uFill>
                <a:latin typeface="Arial"/>
                <a:cs typeface="Arial"/>
              </a:rPr>
              <a:t>the</a:t>
            </a:r>
            <a:r>
              <a:rPr sz="2400" spc="320">
                <a:uFill>
                  <a:solidFill>
                    <a:srgbClr val="548AB7"/>
                  </a:solidFill>
                </a:uFill>
                <a:latin typeface="Arial"/>
                <a:cs typeface="Arial"/>
              </a:rPr>
              <a:t> </a:t>
            </a:r>
            <a:r>
              <a:rPr sz="2400" spc="30" smtClean="0">
                <a:uFill>
                  <a:solidFill>
                    <a:srgbClr val="548AB7"/>
                  </a:solidFill>
                </a:uFill>
                <a:latin typeface="Arial"/>
                <a:cs typeface="Arial"/>
              </a:rPr>
              <a:t>LLP</a:t>
            </a:r>
            <a:r>
              <a:rPr sz="2400" spc="-210" smtClean="0">
                <a:latin typeface="Arial Black"/>
                <a:cs typeface="Arial Black"/>
              </a:rPr>
              <a:t>and </a:t>
            </a:r>
            <a:r>
              <a:rPr sz="2400" spc="-240" dirty="0">
                <a:latin typeface="Arial Black"/>
                <a:cs typeface="Arial Black"/>
              </a:rPr>
              <a:t>not </a:t>
            </a:r>
            <a:r>
              <a:rPr sz="2400" spc="-210" dirty="0">
                <a:latin typeface="Arial Black"/>
                <a:cs typeface="Arial Black"/>
              </a:rPr>
              <a:t>of </a:t>
            </a:r>
            <a:r>
              <a:rPr sz="2400" spc="-240" dirty="0">
                <a:latin typeface="Arial Black"/>
                <a:cs typeface="Arial Black"/>
              </a:rPr>
              <a:t>the</a:t>
            </a:r>
            <a:r>
              <a:rPr sz="2400" spc="-110" dirty="0">
                <a:latin typeface="Arial Black"/>
                <a:cs typeface="Arial Black"/>
              </a:rPr>
              <a:t> </a:t>
            </a:r>
            <a:r>
              <a:rPr sz="2400" spc="-204" dirty="0">
                <a:latin typeface="Arial Black"/>
                <a:cs typeface="Arial Black"/>
              </a:rPr>
              <a:t>partners.</a:t>
            </a:r>
            <a:endParaRPr sz="2400">
              <a:latin typeface="Arial Black"/>
              <a:cs typeface="Arial Black"/>
            </a:endParaRPr>
          </a:p>
          <a:p>
            <a:pPr marL="12700" marR="322580" algn="just">
              <a:lnSpc>
                <a:spcPct val="150000"/>
              </a:lnSpc>
              <a:spcBef>
                <a:spcPts val="400"/>
              </a:spcBef>
              <a:buClr>
                <a:srgbClr val="345C7D"/>
              </a:buClr>
              <a:buAutoNum type="arabicParenR"/>
              <a:tabLst>
                <a:tab pos="343535" algn="l"/>
                <a:tab pos="344170" algn="l"/>
              </a:tabLst>
            </a:pPr>
            <a:r>
              <a:rPr sz="2400" spc="-175" dirty="0">
                <a:latin typeface="Arial Black"/>
                <a:cs typeface="Arial Black"/>
              </a:rPr>
              <a:t>LLP </a:t>
            </a:r>
            <a:r>
              <a:rPr sz="2400" spc="-204" dirty="0">
                <a:latin typeface="Arial Black"/>
                <a:cs typeface="Arial Black"/>
              </a:rPr>
              <a:t>is </a:t>
            </a:r>
            <a:r>
              <a:rPr sz="2400" spc="-5" dirty="0">
                <a:uFill>
                  <a:solidFill>
                    <a:srgbClr val="548AB7"/>
                  </a:solidFill>
                </a:uFill>
                <a:latin typeface="Arial"/>
                <a:cs typeface="Arial"/>
              </a:rPr>
              <a:t>not </a:t>
            </a:r>
            <a:r>
              <a:rPr sz="2400" spc="15" dirty="0">
                <a:uFill>
                  <a:solidFill>
                    <a:srgbClr val="548AB7"/>
                  </a:solidFill>
                </a:uFill>
                <a:latin typeface="Arial"/>
                <a:cs typeface="Arial"/>
              </a:rPr>
              <a:t>bound </a:t>
            </a:r>
            <a:r>
              <a:rPr sz="2400" spc="-30" dirty="0">
                <a:uFill>
                  <a:solidFill>
                    <a:srgbClr val="548AB7"/>
                  </a:solidFill>
                </a:uFill>
                <a:latin typeface="Arial"/>
                <a:cs typeface="Arial"/>
              </a:rPr>
              <a:t>by </a:t>
            </a:r>
            <a:r>
              <a:rPr sz="2400" spc="30" dirty="0">
                <a:uFill>
                  <a:solidFill>
                    <a:srgbClr val="548AB7"/>
                  </a:solidFill>
                </a:uFill>
                <a:latin typeface="Arial"/>
                <a:cs typeface="Arial"/>
              </a:rPr>
              <a:t>the </a:t>
            </a:r>
            <a:r>
              <a:rPr sz="2400" spc="35" dirty="0">
                <a:uFill>
                  <a:solidFill>
                    <a:srgbClr val="548AB7"/>
                  </a:solidFill>
                </a:uFill>
                <a:latin typeface="Arial"/>
                <a:cs typeface="Arial"/>
              </a:rPr>
              <a:t>acts </a:t>
            </a:r>
            <a:r>
              <a:rPr sz="2400" spc="-30" dirty="0">
                <a:uFill>
                  <a:solidFill>
                    <a:srgbClr val="548AB7"/>
                  </a:solidFill>
                </a:uFill>
                <a:latin typeface="Arial"/>
                <a:cs typeface="Arial"/>
              </a:rPr>
              <a:t>of </a:t>
            </a:r>
            <a:r>
              <a:rPr sz="2400" spc="55" dirty="0">
                <a:uFill>
                  <a:solidFill>
                    <a:srgbClr val="548AB7"/>
                  </a:solidFill>
                </a:uFill>
                <a:latin typeface="Arial"/>
                <a:cs typeface="Arial"/>
              </a:rPr>
              <a:t>partners</a:t>
            </a:r>
            <a:r>
              <a:rPr sz="2400" spc="55" dirty="0">
                <a:latin typeface="Arial"/>
                <a:cs typeface="Arial"/>
              </a:rPr>
              <a:t> </a:t>
            </a:r>
            <a:r>
              <a:rPr sz="2400" spc="-100" dirty="0">
                <a:latin typeface="Arial Black"/>
                <a:cs typeface="Arial Black"/>
              </a:rPr>
              <a:t>, </a:t>
            </a:r>
            <a:r>
              <a:rPr sz="2400" spc="-210" dirty="0">
                <a:latin typeface="Arial Black"/>
                <a:cs typeface="Arial Black"/>
              </a:rPr>
              <a:t>has no </a:t>
            </a:r>
            <a:r>
              <a:rPr sz="2400" spc="-229" dirty="0">
                <a:latin typeface="Arial Black"/>
                <a:cs typeface="Arial Black"/>
              </a:rPr>
              <a:t>authority </a:t>
            </a:r>
            <a:r>
              <a:rPr sz="2400" spc="-254" dirty="0">
                <a:latin typeface="Arial Black"/>
                <a:cs typeface="Arial Black"/>
              </a:rPr>
              <a:t>to </a:t>
            </a:r>
            <a:r>
              <a:rPr sz="2400" spc="-270" dirty="0">
                <a:latin typeface="Arial Black"/>
                <a:cs typeface="Arial Black"/>
              </a:rPr>
              <a:t>act </a:t>
            </a:r>
            <a:r>
              <a:rPr sz="2400" spc="-204" dirty="0">
                <a:latin typeface="Arial Black"/>
                <a:cs typeface="Arial Black"/>
              </a:rPr>
              <a:t>for  </a:t>
            </a:r>
            <a:r>
              <a:rPr sz="2400" spc="-155" dirty="0">
                <a:latin typeface="Arial Black"/>
                <a:cs typeface="Arial Black"/>
              </a:rPr>
              <a:t>LLP.</a:t>
            </a:r>
            <a:endParaRPr sz="2400">
              <a:latin typeface="Arial Black"/>
              <a:cs typeface="Arial Black"/>
            </a:endParaRPr>
          </a:p>
          <a:p>
            <a:pPr marL="12700" marR="136525" algn="just">
              <a:lnSpc>
                <a:spcPct val="150000"/>
              </a:lnSpc>
              <a:spcBef>
                <a:spcPts val="400"/>
              </a:spcBef>
              <a:buClr>
                <a:srgbClr val="345C7D"/>
              </a:buClr>
              <a:buAutoNum type="arabicParenR"/>
              <a:tabLst>
                <a:tab pos="343535" algn="l"/>
                <a:tab pos="344170" algn="l"/>
              </a:tabLst>
            </a:pPr>
            <a:r>
              <a:rPr sz="2400" spc="-175" dirty="0">
                <a:latin typeface="Arial Black"/>
                <a:cs typeface="Arial Black"/>
              </a:rPr>
              <a:t>LLP </a:t>
            </a:r>
            <a:r>
              <a:rPr sz="2400" spc="-204" dirty="0">
                <a:latin typeface="Arial Black"/>
                <a:cs typeface="Arial Black"/>
              </a:rPr>
              <a:t>is </a:t>
            </a:r>
            <a:r>
              <a:rPr sz="2400" spc="-210" dirty="0">
                <a:latin typeface="Arial Black"/>
                <a:cs typeface="Arial Black"/>
              </a:rPr>
              <a:t>liable </a:t>
            </a:r>
            <a:r>
              <a:rPr sz="2400" spc="-204" dirty="0">
                <a:latin typeface="Arial Black"/>
                <a:cs typeface="Arial Black"/>
              </a:rPr>
              <a:t>if </a:t>
            </a:r>
            <a:r>
              <a:rPr sz="2400" spc="-200" dirty="0">
                <a:latin typeface="Arial Black"/>
                <a:cs typeface="Arial Black"/>
              </a:rPr>
              <a:t>a </a:t>
            </a:r>
            <a:r>
              <a:rPr sz="2400" spc="-220" dirty="0">
                <a:latin typeface="Arial Black"/>
                <a:cs typeface="Arial Black"/>
              </a:rPr>
              <a:t>partner </a:t>
            </a:r>
            <a:r>
              <a:rPr sz="2400" spc="-204" dirty="0">
                <a:latin typeface="Arial Black"/>
                <a:cs typeface="Arial Black"/>
              </a:rPr>
              <a:t>is </a:t>
            </a:r>
            <a:r>
              <a:rPr sz="2400" spc="-210" dirty="0">
                <a:latin typeface="Arial Black"/>
                <a:cs typeface="Arial Black"/>
              </a:rPr>
              <a:t>liable </a:t>
            </a:r>
            <a:r>
              <a:rPr sz="2400" spc="-254" dirty="0">
                <a:latin typeface="Arial Black"/>
                <a:cs typeface="Arial Black"/>
              </a:rPr>
              <a:t>to </a:t>
            </a:r>
            <a:r>
              <a:rPr sz="2400" spc="-210" dirty="0">
                <a:latin typeface="Arial Black"/>
                <a:cs typeface="Arial Black"/>
              </a:rPr>
              <a:t>any </a:t>
            </a:r>
            <a:r>
              <a:rPr sz="2400" spc="-204" dirty="0">
                <a:latin typeface="Arial Black"/>
                <a:cs typeface="Arial Black"/>
              </a:rPr>
              <a:t>person </a:t>
            </a:r>
            <a:r>
              <a:rPr sz="2400" spc="-210" dirty="0">
                <a:latin typeface="Arial Black"/>
                <a:cs typeface="Arial Black"/>
              </a:rPr>
              <a:t>as </a:t>
            </a:r>
            <a:r>
              <a:rPr sz="2400" spc="-200" dirty="0">
                <a:latin typeface="Arial Black"/>
                <a:cs typeface="Arial Black"/>
              </a:rPr>
              <a:t>a </a:t>
            </a:r>
            <a:r>
              <a:rPr sz="2400" spc="-225" dirty="0">
                <a:latin typeface="Arial Black"/>
                <a:cs typeface="Arial Black"/>
              </a:rPr>
              <a:t>result </a:t>
            </a:r>
            <a:r>
              <a:rPr sz="2400" spc="-210" dirty="0">
                <a:latin typeface="Arial Black"/>
                <a:cs typeface="Arial Black"/>
              </a:rPr>
              <a:t>of </a:t>
            </a:r>
            <a:r>
              <a:rPr sz="2400" spc="-235" dirty="0">
                <a:latin typeface="Arial Black"/>
                <a:cs typeface="Arial Black"/>
              </a:rPr>
              <a:t>wrongful </a:t>
            </a:r>
            <a:r>
              <a:rPr sz="2400" spc="-270" dirty="0">
                <a:latin typeface="Arial Black"/>
                <a:cs typeface="Arial Black"/>
              </a:rPr>
              <a:t>act </a:t>
            </a:r>
            <a:r>
              <a:rPr sz="2400" spc="-210" dirty="0">
                <a:latin typeface="Arial Black"/>
                <a:cs typeface="Arial Black"/>
              </a:rPr>
              <a:t>or  </a:t>
            </a:r>
            <a:r>
              <a:rPr sz="2400" spc="-220" dirty="0">
                <a:latin typeface="Arial Black"/>
                <a:cs typeface="Arial Black"/>
              </a:rPr>
              <a:t>omission </a:t>
            </a:r>
            <a:r>
              <a:rPr sz="2400" spc="-204" dirty="0">
                <a:latin typeface="Arial Black"/>
                <a:cs typeface="Arial Black"/>
              </a:rPr>
              <a:t>on his </a:t>
            </a:r>
            <a:r>
              <a:rPr sz="2400" spc="-229" dirty="0">
                <a:latin typeface="Arial Black"/>
                <a:cs typeface="Arial Black"/>
              </a:rPr>
              <a:t>part </a:t>
            </a:r>
            <a:r>
              <a:rPr sz="2400" spc="-204" dirty="0">
                <a:latin typeface="Arial Black"/>
                <a:cs typeface="Arial Black"/>
              </a:rPr>
              <a:t>in </a:t>
            </a:r>
            <a:r>
              <a:rPr sz="2400" spc="-240" dirty="0">
                <a:latin typeface="Arial Black"/>
                <a:cs typeface="Arial Black"/>
              </a:rPr>
              <a:t>the </a:t>
            </a:r>
            <a:r>
              <a:rPr sz="2400" spc="40" dirty="0">
                <a:uFill>
                  <a:solidFill>
                    <a:srgbClr val="548AB7"/>
                  </a:solidFill>
                </a:uFill>
                <a:latin typeface="Arial"/>
                <a:cs typeface="Arial"/>
              </a:rPr>
              <a:t>course </a:t>
            </a:r>
            <a:r>
              <a:rPr sz="2400" spc="-30" dirty="0">
                <a:uFill>
                  <a:solidFill>
                    <a:srgbClr val="548AB7"/>
                  </a:solidFill>
                </a:uFill>
                <a:latin typeface="Arial"/>
                <a:cs typeface="Arial"/>
              </a:rPr>
              <a:t>of </a:t>
            </a:r>
            <a:r>
              <a:rPr sz="2400" spc="35" dirty="0">
                <a:uFill>
                  <a:solidFill>
                    <a:srgbClr val="548AB7"/>
                  </a:solidFill>
                </a:uFill>
                <a:latin typeface="Arial"/>
                <a:cs typeface="Arial"/>
              </a:rPr>
              <a:t>the </a:t>
            </a:r>
            <a:r>
              <a:rPr sz="2400" spc="40" dirty="0">
                <a:uFill>
                  <a:solidFill>
                    <a:srgbClr val="548AB7"/>
                  </a:solidFill>
                </a:uFill>
                <a:latin typeface="Arial"/>
                <a:cs typeface="Arial"/>
              </a:rPr>
              <a:t>business </a:t>
            </a:r>
            <a:r>
              <a:rPr sz="2400" spc="-30" dirty="0">
                <a:uFill>
                  <a:solidFill>
                    <a:srgbClr val="548AB7"/>
                  </a:solidFill>
                </a:uFill>
                <a:latin typeface="Arial"/>
                <a:cs typeface="Arial"/>
              </a:rPr>
              <a:t>of </a:t>
            </a:r>
            <a:r>
              <a:rPr sz="2400" spc="30" dirty="0">
                <a:uFill>
                  <a:solidFill>
                    <a:srgbClr val="548AB7"/>
                  </a:solidFill>
                </a:uFill>
                <a:latin typeface="Arial"/>
                <a:cs typeface="Arial"/>
              </a:rPr>
              <a:t>LLP</a:t>
            </a:r>
            <a:r>
              <a:rPr sz="2400" spc="30" dirty="0">
                <a:latin typeface="Arial"/>
                <a:cs typeface="Arial"/>
              </a:rPr>
              <a:t> </a:t>
            </a:r>
            <a:r>
              <a:rPr sz="2400" spc="-210" dirty="0">
                <a:latin typeface="Arial Black"/>
                <a:cs typeface="Arial Black"/>
              </a:rPr>
              <a:t>or </a:t>
            </a:r>
            <a:r>
              <a:rPr sz="2400" spc="-280" dirty="0">
                <a:latin typeface="Arial Black"/>
                <a:cs typeface="Arial Black"/>
              </a:rPr>
              <a:t>with </a:t>
            </a:r>
            <a:r>
              <a:rPr sz="2400" spc="-240" dirty="0">
                <a:latin typeface="Arial Black"/>
                <a:cs typeface="Arial Black"/>
              </a:rPr>
              <a:t>its  </a:t>
            </a:r>
            <a:r>
              <a:rPr sz="2400" spc="-215" dirty="0">
                <a:latin typeface="Arial Black"/>
                <a:cs typeface="Arial Black"/>
              </a:rPr>
              <a:t>authority.</a:t>
            </a:r>
            <a:endParaRPr sz="2400">
              <a:latin typeface="Arial Black"/>
              <a:cs typeface="Arial Black"/>
            </a:endParaRPr>
          </a:p>
          <a:p>
            <a:pPr marL="12700" marR="893444" algn="just">
              <a:lnSpc>
                <a:spcPct val="150000"/>
              </a:lnSpc>
              <a:spcBef>
                <a:spcPts val="400"/>
              </a:spcBef>
              <a:buClr>
                <a:srgbClr val="345C7D"/>
              </a:buClr>
              <a:buAutoNum type="arabicParenR"/>
              <a:tabLst>
                <a:tab pos="343535" algn="l"/>
                <a:tab pos="344170" algn="l"/>
              </a:tabLst>
            </a:pPr>
            <a:r>
              <a:rPr sz="2400" spc="-210" dirty="0">
                <a:latin typeface="Arial Black"/>
                <a:cs typeface="Arial Black"/>
              </a:rPr>
              <a:t>Obligations </a:t>
            </a:r>
            <a:r>
              <a:rPr sz="2400" spc="-204" dirty="0">
                <a:latin typeface="Arial Black"/>
                <a:cs typeface="Arial Black"/>
              </a:rPr>
              <a:t>of </a:t>
            </a:r>
            <a:r>
              <a:rPr sz="2400" spc="-170" dirty="0">
                <a:latin typeface="Arial Black"/>
                <a:cs typeface="Arial Black"/>
              </a:rPr>
              <a:t>LLP </a:t>
            </a:r>
            <a:r>
              <a:rPr sz="2400" spc="-204" dirty="0">
                <a:latin typeface="Arial Black"/>
                <a:cs typeface="Arial Black"/>
              </a:rPr>
              <a:t>shall </a:t>
            </a:r>
            <a:r>
              <a:rPr sz="2400" spc="-210" dirty="0">
                <a:latin typeface="Arial Black"/>
                <a:cs typeface="Arial Black"/>
              </a:rPr>
              <a:t>be </a:t>
            </a:r>
            <a:r>
              <a:rPr sz="2400" spc="40" dirty="0">
                <a:uFill>
                  <a:solidFill>
                    <a:srgbClr val="548AB7"/>
                  </a:solidFill>
                </a:uFill>
                <a:latin typeface="Arial"/>
                <a:cs typeface="Arial"/>
              </a:rPr>
              <a:t>solely obligat</a:t>
            </a:r>
            <a:r>
              <a:rPr sz="2400" spc="40" dirty="0">
                <a:latin typeface="Arial"/>
                <a:cs typeface="Arial"/>
              </a:rPr>
              <a:t> </a:t>
            </a:r>
            <a:r>
              <a:rPr sz="2400" spc="-5" dirty="0">
                <a:uFill>
                  <a:solidFill>
                    <a:srgbClr val="548AB7"/>
                  </a:solidFill>
                </a:uFill>
                <a:latin typeface="Arial"/>
                <a:cs typeface="Arial"/>
              </a:rPr>
              <a:t>ion </a:t>
            </a:r>
            <a:r>
              <a:rPr sz="2400" spc="-30" dirty="0">
                <a:uFill>
                  <a:solidFill>
                    <a:srgbClr val="548AB7"/>
                  </a:solidFill>
                </a:uFill>
                <a:latin typeface="Arial"/>
                <a:cs typeface="Arial"/>
              </a:rPr>
              <a:t>of </a:t>
            </a:r>
            <a:r>
              <a:rPr sz="2400" spc="30" dirty="0">
                <a:uFill>
                  <a:solidFill>
                    <a:srgbClr val="548AB7"/>
                  </a:solidFill>
                </a:uFill>
                <a:latin typeface="Arial"/>
                <a:cs typeface="Arial"/>
              </a:rPr>
              <a:t>LLP</a:t>
            </a:r>
            <a:r>
              <a:rPr sz="2400" spc="30" dirty="0">
                <a:latin typeface="Arial"/>
                <a:cs typeface="Arial"/>
              </a:rPr>
              <a:t> </a:t>
            </a:r>
            <a:r>
              <a:rPr sz="2400" spc="-204" dirty="0">
                <a:latin typeface="Arial Black"/>
                <a:cs typeface="Arial Black"/>
              </a:rPr>
              <a:t>and </a:t>
            </a:r>
            <a:r>
              <a:rPr sz="2400" spc="-240" dirty="0">
                <a:latin typeface="Arial Black"/>
                <a:cs typeface="Arial Black"/>
              </a:rPr>
              <a:t>not the  </a:t>
            </a:r>
            <a:r>
              <a:rPr sz="2400" spc="-204" dirty="0">
                <a:latin typeface="Arial Black"/>
                <a:cs typeface="Arial Black"/>
              </a:rPr>
              <a:t>partners.</a:t>
            </a:r>
            <a:endParaRPr sz="2400">
              <a:latin typeface="Arial Black"/>
              <a:cs typeface="Arial Black"/>
            </a:endParaRPr>
          </a:p>
          <a:p>
            <a:pPr marL="12700" marR="5080" algn="just">
              <a:lnSpc>
                <a:spcPct val="150000"/>
              </a:lnSpc>
              <a:spcBef>
                <a:spcPts val="400"/>
              </a:spcBef>
              <a:buClr>
                <a:srgbClr val="345C7D"/>
              </a:buClr>
              <a:buAutoNum type="arabicParenR"/>
              <a:tabLst>
                <a:tab pos="343535" algn="l"/>
                <a:tab pos="344170" algn="l"/>
              </a:tabLst>
            </a:pPr>
            <a:r>
              <a:rPr sz="2000" spc="-204" dirty="0">
                <a:latin typeface="Arial Black"/>
                <a:cs typeface="Arial Black"/>
              </a:rPr>
              <a:t>Partner is </a:t>
            </a:r>
            <a:r>
              <a:rPr sz="2000" dirty="0">
                <a:uFill>
                  <a:solidFill>
                    <a:srgbClr val="548AB7"/>
                  </a:solidFill>
                </a:uFill>
                <a:latin typeface="Arial"/>
                <a:cs typeface="Arial"/>
              </a:rPr>
              <a:t>not </a:t>
            </a:r>
            <a:r>
              <a:rPr sz="2000" spc="50" dirty="0">
                <a:uFill>
                  <a:solidFill>
                    <a:srgbClr val="548AB7"/>
                  </a:solidFill>
                </a:uFill>
                <a:latin typeface="Arial"/>
                <a:cs typeface="Arial"/>
              </a:rPr>
              <a:t>personally </a:t>
            </a:r>
            <a:r>
              <a:rPr sz="2000" spc="55" dirty="0">
                <a:uFill>
                  <a:solidFill>
                    <a:srgbClr val="548AB7"/>
                  </a:solidFill>
                </a:uFill>
                <a:latin typeface="Arial"/>
                <a:cs typeface="Arial"/>
              </a:rPr>
              <a:t>liable</a:t>
            </a:r>
            <a:r>
              <a:rPr sz="2000" spc="55" dirty="0">
                <a:latin typeface="Arial"/>
                <a:cs typeface="Arial"/>
              </a:rPr>
              <a:t> </a:t>
            </a:r>
            <a:r>
              <a:rPr sz="2000" spc="-215" dirty="0">
                <a:latin typeface="Arial Black"/>
                <a:cs typeface="Arial Black"/>
              </a:rPr>
              <a:t>(directly </a:t>
            </a:r>
            <a:r>
              <a:rPr sz="2000" spc="-210" dirty="0">
                <a:latin typeface="Arial Black"/>
                <a:cs typeface="Arial Black"/>
              </a:rPr>
              <a:t>or </a:t>
            </a:r>
            <a:r>
              <a:rPr sz="2000" spc="-215" dirty="0">
                <a:latin typeface="Arial Black"/>
                <a:cs typeface="Arial Black"/>
              </a:rPr>
              <a:t>indirectly) </a:t>
            </a:r>
            <a:r>
              <a:rPr sz="2000" spc="-204" dirty="0">
                <a:latin typeface="Arial Black"/>
                <a:cs typeface="Arial Black"/>
              </a:rPr>
              <a:t>for </a:t>
            </a:r>
            <a:r>
              <a:rPr sz="2000" spc="-210" dirty="0">
                <a:latin typeface="Arial Black"/>
                <a:cs typeface="Arial Black"/>
              </a:rPr>
              <a:t>any </a:t>
            </a:r>
            <a:r>
              <a:rPr sz="2000" spc="-220" dirty="0">
                <a:latin typeface="Arial Black"/>
                <a:cs typeface="Arial Black"/>
              </a:rPr>
              <a:t>obligation </a:t>
            </a:r>
            <a:r>
              <a:rPr sz="2000" spc="-204" dirty="0">
                <a:latin typeface="Arial Black"/>
                <a:cs typeface="Arial Black"/>
              </a:rPr>
              <a:t>of  </a:t>
            </a:r>
            <a:r>
              <a:rPr sz="2000" spc="-240" dirty="0">
                <a:latin typeface="Arial Black"/>
                <a:cs typeface="Arial Black"/>
              </a:rPr>
              <a:t>the </a:t>
            </a:r>
            <a:r>
              <a:rPr sz="2000" spc="-235" dirty="0">
                <a:latin typeface="Arial Black"/>
                <a:cs typeface="Arial Black"/>
              </a:rPr>
              <a:t>limited </a:t>
            </a:r>
            <a:r>
              <a:rPr sz="2000" spc="-220" dirty="0">
                <a:latin typeface="Arial Black"/>
                <a:cs typeface="Arial Black"/>
              </a:rPr>
              <a:t>liability </a:t>
            </a:r>
            <a:r>
              <a:rPr sz="2000" spc="-215" dirty="0">
                <a:latin typeface="Arial Black"/>
                <a:cs typeface="Arial Black"/>
              </a:rPr>
              <a:t>partnership </a:t>
            </a:r>
            <a:r>
              <a:rPr sz="2000" spc="-250" dirty="0">
                <a:latin typeface="Arial Black"/>
                <a:cs typeface="Arial Black"/>
              </a:rPr>
              <a:t>whether </a:t>
            </a:r>
            <a:r>
              <a:rPr sz="2000" spc="-204" dirty="0">
                <a:latin typeface="Arial Black"/>
                <a:cs typeface="Arial Black"/>
              </a:rPr>
              <a:t>arising in </a:t>
            </a:r>
            <a:r>
              <a:rPr sz="2000" spc="-254" dirty="0">
                <a:latin typeface="Arial Black"/>
                <a:cs typeface="Arial Black"/>
              </a:rPr>
              <a:t>contract </a:t>
            </a:r>
            <a:r>
              <a:rPr sz="2000" spc="-204" dirty="0">
                <a:latin typeface="Arial Black"/>
                <a:cs typeface="Arial Black"/>
              </a:rPr>
              <a:t>or</a:t>
            </a:r>
            <a:r>
              <a:rPr sz="2000" spc="-160" dirty="0">
                <a:latin typeface="Arial Black"/>
                <a:cs typeface="Arial Black"/>
              </a:rPr>
              <a:t> </a:t>
            </a:r>
            <a:r>
              <a:rPr sz="2000" spc="-225" dirty="0">
                <a:latin typeface="Arial Black"/>
                <a:cs typeface="Arial Black"/>
              </a:rPr>
              <a:t>otherwise.</a:t>
            </a:r>
            <a:endParaRPr sz="2000">
              <a:latin typeface="Arial Black"/>
              <a:cs typeface="Arial Black"/>
            </a:endParaRPr>
          </a:p>
        </p:txBody>
      </p:sp>
      <p:sp>
        <p:nvSpPr>
          <p:cNvPr id="3" name="object 3"/>
          <p:cNvSpPr/>
          <p:nvPr/>
        </p:nvSpPr>
        <p:spPr>
          <a:xfrm>
            <a:off x="407669" y="297179"/>
            <a:ext cx="8437880" cy="100711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829040" y="6574120"/>
            <a:ext cx="121920" cy="167640"/>
          </a:xfrm>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sz="1000" dirty="0">
                <a:latin typeface="Arial"/>
                <a:cs typeface="Arial"/>
              </a:rPr>
              <a:pPr marL="25400">
                <a:lnSpc>
                  <a:spcPct val="100000"/>
                </a:lnSpc>
                <a:spcBef>
                  <a:spcPts val="5"/>
                </a:spcBef>
              </a:pPr>
              <a:t>7</a:t>
            </a:fld>
            <a:endParaRPr sz="100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3890" y="668020"/>
            <a:ext cx="7856855" cy="4090863"/>
          </a:xfrm>
          <a:prstGeom prst="rect">
            <a:avLst/>
          </a:prstGeom>
        </p:spPr>
        <p:txBody>
          <a:bodyPr vert="horz" wrap="square" lIns="0" tIns="0" rIns="0" bIns="0" rtlCol="0">
            <a:spAutoFit/>
          </a:bodyPr>
          <a:lstStyle/>
          <a:p>
            <a:pPr marL="568960" indent="-346710" algn="just">
              <a:lnSpc>
                <a:spcPts val="2300"/>
              </a:lnSpc>
              <a:buClr>
                <a:srgbClr val="345C7D"/>
              </a:buClr>
              <a:buSzPct val="111111"/>
              <a:buFont typeface="Arial"/>
              <a:buAutoNum type="arabicParenR" startAt="6"/>
              <a:tabLst>
                <a:tab pos="568960" algn="l"/>
              </a:tabLst>
            </a:pPr>
            <a:r>
              <a:rPr sz="2000" spc="-229" dirty="0">
                <a:latin typeface="Arial Black"/>
                <a:cs typeface="Arial Black"/>
              </a:rPr>
              <a:t>Unlimited </a:t>
            </a:r>
            <a:r>
              <a:rPr sz="2000" spc="-220" dirty="0">
                <a:latin typeface="Arial Black"/>
                <a:cs typeface="Arial Black"/>
              </a:rPr>
              <a:t>liability </a:t>
            </a:r>
            <a:r>
              <a:rPr sz="2000" spc="-204" dirty="0">
                <a:latin typeface="Arial Black"/>
                <a:cs typeface="Arial Black"/>
              </a:rPr>
              <a:t>of </a:t>
            </a:r>
            <a:r>
              <a:rPr sz="2000" spc="-170" dirty="0">
                <a:latin typeface="Arial Black"/>
                <a:cs typeface="Arial Black"/>
              </a:rPr>
              <a:t>LLP </a:t>
            </a:r>
            <a:r>
              <a:rPr sz="2000" spc="-210" dirty="0">
                <a:latin typeface="Arial Black"/>
                <a:cs typeface="Arial Black"/>
              </a:rPr>
              <a:t>and </a:t>
            </a:r>
            <a:r>
              <a:rPr sz="2000" spc="-220" dirty="0">
                <a:latin typeface="Arial Black"/>
                <a:cs typeface="Arial Black"/>
              </a:rPr>
              <a:t>partners </a:t>
            </a:r>
            <a:r>
              <a:rPr sz="2000" b="1" spc="-25" dirty="0">
                <a:uFill>
                  <a:solidFill>
                    <a:srgbClr val="548AB7"/>
                  </a:solidFill>
                </a:uFill>
                <a:latin typeface="Arial"/>
                <a:cs typeface="Arial"/>
              </a:rPr>
              <a:t>in </a:t>
            </a:r>
            <a:r>
              <a:rPr sz="2000" b="1" spc="60" dirty="0">
                <a:uFill>
                  <a:solidFill>
                    <a:srgbClr val="548AB7"/>
                  </a:solidFill>
                </a:uFill>
                <a:latin typeface="Arial"/>
                <a:cs typeface="Arial"/>
              </a:rPr>
              <a:t>case </a:t>
            </a:r>
            <a:r>
              <a:rPr sz="2000" b="1" spc="-25" dirty="0">
                <a:uFill>
                  <a:solidFill>
                    <a:srgbClr val="548AB7"/>
                  </a:solidFill>
                </a:uFill>
                <a:latin typeface="Arial"/>
                <a:cs typeface="Arial"/>
              </a:rPr>
              <a:t>of</a:t>
            </a:r>
            <a:r>
              <a:rPr sz="2000" b="1" spc="30" dirty="0">
                <a:uFill>
                  <a:solidFill>
                    <a:srgbClr val="548AB7"/>
                  </a:solidFill>
                </a:uFill>
                <a:latin typeface="Arial"/>
                <a:cs typeface="Arial"/>
              </a:rPr>
              <a:t> </a:t>
            </a:r>
            <a:r>
              <a:rPr sz="2000" b="1" spc="60" dirty="0">
                <a:uFill>
                  <a:solidFill>
                    <a:srgbClr val="548AB7"/>
                  </a:solidFill>
                </a:uFill>
                <a:latin typeface="Arial"/>
                <a:cs typeface="Arial"/>
              </a:rPr>
              <a:t>fraud</a:t>
            </a:r>
            <a:r>
              <a:rPr sz="2000" b="1" spc="60" dirty="0">
                <a:latin typeface="Arial"/>
                <a:cs typeface="Arial"/>
              </a:rPr>
              <a:t>.</a:t>
            </a:r>
            <a:endParaRPr sz="2000">
              <a:latin typeface="Arial"/>
              <a:cs typeface="Arial"/>
            </a:endParaRPr>
          </a:p>
          <a:p>
            <a:pPr marL="12700" marR="16510" lvl="1" indent="640080" algn="just">
              <a:lnSpc>
                <a:spcPct val="150000"/>
              </a:lnSpc>
              <a:spcBef>
                <a:spcPts val="400"/>
              </a:spcBef>
              <a:buClr>
                <a:srgbClr val="345C7D"/>
              </a:buClr>
              <a:buAutoNum type="alphaLcParenR"/>
              <a:tabLst>
                <a:tab pos="919480" algn="l"/>
              </a:tabLst>
            </a:pPr>
            <a:r>
              <a:rPr sz="2000" spc="-204" dirty="0">
                <a:latin typeface="Arial Black"/>
                <a:cs typeface="Arial Black"/>
              </a:rPr>
              <a:t>In </a:t>
            </a:r>
            <a:r>
              <a:rPr sz="2000" spc="-240" dirty="0">
                <a:latin typeface="Arial Black"/>
                <a:cs typeface="Arial Black"/>
              </a:rPr>
              <a:t>the </a:t>
            </a:r>
            <a:r>
              <a:rPr sz="2000" spc="-229" dirty="0">
                <a:latin typeface="Arial Black"/>
                <a:cs typeface="Arial Black"/>
              </a:rPr>
              <a:t>event </a:t>
            </a:r>
            <a:r>
              <a:rPr sz="2000" spc="-210" dirty="0">
                <a:latin typeface="Arial Black"/>
                <a:cs typeface="Arial Black"/>
              </a:rPr>
              <a:t>of </a:t>
            </a:r>
            <a:r>
              <a:rPr sz="2000" spc="-204" dirty="0">
                <a:latin typeface="Arial Black"/>
                <a:cs typeface="Arial Black"/>
              </a:rPr>
              <a:t>an </a:t>
            </a:r>
            <a:r>
              <a:rPr sz="2000" spc="-275" dirty="0">
                <a:latin typeface="Arial Black"/>
                <a:cs typeface="Arial Black"/>
              </a:rPr>
              <a:t>act </a:t>
            </a:r>
            <a:r>
              <a:rPr sz="2000" spc="-220" dirty="0">
                <a:latin typeface="Arial Black"/>
                <a:cs typeface="Arial Black"/>
              </a:rPr>
              <a:t>carried </a:t>
            </a:r>
            <a:r>
              <a:rPr sz="2000" spc="-240" dirty="0">
                <a:latin typeface="Arial Black"/>
                <a:cs typeface="Arial Black"/>
              </a:rPr>
              <a:t>out </a:t>
            </a:r>
            <a:r>
              <a:rPr sz="2000" spc="-210" dirty="0">
                <a:latin typeface="Arial Black"/>
                <a:cs typeface="Arial Black"/>
              </a:rPr>
              <a:t>by </a:t>
            </a:r>
            <a:r>
              <a:rPr sz="2000" spc="-200" dirty="0">
                <a:latin typeface="Arial Black"/>
                <a:cs typeface="Arial Black"/>
              </a:rPr>
              <a:t>a </a:t>
            </a:r>
            <a:r>
              <a:rPr sz="2000" spc="-175" dirty="0">
                <a:latin typeface="Arial Black"/>
                <a:cs typeface="Arial Black"/>
              </a:rPr>
              <a:t>LLP </a:t>
            </a:r>
            <a:r>
              <a:rPr sz="2000" spc="-210" dirty="0">
                <a:latin typeface="Arial Black"/>
                <a:cs typeface="Arial Black"/>
              </a:rPr>
              <a:t>or any </a:t>
            </a:r>
            <a:r>
              <a:rPr sz="2000" spc="-204" dirty="0">
                <a:latin typeface="Arial Black"/>
                <a:cs typeface="Arial Black"/>
              </a:rPr>
              <a:t>of </a:t>
            </a:r>
            <a:r>
              <a:rPr sz="2000" spc="-235" dirty="0">
                <a:latin typeface="Arial Black"/>
                <a:cs typeface="Arial Black"/>
              </a:rPr>
              <a:t>its </a:t>
            </a:r>
            <a:r>
              <a:rPr sz="2000" spc="-204" dirty="0">
                <a:latin typeface="Arial Black"/>
                <a:cs typeface="Arial Black"/>
              </a:rPr>
              <a:t>partners, </a:t>
            </a:r>
            <a:r>
              <a:rPr sz="2000" spc="-285" dirty="0">
                <a:latin typeface="Arial Black"/>
                <a:cs typeface="Arial Black"/>
              </a:rPr>
              <a:t>with  </a:t>
            </a:r>
            <a:r>
              <a:rPr sz="2000" spc="-225" dirty="0">
                <a:latin typeface="Arial Black"/>
                <a:cs typeface="Arial Black"/>
              </a:rPr>
              <a:t>intend </a:t>
            </a:r>
            <a:r>
              <a:rPr sz="2000" spc="-254" dirty="0">
                <a:latin typeface="Arial Black"/>
                <a:cs typeface="Arial Black"/>
              </a:rPr>
              <a:t>to </a:t>
            </a:r>
            <a:r>
              <a:rPr sz="2000" spc="-210" dirty="0">
                <a:latin typeface="Arial Black"/>
                <a:cs typeface="Arial Black"/>
              </a:rPr>
              <a:t>defraud </a:t>
            </a:r>
            <a:r>
              <a:rPr sz="2000" spc="-229" dirty="0">
                <a:latin typeface="Arial Black"/>
                <a:cs typeface="Arial Black"/>
              </a:rPr>
              <a:t>creditors </a:t>
            </a:r>
            <a:r>
              <a:rPr sz="2000" spc="-204" dirty="0">
                <a:latin typeface="Arial Black"/>
                <a:cs typeface="Arial Black"/>
              </a:rPr>
              <a:t>of </a:t>
            </a:r>
            <a:r>
              <a:rPr sz="2000" spc="-240" dirty="0">
                <a:latin typeface="Arial Black"/>
                <a:cs typeface="Arial Black"/>
              </a:rPr>
              <a:t>the </a:t>
            </a:r>
            <a:r>
              <a:rPr sz="2000" spc="-170" dirty="0">
                <a:latin typeface="Arial Black"/>
                <a:cs typeface="Arial Black"/>
              </a:rPr>
              <a:t>LLP </a:t>
            </a:r>
            <a:r>
              <a:rPr sz="2000" spc="-204" dirty="0">
                <a:latin typeface="Arial Black"/>
                <a:cs typeface="Arial Black"/>
              </a:rPr>
              <a:t>or </a:t>
            </a:r>
            <a:r>
              <a:rPr sz="2000" spc="-210" dirty="0">
                <a:latin typeface="Arial Black"/>
                <a:cs typeface="Arial Black"/>
              </a:rPr>
              <a:t>any </a:t>
            </a:r>
            <a:r>
              <a:rPr sz="2000" spc="-229" dirty="0">
                <a:latin typeface="Arial Black"/>
                <a:cs typeface="Arial Black"/>
              </a:rPr>
              <a:t>other </a:t>
            </a:r>
            <a:r>
              <a:rPr sz="2000" spc="-204" dirty="0">
                <a:latin typeface="Arial Black"/>
                <a:cs typeface="Arial Black"/>
              </a:rPr>
              <a:t>person for any </a:t>
            </a:r>
            <a:r>
              <a:rPr sz="2000" b="1" spc="50" dirty="0">
                <a:uFill>
                  <a:solidFill>
                    <a:srgbClr val="548AB7"/>
                  </a:solidFill>
                </a:uFill>
                <a:latin typeface="Arial"/>
                <a:cs typeface="Arial"/>
              </a:rPr>
              <a:t>fraudulent  </a:t>
            </a:r>
            <a:r>
              <a:rPr sz="2000" b="1" spc="40" dirty="0">
                <a:uFill>
                  <a:solidFill>
                    <a:srgbClr val="548AB7"/>
                  </a:solidFill>
                </a:uFill>
                <a:latin typeface="Arial"/>
                <a:cs typeface="Arial"/>
              </a:rPr>
              <a:t>purpose</a:t>
            </a:r>
            <a:r>
              <a:rPr sz="2000" b="1" spc="40" dirty="0">
                <a:latin typeface="Arial"/>
                <a:cs typeface="Arial"/>
              </a:rPr>
              <a:t> </a:t>
            </a:r>
            <a:r>
              <a:rPr sz="2000" spc="-100" dirty="0">
                <a:latin typeface="Arial Black"/>
                <a:cs typeface="Arial Black"/>
              </a:rPr>
              <a:t>, </a:t>
            </a:r>
            <a:r>
              <a:rPr sz="2000" spc="-220" dirty="0">
                <a:latin typeface="Arial Black"/>
                <a:cs typeface="Arial Black"/>
              </a:rPr>
              <a:t>liability </a:t>
            </a:r>
            <a:r>
              <a:rPr sz="2000" spc="-210" dirty="0">
                <a:latin typeface="Arial Black"/>
                <a:cs typeface="Arial Black"/>
              </a:rPr>
              <a:t>of </a:t>
            </a:r>
            <a:r>
              <a:rPr sz="2000" spc="-254" dirty="0">
                <a:latin typeface="Arial Black"/>
                <a:cs typeface="Arial Black"/>
              </a:rPr>
              <a:t>that </a:t>
            </a:r>
            <a:r>
              <a:rPr sz="2000" spc="-210" dirty="0">
                <a:latin typeface="Arial Black"/>
                <a:cs typeface="Arial Black"/>
              </a:rPr>
              <a:t>person </a:t>
            </a:r>
            <a:r>
              <a:rPr sz="2000" spc="-204" dirty="0">
                <a:latin typeface="Arial Black"/>
                <a:cs typeface="Arial Black"/>
              </a:rPr>
              <a:t>shall be </a:t>
            </a:r>
            <a:r>
              <a:rPr sz="2000" spc="-229" dirty="0">
                <a:latin typeface="Arial Black"/>
                <a:cs typeface="Arial Black"/>
              </a:rPr>
              <a:t>unlimited </a:t>
            </a:r>
            <a:r>
              <a:rPr sz="2000" spc="-204" dirty="0">
                <a:latin typeface="Arial Black"/>
                <a:cs typeface="Arial Black"/>
              </a:rPr>
              <a:t>for</a:t>
            </a:r>
            <a:r>
              <a:rPr sz="2000" spc="-5" dirty="0">
                <a:latin typeface="Arial Black"/>
                <a:cs typeface="Arial Black"/>
              </a:rPr>
              <a:t> </a:t>
            </a:r>
            <a:r>
              <a:rPr sz="2000" spc="-185" dirty="0">
                <a:latin typeface="Arial Black"/>
                <a:cs typeface="Arial Black"/>
              </a:rPr>
              <a:t>all.</a:t>
            </a:r>
            <a:endParaRPr sz="2000">
              <a:latin typeface="Arial Black"/>
              <a:cs typeface="Arial Black"/>
            </a:endParaRPr>
          </a:p>
          <a:p>
            <a:pPr marL="12700" marR="5080" lvl="1" indent="640080" algn="just">
              <a:lnSpc>
                <a:spcPct val="150000"/>
              </a:lnSpc>
              <a:spcBef>
                <a:spcPts val="400"/>
              </a:spcBef>
              <a:buClr>
                <a:srgbClr val="345C7D"/>
              </a:buClr>
              <a:buAutoNum type="alphaLcParenR"/>
              <a:tabLst>
                <a:tab pos="919480" algn="l"/>
              </a:tabLst>
            </a:pPr>
            <a:r>
              <a:rPr sz="2000" spc="-185" dirty="0">
                <a:latin typeface="Arial Black"/>
                <a:cs typeface="Arial Black"/>
              </a:rPr>
              <a:t>Where </a:t>
            </a:r>
            <a:r>
              <a:rPr sz="2000" spc="-210" dirty="0">
                <a:latin typeface="Arial Black"/>
                <a:cs typeface="Arial Black"/>
              </a:rPr>
              <a:t>any </a:t>
            </a:r>
            <a:r>
              <a:rPr sz="2000" spc="-204" dirty="0">
                <a:latin typeface="Arial Black"/>
                <a:cs typeface="Arial Black"/>
              </a:rPr>
              <a:t>person </a:t>
            </a:r>
            <a:r>
              <a:rPr sz="2000" spc="-240" dirty="0">
                <a:latin typeface="Arial Black"/>
                <a:cs typeface="Arial Black"/>
              </a:rPr>
              <a:t>knowingly </a:t>
            </a:r>
            <a:r>
              <a:rPr sz="2000" spc="-220" dirty="0">
                <a:latin typeface="Arial Black"/>
                <a:cs typeface="Arial Black"/>
              </a:rPr>
              <a:t>carried </a:t>
            </a:r>
            <a:r>
              <a:rPr sz="2000" spc="-204" dirty="0">
                <a:latin typeface="Arial Black"/>
                <a:cs typeface="Arial Black"/>
              </a:rPr>
              <a:t>on </a:t>
            </a:r>
            <a:r>
              <a:rPr sz="2000" spc="-200" dirty="0">
                <a:latin typeface="Arial Black"/>
                <a:cs typeface="Arial Black"/>
              </a:rPr>
              <a:t>a </a:t>
            </a:r>
            <a:r>
              <a:rPr sz="2000" spc="-210" dirty="0">
                <a:latin typeface="Arial Black"/>
                <a:cs typeface="Arial Black"/>
              </a:rPr>
              <a:t>business </a:t>
            </a:r>
            <a:r>
              <a:rPr sz="2000" spc="-204" dirty="0">
                <a:latin typeface="Arial Black"/>
                <a:cs typeface="Arial Black"/>
              </a:rPr>
              <a:t>in </a:t>
            </a:r>
            <a:r>
              <a:rPr sz="2000" spc="-240" dirty="0">
                <a:latin typeface="Arial Black"/>
                <a:cs typeface="Arial Black"/>
              </a:rPr>
              <a:t>the </a:t>
            </a:r>
            <a:r>
              <a:rPr sz="2000" spc="-225" dirty="0">
                <a:latin typeface="Arial Black"/>
                <a:cs typeface="Arial Black"/>
              </a:rPr>
              <a:t>manner  </a:t>
            </a:r>
            <a:r>
              <a:rPr sz="2000" spc="-204" dirty="0">
                <a:latin typeface="Arial Black"/>
                <a:cs typeface="Arial Black"/>
              </a:rPr>
              <a:t>foresaid be </a:t>
            </a:r>
            <a:r>
              <a:rPr sz="2000" spc="-210" dirty="0">
                <a:latin typeface="Arial Black"/>
                <a:cs typeface="Arial Black"/>
              </a:rPr>
              <a:t>punishable </a:t>
            </a:r>
            <a:r>
              <a:rPr sz="2000" spc="-280" dirty="0">
                <a:latin typeface="Arial Black"/>
                <a:cs typeface="Arial Black"/>
              </a:rPr>
              <a:t>with </a:t>
            </a:r>
            <a:r>
              <a:rPr sz="2000" spc="-235" dirty="0">
                <a:latin typeface="Arial Black"/>
                <a:cs typeface="Arial Black"/>
              </a:rPr>
              <a:t>imprisonment </a:t>
            </a:r>
            <a:r>
              <a:rPr sz="2000" spc="-204" dirty="0">
                <a:latin typeface="Arial Black"/>
                <a:cs typeface="Arial Black"/>
              </a:rPr>
              <a:t>for </a:t>
            </a:r>
            <a:r>
              <a:rPr sz="2000" spc="-200" dirty="0">
                <a:latin typeface="Arial Black"/>
                <a:cs typeface="Arial Black"/>
              </a:rPr>
              <a:t>a </a:t>
            </a:r>
            <a:r>
              <a:rPr sz="2000" spc="-254" dirty="0">
                <a:latin typeface="Arial Black"/>
                <a:cs typeface="Arial Black"/>
              </a:rPr>
              <a:t>term </a:t>
            </a:r>
            <a:r>
              <a:rPr sz="2000" spc="-265" dirty="0">
                <a:latin typeface="Arial Black"/>
                <a:cs typeface="Arial Black"/>
              </a:rPr>
              <a:t>which </a:t>
            </a:r>
            <a:r>
              <a:rPr sz="2000" spc="-235" dirty="0">
                <a:latin typeface="Arial Black"/>
                <a:cs typeface="Arial Black"/>
              </a:rPr>
              <a:t>may </a:t>
            </a:r>
            <a:r>
              <a:rPr sz="2000" b="1" spc="55" dirty="0">
                <a:uFill>
                  <a:solidFill>
                    <a:srgbClr val="548AB7"/>
                  </a:solidFill>
                </a:uFill>
                <a:latin typeface="Arial"/>
                <a:cs typeface="Arial"/>
              </a:rPr>
              <a:t>extend </a:t>
            </a:r>
            <a:r>
              <a:rPr sz="2000" b="1" spc="-25" dirty="0">
                <a:uFill>
                  <a:solidFill>
                    <a:srgbClr val="548AB7"/>
                  </a:solidFill>
                </a:uFill>
                <a:latin typeface="Arial"/>
                <a:cs typeface="Arial"/>
              </a:rPr>
              <a:t>to </a:t>
            </a:r>
            <a:r>
              <a:rPr sz="2000" b="1" dirty="0">
                <a:uFill>
                  <a:solidFill>
                    <a:srgbClr val="548AB7"/>
                  </a:solidFill>
                </a:uFill>
                <a:latin typeface="Arial"/>
                <a:cs typeface="Arial"/>
              </a:rPr>
              <a:t>2  </a:t>
            </a:r>
            <a:r>
              <a:rPr sz="2000" b="1" spc="55" dirty="0">
                <a:uFill>
                  <a:solidFill>
                    <a:srgbClr val="548AB7"/>
                  </a:solidFill>
                </a:uFill>
                <a:latin typeface="Arial"/>
                <a:cs typeface="Arial"/>
              </a:rPr>
              <a:t>years </a:t>
            </a:r>
            <a:r>
              <a:rPr sz="2000" b="1" spc="30" dirty="0">
                <a:uFill>
                  <a:solidFill>
                    <a:srgbClr val="548AB7"/>
                  </a:solidFill>
                </a:uFill>
                <a:latin typeface="Arial"/>
                <a:cs typeface="Arial"/>
              </a:rPr>
              <a:t>and </a:t>
            </a:r>
            <a:r>
              <a:rPr sz="2000" b="1" spc="35" dirty="0">
                <a:uFill>
                  <a:solidFill>
                    <a:srgbClr val="548AB7"/>
                  </a:solidFill>
                </a:uFill>
                <a:latin typeface="Arial"/>
                <a:cs typeface="Arial"/>
              </a:rPr>
              <a:t>fine </a:t>
            </a:r>
            <a:r>
              <a:rPr sz="2000" b="1" spc="-30" dirty="0">
                <a:uFill>
                  <a:solidFill>
                    <a:srgbClr val="548AB7"/>
                  </a:solidFill>
                </a:uFill>
                <a:latin typeface="Arial"/>
                <a:cs typeface="Arial"/>
              </a:rPr>
              <a:t>of </a:t>
            </a:r>
            <a:r>
              <a:rPr sz="2000" b="1" spc="25" dirty="0">
                <a:uFill>
                  <a:solidFill>
                    <a:srgbClr val="548AB7"/>
                  </a:solidFill>
                </a:uFill>
                <a:latin typeface="Arial"/>
                <a:cs typeface="Arial"/>
              </a:rPr>
              <a:t>minimum </a:t>
            </a:r>
            <a:r>
              <a:rPr sz="2000" b="1" spc="95" dirty="0">
                <a:uFill>
                  <a:solidFill>
                    <a:srgbClr val="548AB7"/>
                  </a:solidFill>
                </a:uFill>
                <a:latin typeface="Arial"/>
                <a:cs typeface="Arial"/>
              </a:rPr>
              <a:t>50,</a:t>
            </a:r>
            <a:r>
              <a:rPr sz="2000" b="1" spc="95" dirty="0">
                <a:latin typeface="Arial"/>
                <a:cs typeface="Arial"/>
              </a:rPr>
              <a:t> </a:t>
            </a:r>
            <a:r>
              <a:rPr sz="2000" b="1" spc="100" dirty="0">
                <a:uFill>
                  <a:solidFill>
                    <a:srgbClr val="548AB7"/>
                  </a:solidFill>
                </a:uFill>
                <a:latin typeface="Arial"/>
                <a:cs typeface="Arial"/>
              </a:rPr>
              <a:t>000 </a:t>
            </a:r>
            <a:r>
              <a:rPr sz="2000" b="1" spc="30" dirty="0">
                <a:uFill>
                  <a:solidFill>
                    <a:srgbClr val="548AB7"/>
                  </a:solidFill>
                </a:uFill>
                <a:latin typeface="Arial"/>
                <a:cs typeface="Arial"/>
              </a:rPr>
              <a:t>and </a:t>
            </a:r>
            <a:r>
              <a:rPr sz="2000" b="1" spc="15" dirty="0">
                <a:uFill>
                  <a:solidFill>
                    <a:srgbClr val="548AB7"/>
                  </a:solidFill>
                </a:uFill>
                <a:latin typeface="Arial"/>
                <a:cs typeface="Arial"/>
              </a:rPr>
              <a:t>which </a:t>
            </a:r>
            <a:r>
              <a:rPr sz="2000" b="1" spc="30" dirty="0">
                <a:uFill>
                  <a:solidFill>
                    <a:srgbClr val="548AB7"/>
                  </a:solidFill>
                </a:uFill>
                <a:latin typeface="Arial"/>
                <a:cs typeface="Arial"/>
              </a:rPr>
              <a:t>may </a:t>
            </a:r>
            <a:r>
              <a:rPr sz="2000" b="1" spc="55" dirty="0">
                <a:uFill>
                  <a:solidFill>
                    <a:srgbClr val="548AB7"/>
                  </a:solidFill>
                </a:uFill>
                <a:latin typeface="Arial"/>
                <a:cs typeface="Arial"/>
              </a:rPr>
              <a:t>extend </a:t>
            </a:r>
            <a:r>
              <a:rPr sz="2000" b="1" spc="-25" dirty="0">
                <a:uFill>
                  <a:solidFill>
                    <a:srgbClr val="548AB7"/>
                  </a:solidFill>
                </a:uFill>
                <a:latin typeface="Arial"/>
                <a:cs typeface="Arial"/>
              </a:rPr>
              <a:t>to  </a:t>
            </a:r>
            <a:r>
              <a:rPr sz="2000" b="1" spc="70" dirty="0">
                <a:uFill>
                  <a:solidFill>
                    <a:srgbClr val="548AB7"/>
                  </a:solidFill>
                </a:uFill>
                <a:latin typeface="Arial"/>
                <a:cs typeface="Arial"/>
              </a:rPr>
              <a:t>5,</a:t>
            </a:r>
            <a:r>
              <a:rPr sz="2000" b="1" spc="-350" dirty="0">
                <a:latin typeface="Arial"/>
                <a:cs typeface="Arial"/>
              </a:rPr>
              <a:t> </a:t>
            </a:r>
            <a:r>
              <a:rPr sz="2000" b="1" spc="95" dirty="0">
                <a:uFill>
                  <a:solidFill>
                    <a:srgbClr val="548AB7"/>
                  </a:solidFill>
                </a:uFill>
                <a:latin typeface="Arial"/>
                <a:cs typeface="Arial"/>
              </a:rPr>
              <a:t>00,</a:t>
            </a:r>
            <a:r>
              <a:rPr sz="2000" b="1" spc="-345" dirty="0">
                <a:latin typeface="Arial"/>
                <a:cs typeface="Arial"/>
              </a:rPr>
              <a:t> </a:t>
            </a:r>
            <a:r>
              <a:rPr sz="2000" b="1" spc="100">
                <a:uFill>
                  <a:solidFill>
                    <a:srgbClr val="548AB7"/>
                  </a:solidFill>
                </a:uFill>
                <a:latin typeface="Arial"/>
                <a:cs typeface="Arial"/>
              </a:rPr>
              <a:t>000</a:t>
            </a:r>
            <a:r>
              <a:rPr sz="2000" b="1" spc="-340">
                <a:latin typeface="Arial"/>
                <a:cs typeface="Arial"/>
              </a:rPr>
              <a:t> </a:t>
            </a:r>
            <a:r>
              <a:rPr sz="2000" b="1" smtClean="0">
                <a:latin typeface="Arial"/>
                <a:cs typeface="Arial"/>
              </a:rPr>
              <a:t>.</a:t>
            </a:r>
            <a:endParaRPr sz="2000">
              <a:latin typeface="Arial"/>
              <a:cs typeface="Arial"/>
            </a:endParaRPr>
          </a:p>
        </p:txBody>
      </p:sp>
      <p:sp>
        <p:nvSpPr>
          <p:cNvPr id="3" name="object 3"/>
          <p:cNvSpPr txBox="1"/>
          <p:nvPr/>
        </p:nvSpPr>
        <p:spPr>
          <a:xfrm>
            <a:off x="8829040" y="6574120"/>
            <a:ext cx="121920" cy="167640"/>
          </a:xfrm>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sz="1000" dirty="0">
                <a:latin typeface="Arial"/>
                <a:cs typeface="Arial"/>
              </a:rPr>
              <a:pPr marL="25400">
                <a:lnSpc>
                  <a:spcPct val="100000"/>
                </a:lnSpc>
                <a:spcBef>
                  <a:spcPts val="5"/>
                </a:spcBef>
              </a:pPr>
              <a:t>8</a:t>
            </a:fld>
            <a:endParaRPr sz="100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92910" y="4953000"/>
            <a:ext cx="7444740" cy="486409"/>
          </a:xfrm>
          <a:custGeom>
            <a:avLst/>
            <a:gdLst/>
            <a:ahLst/>
            <a:cxnLst/>
            <a:rect l="l" t="t" r="r" b="b"/>
            <a:pathLst>
              <a:path w="7444740" h="486410">
                <a:moveTo>
                  <a:pt x="7444740" y="0"/>
                </a:moveTo>
                <a:lnTo>
                  <a:pt x="0" y="288290"/>
                </a:lnTo>
                <a:lnTo>
                  <a:pt x="7444740" y="486409"/>
                </a:lnTo>
                <a:lnTo>
                  <a:pt x="7444740" y="0"/>
                </a:lnTo>
                <a:close/>
              </a:path>
            </a:pathLst>
          </a:custGeom>
          <a:solidFill>
            <a:srgbClr val="BFD2E5">
              <a:alpha val="39999"/>
            </a:srgbClr>
          </a:solidFill>
        </p:spPr>
        <p:txBody>
          <a:bodyPr wrap="square" lIns="0" tIns="0" rIns="0" bIns="0" rtlCol="0"/>
          <a:lstStyle/>
          <a:p>
            <a:endParaRPr/>
          </a:p>
        </p:txBody>
      </p:sp>
      <p:sp>
        <p:nvSpPr>
          <p:cNvPr id="3" name="object 3"/>
          <p:cNvSpPr/>
          <p:nvPr/>
        </p:nvSpPr>
        <p:spPr>
          <a:xfrm>
            <a:off x="120650" y="5236209"/>
            <a:ext cx="9018270" cy="786130"/>
          </a:xfrm>
          <a:custGeom>
            <a:avLst/>
            <a:gdLst/>
            <a:ahLst/>
            <a:cxnLst/>
            <a:rect l="l" t="t" r="r" b="b"/>
            <a:pathLst>
              <a:path w="9018270" h="786129">
                <a:moveTo>
                  <a:pt x="9018270" y="0"/>
                </a:moveTo>
                <a:lnTo>
                  <a:pt x="0" y="0"/>
                </a:lnTo>
                <a:lnTo>
                  <a:pt x="9018270" y="786129"/>
                </a:lnTo>
                <a:lnTo>
                  <a:pt x="9018270" y="0"/>
                </a:lnTo>
                <a:close/>
              </a:path>
            </a:pathLst>
          </a:custGeom>
          <a:solidFill>
            <a:srgbClr val="000000"/>
          </a:solidFill>
        </p:spPr>
        <p:txBody>
          <a:bodyPr wrap="square" lIns="0" tIns="0" rIns="0" bIns="0" rtlCol="0"/>
          <a:lstStyle/>
          <a:p>
            <a:endParaRPr/>
          </a:p>
        </p:txBody>
      </p:sp>
      <p:sp>
        <p:nvSpPr>
          <p:cNvPr id="4" name="object 4"/>
          <p:cNvSpPr/>
          <p:nvPr/>
        </p:nvSpPr>
        <p:spPr>
          <a:xfrm>
            <a:off x="2540" y="4992370"/>
            <a:ext cx="9141460" cy="186563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986020"/>
            <a:ext cx="9144000" cy="81406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78459" y="450850"/>
            <a:ext cx="8765540" cy="47371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1918</Words>
  <Application>Microsoft Office PowerPoint</Application>
  <PresentationFormat>On-screen Show (4:3)</PresentationFormat>
  <Paragraphs>234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Limited Liability Partnership Act 2008</vt:lpstr>
      <vt:lpstr>Slide 2</vt:lpstr>
      <vt:lpstr>Slide 3</vt:lpstr>
      <vt:lpstr>Characteristics of an LLP: </vt:lpstr>
      <vt:lpstr>Characteristics of an LLP: </vt:lpstr>
      <vt:lpstr>Characteristics of an LLP: </vt:lpstr>
      <vt:lpstr>Slide 7</vt:lpstr>
      <vt:lpstr>Slide 8</vt:lpstr>
      <vt:lpstr>Slide 9</vt:lpstr>
      <vt:lpstr>Steps required to be followed :-</vt:lpstr>
      <vt:lpstr>Parameters  for deciding the Partners and  Designated Partners :</vt:lpstr>
      <vt:lpstr>2) Designated Partner</vt:lpstr>
      <vt:lpstr>`Step  2  :  Obtaining DPIN No. and Digital signature</vt:lpstr>
      <vt:lpstr>2) Digital Signature Certificate</vt:lpstr>
      <vt:lpstr>Step 3 : Checking the name availability and reservation of name.</vt:lpstr>
      <vt:lpstr>Step 4 : Drafting of LLP agreement</vt:lpstr>
      <vt:lpstr>Step 5 : Filing of Incorporation documents.</vt:lpstr>
      <vt:lpstr>b) E- Form 2 : Incorporation Document</vt:lpstr>
      <vt:lpstr>c) E- Form 3 : Details of LLP Agreement</vt:lpstr>
      <vt:lpstr>Step 6 :</vt:lpstr>
      <vt:lpstr>Slide 21</vt:lpstr>
      <vt:lpstr>PARTNERSHIP  FIRM</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Limited Liability Partnership Act 2008</dc:title>
  <dc:creator>Manish</dc:creator>
  <cp:lastModifiedBy>Manish</cp:lastModifiedBy>
  <cp:revision>2</cp:revision>
  <dcterms:created xsi:type="dcterms:W3CDTF">2019-10-14T07:54:35Z</dcterms:created>
  <dcterms:modified xsi:type="dcterms:W3CDTF">2019-10-15T10:01:29Z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2014-06-13T00:00:00Z</vt:filetime>
  </property>
  <property fmtid="{D5CDD505-2E9C-101B-9397-08002B2CF9AE}" pid="3" name="Creator">
    <vt:lpwstr>pdftk 1.44 - www.pdftk.com</vt:lpwstr>
  </property>
  <property fmtid="{D5CDD505-2E9C-101B-9397-08002B2CF9AE}" pid="4" name="LastSaved">
    <vt:filetime>2019-10-14T00:00:00Z</vt:filetime>
  </property>
</Properties>
</file>