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77" r:id="rId9"/>
    <p:sldId id="278" r:id="rId10"/>
    <p:sldId id="282" r:id="rId11"/>
    <p:sldId id="283" r:id="rId12"/>
    <p:sldId id="279" r:id="rId13"/>
    <p:sldId id="280" r:id="rId14"/>
    <p:sldId id="281" r:id="rId15"/>
    <p:sldId id="270" r:id="rId16"/>
    <p:sldId id="273" r:id="rId17"/>
    <p:sldId id="285" r:id="rId18"/>
    <p:sldId id="286" r:id="rId19"/>
    <p:sldId id="284" r:id="rId20"/>
    <p:sldId id="287" r:id="rId21"/>
    <p:sldId id="275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912" y="7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89D70F-D1A9-41AB-982B-12715D18CB60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7AE46FB-DBB6-4302-97CF-66D743512B56}">
      <dgm:prSet custT="1"/>
      <dgm:spPr/>
      <dgm:t>
        <a:bodyPr/>
        <a:lstStyle/>
        <a:p>
          <a:r>
            <a:rPr lang="en-US" sz="3600" dirty="0">
              <a:solidFill>
                <a:schemeClr val="tx1"/>
              </a:solidFill>
            </a:rPr>
            <a:t>Ungrouped Frequency Distribution</a:t>
          </a:r>
        </a:p>
      </dgm:t>
    </dgm:pt>
    <dgm:pt modelId="{56CBAE53-5200-42A2-BA90-4613B06A28A2}" type="parTrans" cxnId="{D525A74D-D9CE-47A0-9EF3-43D246F90425}">
      <dgm:prSet/>
      <dgm:spPr/>
      <dgm:t>
        <a:bodyPr/>
        <a:lstStyle/>
        <a:p>
          <a:endParaRPr lang="en-US"/>
        </a:p>
      </dgm:t>
    </dgm:pt>
    <dgm:pt modelId="{68E92864-98FB-4931-BBA1-4EEEE202F3F0}" type="sibTrans" cxnId="{D525A74D-D9CE-47A0-9EF3-43D246F90425}">
      <dgm:prSet/>
      <dgm:spPr/>
      <dgm:t>
        <a:bodyPr/>
        <a:lstStyle/>
        <a:p>
          <a:endParaRPr lang="en-US"/>
        </a:p>
      </dgm:t>
    </dgm:pt>
    <dgm:pt modelId="{F5044B29-D7A2-4F86-A6DD-03B7536AE5A1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Grouped Frequency Distribution</a:t>
          </a:r>
        </a:p>
      </dgm:t>
    </dgm:pt>
    <dgm:pt modelId="{E2EFBAD6-91B5-441C-A146-BF05B6A40B98}" type="parTrans" cxnId="{677931DB-6AEE-4206-BE43-069D8FAFCF78}">
      <dgm:prSet/>
      <dgm:spPr/>
      <dgm:t>
        <a:bodyPr/>
        <a:lstStyle/>
        <a:p>
          <a:endParaRPr lang="en-US"/>
        </a:p>
      </dgm:t>
    </dgm:pt>
    <dgm:pt modelId="{DAEFE146-B936-47AF-A608-77FAA4FDD357}" type="sibTrans" cxnId="{677931DB-6AEE-4206-BE43-069D8FAFCF78}">
      <dgm:prSet/>
      <dgm:spPr/>
      <dgm:t>
        <a:bodyPr/>
        <a:lstStyle/>
        <a:p>
          <a:endParaRPr lang="en-US"/>
        </a:p>
      </dgm:t>
    </dgm:pt>
    <dgm:pt modelId="{08042A0C-1CD9-45B5-B70D-CCE6C62CA67F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Relative Frequency Distribution</a:t>
          </a:r>
        </a:p>
      </dgm:t>
    </dgm:pt>
    <dgm:pt modelId="{430D9530-CB0C-4E01-95E0-275161DEA82F}" type="parTrans" cxnId="{19E4EFA2-5FF2-490B-BDF7-076AE7A901E9}">
      <dgm:prSet/>
      <dgm:spPr/>
      <dgm:t>
        <a:bodyPr/>
        <a:lstStyle/>
        <a:p>
          <a:endParaRPr lang="en-US"/>
        </a:p>
      </dgm:t>
    </dgm:pt>
    <dgm:pt modelId="{3C098D26-5E56-4336-AA84-2AEF0E56F987}" type="sibTrans" cxnId="{19E4EFA2-5FF2-490B-BDF7-076AE7A901E9}">
      <dgm:prSet/>
      <dgm:spPr/>
      <dgm:t>
        <a:bodyPr/>
        <a:lstStyle/>
        <a:p>
          <a:endParaRPr lang="en-US"/>
        </a:p>
      </dgm:t>
    </dgm:pt>
    <dgm:pt modelId="{C07C7AD3-0AF9-4875-AD3D-6091A6FAF003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Cumulative Frequency Distribution</a:t>
          </a:r>
        </a:p>
      </dgm:t>
    </dgm:pt>
    <dgm:pt modelId="{6CBA1E80-8D4F-4BD3-8930-6660D4ABF68A}" type="parTrans" cxnId="{638D7E2D-D77F-4688-82BF-22266A55FD19}">
      <dgm:prSet/>
      <dgm:spPr/>
      <dgm:t>
        <a:bodyPr/>
        <a:lstStyle/>
        <a:p>
          <a:endParaRPr lang="en-US"/>
        </a:p>
      </dgm:t>
    </dgm:pt>
    <dgm:pt modelId="{916D6893-5657-4095-8E3D-6FC266504330}" type="sibTrans" cxnId="{638D7E2D-D77F-4688-82BF-22266A55FD19}">
      <dgm:prSet/>
      <dgm:spPr/>
      <dgm:t>
        <a:bodyPr/>
        <a:lstStyle/>
        <a:p>
          <a:endParaRPr lang="en-US"/>
        </a:p>
      </dgm:t>
    </dgm:pt>
    <dgm:pt modelId="{8ADF6FBA-B026-4B42-AC81-7891EC3EC291}" type="pres">
      <dgm:prSet presAssocID="{A989D70F-D1A9-41AB-982B-12715D18CB60}" presName="linear" presStyleCnt="0">
        <dgm:presLayoutVars>
          <dgm:animLvl val="lvl"/>
          <dgm:resizeHandles val="exact"/>
        </dgm:presLayoutVars>
      </dgm:prSet>
      <dgm:spPr/>
    </dgm:pt>
    <dgm:pt modelId="{9FEFBA9B-9C70-40F5-9D3A-D54C8180BD18}" type="pres">
      <dgm:prSet presAssocID="{07AE46FB-DBB6-4302-97CF-66D743512B56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CB104C8F-4B38-448B-9BEB-101846B99A89}" type="pres">
      <dgm:prSet presAssocID="{68E92864-98FB-4931-BBA1-4EEEE202F3F0}" presName="spacer" presStyleCnt="0"/>
      <dgm:spPr/>
    </dgm:pt>
    <dgm:pt modelId="{C5F66572-8CF6-447F-B886-AB4F52888B56}" type="pres">
      <dgm:prSet presAssocID="{F5044B29-D7A2-4F86-A6DD-03B7536AE5A1}" presName="parentText" presStyleLbl="node1" presStyleIdx="1" presStyleCnt="4" custScaleY="91044">
        <dgm:presLayoutVars>
          <dgm:chMax val="0"/>
          <dgm:bulletEnabled val="1"/>
        </dgm:presLayoutVars>
      </dgm:prSet>
      <dgm:spPr/>
    </dgm:pt>
    <dgm:pt modelId="{6C68EA27-8204-4D3B-BBC9-95099CC52142}" type="pres">
      <dgm:prSet presAssocID="{DAEFE146-B936-47AF-A608-77FAA4FDD357}" presName="spacer" presStyleCnt="0"/>
      <dgm:spPr/>
    </dgm:pt>
    <dgm:pt modelId="{CBFAFCEA-1D34-4C18-B85C-0A933DE54195}" type="pres">
      <dgm:prSet presAssocID="{08042A0C-1CD9-45B5-B70D-CCE6C62CA67F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4B95EDFF-6F4F-4F9B-B53D-5B98E5A490D1}" type="pres">
      <dgm:prSet presAssocID="{3C098D26-5E56-4336-AA84-2AEF0E56F987}" presName="spacer" presStyleCnt="0"/>
      <dgm:spPr/>
    </dgm:pt>
    <dgm:pt modelId="{90E72AE2-ACFA-42F3-AE12-3E2C5143807B}" type="pres">
      <dgm:prSet presAssocID="{C07C7AD3-0AF9-4875-AD3D-6091A6FAF003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638D7E2D-D77F-4688-82BF-22266A55FD19}" srcId="{A989D70F-D1A9-41AB-982B-12715D18CB60}" destId="{C07C7AD3-0AF9-4875-AD3D-6091A6FAF003}" srcOrd="3" destOrd="0" parTransId="{6CBA1E80-8D4F-4BD3-8930-6660D4ABF68A}" sibTransId="{916D6893-5657-4095-8E3D-6FC266504330}"/>
    <dgm:cxn modelId="{D525A74D-D9CE-47A0-9EF3-43D246F90425}" srcId="{A989D70F-D1A9-41AB-982B-12715D18CB60}" destId="{07AE46FB-DBB6-4302-97CF-66D743512B56}" srcOrd="0" destOrd="0" parTransId="{56CBAE53-5200-42A2-BA90-4613B06A28A2}" sibTransId="{68E92864-98FB-4931-BBA1-4EEEE202F3F0}"/>
    <dgm:cxn modelId="{3E9B787A-127A-47BB-A163-87D6268A627C}" type="presOf" srcId="{C07C7AD3-0AF9-4875-AD3D-6091A6FAF003}" destId="{90E72AE2-ACFA-42F3-AE12-3E2C5143807B}" srcOrd="0" destOrd="0" presId="urn:microsoft.com/office/officeart/2005/8/layout/vList2"/>
    <dgm:cxn modelId="{AB5F2385-5C60-407F-B825-2483D0DC0CFB}" type="presOf" srcId="{F5044B29-D7A2-4F86-A6DD-03B7536AE5A1}" destId="{C5F66572-8CF6-447F-B886-AB4F52888B56}" srcOrd="0" destOrd="0" presId="urn:microsoft.com/office/officeart/2005/8/layout/vList2"/>
    <dgm:cxn modelId="{438A678D-AC3C-4F7E-898A-38BD80EA894D}" type="presOf" srcId="{07AE46FB-DBB6-4302-97CF-66D743512B56}" destId="{9FEFBA9B-9C70-40F5-9D3A-D54C8180BD18}" srcOrd="0" destOrd="0" presId="urn:microsoft.com/office/officeart/2005/8/layout/vList2"/>
    <dgm:cxn modelId="{19E4EFA2-5FF2-490B-BDF7-076AE7A901E9}" srcId="{A989D70F-D1A9-41AB-982B-12715D18CB60}" destId="{08042A0C-1CD9-45B5-B70D-CCE6C62CA67F}" srcOrd="2" destOrd="0" parTransId="{430D9530-CB0C-4E01-95E0-275161DEA82F}" sibTransId="{3C098D26-5E56-4336-AA84-2AEF0E56F987}"/>
    <dgm:cxn modelId="{465CC1AC-6317-4903-9569-AE94B2F87A13}" type="presOf" srcId="{08042A0C-1CD9-45B5-B70D-CCE6C62CA67F}" destId="{CBFAFCEA-1D34-4C18-B85C-0A933DE54195}" srcOrd="0" destOrd="0" presId="urn:microsoft.com/office/officeart/2005/8/layout/vList2"/>
    <dgm:cxn modelId="{C27040B7-A235-4C32-AD9A-51BECFD03AA7}" type="presOf" srcId="{A989D70F-D1A9-41AB-982B-12715D18CB60}" destId="{8ADF6FBA-B026-4B42-AC81-7891EC3EC291}" srcOrd="0" destOrd="0" presId="urn:microsoft.com/office/officeart/2005/8/layout/vList2"/>
    <dgm:cxn modelId="{677931DB-6AEE-4206-BE43-069D8FAFCF78}" srcId="{A989D70F-D1A9-41AB-982B-12715D18CB60}" destId="{F5044B29-D7A2-4F86-A6DD-03B7536AE5A1}" srcOrd="1" destOrd="0" parTransId="{E2EFBAD6-91B5-441C-A146-BF05B6A40B98}" sibTransId="{DAEFE146-B936-47AF-A608-77FAA4FDD357}"/>
    <dgm:cxn modelId="{F6397362-6DAA-4B8A-AA72-0138304BBC52}" type="presParOf" srcId="{8ADF6FBA-B026-4B42-AC81-7891EC3EC291}" destId="{9FEFBA9B-9C70-40F5-9D3A-D54C8180BD18}" srcOrd="0" destOrd="0" presId="urn:microsoft.com/office/officeart/2005/8/layout/vList2"/>
    <dgm:cxn modelId="{E1628814-E74B-40B5-A306-C6D30DB51503}" type="presParOf" srcId="{8ADF6FBA-B026-4B42-AC81-7891EC3EC291}" destId="{CB104C8F-4B38-448B-9BEB-101846B99A89}" srcOrd="1" destOrd="0" presId="urn:microsoft.com/office/officeart/2005/8/layout/vList2"/>
    <dgm:cxn modelId="{C76FB380-B87C-4D87-9651-569C4A1FC591}" type="presParOf" srcId="{8ADF6FBA-B026-4B42-AC81-7891EC3EC291}" destId="{C5F66572-8CF6-447F-B886-AB4F52888B56}" srcOrd="2" destOrd="0" presId="urn:microsoft.com/office/officeart/2005/8/layout/vList2"/>
    <dgm:cxn modelId="{89736662-572B-4462-A952-21590CA7F6A2}" type="presParOf" srcId="{8ADF6FBA-B026-4B42-AC81-7891EC3EC291}" destId="{6C68EA27-8204-4D3B-BBC9-95099CC52142}" srcOrd="3" destOrd="0" presId="urn:microsoft.com/office/officeart/2005/8/layout/vList2"/>
    <dgm:cxn modelId="{D6F1F31C-D8A7-48AF-9E76-1654886E541C}" type="presParOf" srcId="{8ADF6FBA-B026-4B42-AC81-7891EC3EC291}" destId="{CBFAFCEA-1D34-4C18-B85C-0A933DE54195}" srcOrd="4" destOrd="0" presId="urn:microsoft.com/office/officeart/2005/8/layout/vList2"/>
    <dgm:cxn modelId="{653819F7-9B65-4CEC-914D-0FED9C5E44E9}" type="presParOf" srcId="{8ADF6FBA-B026-4B42-AC81-7891EC3EC291}" destId="{4B95EDFF-6F4F-4F9B-B53D-5B98E5A490D1}" srcOrd="5" destOrd="0" presId="urn:microsoft.com/office/officeart/2005/8/layout/vList2"/>
    <dgm:cxn modelId="{A8FF7234-5683-4B26-B30E-37603B4B6589}" type="presParOf" srcId="{8ADF6FBA-B026-4B42-AC81-7891EC3EC291}" destId="{90E72AE2-ACFA-42F3-AE12-3E2C5143807B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EFBA9B-9C70-40F5-9D3A-D54C8180BD18}">
      <dsp:nvSpPr>
        <dsp:cNvPr id="0" name=""/>
        <dsp:cNvSpPr/>
      </dsp:nvSpPr>
      <dsp:spPr>
        <a:xfrm>
          <a:off x="0" y="745556"/>
          <a:ext cx="7379586" cy="94824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>
              <a:solidFill>
                <a:schemeClr val="tx1"/>
              </a:solidFill>
            </a:rPr>
            <a:t>Ungrouped Frequency Distribution</a:t>
          </a:r>
        </a:p>
      </dsp:txBody>
      <dsp:txXfrm>
        <a:off x="46290" y="791846"/>
        <a:ext cx="7287006" cy="855668"/>
      </dsp:txXfrm>
    </dsp:sp>
    <dsp:sp modelId="{C5F66572-8CF6-447F-B886-AB4F52888B56}">
      <dsp:nvSpPr>
        <dsp:cNvPr id="0" name=""/>
        <dsp:cNvSpPr/>
      </dsp:nvSpPr>
      <dsp:spPr>
        <a:xfrm>
          <a:off x="0" y="1806124"/>
          <a:ext cx="7379586" cy="863323"/>
        </a:xfrm>
        <a:prstGeom prst="round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>
              <a:solidFill>
                <a:schemeClr val="tx1"/>
              </a:solidFill>
            </a:rPr>
            <a:t>Grouped Frequency Distribution</a:t>
          </a:r>
        </a:p>
      </dsp:txBody>
      <dsp:txXfrm>
        <a:off x="42144" y="1848268"/>
        <a:ext cx="7295298" cy="779035"/>
      </dsp:txXfrm>
    </dsp:sp>
    <dsp:sp modelId="{CBFAFCEA-1D34-4C18-B85C-0A933DE54195}">
      <dsp:nvSpPr>
        <dsp:cNvPr id="0" name=""/>
        <dsp:cNvSpPr/>
      </dsp:nvSpPr>
      <dsp:spPr>
        <a:xfrm>
          <a:off x="0" y="2781767"/>
          <a:ext cx="7379586" cy="948248"/>
        </a:xfrm>
        <a:prstGeom prst="round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>
              <a:solidFill>
                <a:schemeClr val="tx1"/>
              </a:solidFill>
            </a:rPr>
            <a:t>Relative Frequency Distribution</a:t>
          </a:r>
        </a:p>
      </dsp:txBody>
      <dsp:txXfrm>
        <a:off x="46290" y="2828057"/>
        <a:ext cx="7287006" cy="855668"/>
      </dsp:txXfrm>
    </dsp:sp>
    <dsp:sp modelId="{90E72AE2-ACFA-42F3-AE12-3E2C5143807B}">
      <dsp:nvSpPr>
        <dsp:cNvPr id="0" name=""/>
        <dsp:cNvSpPr/>
      </dsp:nvSpPr>
      <dsp:spPr>
        <a:xfrm>
          <a:off x="0" y="3842336"/>
          <a:ext cx="7379586" cy="948248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>
              <a:solidFill>
                <a:schemeClr val="tx1"/>
              </a:solidFill>
            </a:rPr>
            <a:t>Cumulative Frequency Distribution</a:t>
          </a:r>
        </a:p>
      </dsp:txBody>
      <dsp:txXfrm>
        <a:off x="46290" y="3888626"/>
        <a:ext cx="7287006" cy="8556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Financial graphs on a dark display">
            <a:extLst>
              <a:ext uri="{FF2B5EF4-FFF2-40B4-BE49-F238E27FC236}">
                <a16:creationId xmlns:a16="http://schemas.microsoft.com/office/drawing/2014/main" id="{CD404CBB-66B4-04A8-8BBC-6BC4DEF38317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t="10000"/>
          <a:stretch>
            <a:fillRect/>
          </a:stretch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B0222B5-B739-82A9-5CCC-C5585AE12A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344663" y="-4344657"/>
            <a:ext cx="3512260" cy="12201589"/>
          </a:xfrm>
          <a:prstGeom prst="rect">
            <a:avLst/>
          </a:prstGeom>
          <a:gradFill flip="none" rotWithShape="1">
            <a:gsLst>
              <a:gs pos="10000">
                <a:srgbClr val="000000">
                  <a:alpha val="0"/>
                </a:srgbClr>
              </a:gs>
              <a:gs pos="66000">
                <a:srgbClr val="000000">
                  <a:alpha val="46000"/>
                </a:srgbClr>
              </a:gs>
              <a:gs pos="100000">
                <a:srgbClr val="000000">
                  <a:alpha val="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137434"/>
            <a:ext cx="7800660" cy="1520987"/>
          </a:xfrm>
        </p:spPr>
        <p:txBody>
          <a:bodyPr anchor="t">
            <a:normAutofit/>
          </a:bodyPr>
          <a:lstStyle/>
          <a:p>
            <a:pPr algn="l"/>
            <a:r>
              <a:rPr lang="en-US" sz="4000">
                <a:solidFill>
                  <a:srgbClr val="FFFFFF"/>
                </a:solidFill>
              </a:rPr>
              <a:t>Frequency Distributions and Data Representation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BE23E75-E7E9-4D9F-6D25-5512363F86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4878570" y="-449383"/>
            <a:ext cx="2425271" cy="12201588"/>
          </a:xfrm>
          <a:prstGeom prst="rect">
            <a:avLst/>
          </a:prstGeom>
          <a:gradFill flip="none" rotWithShape="1">
            <a:gsLst>
              <a:gs pos="10000">
                <a:srgbClr val="000000">
                  <a:alpha val="0"/>
                </a:srgbClr>
              </a:gs>
              <a:gs pos="66000">
                <a:srgbClr val="000000">
                  <a:alpha val="35000"/>
                </a:srgbClr>
              </a:gs>
              <a:gs pos="100000">
                <a:srgbClr val="000000">
                  <a:alpha val="45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4293441"/>
            <a:ext cx="6295332" cy="1588514"/>
          </a:xfrm>
        </p:spPr>
        <p:txBody>
          <a:bodyPr anchor="b">
            <a:normAutofit/>
          </a:bodyPr>
          <a:lstStyle/>
          <a:p>
            <a:pPr algn="l"/>
            <a:r>
              <a:rPr lang="en-US" sz="1800">
                <a:solidFill>
                  <a:srgbClr val="FFFFFF"/>
                </a:solidFill>
              </a:rPr>
              <a:t>Dr. Manish Dadhich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1B115DB-65EB-3FC3-7284-CFDF4ADC60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65140" y="871146"/>
            <a:ext cx="736939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F80661-8C2E-C7FD-3EF1-9A64C2CBD9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94969"/>
            <a:ext cx="10972800" cy="58311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1. Inclusive Method</a:t>
            </a:r>
          </a:p>
          <a:p>
            <a:r>
              <a:rPr lang="en-US" sz="3600" dirty="0"/>
              <a:t>In the inclusive method, both the lower and upper limits of the class interval are included in the class.</a:t>
            </a:r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2C9841C-F16C-3312-99BF-3BED467C62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2121101"/>
              </p:ext>
            </p:extLst>
          </p:nvPr>
        </p:nvGraphicFramePr>
        <p:xfrm>
          <a:off x="2040193" y="2456431"/>
          <a:ext cx="8372168" cy="36779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12691">
                  <a:extLst>
                    <a:ext uri="{9D8B030D-6E8A-4147-A177-3AD203B41FA5}">
                      <a16:colId xmlns:a16="http://schemas.microsoft.com/office/drawing/2014/main" val="3733945031"/>
                    </a:ext>
                  </a:extLst>
                </a:gridCol>
                <a:gridCol w="5159477">
                  <a:extLst>
                    <a:ext uri="{9D8B030D-6E8A-4147-A177-3AD203B41FA5}">
                      <a16:colId xmlns:a16="http://schemas.microsoft.com/office/drawing/2014/main" val="289054381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600" dirty="0">
                          <a:effectLst/>
                        </a:rPr>
                        <a:t>Marks (Inclusive)</a:t>
                      </a:r>
                      <a:endParaRPr lang="en-US" sz="32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600" dirty="0">
                          <a:effectLst/>
                        </a:rPr>
                        <a:t>Frequency</a:t>
                      </a:r>
                      <a:endParaRPr lang="en-US" sz="32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8452481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600" dirty="0">
                          <a:effectLst/>
                        </a:rPr>
                        <a:t>0–9</a:t>
                      </a:r>
                      <a:endParaRPr lang="en-US" sz="32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600" dirty="0">
                          <a:effectLst/>
                        </a:rPr>
                        <a:t>3</a:t>
                      </a:r>
                      <a:endParaRPr lang="en-US" sz="32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6393686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600">
                          <a:effectLst/>
                        </a:rPr>
                        <a:t>10–19</a:t>
                      </a:r>
                      <a:endParaRPr lang="en-US" sz="3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600" dirty="0">
                          <a:effectLst/>
                        </a:rPr>
                        <a:t>6</a:t>
                      </a:r>
                      <a:endParaRPr lang="en-US" sz="32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674485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600">
                          <a:effectLst/>
                        </a:rPr>
                        <a:t>20–29</a:t>
                      </a:r>
                      <a:endParaRPr lang="en-US" sz="3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600" dirty="0">
                          <a:effectLst/>
                        </a:rPr>
                        <a:t>10</a:t>
                      </a:r>
                      <a:endParaRPr lang="en-US" sz="32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5089284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600">
                          <a:effectLst/>
                        </a:rPr>
                        <a:t>30–39</a:t>
                      </a:r>
                      <a:endParaRPr lang="en-US" sz="3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600" dirty="0">
                          <a:effectLst/>
                        </a:rPr>
                        <a:t>5</a:t>
                      </a:r>
                      <a:endParaRPr lang="en-US" sz="32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399677376"/>
                  </a:ext>
                </a:extLst>
              </a:tr>
            </a:tbl>
          </a:graphicData>
        </a:graphic>
      </p:graphicFrame>
      <p:sp>
        <p:nvSpPr>
          <p:cNvPr id="8" name="Rectangle 2">
            <a:extLst>
              <a:ext uri="{FF2B5EF4-FFF2-40B4-BE49-F238E27FC236}">
                <a16:creationId xmlns:a16="http://schemas.microsoft.com/office/drawing/2014/main" id="{46B55237-71CF-4B8D-4BD2-CF9C15FB69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368" y="5129369"/>
            <a:ext cx="9802761" cy="239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7430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12DFDC-90D0-F69F-26F4-569A57D841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378554-6148-03C5-B1D2-70EF55A57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94969"/>
            <a:ext cx="10972800" cy="5831196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2. Exclusive Method</a:t>
            </a:r>
          </a:p>
          <a:p>
            <a:r>
              <a:rPr lang="en-US" dirty="0"/>
              <a:t>The upper limit is excluded from the class interval. That is, the class includes the lower limit, but not the upper.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44F7A0E-F065-2EA1-8640-AE9A6B85E7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9041674"/>
              </p:ext>
            </p:extLst>
          </p:nvPr>
        </p:nvGraphicFramePr>
        <p:xfrm>
          <a:off x="1238865" y="2131852"/>
          <a:ext cx="9802760" cy="27190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01380">
                  <a:extLst>
                    <a:ext uri="{9D8B030D-6E8A-4147-A177-3AD203B41FA5}">
                      <a16:colId xmlns:a16="http://schemas.microsoft.com/office/drawing/2014/main" val="3085307948"/>
                    </a:ext>
                  </a:extLst>
                </a:gridCol>
                <a:gridCol w="4901380">
                  <a:extLst>
                    <a:ext uri="{9D8B030D-6E8A-4147-A177-3AD203B41FA5}">
                      <a16:colId xmlns:a16="http://schemas.microsoft.com/office/drawing/2014/main" val="422198345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200" dirty="0">
                          <a:effectLst/>
                        </a:rPr>
                        <a:t>Height (cm) (Exclusive)</a:t>
                      </a:r>
                      <a:endParaRPr lang="en-US" sz="32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200" dirty="0">
                          <a:effectLst/>
                        </a:rPr>
                        <a:t>Frequency</a:t>
                      </a:r>
                      <a:endParaRPr lang="en-US" sz="32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7034168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200" dirty="0">
                          <a:effectLst/>
                        </a:rPr>
                        <a:t>140–150</a:t>
                      </a:r>
                      <a:endParaRPr lang="en-US" sz="32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200" dirty="0">
                          <a:effectLst/>
                        </a:rPr>
                        <a:t>2</a:t>
                      </a:r>
                      <a:endParaRPr lang="en-US" sz="32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1640278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200">
                          <a:effectLst/>
                        </a:rPr>
                        <a:t>150–160</a:t>
                      </a:r>
                      <a:endParaRPr lang="en-US" sz="3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200" dirty="0">
                          <a:effectLst/>
                        </a:rPr>
                        <a:t>5</a:t>
                      </a:r>
                      <a:endParaRPr lang="en-US" sz="32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0464848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200">
                          <a:effectLst/>
                        </a:rPr>
                        <a:t>160–170</a:t>
                      </a:r>
                      <a:endParaRPr lang="en-US" sz="3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200" dirty="0">
                          <a:effectLst/>
                        </a:rPr>
                        <a:t>12</a:t>
                      </a:r>
                      <a:endParaRPr lang="en-US" sz="32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4888042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200">
                          <a:effectLst/>
                        </a:rPr>
                        <a:t>170–180</a:t>
                      </a:r>
                      <a:endParaRPr lang="en-US" sz="3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200" dirty="0">
                          <a:effectLst/>
                        </a:rPr>
                        <a:t>6</a:t>
                      </a:r>
                      <a:endParaRPr lang="en-US" sz="32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163528912"/>
                  </a:ext>
                </a:extLst>
              </a:tr>
            </a:tbl>
          </a:graphicData>
        </a:graphic>
      </p:graphicFrame>
      <p:sp>
        <p:nvSpPr>
          <p:cNvPr id="5" name="Rectangle 2">
            <a:extLst>
              <a:ext uri="{FF2B5EF4-FFF2-40B4-BE49-F238E27FC236}">
                <a16:creationId xmlns:a16="http://schemas.microsoft.com/office/drawing/2014/main" id="{F82BBC2F-DFCA-3395-FC38-2B67F2F16C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412" y="5011490"/>
            <a:ext cx="11395588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 person with 160 cm is included in the 160–170 class.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 person with height 159.9 cm is included in the 150–160 class.</a:t>
            </a:r>
          </a:p>
        </p:txBody>
      </p:sp>
    </p:spTree>
    <p:extLst>
      <p:ext uri="{BB962C8B-B14F-4D97-AF65-F5344CB8AC3E}">
        <p14:creationId xmlns:p14="http://schemas.microsoft.com/office/powerpoint/2010/main" val="240891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798BD2-A01F-DA60-C2B1-4C975C773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16743"/>
          </a:xfrm>
        </p:spPr>
        <p:txBody>
          <a:bodyPr>
            <a:normAutofit fontScale="90000"/>
          </a:bodyPr>
          <a:lstStyle/>
          <a:p>
            <a:br>
              <a:rPr lang="en-US" b="1" dirty="0"/>
            </a:br>
            <a:r>
              <a:rPr lang="en-US" b="1" dirty="0"/>
              <a:t>Class Width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375510-6497-4D4E-113D-03831FD503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091381"/>
            <a:ext cx="10972800" cy="5034783"/>
          </a:xfrm>
        </p:spPr>
        <p:txBody>
          <a:bodyPr>
            <a:normAutofit lnSpcReduction="10000"/>
          </a:bodyPr>
          <a:lstStyle/>
          <a:p>
            <a:r>
              <a:rPr lang="en-US" sz="3600" i="1" dirty="0"/>
              <a:t>Class width</a:t>
            </a:r>
            <a:r>
              <a:rPr lang="en-US" sz="3600" dirty="0"/>
              <a:t> is the difference between the lower boundary of one class interval and the lower boundary of the next class interval.</a:t>
            </a:r>
          </a:p>
          <a:p>
            <a:r>
              <a:rPr lang="en-US" sz="3600" b="1" dirty="0"/>
              <a:t>Formula:</a:t>
            </a:r>
            <a:br>
              <a:rPr lang="en-US" sz="3600" dirty="0"/>
            </a:br>
            <a:r>
              <a:rPr lang="en-US" sz="3600" dirty="0"/>
              <a:t>Class Width=Upper Limit−Lower </a:t>
            </a:r>
            <a:br>
              <a:rPr lang="en-US" sz="3600" dirty="0"/>
            </a:br>
            <a:r>
              <a:rPr lang="en-US" sz="3600" dirty="0"/>
              <a:t>(or, between successive lower limits if classes are contiguous)</a:t>
            </a:r>
          </a:p>
          <a:p>
            <a:r>
              <a:rPr lang="en-US" sz="3600" b="1" dirty="0"/>
              <a:t>Example:</a:t>
            </a:r>
            <a:r>
              <a:rPr lang="en-US" sz="3600" dirty="0"/>
              <a:t> If one class is 10–19 and the next is 20–29, the class width is </a:t>
            </a:r>
            <a:r>
              <a:rPr lang="en-US" sz="3600" b="1" dirty="0"/>
              <a:t>10</a:t>
            </a:r>
            <a:r>
              <a:rPr lang="en-US" sz="3600" dirty="0"/>
              <a:t>.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9146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3153E7-B48A-C5A6-9BBA-F02A3359C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/>
              <a:t>Midpoint (Class Mark)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7D30EF-8797-174E-AE53-7AF4535F67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3600"/>
              <a:t>The </a:t>
            </a:r>
            <a:r>
              <a:rPr lang="en-US" sz="3600" i="1"/>
              <a:t>midpoint</a:t>
            </a:r>
            <a:r>
              <a:rPr lang="en-US" sz="3600"/>
              <a:t> of a class interval is the average of its upper and lower boundaries. It represents the central value for that class.</a:t>
            </a:r>
          </a:p>
          <a:p>
            <a:r>
              <a:rPr lang="en-US" sz="3600" b="1"/>
              <a:t>Formula:</a:t>
            </a:r>
            <a:br>
              <a:rPr lang="en-US" sz="3600"/>
            </a:br>
            <a:r>
              <a:rPr lang="en-US" sz="3600"/>
              <a:t>Midpoint=Lower Limit + Upper Limit/2</a:t>
            </a:r>
          </a:p>
          <a:p>
            <a:endParaRPr lang="en-US" sz="3600"/>
          </a:p>
          <a:p>
            <a:r>
              <a:rPr lang="en-US" sz="3600" b="1"/>
              <a:t>Example:</a:t>
            </a:r>
            <a:r>
              <a:rPr lang="en-US" sz="3600"/>
              <a:t> For class 20–29, midpoint = (20 + 29)/2 = </a:t>
            </a:r>
            <a:r>
              <a:rPr lang="en-US" sz="3600" b="1"/>
              <a:t>24.5</a:t>
            </a:r>
            <a:r>
              <a:rPr lang="en-US" sz="3600"/>
              <a:t>.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2004700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95B96-85E6-3FD1-62A8-07F73B133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Frequency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6D0623-A22F-504E-8BDD-3D5C68C3D1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3600" i="1" dirty="0"/>
              <a:t>Frequency</a:t>
            </a:r>
            <a:r>
              <a:rPr lang="en-US" sz="3600" dirty="0"/>
              <a:t> is the number of times a particular data value or class interval occurs in the dataset.</a:t>
            </a:r>
          </a:p>
          <a:p>
            <a:pPr algn="just"/>
            <a:r>
              <a:rPr lang="en-US" sz="3600" dirty="0"/>
              <a:t>It shows </a:t>
            </a:r>
            <a:r>
              <a:rPr lang="en-US" sz="3600" b="1" dirty="0"/>
              <a:t>how common or rare</a:t>
            </a:r>
            <a:r>
              <a:rPr lang="en-US" sz="3600" dirty="0"/>
              <a:t> a value (or range) is.</a:t>
            </a:r>
          </a:p>
          <a:p>
            <a:pPr algn="just"/>
            <a:r>
              <a:rPr lang="en-US" sz="3600" b="1" dirty="0"/>
              <a:t>Example:</a:t>
            </a:r>
            <a:r>
              <a:rPr lang="en-US" sz="3600" dirty="0"/>
              <a:t> If 7 students scored between 60–69, then the frequency for the 60–69 class is </a:t>
            </a:r>
            <a:r>
              <a:rPr lang="en-US" sz="3600" b="1" dirty="0"/>
              <a:t>7</a:t>
            </a:r>
            <a:r>
              <a:rPr lang="en-US" sz="3600" dirty="0"/>
              <a:t>.</a:t>
            </a:r>
          </a:p>
          <a:p>
            <a:pPr algn="just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9896755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Choosing the Right Graph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sz="3600" dirty="0"/>
          </a:p>
          <a:p>
            <a:r>
              <a:rPr sz="3600" dirty="0"/>
              <a:t>Histogram for continuous data</a:t>
            </a:r>
          </a:p>
          <a:p>
            <a:r>
              <a:rPr sz="3600" dirty="0"/>
              <a:t>Bar chart for discrete/categorical data</a:t>
            </a:r>
          </a:p>
          <a:p>
            <a:r>
              <a:rPr sz="3600" dirty="0"/>
              <a:t>Pie chart for few categories</a:t>
            </a:r>
          </a:p>
          <a:p>
            <a:r>
              <a:rPr sz="3600" dirty="0"/>
              <a:t>Polygon to compare distributions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Business Applications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sz="3600" dirty="0"/>
          </a:p>
          <a:p>
            <a:r>
              <a:rPr sz="3600" dirty="0"/>
              <a:t>Sales trend analysis</a:t>
            </a:r>
          </a:p>
          <a:p>
            <a:r>
              <a:rPr sz="3600" dirty="0"/>
              <a:t>Customer segmentation</a:t>
            </a:r>
          </a:p>
          <a:p>
            <a:r>
              <a:rPr sz="3600" dirty="0"/>
              <a:t>Inventory level tracking</a:t>
            </a:r>
          </a:p>
          <a:p>
            <a:r>
              <a:rPr sz="3600" dirty="0"/>
              <a:t>Market research data summaries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12AE28-5515-C6AB-EEE1-060313DAA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1: Inclusive Class Intervals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B58BAE-4B3A-54F4-D6B5-D22A5D4351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Context: Marks of 20 MBA students in a Statistics quiz</a:t>
            </a:r>
          </a:p>
          <a:p>
            <a:r>
              <a:rPr lang="en-US" b="1" dirty="0"/>
              <a:t>Marks (out of 40):</a:t>
            </a:r>
            <a:br>
              <a:rPr lang="en-US" dirty="0"/>
            </a:br>
            <a:r>
              <a:rPr lang="en-US" dirty="0"/>
              <a:t>3, 7, 9, 12, 15, 17, 18, 19, 21, 24, 26, 28, 29, 31, 33, 35, 36, 38, 39, 40</a:t>
            </a:r>
          </a:p>
          <a:p>
            <a:pPr marL="0" indent="0">
              <a:buNone/>
            </a:pPr>
            <a:r>
              <a:rPr lang="en-US" b="1" dirty="0"/>
              <a:t>Task:</a:t>
            </a:r>
          </a:p>
          <a:p>
            <a:r>
              <a:rPr lang="en-US" dirty="0"/>
              <a:t>Create a </a:t>
            </a:r>
            <a:r>
              <a:rPr lang="en-US" b="1" dirty="0"/>
              <a:t>frequency distribution table</a:t>
            </a:r>
            <a:r>
              <a:rPr lang="en-US" dirty="0"/>
              <a:t> using </a:t>
            </a:r>
            <a:r>
              <a:rPr lang="en-US" b="1" dirty="0"/>
              <a:t>inclusive method</a:t>
            </a:r>
            <a:r>
              <a:rPr lang="en-US" dirty="0"/>
              <a:t>.</a:t>
            </a:r>
          </a:p>
          <a:p>
            <a:r>
              <a:rPr lang="en-US" dirty="0"/>
              <a:t>Use class intervals of size </a:t>
            </a:r>
            <a:r>
              <a:rPr lang="en-US" b="1" dirty="0"/>
              <a:t>10</a:t>
            </a:r>
            <a:r>
              <a:rPr lang="en-US" dirty="0"/>
              <a:t> (e.g., 0–9, 10–19, etc.).</a:t>
            </a:r>
          </a:p>
          <a:p>
            <a:r>
              <a:rPr lang="en-US" dirty="0"/>
              <a:t>Calculate the </a:t>
            </a:r>
            <a:r>
              <a:rPr lang="en-US" b="1" dirty="0"/>
              <a:t>midpoint</a:t>
            </a:r>
            <a:r>
              <a:rPr lang="en-US" dirty="0"/>
              <a:t> of each class.</a:t>
            </a:r>
          </a:p>
          <a:p>
            <a:r>
              <a:rPr lang="en-US" dirty="0"/>
              <a:t>Identify the </a:t>
            </a:r>
            <a:r>
              <a:rPr lang="en-US" b="1" dirty="0"/>
              <a:t>class with the highest frequency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32925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BD8D4-FEC3-DAF4-F91B-EC8D835D4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E564CBD-6E6F-8703-1B6F-A134B6243D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2862106"/>
              </p:ext>
            </p:extLst>
          </p:nvPr>
        </p:nvGraphicFramePr>
        <p:xfrm>
          <a:off x="766916" y="1312606"/>
          <a:ext cx="9969909" cy="41450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23303">
                  <a:extLst>
                    <a:ext uri="{9D8B030D-6E8A-4147-A177-3AD203B41FA5}">
                      <a16:colId xmlns:a16="http://schemas.microsoft.com/office/drawing/2014/main" val="2173496207"/>
                    </a:ext>
                  </a:extLst>
                </a:gridCol>
                <a:gridCol w="3323303">
                  <a:extLst>
                    <a:ext uri="{9D8B030D-6E8A-4147-A177-3AD203B41FA5}">
                      <a16:colId xmlns:a16="http://schemas.microsoft.com/office/drawing/2014/main" val="1364424048"/>
                    </a:ext>
                  </a:extLst>
                </a:gridCol>
                <a:gridCol w="3323303">
                  <a:extLst>
                    <a:ext uri="{9D8B030D-6E8A-4147-A177-3AD203B41FA5}">
                      <a16:colId xmlns:a16="http://schemas.microsoft.com/office/drawing/2014/main" val="1059659174"/>
                    </a:ext>
                  </a:extLst>
                </a:gridCol>
              </a:tblGrid>
              <a:tr h="12131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800">
                          <a:effectLst/>
                        </a:rPr>
                        <a:t>Class Interval (Inclusive)</a:t>
                      </a:r>
                      <a:endParaRPr lang="en-US" sz="28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800" dirty="0">
                          <a:effectLst/>
                        </a:rPr>
                        <a:t>Frequency</a:t>
                      </a:r>
                      <a:endParaRPr lang="en-US" sz="28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800" dirty="0">
                          <a:effectLst/>
                        </a:rPr>
                        <a:t>Midpoint</a:t>
                      </a:r>
                      <a:endParaRPr lang="en-US" sz="28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86109037"/>
                  </a:ext>
                </a:extLst>
              </a:tr>
              <a:tr h="5863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800">
                          <a:effectLst/>
                        </a:rPr>
                        <a:t>0–9</a:t>
                      </a:r>
                      <a:endParaRPr lang="en-US" sz="28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800" dirty="0">
                          <a:effectLst/>
                        </a:rPr>
                        <a:t>3</a:t>
                      </a:r>
                      <a:endParaRPr lang="en-US" sz="28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800" dirty="0">
                          <a:effectLst/>
                        </a:rPr>
                        <a:t>4.5</a:t>
                      </a:r>
                      <a:endParaRPr lang="en-US" sz="28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64476381"/>
                  </a:ext>
                </a:extLst>
              </a:tr>
              <a:tr h="5863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800">
                          <a:effectLst/>
                        </a:rPr>
                        <a:t>10–19</a:t>
                      </a:r>
                      <a:endParaRPr lang="en-US" sz="28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800">
                          <a:effectLst/>
                        </a:rPr>
                        <a:t>5</a:t>
                      </a:r>
                      <a:endParaRPr lang="en-US" sz="28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800" dirty="0">
                          <a:effectLst/>
                        </a:rPr>
                        <a:t>14.5</a:t>
                      </a:r>
                      <a:endParaRPr lang="en-US" sz="28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22915214"/>
                  </a:ext>
                </a:extLst>
              </a:tr>
              <a:tr h="5863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800">
                          <a:effectLst/>
                        </a:rPr>
                        <a:t>20–29</a:t>
                      </a:r>
                      <a:endParaRPr lang="en-US" sz="28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800" dirty="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800" dirty="0">
                          <a:effectLst/>
                        </a:rPr>
                        <a:t>24.5</a:t>
                      </a:r>
                      <a:endParaRPr lang="en-US" sz="28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77198290"/>
                  </a:ext>
                </a:extLst>
              </a:tr>
              <a:tr h="5863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800">
                          <a:effectLst/>
                        </a:rPr>
                        <a:t>30–39</a:t>
                      </a:r>
                      <a:endParaRPr lang="en-US" sz="28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800" dirty="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800" dirty="0">
                          <a:effectLst/>
                        </a:rPr>
                        <a:t>34.5</a:t>
                      </a:r>
                      <a:endParaRPr lang="en-US" sz="28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92526780"/>
                  </a:ext>
                </a:extLst>
              </a:tr>
              <a:tr h="5863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800">
                          <a:effectLst/>
                        </a:rPr>
                        <a:t>40–49</a:t>
                      </a:r>
                      <a:endParaRPr lang="en-US" sz="28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800">
                          <a:effectLst/>
                        </a:rPr>
                        <a:t>1</a:t>
                      </a:r>
                      <a:endParaRPr lang="en-US" sz="28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800" dirty="0">
                          <a:effectLst/>
                        </a:rPr>
                        <a:t>44.5</a:t>
                      </a:r>
                      <a:endParaRPr lang="en-US" sz="28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799189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25392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9075B-7805-407A-F2E8-AAC317783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2: Exclusive Class Intervals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3F7BAE-8181-2DEB-DE42-959AAE0AF9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Context: Heights (in cm) of 15 MBA students.</a:t>
            </a:r>
          </a:p>
          <a:p>
            <a:r>
              <a:rPr lang="en-US" b="1" dirty="0"/>
              <a:t>Heights:</a:t>
            </a:r>
            <a:br>
              <a:rPr lang="en-US" dirty="0"/>
            </a:br>
            <a:r>
              <a:rPr lang="en-US" dirty="0"/>
              <a:t>142, 145, 148, 151, 154, 157, 159, 161, 164, 167, 169, 171, 173, 175, 178</a:t>
            </a:r>
          </a:p>
          <a:p>
            <a:pPr marL="0" indent="0">
              <a:buNone/>
            </a:pPr>
            <a:r>
              <a:rPr lang="en-US" b="1" dirty="0"/>
              <a:t>Task:</a:t>
            </a:r>
          </a:p>
          <a:p>
            <a:r>
              <a:rPr lang="en-US" dirty="0"/>
              <a:t>Create a </a:t>
            </a:r>
            <a:r>
              <a:rPr lang="en-US" b="1" dirty="0"/>
              <a:t>frequency distribution table</a:t>
            </a:r>
            <a:r>
              <a:rPr lang="en-US" dirty="0"/>
              <a:t> using </a:t>
            </a:r>
            <a:r>
              <a:rPr lang="en-US" b="1" dirty="0"/>
              <a:t>exclusive method</a:t>
            </a:r>
            <a:r>
              <a:rPr lang="en-US" dirty="0"/>
              <a:t>.</a:t>
            </a:r>
          </a:p>
          <a:p>
            <a:r>
              <a:rPr lang="en-US" dirty="0"/>
              <a:t>Use class intervals of size </a:t>
            </a:r>
            <a:r>
              <a:rPr lang="en-US" b="1" dirty="0"/>
              <a:t>10</a:t>
            </a:r>
            <a:r>
              <a:rPr lang="en-US" dirty="0"/>
              <a:t> (e.g., 140–150, 150–160, etc.).</a:t>
            </a:r>
          </a:p>
          <a:p>
            <a:r>
              <a:rPr lang="en-US" dirty="0"/>
              <a:t>Calculate the </a:t>
            </a:r>
            <a:r>
              <a:rPr lang="en-US" b="1" dirty="0"/>
              <a:t>cumulative frequency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329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/>
              <a:t>What is a Frequency Distribution?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5974" y="1929383"/>
            <a:ext cx="11636478" cy="4563491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3600" dirty="0"/>
              <a:t> A frequency distribution is a method of organizing raw data into classes or intervals, showing the number of observations (frequency) that fall within each class.</a:t>
            </a:r>
          </a:p>
          <a:p>
            <a:pPr algn="just"/>
            <a:r>
              <a:rPr lang="en-US" sz="3600" dirty="0"/>
              <a:t>Purpose: It simplifies complex data sets, making them easier to analyze and interpret.</a:t>
            </a:r>
          </a:p>
          <a:p>
            <a:pPr algn="just"/>
            <a:r>
              <a:rPr lang="en-US" sz="3600" dirty="0"/>
              <a:t>Displays the frequency of data values or categories.</a:t>
            </a:r>
          </a:p>
          <a:p>
            <a:pPr algn="just"/>
            <a:r>
              <a:rPr lang="en-US" sz="3600" dirty="0"/>
              <a:t>Organizes raw data for easier analysis.</a:t>
            </a:r>
          </a:p>
          <a:p>
            <a:pPr algn="just"/>
            <a:r>
              <a:rPr lang="en-US" sz="3600" dirty="0"/>
              <a:t>Shows how data is distributed.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C360D8A-7442-C875-CC47-279A5896C2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Ans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428C889-000B-5CC5-D9C7-BBA154EEB2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1557909"/>
              </p:ext>
            </p:extLst>
          </p:nvPr>
        </p:nvGraphicFramePr>
        <p:xfrm>
          <a:off x="1443016" y="2615979"/>
          <a:ext cx="9329910" cy="3689407"/>
        </p:xfrm>
        <a:graphic>
          <a:graphicData uri="http://schemas.openxmlformats.org/drawingml/2006/table">
            <a:tbl>
              <a:tblPr firstRow="1" firstCol="1" bandRow="1"/>
              <a:tblGrid>
                <a:gridCol w="2780650">
                  <a:extLst>
                    <a:ext uri="{9D8B030D-6E8A-4147-A177-3AD203B41FA5}">
                      <a16:colId xmlns:a16="http://schemas.microsoft.com/office/drawing/2014/main" val="2312846543"/>
                    </a:ext>
                  </a:extLst>
                </a:gridCol>
                <a:gridCol w="2328889">
                  <a:extLst>
                    <a:ext uri="{9D8B030D-6E8A-4147-A177-3AD203B41FA5}">
                      <a16:colId xmlns:a16="http://schemas.microsoft.com/office/drawing/2014/main" val="14841998"/>
                    </a:ext>
                  </a:extLst>
                </a:gridCol>
                <a:gridCol w="4220371">
                  <a:extLst>
                    <a:ext uri="{9D8B030D-6E8A-4147-A177-3AD203B41FA5}">
                      <a16:colId xmlns:a16="http://schemas.microsoft.com/office/drawing/2014/main" val="1026238003"/>
                    </a:ext>
                  </a:extLst>
                </a:gridCol>
              </a:tblGrid>
              <a:tr h="1148063"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900" b="0" i="0" u="none" strike="noStrike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Class Interval (Exclusive)</a:t>
                      </a:r>
                      <a:endParaRPr lang="en-US" sz="4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82393" marR="182393" marT="2533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900" b="0" i="0" u="none" strike="noStrike" dirty="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Frequency</a:t>
                      </a:r>
                      <a:endParaRPr lang="en-US" sz="4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82393" marR="182393" marT="2533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900" b="0" i="0" u="none" strike="noStrike" dirty="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Cumulative Frequency</a:t>
                      </a:r>
                      <a:endParaRPr lang="en-US" sz="4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82393" marR="182393" marT="2533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4226020"/>
                  </a:ext>
                </a:extLst>
              </a:tr>
              <a:tr h="635336"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900" b="0" i="0" u="none" strike="noStrike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140–150</a:t>
                      </a:r>
                      <a:endParaRPr lang="en-US" sz="4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82393" marR="182393" marT="2533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900" b="0" i="0" u="none" strike="noStrike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3</a:t>
                      </a:r>
                      <a:endParaRPr lang="en-US" sz="4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82393" marR="182393" marT="2533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900" b="0" i="0" u="none" strike="noStrike" dirty="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3</a:t>
                      </a:r>
                      <a:endParaRPr lang="en-US" sz="4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82393" marR="182393" marT="2533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6871552"/>
                  </a:ext>
                </a:extLst>
              </a:tr>
              <a:tr h="635336"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900" b="0" i="0" u="none" strike="noStrike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150–160</a:t>
                      </a:r>
                      <a:endParaRPr lang="en-US" sz="4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82393" marR="182393" marT="2533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900" b="0" i="0" u="none" strike="noStrike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4</a:t>
                      </a:r>
                      <a:endParaRPr lang="en-US" sz="4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82393" marR="182393" marT="2533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900" b="0" i="0" u="none" strike="noStrike" dirty="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7</a:t>
                      </a:r>
                      <a:endParaRPr lang="en-US" sz="4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82393" marR="182393" marT="2533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1220005"/>
                  </a:ext>
                </a:extLst>
              </a:tr>
              <a:tr h="635336"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900" b="0" i="0" u="none" strike="noStrike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160–170</a:t>
                      </a:r>
                      <a:endParaRPr lang="en-US" sz="4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82393" marR="182393" marT="2533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900" b="0" i="0" u="none" strike="noStrike" dirty="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4</a:t>
                      </a:r>
                      <a:endParaRPr lang="en-US" sz="4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82393" marR="182393" marT="2533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900" b="0" i="0" u="none" strike="noStrike" dirty="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11</a:t>
                      </a:r>
                      <a:endParaRPr lang="en-US" sz="4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82393" marR="182393" marT="2533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1366343"/>
                  </a:ext>
                </a:extLst>
              </a:tr>
              <a:tr h="635336"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900" b="0" i="0" u="none" strike="noStrike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170–180</a:t>
                      </a:r>
                      <a:endParaRPr lang="en-US" sz="4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82393" marR="182393" marT="2533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900" b="0" i="0" u="none" strike="noStrike" dirty="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4</a:t>
                      </a:r>
                      <a:endParaRPr lang="en-US" sz="4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82393" marR="182393" marT="2533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900" b="0" i="0" u="none" strike="noStrike" dirty="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15</a:t>
                      </a:r>
                      <a:endParaRPr lang="en-US" sz="4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82393" marR="182393" marT="2533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35370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54855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Student Exercise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sz="3600" dirty="0"/>
          </a:p>
          <a:p>
            <a:r>
              <a:rPr sz="3600" dirty="0"/>
              <a:t>Use a dataset of 20 values</a:t>
            </a:r>
          </a:p>
          <a:p>
            <a:r>
              <a:rPr sz="3600" dirty="0"/>
              <a:t>Create frequency table, histogram, bar chart</a:t>
            </a:r>
          </a:p>
          <a:p>
            <a:r>
              <a:rPr sz="3600" dirty="0"/>
              <a:t>Interpret results in 5 bullet points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en-US" sz="4600"/>
              <a:t>Types of Frequency Distributions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1F4332A-48B2-646D-D5C0-C14C592443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5625828"/>
              </p:ext>
            </p:extLst>
          </p:nvPr>
        </p:nvGraphicFramePr>
        <p:xfrm>
          <a:off x="4648018" y="640822"/>
          <a:ext cx="7379586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A8908DB7-C3A6-4FCB-9820-CEE02B398C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640823"/>
            <a:ext cx="3419856" cy="5583148"/>
          </a:xfrm>
        </p:spPr>
        <p:txBody>
          <a:bodyPr anchor="ctr">
            <a:normAutofit/>
          </a:bodyPr>
          <a:lstStyle/>
          <a:p>
            <a:r>
              <a:rPr lang="en-US" sz="5000"/>
              <a:t>Ungrouped Frequency Distribution</a:t>
            </a:r>
          </a:p>
        </p:txBody>
      </p:sp>
      <p:sp>
        <p:nvSpPr>
          <p:cNvPr id="15" name="sketch line">
            <a:extLst>
              <a:ext uri="{FF2B5EF4-FFF2-40B4-BE49-F238E27FC236}">
                <a16:creationId xmlns:a16="http://schemas.microsoft.com/office/drawing/2014/main" id="{535742DD-1B16-4E9D-B715-0D74B4574A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267200" y="630936"/>
            <a:ext cx="18288" cy="5590381"/>
          </a:xfrm>
          <a:custGeom>
            <a:avLst/>
            <a:gdLst>
              <a:gd name="connsiteX0" fmla="*/ 0 w 18288"/>
              <a:gd name="connsiteY0" fmla="*/ 0 h 5590381"/>
              <a:gd name="connsiteX1" fmla="*/ 18288 w 18288"/>
              <a:gd name="connsiteY1" fmla="*/ 0 h 5590381"/>
              <a:gd name="connsiteX2" fmla="*/ 18288 w 18288"/>
              <a:gd name="connsiteY2" fmla="*/ 754701 h 5590381"/>
              <a:gd name="connsiteX3" fmla="*/ 18288 w 18288"/>
              <a:gd name="connsiteY3" fmla="*/ 1565307 h 5590381"/>
              <a:gd name="connsiteX4" fmla="*/ 18288 w 18288"/>
              <a:gd name="connsiteY4" fmla="*/ 2152297 h 5590381"/>
              <a:gd name="connsiteX5" fmla="*/ 18288 w 18288"/>
              <a:gd name="connsiteY5" fmla="*/ 2906998 h 5590381"/>
              <a:gd name="connsiteX6" fmla="*/ 18288 w 18288"/>
              <a:gd name="connsiteY6" fmla="*/ 3549892 h 5590381"/>
              <a:gd name="connsiteX7" fmla="*/ 18288 w 18288"/>
              <a:gd name="connsiteY7" fmla="*/ 4080978 h 5590381"/>
              <a:gd name="connsiteX8" fmla="*/ 18288 w 18288"/>
              <a:gd name="connsiteY8" fmla="*/ 4835680 h 5590381"/>
              <a:gd name="connsiteX9" fmla="*/ 18288 w 18288"/>
              <a:gd name="connsiteY9" fmla="*/ 5590381 h 5590381"/>
              <a:gd name="connsiteX10" fmla="*/ 0 w 18288"/>
              <a:gd name="connsiteY10" fmla="*/ 5590381 h 5590381"/>
              <a:gd name="connsiteX11" fmla="*/ 0 w 18288"/>
              <a:gd name="connsiteY11" fmla="*/ 4835680 h 5590381"/>
              <a:gd name="connsiteX12" fmla="*/ 0 w 18288"/>
              <a:gd name="connsiteY12" fmla="*/ 4304593 h 5590381"/>
              <a:gd name="connsiteX13" fmla="*/ 0 w 18288"/>
              <a:gd name="connsiteY13" fmla="*/ 3773507 h 5590381"/>
              <a:gd name="connsiteX14" fmla="*/ 0 w 18288"/>
              <a:gd name="connsiteY14" fmla="*/ 3186517 h 5590381"/>
              <a:gd name="connsiteX15" fmla="*/ 0 w 18288"/>
              <a:gd name="connsiteY15" fmla="*/ 2487720 h 5590381"/>
              <a:gd name="connsiteX16" fmla="*/ 0 w 18288"/>
              <a:gd name="connsiteY16" fmla="*/ 1956633 h 5590381"/>
              <a:gd name="connsiteX17" fmla="*/ 0 w 18288"/>
              <a:gd name="connsiteY17" fmla="*/ 1425547 h 5590381"/>
              <a:gd name="connsiteX18" fmla="*/ 0 w 18288"/>
              <a:gd name="connsiteY18" fmla="*/ 614942 h 5590381"/>
              <a:gd name="connsiteX19" fmla="*/ 0 w 18288"/>
              <a:gd name="connsiteY19" fmla="*/ 0 h 559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8288" h="5590381" fill="none" extrusionOk="0">
                <a:moveTo>
                  <a:pt x="0" y="0"/>
                </a:moveTo>
                <a:cubicBezTo>
                  <a:pt x="7726" y="-435"/>
                  <a:pt x="14198" y="437"/>
                  <a:pt x="18288" y="0"/>
                </a:cubicBezTo>
                <a:cubicBezTo>
                  <a:pt x="-5226" y="225076"/>
                  <a:pt x="46275" y="562283"/>
                  <a:pt x="18288" y="754701"/>
                </a:cubicBezTo>
                <a:cubicBezTo>
                  <a:pt x="-9699" y="947119"/>
                  <a:pt x="30081" y="1239251"/>
                  <a:pt x="18288" y="1565307"/>
                </a:cubicBezTo>
                <a:cubicBezTo>
                  <a:pt x="6495" y="1891363"/>
                  <a:pt x="7160" y="1999140"/>
                  <a:pt x="18288" y="2152297"/>
                </a:cubicBezTo>
                <a:cubicBezTo>
                  <a:pt x="29417" y="2305454"/>
                  <a:pt x="28705" y="2598333"/>
                  <a:pt x="18288" y="2906998"/>
                </a:cubicBezTo>
                <a:cubicBezTo>
                  <a:pt x="7871" y="3215663"/>
                  <a:pt x="35263" y="3327412"/>
                  <a:pt x="18288" y="3549892"/>
                </a:cubicBezTo>
                <a:cubicBezTo>
                  <a:pt x="1313" y="3772372"/>
                  <a:pt x="38561" y="3843836"/>
                  <a:pt x="18288" y="4080978"/>
                </a:cubicBezTo>
                <a:cubicBezTo>
                  <a:pt x="-1985" y="4318120"/>
                  <a:pt x="-3806" y="4511166"/>
                  <a:pt x="18288" y="4835680"/>
                </a:cubicBezTo>
                <a:cubicBezTo>
                  <a:pt x="40382" y="5160194"/>
                  <a:pt x="-13070" y="5401748"/>
                  <a:pt x="18288" y="5590381"/>
                </a:cubicBezTo>
                <a:cubicBezTo>
                  <a:pt x="12010" y="5589863"/>
                  <a:pt x="6799" y="5589982"/>
                  <a:pt x="0" y="5590381"/>
                </a:cubicBezTo>
                <a:cubicBezTo>
                  <a:pt x="-6480" y="5250523"/>
                  <a:pt x="-32148" y="5052531"/>
                  <a:pt x="0" y="4835680"/>
                </a:cubicBezTo>
                <a:cubicBezTo>
                  <a:pt x="32148" y="4618829"/>
                  <a:pt x="5352" y="4496374"/>
                  <a:pt x="0" y="4304593"/>
                </a:cubicBezTo>
                <a:cubicBezTo>
                  <a:pt x="-5352" y="4112812"/>
                  <a:pt x="9645" y="3919423"/>
                  <a:pt x="0" y="3773507"/>
                </a:cubicBezTo>
                <a:cubicBezTo>
                  <a:pt x="-9645" y="3627591"/>
                  <a:pt x="-10654" y="3330687"/>
                  <a:pt x="0" y="3186517"/>
                </a:cubicBezTo>
                <a:cubicBezTo>
                  <a:pt x="10654" y="3042347"/>
                  <a:pt x="18181" y="2635923"/>
                  <a:pt x="0" y="2487720"/>
                </a:cubicBezTo>
                <a:cubicBezTo>
                  <a:pt x="-18181" y="2339517"/>
                  <a:pt x="-7947" y="2113537"/>
                  <a:pt x="0" y="1956633"/>
                </a:cubicBezTo>
                <a:cubicBezTo>
                  <a:pt x="7947" y="1799729"/>
                  <a:pt x="-15145" y="1657735"/>
                  <a:pt x="0" y="1425547"/>
                </a:cubicBezTo>
                <a:cubicBezTo>
                  <a:pt x="15145" y="1193359"/>
                  <a:pt x="-23832" y="948054"/>
                  <a:pt x="0" y="614942"/>
                </a:cubicBezTo>
                <a:cubicBezTo>
                  <a:pt x="23832" y="281831"/>
                  <a:pt x="2816" y="129878"/>
                  <a:pt x="0" y="0"/>
                </a:cubicBezTo>
                <a:close/>
              </a:path>
              <a:path w="18288" h="5590381" stroke="0" extrusionOk="0">
                <a:moveTo>
                  <a:pt x="0" y="0"/>
                </a:moveTo>
                <a:cubicBezTo>
                  <a:pt x="5871" y="848"/>
                  <a:pt x="11713" y="-200"/>
                  <a:pt x="18288" y="0"/>
                </a:cubicBezTo>
                <a:cubicBezTo>
                  <a:pt x="41141" y="165299"/>
                  <a:pt x="3613" y="427555"/>
                  <a:pt x="18288" y="698798"/>
                </a:cubicBezTo>
                <a:cubicBezTo>
                  <a:pt x="32963" y="970041"/>
                  <a:pt x="19680" y="1226199"/>
                  <a:pt x="18288" y="1397595"/>
                </a:cubicBezTo>
                <a:cubicBezTo>
                  <a:pt x="16896" y="1568991"/>
                  <a:pt x="38798" y="1794517"/>
                  <a:pt x="18288" y="2152297"/>
                </a:cubicBezTo>
                <a:cubicBezTo>
                  <a:pt x="-2222" y="2510077"/>
                  <a:pt x="40846" y="2594424"/>
                  <a:pt x="18288" y="2739287"/>
                </a:cubicBezTo>
                <a:cubicBezTo>
                  <a:pt x="-4270" y="2884150"/>
                  <a:pt x="27117" y="3129706"/>
                  <a:pt x="18288" y="3493988"/>
                </a:cubicBezTo>
                <a:cubicBezTo>
                  <a:pt x="9459" y="3858270"/>
                  <a:pt x="54201" y="4041447"/>
                  <a:pt x="18288" y="4304593"/>
                </a:cubicBezTo>
                <a:cubicBezTo>
                  <a:pt x="-17625" y="4567740"/>
                  <a:pt x="49627" y="5149125"/>
                  <a:pt x="18288" y="5590381"/>
                </a:cubicBezTo>
                <a:cubicBezTo>
                  <a:pt x="10860" y="5590744"/>
                  <a:pt x="7568" y="5590157"/>
                  <a:pt x="0" y="5590381"/>
                </a:cubicBezTo>
                <a:cubicBezTo>
                  <a:pt x="36767" y="5266821"/>
                  <a:pt x="-16223" y="5116146"/>
                  <a:pt x="0" y="4835680"/>
                </a:cubicBezTo>
                <a:cubicBezTo>
                  <a:pt x="16223" y="4555214"/>
                  <a:pt x="-16316" y="4356490"/>
                  <a:pt x="0" y="4136882"/>
                </a:cubicBezTo>
                <a:cubicBezTo>
                  <a:pt x="16316" y="3917274"/>
                  <a:pt x="8005" y="3773465"/>
                  <a:pt x="0" y="3549892"/>
                </a:cubicBezTo>
                <a:cubicBezTo>
                  <a:pt x="-8005" y="3326319"/>
                  <a:pt x="27623" y="3052456"/>
                  <a:pt x="0" y="2851094"/>
                </a:cubicBezTo>
                <a:cubicBezTo>
                  <a:pt x="-27623" y="2649732"/>
                  <a:pt x="5614" y="2455815"/>
                  <a:pt x="0" y="2264104"/>
                </a:cubicBezTo>
                <a:cubicBezTo>
                  <a:pt x="-5614" y="2072393"/>
                  <a:pt x="22598" y="1990723"/>
                  <a:pt x="0" y="1733018"/>
                </a:cubicBezTo>
                <a:cubicBezTo>
                  <a:pt x="-22598" y="1475313"/>
                  <a:pt x="-6965" y="1369123"/>
                  <a:pt x="0" y="1090124"/>
                </a:cubicBezTo>
                <a:cubicBezTo>
                  <a:pt x="6965" y="811125"/>
                  <a:pt x="-19273" y="50704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311409761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4296" y="4798577"/>
            <a:ext cx="6894576" cy="1428487"/>
          </a:xfrm>
        </p:spPr>
        <p:txBody>
          <a:bodyPr anchor="t">
            <a:normAutofit/>
          </a:bodyPr>
          <a:lstStyle/>
          <a:p>
            <a:r>
              <a:rPr lang="en-US" sz="2000" dirty="0"/>
              <a:t>Used for small and discrete datasets.</a:t>
            </a:r>
          </a:p>
          <a:p>
            <a:r>
              <a:rPr lang="en-US" sz="2000" dirty="0"/>
              <a:t>Shows individual values with corresponding frequencies.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641EE3DB-5270-E227-C0B1-1692AA4828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4772861"/>
              </p:ext>
            </p:extLst>
          </p:nvPr>
        </p:nvGraphicFramePr>
        <p:xfrm>
          <a:off x="4750687" y="701230"/>
          <a:ext cx="6701793" cy="3773043"/>
        </p:xfrm>
        <a:graphic>
          <a:graphicData uri="http://schemas.openxmlformats.org/drawingml/2006/table">
            <a:tbl>
              <a:tblPr firstRow="1" firstCol="1" bandRow="1">
                <a:tableStyleId>{8799B23B-EC83-4686-B30A-512413B5E67A}</a:tableStyleId>
              </a:tblPr>
              <a:tblGrid>
                <a:gridCol w="2622234">
                  <a:extLst>
                    <a:ext uri="{9D8B030D-6E8A-4147-A177-3AD203B41FA5}">
                      <a16:colId xmlns:a16="http://schemas.microsoft.com/office/drawing/2014/main" val="3893619959"/>
                    </a:ext>
                  </a:extLst>
                </a:gridCol>
                <a:gridCol w="4079559">
                  <a:extLst>
                    <a:ext uri="{9D8B030D-6E8A-4147-A177-3AD203B41FA5}">
                      <a16:colId xmlns:a16="http://schemas.microsoft.com/office/drawing/2014/main" val="3713682758"/>
                    </a:ext>
                  </a:extLst>
                </a:gridCol>
              </a:tblGrid>
              <a:tr h="121729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300">
                          <a:effectLst/>
                        </a:rPr>
                        <a:t>Units Sold</a:t>
                      </a:r>
                      <a:endParaRPr lang="en-US" sz="33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05740" marR="20574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300">
                          <a:effectLst/>
                        </a:rPr>
                        <a:t>Frequency (No. of Salespersons)</a:t>
                      </a:r>
                      <a:endParaRPr lang="en-US" sz="33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05740" marR="205740" marT="0" marB="0"/>
                </a:tc>
                <a:extLst>
                  <a:ext uri="{0D108BD9-81ED-4DB2-BD59-A6C34878D82A}">
                    <a16:rowId xmlns:a16="http://schemas.microsoft.com/office/drawing/2014/main" val="100754601"/>
                  </a:ext>
                </a:extLst>
              </a:tr>
              <a:tr h="6389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300">
                          <a:effectLst/>
                        </a:rPr>
                        <a:t>5</a:t>
                      </a:r>
                      <a:endParaRPr lang="en-US" sz="33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05740" marR="20574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300">
                          <a:effectLst/>
                        </a:rPr>
                        <a:t>2</a:t>
                      </a:r>
                      <a:endParaRPr lang="en-US" sz="33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05740" marR="205740" marT="0" marB="0"/>
                </a:tc>
                <a:extLst>
                  <a:ext uri="{0D108BD9-81ED-4DB2-BD59-A6C34878D82A}">
                    <a16:rowId xmlns:a16="http://schemas.microsoft.com/office/drawing/2014/main" val="1915451803"/>
                  </a:ext>
                </a:extLst>
              </a:tr>
              <a:tr h="6389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300">
                          <a:effectLst/>
                        </a:rPr>
                        <a:t>6</a:t>
                      </a:r>
                      <a:endParaRPr lang="en-US" sz="33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05740" marR="20574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300">
                          <a:effectLst/>
                        </a:rPr>
                        <a:t>3</a:t>
                      </a:r>
                      <a:endParaRPr lang="en-US" sz="33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05740" marR="205740" marT="0" marB="0"/>
                </a:tc>
                <a:extLst>
                  <a:ext uri="{0D108BD9-81ED-4DB2-BD59-A6C34878D82A}">
                    <a16:rowId xmlns:a16="http://schemas.microsoft.com/office/drawing/2014/main" val="1069708667"/>
                  </a:ext>
                </a:extLst>
              </a:tr>
              <a:tr h="6389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300">
                          <a:effectLst/>
                        </a:rPr>
                        <a:t>7</a:t>
                      </a:r>
                      <a:endParaRPr lang="en-US" sz="33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05740" marR="20574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300">
                          <a:effectLst/>
                        </a:rPr>
                        <a:t>4</a:t>
                      </a:r>
                      <a:endParaRPr lang="en-US" sz="33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05740" marR="205740" marT="0" marB="0"/>
                </a:tc>
                <a:extLst>
                  <a:ext uri="{0D108BD9-81ED-4DB2-BD59-A6C34878D82A}">
                    <a16:rowId xmlns:a16="http://schemas.microsoft.com/office/drawing/2014/main" val="3755081116"/>
                  </a:ext>
                </a:extLst>
              </a:tr>
              <a:tr h="6389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300">
                          <a:effectLst/>
                        </a:rPr>
                        <a:t>8</a:t>
                      </a:r>
                      <a:endParaRPr lang="en-US" sz="33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05740" marR="20574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300" dirty="0">
                          <a:effectLst/>
                        </a:rPr>
                        <a:t>1</a:t>
                      </a:r>
                      <a:endParaRPr lang="en-US" sz="33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05740" marR="205740" marT="0" marB="0"/>
                </a:tc>
                <a:extLst>
                  <a:ext uri="{0D108BD9-81ED-4DB2-BD59-A6C34878D82A}">
                    <a16:rowId xmlns:a16="http://schemas.microsoft.com/office/drawing/2014/main" val="162775047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908DB7-C3A6-4FCB-9820-CEE02B398C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640823"/>
            <a:ext cx="3419856" cy="5583148"/>
          </a:xfrm>
        </p:spPr>
        <p:txBody>
          <a:bodyPr anchor="ctr">
            <a:normAutofit/>
          </a:bodyPr>
          <a:lstStyle/>
          <a:p>
            <a:r>
              <a:rPr lang="en-US" sz="5000"/>
              <a:t>Grouped Frequency Distribution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35742DD-1B16-4E9D-B715-0D74B4574A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267200" y="630936"/>
            <a:ext cx="18288" cy="5590381"/>
          </a:xfrm>
          <a:custGeom>
            <a:avLst/>
            <a:gdLst>
              <a:gd name="connsiteX0" fmla="*/ 0 w 18288"/>
              <a:gd name="connsiteY0" fmla="*/ 0 h 5590381"/>
              <a:gd name="connsiteX1" fmla="*/ 18288 w 18288"/>
              <a:gd name="connsiteY1" fmla="*/ 0 h 5590381"/>
              <a:gd name="connsiteX2" fmla="*/ 18288 w 18288"/>
              <a:gd name="connsiteY2" fmla="*/ 754701 h 5590381"/>
              <a:gd name="connsiteX3" fmla="*/ 18288 w 18288"/>
              <a:gd name="connsiteY3" fmla="*/ 1565307 h 5590381"/>
              <a:gd name="connsiteX4" fmla="*/ 18288 w 18288"/>
              <a:gd name="connsiteY4" fmla="*/ 2152297 h 5590381"/>
              <a:gd name="connsiteX5" fmla="*/ 18288 w 18288"/>
              <a:gd name="connsiteY5" fmla="*/ 2906998 h 5590381"/>
              <a:gd name="connsiteX6" fmla="*/ 18288 w 18288"/>
              <a:gd name="connsiteY6" fmla="*/ 3549892 h 5590381"/>
              <a:gd name="connsiteX7" fmla="*/ 18288 w 18288"/>
              <a:gd name="connsiteY7" fmla="*/ 4080978 h 5590381"/>
              <a:gd name="connsiteX8" fmla="*/ 18288 w 18288"/>
              <a:gd name="connsiteY8" fmla="*/ 4835680 h 5590381"/>
              <a:gd name="connsiteX9" fmla="*/ 18288 w 18288"/>
              <a:gd name="connsiteY9" fmla="*/ 5590381 h 5590381"/>
              <a:gd name="connsiteX10" fmla="*/ 0 w 18288"/>
              <a:gd name="connsiteY10" fmla="*/ 5590381 h 5590381"/>
              <a:gd name="connsiteX11" fmla="*/ 0 w 18288"/>
              <a:gd name="connsiteY11" fmla="*/ 4835680 h 5590381"/>
              <a:gd name="connsiteX12" fmla="*/ 0 w 18288"/>
              <a:gd name="connsiteY12" fmla="*/ 4304593 h 5590381"/>
              <a:gd name="connsiteX13" fmla="*/ 0 w 18288"/>
              <a:gd name="connsiteY13" fmla="*/ 3773507 h 5590381"/>
              <a:gd name="connsiteX14" fmla="*/ 0 w 18288"/>
              <a:gd name="connsiteY14" fmla="*/ 3186517 h 5590381"/>
              <a:gd name="connsiteX15" fmla="*/ 0 w 18288"/>
              <a:gd name="connsiteY15" fmla="*/ 2487720 h 5590381"/>
              <a:gd name="connsiteX16" fmla="*/ 0 w 18288"/>
              <a:gd name="connsiteY16" fmla="*/ 1956633 h 5590381"/>
              <a:gd name="connsiteX17" fmla="*/ 0 w 18288"/>
              <a:gd name="connsiteY17" fmla="*/ 1425547 h 5590381"/>
              <a:gd name="connsiteX18" fmla="*/ 0 w 18288"/>
              <a:gd name="connsiteY18" fmla="*/ 614942 h 5590381"/>
              <a:gd name="connsiteX19" fmla="*/ 0 w 18288"/>
              <a:gd name="connsiteY19" fmla="*/ 0 h 559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8288" h="5590381" fill="none" extrusionOk="0">
                <a:moveTo>
                  <a:pt x="0" y="0"/>
                </a:moveTo>
                <a:cubicBezTo>
                  <a:pt x="7726" y="-435"/>
                  <a:pt x="14198" y="437"/>
                  <a:pt x="18288" y="0"/>
                </a:cubicBezTo>
                <a:cubicBezTo>
                  <a:pt x="-5226" y="225076"/>
                  <a:pt x="46275" y="562283"/>
                  <a:pt x="18288" y="754701"/>
                </a:cubicBezTo>
                <a:cubicBezTo>
                  <a:pt x="-9699" y="947119"/>
                  <a:pt x="30081" y="1239251"/>
                  <a:pt x="18288" y="1565307"/>
                </a:cubicBezTo>
                <a:cubicBezTo>
                  <a:pt x="6495" y="1891363"/>
                  <a:pt x="7160" y="1999140"/>
                  <a:pt x="18288" y="2152297"/>
                </a:cubicBezTo>
                <a:cubicBezTo>
                  <a:pt x="29417" y="2305454"/>
                  <a:pt x="28705" y="2598333"/>
                  <a:pt x="18288" y="2906998"/>
                </a:cubicBezTo>
                <a:cubicBezTo>
                  <a:pt x="7871" y="3215663"/>
                  <a:pt x="35263" y="3327412"/>
                  <a:pt x="18288" y="3549892"/>
                </a:cubicBezTo>
                <a:cubicBezTo>
                  <a:pt x="1313" y="3772372"/>
                  <a:pt x="38561" y="3843836"/>
                  <a:pt x="18288" y="4080978"/>
                </a:cubicBezTo>
                <a:cubicBezTo>
                  <a:pt x="-1985" y="4318120"/>
                  <a:pt x="-3806" y="4511166"/>
                  <a:pt x="18288" y="4835680"/>
                </a:cubicBezTo>
                <a:cubicBezTo>
                  <a:pt x="40382" y="5160194"/>
                  <a:pt x="-13070" y="5401748"/>
                  <a:pt x="18288" y="5590381"/>
                </a:cubicBezTo>
                <a:cubicBezTo>
                  <a:pt x="12010" y="5589863"/>
                  <a:pt x="6799" y="5589982"/>
                  <a:pt x="0" y="5590381"/>
                </a:cubicBezTo>
                <a:cubicBezTo>
                  <a:pt x="-6480" y="5250523"/>
                  <a:pt x="-32148" y="5052531"/>
                  <a:pt x="0" y="4835680"/>
                </a:cubicBezTo>
                <a:cubicBezTo>
                  <a:pt x="32148" y="4618829"/>
                  <a:pt x="5352" y="4496374"/>
                  <a:pt x="0" y="4304593"/>
                </a:cubicBezTo>
                <a:cubicBezTo>
                  <a:pt x="-5352" y="4112812"/>
                  <a:pt x="9645" y="3919423"/>
                  <a:pt x="0" y="3773507"/>
                </a:cubicBezTo>
                <a:cubicBezTo>
                  <a:pt x="-9645" y="3627591"/>
                  <a:pt x="-10654" y="3330687"/>
                  <a:pt x="0" y="3186517"/>
                </a:cubicBezTo>
                <a:cubicBezTo>
                  <a:pt x="10654" y="3042347"/>
                  <a:pt x="18181" y="2635923"/>
                  <a:pt x="0" y="2487720"/>
                </a:cubicBezTo>
                <a:cubicBezTo>
                  <a:pt x="-18181" y="2339517"/>
                  <a:pt x="-7947" y="2113537"/>
                  <a:pt x="0" y="1956633"/>
                </a:cubicBezTo>
                <a:cubicBezTo>
                  <a:pt x="7947" y="1799729"/>
                  <a:pt x="-15145" y="1657735"/>
                  <a:pt x="0" y="1425547"/>
                </a:cubicBezTo>
                <a:cubicBezTo>
                  <a:pt x="15145" y="1193359"/>
                  <a:pt x="-23832" y="948054"/>
                  <a:pt x="0" y="614942"/>
                </a:cubicBezTo>
                <a:cubicBezTo>
                  <a:pt x="23832" y="281831"/>
                  <a:pt x="2816" y="129878"/>
                  <a:pt x="0" y="0"/>
                </a:cubicBezTo>
                <a:close/>
              </a:path>
              <a:path w="18288" h="5590381" stroke="0" extrusionOk="0">
                <a:moveTo>
                  <a:pt x="0" y="0"/>
                </a:moveTo>
                <a:cubicBezTo>
                  <a:pt x="5871" y="848"/>
                  <a:pt x="11713" y="-200"/>
                  <a:pt x="18288" y="0"/>
                </a:cubicBezTo>
                <a:cubicBezTo>
                  <a:pt x="41141" y="165299"/>
                  <a:pt x="3613" y="427555"/>
                  <a:pt x="18288" y="698798"/>
                </a:cubicBezTo>
                <a:cubicBezTo>
                  <a:pt x="32963" y="970041"/>
                  <a:pt x="19680" y="1226199"/>
                  <a:pt x="18288" y="1397595"/>
                </a:cubicBezTo>
                <a:cubicBezTo>
                  <a:pt x="16896" y="1568991"/>
                  <a:pt x="38798" y="1794517"/>
                  <a:pt x="18288" y="2152297"/>
                </a:cubicBezTo>
                <a:cubicBezTo>
                  <a:pt x="-2222" y="2510077"/>
                  <a:pt x="40846" y="2594424"/>
                  <a:pt x="18288" y="2739287"/>
                </a:cubicBezTo>
                <a:cubicBezTo>
                  <a:pt x="-4270" y="2884150"/>
                  <a:pt x="27117" y="3129706"/>
                  <a:pt x="18288" y="3493988"/>
                </a:cubicBezTo>
                <a:cubicBezTo>
                  <a:pt x="9459" y="3858270"/>
                  <a:pt x="54201" y="4041447"/>
                  <a:pt x="18288" y="4304593"/>
                </a:cubicBezTo>
                <a:cubicBezTo>
                  <a:pt x="-17625" y="4567740"/>
                  <a:pt x="49627" y="5149125"/>
                  <a:pt x="18288" y="5590381"/>
                </a:cubicBezTo>
                <a:cubicBezTo>
                  <a:pt x="10860" y="5590744"/>
                  <a:pt x="7568" y="5590157"/>
                  <a:pt x="0" y="5590381"/>
                </a:cubicBezTo>
                <a:cubicBezTo>
                  <a:pt x="36767" y="5266821"/>
                  <a:pt x="-16223" y="5116146"/>
                  <a:pt x="0" y="4835680"/>
                </a:cubicBezTo>
                <a:cubicBezTo>
                  <a:pt x="16223" y="4555214"/>
                  <a:pt x="-16316" y="4356490"/>
                  <a:pt x="0" y="4136882"/>
                </a:cubicBezTo>
                <a:cubicBezTo>
                  <a:pt x="16316" y="3917274"/>
                  <a:pt x="8005" y="3773465"/>
                  <a:pt x="0" y="3549892"/>
                </a:cubicBezTo>
                <a:cubicBezTo>
                  <a:pt x="-8005" y="3326319"/>
                  <a:pt x="27623" y="3052456"/>
                  <a:pt x="0" y="2851094"/>
                </a:cubicBezTo>
                <a:cubicBezTo>
                  <a:pt x="-27623" y="2649732"/>
                  <a:pt x="5614" y="2455815"/>
                  <a:pt x="0" y="2264104"/>
                </a:cubicBezTo>
                <a:cubicBezTo>
                  <a:pt x="-5614" y="2072393"/>
                  <a:pt x="22598" y="1990723"/>
                  <a:pt x="0" y="1733018"/>
                </a:cubicBezTo>
                <a:cubicBezTo>
                  <a:pt x="-22598" y="1475313"/>
                  <a:pt x="-6965" y="1369123"/>
                  <a:pt x="0" y="1090124"/>
                </a:cubicBezTo>
                <a:cubicBezTo>
                  <a:pt x="6965" y="811125"/>
                  <a:pt x="-19273" y="50704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311409761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4296" y="4798577"/>
            <a:ext cx="6894576" cy="1428487"/>
          </a:xfrm>
        </p:spPr>
        <p:txBody>
          <a:bodyPr anchor="t">
            <a:normAutofit/>
          </a:bodyPr>
          <a:lstStyle/>
          <a:p>
            <a:endParaRPr lang="en-US" sz="2200"/>
          </a:p>
          <a:p>
            <a:r>
              <a:rPr lang="en-US" sz="2200"/>
              <a:t>Used for large or continuous data sets.</a:t>
            </a:r>
          </a:p>
          <a:p>
            <a:r>
              <a:rPr lang="en-US" sz="2200"/>
              <a:t>Groups values into class intervals.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F0A03AF-4F8B-8145-EF9B-FCF3DFB3C5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6443907"/>
              </p:ext>
            </p:extLst>
          </p:nvPr>
        </p:nvGraphicFramePr>
        <p:xfrm>
          <a:off x="4819744" y="670941"/>
          <a:ext cx="6563679" cy="38336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74770">
                  <a:extLst>
                    <a:ext uri="{9D8B030D-6E8A-4147-A177-3AD203B41FA5}">
                      <a16:colId xmlns:a16="http://schemas.microsoft.com/office/drawing/2014/main" val="2041863594"/>
                    </a:ext>
                  </a:extLst>
                </a:gridCol>
                <a:gridCol w="2688909">
                  <a:extLst>
                    <a:ext uri="{9D8B030D-6E8A-4147-A177-3AD203B41FA5}">
                      <a16:colId xmlns:a16="http://schemas.microsoft.com/office/drawing/2014/main" val="441483225"/>
                    </a:ext>
                  </a:extLst>
                </a:gridCol>
              </a:tblGrid>
              <a:tr h="6389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300">
                          <a:effectLst/>
                        </a:rPr>
                        <a:t>Salary Range (₹)</a:t>
                      </a:r>
                      <a:endParaRPr lang="en-US" sz="33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05740" marR="20574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300">
                          <a:effectLst/>
                        </a:rPr>
                        <a:t>Frequency</a:t>
                      </a:r>
                      <a:endParaRPr lang="en-US" sz="33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05740" marR="205740" marT="0" marB="0"/>
                </a:tc>
                <a:extLst>
                  <a:ext uri="{0D108BD9-81ED-4DB2-BD59-A6C34878D82A}">
                    <a16:rowId xmlns:a16="http://schemas.microsoft.com/office/drawing/2014/main" val="2208985315"/>
                  </a:ext>
                </a:extLst>
              </a:tr>
              <a:tr h="6389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300">
                          <a:effectLst/>
                        </a:rPr>
                        <a:t>20,000 – 29,999</a:t>
                      </a:r>
                      <a:endParaRPr lang="en-US" sz="33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05740" marR="20574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300" dirty="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L="205740" marR="205740" marT="0" marB="0"/>
                </a:tc>
                <a:extLst>
                  <a:ext uri="{0D108BD9-81ED-4DB2-BD59-A6C34878D82A}">
                    <a16:rowId xmlns:a16="http://schemas.microsoft.com/office/drawing/2014/main" val="2618549928"/>
                  </a:ext>
                </a:extLst>
              </a:tr>
              <a:tr h="6389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300">
                          <a:effectLst/>
                        </a:rPr>
                        <a:t>30,000 – 39,999</a:t>
                      </a:r>
                      <a:endParaRPr lang="en-US" sz="33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05740" marR="20574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300" dirty="0">
                          <a:effectLst/>
                        </a:rPr>
                        <a:t>14</a:t>
                      </a:r>
                      <a:endParaRPr lang="en-US" sz="33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05740" marR="205740" marT="0" marB="0"/>
                </a:tc>
                <a:extLst>
                  <a:ext uri="{0D108BD9-81ED-4DB2-BD59-A6C34878D82A}">
                    <a16:rowId xmlns:a16="http://schemas.microsoft.com/office/drawing/2014/main" val="114021843"/>
                  </a:ext>
                </a:extLst>
              </a:tr>
              <a:tr h="6389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300">
                          <a:effectLst/>
                        </a:rPr>
                        <a:t>40,000 – 49,999</a:t>
                      </a:r>
                      <a:endParaRPr lang="en-US" sz="33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05740" marR="20574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300">
                          <a:effectLst/>
                          <a:latin typeface="Cambria" panose="02040503050406030204" pitchFamily="18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07</a:t>
                      </a:r>
                    </a:p>
                  </a:txBody>
                  <a:tcPr marL="205740" marR="205740" marT="0" marB="0"/>
                </a:tc>
                <a:extLst>
                  <a:ext uri="{0D108BD9-81ED-4DB2-BD59-A6C34878D82A}">
                    <a16:rowId xmlns:a16="http://schemas.microsoft.com/office/drawing/2014/main" val="1322002016"/>
                  </a:ext>
                </a:extLst>
              </a:tr>
              <a:tr h="6389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300">
                          <a:effectLst/>
                        </a:rPr>
                        <a:t>50,000 – 59,999</a:t>
                      </a:r>
                      <a:endParaRPr lang="en-US" sz="33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05740" marR="20574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300">
                          <a:effectLst/>
                        </a:rPr>
                        <a:t>8</a:t>
                      </a:r>
                      <a:endParaRPr lang="en-US" sz="33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05740" marR="205740" marT="0" marB="0"/>
                </a:tc>
                <a:extLst>
                  <a:ext uri="{0D108BD9-81ED-4DB2-BD59-A6C34878D82A}">
                    <a16:rowId xmlns:a16="http://schemas.microsoft.com/office/drawing/2014/main" val="241236729"/>
                  </a:ext>
                </a:extLst>
              </a:tr>
              <a:tr h="6389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300">
                          <a:effectLst/>
                        </a:rPr>
                        <a:t>60,000 – 69,999</a:t>
                      </a:r>
                      <a:endParaRPr lang="en-US" sz="33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05740" marR="20574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300" dirty="0">
                          <a:effectLst/>
                        </a:rPr>
                        <a:t>4</a:t>
                      </a:r>
                      <a:endParaRPr lang="en-US" sz="33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205740" marR="205740" marT="0" marB="0"/>
                </a:tc>
                <a:extLst>
                  <a:ext uri="{0D108BD9-81ED-4DB2-BD59-A6C34878D82A}">
                    <a16:rowId xmlns:a16="http://schemas.microsoft.com/office/drawing/2014/main" val="187297796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908DB7-C3A6-4FCB-9820-CEE02B398C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640823"/>
            <a:ext cx="3419856" cy="5583148"/>
          </a:xfrm>
        </p:spPr>
        <p:txBody>
          <a:bodyPr anchor="ctr">
            <a:normAutofit/>
          </a:bodyPr>
          <a:lstStyle/>
          <a:p>
            <a:r>
              <a:rPr lang="en-US" sz="5400"/>
              <a:t>Relative Frequency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35742DD-1B16-4E9D-B715-0D74B4574A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267200" y="630936"/>
            <a:ext cx="18288" cy="5590381"/>
          </a:xfrm>
          <a:custGeom>
            <a:avLst/>
            <a:gdLst>
              <a:gd name="connsiteX0" fmla="*/ 0 w 18288"/>
              <a:gd name="connsiteY0" fmla="*/ 0 h 5590381"/>
              <a:gd name="connsiteX1" fmla="*/ 18288 w 18288"/>
              <a:gd name="connsiteY1" fmla="*/ 0 h 5590381"/>
              <a:gd name="connsiteX2" fmla="*/ 18288 w 18288"/>
              <a:gd name="connsiteY2" fmla="*/ 754701 h 5590381"/>
              <a:gd name="connsiteX3" fmla="*/ 18288 w 18288"/>
              <a:gd name="connsiteY3" fmla="*/ 1565307 h 5590381"/>
              <a:gd name="connsiteX4" fmla="*/ 18288 w 18288"/>
              <a:gd name="connsiteY4" fmla="*/ 2152297 h 5590381"/>
              <a:gd name="connsiteX5" fmla="*/ 18288 w 18288"/>
              <a:gd name="connsiteY5" fmla="*/ 2906998 h 5590381"/>
              <a:gd name="connsiteX6" fmla="*/ 18288 w 18288"/>
              <a:gd name="connsiteY6" fmla="*/ 3549892 h 5590381"/>
              <a:gd name="connsiteX7" fmla="*/ 18288 w 18288"/>
              <a:gd name="connsiteY7" fmla="*/ 4080978 h 5590381"/>
              <a:gd name="connsiteX8" fmla="*/ 18288 w 18288"/>
              <a:gd name="connsiteY8" fmla="*/ 4835680 h 5590381"/>
              <a:gd name="connsiteX9" fmla="*/ 18288 w 18288"/>
              <a:gd name="connsiteY9" fmla="*/ 5590381 h 5590381"/>
              <a:gd name="connsiteX10" fmla="*/ 0 w 18288"/>
              <a:gd name="connsiteY10" fmla="*/ 5590381 h 5590381"/>
              <a:gd name="connsiteX11" fmla="*/ 0 w 18288"/>
              <a:gd name="connsiteY11" fmla="*/ 4835680 h 5590381"/>
              <a:gd name="connsiteX12" fmla="*/ 0 w 18288"/>
              <a:gd name="connsiteY12" fmla="*/ 4304593 h 5590381"/>
              <a:gd name="connsiteX13" fmla="*/ 0 w 18288"/>
              <a:gd name="connsiteY13" fmla="*/ 3773507 h 5590381"/>
              <a:gd name="connsiteX14" fmla="*/ 0 w 18288"/>
              <a:gd name="connsiteY14" fmla="*/ 3186517 h 5590381"/>
              <a:gd name="connsiteX15" fmla="*/ 0 w 18288"/>
              <a:gd name="connsiteY15" fmla="*/ 2487720 h 5590381"/>
              <a:gd name="connsiteX16" fmla="*/ 0 w 18288"/>
              <a:gd name="connsiteY16" fmla="*/ 1956633 h 5590381"/>
              <a:gd name="connsiteX17" fmla="*/ 0 w 18288"/>
              <a:gd name="connsiteY17" fmla="*/ 1425547 h 5590381"/>
              <a:gd name="connsiteX18" fmla="*/ 0 w 18288"/>
              <a:gd name="connsiteY18" fmla="*/ 614942 h 5590381"/>
              <a:gd name="connsiteX19" fmla="*/ 0 w 18288"/>
              <a:gd name="connsiteY19" fmla="*/ 0 h 559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8288" h="5590381" fill="none" extrusionOk="0">
                <a:moveTo>
                  <a:pt x="0" y="0"/>
                </a:moveTo>
                <a:cubicBezTo>
                  <a:pt x="7726" y="-435"/>
                  <a:pt x="14198" y="437"/>
                  <a:pt x="18288" y="0"/>
                </a:cubicBezTo>
                <a:cubicBezTo>
                  <a:pt x="-5226" y="225076"/>
                  <a:pt x="46275" y="562283"/>
                  <a:pt x="18288" y="754701"/>
                </a:cubicBezTo>
                <a:cubicBezTo>
                  <a:pt x="-9699" y="947119"/>
                  <a:pt x="30081" y="1239251"/>
                  <a:pt x="18288" y="1565307"/>
                </a:cubicBezTo>
                <a:cubicBezTo>
                  <a:pt x="6495" y="1891363"/>
                  <a:pt x="7160" y="1999140"/>
                  <a:pt x="18288" y="2152297"/>
                </a:cubicBezTo>
                <a:cubicBezTo>
                  <a:pt x="29417" y="2305454"/>
                  <a:pt x="28705" y="2598333"/>
                  <a:pt x="18288" y="2906998"/>
                </a:cubicBezTo>
                <a:cubicBezTo>
                  <a:pt x="7871" y="3215663"/>
                  <a:pt x="35263" y="3327412"/>
                  <a:pt x="18288" y="3549892"/>
                </a:cubicBezTo>
                <a:cubicBezTo>
                  <a:pt x="1313" y="3772372"/>
                  <a:pt x="38561" y="3843836"/>
                  <a:pt x="18288" y="4080978"/>
                </a:cubicBezTo>
                <a:cubicBezTo>
                  <a:pt x="-1985" y="4318120"/>
                  <a:pt x="-3806" y="4511166"/>
                  <a:pt x="18288" y="4835680"/>
                </a:cubicBezTo>
                <a:cubicBezTo>
                  <a:pt x="40382" y="5160194"/>
                  <a:pt x="-13070" y="5401748"/>
                  <a:pt x="18288" y="5590381"/>
                </a:cubicBezTo>
                <a:cubicBezTo>
                  <a:pt x="12010" y="5589863"/>
                  <a:pt x="6799" y="5589982"/>
                  <a:pt x="0" y="5590381"/>
                </a:cubicBezTo>
                <a:cubicBezTo>
                  <a:pt x="-6480" y="5250523"/>
                  <a:pt x="-32148" y="5052531"/>
                  <a:pt x="0" y="4835680"/>
                </a:cubicBezTo>
                <a:cubicBezTo>
                  <a:pt x="32148" y="4618829"/>
                  <a:pt x="5352" y="4496374"/>
                  <a:pt x="0" y="4304593"/>
                </a:cubicBezTo>
                <a:cubicBezTo>
                  <a:pt x="-5352" y="4112812"/>
                  <a:pt x="9645" y="3919423"/>
                  <a:pt x="0" y="3773507"/>
                </a:cubicBezTo>
                <a:cubicBezTo>
                  <a:pt x="-9645" y="3627591"/>
                  <a:pt x="-10654" y="3330687"/>
                  <a:pt x="0" y="3186517"/>
                </a:cubicBezTo>
                <a:cubicBezTo>
                  <a:pt x="10654" y="3042347"/>
                  <a:pt x="18181" y="2635923"/>
                  <a:pt x="0" y="2487720"/>
                </a:cubicBezTo>
                <a:cubicBezTo>
                  <a:pt x="-18181" y="2339517"/>
                  <a:pt x="-7947" y="2113537"/>
                  <a:pt x="0" y="1956633"/>
                </a:cubicBezTo>
                <a:cubicBezTo>
                  <a:pt x="7947" y="1799729"/>
                  <a:pt x="-15145" y="1657735"/>
                  <a:pt x="0" y="1425547"/>
                </a:cubicBezTo>
                <a:cubicBezTo>
                  <a:pt x="15145" y="1193359"/>
                  <a:pt x="-23832" y="948054"/>
                  <a:pt x="0" y="614942"/>
                </a:cubicBezTo>
                <a:cubicBezTo>
                  <a:pt x="23832" y="281831"/>
                  <a:pt x="2816" y="129878"/>
                  <a:pt x="0" y="0"/>
                </a:cubicBezTo>
                <a:close/>
              </a:path>
              <a:path w="18288" h="5590381" stroke="0" extrusionOk="0">
                <a:moveTo>
                  <a:pt x="0" y="0"/>
                </a:moveTo>
                <a:cubicBezTo>
                  <a:pt x="5871" y="848"/>
                  <a:pt x="11713" y="-200"/>
                  <a:pt x="18288" y="0"/>
                </a:cubicBezTo>
                <a:cubicBezTo>
                  <a:pt x="41141" y="165299"/>
                  <a:pt x="3613" y="427555"/>
                  <a:pt x="18288" y="698798"/>
                </a:cubicBezTo>
                <a:cubicBezTo>
                  <a:pt x="32963" y="970041"/>
                  <a:pt x="19680" y="1226199"/>
                  <a:pt x="18288" y="1397595"/>
                </a:cubicBezTo>
                <a:cubicBezTo>
                  <a:pt x="16896" y="1568991"/>
                  <a:pt x="38798" y="1794517"/>
                  <a:pt x="18288" y="2152297"/>
                </a:cubicBezTo>
                <a:cubicBezTo>
                  <a:pt x="-2222" y="2510077"/>
                  <a:pt x="40846" y="2594424"/>
                  <a:pt x="18288" y="2739287"/>
                </a:cubicBezTo>
                <a:cubicBezTo>
                  <a:pt x="-4270" y="2884150"/>
                  <a:pt x="27117" y="3129706"/>
                  <a:pt x="18288" y="3493988"/>
                </a:cubicBezTo>
                <a:cubicBezTo>
                  <a:pt x="9459" y="3858270"/>
                  <a:pt x="54201" y="4041447"/>
                  <a:pt x="18288" y="4304593"/>
                </a:cubicBezTo>
                <a:cubicBezTo>
                  <a:pt x="-17625" y="4567740"/>
                  <a:pt x="49627" y="5149125"/>
                  <a:pt x="18288" y="5590381"/>
                </a:cubicBezTo>
                <a:cubicBezTo>
                  <a:pt x="10860" y="5590744"/>
                  <a:pt x="7568" y="5590157"/>
                  <a:pt x="0" y="5590381"/>
                </a:cubicBezTo>
                <a:cubicBezTo>
                  <a:pt x="36767" y="5266821"/>
                  <a:pt x="-16223" y="5116146"/>
                  <a:pt x="0" y="4835680"/>
                </a:cubicBezTo>
                <a:cubicBezTo>
                  <a:pt x="16223" y="4555214"/>
                  <a:pt x="-16316" y="4356490"/>
                  <a:pt x="0" y="4136882"/>
                </a:cubicBezTo>
                <a:cubicBezTo>
                  <a:pt x="16316" y="3917274"/>
                  <a:pt x="8005" y="3773465"/>
                  <a:pt x="0" y="3549892"/>
                </a:cubicBezTo>
                <a:cubicBezTo>
                  <a:pt x="-8005" y="3326319"/>
                  <a:pt x="27623" y="3052456"/>
                  <a:pt x="0" y="2851094"/>
                </a:cubicBezTo>
                <a:cubicBezTo>
                  <a:pt x="-27623" y="2649732"/>
                  <a:pt x="5614" y="2455815"/>
                  <a:pt x="0" y="2264104"/>
                </a:cubicBezTo>
                <a:cubicBezTo>
                  <a:pt x="-5614" y="2072393"/>
                  <a:pt x="22598" y="1990723"/>
                  <a:pt x="0" y="1733018"/>
                </a:cubicBezTo>
                <a:cubicBezTo>
                  <a:pt x="-22598" y="1475313"/>
                  <a:pt x="-6965" y="1369123"/>
                  <a:pt x="0" y="1090124"/>
                </a:cubicBezTo>
                <a:cubicBezTo>
                  <a:pt x="6965" y="811125"/>
                  <a:pt x="-19273" y="50704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311409761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1896" y="4084333"/>
            <a:ext cx="7437218" cy="1428487"/>
          </a:xfrm>
        </p:spPr>
        <p:txBody>
          <a:bodyPr anchor="t">
            <a:normAutofit fontScale="85000" lnSpcReduction="10000"/>
          </a:bodyPr>
          <a:lstStyle/>
          <a:p>
            <a:endParaRPr lang="en-US" sz="2800" dirty="0"/>
          </a:p>
          <a:p>
            <a:r>
              <a:rPr lang="en-US" sz="2800" dirty="0"/>
              <a:t>Proportion of total observations in each class.</a:t>
            </a:r>
          </a:p>
          <a:p>
            <a:r>
              <a:rPr lang="en-US" sz="2800" dirty="0"/>
              <a:t>Relative Frequency = Class Frequency / Total Frequency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604F2FC-39E6-3CC5-7AEE-C90DEEEED3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4601871"/>
              </p:ext>
            </p:extLst>
          </p:nvPr>
        </p:nvGraphicFramePr>
        <p:xfrm>
          <a:off x="4654296" y="1194913"/>
          <a:ext cx="6894577" cy="278567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61483">
                  <a:extLst>
                    <a:ext uri="{9D8B030D-6E8A-4147-A177-3AD203B41FA5}">
                      <a16:colId xmlns:a16="http://schemas.microsoft.com/office/drawing/2014/main" val="3704399617"/>
                    </a:ext>
                  </a:extLst>
                </a:gridCol>
                <a:gridCol w="1985251">
                  <a:extLst>
                    <a:ext uri="{9D8B030D-6E8A-4147-A177-3AD203B41FA5}">
                      <a16:colId xmlns:a16="http://schemas.microsoft.com/office/drawing/2014/main" val="33435732"/>
                    </a:ext>
                  </a:extLst>
                </a:gridCol>
                <a:gridCol w="2547843">
                  <a:extLst>
                    <a:ext uri="{9D8B030D-6E8A-4147-A177-3AD203B41FA5}">
                      <a16:colId xmlns:a16="http://schemas.microsoft.com/office/drawing/2014/main" val="567218456"/>
                    </a:ext>
                  </a:extLst>
                </a:gridCol>
              </a:tblGrid>
              <a:tr h="8987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400">
                          <a:effectLst/>
                        </a:rPr>
                        <a:t>Product Type</a:t>
                      </a:r>
                      <a:endParaRPr lang="en-US" sz="24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51900" marR="15190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400">
                          <a:effectLst/>
                        </a:rPr>
                        <a:t>Frequency</a:t>
                      </a:r>
                      <a:endParaRPr lang="en-US" sz="24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51900" marR="15190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400">
                          <a:effectLst/>
                        </a:rPr>
                        <a:t>Relative Frequency (%)</a:t>
                      </a:r>
                      <a:endParaRPr lang="en-US" sz="24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51900" marR="151900" marT="0" marB="0"/>
                </a:tc>
                <a:extLst>
                  <a:ext uri="{0D108BD9-81ED-4DB2-BD59-A6C34878D82A}">
                    <a16:rowId xmlns:a16="http://schemas.microsoft.com/office/drawing/2014/main" val="2226351195"/>
                  </a:ext>
                </a:extLst>
              </a:tr>
              <a:tr h="47173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400">
                          <a:effectLst/>
                        </a:rPr>
                        <a:t>Electronics</a:t>
                      </a:r>
                      <a:endParaRPr lang="en-US" sz="24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51900" marR="15190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400">
                          <a:effectLst/>
                        </a:rPr>
                        <a:t>25</a:t>
                      </a:r>
                      <a:endParaRPr lang="en-US" sz="24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51900" marR="15190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400">
                          <a:effectLst/>
                        </a:rPr>
                        <a:t>25%</a:t>
                      </a:r>
                      <a:endParaRPr lang="en-US" sz="24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51900" marR="151900" marT="0" marB="0"/>
                </a:tc>
                <a:extLst>
                  <a:ext uri="{0D108BD9-81ED-4DB2-BD59-A6C34878D82A}">
                    <a16:rowId xmlns:a16="http://schemas.microsoft.com/office/drawing/2014/main" val="203569944"/>
                  </a:ext>
                </a:extLst>
              </a:tr>
              <a:tr h="47173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400">
                          <a:effectLst/>
                        </a:rPr>
                        <a:t>Groceries</a:t>
                      </a:r>
                      <a:endParaRPr lang="en-US" sz="24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51900" marR="15190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400">
                          <a:effectLst/>
                        </a:rPr>
                        <a:t>40</a:t>
                      </a:r>
                      <a:endParaRPr lang="en-US" sz="24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51900" marR="15190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400">
                          <a:effectLst/>
                        </a:rPr>
                        <a:t>40%</a:t>
                      </a:r>
                      <a:endParaRPr lang="en-US" sz="24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51900" marR="151900" marT="0" marB="0"/>
                </a:tc>
                <a:extLst>
                  <a:ext uri="{0D108BD9-81ED-4DB2-BD59-A6C34878D82A}">
                    <a16:rowId xmlns:a16="http://schemas.microsoft.com/office/drawing/2014/main" val="1272667634"/>
                  </a:ext>
                </a:extLst>
              </a:tr>
              <a:tr h="47173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400">
                          <a:effectLst/>
                        </a:rPr>
                        <a:t>Apparel</a:t>
                      </a:r>
                      <a:endParaRPr lang="en-US" sz="24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51900" marR="15190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400">
                          <a:effectLst/>
                        </a:rPr>
                        <a:t>20</a:t>
                      </a:r>
                      <a:endParaRPr lang="en-US" sz="24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51900" marR="15190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400">
                          <a:effectLst/>
                        </a:rPr>
                        <a:t>20%</a:t>
                      </a:r>
                      <a:endParaRPr lang="en-US" sz="24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51900" marR="151900" marT="0" marB="0"/>
                </a:tc>
                <a:extLst>
                  <a:ext uri="{0D108BD9-81ED-4DB2-BD59-A6C34878D82A}">
                    <a16:rowId xmlns:a16="http://schemas.microsoft.com/office/drawing/2014/main" val="4205743944"/>
                  </a:ext>
                </a:extLst>
              </a:tr>
              <a:tr h="47173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400">
                          <a:effectLst/>
                        </a:rPr>
                        <a:t>Others</a:t>
                      </a:r>
                      <a:endParaRPr lang="en-US" sz="24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51900" marR="15190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400">
                          <a:effectLst/>
                        </a:rPr>
                        <a:t>15</a:t>
                      </a:r>
                      <a:endParaRPr lang="en-US" sz="24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51900" marR="15190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400" dirty="0">
                          <a:effectLst/>
                        </a:rPr>
                        <a:t>15%</a:t>
                      </a:r>
                      <a:endParaRPr lang="en-US" sz="24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51900" marR="151900" marT="0" marB="0"/>
                </a:tc>
                <a:extLst>
                  <a:ext uri="{0D108BD9-81ED-4DB2-BD59-A6C34878D82A}">
                    <a16:rowId xmlns:a16="http://schemas.microsoft.com/office/drawing/2014/main" val="91652428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B97F24A-32CE-4C1C-A50D-3016B394D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639520"/>
            <a:ext cx="3429000" cy="1719072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5400" dirty="0"/>
              <a:t>Cumulative Frequency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CD8B4F24-440B-49E9-B85D-733523DC06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573756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0936" y="2807208"/>
            <a:ext cx="3429000" cy="3410712"/>
          </a:xfrm>
        </p:spPr>
        <p:txBody>
          <a:bodyPr anchor="t">
            <a:normAutofit/>
          </a:bodyPr>
          <a:lstStyle/>
          <a:p>
            <a:pPr algn="just"/>
            <a:endParaRPr lang="en-US" dirty="0"/>
          </a:p>
          <a:p>
            <a:pPr algn="just"/>
            <a:r>
              <a:rPr lang="en-US" dirty="0"/>
              <a:t>Running total of frequencies.</a:t>
            </a:r>
          </a:p>
          <a:p>
            <a:pPr algn="just"/>
            <a:r>
              <a:rPr lang="en-US" dirty="0"/>
              <a:t>Used in finding median, quartiles.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CD1351F-79A3-41DF-520B-707F9E7D12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4827141"/>
              </p:ext>
            </p:extLst>
          </p:nvPr>
        </p:nvGraphicFramePr>
        <p:xfrm>
          <a:off x="4654296" y="657808"/>
          <a:ext cx="6903722" cy="4801934"/>
        </p:xfrm>
        <a:graphic>
          <a:graphicData uri="http://schemas.openxmlformats.org/drawingml/2006/table">
            <a:tbl>
              <a:tblPr firstRow="1" firstCol="1" bandRow="1">
                <a:solidFill>
                  <a:srgbClr val="404040"/>
                </a:solidFill>
                <a:tableStyleId>{5C22544A-7EE6-4342-B048-85BDC9FD1C3A}</a:tableStyleId>
              </a:tblPr>
              <a:tblGrid>
                <a:gridCol w="2450056">
                  <a:extLst>
                    <a:ext uri="{9D8B030D-6E8A-4147-A177-3AD203B41FA5}">
                      <a16:colId xmlns:a16="http://schemas.microsoft.com/office/drawing/2014/main" val="3300506962"/>
                    </a:ext>
                  </a:extLst>
                </a:gridCol>
                <a:gridCol w="2165695">
                  <a:extLst>
                    <a:ext uri="{9D8B030D-6E8A-4147-A177-3AD203B41FA5}">
                      <a16:colId xmlns:a16="http://schemas.microsoft.com/office/drawing/2014/main" val="1988196281"/>
                    </a:ext>
                  </a:extLst>
                </a:gridCol>
                <a:gridCol w="2287971">
                  <a:extLst>
                    <a:ext uri="{9D8B030D-6E8A-4147-A177-3AD203B41FA5}">
                      <a16:colId xmlns:a16="http://schemas.microsoft.com/office/drawing/2014/main" val="498072310"/>
                    </a:ext>
                  </a:extLst>
                </a:gridCol>
              </a:tblGrid>
              <a:tr h="140828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800" b="0" cap="none" spc="0" dirty="0">
                          <a:solidFill>
                            <a:schemeClr val="bg1"/>
                          </a:solidFill>
                          <a:effectLst/>
                        </a:rPr>
                        <a:t>Time Range (mins)</a:t>
                      </a:r>
                      <a:endParaRPr lang="en-US" sz="2800" b="0" cap="none" spc="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22844" marR="122844" marT="16379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800" b="0" cap="none" spc="0" dirty="0">
                          <a:solidFill>
                            <a:schemeClr val="bg1"/>
                          </a:solidFill>
                          <a:effectLst/>
                        </a:rPr>
                        <a:t>Frequency</a:t>
                      </a:r>
                      <a:endParaRPr lang="en-US" sz="2800" b="0" cap="none" spc="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22844" marR="122844" marT="16379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800" b="0" cap="none" spc="0" dirty="0">
                          <a:solidFill>
                            <a:schemeClr val="bg1"/>
                          </a:solidFill>
                          <a:effectLst/>
                        </a:rPr>
                        <a:t>Cumulative Frequency</a:t>
                      </a:r>
                      <a:endParaRPr lang="en-US" sz="2800" b="0" cap="none" spc="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22844" marR="122844" marT="16379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1188170"/>
                  </a:ext>
                </a:extLst>
              </a:tr>
              <a:tr h="67872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800" b="1" cap="none" spc="0">
                          <a:solidFill>
                            <a:schemeClr val="bg1"/>
                          </a:solidFill>
                          <a:effectLst/>
                        </a:rPr>
                        <a:t>0–10</a:t>
                      </a:r>
                      <a:endParaRPr lang="en-US" sz="2800" b="1" cap="none" spc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22844" marR="122844" marT="163792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800" cap="none" spc="0" dirty="0">
                          <a:solidFill>
                            <a:schemeClr val="bg1"/>
                          </a:solidFill>
                          <a:effectLst/>
                        </a:rPr>
                        <a:t>5</a:t>
                      </a:r>
                      <a:endParaRPr lang="en-US" sz="2800" cap="none" spc="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22844" marR="122844" marT="163792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800" cap="none" spc="0" dirty="0">
                          <a:solidFill>
                            <a:schemeClr val="bg1"/>
                          </a:solidFill>
                          <a:effectLst/>
                        </a:rPr>
                        <a:t>5</a:t>
                      </a:r>
                      <a:endParaRPr lang="en-US" sz="2800" cap="none" spc="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22844" marR="122844" marT="163792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solidFill>
                      <a:srgbClr val="40404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6384771"/>
                  </a:ext>
                </a:extLst>
              </a:tr>
              <a:tr h="67872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800" b="1" cap="none" spc="0">
                          <a:solidFill>
                            <a:schemeClr val="bg1"/>
                          </a:solidFill>
                          <a:effectLst/>
                        </a:rPr>
                        <a:t>11–20</a:t>
                      </a:r>
                      <a:endParaRPr lang="en-US" sz="2800" b="1" cap="none" spc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22844" marR="122844" marT="163792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26262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800" cap="none" spc="0" dirty="0">
                          <a:solidFill>
                            <a:schemeClr val="bg1"/>
                          </a:solidFill>
                          <a:effectLst/>
                        </a:rPr>
                        <a:t>8</a:t>
                      </a:r>
                      <a:endParaRPr lang="en-US" sz="2800" cap="none" spc="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22844" marR="122844" marT="163792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26262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800" cap="none" spc="0" dirty="0">
                          <a:solidFill>
                            <a:schemeClr val="bg1"/>
                          </a:solidFill>
                          <a:effectLst/>
                        </a:rPr>
                        <a:t>13</a:t>
                      </a:r>
                      <a:endParaRPr lang="en-US" sz="2800" cap="none" spc="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22844" marR="122844" marT="163792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2626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7085810"/>
                  </a:ext>
                </a:extLst>
              </a:tr>
              <a:tr h="67872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800" b="1" cap="none" spc="0">
                          <a:solidFill>
                            <a:schemeClr val="bg1"/>
                          </a:solidFill>
                          <a:effectLst/>
                        </a:rPr>
                        <a:t>21–30</a:t>
                      </a:r>
                      <a:endParaRPr lang="en-US" sz="2800" b="1" cap="none" spc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22844" marR="122844" marT="163792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800" cap="none" spc="0" dirty="0">
                          <a:solidFill>
                            <a:schemeClr val="bg1"/>
                          </a:solidFill>
                          <a:effectLst/>
                        </a:rPr>
                        <a:t>6</a:t>
                      </a:r>
                      <a:endParaRPr lang="en-US" sz="2800" cap="none" spc="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22844" marR="122844" marT="163792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800" cap="none" spc="0" dirty="0">
                          <a:solidFill>
                            <a:schemeClr val="bg1"/>
                          </a:solidFill>
                          <a:effectLst/>
                        </a:rPr>
                        <a:t>19</a:t>
                      </a:r>
                      <a:endParaRPr lang="en-US" sz="2800" cap="none" spc="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22844" marR="122844" marT="163792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solidFill>
                      <a:srgbClr val="40404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4896759"/>
                  </a:ext>
                </a:extLst>
              </a:tr>
              <a:tr h="67872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800" b="1" cap="none" spc="0">
                          <a:solidFill>
                            <a:schemeClr val="bg1"/>
                          </a:solidFill>
                          <a:effectLst/>
                        </a:rPr>
                        <a:t>31–40</a:t>
                      </a:r>
                      <a:endParaRPr lang="en-US" sz="2800" b="1" cap="none" spc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22844" marR="122844" marT="163792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26262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800" cap="none" spc="0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en-US" sz="2800" cap="none" spc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22844" marR="122844" marT="163792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26262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800" cap="none" spc="0" dirty="0">
                          <a:solidFill>
                            <a:schemeClr val="bg1"/>
                          </a:solidFill>
                          <a:effectLst/>
                        </a:rPr>
                        <a:t>23</a:t>
                      </a:r>
                      <a:endParaRPr lang="en-US" sz="2800" cap="none" spc="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22844" marR="122844" marT="163792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2626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570384"/>
                  </a:ext>
                </a:extLst>
              </a:tr>
              <a:tr h="67872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800" b="1" cap="none" spc="0">
                          <a:solidFill>
                            <a:schemeClr val="bg1"/>
                          </a:solidFill>
                          <a:effectLst/>
                        </a:rPr>
                        <a:t>41–50</a:t>
                      </a:r>
                      <a:endParaRPr lang="en-US" sz="2800" b="1" cap="none" spc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22844" marR="122844" marT="163792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800" cap="none" spc="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en-US" sz="2800" cap="none" spc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22844" marR="122844" marT="163792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800" cap="none" spc="0" dirty="0">
                          <a:solidFill>
                            <a:schemeClr val="bg1"/>
                          </a:solidFill>
                          <a:effectLst/>
                        </a:rPr>
                        <a:t>25</a:t>
                      </a:r>
                      <a:endParaRPr lang="en-US" sz="2800" cap="none" spc="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22844" marR="122844" marT="163792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40404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72593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33A16-B97A-1BEF-DE6C-EEED20256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3. Key Terms Class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CE092-FB4F-1162-33F2-8D420F7AA6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Interval: Range of values grouped together. </a:t>
            </a:r>
          </a:p>
          <a:p>
            <a:r>
              <a:rPr lang="en-US" dirty="0"/>
              <a:t>Class Width: Difference between the lower limit of one class and the next. </a:t>
            </a:r>
          </a:p>
          <a:p>
            <a:r>
              <a:rPr lang="en-US" dirty="0"/>
              <a:t>Midpoint: Average of the upper and lower limits of a class.</a:t>
            </a:r>
          </a:p>
          <a:p>
            <a:r>
              <a:rPr lang="en-US" dirty="0"/>
              <a:t>Frequency: Number of times a value or range of values occurs.</a:t>
            </a:r>
          </a:p>
        </p:txBody>
      </p:sp>
    </p:spTree>
    <p:extLst>
      <p:ext uri="{BB962C8B-B14F-4D97-AF65-F5344CB8AC3E}">
        <p14:creationId xmlns:p14="http://schemas.microsoft.com/office/powerpoint/2010/main" val="3235790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0BB18D-492B-479B-A11D-F7DEAF4E0F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04684"/>
            <a:ext cx="10972800" cy="812954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Class Interval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72EA44-1E0E-94BC-0493-CEEF6870B8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3600" dirty="0"/>
              <a:t>A </a:t>
            </a:r>
            <a:r>
              <a:rPr lang="en-US" sz="3600" i="1" dirty="0"/>
              <a:t>class interval</a:t>
            </a:r>
            <a:r>
              <a:rPr lang="en-US" sz="3600" dirty="0"/>
              <a:t> refers to a group or range of values into which data is divided in a frequency distribution.</a:t>
            </a:r>
          </a:p>
          <a:p>
            <a:pPr algn="just"/>
            <a:r>
              <a:rPr lang="en-US" sz="3600" b="1" dirty="0"/>
              <a:t>Example:</a:t>
            </a:r>
            <a:r>
              <a:rPr lang="en-US" sz="3600" dirty="0"/>
              <a:t> If student scores range from 0 to 100, you might create intervals like 0–10, 11–20, 21–30, etc.</a:t>
            </a:r>
          </a:p>
          <a:p>
            <a:pPr algn="just"/>
            <a:r>
              <a:rPr lang="en-US" sz="3600" dirty="0"/>
              <a:t>These intervals help organize large data sets into manageable groups for analysis.</a:t>
            </a:r>
          </a:p>
          <a:p>
            <a:pPr algn="just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981891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950</Words>
  <Application>Microsoft Office PowerPoint</Application>
  <PresentationFormat>Widescreen</PresentationFormat>
  <Paragraphs>200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Cambria</vt:lpstr>
      <vt:lpstr>Office Theme</vt:lpstr>
      <vt:lpstr>Frequency Distributions and Data Representation</vt:lpstr>
      <vt:lpstr>What is a Frequency Distribution?</vt:lpstr>
      <vt:lpstr>Types of Frequency Distributions</vt:lpstr>
      <vt:lpstr>Ungrouped Frequency Distribution</vt:lpstr>
      <vt:lpstr>Grouped Frequency Distribution</vt:lpstr>
      <vt:lpstr>Relative Frequency</vt:lpstr>
      <vt:lpstr>Cumulative Frequency</vt:lpstr>
      <vt:lpstr> 3. Key Terms Class </vt:lpstr>
      <vt:lpstr>Class Interval </vt:lpstr>
      <vt:lpstr>PowerPoint Presentation</vt:lpstr>
      <vt:lpstr>PowerPoint Presentation</vt:lpstr>
      <vt:lpstr> Class Width </vt:lpstr>
      <vt:lpstr>Midpoint (Class Mark)</vt:lpstr>
      <vt:lpstr>Frequency</vt:lpstr>
      <vt:lpstr>Choosing the Right Graph</vt:lpstr>
      <vt:lpstr>Business Applications</vt:lpstr>
      <vt:lpstr>Exercise 1: Inclusive Class Intervals</vt:lpstr>
      <vt:lpstr>Ans</vt:lpstr>
      <vt:lpstr>Exercise 2: Exclusive Class Intervals</vt:lpstr>
      <vt:lpstr>Ans</vt:lpstr>
      <vt:lpstr>Student Exercise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Manish Dadhich</cp:lastModifiedBy>
  <cp:revision>13</cp:revision>
  <dcterms:created xsi:type="dcterms:W3CDTF">2013-01-27T09:14:16Z</dcterms:created>
  <dcterms:modified xsi:type="dcterms:W3CDTF">2025-08-13T05:34:33Z</dcterms:modified>
  <cp:category/>
</cp:coreProperties>
</file>