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wallstreetmojo.com/data-table-in-excel/" TargetMode="External"/><Relationship Id="rId2" Type="http://schemas.openxmlformats.org/officeDocument/2006/relationships/hyperlink" Target="https://www.wallstreetmojo.com/sensitivity-analysis-in-excel/" TargetMode="External"/><Relationship Id="rId1" Type="http://schemas.openxmlformats.org/officeDocument/2006/relationships/slideLayout" Target="../slideLayouts/slideLayout2.xml"/><Relationship Id="rId5" Type="http://schemas.openxmlformats.org/officeDocument/2006/relationships/hyperlink" Target="https://www.wallstreetmojo.com/one-variable-data-table-in-excel/" TargetMode="External"/><Relationship Id="rId4" Type="http://schemas.openxmlformats.org/officeDocument/2006/relationships/hyperlink" Target="https://www.wallstreetmojo.com/two-variable-data-table-in-excel/"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Financial analysis</a:t>
            </a:r>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5. Solvency Analysis</a:t>
            </a:r>
            <a:br>
              <a:rPr lang="en-US" sz="3600" b="1" dirty="0"/>
            </a:br>
            <a:endParaRPr lang="en-US" sz="3600" b="1" dirty="0"/>
          </a:p>
        </p:txBody>
      </p:sp>
      <p:sp>
        <p:nvSpPr>
          <p:cNvPr id="3" name="Content Placeholder 2"/>
          <p:cNvSpPr>
            <a:spLocks noGrp="1"/>
          </p:cNvSpPr>
          <p:nvPr>
            <p:ph idx="1"/>
          </p:nvPr>
        </p:nvSpPr>
        <p:spPr/>
        <p:txBody>
          <a:bodyPr>
            <a:normAutofit lnSpcReduction="10000"/>
          </a:bodyPr>
          <a:lstStyle/>
          <a:p>
            <a:pPr algn="just"/>
            <a:r>
              <a:rPr lang="en-US" dirty="0"/>
              <a:t>The long-term analysis is also termed as Solvency analysis. Focus under this analysis is to ensure the proper solvency of the company in the near future and to check whether the company is able to pay all the long-term liabilities and obligations. It gives stakeholders confidence about the survival of the entity with proper financial health.</a:t>
            </a:r>
          </a:p>
          <a:p>
            <a:pPr algn="just"/>
            <a:r>
              <a:rPr lang="en-US" dirty="0"/>
              <a:t>Solvency ratios like Debt to Equity ratio, Equity Ratio, Debt ratio etc give a correct picture of the financial solvency and burden on the firm in the form of external debts.</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152400"/>
          </a:xfrm>
        </p:spPr>
        <p:txBody>
          <a:bodyPr>
            <a:noAutofit/>
          </a:bodyPr>
          <a:lstStyle/>
          <a:p>
            <a:r>
              <a:rPr lang="en-US" sz="3200" dirty="0"/>
              <a:t>6. </a:t>
            </a:r>
            <a:r>
              <a:rPr lang="en-US" sz="3200" b="1" dirty="0"/>
              <a:t>Profitability Analysis</a:t>
            </a:r>
            <a:br>
              <a:rPr lang="en-US" sz="3200" b="1" dirty="0"/>
            </a:br>
            <a:endParaRPr lang="en-US" sz="3200" dirty="0"/>
          </a:p>
        </p:txBody>
      </p:sp>
      <p:sp>
        <p:nvSpPr>
          <p:cNvPr id="3" name="Content Placeholder 2"/>
          <p:cNvSpPr>
            <a:spLocks noGrp="1"/>
          </p:cNvSpPr>
          <p:nvPr>
            <p:ph idx="1"/>
          </p:nvPr>
        </p:nvSpPr>
        <p:spPr>
          <a:xfrm>
            <a:off x="1981200" y="685801"/>
            <a:ext cx="8229600" cy="5440363"/>
          </a:xfrm>
        </p:spPr>
        <p:txBody>
          <a:bodyPr>
            <a:normAutofit/>
          </a:bodyPr>
          <a:lstStyle/>
          <a:p>
            <a:pPr algn="just"/>
            <a:r>
              <a:rPr lang="en-US" sz="2400" dirty="0"/>
              <a:t>In order to verify the viability of the decision, they carry out profitability analysis, which will check the rate of return in a given period, This will help the investor in obtaining assurance of safekeeping of funds.</a:t>
            </a:r>
          </a:p>
        </p:txBody>
      </p:sp>
      <p:pic>
        <p:nvPicPr>
          <p:cNvPr id="24578" name="Picture 2" descr="Gross Profit"/>
          <p:cNvPicPr>
            <a:picLocks noChangeAspect="1" noChangeArrowheads="1"/>
          </p:cNvPicPr>
          <p:nvPr/>
        </p:nvPicPr>
        <p:blipFill>
          <a:blip r:embed="rId2"/>
          <a:srcRect/>
          <a:stretch>
            <a:fillRect/>
          </a:stretch>
        </p:blipFill>
        <p:spPr bwMode="auto">
          <a:xfrm>
            <a:off x="1905000" y="2362200"/>
            <a:ext cx="8534400" cy="4495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7. Scenario &amp; Sensitivity Analysis</a:t>
            </a:r>
            <a:br>
              <a:rPr lang="en-US" sz="3200" b="1" dirty="0"/>
            </a:br>
            <a:endParaRPr lang="en-US" sz="3200" b="1" dirty="0"/>
          </a:p>
        </p:txBody>
      </p:sp>
      <p:sp>
        <p:nvSpPr>
          <p:cNvPr id="3" name="Content Placeholder 2"/>
          <p:cNvSpPr>
            <a:spLocks noGrp="1"/>
          </p:cNvSpPr>
          <p:nvPr>
            <p:ph idx="1"/>
          </p:nvPr>
        </p:nvSpPr>
        <p:spPr/>
        <p:txBody>
          <a:bodyPr>
            <a:normAutofit lnSpcReduction="10000"/>
          </a:bodyPr>
          <a:lstStyle/>
          <a:p>
            <a:pPr algn="just"/>
            <a:r>
              <a:rPr lang="en-US" sz="2800" dirty="0"/>
              <a:t>In business, day in and day out various changes keep on coming. In addition, based on the economic outlook, various kinds of changes in tax structures, banking rates, duties, etc. Each of this determinants highly affects the financials, hence it is utmost important that treasury department does such sensitivity analysis with respect to each factors.</a:t>
            </a:r>
          </a:p>
          <a:p>
            <a:r>
              <a:rPr lang="en-US" sz="2800" dirty="0"/>
              <a:t>You can use the following to do sensitivity analysis –</a:t>
            </a:r>
          </a:p>
          <a:p>
            <a:r>
              <a:rPr lang="en-US" sz="2800" dirty="0">
                <a:hlinkClick r:id="rId2"/>
              </a:rPr>
              <a:t>Sensitivity Analysis</a:t>
            </a:r>
            <a:endParaRPr lang="en-US" sz="2800" dirty="0"/>
          </a:p>
          <a:p>
            <a:r>
              <a:rPr lang="en-US" sz="2800" dirty="0">
                <a:hlinkClick r:id="rId3"/>
              </a:rPr>
              <a:t>Data Table using Excel</a:t>
            </a:r>
            <a:endParaRPr lang="en-US" sz="2800" dirty="0"/>
          </a:p>
          <a:p>
            <a:r>
              <a:rPr lang="en-US" sz="2800" dirty="0">
                <a:hlinkClick r:id="rId4"/>
              </a:rPr>
              <a:t>Two-Variable Data Table using Excel</a:t>
            </a:r>
            <a:endParaRPr lang="en-US" sz="2800" dirty="0"/>
          </a:p>
          <a:p>
            <a:r>
              <a:rPr lang="en-US" sz="2800" dirty="0">
                <a:hlinkClick r:id="rId5"/>
              </a:rPr>
              <a:t>One Variable Data Table using Excel</a:t>
            </a:r>
            <a:endParaRPr lang="en-US" sz="2800" dirty="0"/>
          </a:p>
          <a:p>
            <a:pPr algn="just"/>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7. Scenario &amp; Sensitivity Analysis</a:t>
            </a:r>
            <a:br>
              <a:rPr lang="en-US" sz="3200" b="1" dirty="0"/>
            </a:br>
            <a:endParaRPr lang="en-US" sz="3200" dirty="0"/>
          </a:p>
        </p:txBody>
      </p:sp>
      <p:sp>
        <p:nvSpPr>
          <p:cNvPr id="3" name="Content Placeholder 2"/>
          <p:cNvSpPr>
            <a:spLocks noGrp="1"/>
          </p:cNvSpPr>
          <p:nvPr>
            <p:ph idx="1"/>
          </p:nvPr>
        </p:nvSpPr>
        <p:spPr/>
        <p:txBody>
          <a:bodyPr/>
          <a:lstStyle/>
          <a:p>
            <a:endParaRPr lang="en-US"/>
          </a:p>
        </p:txBody>
      </p:sp>
      <p:pic>
        <p:nvPicPr>
          <p:cNvPr id="22530" name="Picture 2" descr="Alibaba Valuation Summary - manual sensitivity analysis"/>
          <p:cNvPicPr>
            <a:picLocks noChangeAspect="1" noChangeArrowheads="1"/>
          </p:cNvPicPr>
          <p:nvPr/>
        </p:nvPicPr>
        <p:blipFill>
          <a:blip r:embed="rId2"/>
          <a:srcRect/>
          <a:stretch>
            <a:fillRect/>
          </a:stretch>
        </p:blipFill>
        <p:spPr bwMode="auto">
          <a:xfrm>
            <a:off x="381000" y="1066800"/>
            <a:ext cx="11201400" cy="5334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8. </a:t>
            </a:r>
            <a:r>
              <a:rPr lang="en-US" sz="3600" b="1" dirty="0"/>
              <a:t> Variance Analysis</a:t>
            </a:r>
            <a:br>
              <a:rPr lang="en-US" sz="3600" b="1" dirty="0"/>
            </a:br>
            <a:endParaRPr lang="en-US" sz="3600" dirty="0"/>
          </a:p>
        </p:txBody>
      </p:sp>
      <p:sp>
        <p:nvSpPr>
          <p:cNvPr id="3" name="Content Placeholder 2"/>
          <p:cNvSpPr>
            <a:spLocks noGrp="1"/>
          </p:cNvSpPr>
          <p:nvPr>
            <p:ph idx="1"/>
          </p:nvPr>
        </p:nvSpPr>
        <p:spPr/>
        <p:txBody>
          <a:bodyPr>
            <a:normAutofit/>
          </a:bodyPr>
          <a:lstStyle/>
          <a:p>
            <a:pPr algn="just"/>
            <a:r>
              <a:rPr lang="en-US" sz="2800" dirty="0"/>
              <a:t>Business runs on estimates and budgets, after the completion of transactions, it is utmost important to check the variance in between budget and estimates with the </a:t>
            </a:r>
            <a:r>
              <a:rPr lang="en-US" sz="2800" dirty="0" err="1"/>
              <a:t>actuals</a:t>
            </a:r>
            <a:r>
              <a:rPr lang="en-US" sz="2800" dirty="0"/>
              <a:t> one. Such variance analysis will help in checking any loopholes in the process and hence it will help an entity to take corrective actions for avoidance of the same in the future. </a:t>
            </a:r>
          </a:p>
        </p:txBody>
      </p:sp>
      <p:pic>
        <p:nvPicPr>
          <p:cNvPr id="21506" name="Picture 2" descr="Variance Analysis2"/>
          <p:cNvPicPr>
            <a:picLocks noChangeAspect="1" noChangeArrowheads="1"/>
          </p:cNvPicPr>
          <p:nvPr/>
        </p:nvPicPr>
        <p:blipFill>
          <a:blip r:embed="rId2"/>
          <a:srcRect/>
          <a:stretch>
            <a:fillRect/>
          </a:stretch>
        </p:blipFill>
        <p:spPr bwMode="auto">
          <a:xfrm>
            <a:off x="4114801" y="4724401"/>
            <a:ext cx="3495675" cy="179070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9. </a:t>
            </a:r>
            <a:r>
              <a:rPr lang="en-US" sz="3200" b="1" dirty="0"/>
              <a:t>Valuation</a:t>
            </a:r>
            <a:br>
              <a:rPr lang="en-US" sz="3200" b="1" dirty="0"/>
            </a:br>
            <a:endParaRPr lang="en-US" sz="3200" dirty="0"/>
          </a:p>
        </p:txBody>
      </p:sp>
      <p:sp>
        <p:nvSpPr>
          <p:cNvPr id="3" name="Content Placeholder 2"/>
          <p:cNvSpPr>
            <a:spLocks noGrp="1"/>
          </p:cNvSpPr>
          <p:nvPr>
            <p:ph idx="1"/>
          </p:nvPr>
        </p:nvSpPr>
        <p:spPr/>
        <p:txBody>
          <a:bodyPr/>
          <a:lstStyle/>
          <a:p>
            <a:pPr algn="just"/>
            <a:r>
              <a:rPr lang="en-US" dirty="0"/>
              <a:t>Valuation analysis means deriving the company’s fair valuation. You may use one of the following valuation financial analysis tools </a:t>
            </a:r>
          </a:p>
          <a:p>
            <a:pPr marL="514350" indent="-514350" algn="just">
              <a:buFont typeface="+mj-lt"/>
              <a:buAutoNum type="arabicPeriod"/>
            </a:pPr>
            <a:r>
              <a:rPr lang="en-US" dirty="0"/>
              <a:t>Dividend Discount Model</a:t>
            </a:r>
          </a:p>
          <a:p>
            <a:pPr marL="514350" indent="-514350" algn="just">
              <a:buFont typeface="+mj-lt"/>
              <a:buAutoNum type="arabicPeriod"/>
            </a:pPr>
            <a:r>
              <a:rPr lang="en-US" dirty="0"/>
              <a:t>DCF Formula</a:t>
            </a:r>
          </a:p>
          <a:p>
            <a:pPr marL="514350" indent="-514350" algn="just">
              <a:buFont typeface="+mj-lt"/>
              <a:buAutoNum type="arabicPeriod"/>
            </a:pPr>
            <a:r>
              <a:rPr lang="en-US" dirty="0"/>
              <a:t>Relative Valuation Multiples</a:t>
            </a:r>
          </a:p>
          <a:p>
            <a:pPr marL="514350" indent="-514350" algn="just">
              <a:buFont typeface="+mj-lt"/>
              <a:buAutoNum type="arabicPeriod"/>
            </a:pPr>
            <a:r>
              <a:rPr lang="en-US" dirty="0"/>
              <a:t>Transaction Multiples</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87362"/>
          </a:xfrm>
        </p:spPr>
        <p:txBody>
          <a:bodyPr>
            <a:normAutofit/>
          </a:bodyPr>
          <a:lstStyle/>
          <a:p>
            <a:r>
              <a:rPr lang="en-US" sz="2400" dirty="0"/>
              <a:t>9. </a:t>
            </a:r>
            <a:r>
              <a:rPr lang="en-US" sz="2400" b="1" dirty="0"/>
              <a:t>Valuation</a:t>
            </a:r>
            <a:endParaRPr lang="en-US" sz="2400" dirty="0"/>
          </a:p>
        </p:txBody>
      </p:sp>
      <p:sp>
        <p:nvSpPr>
          <p:cNvPr id="3" name="Content Placeholder 2"/>
          <p:cNvSpPr>
            <a:spLocks noGrp="1"/>
          </p:cNvSpPr>
          <p:nvPr>
            <p:ph idx="1"/>
          </p:nvPr>
        </p:nvSpPr>
        <p:spPr/>
        <p:txBody>
          <a:bodyPr/>
          <a:lstStyle/>
          <a:p>
            <a:endParaRPr lang="en-US"/>
          </a:p>
        </p:txBody>
      </p:sp>
      <p:pic>
        <p:nvPicPr>
          <p:cNvPr id="28674" name="Picture 2" descr="Valuation Methods"/>
          <p:cNvPicPr>
            <a:picLocks noChangeAspect="1" noChangeArrowheads="1"/>
          </p:cNvPicPr>
          <p:nvPr/>
        </p:nvPicPr>
        <p:blipFill>
          <a:blip r:embed="rId2"/>
          <a:srcRect/>
          <a:stretch>
            <a:fillRect/>
          </a:stretch>
        </p:blipFill>
        <p:spPr bwMode="auto">
          <a:xfrm>
            <a:off x="609600" y="685800"/>
            <a:ext cx="10820400" cy="6172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10.</a:t>
            </a:r>
            <a:r>
              <a:rPr lang="en-US" sz="3600" b="1" dirty="0"/>
              <a:t> FP&amp;A Analysis</a:t>
            </a:r>
            <a:br>
              <a:rPr lang="en-US" sz="3600" b="1" dirty="0"/>
            </a:br>
            <a:endParaRPr lang="en-US" sz="3600" dirty="0"/>
          </a:p>
        </p:txBody>
      </p:sp>
      <p:sp>
        <p:nvSpPr>
          <p:cNvPr id="3" name="Content Placeholder 2"/>
          <p:cNvSpPr>
            <a:spLocks noGrp="1"/>
          </p:cNvSpPr>
          <p:nvPr>
            <p:ph idx="1"/>
          </p:nvPr>
        </p:nvSpPr>
        <p:spPr/>
        <p:txBody>
          <a:bodyPr>
            <a:normAutofit/>
          </a:bodyPr>
          <a:lstStyle/>
          <a:p>
            <a:pPr algn="just"/>
            <a:r>
              <a:rPr lang="en-US" dirty="0"/>
              <a:t>Every company will be having its own financial planning and analysis (FP&amp;A) department whose main work is to analyze the internal organization’s various data points and to construct the Management Information System (MIS), which will be reported to top management. Such MIS circulated by FP&amp;A department is of the highest importance for the company as there will be, both published as well as unpublished information. Such analysis helps top management to adopt strategies.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Conclusion</a:t>
            </a:r>
            <a:br>
              <a:rPr lang="en-US" b="1" dirty="0"/>
            </a:br>
            <a:endParaRPr lang="en-US" dirty="0"/>
          </a:p>
        </p:txBody>
      </p:sp>
      <p:sp>
        <p:nvSpPr>
          <p:cNvPr id="3" name="Content Placeholder 2"/>
          <p:cNvSpPr>
            <a:spLocks noGrp="1"/>
          </p:cNvSpPr>
          <p:nvPr>
            <p:ph idx="1"/>
          </p:nvPr>
        </p:nvSpPr>
        <p:spPr/>
        <p:txBody>
          <a:bodyPr/>
          <a:lstStyle/>
          <a:p>
            <a:pPr algn="just"/>
            <a:r>
              <a:rPr lang="en-US" dirty="0"/>
              <a:t>Financial analysis is nowadays considered as the main ingredient in business activity, without this, to run business will turn out to be futile. </a:t>
            </a:r>
          </a:p>
          <a:p>
            <a:pPr algn="just"/>
            <a:r>
              <a:rPr lang="en-US" dirty="0"/>
              <a:t>Hence for every organization, to do financial analysis is not only necessary but to handle the same diligently and all the findings of the analysis should get duly implemented.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analysis</a:t>
            </a:r>
          </a:p>
        </p:txBody>
      </p:sp>
      <p:sp>
        <p:nvSpPr>
          <p:cNvPr id="3" name="Content Placeholder 2"/>
          <p:cNvSpPr>
            <a:spLocks noGrp="1"/>
          </p:cNvSpPr>
          <p:nvPr>
            <p:ph idx="1"/>
          </p:nvPr>
        </p:nvSpPr>
        <p:spPr/>
        <p:txBody>
          <a:bodyPr/>
          <a:lstStyle/>
          <a:p>
            <a:pPr algn="just"/>
            <a:r>
              <a:rPr lang="en-US" dirty="0"/>
              <a:t>Financial analysis is the process of evaluating businesses, projects, budgets, and other finance-related transactions to determine their performance and suitability. Typically, financial analysis is used to analyze whether an entity is stable, solvent, liquid, or profitable enough to warrant a monetary investment.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Financial Analysis</a:t>
            </a:r>
            <a:br>
              <a:rPr lang="en-US" b="1" dirty="0"/>
            </a:br>
            <a:endParaRPr lang="en-US" dirty="0"/>
          </a:p>
        </p:txBody>
      </p:sp>
      <p:sp>
        <p:nvSpPr>
          <p:cNvPr id="3" name="Content Placeholder 2"/>
          <p:cNvSpPr>
            <a:spLocks noGrp="1"/>
          </p:cNvSpPr>
          <p:nvPr>
            <p:ph idx="1"/>
          </p:nvPr>
        </p:nvSpPr>
        <p:spPr/>
        <p:txBody>
          <a:bodyPr/>
          <a:lstStyle/>
          <a:p>
            <a:pPr algn="just"/>
            <a:r>
              <a:rPr lang="en-US" dirty="0"/>
              <a:t>Financial analysis means the analysis of the financial statement to reach up to the productive conclusion, which will help the investors and other stakeholders to maintain their relationship with the company and there are various types that experts and analysts use to do a post-mortem of financial statements. Below is the list of 10 types of financial analysis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Financial Analysis</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a:t>Horizontal Analysis</a:t>
            </a:r>
          </a:p>
          <a:p>
            <a:pPr marL="514350" indent="-514350">
              <a:buFont typeface="+mj-lt"/>
              <a:buAutoNum type="arabicPeriod"/>
            </a:pPr>
            <a:r>
              <a:rPr lang="en-US" dirty="0"/>
              <a:t> Vertical Analysis</a:t>
            </a:r>
          </a:p>
          <a:p>
            <a:pPr marL="514350" indent="-514350">
              <a:buFont typeface="+mj-lt"/>
              <a:buAutoNum type="arabicPeriod"/>
            </a:pPr>
            <a:r>
              <a:rPr lang="en-US" dirty="0"/>
              <a:t>Trend Analysis</a:t>
            </a:r>
          </a:p>
          <a:p>
            <a:pPr marL="514350" indent="-514350">
              <a:buFont typeface="+mj-lt"/>
              <a:buAutoNum type="arabicPeriod"/>
            </a:pPr>
            <a:r>
              <a:rPr lang="en-US" dirty="0"/>
              <a:t>Liquidity Analysis</a:t>
            </a:r>
          </a:p>
          <a:p>
            <a:pPr marL="514350" indent="-514350">
              <a:buFont typeface="+mj-lt"/>
              <a:buAutoNum type="arabicPeriod"/>
            </a:pPr>
            <a:r>
              <a:rPr lang="en-US" dirty="0"/>
              <a:t>Solvency Analysis</a:t>
            </a:r>
          </a:p>
          <a:p>
            <a:pPr marL="514350" indent="-514350">
              <a:buFont typeface="+mj-lt"/>
              <a:buAutoNum type="arabicPeriod"/>
            </a:pPr>
            <a:r>
              <a:rPr lang="en-US" dirty="0"/>
              <a:t>Profitability Analysis</a:t>
            </a:r>
          </a:p>
          <a:p>
            <a:pPr marL="514350" indent="-514350">
              <a:buFont typeface="+mj-lt"/>
              <a:buAutoNum type="arabicPeriod"/>
            </a:pPr>
            <a:r>
              <a:rPr lang="en-US" dirty="0"/>
              <a:t> Scenario &amp; Sensitivity Analysis</a:t>
            </a:r>
          </a:p>
          <a:p>
            <a:pPr marL="514350" indent="-514350">
              <a:buFont typeface="+mj-lt"/>
              <a:buAutoNum type="arabicPeriod"/>
            </a:pPr>
            <a:r>
              <a:rPr lang="en-US" dirty="0"/>
              <a:t>Variance Analysis</a:t>
            </a:r>
          </a:p>
          <a:p>
            <a:pPr marL="514350" indent="-514350">
              <a:buFont typeface="+mj-lt"/>
              <a:buAutoNum type="arabicPeriod"/>
            </a:pPr>
            <a:r>
              <a:rPr lang="en-US" dirty="0"/>
              <a:t>Valuation Analysis</a:t>
            </a:r>
          </a:p>
          <a:p>
            <a:pPr marL="514350" indent="-514350">
              <a:buFont typeface="+mj-lt"/>
              <a:buAutoNum type="arabicPeriod"/>
            </a:pPr>
            <a:r>
              <a:rPr lang="en-US" dirty="0"/>
              <a:t>FP&amp;A Analysis</a:t>
            </a:r>
          </a:p>
          <a:p>
            <a:pPr marL="514350" indent="-514350">
              <a:buFont typeface="+mj-lt"/>
              <a:buAutoNum type="arabi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Autofit/>
          </a:bodyPr>
          <a:lstStyle/>
          <a:p>
            <a:r>
              <a:rPr lang="en-US" sz="3200" b="1" dirty="0"/>
              <a:t>1. Horizontal Analysis</a:t>
            </a:r>
            <a:br>
              <a:rPr lang="en-US" sz="3200" b="1" dirty="0"/>
            </a:br>
            <a:endParaRPr lang="en-US" sz="3200" b="1" dirty="0"/>
          </a:p>
        </p:txBody>
      </p:sp>
      <p:sp>
        <p:nvSpPr>
          <p:cNvPr id="3" name="Content Placeholder 2"/>
          <p:cNvSpPr>
            <a:spLocks noGrp="1"/>
          </p:cNvSpPr>
          <p:nvPr>
            <p:ph idx="1"/>
          </p:nvPr>
        </p:nvSpPr>
        <p:spPr>
          <a:xfrm>
            <a:off x="1981200" y="762000"/>
            <a:ext cx="8382000" cy="5715000"/>
          </a:xfrm>
        </p:spPr>
        <p:txBody>
          <a:bodyPr>
            <a:normAutofit/>
          </a:bodyPr>
          <a:lstStyle/>
          <a:p>
            <a:pPr algn="just"/>
            <a:r>
              <a:rPr lang="en-US" sz="2800" dirty="0"/>
              <a:t>The horizontal analysis measures the line items of financial statements with the base year. That means, it compares the figures for a given period with the other period.</a:t>
            </a:r>
          </a:p>
        </p:txBody>
      </p:sp>
      <p:pic>
        <p:nvPicPr>
          <p:cNvPr id="2050" name="Picture 2" descr="Horizontal Analysis"/>
          <p:cNvPicPr>
            <a:picLocks noChangeAspect="1" noChangeArrowheads="1"/>
          </p:cNvPicPr>
          <p:nvPr/>
        </p:nvPicPr>
        <p:blipFill>
          <a:blip r:embed="rId2"/>
          <a:srcRect/>
          <a:stretch>
            <a:fillRect/>
          </a:stretch>
        </p:blipFill>
        <p:spPr bwMode="auto">
          <a:xfrm>
            <a:off x="1828800" y="2438400"/>
            <a:ext cx="8839200" cy="4419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a:bodyPr>
          <a:lstStyle/>
          <a:p>
            <a:r>
              <a:rPr lang="en-US" sz="3200" b="1" dirty="0"/>
              <a:t>2. Vertical Analysis</a:t>
            </a:r>
          </a:p>
        </p:txBody>
      </p:sp>
      <p:sp>
        <p:nvSpPr>
          <p:cNvPr id="3" name="Content Placeholder 2"/>
          <p:cNvSpPr>
            <a:spLocks noGrp="1"/>
          </p:cNvSpPr>
          <p:nvPr>
            <p:ph idx="1"/>
          </p:nvPr>
        </p:nvSpPr>
        <p:spPr/>
        <p:txBody>
          <a:bodyPr>
            <a:normAutofit/>
          </a:bodyPr>
          <a:lstStyle/>
          <a:p>
            <a:pPr algn="just"/>
            <a:r>
              <a:rPr lang="en-US" dirty="0"/>
              <a:t>The vertical analysis measures the line item of the income statement or balance sheet by taking any line item of financial statement as a base and will disclose the same in percentage form.</a:t>
            </a:r>
          </a:p>
          <a:p>
            <a:pPr algn="just"/>
            <a:r>
              <a:rPr lang="en-US" dirty="0"/>
              <a:t>For example, in Income Statement, to disclose all the line items in percentage form by taking base as Net sales. Likewise, in the Balance sheet on the asset side, to disclose all the line items in the percentage form of total assets.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normAutofit/>
          </a:bodyPr>
          <a:lstStyle/>
          <a:p>
            <a:r>
              <a:rPr lang="en-US" sz="2800" b="1" dirty="0"/>
              <a:t>2. Vertical Analysis</a:t>
            </a:r>
            <a:endParaRPr lang="en-US" sz="2800" dirty="0"/>
          </a:p>
        </p:txBody>
      </p:sp>
      <p:sp>
        <p:nvSpPr>
          <p:cNvPr id="3" name="Content Placeholder 2"/>
          <p:cNvSpPr>
            <a:spLocks noGrp="1"/>
          </p:cNvSpPr>
          <p:nvPr>
            <p:ph idx="1"/>
          </p:nvPr>
        </p:nvSpPr>
        <p:spPr/>
        <p:txBody>
          <a:bodyPr/>
          <a:lstStyle/>
          <a:p>
            <a:endParaRPr lang="en-US"/>
          </a:p>
        </p:txBody>
      </p:sp>
      <p:pic>
        <p:nvPicPr>
          <p:cNvPr id="19458" name="Picture 2" descr="https://cdn.wallstreetmojo.com/wp-content/uploads/2016/07/Vertical-Analysis-of-Colgate-Income-Statement.png"/>
          <p:cNvPicPr>
            <a:picLocks noChangeAspect="1" noChangeArrowheads="1"/>
          </p:cNvPicPr>
          <p:nvPr/>
        </p:nvPicPr>
        <p:blipFill>
          <a:blip r:embed="rId2"/>
          <a:srcRect/>
          <a:stretch>
            <a:fillRect/>
          </a:stretch>
        </p:blipFill>
        <p:spPr bwMode="auto">
          <a:xfrm>
            <a:off x="1679576" y="838200"/>
            <a:ext cx="8988425" cy="5867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3. Trend analysis </a:t>
            </a:r>
          </a:p>
        </p:txBody>
      </p:sp>
      <p:sp>
        <p:nvSpPr>
          <p:cNvPr id="3" name="Content Placeholder 2"/>
          <p:cNvSpPr>
            <a:spLocks noGrp="1"/>
          </p:cNvSpPr>
          <p:nvPr>
            <p:ph idx="1"/>
          </p:nvPr>
        </p:nvSpPr>
        <p:spPr/>
        <p:txBody>
          <a:bodyPr/>
          <a:lstStyle/>
          <a:p>
            <a:r>
              <a:rPr lang="en-US" dirty="0"/>
              <a:t>Trend analysis means identifying patterns from multiple time period and plotting those in a graphical format such that actionable information could be derived.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4. Liquidity Analysis</a:t>
            </a:r>
            <a:br>
              <a:rPr lang="en-US" sz="3200" b="1" dirty="0"/>
            </a:br>
            <a:endParaRPr lang="en-US" sz="3200" b="1" dirty="0"/>
          </a:p>
        </p:txBody>
      </p:sp>
      <p:sp>
        <p:nvSpPr>
          <p:cNvPr id="3" name="Content Placeholder 2"/>
          <p:cNvSpPr>
            <a:spLocks noGrp="1"/>
          </p:cNvSpPr>
          <p:nvPr>
            <p:ph idx="1"/>
          </p:nvPr>
        </p:nvSpPr>
        <p:spPr/>
        <p:txBody>
          <a:bodyPr>
            <a:normAutofit lnSpcReduction="10000"/>
          </a:bodyPr>
          <a:lstStyle/>
          <a:p>
            <a:pPr algn="just"/>
            <a:r>
              <a:rPr lang="en-US" dirty="0"/>
              <a:t>The short-term analysis focus on routine expenses. It analyses the short-term capability of the company with respect to day-to-day payments of trade creditors, short-term borrowings, statutory payments, salaries etc. Its main intent is to verify the appropriate liquidity being maintained thoroughly for the given period and all the liabilities are being met without any default.</a:t>
            </a:r>
          </a:p>
          <a:p>
            <a:pPr algn="just"/>
            <a:r>
              <a:rPr lang="en-US" dirty="0"/>
              <a:t>The short-term analysis is carried out using the technique of ratio analysis, which uses various ratios like liquidity ratio, current ratio, quick ratio, etc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910</Words>
  <Application>Microsoft Office PowerPoint</Application>
  <PresentationFormat>Widescreen</PresentationFormat>
  <Paragraphs>55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Financial analysis</vt:lpstr>
      <vt:lpstr>Financial analysis</vt:lpstr>
      <vt:lpstr>Types of Financial Analysis </vt:lpstr>
      <vt:lpstr>Types of Financial Analysis </vt:lpstr>
      <vt:lpstr>1. Horizontal Analysis </vt:lpstr>
      <vt:lpstr>2. Vertical Analysis</vt:lpstr>
      <vt:lpstr>2. Vertical Analysis</vt:lpstr>
      <vt:lpstr>3. Trend analysis </vt:lpstr>
      <vt:lpstr>4. Liquidity Analysis </vt:lpstr>
      <vt:lpstr>5. Solvency Analysis </vt:lpstr>
      <vt:lpstr>6. Profitability Analysis </vt:lpstr>
      <vt:lpstr>7. Scenario &amp; Sensitivity Analysis </vt:lpstr>
      <vt:lpstr>7. Scenario &amp; Sensitivity Analysis </vt:lpstr>
      <vt:lpstr>8.  Variance Analysis </vt:lpstr>
      <vt:lpstr>9. Valuation </vt:lpstr>
      <vt:lpstr>9. Valuation</vt:lpstr>
      <vt:lpstr>10. FP&amp;A Analysis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analysis</dc:title>
  <dc:creator>Manish</dc:creator>
  <cp:lastModifiedBy>Manish Dadhich</cp:lastModifiedBy>
  <cp:revision>2</cp:revision>
  <dcterms:created xsi:type="dcterms:W3CDTF">2006-08-16T00:00:00Z</dcterms:created>
  <dcterms:modified xsi:type="dcterms:W3CDTF">2025-01-23T11:52:32Z</dcterms:modified>
</cp:coreProperties>
</file>