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90" r:id="rId19"/>
    <p:sldId id="291" r:id="rId20"/>
    <p:sldId id="292" r:id="rId21"/>
    <p:sldId id="293" r:id="rId22"/>
    <p:sldId id="29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95" r:id="rId37"/>
    <p:sldId id="296" r:id="rId38"/>
    <p:sldId id="297" r:id="rId39"/>
    <p:sldId id="298" r:id="rId40"/>
    <p:sldId id="288" r:id="rId41"/>
    <p:sldId id="289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219200"/>
            <a:ext cx="7772400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mtClean="0">
                <a:solidFill>
                  <a:srgbClr val="990000"/>
                </a:solidFill>
                <a:latin typeface="Arial"/>
                <a:cs typeface="Arial"/>
              </a:rPr>
              <a:t>Auditing</a:t>
            </a:r>
            <a:r>
              <a:rPr lang="en-US" sz="5000" b="1" dirty="0" smtClean="0">
                <a:solidFill>
                  <a:srgbClr val="990000"/>
                </a:solidFill>
                <a:latin typeface="Arial"/>
                <a:cs typeface="Arial"/>
              </a:rPr>
              <a:t>: Introduction, meaning, objectives</a:t>
            </a:r>
            <a:endParaRPr sz="5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2601" y="5894019"/>
            <a:ext cx="3502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 smtClean="0">
                <a:solidFill>
                  <a:srgbClr val="990000"/>
                </a:solidFill>
                <a:latin typeface="Arial"/>
                <a:cs typeface="Arial"/>
              </a:rPr>
              <a:t>Dr. Manish </a:t>
            </a:r>
            <a:r>
              <a:rPr lang="en-US" sz="2000" spc="-5" dirty="0" err="1" smtClean="0">
                <a:solidFill>
                  <a:srgbClr val="990000"/>
                </a:solidFill>
                <a:latin typeface="Arial"/>
                <a:cs typeface="Arial"/>
              </a:rPr>
              <a:t>Dadhich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318007"/>
            <a:ext cx="3382391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Mea</a:t>
            </a:r>
            <a:r>
              <a:rPr spc="-15" dirty="0"/>
              <a:t>n</a:t>
            </a:r>
            <a:r>
              <a:rPr spc="-5" dirty="0"/>
              <a:t>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9533" y="2308986"/>
            <a:ext cx="799147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general meaning </a:t>
            </a:r>
            <a:r>
              <a:rPr sz="2400" dirty="0">
                <a:latin typeface="Times New Roman"/>
                <a:cs typeface="Times New Roman"/>
              </a:rPr>
              <a:t>of an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planned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documented  activity performed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qualified personnel to determine </a:t>
            </a:r>
            <a:r>
              <a:rPr sz="2400" spc="-15" dirty="0">
                <a:latin typeface="Times New Roman"/>
                <a:cs typeface="Times New Roman"/>
              </a:rPr>
              <a:t>by 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investigation, examination,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evaluation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objective evidence,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adequacy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compliance </a:t>
            </a:r>
            <a:r>
              <a:rPr sz="2400" spc="-1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established procedures,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  </a:t>
            </a:r>
            <a:r>
              <a:rPr sz="2400" dirty="0">
                <a:latin typeface="Times New Roman"/>
                <a:cs typeface="Times New Roman"/>
              </a:rPr>
              <a:t>applicable </a:t>
            </a:r>
            <a:r>
              <a:rPr sz="2400" spc="-5" dirty="0">
                <a:latin typeface="Times New Roman"/>
                <a:cs typeface="Times New Roman"/>
              </a:rPr>
              <a:t>documents, </a:t>
            </a:r>
            <a:r>
              <a:rPr sz="2400" dirty="0">
                <a:latin typeface="Times New Roman"/>
                <a:cs typeface="Times New Roman"/>
              </a:rPr>
              <a:t>and the </a:t>
            </a:r>
            <a:r>
              <a:rPr sz="2400" spc="-5" dirty="0">
                <a:latin typeface="Times New Roman"/>
                <a:cs typeface="Times New Roman"/>
              </a:rPr>
              <a:t>effectiveness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implementation.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1" y="318007"/>
            <a:ext cx="394690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965" y="1736801"/>
            <a:ext cx="8274684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Simple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Definition:-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41148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“Audit is </a:t>
            </a:r>
            <a:r>
              <a:rPr sz="2400" spc="-5" dirty="0">
                <a:latin typeface="Times New Roman"/>
                <a:cs typeface="Times New Roman"/>
              </a:rPr>
              <a:t>an examination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&amp; records </a:t>
            </a:r>
            <a:r>
              <a:rPr sz="2400" spc="-10" dirty="0">
                <a:latin typeface="Times New Roman"/>
                <a:cs typeface="Times New Roman"/>
              </a:rPr>
              <a:t>which </a:t>
            </a:r>
            <a:r>
              <a:rPr sz="2400" spc="-15" dirty="0">
                <a:latin typeface="Times New Roman"/>
                <a:cs typeface="Times New Roman"/>
              </a:rPr>
              <a:t>is  </a:t>
            </a:r>
            <a:r>
              <a:rPr sz="2400" dirty="0">
                <a:latin typeface="Times New Roman"/>
                <a:cs typeface="Times New Roman"/>
              </a:rPr>
              <a:t>carried out by vouching the </a:t>
            </a:r>
            <a:r>
              <a:rPr sz="2400" spc="-5" dirty="0">
                <a:latin typeface="Times New Roman"/>
                <a:cs typeface="Times New Roman"/>
              </a:rPr>
              <a:t>evidences, </a:t>
            </a:r>
            <a:r>
              <a:rPr sz="2400" dirty="0">
                <a:latin typeface="Times New Roman"/>
                <a:cs typeface="Times New Roman"/>
              </a:rPr>
              <a:t>supporting </a:t>
            </a:r>
            <a:r>
              <a:rPr sz="2400" spc="-5" dirty="0">
                <a:latin typeface="Times New Roman"/>
                <a:cs typeface="Times New Roman"/>
              </a:rPr>
              <a:t>various  transactions; </a:t>
            </a:r>
            <a:r>
              <a:rPr sz="2400" dirty="0">
                <a:latin typeface="Times New Roman"/>
                <a:cs typeface="Times New Roman"/>
              </a:rPr>
              <a:t>by such an </a:t>
            </a:r>
            <a:r>
              <a:rPr sz="2400" spc="-5" dirty="0">
                <a:latin typeface="Times New Roman"/>
                <a:cs typeface="Times New Roman"/>
              </a:rPr>
              <a:t>examination </a:t>
            </a: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ascertained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the  Balance Sheet gives </a:t>
            </a:r>
            <a:r>
              <a:rPr sz="2400" dirty="0">
                <a:latin typeface="Times New Roman"/>
                <a:cs typeface="Times New Roman"/>
              </a:rPr>
              <a:t>a true &amp; </a:t>
            </a:r>
            <a:r>
              <a:rPr sz="2400" spc="-5" dirty="0">
                <a:latin typeface="Times New Roman"/>
                <a:cs typeface="Times New Roman"/>
              </a:rPr>
              <a:t>fair view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10" dirty="0">
                <a:latin typeface="Times New Roman"/>
                <a:cs typeface="Times New Roman"/>
              </a:rPr>
              <a:t>state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affairs </a:t>
            </a:r>
            <a:r>
              <a:rPr sz="240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business </a:t>
            </a:r>
            <a:r>
              <a:rPr sz="2400" dirty="0">
                <a:latin typeface="Times New Roman"/>
                <a:cs typeface="Times New Roman"/>
              </a:rPr>
              <a:t>&amp; </a:t>
            </a:r>
            <a:r>
              <a:rPr sz="2400" spc="-5" dirty="0">
                <a:latin typeface="Times New Roman"/>
                <a:cs typeface="Times New Roman"/>
              </a:rPr>
              <a:t>the Profit </a:t>
            </a:r>
            <a:r>
              <a:rPr sz="2400" dirty="0">
                <a:latin typeface="Times New Roman"/>
                <a:cs typeface="Times New Roman"/>
              </a:rPr>
              <a:t>&amp; </a:t>
            </a:r>
            <a:r>
              <a:rPr sz="2400" spc="-5" dirty="0">
                <a:latin typeface="Times New Roman"/>
                <a:cs typeface="Times New Roman"/>
              </a:rPr>
              <a:t>Loss Account gives </a:t>
            </a:r>
            <a:r>
              <a:rPr sz="2400" dirty="0">
                <a:latin typeface="Times New Roman"/>
                <a:cs typeface="Times New Roman"/>
              </a:rPr>
              <a:t>a true &amp; </a:t>
            </a:r>
            <a:r>
              <a:rPr sz="2400" spc="-5" dirty="0">
                <a:latin typeface="Times New Roman"/>
                <a:cs typeface="Times New Roman"/>
              </a:rPr>
              <a:t>fair view  </a:t>
            </a:r>
            <a:r>
              <a:rPr sz="2400" dirty="0">
                <a:latin typeface="Times New Roman"/>
                <a:cs typeface="Times New Roman"/>
              </a:rPr>
              <a:t>of the profit or </a:t>
            </a:r>
            <a:r>
              <a:rPr sz="2400" spc="-5" dirty="0">
                <a:latin typeface="Times New Roman"/>
                <a:cs typeface="Times New Roman"/>
              </a:rPr>
              <a:t>loss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business.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318007"/>
            <a:ext cx="30100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965" y="1736801"/>
            <a:ext cx="8273415" cy="3830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Spicer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Pegler:-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248285" marR="508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"Auditing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such an </a:t>
            </a:r>
            <a:r>
              <a:rPr sz="2400" spc="-5" dirty="0">
                <a:latin typeface="Times New Roman"/>
                <a:cs typeface="Times New Roman"/>
              </a:rPr>
              <a:t>examination </a:t>
            </a:r>
            <a:r>
              <a:rPr sz="2400" dirty="0">
                <a:latin typeface="Times New Roman"/>
                <a:cs typeface="Times New Roman"/>
              </a:rPr>
              <a:t>of books of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and  vouchers of </a:t>
            </a:r>
            <a:r>
              <a:rPr sz="2400" spc="-5" dirty="0">
                <a:latin typeface="Times New Roman"/>
                <a:cs typeface="Times New Roman"/>
              </a:rPr>
              <a:t>business, as will enable the auditors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satisfy  himself </a:t>
            </a:r>
            <a:r>
              <a:rPr sz="2400" dirty="0">
                <a:latin typeface="Times New Roman"/>
                <a:cs typeface="Times New Roman"/>
              </a:rPr>
              <a:t>that the </a:t>
            </a:r>
            <a:r>
              <a:rPr sz="2400" spc="-5" dirty="0">
                <a:latin typeface="Times New Roman"/>
                <a:cs typeface="Times New Roman"/>
              </a:rPr>
              <a:t>balance </a:t>
            </a:r>
            <a:r>
              <a:rPr sz="2400" dirty="0">
                <a:latin typeface="Times New Roman"/>
                <a:cs typeface="Times New Roman"/>
              </a:rPr>
              <a:t>sheet is </a:t>
            </a:r>
            <a:r>
              <a:rPr sz="2400" spc="-5" dirty="0">
                <a:latin typeface="Times New Roman"/>
                <a:cs typeface="Times New Roman"/>
              </a:rPr>
              <a:t>properly drawn </a:t>
            </a:r>
            <a:r>
              <a:rPr sz="2400" dirty="0">
                <a:latin typeface="Times New Roman"/>
                <a:cs typeface="Times New Roman"/>
              </a:rPr>
              <a:t>up, </a:t>
            </a:r>
            <a:r>
              <a:rPr sz="2400" spc="-5" dirty="0">
                <a:latin typeface="Times New Roman"/>
                <a:cs typeface="Times New Roman"/>
              </a:rPr>
              <a:t>so as </a:t>
            </a:r>
            <a:r>
              <a:rPr sz="2400" dirty="0">
                <a:latin typeface="Times New Roman"/>
                <a:cs typeface="Times New Roman"/>
              </a:rPr>
              <a:t>to give  a </a:t>
            </a:r>
            <a:r>
              <a:rPr sz="2400" spc="-5" dirty="0">
                <a:latin typeface="Times New Roman"/>
                <a:cs typeface="Times New Roman"/>
              </a:rPr>
              <a:t>true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fair view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state </a:t>
            </a:r>
            <a:r>
              <a:rPr sz="2400" dirty="0">
                <a:latin typeface="Times New Roman"/>
                <a:cs typeface="Times New Roman"/>
              </a:rPr>
              <a:t>of affairs of the </a:t>
            </a:r>
            <a:r>
              <a:rPr sz="2400" spc="-5" dirty="0">
                <a:latin typeface="Times New Roman"/>
                <a:cs typeface="Times New Roman"/>
              </a:rPr>
              <a:t>business </a:t>
            </a:r>
            <a:r>
              <a:rPr sz="2400" dirty="0">
                <a:latin typeface="Times New Roman"/>
                <a:cs typeface="Times New Roman"/>
              </a:rPr>
              <a:t>and that  the </a:t>
            </a:r>
            <a:r>
              <a:rPr sz="2400" spc="-5" dirty="0">
                <a:latin typeface="Times New Roman"/>
                <a:cs typeface="Times New Roman"/>
              </a:rPr>
              <a:t>profit and loss account gives true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fair view </a:t>
            </a:r>
            <a:r>
              <a:rPr sz="2400" dirty="0">
                <a:latin typeface="Times New Roman"/>
                <a:cs typeface="Times New Roman"/>
              </a:rPr>
              <a:t>of the  </a:t>
            </a:r>
            <a:r>
              <a:rPr sz="2400" spc="-5" dirty="0">
                <a:latin typeface="Times New Roman"/>
                <a:cs typeface="Times New Roman"/>
              </a:rPr>
              <a:t>profit/loss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the financial period, according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-10" dirty="0">
                <a:latin typeface="Times New Roman"/>
                <a:cs typeface="Times New Roman"/>
              </a:rPr>
              <a:t>best </a:t>
            </a:r>
            <a:r>
              <a:rPr sz="240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explanation given to </a:t>
            </a:r>
            <a:r>
              <a:rPr sz="2400" dirty="0">
                <a:latin typeface="Times New Roman"/>
                <a:cs typeface="Times New Roman"/>
              </a:rPr>
              <a:t>him and </a:t>
            </a:r>
            <a:r>
              <a:rPr sz="2400" spc="-5" dirty="0">
                <a:latin typeface="Times New Roman"/>
                <a:cs typeface="Times New Roman"/>
              </a:rPr>
              <a:t>as shown </a:t>
            </a:r>
            <a:r>
              <a:rPr sz="2400" dirty="0">
                <a:latin typeface="Times New Roman"/>
                <a:cs typeface="Times New Roman"/>
              </a:rPr>
              <a:t>by the  books; and if not, in what respect he is not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satisfied."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18007"/>
            <a:ext cx="26290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5965" y="1736801"/>
            <a:ext cx="8273415" cy="23980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Prof.</a:t>
            </a: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L.R.Dicksee:-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294005" marR="5080" indent="304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“Auditing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an </a:t>
            </a:r>
            <a:r>
              <a:rPr sz="2400" spc="-5" dirty="0">
                <a:latin typeface="Times New Roman"/>
                <a:cs typeface="Times New Roman"/>
              </a:rPr>
              <a:t>examination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accounting records undertaken  </a:t>
            </a:r>
            <a:r>
              <a:rPr sz="2400" dirty="0">
                <a:latin typeface="Times New Roman"/>
                <a:cs typeface="Times New Roman"/>
              </a:rPr>
              <a:t>with a </a:t>
            </a:r>
            <a:r>
              <a:rPr sz="2400" spc="-5" dirty="0">
                <a:latin typeface="Times New Roman"/>
                <a:cs typeface="Times New Roman"/>
              </a:rPr>
              <a:t>view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establish </a:t>
            </a:r>
            <a:r>
              <a:rPr sz="2400" dirty="0">
                <a:latin typeface="Times New Roman"/>
                <a:cs typeface="Times New Roman"/>
              </a:rPr>
              <a:t>whether </a:t>
            </a:r>
            <a:r>
              <a:rPr sz="2400" spc="-5" dirty="0">
                <a:latin typeface="Times New Roman"/>
                <a:cs typeface="Times New Roman"/>
              </a:rPr>
              <a:t>they correctly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completely  </a:t>
            </a:r>
            <a:r>
              <a:rPr sz="2400" dirty="0">
                <a:latin typeface="Times New Roman"/>
                <a:cs typeface="Times New Roman"/>
              </a:rPr>
              <a:t>reflect the transactions to which they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relate</a:t>
            </a:r>
            <a:r>
              <a:rPr sz="2400" smtClean="0">
                <a:latin typeface="Times New Roman"/>
                <a:cs typeface="Times New Roman"/>
              </a:rPr>
              <a:t>.”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294005" marR="5080" indent="30480" algn="just"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1" y="318007"/>
            <a:ext cx="629780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/>
              <a:t>Characteristics of</a:t>
            </a:r>
            <a:r>
              <a:rPr sz="3600" b="1" spc="-70" dirty="0"/>
              <a:t> </a:t>
            </a:r>
            <a:r>
              <a:rPr sz="3600" b="1" spc="-5" dirty="0"/>
              <a:t>Auditing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36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4670" indent="-45720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34035" algn="l"/>
                <a:tab pos="534670" algn="l"/>
              </a:tabLst>
            </a:pPr>
            <a:r>
              <a:rPr sz="2800" spc="-5" dirty="0"/>
              <a:t>Systematic </a:t>
            </a:r>
            <a:r>
              <a:rPr sz="2800" dirty="0"/>
              <a:t>&amp; Scientific</a:t>
            </a:r>
            <a:r>
              <a:rPr sz="2800" spc="-45" dirty="0"/>
              <a:t> </a:t>
            </a:r>
            <a:r>
              <a:rPr sz="2800" dirty="0"/>
              <a:t>Procedure</a:t>
            </a:r>
          </a:p>
          <a:p>
            <a:pPr marL="534670" indent="-4572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34035" algn="l"/>
                <a:tab pos="534670" algn="l"/>
              </a:tabLst>
            </a:pPr>
            <a:r>
              <a:rPr sz="2800" smtClean="0"/>
              <a:t>Essential </a:t>
            </a:r>
            <a:r>
              <a:rPr sz="2800" spc="-5" dirty="0"/>
              <a:t>Documents </a:t>
            </a:r>
            <a:r>
              <a:rPr sz="2800" dirty="0"/>
              <a:t>are integral</a:t>
            </a:r>
            <a:r>
              <a:rPr sz="2800" spc="-65" dirty="0"/>
              <a:t> </a:t>
            </a:r>
            <a:r>
              <a:rPr sz="2800" dirty="0"/>
              <a:t>part</a:t>
            </a:r>
          </a:p>
          <a:p>
            <a:pPr marL="534670" indent="-457200" algn="just">
              <a:lnSpc>
                <a:spcPct val="100000"/>
              </a:lnSpc>
              <a:buAutoNum type="arabicPeriod"/>
              <a:tabLst>
                <a:tab pos="534035" algn="l"/>
                <a:tab pos="534670" algn="l"/>
              </a:tabLst>
            </a:pPr>
            <a:r>
              <a:rPr sz="2800" smtClean="0"/>
              <a:t>It </a:t>
            </a:r>
            <a:r>
              <a:rPr sz="2800" dirty="0"/>
              <a:t>is done with the help of vouchers, </a:t>
            </a:r>
            <a:r>
              <a:rPr sz="2800" spc="-5" dirty="0"/>
              <a:t>documents</a:t>
            </a:r>
            <a:r>
              <a:rPr sz="2800" spc="-5"/>
              <a:t>,</a:t>
            </a:r>
            <a:r>
              <a:rPr sz="2800" spc="-25"/>
              <a:t> </a:t>
            </a:r>
            <a:r>
              <a:rPr sz="2800" smtClean="0"/>
              <a:t>information</a:t>
            </a:r>
            <a:r>
              <a:rPr lang="en-US" sz="2800" dirty="0" smtClean="0"/>
              <a:t> </a:t>
            </a:r>
            <a:r>
              <a:rPr sz="2800" smtClean="0"/>
              <a:t>and </a:t>
            </a:r>
            <a:r>
              <a:rPr sz="2800" dirty="0"/>
              <a:t>explanations received from the</a:t>
            </a:r>
            <a:r>
              <a:rPr sz="2800" spc="-75" dirty="0"/>
              <a:t> </a:t>
            </a:r>
            <a:r>
              <a:rPr sz="2800"/>
              <a:t>authorities</a:t>
            </a:r>
            <a:r>
              <a:rPr sz="2800" smtClean="0"/>
              <a:t>.</a:t>
            </a:r>
            <a:endParaRPr/>
          </a:p>
          <a:p>
            <a:pPr marL="534670" indent="-457200" algn="just">
              <a:lnSpc>
                <a:spcPct val="100000"/>
              </a:lnSpc>
              <a:buAutoNum type="arabicPeriod" startAt="4"/>
              <a:tabLst>
                <a:tab pos="534035" algn="l"/>
                <a:tab pos="534670" algn="l"/>
              </a:tabLst>
            </a:pPr>
            <a:r>
              <a:rPr sz="2800" dirty="0"/>
              <a:t>Undertaken by an Independent person </a:t>
            </a:r>
            <a:r>
              <a:rPr sz="2800"/>
              <a:t>or</a:t>
            </a:r>
            <a:r>
              <a:rPr sz="2800" spc="-60"/>
              <a:t> </a:t>
            </a:r>
            <a:r>
              <a:rPr sz="2800" smtClean="0"/>
              <a:t>Body</a:t>
            </a:r>
            <a:endParaRPr/>
          </a:p>
          <a:p>
            <a:pPr marL="534670" indent="-457200" algn="just">
              <a:lnSpc>
                <a:spcPct val="100000"/>
              </a:lnSpc>
              <a:buAutoNum type="arabicPeriod" startAt="4"/>
              <a:tabLst>
                <a:tab pos="534035" algn="l"/>
                <a:tab pos="534670" algn="l"/>
              </a:tabLst>
            </a:pPr>
            <a:r>
              <a:rPr sz="2800" dirty="0"/>
              <a:t>Analytical</a:t>
            </a:r>
            <a:r>
              <a:rPr sz="2800" spc="-40" dirty="0"/>
              <a:t> </a:t>
            </a:r>
            <a:r>
              <a:rPr sz="2800" dirty="0"/>
              <a:t>approach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813" y="1094359"/>
            <a:ext cx="721487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Art </a:t>
            </a:r>
            <a:r>
              <a:rPr sz="2400" dirty="0">
                <a:latin typeface="Times New Roman"/>
                <a:cs typeface="Times New Roman"/>
              </a:rPr>
              <a:t>&amp; Science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Both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6"/>
            </a:pPr>
            <a:endParaRPr sz="2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6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Verification of 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results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6"/>
            </a:pPr>
            <a:endParaRPr sz="2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6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The Auditor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to satisfy </a:t>
            </a:r>
            <a:r>
              <a:rPr sz="2400" spc="-5" dirty="0">
                <a:latin typeface="Times New Roman"/>
                <a:cs typeface="Times New Roman"/>
              </a:rPr>
              <a:t>himself with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authenticity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813" y="3289172"/>
            <a:ext cx="32696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Compliance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9"/>
            </a:pPr>
            <a:endParaRPr sz="2500">
              <a:latin typeface="Times New Roman"/>
              <a:cs typeface="Times New Roman"/>
            </a:endParaRPr>
          </a:p>
          <a:p>
            <a:pPr marL="515620" indent="-502920">
              <a:lnSpc>
                <a:spcPct val="100000"/>
              </a:lnSpc>
              <a:buAutoNum type="arabicPeriod" startAt="9"/>
              <a:tabLst>
                <a:tab pos="515620" algn="l"/>
                <a:tab pos="1242060" algn="l"/>
                <a:tab pos="2357755" algn="l"/>
                <a:tab pos="3018155" algn="l"/>
              </a:tabLst>
            </a:pPr>
            <a:r>
              <a:rPr sz="2400" dirty="0">
                <a:latin typeface="Times New Roman"/>
                <a:cs typeface="Times New Roman"/>
              </a:rPr>
              <a:t>The	audit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r	</a:t>
            </a:r>
            <a:r>
              <a:rPr sz="2400" spc="-5" dirty="0">
                <a:latin typeface="Times New Roman"/>
                <a:cs typeface="Times New Roman"/>
              </a:rPr>
              <a:t>has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0529" y="4021073"/>
            <a:ext cx="965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inspect,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33821" y="4021073"/>
            <a:ext cx="2188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8745" algn="l"/>
              </a:tabLst>
            </a:pP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pare,	ch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ck,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9869" y="4021073"/>
            <a:ext cx="930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review,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6733" y="4386833"/>
            <a:ext cx="753681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scrutinize the </a:t>
            </a:r>
            <a:r>
              <a:rPr sz="2400" dirty="0">
                <a:latin typeface="Times New Roman"/>
                <a:cs typeface="Times New Roman"/>
              </a:rPr>
              <a:t>vouchers </a:t>
            </a:r>
            <a:r>
              <a:rPr sz="2400" spc="-5" dirty="0">
                <a:latin typeface="Times New Roman"/>
                <a:cs typeface="Times New Roman"/>
              </a:rPr>
              <a:t>supporting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transactions and  examine correspondence, Memorandum </a:t>
            </a:r>
            <a:r>
              <a:rPr sz="2400" spc="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Association </a:t>
            </a:r>
            <a:r>
              <a:rPr sz="2400" spc="-5" dirty="0">
                <a:latin typeface="Times New Roman"/>
                <a:cs typeface="Times New Roman"/>
              </a:rPr>
              <a:t>and  Articles of association etc.,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order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establish </a:t>
            </a:r>
            <a:r>
              <a:rPr sz="2400" dirty="0">
                <a:latin typeface="Times New Roman"/>
                <a:cs typeface="Times New Roman"/>
              </a:rPr>
              <a:t>correctness  of the books 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accounts.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29032"/>
            <a:ext cx="516127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Scope </a:t>
            </a:r>
            <a:r>
              <a:rPr sz="4000" spc="-5" dirty="0"/>
              <a:t>of</a:t>
            </a:r>
            <a:r>
              <a:rPr sz="4000" spc="-95" dirty="0"/>
              <a:t> </a:t>
            </a:r>
            <a:r>
              <a:rPr sz="4000" spc="-5" dirty="0"/>
              <a:t>Auditing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313" y="951357"/>
            <a:ext cx="8228965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79692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scope of audit is </a:t>
            </a:r>
            <a:r>
              <a:rPr sz="2400" spc="-5" dirty="0">
                <a:latin typeface="Times New Roman"/>
                <a:cs typeface="Times New Roman"/>
              </a:rPr>
              <a:t>increasing </a:t>
            </a:r>
            <a:r>
              <a:rPr sz="2400" dirty="0">
                <a:latin typeface="Times New Roman"/>
                <a:cs typeface="Times New Roman"/>
              </a:rPr>
              <a:t>with the </a:t>
            </a:r>
            <a:r>
              <a:rPr sz="2400" spc="-5" dirty="0">
                <a:latin typeface="Times New Roman"/>
                <a:cs typeface="Times New Roman"/>
              </a:rPr>
              <a:t>increase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 complexities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business. </a:t>
            </a: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10" dirty="0">
                <a:latin typeface="Times New Roman"/>
                <a:cs typeface="Times New Roman"/>
              </a:rPr>
              <a:t>said </a:t>
            </a:r>
            <a:r>
              <a:rPr sz="2400" dirty="0">
                <a:latin typeface="Times New Roman"/>
                <a:cs typeface="Times New Roman"/>
              </a:rPr>
              <a:t>that long range </a:t>
            </a:r>
            <a:r>
              <a:rPr sz="2400" spc="-5" dirty="0">
                <a:latin typeface="Times New Roman"/>
                <a:cs typeface="Times New Roman"/>
              </a:rPr>
              <a:t>objectives </a:t>
            </a:r>
            <a:r>
              <a:rPr sz="2400" dirty="0">
                <a:latin typeface="Times New Roman"/>
                <a:cs typeface="Times New Roman"/>
              </a:rPr>
              <a:t>of  an </a:t>
            </a:r>
            <a:r>
              <a:rPr sz="2400" spc="-5" dirty="0">
                <a:latin typeface="Times New Roman"/>
                <a:cs typeface="Times New Roman"/>
              </a:rPr>
              <a:t>audit should </a:t>
            </a:r>
            <a:r>
              <a:rPr sz="2400" dirty="0">
                <a:latin typeface="Times New Roman"/>
                <a:cs typeface="Times New Roman"/>
              </a:rPr>
              <a:t>be to </a:t>
            </a:r>
            <a:r>
              <a:rPr sz="2400" spc="-5" dirty="0">
                <a:latin typeface="Times New Roman"/>
                <a:cs typeface="Times New Roman"/>
              </a:rPr>
              <a:t>serve as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guide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 management </a:t>
            </a:r>
            <a:r>
              <a:rPr sz="2400" dirty="0">
                <a:latin typeface="Times New Roman"/>
                <a:cs typeface="Times New Roman"/>
              </a:rPr>
              <a:t>future  decisions.</a:t>
            </a:r>
            <a:endParaRPr sz="2400">
              <a:latin typeface="Times New Roman"/>
              <a:cs typeface="Times New Roman"/>
            </a:endParaRPr>
          </a:p>
          <a:p>
            <a:pPr marL="12700" marR="5080" indent="796925" algn="just">
              <a:lnSpc>
                <a:spcPct val="100000"/>
              </a:lnSpc>
            </a:pPr>
            <a:r>
              <a:rPr sz="2400" smtClean="0">
                <a:latin typeface="Times New Roman"/>
                <a:cs typeface="Times New Roman"/>
              </a:rPr>
              <a:t>Today </a:t>
            </a:r>
            <a:r>
              <a:rPr sz="2400" spc="-10" dirty="0">
                <a:latin typeface="Times New Roman"/>
                <a:cs typeface="Times New Roman"/>
              </a:rPr>
              <a:t>most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economic activities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largely conducted  </a:t>
            </a:r>
            <a:r>
              <a:rPr sz="2400" dirty="0">
                <a:latin typeface="Times New Roman"/>
                <a:cs typeface="Times New Roman"/>
              </a:rPr>
              <a:t>through </a:t>
            </a:r>
            <a:r>
              <a:rPr sz="2400" spc="-5" dirty="0">
                <a:latin typeface="Times New Roman"/>
                <a:cs typeface="Times New Roman"/>
              </a:rPr>
              <a:t>public finance.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has to </a:t>
            </a:r>
            <a:r>
              <a:rPr sz="2400" spc="-5" dirty="0">
                <a:latin typeface="Times New Roman"/>
                <a:cs typeface="Times New Roman"/>
              </a:rPr>
              <a:t>see whether </a:t>
            </a:r>
            <a:r>
              <a:rPr sz="2400" dirty="0">
                <a:latin typeface="Times New Roman"/>
                <a:cs typeface="Times New Roman"/>
              </a:rPr>
              <a:t>these larger  </a:t>
            </a:r>
            <a:r>
              <a:rPr sz="2400" spc="-5" dirty="0">
                <a:latin typeface="Times New Roman"/>
                <a:cs typeface="Times New Roman"/>
              </a:rPr>
              <a:t>funds are properly used.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scope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audit encompasses  verification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with a </a:t>
            </a:r>
            <a:r>
              <a:rPr sz="2400" spc="-5" dirty="0">
                <a:latin typeface="Times New Roman"/>
                <a:cs typeface="Times New Roman"/>
              </a:rPr>
              <a:t>intention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giving opinion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15" dirty="0">
                <a:latin typeface="Times New Roman"/>
                <a:cs typeface="Times New Roman"/>
              </a:rPr>
              <a:t>its 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reliability</a:t>
            </a:r>
            <a:r>
              <a:rPr sz="2400" spc="-5">
                <a:latin typeface="Times New Roman"/>
                <a:cs typeface="Times New Roman"/>
              </a:rPr>
              <a:t>. 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12700" marR="5080" indent="796925" algn="just">
              <a:lnSpc>
                <a:spcPct val="100000"/>
              </a:lnSpc>
            </a:pPr>
            <a:r>
              <a:rPr sz="2400" smtClean="0">
                <a:latin typeface="Times New Roman"/>
                <a:cs typeface="Times New Roman"/>
              </a:rPr>
              <a:t>Hence </a:t>
            </a:r>
            <a:r>
              <a:rPr sz="2400" spc="-5" dirty="0">
                <a:latin typeface="Times New Roman"/>
                <a:cs typeface="Times New Roman"/>
              </a:rPr>
              <a:t>it covers </a:t>
            </a:r>
            <a:r>
              <a:rPr sz="2400" dirty="0">
                <a:latin typeface="Times New Roman"/>
                <a:cs typeface="Times New Roman"/>
              </a:rPr>
              <a:t>cost </a:t>
            </a:r>
            <a:r>
              <a:rPr sz="2400" spc="-5" dirty="0">
                <a:latin typeface="Times New Roman"/>
                <a:cs typeface="Times New Roman"/>
              </a:rPr>
              <a:t>audit, management </a:t>
            </a:r>
            <a:r>
              <a:rPr sz="2400" dirty="0">
                <a:latin typeface="Times New Roman"/>
                <a:cs typeface="Times New Roman"/>
              </a:rPr>
              <a:t>audit, social  </a:t>
            </a:r>
            <a:r>
              <a:rPr sz="2400" spc="-5" dirty="0">
                <a:latin typeface="Times New Roman"/>
                <a:cs typeface="Times New Roman"/>
              </a:rPr>
              <a:t>audit etc. </a:t>
            </a:r>
            <a:r>
              <a:rPr sz="2400" dirty="0">
                <a:latin typeface="Times New Roman"/>
                <a:cs typeface="Times New Roman"/>
              </a:rPr>
              <a:t>It should </a:t>
            </a:r>
            <a:r>
              <a:rPr sz="2400" spc="-5" dirty="0">
                <a:latin typeface="Times New Roman"/>
                <a:cs typeface="Times New Roman"/>
              </a:rPr>
              <a:t>be remembered that </a:t>
            </a:r>
            <a:r>
              <a:rPr sz="2400" dirty="0">
                <a:latin typeface="Times New Roman"/>
                <a:cs typeface="Times New Roman"/>
              </a:rPr>
              <a:t>an </a:t>
            </a:r>
            <a:r>
              <a:rPr sz="2400" spc="-5" dirty="0">
                <a:latin typeface="Times New Roman"/>
                <a:cs typeface="Times New Roman"/>
              </a:rPr>
              <a:t>auditor just expressed  his opinion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the authenticity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account. He has </a:t>
            </a:r>
            <a:r>
              <a:rPr sz="2400" dirty="0">
                <a:latin typeface="Times New Roman"/>
                <a:cs typeface="Times New Roman"/>
              </a:rPr>
              <a:t>no </a:t>
            </a:r>
            <a:r>
              <a:rPr sz="2400" spc="-5" dirty="0">
                <a:latin typeface="Times New Roman"/>
                <a:cs typeface="Times New Roman"/>
              </a:rPr>
              <a:t>power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take </a:t>
            </a:r>
            <a:r>
              <a:rPr sz="2400" spc="-5" dirty="0">
                <a:latin typeface="Times New Roman"/>
                <a:cs typeface="Times New Roman"/>
              </a:rPr>
              <a:t>action against anybody,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this regard its said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“an auditor  </a:t>
            </a:r>
            <a:r>
              <a:rPr sz="2400" dirty="0">
                <a:latin typeface="Times New Roman"/>
                <a:cs typeface="Times New Roman"/>
              </a:rPr>
              <a:t>is a watch dog but not a blood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hound”.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29032"/>
            <a:ext cx="34291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092454"/>
            <a:ext cx="317944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Legal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Requirements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Entity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Aspects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Reliable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Proper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Evaluation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Test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75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Comparison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7500" algn="l"/>
              </a:tabLst>
            </a:pPr>
            <a:r>
              <a:rPr sz="2400" spc="-5" dirty="0">
                <a:latin typeface="Times New Roman"/>
                <a:cs typeface="Times New Roman"/>
              </a:rPr>
              <a:t>Judgments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8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Work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Evidence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Misstatement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0680" y="412750"/>
            <a:ext cx="43370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7A9799"/>
                </a:solidFill>
              </a:rPr>
              <a:t>Accounting </a:t>
            </a:r>
            <a:r>
              <a:rPr sz="3300" dirty="0">
                <a:solidFill>
                  <a:srgbClr val="7A9799"/>
                </a:solidFill>
              </a:rPr>
              <a:t>vs</a:t>
            </a:r>
            <a:r>
              <a:rPr sz="3300" spc="-55" dirty="0">
                <a:solidFill>
                  <a:srgbClr val="7A9799"/>
                </a:solidFill>
              </a:rPr>
              <a:t> </a:t>
            </a:r>
            <a:r>
              <a:rPr sz="3300" dirty="0">
                <a:solidFill>
                  <a:srgbClr val="7A9799"/>
                </a:solidFill>
              </a:rPr>
              <a:t>Auditing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4483989" y="1106550"/>
            <a:ext cx="213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17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6104" y="2160397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4"/>
                </a:moveTo>
                <a:lnTo>
                  <a:pt x="50292" y="9144"/>
                </a:lnTo>
                <a:lnTo>
                  <a:pt x="50292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66715" y="2160396"/>
            <a:ext cx="41275" cy="7620"/>
          </a:xfrm>
          <a:custGeom>
            <a:avLst/>
            <a:gdLst/>
            <a:ahLst/>
            <a:cxnLst/>
            <a:rect l="l" t="t" r="r" b="b"/>
            <a:pathLst>
              <a:path w="41275" h="7619">
                <a:moveTo>
                  <a:pt x="0" y="7620"/>
                </a:moveTo>
                <a:lnTo>
                  <a:pt x="41148" y="7620"/>
                </a:lnTo>
                <a:lnTo>
                  <a:pt x="41148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4650" y="1441450"/>
          <a:ext cx="8229600" cy="4962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300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u="sng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Georgia"/>
                          <a:cs typeface="Georgia"/>
                        </a:rPr>
                        <a:t>Accounting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u="sng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Georgia"/>
                          <a:cs typeface="Georgia"/>
                        </a:rPr>
                        <a:t>Auditing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10845" algn="l"/>
                        </a:tabLst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1.	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It’s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continuous process carried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out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4114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throughout the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year.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1.It’s a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one time activity after 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closure of</a:t>
                      </a:r>
                      <a:r>
                        <a:rPr sz="16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accounting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184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year.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D2CF"/>
                    </a:solidFill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48945" algn="l"/>
                        </a:tabLst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1.	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No prescribed qualification is required to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be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4114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accountant.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2.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He 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must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be 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member of Institute of</a:t>
                      </a:r>
                      <a:r>
                        <a:rPr sz="1600" spc="-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Chartered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184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Accountants of Pakistan 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become an auditor.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AE9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10845" algn="l"/>
                        </a:tabLst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1.	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An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accountant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is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employee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600" b="1" spc="-1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company.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3.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An auditor is an independent</a:t>
                      </a:r>
                      <a:r>
                        <a:rPr sz="1600" spc="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professional.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D2CF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410845" algn="l"/>
                        </a:tabLst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1.	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An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accountant gets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regular salary for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his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4114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work.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4. He gets remuneration for his professional work.</a:t>
                      </a:r>
                      <a:r>
                        <a:rPr sz="1600" spc="-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184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fees.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AE9"/>
                    </a:solidFill>
                  </a:tcPr>
                </a:tc>
              </a:tr>
              <a:tr h="1387602">
                <a:tc>
                  <a:txBody>
                    <a:bodyPr/>
                    <a:lstStyle/>
                    <a:p>
                      <a:pPr marL="411480" indent="-342900">
                        <a:lnSpc>
                          <a:spcPct val="100000"/>
                        </a:lnSpc>
                        <a:spcBef>
                          <a:spcPts val="55"/>
                        </a:spcBef>
                        <a:buAutoNum type="arabicPeriod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Accounting is concerned with recording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of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4114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business transactions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systematically.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411480" indent="-342900">
                        <a:lnSpc>
                          <a:spcPct val="100000"/>
                        </a:lnSpc>
                        <a:spcBef>
                          <a:spcPts val="215"/>
                        </a:spcBef>
                        <a:buAutoNum type="arabicPeriod" startAt="2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Accounting precedes,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auditing.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>
                  <a:txBody>
                    <a:bodyPr/>
                    <a:lstStyle/>
                    <a:p>
                      <a:pPr marL="227329" indent="-158115">
                        <a:lnSpc>
                          <a:spcPct val="100000"/>
                        </a:lnSpc>
                        <a:spcBef>
                          <a:spcPts val="55"/>
                        </a:spcBef>
                        <a:buAutoNum type="arabicPeriod" startAt="5"/>
                        <a:tabLst>
                          <a:tab pos="227965" algn="l"/>
                        </a:tabLst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Its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concerned with verification of accounts prepared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by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1847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the</a:t>
                      </a:r>
                      <a:r>
                        <a:rPr sz="16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accountant.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231775" indent="-162560">
                        <a:lnSpc>
                          <a:spcPct val="100000"/>
                        </a:lnSpc>
                        <a:spcBef>
                          <a:spcPts val="215"/>
                        </a:spcBef>
                        <a:buAutoNum type="arabicPeriod" startAt="6"/>
                        <a:tabLst>
                          <a:tab pos="232410" algn="l"/>
                        </a:tabLst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Auditing succeeds accounting.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D2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580" y="412750"/>
            <a:ext cx="59340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spc="-5" dirty="0"/>
              <a:t>Qualities </a:t>
            </a:r>
            <a:r>
              <a:rPr sz="3300" b="1" dirty="0"/>
              <a:t>required in an</a:t>
            </a:r>
            <a:r>
              <a:rPr sz="3300" b="1" spc="-80" dirty="0"/>
              <a:t> </a:t>
            </a:r>
            <a:r>
              <a:rPr sz="3300" b="1" dirty="0"/>
              <a:t>Auditor</a:t>
            </a:r>
            <a:endParaRPr sz="3300" b="1"/>
          </a:p>
        </p:txBody>
      </p:sp>
      <p:sp>
        <p:nvSpPr>
          <p:cNvPr id="3" name="object 3"/>
          <p:cNvSpPr txBox="1"/>
          <p:nvPr/>
        </p:nvSpPr>
        <p:spPr>
          <a:xfrm>
            <a:off x="380491" y="965023"/>
            <a:ext cx="8338820" cy="4345305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82550" algn="ctr">
              <a:lnSpc>
                <a:spcPct val="100000"/>
              </a:lnSpc>
              <a:spcBef>
                <a:spcPts val="1210"/>
              </a:spcBef>
            </a:pPr>
            <a:endParaRPr sz="1600">
              <a:latin typeface="Georgia"/>
              <a:cs typeface="Georgia"/>
            </a:endParaRPr>
          </a:p>
          <a:p>
            <a:pPr marL="341630" indent="-328930">
              <a:lnSpc>
                <a:spcPts val="1835"/>
              </a:lnSpc>
              <a:spcBef>
                <a:spcPts val="1190"/>
              </a:spcBef>
              <a:buClr>
                <a:srgbClr val="D16248"/>
              </a:buClr>
              <a:buSzPct val="85294"/>
              <a:buFont typeface="Wingdings 2"/>
              <a:buChar char=""/>
              <a:tabLst>
                <a:tab pos="341630" algn="l"/>
                <a:tab pos="342265" algn="l"/>
              </a:tabLst>
            </a:pPr>
            <a:r>
              <a:rPr sz="1700" b="1" dirty="0">
                <a:latin typeface="Georgia"/>
                <a:cs typeface="Georgia"/>
              </a:rPr>
              <a:t>Professionally </a:t>
            </a:r>
            <a:r>
              <a:rPr sz="1700" b="1" spc="-5" dirty="0">
                <a:latin typeface="Georgia"/>
                <a:cs typeface="Georgia"/>
              </a:rPr>
              <a:t>Competent</a:t>
            </a:r>
            <a:r>
              <a:rPr sz="1700" b="1" spc="-50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287020" marR="47625">
              <a:lnSpc>
                <a:spcPct val="80000"/>
              </a:lnSpc>
              <a:spcBef>
                <a:spcPts val="204"/>
              </a:spcBef>
            </a:pPr>
            <a:r>
              <a:rPr sz="1700" dirty="0">
                <a:latin typeface="Georgia"/>
                <a:cs typeface="Georgia"/>
              </a:rPr>
              <a:t>It is a </a:t>
            </a:r>
            <a:r>
              <a:rPr sz="1700" spc="-5" dirty="0">
                <a:latin typeface="Georgia"/>
                <a:cs typeface="Georgia"/>
              </a:rPr>
              <a:t>basic quality </a:t>
            </a:r>
            <a:r>
              <a:rPr sz="1700" dirty="0">
                <a:latin typeface="Georgia"/>
                <a:cs typeface="Georgia"/>
              </a:rPr>
              <a:t>of an auditor. He must have a complete and </a:t>
            </a:r>
            <a:r>
              <a:rPr sz="1700" spc="-5" dirty="0">
                <a:latin typeface="Georgia"/>
                <a:cs typeface="Georgia"/>
              </a:rPr>
              <a:t>thorough knowledge  </a:t>
            </a:r>
            <a:r>
              <a:rPr sz="1700" dirty="0">
                <a:latin typeface="Georgia"/>
                <a:cs typeface="Georgia"/>
              </a:rPr>
              <a:t>of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accountancy. To </a:t>
            </a:r>
            <a:r>
              <a:rPr sz="1700" spc="-5" dirty="0">
                <a:latin typeface="Georgia"/>
                <a:cs typeface="Georgia"/>
              </a:rPr>
              <a:t>understand the </a:t>
            </a:r>
            <a:r>
              <a:rPr sz="1700" dirty="0">
                <a:latin typeface="Georgia"/>
                <a:cs typeface="Georgia"/>
              </a:rPr>
              <a:t>accounting details he can apply his  knowledge and </a:t>
            </a:r>
            <a:r>
              <a:rPr sz="1700" spc="-5" dirty="0">
                <a:latin typeface="Georgia"/>
                <a:cs typeface="Georgia"/>
              </a:rPr>
              <a:t>skill. It </a:t>
            </a:r>
            <a:r>
              <a:rPr sz="1700" dirty="0">
                <a:latin typeface="Georgia"/>
                <a:cs typeface="Georgia"/>
              </a:rPr>
              <a:t>is only </a:t>
            </a:r>
            <a:r>
              <a:rPr sz="1700" spc="-5" dirty="0">
                <a:latin typeface="Georgia"/>
                <a:cs typeface="Georgia"/>
              </a:rPr>
              <a:t>possible </a:t>
            </a:r>
            <a:r>
              <a:rPr sz="1700" dirty="0">
                <a:latin typeface="Georgia"/>
                <a:cs typeface="Georgia"/>
              </a:rPr>
              <a:t>if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has a </a:t>
            </a:r>
            <a:r>
              <a:rPr sz="1700" spc="-5" dirty="0">
                <a:latin typeface="Georgia"/>
                <a:cs typeface="Georgia"/>
              </a:rPr>
              <a:t>sound background </a:t>
            </a:r>
            <a:r>
              <a:rPr sz="1700" dirty="0">
                <a:latin typeface="Georgia"/>
                <a:cs typeface="Georgia"/>
              </a:rPr>
              <a:t>in </a:t>
            </a:r>
            <a:r>
              <a:rPr sz="1700" spc="-5" dirty="0">
                <a:latin typeface="Georgia"/>
                <a:cs typeface="Georgia"/>
              </a:rPr>
              <a:t>accountancy  </a:t>
            </a: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is </a:t>
            </a:r>
            <a:r>
              <a:rPr sz="1700" spc="-5" dirty="0">
                <a:latin typeface="Georgia"/>
                <a:cs typeface="Georgia"/>
              </a:rPr>
              <a:t>professionally</a:t>
            </a:r>
            <a:r>
              <a:rPr sz="1700" spc="-5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competent.</a:t>
            </a:r>
            <a:endParaRPr sz="1700">
              <a:latin typeface="Georgia"/>
              <a:cs typeface="Georgia"/>
            </a:endParaRPr>
          </a:p>
          <a:p>
            <a:pPr marL="548640" lvl="1" indent="-261620">
              <a:lnSpc>
                <a:spcPts val="1835"/>
              </a:lnSpc>
              <a:spcBef>
                <a:spcPts val="1225"/>
              </a:spcBef>
              <a:buAutoNum type="arabicPeriod" startAt="2"/>
              <a:tabLst>
                <a:tab pos="549275" algn="l"/>
              </a:tabLst>
            </a:pPr>
            <a:r>
              <a:rPr sz="1700" b="1" spc="-5" dirty="0">
                <a:latin typeface="Georgia"/>
                <a:cs typeface="Georgia"/>
              </a:rPr>
              <a:t>Honest</a:t>
            </a:r>
            <a:r>
              <a:rPr sz="1700" b="1" spc="-25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287020" marR="14604">
              <a:lnSpc>
                <a:spcPts val="1630"/>
              </a:lnSpc>
              <a:spcBef>
                <a:spcPts val="190"/>
              </a:spcBef>
            </a:pPr>
            <a:r>
              <a:rPr sz="1700" dirty="0">
                <a:latin typeface="Georgia"/>
                <a:cs typeface="Georgia"/>
              </a:rPr>
              <a:t>It is </a:t>
            </a:r>
            <a:r>
              <a:rPr sz="1700" spc="-5" dirty="0">
                <a:latin typeface="Georgia"/>
                <a:cs typeface="Georgia"/>
              </a:rPr>
              <a:t>also </a:t>
            </a:r>
            <a:r>
              <a:rPr sz="1700" dirty="0">
                <a:latin typeface="Georgia"/>
                <a:cs typeface="Georgia"/>
              </a:rPr>
              <a:t>very important </a:t>
            </a:r>
            <a:r>
              <a:rPr sz="1700" spc="-5" dirty="0">
                <a:latin typeface="Georgia"/>
                <a:cs typeface="Georgia"/>
              </a:rPr>
              <a:t>quality </a:t>
            </a:r>
            <a:r>
              <a:rPr sz="1700" dirty="0">
                <a:latin typeface="Georgia"/>
                <a:cs typeface="Georgia"/>
              </a:rPr>
              <a:t>of an auditor. </a:t>
            </a:r>
            <a:r>
              <a:rPr sz="1700" spc="-5" dirty="0">
                <a:latin typeface="Georgia"/>
                <a:cs typeface="Georgia"/>
              </a:rPr>
              <a:t>Justice </a:t>
            </a:r>
            <a:r>
              <a:rPr sz="1700" dirty="0">
                <a:latin typeface="Georgia"/>
                <a:cs typeface="Georgia"/>
              </a:rPr>
              <a:t>Hindley </a:t>
            </a:r>
            <a:r>
              <a:rPr sz="1700" spc="-5" dirty="0">
                <a:latin typeface="Georgia"/>
                <a:cs typeface="Georgia"/>
              </a:rPr>
              <a:t>says "An </a:t>
            </a:r>
            <a:r>
              <a:rPr sz="1700" dirty="0">
                <a:latin typeface="Georgia"/>
                <a:cs typeface="Georgia"/>
              </a:rPr>
              <a:t>auditor must  be honest. He must not </a:t>
            </a:r>
            <a:r>
              <a:rPr sz="1700" spc="-5" dirty="0">
                <a:latin typeface="Georgia"/>
                <a:cs typeface="Georgia"/>
              </a:rPr>
              <a:t>certify </a:t>
            </a:r>
            <a:r>
              <a:rPr sz="1700" dirty="0">
                <a:latin typeface="Georgia"/>
                <a:cs typeface="Georgia"/>
              </a:rPr>
              <a:t>what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does not believe </a:t>
            </a:r>
            <a:r>
              <a:rPr sz="1700" spc="-5" dirty="0">
                <a:latin typeface="Georgia"/>
                <a:cs typeface="Georgia"/>
              </a:rPr>
              <a:t>to be true </a:t>
            </a: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must </a:t>
            </a:r>
            <a:r>
              <a:rPr sz="1700" spc="-5" dirty="0">
                <a:latin typeface="Georgia"/>
                <a:cs typeface="Georgia"/>
              </a:rPr>
              <a:t>take  </a:t>
            </a:r>
            <a:r>
              <a:rPr sz="1700" dirty="0">
                <a:latin typeface="Georgia"/>
                <a:cs typeface="Georgia"/>
              </a:rPr>
              <a:t>a </a:t>
            </a:r>
            <a:r>
              <a:rPr sz="1700" spc="-5" dirty="0">
                <a:latin typeface="Georgia"/>
                <a:cs typeface="Georgia"/>
              </a:rPr>
              <a:t>reasonable care </a:t>
            </a: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skill </a:t>
            </a:r>
            <a:r>
              <a:rPr sz="1700" dirty="0">
                <a:latin typeface="Georgia"/>
                <a:cs typeface="Georgia"/>
              </a:rPr>
              <a:t>before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believes that what </a:t>
            </a:r>
            <a:r>
              <a:rPr sz="1700" spc="-5" dirty="0">
                <a:latin typeface="Georgia"/>
                <a:cs typeface="Georgia"/>
              </a:rPr>
              <a:t>he certifies </a:t>
            </a:r>
            <a:r>
              <a:rPr sz="1700" dirty="0">
                <a:latin typeface="Georgia"/>
                <a:cs typeface="Georgia"/>
              </a:rPr>
              <a:t>is</a:t>
            </a:r>
            <a:r>
              <a:rPr sz="1700" spc="-7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true.</a:t>
            </a:r>
            <a:endParaRPr sz="1700">
              <a:latin typeface="Georgia"/>
              <a:cs typeface="Georgia"/>
            </a:endParaRPr>
          </a:p>
          <a:p>
            <a:pPr marL="548640" lvl="1" indent="-261620">
              <a:lnSpc>
                <a:spcPts val="1835"/>
              </a:lnSpc>
              <a:spcBef>
                <a:spcPts val="1245"/>
              </a:spcBef>
              <a:buAutoNum type="arabicPeriod" startAt="3"/>
              <a:tabLst>
                <a:tab pos="549275" algn="l"/>
              </a:tabLst>
            </a:pPr>
            <a:r>
              <a:rPr sz="1700" b="1" spc="-5" dirty="0">
                <a:latin typeface="Georgia"/>
                <a:cs typeface="Georgia"/>
              </a:rPr>
              <a:t>Auditing</a:t>
            </a:r>
            <a:r>
              <a:rPr sz="1700" b="1" spc="-20" dirty="0">
                <a:latin typeface="Georgia"/>
                <a:cs typeface="Georgia"/>
              </a:rPr>
              <a:t> </a:t>
            </a:r>
            <a:r>
              <a:rPr sz="1700" b="1" spc="-5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287020" marR="5080">
              <a:lnSpc>
                <a:spcPct val="80000"/>
              </a:lnSpc>
              <a:spcBef>
                <a:spcPts val="204"/>
              </a:spcBef>
            </a:pPr>
            <a:r>
              <a:rPr sz="1700" dirty="0">
                <a:latin typeface="Georgia"/>
                <a:cs typeface="Georgia"/>
              </a:rPr>
              <a:t>An auditor's knowledge of auditing must </a:t>
            </a:r>
            <a:r>
              <a:rPr sz="1700" spc="-5" dirty="0">
                <a:latin typeface="Georgia"/>
                <a:cs typeface="Georgia"/>
              </a:rPr>
              <a:t>be upto date. </a:t>
            </a:r>
            <a:r>
              <a:rPr sz="1700" dirty="0">
                <a:latin typeface="Georgia"/>
                <a:cs typeface="Georgia"/>
              </a:rPr>
              <a:t>He must know </a:t>
            </a:r>
            <a:r>
              <a:rPr sz="1700" spc="-5" dirty="0">
                <a:latin typeface="Georgia"/>
                <a:cs typeface="Georgia"/>
              </a:rPr>
              <a:t>the techniques  </a:t>
            </a:r>
            <a:r>
              <a:rPr sz="1700" dirty="0">
                <a:latin typeface="Georgia"/>
                <a:cs typeface="Georgia"/>
              </a:rPr>
              <a:t>of auditing. He must have </a:t>
            </a:r>
            <a:r>
              <a:rPr sz="1700" spc="-5" dirty="0">
                <a:latin typeface="Georgia"/>
                <a:cs typeface="Georgia"/>
              </a:rPr>
              <a:t>the knowledge </a:t>
            </a:r>
            <a:r>
              <a:rPr sz="1700" dirty="0">
                <a:latin typeface="Georgia"/>
                <a:cs typeface="Georgia"/>
              </a:rPr>
              <a:t>of other </a:t>
            </a:r>
            <a:r>
              <a:rPr sz="1700" spc="-5" dirty="0">
                <a:latin typeface="Georgia"/>
                <a:cs typeface="Georgia"/>
              </a:rPr>
              <a:t>subjects </a:t>
            </a:r>
            <a:r>
              <a:rPr sz="1700" dirty="0">
                <a:latin typeface="Georgia"/>
                <a:cs typeface="Georgia"/>
              </a:rPr>
              <a:t>relating </a:t>
            </a:r>
            <a:r>
              <a:rPr sz="1700" spc="-5" dirty="0">
                <a:latin typeface="Georgia"/>
                <a:cs typeface="Georgia"/>
              </a:rPr>
              <a:t>to</a:t>
            </a:r>
            <a:r>
              <a:rPr sz="1700" spc="-14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auditing.</a:t>
            </a:r>
            <a:endParaRPr sz="1700">
              <a:latin typeface="Georgia"/>
              <a:cs typeface="Georgia"/>
            </a:endParaRPr>
          </a:p>
          <a:p>
            <a:pPr marL="553085" lvl="1" indent="-266065">
              <a:lnSpc>
                <a:spcPts val="1835"/>
              </a:lnSpc>
              <a:spcBef>
                <a:spcPts val="1225"/>
              </a:spcBef>
              <a:buAutoNum type="arabicPeriod" startAt="4"/>
              <a:tabLst>
                <a:tab pos="553720" algn="l"/>
              </a:tabLst>
            </a:pPr>
            <a:r>
              <a:rPr sz="1700" b="1" spc="-5" dirty="0">
                <a:latin typeface="Georgia"/>
                <a:cs typeface="Georgia"/>
              </a:rPr>
              <a:t>Accounting </a:t>
            </a:r>
            <a:r>
              <a:rPr sz="1700" b="1" dirty="0">
                <a:latin typeface="Georgia"/>
                <a:cs typeface="Georgia"/>
              </a:rPr>
              <a:t>Knowledge</a:t>
            </a:r>
            <a:r>
              <a:rPr sz="1700" b="1" spc="-55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287020">
              <a:lnSpc>
                <a:spcPts val="1630"/>
              </a:lnSpc>
            </a:pPr>
            <a:r>
              <a:rPr sz="1700" dirty="0">
                <a:latin typeface="Georgia"/>
                <a:cs typeface="Georgia"/>
              </a:rPr>
              <a:t>The auditor should be at home in </a:t>
            </a:r>
            <a:r>
              <a:rPr sz="1700" spc="-5" dirty="0">
                <a:latin typeface="Georgia"/>
                <a:cs typeface="Georgia"/>
              </a:rPr>
              <a:t>all the </a:t>
            </a:r>
            <a:r>
              <a:rPr sz="1700" dirty="0">
                <a:latin typeface="Georgia"/>
                <a:cs typeface="Georgia"/>
              </a:rPr>
              <a:t>management </a:t>
            </a:r>
            <a:r>
              <a:rPr sz="1700" spc="-5" dirty="0">
                <a:latin typeface="Georgia"/>
                <a:cs typeface="Georgia"/>
              </a:rPr>
              <a:t>accounting cost</a:t>
            </a:r>
            <a:r>
              <a:rPr sz="1700" spc="-14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accounting</a:t>
            </a:r>
            <a:endParaRPr sz="1700">
              <a:latin typeface="Georgia"/>
              <a:cs typeface="Georgia"/>
            </a:endParaRPr>
          </a:p>
          <a:p>
            <a:pPr marL="287020">
              <a:lnSpc>
                <a:spcPts val="1835"/>
              </a:lnSpc>
            </a:pP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general</a:t>
            </a:r>
            <a:r>
              <a:rPr sz="1700" spc="-2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accounting.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1" y="316483"/>
            <a:ext cx="313626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solidFill>
                  <a:srgbClr val="FF0000"/>
                </a:solidFill>
                <a:latin typeface="Arial"/>
                <a:cs typeface="Arial"/>
              </a:rPr>
              <a:t>Contents</a:t>
            </a:r>
            <a:endParaRPr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434998"/>
            <a:ext cx="7740015" cy="31335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7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dirty="0">
                <a:latin typeface="Times New Roman"/>
                <a:cs typeface="Times New Roman"/>
              </a:rPr>
              <a:t>Introduction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Origin &amp; Development of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Meaning, Definition &amp; Characteristics 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Scope &amp; </a:t>
            </a:r>
            <a:r>
              <a:rPr sz="2800" dirty="0">
                <a:latin typeface="Times New Roman"/>
                <a:cs typeface="Times New Roman"/>
              </a:rPr>
              <a:t>Principles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Functions &amp; Limitations of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Objects </a:t>
            </a:r>
            <a:r>
              <a:rPr sz="2800" spc="-5">
                <a:latin typeface="Times New Roman"/>
                <a:cs typeface="Times New Roman"/>
              </a:rPr>
              <a:t>of</a:t>
            </a:r>
            <a:r>
              <a:rPr sz="2800">
                <a:latin typeface="Times New Roman"/>
                <a:cs typeface="Times New Roman"/>
              </a:rPr>
              <a:t> </a:t>
            </a:r>
            <a:r>
              <a:rPr sz="2800" spc="-5" smtClean="0">
                <a:latin typeface="Times New Roman"/>
                <a:cs typeface="Times New Roman"/>
              </a:rPr>
              <a:t>Auditing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580" y="412750"/>
            <a:ext cx="59340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spc="-5" dirty="0"/>
              <a:t>Qualities </a:t>
            </a:r>
            <a:r>
              <a:rPr sz="3300" b="1" dirty="0"/>
              <a:t>required in an</a:t>
            </a:r>
            <a:r>
              <a:rPr sz="3300" b="1" spc="-80" dirty="0"/>
              <a:t> </a:t>
            </a:r>
            <a:r>
              <a:rPr sz="3300" b="1" dirty="0"/>
              <a:t>Auditor</a:t>
            </a:r>
            <a:endParaRPr sz="3300" b="1"/>
          </a:p>
        </p:txBody>
      </p:sp>
      <p:sp>
        <p:nvSpPr>
          <p:cNvPr id="3" name="object 3"/>
          <p:cNvSpPr txBox="1"/>
          <p:nvPr/>
        </p:nvSpPr>
        <p:spPr>
          <a:xfrm>
            <a:off x="380491" y="984486"/>
            <a:ext cx="4710430" cy="444673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R="390525" algn="r">
              <a:lnSpc>
                <a:spcPct val="100000"/>
              </a:lnSpc>
              <a:spcBef>
                <a:spcPts val="1055"/>
              </a:spcBef>
            </a:pPr>
            <a:endParaRPr sz="1600">
              <a:latin typeface="Georgia"/>
              <a:cs typeface="Georgia"/>
            </a:endParaRPr>
          </a:p>
          <a:p>
            <a:pPr marL="297180" indent="-284480">
              <a:lnSpc>
                <a:spcPct val="100000"/>
              </a:lnSpc>
              <a:spcBef>
                <a:spcPts val="1140"/>
              </a:spcBef>
              <a:buAutoNum type="arabicPeriod" startAt="5"/>
              <a:tabLst>
                <a:tab pos="297815" algn="l"/>
              </a:tabLst>
            </a:pPr>
            <a:r>
              <a:rPr sz="1900" b="1" spc="-10" dirty="0">
                <a:latin typeface="Georgia"/>
                <a:cs typeface="Georgia"/>
              </a:rPr>
              <a:t>Knowledge </a:t>
            </a:r>
            <a:r>
              <a:rPr sz="1900" b="1" spc="-5" dirty="0">
                <a:latin typeface="Georgia"/>
                <a:cs typeface="Georgia"/>
              </a:rPr>
              <a:t>Of </a:t>
            </a:r>
            <a:r>
              <a:rPr sz="1900" b="1" spc="-10" dirty="0">
                <a:latin typeface="Georgia"/>
                <a:cs typeface="Georgia"/>
              </a:rPr>
              <a:t>Business Law</a:t>
            </a:r>
            <a:r>
              <a:rPr sz="1900" b="1" spc="120" dirty="0">
                <a:latin typeface="Georgia"/>
                <a:cs typeface="Georgia"/>
              </a:rPr>
              <a:t> </a:t>
            </a:r>
            <a:r>
              <a:rPr sz="1900" b="1" spc="10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Georgia"/>
              <a:buAutoNum type="arabicPeriod" startAt="5"/>
            </a:pPr>
            <a:endParaRPr sz="2750">
              <a:latin typeface="Times New Roman"/>
              <a:cs typeface="Times New Roman"/>
            </a:endParaRPr>
          </a:p>
          <a:p>
            <a:pPr marL="309245" indent="-296545">
              <a:lnSpc>
                <a:spcPct val="100000"/>
              </a:lnSpc>
              <a:buAutoNum type="arabicPeriod" startAt="5"/>
              <a:tabLst>
                <a:tab pos="309880" algn="l"/>
              </a:tabLst>
            </a:pPr>
            <a:r>
              <a:rPr sz="1900" b="1" spc="-10" dirty="0">
                <a:latin typeface="Georgia"/>
                <a:cs typeface="Georgia"/>
              </a:rPr>
              <a:t>Knowledge </a:t>
            </a:r>
            <a:r>
              <a:rPr sz="1900" b="1" spc="-5" dirty="0">
                <a:latin typeface="Georgia"/>
                <a:cs typeface="Georgia"/>
              </a:rPr>
              <a:t>Of </a:t>
            </a:r>
            <a:r>
              <a:rPr sz="1900" b="1" spc="-10" dirty="0">
                <a:latin typeface="Georgia"/>
                <a:cs typeface="Georgia"/>
              </a:rPr>
              <a:t>Taxation Law</a:t>
            </a:r>
            <a:r>
              <a:rPr sz="1900" b="1" spc="114" dirty="0">
                <a:latin typeface="Georgia"/>
                <a:cs typeface="Georgia"/>
              </a:rPr>
              <a:t> </a:t>
            </a:r>
            <a:r>
              <a:rPr sz="1900" b="1" spc="5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Georgia"/>
              <a:buAutoNum type="arabicPeriod" startAt="5"/>
            </a:pPr>
            <a:endParaRPr sz="27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AutoNum type="arabicPeriod" startAt="5"/>
              <a:tabLst>
                <a:tab pos="287020" algn="l"/>
              </a:tabLst>
            </a:pPr>
            <a:r>
              <a:rPr sz="1900" b="1" spc="-10" dirty="0">
                <a:latin typeface="Georgia"/>
                <a:cs typeface="Georgia"/>
              </a:rPr>
              <a:t>Computer Expert</a:t>
            </a:r>
            <a:r>
              <a:rPr sz="1900" b="1" spc="50" dirty="0">
                <a:latin typeface="Georgia"/>
                <a:cs typeface="Georgia"/>
              </a:rPr>
              <a:t> </a:t>
            </a:r>
            <a:r>
              <a:rPr sz="1900" b="1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Georgia"/>
              <a:buAutoNum type="arabicPeriod" startAt="5"/>
            </a:pPr>
            <a:endParaRPr sz="2750">
              <a:latin typeface="Times New Roman"/>
              <a:cs typeface="Times New Roman"/>
            </a:endParaRPr>
          </a:p>
          <a:p>
            <a:pPr marL="316865" indent="-304165">
              <a:lnSpc>
                <a:spcPct val="100000"/>
              </a:lnSpc>
              <a:buAutoNum type="arabicPeriod" startAt="5"/>
              <a:tabLst>
                <a:tab pos="317500" algn="l"/>
              </a:tabLst>
            </a:pPr>
            <a:r>
              <a:rPr sz="1900" b="1" spc="-10" dirty="0">
                <a:latin typeface="Georgia"/>
                <a:cs typeface="Georgia"/>
              </a:rPr>
              <a:t>Knowledge </a:t>
            </a:r>
            <a:r>
              <a:rPr sz="1900" b="1" spc="-5" dirty="0">
                <a:latin typeface="Georgia"/>
                <a:cs typeface="Georgia"/>
              </a:rPr>
              <a:t>Of </a:t>
            </a:r>
            <a:r>
              <a:rPr sz="1900" b="1" spc="-10" dirty="0">
                <a:latin typeface="Georgia"/>
                <a:cs typeface="Georgia"/>
              </a:rPr>
              <a:t>management</a:t>
            </a:r>
            <a:r>
              <a:rPr sz="1900" b="1" spc="125" dirty="0">
                <a:latin typeface="Georgia"/>
                <a:cs typeface="Georgia"/>
              </a:rPr>
              <a:t> </a:t>
            </a:r>
            <a:r>
              <a:rPr sz="1900" b="1" spc="-5" dirty="0">
                <a:latin typeface="Georgia"/>
                <a:cs typeface="Georgia"/>
              </a:rPr>
              <a:t>System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Georgia"/>
              <a:buAutoNum type="arabicPeriod" startAt="5"/>
            </a:pPr>
            <a:endParaRPr sz="2750">
              <a:latin typeface="Times New Roman"/>
              <a:cs typeface="Times New Roman"/>
            </a:endParaRPr>
          </a:p>
          <a:p>
            <a:pPr marL="309245" indent="-296545">
              <a:lnSpc>
                <a:spcPct val="100000"/>
              </a:lnSpc>
              <a:buAutoNum type="arabicPeriod" startAt="5"/>
              <a:tabLst>
                <a:tab pos="309880" algn="l"/>
              </a:tabLst>
            </a:pPr>
            <a:r>
              <a:rPr sz="1900" b="1" spc="-10" dirty="0">
                <a:latin typeface="Georgia"/>
                <a:cs typeface="Georgia"/>
              </a:rPr>
              <a:t>Preparation </a:t>
            </a:r>
            <a:r>
              <a:rPr sz="1900" b="1" spc="-5" dirty="0">
                <a:latin typeface="Georgia"/>
                <a:cs typeface="Georgia"/>
              </a:rPr>
              <a:t>Of</a:t>
            </a:r>
            <a:r>
              <a:rPr sz="1900" b="1" spc="65" dirty="0">
                <a:latin typeface="Georgia"/>
                <a:cs typeface="Georgia"/>
              </a:rPr>
              <a:t> </a:t>
            </a:r>
            <a:r>
              <a:rPr sz="1900" b="1" spc="-5" dirty="0">
                <a:latin typeface="Georgia"/>
                <a:cs typeface="Georgia"/>
              </a:rPr>
              <a:t>Budget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Font typeface="Georgia"/>
              <a:buAutoNum type="arabicPeriod" startAt="5"/>
            </a:pPr>
            <a:endParaRPr sz="2100">
              <a:latin typeface="Times New Roman"/>
              <a:cs typeface="Times New Roman"/>
            </a:endParaRPr>
          </a:p>
          <a:p>
            <a:pPr marL="440690" indent="-427990">
              <a:lnSpc>
                <a:spcPct val="100000"/>
              </a:lnSpc>
              <a:spcBef>
                <a:spcPts val="1235"/>
              </a:spcBef>
              <a:buAutoNum type="arabicPeriod" startAt="5"/>
              <a:tabLst>
                <a:tab pos="441325" algn="l"/>
              </a:tabLst>
            </a:pPr>
            <a:r>
              <a:rPr sz="1900" b="1" spc="-10" dirty="0">
                <a:latin typeface="Georgia"/>
                <a:cs typeface="Georgia"/>
              </a:rPr>
              <a:t>Intelligent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580" y="412750"/>
            <a:ext cx="59340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spc="-5" dirty="0"/>
              <a:t>Qualities </a:t>
            </a:r>
            <a:r>
              <a:rPr sz="3300" b="1" dirty="0"/>
              <a:t>required in an</a:t>
            </a:r>
            <a:r>
              <a:rPr sz="3300" b="1" spc="-80" dirty="0"/>
              <a:t> </a:t>
            </a:r>
            <a:r>
              <a:rPr sz="3300" b="1" dirty="0"/>
              <a:t>Auditor</a:t>
            </a:r>
            <a:endParaRPr sz="3300" b="1"/>
          </a:p>
        </p:txBody>
      </p:sp>
      <p:sp>
        <p:nvSpPr>
          <p:cNvPr id="3" name="object 3"/>
          <p:cNvSpPr txBox="1"/>
          <p:nvPr/>
        </p:nvSpPr>
        <p:spPr>
          <a:xfrm>
            <a:off x="380491" y="965023"/>
            <a:ext cx="8053070" cy="4759960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367030" algn="ctr">
              <a:lnSpc>
                <a:spcPct val="100000"/>
              </a:lnSpc>
              <a:spcBef>
                <a:spcPts val="1210"/>
              </a:spcBef>
            </a:pPr>
            <a:endParaRPr sz="1600">
              <a:latin typeface="Georgia"/>
              <a:cs typeface="Georgia"/>
            </a:endParaRPr>
          </a:p>
          <a:p>
            <a:pPr marL="351790" indent="-339090">
              <a:lnSpc>
                <a:spcPts val="1835"/>
              </a:lnSpc>
              <a:spcBef>
                <a:spcPts val="1190"/>
              </a:spcBef>
              <a:buAutoNum type="arabicPeriod" startAt="11"/>
              <a:tabLst>
                <a:tab pos="351790" algn="l"/>
              </a:tabLst>
            </a:pPr>
            <a:r>
              <a:rPr sz="1700" b="1" dirty="0">
                <a:latin typeface="Georgia"/>
                <a:cs typeface="Georgia"/>
              </a:rPr>
              <a:t>Qualification</a:t>
            </a:r>
            <a:r>
              <a:rPr sz="1700" b="1" spc="-30" dirty="0">
                <a:latin typeface="Georgia"/>
                <a:cs typeface="Georgia"/>
              </a:rPr>
              <a:t> </a:t>
            </a:r>
            <a:r>
              <a:rPr sz="1700" b="1" spc="-5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ts val="1630"/>
              </a:lnSpc>
            </a:pPr>
            <a:r>
              <a:rPr sz="1700" spc="-5" dirty="0">
                <a:latin typeface="Georgia"/>
                <a:cs typeface="Georgia"/>
              </a:rPr>
              <a:t>For </a:t>
            </a:r>
            <a:r>
              <a:rPr sz="1700" dirty="0">
                <a:latin typeface="Georgia"/>
                <a:cs typeface="Georgia"/>
              </a:rPr>
              <a:t>a </a:t>
            </a:r>
            <a:r>
              <a:rPr sz="1700" spc="-5" dirty="0">
                <a:latin typeface="Georgia"/>
                <a:cs typeface="Georgia"/>
              </a:rPr>
              <a:t>professional </a:t>
            </a:r>
            <a:r>
              <a:rPr sz="1700" dirty="0">
                <a:latin typeface="Georgia"/>
                <a:cs typeface="Georgia"/>
              </a:rPr>
              <a:t>auditor it is </a:t>
            </a:r>
            <a:r>
              <a:rPr sz="1700" spc="-5" dirty="0">
                <a:latin typeface="Georgia"/>
                <a:cs typeface="Georgia"/>
              </a:rPr>
              <a:t>necessary </a:t>
            </a:r>
            <a:r>
              <a:rPr sz="1700" dirty="0">
                <a:latin typeface="Georgia"/>
                <a:cs typeface="Georgia"/>
              </a:rPr>
              <a:t>that </a:t>
            </a:r>
            <a:r>
              <a:rPr sz="1700" spc="-5" dirty="0">
                <a:latin typeface="Georgia"/>
                <a:cs typeface="Georgia"/>
              </a:rPr>
              <a:t>he </a:t>
            </a:r>
            <a:r>
              <a:rPr sz="1700" dirty="0">
                <a:latin typeface="Georgia"/>
                <a:cs typeface="Georgia"/>
              </a:rPr>
              <a:t>should be charted</a:t>
            </a:r>
            <a:r>
              <a:rPr sz="1700" spc="-8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accountant.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ts val="1835"/>
              </a:lnSpc>
            </a:pPr>
            <a:r>
              <a:rPr sz="1700" spc="-5" dirty="0">
                <a:latin typeface="Georgia"/>
                <a:cs typeface="Georgia"/>
              </a:rPr>
              <a:t>According </a:t>
            </a:r>
            <a:r>
              <a:rPr sz="1700" dirty="0">
                <a:latin typeface="Georgia"/>
                <a:cs typeface="Georgia"/>
              </a:rPr>
              <a:t>to </a:t>
            </a:r>
            <a:r>
              <a:rPr sz="1700" spc="-5" dirty="0">
                <a:latin typeface="Georgia"/>
                <a:cs typeface="Georgia"/>
              </a:rPr>
              <a:t>companies ordinance </a:t>
            </a:r>
            <a:r>
              <a:rPr sz="1700" dirty="0">
                <a:latin typeface="Georgia"/>
                <a:cs typeface="Georgia"/>
              </a:rPr>
              <a:t>it is </a:t>
            </a:r>
            <a:r>
              <a:rPr sz="1700" spc="-5" dirty="0">
                <a:latin typeface="Georgia"/>
                <a:cs typeface="Georgia"/>
              </a:rPr>
              <a:t>essential </a:t>
            </a:r>
            <a:r>
              <a:rPr sz="1700" dirty="0">
                <a:latin typeface="Georgia"/>
                <a:cs typeface="Georgia"/>
              </a:rPr>
              <a:t>qualification </a:t>
            </a:r>
            <a:r>
              <a:rPr sz="1700" spc="-5" dirty="0">
                <a:latin typeface="Georgia"/>
                <a:cs typeface="Georgia"/>
              </a:rPr>
              <a:t>for</a:t>
            </a:r>
            <a:r>
              <a:rPr sz="1700" spc="-8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auditor.</a:t>
            </a:r>
            <a:endParaRPr sz="1700">
              <a:latin typeface="Georgia"/>
              <a:cs typeface="Georgia"/>
            </a:endParaRPr>
          </a:p>
          <a:p>
            <a:pPr marL="380365" indent="-367665">
              <a:lnSpc>
                <a:spcPts val="1835"/>
              </a:lnSpc>
              <a:spcBef>
                <a:spcPts val="1230"/>
              </a:spcBef>
              <a:buAutoNum type="arabicPeriod" startAt="12"/>
              <a:tabLst>
                <a:tab pos="381000" algn="l"/>
              </a:tabLst>
            </a:pPr>
            <a:r>
              <a:rPr sz="1700" b="1" spc="-5" dirty="0">
                <a:latin typeface="Georgia"/>
                <a:cs typeface="Georgia"/>
              </a:rPr>
              <a:t>Tactful</a:t>
            </a:r>
            <a:r>
              <a:rPr sz="1700" b="1" spc="-15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12700" marR="5080">
              <a:lnSpc>
                <a:spcPts val="1630"/>
              </a:lnSpc>
              <a:spcBef>
                <a:spcPts val="190"/>
              </a:spcBef>
            </a:pPr>
            <a:r>
              <a:rPr sz="1700" dirty="0">
                <a:latin typeface="Georgia"/>
                <a:cs typeface="Georgia"/>
              </a:rPr>
              <a:t>In a </a:t>
            </a:r>
            <a:r>
              <a:rPr sz="1700" spc="-5" dirty="0">
                <a:latin typeface="Georgia"/>
                <a:cs typeface="Georgia"/>
              </a:rPr>
              <a:t>particular situation </a:t>
            </a:r>
            <a:r>
              <a:rPr sz="1700" dirty="0">
                <a:latin typeface="Georgia"/>
                <a:cs typeface="Georgia"/>
              </a:rPr>
              <a:t>auditor should deal </a:t>
            </a:r>
            <a:r>
              <a:rPr sz="1700" spc="-5" dirty="0">
                <a:latin typeface="Georgia"/>
                <a:cs typeface="Georgia"/>
              </a:rPr>
              <a:t>tactfully. </a:t>
            </a:r>
            <a:r>
              <a:rPr sz="1700" dirty="0">
                <a:latin typeface="Georgia"/>
                <a:cs typeface="Georgia"/>
              </a:rPr>
              <a:t>He should ask </a:t>
            </a:r>
            <a:r>
              <a:rPr sz="1700" spc="-5" dirty="0">
                <a:latin typeface="Georgia"/>
                <a:cs typeface="Georgia"/>
              </a:rPr>
              <a:t>the questions </a:t>
            </a:r>
            <a:r>
              <a:rPr sz="1700" dirty="0">
                <a:latin typeface="Georgia"/>
                <a:cs typeface="Georgia"/>
              </a:rPr>
              <a:t>in  </a:t>
            </a:r>
            <a:r>
              <a:rPr sz="1700" spc="-5" dirty="0">
                <a:latin typeface="Georgia"/>
                <a:cs typeface="Georgia"/>
              </a:rPr>
              <a:t>such </a:t>
            </a:r>
            <a:r>
              <a:rPr sz="1700" dirty="0">
                <a:latin typeface="Georgia"/>
                <a:cs typeface="Georgia"/>
              </a:rPr>
              <a:t>a manner that it does not </a:t>
            </a:r>
            <a:r>
              <a:rPr sz="1700" spc="-5" dirty="0">
                <a:latin typeface="Georgia"/>
                <a:cs typeface="Georgia"/>
              </a:rPr>
              <a:t>show </a:t>
            </a:r>
            <a:r>
              <a:rPr sz="1700" dirty="0">
                <a:latin typeface="Georgia"/>
                <a:cs typeface="Georgia"/>
              </a:rPr>
              <a:t>about his ignorance or</a:t>
            </a:r>
            <a:r>
              <a:rPr sz="1700" spc="-14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weakness.</a:t>
            </a:r>
            <a:endParaRPr sz="1700">
              <a:latin typeface="Georgia"/>
              <a:cs typeface="Georgia"/>
            </a:endParaRPr>
          </a:p>
          <a:p>
            <a:pPr marL="380365" indent="-367665">
              <a:lnSpc>
                <a:spcPts val="1835"/>
              </a:lnSpc>
              <a:spcBef>
                <a:spcPts val="1240"/>
              </a:spcBef>
              <a:buAutoNum type="arabicPeriod" startAt="13"/>
              <a:tabLst>
                <a:tab pos="381000" algn="l"/>
              </a:tabLst>
            </a:pPr>
            <a:r>
              <a:rPr sz="1700" b="1" dirty="0">
                <a:latin typeface="Georgia"/>
                <a:cs typeface="Georgia"/>
              </a:rPr>
              <a:t>Maintain </a:t>
            </a:r>
            <a:r>
              <a:rPr sz="1700" b="1" spc="-5" dirty="0">
                <a:latin typeface="Georgia"/>
                <a:cs typeface="Georgia"/>
              </a:rPr>
              <a:t>Secrecy</a:t>
            </a:r>
            <a:r>
              <a:rPr sz="1700" b="1" spc="-15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ts val="1630"/>
              </a:lnSpc>
            </a:pPr>
            <a:r>
              <a:rPr sz="1700" dirty="0">
                <a:latin typeface="Georgia"/>
                <a:cs typeface="Georgia"/>
              </a:rPr>
              <a:t>The auditors nature of work is </a:t>
            </a:r>
            <a:r>
              <a:rPr sz="1700" spc="-5" dirty="0">
                <a:latin typeface="Georgia"/>
                <a:cs typeface="Georgia"/>
              </a:rPr>
              <a:t>confidential. </a:t>
            </a:r>
            <a:r>
              <a:rPr sz="1700" dirty="0">
                <a:latin typeface="Georgia"/>
                <a:cs typeface="Georgia"/>
              </a:rPr>
              <a:t>He should maintain </a:t>
            </a:r>
            <a:r>
              <a:rPr sz="1700" spc="-5" dirty="0">
                <a:latin typeface="Georgia"/>
                <a:cs typeface="Georgia"/>
              </a:rPr>
              <a:t>secrecy from</a:t>
            </a:r>
            <a:r>
              <a:rPr sz="1700" spc="-10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others</a:t>
            </a:r>
            <a:endParaRPr sz="1700">
              <a:latin typeface="Georgia"/>
              <a:cs typeface="Georgia"/>
            </a:endParaRPr>
          </a:p>
          <a:p>
            <a:pPr marL="12700">
              <a:lnSpc>
                <a:spcPts val="1835"/>
              </a:lnSpc>
            </a:pPr>
            <a:r>
              <a:rPr sz="1700" dirty="0">
                <a:latin typeface="Georgia"/>
                <a:cs typeface="Georgia"/>
              </a:rPr>
              <a:t>about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affairs of </a:t>
            </a:r>
            <a:r>
              <a:rPr sz="1700" spc="-5" dirty="0">
                <a:latin typeface="Georgia"/>
                <a:cs typeface="Georgia"/>
              </a:rPr>
              <a:t>his</a:t>
            </a:r>
            <a:r>
              <a:rPr sz="1700" spc="-7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client.</a:t>
            </a:r>
            <a:endParaRPr sz="1700">
              <a:latin typeface="Georgia"/>
              <a:cs typeface="Georgia"/>
            </a:endParaRPr>
          </a:p>
          <a:p>
            <a:pPr marL="386080" indent="-373380">
              <a:lnSpc>
                <a:spcPts val="1835"/>
              </a:lnSpc>
              <a:spcBef>
                <a:spcPts val="1225"/>
              </a:spcBef>
              <a:buAutoNum type="arabicPeriod" startAt="14"/>
              <a:tabLst>
                <a:tab pos="386715" algn="l"/>
              </a:tabLst>
            </a:pPr>
            <a:r>
              <a:rPr sz="1700" b="1" spc="-5" dirty="0">
                <a:latin typeface="Georgia"/>
                <a:cs typeface="Georgia"/>
              </a:rPr>
              <a:t>Patience</a:t>
            </a:r>
            <a:r>
              <a:rPr sz="1700" b="1" spc="-20" dirty="0">
                <a:latin typeface="Georgia"/>
                <a:cs typeface="Georgia"/>
              </a:rPr>
              <a:t> </a:t>
            </a:r>
            <a:r>
              <a:rPr sz="1700" b="1" dirty="0">
                <a:latin typeface="Georgia"/>
                <a:cs typeface="Georgia"/>
              </a:rPr>
              <a:t>:-</a:t>
            </a:r>
            <a:endParaRPr sz="1700">
              <a:latin typeface="Georgia"/>
              <a:cs typeface="Georgia"/>
            </a:endParaRPr>
          </a:p>
          <a:p>
            <a:pPr marL="12700" marR="123189">
              <a:lnSpc>
                <a:spcPts val="1630"/>
              </a:lnSpc>
              <a:spcBef>
                <a:spcPts val="195"/>
              </a:spcBef>
            </a:pPr>
            <a:r>
              <a:rPr sz="1700" dirty="0">
                <a:latin typeface="Georgia"/>
                <a:cs typeface="Georgia"/>
              </a:rPr>
              <a:t>There should be a </a:t>
            </a:r>
            <a:r>
              <a:rPr sz="1700" spc="-5" dirty="0">
                <a:latin typeface="Georgia"/>
                <a:cs typeface="Georgia"/>
              </a:rPr>
              <a:t>quality </a:t>
            </a:r>
            <a:r>
              <a:rPr sz="1700" dirty="0">
                <a:latin typeface="Georgia"/>
                <a:cs typeface="Georgia"/>
              </a:rPr>
              <a:t>of </a:t>
            </a:r>
            <a:r>
              <a:rPr sz="1700" spc="-5" dirty="0">
                <a:latin typeface="Georgia"/>
                <a:cs typeface="Georgia"/>
              </a:rPr>
              <a:t>patience </a:t>
            </a:r>
            <a:r>
              <a:rPr sz="1700" dirty="0">
                <a:latin typeface="Georgia"/>
                <a:cs typeface="Georgia"/>
              </a:rPr>
              <a:t>in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auditor. Before </a:t>
            </a:r>
            <a:r>
              <a:rPr sz="1700" spc="-5" dirty="0">
                <a:latin typeface="Georgia"/>
                <a:cs typeface="Georgia"/>
              </a:rPr>
              <a:t>signing </a:t>
            </a:r>
            <a:r>
              <a:rPr sz="1700" dirty="0">
                <a:latin typeface="Georgia"/>
                <a:cs typeface="Georgia"/>
              </a:rPr>
              <a:t>on any paper </a:t>
            </a:r>
            <a:r>
              <a:rPr sz="1700" spc="-5" dirty="0">
                <a:latin typeface="Georgia"/>
                <a:cs typeface="Georgia"/>
              </a:rPr>
              <a:t>he  </a:t>
            </a:r>
            <a:r>
              <a:rPr sz="1700" dirty="0">
                <a:latin typeface="Georgia"/>
                <a:cs typeface="Georgia"/>
              </a:rPr>
              <a:t>should </a:t>
            </a:r>
            <a:r>
              <a:rPr sz="1700" spc="-5" dirty="0">
                <a:latin typeface="Georgia"/>
                <a:cs typeface="Georgia"/>
              </a:rPr>
              <a:t>check the </a:t>
            </a:r>
            <a:r>
              <a:rPr sz="1700" dirty="0">
                <a:latin typeface="Georgia"/>
                <a:cs typeface="Georgia"/>
              </a:rPr>
              <a:t>evidence and then </a:t>
            </a:r>
            <a:r>
              <a:rPr sz="1700" spc="-5" dirty="0">
                <a:latin typeface="Georgia"/>
                <a:cs typeface="Georgia"/>
              </a:rPr>
              <a:t>sign </a:t>
            </a:r>
            <a:r>
              <a:rPr sz="1700" dirty="0">
                <a:latin typeface="Georgia"/>
                <a:cs typeface="Georgia"/>
              </a:rPr>
              <a:t>it. He never </a:t>
            </a:r>
            <a:r>
              <a:rPr sz="1700" spc="-5" dirty="0">
                <a:latin typeface="Georgia"/>
                <a:cs typeface="Georgia"/>
              </a:rPr>
              <a:t>checks the </a:t>
            </a:r>
            <a:r>
              <a:rPr sz="1700" dirty="0">
                <a:latin typeface="Georgia"/>
                <a:cs typeface="Georgia"/>
              </a:rPr>
              <a:t>papers in</a:t>
            </a:r>
            <a:r>
              <a:rPr sz="1700" spc="-75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hurry.</a:t>
            </a:r>
            <a:endParaRPr sz="1700">
              <a:latin typeface="Georgia"/>
              <a:cs typeface="Georgia"/>
            </a:endParaRPr>
          </a:p>
          <a:p>
            <a:pPr marL="373380" indent="-360680">
              <a:lnSpc>
                <a:spcPts val="1835"/>
              </a:lnSpc>
              <a:spcBef>
                <a:spcPts val="1240"/>
              </a:spcBef>
              <a:buAutoNum type="arabicPeriod" startAt="15"/>
              <a:tabLst>
                <a:tab pos="374015" algn="l"/>
              </a:tabLst>
            </a:pPr>
            <a:r>
              <a:rPr sz="1700" b="1" spc="-5" dirty="0">
                <a:latin typeface="Georgia"/>
                <a:cs typeface="Georgia"/>
              </a:rPr>
              <a:t>Critical Attitude :-</a:t>
            </a:r>
            <a:endParaRPr sz="1700">
              <a:latin typeface="Georgia"/>
              <a:cs typeface="Georgia"/>
            </a:endParaRPr>
          </a:p>
          <a:p>
            <a:pPr marL="12700" marR="417195">
              <a:lnSpc>
                <a:spcPct val="80100"/>
              </a:lnSpc>
              <a:spcBef>
                <a:spcPts val="200"/>
              </a:spcBef>
            </a:pPr>
            <a:r>
              <a:rPr sz="1700" spc="-5" dirty="0">
                <a:latin typeface="Georgia"/>
                <a:cs typeface="Georgia"/>
              </a:rPr>
              <a:t>It </a:t>
            </a:r>
            <a:r>
              <a:rPr sz="1700" dirty="0">
                <a:latin typeface="Georgia"/>
                <a:cs typeface="Georgia"/>
              </a:rPr>
              <a:t>is also very </a:t>
            </a:r>
            <a:r>
              <a:rPr sz="1700" spc="-5" dirty="0">
                <a:latin typeface="Georgia"/>
                <a:cs typeface="Georgia"/>
              </a:rPr>
              <a:t>essential quality </a:t>
            </a:r>
            <a:r>
              <a:rPr sz="1700" dirty="0">
                <a:latin typeface="Georgia"/>
                <a:cs typeface="Georgia"/>
              </a:rPr>
              <a:t>of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auditor. He </a:t>
            </a:r>
            <a:r>
              <a:rPr sz="1700" spc="-5" dirty="0">
                <a:latin typeface="Georgia"/>
                <a:cs typeface="Georgia"/>
              </a:rPr>
              <a:t>should </a:t>
            </a:r>
            <a:r>
              <a:rPr sz="1700" dirty="0">
                <a:latin typeface="Georgia"/>
                <a:cs typeface="Georgia"/>
              </a:rPr>
              <a:t>examine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statements  </a:t>
            </a:r>
            <a:r>
              <a:rPr sz="1700" spc="-5" dirty="0">
                <a:latin typeface="Georgia"/>
                <a:cs typeface="Georgia"/>
              </a:rPr>
              <a:t>critically. </a:t>
            </a:r>
            <a:r>
              <a:rPr sz="1700" dirty="0">
                <a:latin typeface="Georgia"/>
                <a:cs typeface="Georgia"/>
              </a:rPr>
              <a:t>He should ask </a:t>
            </a:r>
            <a:r>
              <a:rPr sz="1700" spc="-5" dirty="0">
                <a:latin typeface="Georgia"/>
                <a:cs typeface="Georgia"/>
              </a:rPr>
              <a:t>the </a:t>
            </a:r>
            <a:r>
              <a:rPr sz="1700" dirty="0">
                <a:latin typeface="Georgia"/>
                <a:cs typeface="Georgia"/>
              </a:rPr>
              <a:t>various </a:t>
            </a:r>
            <a:r>
              <a:rPr sz="1700" spc="-5" dirty="0">
                <a:latin typeface="Georgia"/>
                <a:cs typeface="Georgia"/>
              </a:rPr>
              <a:t>questions from the client </a:t>
            </a:r>
            <a:r>
              <a:rPr sz="1700" dirty="0">
                <a:latin typeface="Georgia"/>
                <a:cs typeface="Georgia"/>
              </a:rPr>
              <a:t>and </a:t>
            </a:r>
            <a:r>
              <a:rPr sz="1700" spc="-5" dirty="0">
                <a:latin typeface="Georgia"/>
                <a:cs typeface="Georgia"/>
              </a:rPr>
              <a:t>try to find  </a:t>
            </a:r>
            <a:r>
              <a:rPr sz="1700" dirty="0">
                <a:latin typeface="Georgia"/>
                <a:cs typeface="Georgia"/>
              </a:rPr>
              <a:t>contradictions.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580" y="412750"/>
            <a:ext cx="59340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7A9799"/>
                </a:solidFill>
              </a:rPr>
              <a:t>Qualities </a:t>
            </a:r>
            <a:r>
              <a:rPr sz="3300" dirty="0">
                <a:solidFill>
                  <a:srgbClr val="7A9799"/>
                </a:solidFill>
              </a:rPr>
              <a:t>required in an</a:t>
            </a:r>
            <a:r>
              <a:rPr sz="3300" spc="-80" dirty="0">
                <a:solidFill>
                  <a:srgbClr val="7A9799"/>
                </a:solidFill>
              </a:rPr>
              <a:t> </a:t>
            </a:r>
            <a:r>
              <a:rPr sz="3300" dirty="0">
                <a:solidFill>
                  <a:srgbClr val="7A9799"/>
                </a:solidFill>
              </a:rPr>
              <a:t>Auditor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984486"/>
            <a:ext cx="8129270" cy="476377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290195" algn="ctr">
              <a:lnSpc>
                <a:spcPct val="100000"/>
              </a:lnSpc>
              <a:spcBef>
                <a:spcPts val="105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21</a:t>
            </a:r>
            <a:endParaRPr sz="1600">
              <a:latin typeface="Georgia"/>
              <a:cs typeface="Georgia"/>
            </a:endParaRPr>
          </a:p>
          <a:p>
            <a:pPr marL="426720" indent="-414020">
              <a:lnSpc>
                <a:spcPts val="2050"/>
              </a:lnSpc>
              <a:spcBef>
                <a:spcPts val="1140"/>
              </a:spcBef>
              <a:buAutoNum type="arabicPeriod" startAt="16"/>
              <a:tabLst>
                <a:tab pos="427355" algn="l"/>
              </a:tabLst>
            </a:pPr>
            <a:r>
              <a:rPr sz="1900" b="1" spc="-10" dirty="0">
                <a:latin typeface="Georgia"/>
                <a:cs typeface="Georgia"/>
              </a:rPr>
              <a:t>Bold And Courageous</a:t>
            </a:r>
            <a:r>
              <a:rPr sz="1900" b="1" spc="95" dirty="0">
                <a:latin typeface="Georgia"/>
                <a:cs typeface="Georgia"/>
              </a:rPr>
              <a:t> </a:t>
            </a:r>
            <a:r>
              <a:rPr sz="1900" b="1" spc="5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 marL="12700" marR="36830">
              <a:lnSpc>
                <a:spcPct val="80100"/>
              </a:lnSpc>
              <a:spcBef>
                <a:spcPts val="225"/>
              </a:spcBef>
            </a:pPr>
            <a:r>
              <a:rPr sz="1900" spc="-5" dirty="0">
                <a:latin typeface="Georgia"/>
                <a:cs typeface="Georgia"/>
              </a:rPr>
              <a:t>Auditor </a:t>
            </a:r>
            <a:r>
              <a:rPr sz="1900" spc="-10" dirty="0">
                <a:latin typeface="Georgia"/>
                <a:cs typeface="Georgia"/>
              </a:rPr>
              <a:t>should be bold </a:t>
            </a:r>
            <a:r>
              <a:rPr sz="1900" spc="-5" dirty="0">
                <a:latin typeface="Georgia"/>
                <a:cs typeface="Georgia"/>
              </a:rPr>
              <a:t>and courageous </a:t>
            </a:r>
            <a:r>
              <a:rPr sz="1900" spc="-10" dirty="0">
                <a:latin typeface="Georgia"/>
                <a:cs typeface="Georgia"/>
              </a:rPr>
              <a:t>person. </a:t>
            </a:r>
            <a:r>
              <a:rPr sz="1900" spc="-5" dirty="0">
                <a:latin typeface="Georgia"/>
                <a:cs typeface="Georgia"/>
              </a:rPr>
              <a:t>He </a:t>
            </a:r>
            <a:r>
              <a:rPr sz="1900" spc="-10" dirty="0">
                <a:latin typeface="Georgia"/>
                <a:cs typeface="Georgia"/>
              </a:rPr>
              <a:t>should not be influenced  by </a:t>
            </a:r>
            <a:r>
              <a:rPr sz="1900" spc="-5" dirty="0">
                <a:latin typeface="Georgia"/>
                <a:cs typeface="Georgia"/>
              </a:rPr>
              <a:t>any authority. He </a:t>
            </a:r>
            <a:r>
              <a:rPr sz="1900" spc="-10" dirty="0">
                <a:latin typeface="Georgia"/>
                <a:cs typeface="Georgia"/>
              </a:rPr>
              <a:t>should possess </a:t>
            </a:r>
            <a:r>
              <a:rPr sz="1900" spc="-5" dirty="0">
                <a:latin typeface="Georgia"/>
                <a:cs typeface="Georgia"/>
              </a:rPr>
              <a:t>the </a:t>
            </a:r>
            <a:r>
              <a:rPr sz="1900" spc="-10" dirty="0">
                <a:latin typeface="Georgia"/>
                <a:cs typeface="Georgia"/>
              </a:rPr>
              <a:t>courage </a:t>
            </a:r>
            <a:r>
              <a:rPr sz="1900" spc="-5" dirty="0">
                <a:latin typeface="Georgia"/>
                <a:cs typeface="Georgia"/>
              </a:rPr>
              <a:t>to face the </a:t>
            </a:r>
            <a:r>
              <a:rPr sz="1900" spc="-10" dirty="0">
                <a:latin typeface="Georgia"/>
                <a:cs typeface="Georgia"/>
              </a:rPr>
              <a:t>difference of  opinion between him </a:t>
            </a:r>
            <a:r>
              <a:rPr sz="1900" spc="-5" dirty="0">
                <a:latin typeface="Georgia"/>
                <a:cs typeface="Georgia"/>
              </a:rPr>
              <a:t>and </a:t>
            </a:r>
            <a:r>
              <a:rPr sz="1900" spc="-10" dirty="0">
                <a:latin typeface="Georgia"/>
                <a:cs typeface="Georgia"/>
              </a:rPr>
              <a:t>client </a:t>
            </a:r>
            <a:r>
              <a:rPr sz="1900" spc="-5" dirty="0">
                <a:latin typeface="Georgia"/>
                <a:cs typeface="Georgia"/>
              </a:rPr>
              <a:t>on any</a:t>
            </a:r>
            <a:r>
              <a:rPr sz="1900" spc="15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issue.</a:t>
            </a:r>
            <a:endParaRPr sz="1900">
              <a:latin typeface="Georgia"/>
              <a:cs typeface="Georgia"/>
            </a:endParaRPr>
          </a:p>
          <a:p>
            <a:pPr marL="404495" indent="-391795">
              <a:lnSpc>
                <a:spcPts val="2050"/>
              </a:lnSpc>
              <a:spcBef>
                <a:spcPts val="1365"/>
              </a:spcBef>
              <a:buAutoNum type="arabicPeriod" startAt="17"/>
              <a:tabLst>
                <a:tab pos="405130" algn="l"/>
              </a:tabLst>
            </a:pPr>
            <a:r>
              <a:rPr sz="1900" b="1" spc="-10" dirty="0">
                <a:latin typeface="Georgia"/>
                <a:cs typeface="Georgia"/>
              </a:rPr>
              <a:t>Courteous</a:t>
            </a:r>
            <a:r>
              <a:rPr sz="1900" b="1" spc="50" dirty="0">
                <a:latin typeface="Georgia"/>
                <a:cs typeface="Georgia"/>
              </a:rPr>
              <a:t> </a:t>
            </a:r>
            <a:r>
              <a:rPr sz="1900" b="1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 marL="12700" marR="130175">
              <a:lnSpc>
                <a:spcPct val="80000"/>
              </a:lnSpc>
              <a:spcBef>
                <a:spcPts val="229"/>
              </a:spcBef>
            </a:pPr>
            <a:r>
              <a:rPr sz="1900" spc="-5" dirty="0">
                <a:latin typeface="Georgia"/>
                <a:cs typeface="Georgia"/>
              </a:rPr>
              <a:t>It is an important </a:t>
            </a:r>
            <a:r>
              <a:rPr sz="1900" spc="-10" dirty="0">
                <a:latin typeface="Georgia"/>
                <a:cs typeface="Georgia"/>
              </a:rPr>
              <a:t>quality which </a:t>
            </a:r>
            <a:r>
              <a:rPr sz="1900" spc="-5" dirty="0">
                <a:latin typeface="Georgia"/>
                <a:cs typeface="Georgia"/>
              </a:rPr>
              <a:t>the auditor </a:t>
            </a:r>
            <a:r>
              <a:rPr sz="1900" spc="-10" dirty="0">
                <a:latin typeface="Georgia"/>
                <a:cs typeface="Georgia"/>
              </a:rPr>
              <a:t>should possess. </a:t>
            </a:r>
            <a:r>
              <a:rPr sz="1900" spc="-5" dirty="0">
                <a:latin typeface="Georgia"/>
                <a:cs typeface="Georgia"/>
              </a:rPr>
              <a:t>His attitude  towards the staff of </a:t>
            </a:r>
            <a:r>
              <a:rPr sz="1900" spc="-10" dirty="0">
                <a:latin typeface="Georgia"/>
                <a:cs typeface="Georgia"/>
              </a:rPr>
              <a:t>client should be very humble </a:t>
            </a:r>
            <a:r>
              <a:rPr sz="1900" spc="-5" dirty="0">
                <a:latin typeface="Georgia"/>
                <a:cs typeface="Georgia"/>
              </a:rPr>
              <a:t>and polite. He </a:t>
            </a:r>
            <a:r>
              <a:rPr sz="1900" spc="-10" dirty="0">
                <a:latin typeface="Georgia"/>
                <a:cs typeface="Georgia"/>
              </a:rPr>
              <a:t>should </a:t>
            </a:r>
            <a:r>
              <a:rPr sz="1900" spc="-5" dirty="0">
                <a:latin typeface="Georgia"/>
                <a:cs typeface="Georgia"/>
              </a:rPr>
              <a:t>also  </a:t>
            </a:r>
            <a:r>
              <a:rPr sz="1900" spc="-10" dirty="0">
                <a:latin typeface="Georgia"/>
                <a:cs typeface="Georgia"/>
              </a:rPr>
              <a:t>stress </a:t>
            </a:r>
            <a:r>
              <a:rPr sz="1900" spc="-5" dirty="0">
                <a:latin typeface="Georgia"/>
                <a:cs typeface="Georgia"/>
              </a:rPr>
              <a:t>on </a:t>
            </a:r>
            <a:r>
              <a:rPr sz="1900" spc="-10" dirty="0">
                <a:latin typeface="Georgia"/>
                <a:cs typeface="Georgia"/>
              </a:rPr>
              <a:t>his own </a:t>
            </a:r>
            <a:r>
              <a:rPr sz="1900" spc="-5" dirty="0">
                <a:latin typeface="Georgia"/>
                <a:cs typeface="Georgia"/>
              </a:rPr>
              <a:t>staff to be </a:t>
            </a:r>
            <a:r>
              <a:rPr sz="1900" spc="-10" dirty="0">
                <a:latin typeface="Georgia"/>
                <a:cs typeface="Georgia"/>
              </a:rPr>
              <a:t>courteous </a:t>
            </a:r>
            <a:r>
              <a:rPr sz="1900" spc="-5" dirty="0">
                <a:latin typeface="Georgia"/>
                <a:cs typeface="Georgia"/>
              </a:rPr>
              <a:t>with the</a:t>
            </a:r>
            <a:r>
              <a:rPr sz="1900" spc="10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client.</a:t>
            </a:r>
            <a:endParaRPr sz="1900">
              <a:latin typeface="Georgia"/>
              <a:cs typeface="Georgia"/>
            </a:endParaRPr>
          </a:p>
          <a:p>
            <a:pPr marL="434340" indent="-421640">
              <a:lnSpc>
                <a:spcPts val="2050"/>
              </a:lnSpc>
              <a:spcBef>
                <a:spcPts val="1370"/>
              </a:spcBef>
              <a:buAutoNum type="arabicPeriod" startAt="18"/>
              <a:tabLst>
                <a:tab pos="434975" algn="l"/>
              </a:tabLst>
            </a:pPr>
            <a:r>
              <a:rPr sz="1900" b="1" spc="-10" dirty="0">
                <a:latin typeface="Georgia"/>
                <a:cs typeface="Georgia"/>
              </a:rPr>
              <a:t>Independent</a:t>
            </a:r>
            <a:r>
              <a:rPr sz="1900" b="1" spc="50" dirty="0">
                <a:latin typeface="Georgia"/>
                <a:cs typeface="Georgia"/>
              </a:rPr>
              <a:t> </a:t>
            </a:r>
            <a:r>
              <a:rPr sz="1900" b="1" spc="-5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 marL="12700" marR="36195" algn="just">
              <a:lnSpc>
                <a:spcPct val="80000"/>
              </a:lnSpc>
              <a:spcBef>
                <a:spcPts val="225"/>
              </a:spcBef>
            </a:pPr>
            <a:r>
              <a:rPr sz="1900" spc="-5" dirty="0">
                <a:latin typeface="Georgia"/>
                <a:cs typeface="Georgia"/>
              </a:rPr>
              <a:t>The auditor </a:t>
            </a:r>
            <a:r>
              <a:rPr sz="1900" spc="-10" dirty="0">
                <a:latin typeface="Georgia"/>
                <a:cs typeface="Georgia"/>
              </a:rPr>
              <a:t>should be </a:t>
            </a:r>
            <a:r>
              <a:rPr sz="1900" spc="-5" dirty="0">
                <a:latin typeface="Georgia"/>
                <a:cs typeface="Georgia"/>
              </a:rPr>
              <a:t>impartial. He </a:t>
            </a:r>
            <a:r>
              <a:rPr sz="1900" spc="-10" dirty="0">
                <a:latin typeface="Georgia"/>
                <a:cs typeface="Georgia"/>
              </a:rPr>
              <a:t>should not have such </a:t>
            </a:r>
            <a:r>
              <a:rPr sz="1900" spc="-5" dirty="0">
                <a:latin typeface="Georgia"/>
                <a:cs typeface="Georgia"/>
              </a:rPr>
              <a:t>relations </a:t>
            </a:r>
            <a:r>
              <a:rPr sz="1900" spc="-10" dirty="0">
                <a:latin typeface="Georgia"/>
                <a:cs typeface="Georgia"/>
              </a:rPr>
              <a:t>with the  </a:t>
            </a:r>
            <a:r>
              <a:rPr sz="1900" spc="-5" dirty="0">
                <a:latin typeface="Georgia"/>
                <a:cs typeface="Georgia"/>
              </a:rPr>
              <a:t>organization </a:t>
            </a:r>
            <a:r>
              <a:rPr sz="1900" spc="-10" dirty="0">
                <a:latin typeface="Georgia"/>
                <a:cs typeface="Georgia"/>
              </a:rPr>
              <a:t>which </a:t>
            </a:r>
            <a:r>
              <a:rPr sz="1900" spc="-5" dirty="0">
                <a:latin typeface="Georgia"/>
                <a:cs typeface="Georgia"/>
              </a:rPr>
              <a:t>may affect </a:t>
            </a:r>
            <a:r>
              <a:rPr sz="1900" spc="-10" dirty="0">
                <a:latin typeface="Georgia"/>
                <a:cs typeface="Georgia"/>
              </a:rPr>
              <a:t>his independence. </a:t>
            </a:r>
            <a:r>
              <a:rPr sz="1900" spc="-5" dirty="0">
                <a:latin typeface="Georgia"/>
                <a:cs typeface="Georgia"/>
              </a:rPr>
              <a:t>He </a:t>
            </a:r>
            <a:r>
              <a:rPr sz="1900" spc="-10" dirty="0">
                <a:latin typeface="Georgia"/>
                <a:cs typeface="Georgia"/>
              </a:rPr>
              <a:t>should give his opinion  independently.</a:t>
            </a:r>
            <a:endParaRPr sz="1900">
              <a:latin typeface="Georgia"/>
              <a:cs typeface="Georgia"/>
            </a:endParaRPr>
          </a:p>
          <a:p>
            <a:pPr marL="426720" indent="-414020">
              <a:lnSpc>
                <a:spcPts val="2055"/>
              </a:lnSpc>
              <a:spcBef>
                <a:spcPts val="1370"/>
              </a:spcBef>
              <a:buAutoNum type="arabicPeriod" startAt="19"/>
              <a:tabLst>
                <a:tab pos="427355" algn="l"/>
              </a:tabLst>
            </a:pPr>
            <a:r>
              <a:rPr sz="1900" b="1" spc="-10" dirty="0">
                <a:latin typeface="Georgia"/>
                <a:cs typeface="Georgia"/>
              </a:rPr>
              <a:t>Common </a:t>
            </a:r>
            <a:r>
              <a:rPr sz="1900" b="1" spc="-5" dirty="0">
                <a:latin typeface="Georgia"/>
                <a:cs typeface="Georgia"/>
              </a:rPr>
              <a:t>Sense</a:t>
            </a:r>
            <a:r>
              <a:rPr sz="1900" b="1" spc="70" dirty="0">
                <a:latin typeface="Georgia"/>
                <a:cs typeface="Georgia"/>
              </a:rPr>
              <a:t> </a:t>
            </a:r>
            <a:r>
              <a:rPr sz="1900" b="1" dirty="0">
                <a:latin typeface="Georgia"/>
                <a:cs typeface="Georgia"/>
              </a:rPr>
              <a:t>:-</a:t>
            </a:r>
            <a:endParaRPr sz="1900">
              <a:latin typeface="Georgia"/>
              <a:cs typeface="Georgia"/>
            </a:endParaRPr>
          </a:p>
          <a:p>
            <a:pPr marL="12700" marR="5080">
              <a:lnSpc>
                <a:spcPct val="80000"/>
              </a:lnSpc>
              <a:spcBef>
                <a:spcPts val="229"/>
              </a:spcBef>
            </a:pPr>
            <a:r>
              <a:rPr sz="1900" spc="-5" dirty="0">
                <a:latin typeface="Georgia"/>
                <a:cs typeface="Georgia"/>
              </a:rPr>
              <a:t>The auditor must </a:t>
            </a:r>
            <a:r>
              <a:rPr sz="1900" spc="-10" dirty="0">
                <a:latin typeface="Georgia"/>
                <a:cs typeface="Georgia"/>
              </a:rPr>
              <a:t>have </a:t>
            </a:r>
            <a:r>
              <a:rPr sz="1900" spc="-5" dirty="0">
                <a:latin typeface="Georgia"/>
                <a:cs typeface="Georgia"/>
              </a:rPr>
              <a:t>the </a:t>
            </a:r>
            <a:r>
              <a:rPr sz="1900" spc="-10" dirty="0">
                <a:latin typeface="Georgia"/>
                <a:cs typeface="Georgia"/>
              </a:rPr>
              <a:t>quality </a:t>
            </a:r>
            <a:r>
              <a:rPr sz="1900" spc="-5" dirty="0">
                <a:latin typeface="Georgia"/>
                <a:cs typeface="Georgia"/>
              </a:rPr>
              <a:t>of </a:t>
            </a:r>
            <a:r>
              <a:rPr sz="1900" spc="-10" dirty="0">
                <a:latin typeface="Georgia"/>
                <a:cs typeface="Georgia"/>
              </a:rPr>
              <a:t>common sense </a:t>
            </a:r>
            <a:r>
              <a:rPr sz="1900" spc="-5" dirty="0">
                <a:latin typeface="Georgia"/>
                <a:cs typeface="Georgia"/>
              </a:rPr>
              <a:t>and judgement. He may  </a:t>
            </a:r>
            <a:r>
              <a:rPr sz="1900" spc="-10" dirty="0">
                <a:latin typeface="Georgia"/>
                <a:cs typeface="Georgia"/>
              </a:rPr>
              <a:t>be </a:t>
            </a:r>
            <a:r>
              <a:rPr sz="1900" spc="-5" dirty="0">
                <a:latin typeface="Georgia"/>
                <a:cs typeface="Georgia"/>
              </a:rPr>
              <a:t>able to assess the value of </a:t>
            </a:r>
            <a:r>
              <a:rPr sz="1900" spc="-10" dirty="0">
                <a:latin typeface="Georgia"/>
                <a:cs typeface="Georgia"/>
              </a:rPr>
              <a:t>depreciation </a:t>
            </a:r>
            <a:r>
              <a:rPr sz="1900" spc="-5" dirty="0">
                <a:latin typeface="Georgia"/>
                <a:cs typeface="Georgia"/>
              </a:rPr>
              <a:t>and </a:t>
            </a:r>
            <a:r>
              <a:rPr sz="1900" spc="-10" dirty="0">
                <a:latin typeface="Georgia"/>
                <a:cs typeface="Georgia"/>
              </a:rPr>
              <a:t>bad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debts.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29032"/>
            <a:ext cx="63309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1260">
              <a:lnSpc>
                <a:spcPct val="100000"/>
              </a:lnSpc>
              <a:spcBef>
                <a:spcPts val="100"/>
              </a:spcBef>
              <a:tabLst>
                <a:tab pos="4770755" algn="l"/>
              </a:tabLst>
            </a:pPr>
            <a:r>
              <a:rPr sz="3600" spc="-5" dirty="0"/>
              <a:t>Principles</a:t>
            </a:r>
            <a:r>
              <a:rPr sz="3600" spc="-15" dirty="0"/>
              <a:t> </a:t>
            </a:r>
            <a:r>
              <a:rPr sz="3600" spc="-5" dirty="0"/>
              <a:t>of</a:t>
            </a:r>
            <a:r>
              <a:rPr sz="3600" spc="-5"/>
              <a:t>	</a:t>
            </a:r>
            <a:r>
              <a:rPr sz="3600" spc="-5" smtClean="0"/>
              <a:t>Auditing</a:t>
            </a:r>
            <a:endParaRPr sz="36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612582"/>
            <a:ext cx="5882005" cy="44164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Integrity, Objectivity and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Independence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Confidentiality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Skill 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Competence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Responsibility of work </a:t>
            </a:r>
            <a:r>
              <a:rPr sz="2400" spc="-5" dirty="0">
                <a:latin typeface="Times New Roman"/>
                <a:cs typeface="Times New Roman"/>
              </a:rPr>
              <a:t>performed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others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Documentation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Planning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Audit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Evidence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Accounting system &amp; Internal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Control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Audit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Conclusions</a:t>
            </a: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Audit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1" y="381000"/>
            <a:ext cx="515480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/>
              <a:t>Functions </a:t>
            </a:r>
            <a:r>
              <a:rPr sz="3600" b="1" spc="-5" dirty="0"/>
              <a:t>of</a:t>
            </a:r>
            <a:r>
              <a:rPr sz="3600" b="1" spc="-75" dirty="0"/>
              <a:t> </a:t>
            </a:r>
            <a:r>
              <a:rPr sz="3600" b="1" spc="-5" dirty="0"/>
              <a:t>Auditing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530985"/>
            <a:ext cx="8488045" cy="44164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Accounting </a:t>
            </a:r>
            <a:r>
              <a:rPr sz="2400" b="1" dirty="0">
                <a:latin typeface="Times New Roman"/>
                <a:cs typeface="Times New Roman"/>
              </a:rPr>
              <a:t>control</a:t>
            </a:r>
            <a:endParaRPr sz="2400">
              <a:latin typeface="Times New Roman"/>
              <a:cs typeface="Times New Roman"/>
            </a:endParaRPr>
          </a:p>
          <a:p>
            <a:pPr marL="527685" marR="5715" indent="398780" algn="just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is an </a:t>
            </a:r>
            <a:r>
              <a:rPr sz="2400" spc="-5" dirty="0">
                <a:latin typeface="Times New Roman"/>
                <a:cs typeface="Times New Roman"/>
              </a:rPr>
              <a:t>instrument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accounting control. The </a:t>
            </a:r>
            <a:r>
              <a:rPr sz="2400" dirty="0">
                <a:latin typeface="Times New Roman"/>
                <a:cs typeface="Times New Roman"/>
              </a:rPr>
              <a:t>truth and  </a:t>
            </a:r>
            <a:r>
              <a:rPr sz="2400" spc="-5" dirty="0">
                <a:latin typeface="Times New Roman"/>
                <a:cs typeface="Times New Roman"/>
              </a:rPr>
              <a:t>fairness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accounting information </a:t>
            </a:r>
            <a:r>
              <a:rPr sz="2400" dirty="0">
                <a:latin typeface="Times New Roman"/>
                <a:cs typeface="Times New Roman"/>
              </a:rPr>
              <a:t>is controlled and </a:t>
            </a:r>
            <a:r>
              <a:rPr sz="2400" spc="-5" dirty="0">
                <a:latin typeface="Times New Roman"/>
                <a:cs typeface="Times New Roman"/>
              </a:rPr>
              <a:t>checked  </a:t>
            </a:r>
            <a:r>
              <a:rPr sz="2400" dirty="0">
                <a:latin typeface="Times New Roman"/>
                <a:cs typeface="Times New Roman"/>
              </a:rPr>
              <a:t>by auditing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activities.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sz="2400" b="1" dirty="0">
                <a:latin typeface="Times New Roman"/>
                <a:cs typeface="Times New Roman"/>
              </a:rPr>
              <a:t>Safeguard</a:t>
            </a:r>
            <a:endParaRPr sz="2400">
              <a:latin typeface="Times New Roman"/>
              <a:cs typeface="Times New Roman"/>
            </a:endParaRPr>
          </a:p>
          <a:p>
            <a:pPr marL="467995" marR="5080" indent="45847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 acts as </a:t>
            </a:r>
            <a:r>
              <a:rPr sz="2400" dirty="0">
                <a:latin typeface="Times New Roman"/>
                <a:cs typeface="Times New Roman"/>
              </a:rPr>
              <a:t>a safeguard on behalf of the </a:t>
            </a:r>
            <a:r>
              <a:rPr sz="2400" spc="-5" dirty="0">
                <a:latin typeface="Times New Roman"/>
                <a:cs typeface="Times New Roman"/>
              </a:rPr>
              <a:t>proprietor/s  </a:t>
            </a:r>
            <a:r>
              <a:rPr sz="2400" dirty="0">
                <a:latin typeface="Times New Roman"/>
                <a:cs typeface="Times New Roman"/>
              </a:rPr>
              <a:t>(whether an </a:t>
            </a:r>
            <a:r>
              <a:rPr sz="2400" spc="-5" dirty="0">
                <a:latin typeface="Times New Roman"/>
                <a:cs typeface="Times New Roman"/>
              </a:rPr>
              <a:t>individual </a:t>
            </a:r>
            <a:r>
              <a:rPr sz="2400" dirty="0">
                <a:latin typeface="Times New Roman"/>
                <a:cs typeface="Times New Roman"/>
              </a:rPr>
              <a:t>or a group of </a:t>
            </a:r>
            <a:r>
              <a:rPr sz="2400" spc="-5" dirty="0">
                <a:latin typeface="Times New Roman"/>
                <a:cs typeface="Times New Roman"/>
              </a:rPr>
              <a:t>persons) against </a:t>
            </a:r>
            <a:r>
              <a:rPr sz="2400" dirty="0">
                <a:latin typeface="Times New Roman"/>
                <a:cs typeface="Times New Roman"/>
              </a:rPr>
              <a:t>cost  control, </a:t>
            </a:r>
            <a:r>
              <a:rPr sz="2400" spc="-5" dirty="0">
                <a:latin typeface="Times New Roman"/>
                <a:cs typeface="Times New Roman"/>
              </a:rPr>
              <a:t>carelessness </a:t>
            </a:r>
            <a:r>
              <a:rPr sz="2400" dirty="0">
                <a:latin typeface="Times New Roman"/>
                <a:cs typeface="Times New Roman"/>
              </a:rPr>
              <a:t>or fraud on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part of the </a:t>
            </a:r>
            <a:r>
              <a:rPr sz="2400" spc="-5" dirty="0">
                <a:latin typeface="Times New Roman"/>
                <a:cs typeface="Times New Roman"/>
              </a:rPr>
              <a:t>proprietors’  agents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servants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realisation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utilisation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his/their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money </a:t>
            </a:r>
            <a:r>
              <a:rPr sz="2400" dirty="0">
                <a:latin typeface="Times New Roman"/>
                <a:cs typeface="Times New Roman"/>
              </a:rPr>
              <a:t>and other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assets.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29032"/>
            <a:ext cx="31243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092454"/>
            <a:ext cx="848931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175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Assurance</a:t>
            </a:r>
            <a:endParaRPr sz="2400">
              <a:latin typeface="Times New Roman"/>
              <a:cs typeface="Times New Roman"/>
            </a:endParaRPr>
          </a:p>
          <a:p>
            <a:pPr marL="292735" marR="6350" indent="63373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 assures on the proprietors’ behalf that the accounts  maintained </a:t>
            </a:r>
            <a:r>
              <a:rPr sz="2400" dirty="0">
                <a:latin typeface="Times New Roman"/>
                <a:cs typeface="Times New Roman"/>
              </a:rPr>
              <a:t>truly represent </a:t>
            </a:r>
            <a:r>
              <a:rPr sz="2400" spc="-5" dirty="0">
                <a:latin typeface="Times New Roman"/>
                <a:cs typeface="Times New Roman"/>
              </a:rPr>
              <a:t>facts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expenditure has been </a:t>
            </a:r>
            <a:r>
              <a:rPr sz="2400" dirty="0">
                <a:latin typeface="Times New Roman"/>
                <a:cs typeface="Times New Roman"/>
              </a:rPr>
              <a:t>incurred 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due regularity and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propriety.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 startAt="4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Assessment</a:t>
            </a:r>
            <a:endParaRPr sz="2400">
              <a:latin typeface="Times New Roman"/>
              <a:cs typeface="Times New Roman"/>
            </a:endParaRPr>
          </a:p>
          <a:p>
            <a:pPr marL="352425" marR="5080" indent="574675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assesses </a:t>
            </a:r>
            <a:r>
              <a:rPr sz="2400" spc="-5" dirty="0">
                <a:latin typeface="Times New Roman"/>
                <a:cs typeface="Times New Roman"/>
              </a:rPr>
              <a:t>the adequacy of the accounting </a:t>
            </a:r>
            <a:r>
              <a:rPr sz="2400" dirty="0">
                <a:latin typeface="Times New Roman"/>
                <a:cs typeface="Times New Roman"/>
              </a:rPr>
              <a:t>system in  order to </a:t>
            </a:r>
            <a:r>
              <a:rPr sz="2400" spc="-5" dirty="0">
                <a:latin typeface="Times New Roman"/>
                <a:cs typeface="Times New Roman"/>
              </a:rPr>
              <a:t>ascertain its effectiveness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maintaining accounting  </a:t>
            </a:r>
            <a:r>
              <a:rPr sz="2400" dirty="0">
                <a:latin typeface="Times New Roman"/>
                <a:cs typeface="Times New Roman"/>
              </a:rPr>
              <a:t>records of 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organization.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 startAt="5"/>
              <a:tabLst>
                <a:tab pos="3175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Review</a:t>
            </a:r>
            <a:endParaRPr sz="2400">
              <a:latin typeface="Times New Roman"/>
              <a:cs typeface="Times New Roman"/>
            </a:endParaRPr>
          </a:p>
          <a:p>
            <a:pPr marL="352425" marR="6350" indent="574675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 carries </a:t>
            </a:r>
            <a:r>
              <a:rPr sz="2400" dirty="0">
                <a:latin typeface="Times New Roman"/>
                <a:cs typeface="Times New Roman"/>
              </a:rPr>
              <a:t>out a </a:t>
            </a:r>
            <a:r>
              <a:rPr sz="2400" spc="-5" dirty="0">
                <a:latin typeface="Times New Roman"/>
                <a:cs typeface="Times New Roman"/>
              </a:rPr>
              <a:t>review </a:t>
            </a:r>
            <a:r>
              <a:rPr sz="2400" spc="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financial statements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know  whether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accounting records </a:t>
            </a:r>
            <a:r>
              <a:rPr sz="2400" dirty="0">
                <a:latin typeface="Times New Roman"/>
                <a:cs typeface="Times New Roman"/>
              </a:rPr>
              <a:t>are in </a:t>
            </a:r>
            <a:r>
              <a:rPr sz="2400" spc="-5" dirty="0">
                <a:latin typeface="Times New Roman"/>
                <a:cs typeface="Times New Roman"/>
              </a:rPr>
              <a:t>agreement with those  </a:t>
            </a:r>
            <a:r>
              <a:rPr sz="2400" dirty="0">
                <a:latin typeface="Times New Roman"/>
                <a:cs typeface="Times New Roman"/>
              </a:rPr>
              <a:t>statements.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29032"/>
            <a:ext cx="32767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530985"/>
            <a:ext cx="8489315" cy="44164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75"/>
              </a:spcBef>
              <a:buAutoNum type="arabicPeriod" startAt="6"/>
              <a:tabLst>
                <a:tab pos="3175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Reporting </a:t>
            </a:r>
            <a:r>
              <a:rPr sz="2400" b="1" dirty="0">
                <a:latin typeface="Times New Roman"/>
                <a:cs typeface="Times New Roman"/>
              </a:rPr>
              <a:t>tool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tool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reporting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the financial statements as  </a:t>
            </a:r>
            <a:r>
              <a:rPr sz="2400" dirty="0">
                <a:latin typeface="Times New Roman"/>
                <a:cs typeface="Times New Roman"/>
              </a:rPr>
              <a:t>required by the </a:t>
            </a:r>
            <a:r>
              <a:rPr sz="2400" spc="-5" dirty="0">
                <a:latin typeface="Times New Roman"/>
                <a:cs typeface="Times New Roman"/>
              </a:rPr>
              <a:t>terms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auditors’ appointment and </a:t>
            </a:r>
            <a:r>
              <a:rPr sz="2400" spc="5" dirty="0">
                <a:latin typeface="Times New Roman"/>
                <a:cs typeface="Times New Roman"/>
              </a:rPr>
              <a:t>in  </a:t>
            </a:r>
            <a:r>
              <a:rPr sz="2400" dirty="0">
                <a:latin typeface="Times New Roman"/>
                <a:cs typeface="Times New Roman"/>
              </a:rPr>
              <a:t>compliance with the relevant statutory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obligations.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buAutoNum type="arabicPeriod" startAt="7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Practical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subject</a:t>
            </a:r>
            <a:endParaRPr sz="2400">
              <a:latin typeface="Times New Roman"/>
              <a:cs typeface="Times New Roman"/>
            </a:endParaRPr>
          </a:p>
          <a:p>
            <a:pPr marL="352425" marR="5080" indent="574675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Auditing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practical subject. It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something that people do.  </a:t>
            </a:r>
            <a:r>
              <a:rPr sz="2400" dirty="0">
                <a:latin typeface="Times New Roman"/>
                <a:cs typeface="Times New Roman"/>
              </a:rPr>
              <a:t>How it is done today is a </a:t>
            </a:r>
            <a:r>
              <a:rPr sz="2400" spc="-5" dirty="0">
                <a:latin typeface="Times New Roman"/>
                <a:cs typeface="Times New Roman"/>
              </a:rPr>
              <a:t>result </a:t>
            </a:r>
            <a:r>
              <a:rPr sz="2400" dirty="0">
                <a:latin typeface="Times New Roman"/>
                <a:cs typeface="Times New Roman"/>
              </a:rPr>
              <a:t>of long </a:t>
            </a:r>
            <a:r>
              <a:rPr sz="2400" spc="-5" dirty="0">
                <a:latin typeface="Times New Roman"/>
                <a:cs typeface="Times New Roman"/>
              </a:rPr>
              <a:t>history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marginal  </a:t>
            </a:r>
            <a:r>
              <a:rPr sz="2400" dirty="0">
                <a:latin typeface="Times New Roman"/>
                <a:cs typeface="Times New Roman"/>
              </a:rPr>
              <a:t>changes and responses </a:t>
            </a:r>
            <a:r>
              <a:rPr sz="2400" spc="-5" dirty="0">
                <a:latin typeface="Times New Roman"/>
                <a:cs typeface="Times New Roman"/>
              </a:rPr>
              <a:t>to new commercial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legal developments  </a:t>
            </a:r>
            <a:r>
              <a:rPr sz="2400" dirty="0">
                <a:latin typeface="Times New Roman"/>
                <a:cs typeface="Times New Roman"/>
              </a:rPr>
              <a:t>over the </a:t>
            </a:r>
            <a:r>
              <a:rPr sz="2400" spc="-5" dirty="0">
                <a:latin typeface="Times New Roman"/>
                <a:cs typeface="Times New Roman"/>
              </a:rPr>
              <a:t>centuries with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most </a:t>
            </a:r>
            <a:r>
              <a:rPr sz="2400" dirty="0">
                <a:latin typeface="Times New Roman"/>
                <a:cs typeface="Times New Roman"/>
              </a:rPr>
              <a:t>rapid </a:t>
            </a:r>
            <a:r>
              <a:rPr sz="2400" spc="-5" dirty="0">
                <a:latin typeface="Times New Roman"/>
                <a:cs typeface="Times New Roman"/>
              </a:rPr>
              <a:t>progress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last few  </a:t>
            </a:r>
            <a:r>
              <a:rPr sz="2400" dirty="0">
                <a:latin typeface="Times New Roman"/>
                <a:cs typeface="Times New Roman"/>
              </a:rPr>
              <a:t>years.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9933" y="484758"/>
            <a:ext cx="4098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Advantages of</a:t>
            </a:r>
            <a:r>
              <a:rPr spc="-110" dirty="0"/>
              <a:t> </a:t>
            </a:r>
            <a:r>
              <a:rPr spc="-5" dirty="0"/>
              <a:t>Auditing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94484"/>
            <a:ext cx="4332605" cy="434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  <a:tabLst>
                <a:tab pos="464184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	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Businessman's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point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400" b="1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view:-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276225">
              <a:lnSpc>
                <a:spcPct val="120000"/>
              </a:lnSpc>
              <a:tabLst>
                <a:tab pos="393065" algn="l"/>
              </a:tabLst>
            </a:pPr>
            <a:r>
              <a:rPr sz="2400" dirty="0">
                <a:latin typeface="Times New Roman"/>
                <a:cs typeface="Times New Roman"/>
              </a:rPr>
              <a:t>1.	Detection of errors and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frauds  2 . Loan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banks</a:t>
            </a:r>
            <a:endParaRPr sz="2400">
              <a:latin typeface="Times New Roman"/>
              <a:cs typeface="Times New Roman"/>
            </a:endParaRPr>
          </a:p>
          <a:p>
            <a:pPr marL="12700" marR="46990">
              <a:lnSpc>
                <a:spcPct val="120000"/>
              </a:lnSpc>
              <a:spcBef>
                <a:spcPts val="5"/>
              </a:spcBef>
              <a:tabLst>
                <a:tab pos="393065" algn="l"/>
              </a:tabLst>
            </a:pPr>
            <a:r>
              <a:rPr sz="2400" dirty="0">
                <a:latin typeface="Times New Roman"/>
                <a:cs typeface="Times New Roman"/>
              </a:rPr>
              <a:t>3.	Proper valuation of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investments  </a:t>
            </a:r>
            <a:r>
              <a:rPr sz="2400" dirty="0">
                <a:latin typeface="Times New Roman"/>
                <a:cs typeface="Times New Roman"/>
              </a:rPr>
              <a:t>4 . Proper valuation of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assets</a:t>
            </a:r>
            <a:endParaRPr sz="24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75"/>
              </a:spcBef>
              <a:buAutoNum type="arabicPeriod" startAt="5"/>
              <a:tabLst>
                <a:tab pos="393065" algn="l"/>
                <a:tab pos="393700" algn="l"/>
              </a:tabLst>
            </a:pPr>
            <a:r>
              <a:rPr sz="2400" spc="-5" dirty="0">
                <a:latin typeface="Times New Roman"/>
                <a:cs typeface="Times New Roman"/>
              </a:rPr>
              <a:t>Government</a:t>
            </a:r>
            <a:r>
              <a:rPr sz="2400" dirty="0">
                <a:latin typeface="Times New Roman"/>
                <a:cs typeface="Times New Roman"/>
              </a:rPr>
              <a:t> acceptance</a:t>
            </a:r>
            <a:endParaRPr sz="24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75"/>
              </a:spcBef>
              <a:buAutoNum type="arabicPeriod" startAt="5"/>
              <a:tabLst>
                <a:tab pos="393065" algn="l"/>
                <a:tab pos="393700" algn="l"/>
              </a:tabLst>
            </a:pPr>
            <a:r>
              <a:rPr sz="2400" dirty="0">
                <a:latin typeface="Times New Roman"/>
                <a:cs typeface="Times New Roman"/>
              </a:rPr>
              <a:t>Suggestions for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improvement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Better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Reputation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Uniformity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accounts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7828" y="1622501"/>
            <a:ext cx="3689350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100"/>
              </a:spcBef>
              <a:tabLst>
                <a:tab pos="63436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	Investor's point of</a:t>
            </a:r>
            <a:r>
              <a:rPr sz="2400" b="1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view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1 . Protects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interest</a:t>
            </a:r>
            <a:endParaRPr sz="24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75"/>
              </a:spcBef>
              <a:buAutoNum type="arabicPeriod" startAt="2"/>
              <a:tabLst>
                <a:tab pos="393065" algn="l"/>
                <a:tab pos="393700" algn="l"/>
              </a:tabLst>
            </a:pPr>
            <a:r>
              <a:rPr sz="2400" dirty="0">
                <a:latin typeface="Times New Roman"/>
                <a:cs typeface="Times New Roman"/>
              </a:rPr>
              <a:t>Moral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check</a:t>
            </a:r>
            <a:endParaRPr sz="24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80"/>
              </a:spcBef>
              <a:buAutoNum type="arabicPeriod" startAt="2"/>
              <a:tabLst>
                <a:tab pos="393065" algn="l"/>
                <a:tab pos="393700" algn="l"/>
              </a:tabLst>
            </a:pPr>
            <a:r>
              <a:rPr sz="2400" dirty="0">
                <a:latin typeface="Times New Roman"/>
                <a:cs typeface="Times New Roman"/>
              </a:rPr>
              <a:t>Builds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reputation</a:t>
            </a:r>
            <a:endParaRPr sz="24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75"/>
              </a:spcBef>
              <a:buAutoNum type="arabicPeriod" startAt="2"/>
              <a:tabLst>
                <a:tab pos="393065" algn="l"/>
                <a:tab pos="393700" algn="l"/>
              </a:tabLst>
            </a:pPr>
            <a:r>
              <a:rPr sz="2400" dirty="0">
                <a:latin typeface="Times New Roman"/>
                <a:cs typeface="Times New Roman"/>
              </a:rPr>
              <a:t>Good security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129032"/>
            <a:ext cx="43435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0214" y="1165605"/>
            <a:ext cx="8031480" cy="4998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046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 </a:t>
            </a:r>
            <a:r>
              <a:rPr sz="2400" b="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2400" b="1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Advantages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469900" marR="6985" indent="-457200">
              <a:lnSpc>
                <a:spcPct val="100000"/>
              </a:lnSpc>
              <a:buAutoNum type="arabicPeriod"/>
              <a:tabLst>
                <a:tab pos="469900" algn="l"/>
                <a:tab pos="470534" algn="l"/>
                <a:tab pos="1644650" algn="l"/>
                <a:tab pos="2785110" algn="l"/>
                <a:tab pos="3348990" algn="l"/>
                <a:tab pos="4556125" algn="l"/>
                <a:tab pos="5002530" algn="l"/>
                <a:tab pos="5484495" algn="l"/>
                <a:tab pos="6790690" algn="l"/>
                <a:tab pos="7761605" algn="l"/>
              </a:tabLst>
            </a:pPr>
            <a:r>
              <a:rPr sz="2400" dirty="0">
                <a:latin typeface="Times New Roman"/>
                <a:cs typeface="Times New Roman"/>
              </a:rPr>
              <a:t>Audited	accou</a:t>
            </a:r>
            <a:r>
              <a:rPr sz="2400" spc="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	are	dete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ted	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	an	a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tic	record	of  transaction.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Errors and frauds are detected and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rectified.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increases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morale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staff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thus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it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prevents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frauds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errors.</a:t>
            </a:r>
            <a:endParaRPr sz="24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Because of </a:t>
            </a:r>
            <a:r>
              <a:rPr sz="2400" spc="-5" dirty="0">
                <a:latin typeface="Times New Roman"/>
                <a:cs typeface="Times New Roman"/>
              </a:rPr>
              <a:t>his expertise the auditor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advise on </a:t>
            </a:r>
            <a:r>
              <a:rPr sz="2400" spc="-5" dirty="0">
                <a:latin typeface="Times New Roman"/>
                <a:cs typeface="Times New Roman"/>
              </a:rPr>
              <a:t>various  matters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his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clients.</a:t>
            </a:r>
            <a:endParaRPr sz="2400">
              <a:latin typeface="Times New Roman"/>
              <a:cs typeface="Times New Roman"/>
            </a:endParaRPr>
          </a:p>
          <a:p>
            <a:pPr marL="469900" marR="6985" indent="-457200">
              <a:lnSpc>
                <a:spcPct val="100000"/>
              </a:lnSpc>
              <a:spcBef>
                <a:spcPts val="580"/>
              </a:spcBef>
              <a:buAutoNum type="arabicPeriod" startAt="4"/>
              <a:tabLst>
                <a:tab pos="469900" algn="l"/>
                <a:tab pos="470534" algn="l"/>
                <a:tab pos="975994" algn="l"/>
                <a:tab pos="1974214" algn="l"/>
                <a:tab pos="2582545" algn="l"/>
                <a:tab pos="2971165" algn="l"/>
                <a:tab pos="3241040" algn="l"/>
                <a:tab pos="4185920" algn="l"/>
                <a:tab pos="4573270" algn="l"/>
                <a:tab pos="5063490" algn="l"/>
                <a:tab pos="6815455" algn="l"/>
                <a:tab pos="7728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	audi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or	a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spc="-5" dirty="0">
                <a:latin typeface="Times New Roman"/>
                <a:cs typeface="Times New Roman"/>
              </a:rPr>
              <a:t>ts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	a	t</a:t>
            </a:r>
            <a:r>
              <a:rPr sz="2400" spc="-1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ustee	of	</a:t>
            </a:r>
            <a:r>
              <a:rPr sz="2400" spc="-5" dirty="0">
                <a:latin typeface="Times New Roman"/>
                <a:cs typeface="Times New Roman"/>
              </a:rPr>
              <a:t>his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sha</a:t>
            </a:r>
            <a:r>
              <a:rPr sz="2400" dirty="0">
                <a:latin typeface="Times New Roman"/>
                <a:cs typeface="Times New Roman"/>
              </a:rPr>
              <a:t>reh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lder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.	Hence	he  safeguards their financial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interest.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taxation purpose auditing of account is a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must.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129032"/>
            <a:ext cx="30481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8608"/>
            <a:ext cx="803084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6350" indent="-457200" algn="just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In case of any </a:t>
            </a:r>
            <a:r>
              <a:rPr sz="2400" spc="-5" dirty="0">
                <a:latin typeface="Times New Roman"/>
                <a:cs typeface="Times New Roman"/>
              </a:rPr>
              <a:t>claim </a:t>
            </a:r>
            <a:r>
              <a:rPr sz="2400" dirty="0">
                <a:latin typeface="Times New Roman"/>
                <a:cs typeface="Times New Roman"/>
              </a:rPr>
              <a:t>is to be </a:t>
            </a:r>
            <a:r>
              <a:rPr sz="2400" spc="-5" dirty="0">
                <a:latin typeface="Times New Roman"/>
                <a:cs typeface="Times New Roman"/>
              </a:rPr>
              <a:t>made </a:t>
            </a:r>
            <a:r>
              <a:rPr sz="2400" dirty="0">
                <a:latin typeface="Times New Roman"/>
                <a:cs typeface="Times New Roman"/>
              </a:rPr>
              <a:t>from the </a:t>
            </a:r>
            <a:r>
              <a:rPr sz="2400" spc="-5" dirty="0">
                <a:latin typeface="Times New Roman"/>
                <a:cs typeface="Times New Roman"/>
              </a:rPr>
              <a:t>insurance  company </a:t>
            </a:r>
            <a:r>
              <a:rPr sz="2400" dirty="0">
                <a:latin typeface="Times New Roman"/>
                <a:cs typeface="Times New Roman"/>
              </a:rPr>
              <a:t>only audited account should be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submitted.</a:t>
            </a:r>
            <a:endParaRPr sz="240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575"/>
              </a:spcBef>
              <a:buAutoNum type="arabicPeriod" startAt="7"/>
              <a:tabLst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Even in </a:t>
            </a:r>
            <a:r>
              <a:rPr sz="2400" spc="-5" dirty="0">
                <a:latin typeface="Times New Roman"/>
                <a:cs typeface="Times New Roman"/>
              </a:rPr>
              <a:t>case of partnership firm auditing of accounts helps </a:t>
            </a:r>
            <a:r>
              <a:rPr sz="2400" dirty="0">
                <a:latin typeface="Times New Roman"/>
                <a:cs typeface="Times New Roman"/>
              </a:rPr>
              <a:t>in  the </a:t>
            </a:r>
            <a:r>
              <a:rPr sz="2400" spc="-5" dirty="0">
                <a:latin typeface="Times New Roman"/>
                <a:cs typeface="Times New Roman"/>
              </a:rPr>
              <a:t>settlement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claim </a:t>
            </a:r>
            <a:r>
              <a:rPr sz="2400" dirty="0">
                <a:latin typeface="Times New Roman"/>
                <a:cs typeface="Times New Roman"/>
              </a:rPr>
              <a:t>at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time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retirement/death </a:t>
            </a:r>
            <a:r>
              <a:rPr sz="2400" dirty="0">
                <a:latin typeface="Times New Roman"/>
                <a:cs typeface="Times New Roman"/>
              </a:rPr>
              <a:t>of a  partner.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 startAt="7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Auditor account helps in </a:t>
            </a:r>
            <a:r>
              <a:rPr sz="2400" spc="-5" dirty="0">
                <a:latin typeface="Times New Roman"/>
                <a:cs typeface="Times New Roman"/>
              </a:rPr>
              <a:t>managerial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decisions.</a:t>
            </a:r>
            <a:endParaRPr sz="2400">
              <a:latin typeface="Times New Roman"/>
              <a:cs typeface="Times New Roman"/>
            </a:endParaRPr>
          </a:p>
          <a:p>
            <a:pPr marL="469900" marR="5715" indent="-457200" algn="just">
              <a:lnSpc>
                <a:spcPct val="100000"/>
              </a:lnSpc>
              <a:spcBef>
                <a:spcPts val="580"/>
              </a:spcBef>
              <a:buAutoNum type="arabicPeriod" startAt="7"/>
              <a:tabLst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They are useful to </a:t>
            </a:r>
            <a:r>
              <a:rPr sz="2400" spc="-5" dirty="0">
                <a:latin typeface="Times New Roman"/>
                <a:cs typeface="Times New Roman"/>
              </a:rPr>
              <a:t>secure </a:t>
            </a:r>
            <a:r>
              <a:rPr sz="2400" dirty="0">
                <a:latin typeface="Times New Roman"/>
                <a:cs typeface="Times New Roman"/>
              </a:rPr>
              <a:t>loan </a:t>
            </a:r>
            <a:r>
              <a:rPr sz="2400" spc="-5" dirty="0">
                <a:latin typeface="Times New Roman"/>
                <a:cs typeface="Times New Roman"/>
              </a:rPr>
              <a:t>at the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amalgamation,  </a:t>
            </a:r>
            <a:r>
              <a:rPr sz="2400" dirty="0">
                <a:latin typeface="Times New Roman"/>
                <a:cs typeface="Times New Roman"/>
              </a:rPr>
              <a:t>absorption, reconstruction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 marL="469900" marR="7620" indent="-457200" algn="just">
              <a:lnSpc>
                <a:spcPct val="100000"/>
              </a:lnSpc>
              <a:spcBef>
                <a:spcPts val="575"/>
              </a:spcBef>
              <a:buAutoNum type="arabicPeriod" startAt="7"/>
              <a:tabLst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Auditing safeguards </a:t>
            </a:r>
            <a:r>
              <a:rPr sz="2400" spc="-5" dirty="0">
                <a:latin typeface="Times New Roman"/>
                <a:cs typeface="Times New Roman"/>
              </a:rPr>
              <a:t>the interest </a:t>
            </a:r>
            <a:r>
              <a:rPr sz="2400" dirty="0">
                <a:latin typeface="Times New Roman"/>
                <a:cs typeface="Times New Roman"/>
              </a:rPr>
              <a:t>of owners, </a:t>
            </a:r>
            <a:r>
              <a:rPr sz="2400" spc="-5" dirty="0">
                <a:latin typeface="Times New Roman"/>
                <a:cs typeface="Times New Roman"/>
              </a:rPr>
              <a:t>creditors,  </a:t>
            </a:r>
            <a:r>
              <a:rPr sz="2400" dirty="0">
                <a:latin typeface="Times New Roman"/>
                <a:cs typeface="Times New Roman"/>
              </a:rPr>
              <a:t>investors, 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workers.</a:t>
            </a:r>
            <a:endParaRPr sz="2400">
              <a:latin typeface="Times New Roman"/>
              <a:cs typeface="Times New Roman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580"/>
              </a:spcBef>
              <a:buAutoNum type="arabicPeriod" startAt="7"/>
              <a:tabLst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It is useful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take </a:t>
            </a:r>
            <a:r>
              <a:rPr sz="2400" spc="-5" dirty="0">
                <a:latin typeface="Times New Roman"/>
                <a:cs typeface="Times New Roman"/>
              </a:rPr>
              <a:t>certain financial decisions like </a:t>
            </a:r>
            <a:r>
              <a:rPr sz="2400" dirty="0">
                <a:latin typeface="Times New Roman"/>
                <a:cs typeface="Times New Roman"/>
              </a:rPr>
              <a:t>issuing </a:t>
            </a:r>
            <a:r>
              <a:rPr sz="2400" spc="-15" dirty="0">
                <a:latin typeface="Times New Roman"/>
                <a:cs typeface="Times New Roman"/>
              </a:rPr>
              <a:t>of  </a:t>
            </a:r>
            <a:r>
              <a:rPr sz="2400" dirty="0">
                <a:latin typeface="Times New Roman"/>
                <a:cs typeface="Times New Roman"/>
              </a:rPr>
              <a:t>shares, </a:t>
            </a:r>
            <a:r>
              <a:rPr sz="2400" spc="-5" dirty="0">
                <a:latin typeface="Times New Roman"/>
                <a:cs typeface="Times New Roman"/>
              </a:rPr>
              <a:t>payment </a:t>
            </a:r>
            <a:r>
              <a:rPr sz="2400" dirty="0">
                <a:latin typeface="Times New Roman"/>
                <a:cs typeface="Times New Roman"/>
              </a:rPr>
              <a:t>of dividend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318007"/>
            <a:ext cx="393826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906" y="1880108"/>
            <a:ext cx="7708900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63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Economic decisions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every society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be based upon  the </a:t>
            </a:r>
            <a:r>
              <a:rPr sz="2400" spc="-5" dirty="0">
                <a:latin typeface="Times New Roman"/>
                <a:cs typeface="Times New Roman"/>
              </a:rPr>
              <a:t>information available at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time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decision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made.  Unreliable information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5" dirty="0">
                <a:latin typeface="Times New Roman"/>
                <a:cs typeface="Times New Roman"/>
              </a:rPr>
              <a:t>cause inefficient use </a:t>
            </a:r>
            <a:r>
              <a:rPr sz="2400" dirty="0">
                <a:latin typeface="Times New Roman"/>
                <a:cs typeface="Times New Roman"/>
              </a:rPr>
              <a:t>of resources  to the </a:t>
            </a:r>
            <a:r>
              <a:rPr sz="2400" spc="-10" dirty="0">
                <a:latin typeface="Times New Roman"/>
                <a:cs typeface="Times New Roman"/>
              </a:rPr>
              <a:t>detriment </a:t>
            </a:r>
            <a:r>
              <a:rPr sz="2400" dirty="0">
                <a:latin typeface="Times New Roman"/>
                <a:cs typeface="Times New Roman"/>
              </a:rPr>
              <a:t>of the society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-5" dirty="0">
                <a:latin typeface="Times New Roman"/>
                <a:cs typeface="Times New Roman"/>
              </a:rPr>
              <a:t>decision makers  themselves.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715" indent="63563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society </a:t>
            </a:r>
            <a:r>
              <a:rPr sz="2400" spc="-5" dirty="0">
                <a:latin typeface="Times New Roman"/>
                <a:cs typeface="Times New Roman"/>
              </a:rPr>
              <a:t>become more complex, </a:t>
            </a:r>
            <a:r>
              <a:rPr sz="2400" dirty="0">
                <a:latin typeface="Times New Roman"/>
                <a:cs typeface="Times New Roman"/>
              </a:rPr>
              <a:t>there is an increase  </a:t>
            </a:r>
            <a:r>
              <a:rPr sz="2400" spc="-5" dirty="0">
                <a:latin typeface="Times New Roman"/>
                <a:cs typeface="Times New Roman"/>
              </a:rPr>
              <a:t>likelihood that unreliable information will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provided 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decision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makers.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29032"/>
            <a:ext cx="582002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Limitations </a:t>
            </a:r>
            <a:r>
              <a:rPr sz="3600" spc="-5" dirty="0"/>
              <a:t>of</a:t>
            </a:r>
            <a:r>
              <a:rPr sz="3600" spc="-55" dirty="0"/>
              <a:t> </a:t>
            </a:r>
            <a:r>
              <a:rPr sz="3600" spc="-5" dirty="0"/>
              <a:t>Auditing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165605"/>
            <a:ext cx="8489315" cy="470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715" indent="3987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Truly </a:t>
            </a:r>
            <a:r>
              <a:rPr sz="2400" spc="-5" dirty="0">
                <a:latin typeface="Times New Roman"/>
                <a:cs typeface="Times New Roman"/>
              </a:rPr>
              <a:t>speaking, </a:t>
            </a:r>
            <a:r>
              <a:rPr sz="2400" dirty="0">
                <a:latin typeface="Times New Roman"/>
                <a:cs typeface="Times New Roman"/>
              </a:rPr>
              <a:t>an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should </a:t>
            </a:r>
            <a:r>
              <a:rPr sz="2400" spc="-5" dirty="0">
                <a:latin typeface="Times New Roman"/>
                <a:cs typeface="Times New Roman"/>
              </a:rPr>
              <a:t>have </a:t>
            </a:r>
            <a:r>
              <a:rPr sz="2400" dirty="0">
                <a:latin typeface="Times New Roman"/>
                <a:cs typeface="Times New Roman"/>
              </a:rPr>
              <a:t>no </a:t>
            </a:r>
            <a:r>
              <a:rPr sz="2400" spc="-5" dirty="0">
                <a:latin typeface="Times New Roman"/>
                <a:cs typeface="Times New Roman"/>
              </a:rPr>
              <a:t>limitations </a:t>
            </a:r>
            <a:r>
              <a:rPr sz="2400" dirty="0">
                <a:latin typeface="Times New Roman"/>
                <a:cs typeface="Times New Roman"/>
              </a:rPr>
              <a:t>of its  </a:t>
            </a:r>
            <a:r>
              <a:rPr sz="2400" spc="-5" dirty="0">
                <a:latin typeface="Times New Roman"/>
                <a:cs typeface="Times New Roman"/>
              </a:rPr>
              <a:t>own. </a:t>
            </a: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designed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protect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interest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all parties </a:t>
            </a:r>
            <a:r>
              <a:rPr sz="2400" dirty="0">
                <a:latin typeface="Times New Roman"/>
                <a:cs typeface="Times New Roman"/>
              </a:rPr>
              <a:t>who are  </a:t>
            </a:r>
            <a:r>
              <a:rPr sz="2400" spc="-5" dirty="0">
                <a:latin typeface="Times New Roman"/>
                <a:cs typeface="Times New Roman"/>
              </a:rPr>
              <a:t>interested 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affairs </a:t>
            </a:r>
            <a:r>
              <a:rPr sz="2400" dirty="0">
                <a:latin typeface="Times New Roman"/>
                <a:cs typeface="Times New Roman"/>
              </a:rPr>
              <a:t>of the business. If there </a:t>
            </a:r>
            <a:r>
              <a:rPr sz="2400" spc="-10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any  </a:t>
            </a:r>
            <a:r>
              <a:rPr sz="2400" spc="-5" dirty="0">
                <a:latin typeface="Times New Roman"/>
                <a:cs typeface="Times New Roman"/>
              </a:rPr>
              <a:t>shortcoming </a:t>
            </a:r>
            <a:r>
              <a:rPr sz="2400" dirty="0">
                <a:latin typeface="Times New Roman"/>
                <a:cs typeface="Times New Roman"/>
              </a:rPr>
              <a:t>arising there </a:t>
            </a:r>
            <a:r>
              <a:rPr sz="2400" spc="-5" dirty="0">
                <a:latin typeface="Times New Roman"/>
                <a:cs typeface="Times New Roman"/>
              </a:rPr>
              <a:t>from,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be due to </a:t>
            </a:r>
            <a:r>
              <a:rPr sz="2400" spc="-5" dirty="0">
                <a:latin typeface="Times New Roman"/>
                <a:cs typeface="Times New Roman"/>
              </a:rPr>
              <a:t>its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narrow  </a:t>
            </a:r>
            <a:r>
              <a:rPr sz="2400" dirty="0">
                <a:latin typeface="Times New Roman"/>
                <a:cs typeface="Times New Roman"/>
              </a:rPr>
              <a:t>scope of </a:t>
            </a:r>
            <a:r>
              <a:rPr sz="2400" spc="-5" dirty="0">
                <a:latin typeface="Times New Roman"/>
                <a:cs typeface="Times New Roman"/>
              </a:rPr>
              <a:t>application in </a:t>
            </a:r>
            <a:r>
              <a:rPr sz="2400" dirty="0">
                <a:latin typeface="Times New Roman"/>
                <a:cs typeface="Times New Roman"/>
              </a:rPr>
              <a:t>its </a:t>
            </a:r>
            <a:r>
              <a:rPr sz="2400" spc="-5" dirty="0">
                <a:latin typeface="Times New Roman"/>
                <a:cs typeface="Times New Roman"/>
              </a:rPr>
              <a:t>related </a:t>
            </a:r>
            <a:r>
              <a:rPr sz="2400" dirty="0">
                <a:latin typeface="Times New Roman"/>
                <a:cs typeface="Times New Roman"/>
              </a:rPr>
              <a:t>field of </a:t>
            </a:r>
            <a:r>
              <a:rPr sz="2400" spc="-5" dirty="0">
                <a:latin typeface="Times New Roman"/>
                <a:cs typeface="Times New Roman"/>
              </a:rPr>
              <a:t>operation </a:t>
            </a:r>
            <a:r>
              <a:rPr sz="2400" dirty="0">
                <a:latin typeface="Times New Roman"/>
                <a:cs typeface="Times New Roman"/>
              </a:rPr>
              <a:t>and  unextended definition of 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concept.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Auditing </a:t>
            </a:r>
            <a:r>
              <a:rPr sz="2400" spc="-5" dirty="0">
                <a:latin typeface="Times New Roman"/>
                <a:cs typeface="Times New Roman"/>
              </a:rPr>
              <a:t>suffers from the following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shortcomings: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Times New Roman"/>
                <a:cs typeface="Times New Roman"/>
              </a:rPr>
              <a:t>1. Want of complete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picture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not give complete picture. </a:t>
            </a: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are  prepared </a:t>
            </a:r>
            <a:r>
              <a:rPr sz="2400" spc="-5" dirty="0">
                <a:latin typeface="Times New Roman"/>
                <a:cs typeface="Times New Roman"/>
              </a:rPr>
              <a:t>with the intention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defraud others, auditor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not </a:t>
            </a:r>
            <a:r>
              <a:rPr sz="2400" spc="-15" dirty="0">
                <a:latin typeface="Times New Roman"/>
                <a:cs typeface="Times New Roman"/>
              </a:rPr>
              <a:t>be  </a:t>
            </a:r>
            <a:r>
              <a:rPr sz="2400" dirty="0">
                <a:latin typeface="Times New Roman"/>
                <a:cs typeface="Times New Roman"/>
              </a:rPr>
              <a:t>able to detect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them.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9032"/>
            <a:ext cx="650582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/>
              <a:t>Limitations </a:t>
            </a:r>
            <a:r>
              <a:rPr sz="3200" b="1" spc="-5" dirty="0"/>
              <a:t>of</a:t>
            </a:r>
            <a:r>
              <a:rPr sz="3200" b="1" spc="-55" dirty="0"/>
              <a:t> </a:t>
            </a:r>
            <a:r>
              <a:rPr sz="3200" b="1" spc="-5" dirty="0"/>
              <a:t>Auditing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165605"/>
            <a:ext cx="8489315" cy="470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715" indent="3987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Truly </a:t>
            </a:r>
            <a:r>
              <a:rPr sz="2400" spc="-5" dirty="0">
                <a:latin typeface="Times New Roman"/>
                <a:cs typeface="Times New Roman"/>
              </a:rPr>
              <a:t>speaking, </a:t>
            </a:r>
            <a:r>
              <a:rPr sz="2400" dirty="0">
                <a:latin typeface="Times New Roman"/>
                <a:cs typeface="Times New Roman"/>
              </a:rPr>
              <a:t>an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should </a:t>
            </a:r>
            <a:r>
              <a:rPr sz="2400" spc="-5" dirty="0">
                <a:latin typeface="Times New Roman"/>
                <a:cs typeface="Times New Roman"/>
              </a:rPr>
              <a:t>have </a:t>
            </a:r>
            <a:r>
              <a:rPr sz="2400" dirty="0">
                <a:latin typeface="Times New Roman"/>
                <a:cs typeface="Times New Roman"/>
              </a:rPr>
              <a:t>no </a:t>
            </a:r>
            <a:r>
              <a:rPr sz="2400" spc="-5" dirty="0">
                <a:latin typeface="Times New Roman"/>
                <a:cs typeface="Times New Roman"/>
              </a:rPr>
              <a:t>limitations </a:t>
            </a:r>
            <a:r>
              <a:rPr sz="2400" dirty="0">
                <a:latin typeface="Times New Roman"/>
                <a:cs typeface="Times New Roman"/>
              </a:rPr>
              <a:t>of its  </a:t>
            </a:r>
            <a:r>
              <a:rPr sz="2400" spc="-5" dirty="0">
                <a:latin typeface="Times New Roman"/>
                <a:cs typeface="Times New Roman"/>
              </a:rPr>
              <a:t>own. </a:t>
            </a: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designed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protect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interest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all parties </a:t>
            </a:r>
            <a:r>
              <a:rPr sz="2400" dirty="0">
                <a:latin typeface="Times New Roman"/>
                <a:cs typeface="Times New Roman"/>
              </a:rPr>
              <a:t>who are  </a:t>
            </a:r>
            <a:r>
              <a:rPr sz="2400" spc="-5" dirty="0">
                <a:latin typeface="Times New Roman"/>
                <a:cs typeface="Times New Roman"/>
              </a:rPr>
              <a:t>interested 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affairs </a:t>
            </a:r>
            <a:r>
              <a:rPr sz="2400" dirty="0">
                <a:latin typeface="Times New Roman"/>
                <a:cs typeface="Times New Roman"/>
              </a:rPr>
              <a:t>of the business. If there </a:t>
            </a:r>
            <a:r>
              <a:rPr sz="2400" spc="-10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any  </a:t>
            </a:r>
            <a:r>
              <a:rPr sz="2400" spc="-5" dirty="0">
                <a:latin typeface="Times New Roman"/>
                <a:cs typeface="Times New Roman"/>
              </a:rPr>
              <a:t>shortcoming </a:t>
            </a:r>
            <a:r>
              <a:rPr sz="2400" dirty="0">
                <a:latin typeface="Times New Roman"/>
                <a:cs typeface="Times New Roman"/>
              </a:rPr>
              <a:t>arising there </a:t>
            </a:r>
            <a:r>
              <a:rPr sz="2400" spc="-5" dirty="0">
                <a:latin typeface="Times New Roman"/>
                <a:cs typeface="Times New Roman"/>
              </a:rPr>
              <a:t>from,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be due to </a:t>
            </a:r>
            <a:r>
              <a:rPr sz="2400" spc="-5" dirty="0">
                <a:latin typeface="Times New Roman"/>
                <a:cs typeface="Times New Roman"/>
              </a:rPr>
              <a:t>its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narrow  </a:t>
            </a:r>
            <a:r>
              <a:rPr sz="2400" dirty="0">
                <a:latin typeface="Times New Roman"/>
                <a:cs typeface="Times New Roman"/>
              </a:rPr>
              <a:t>scope of </a:t>
            </a:r>
            <a:r>
              <a:rPr sz="2400" spc="-5" dirty="0">
                <a:latin typeface="Times New Roman"/>
                <a:cs typeface="Times New Roman"/>
              </a:rPr>
              <a:t>application in </a:t>
            </a:r>
            <a:r>
              <a:rPr sz="2400" dirty="0">
                <a:latin typeface="Times New Roman"/>
                <a:cs typeface="Times New Roman"/>
              </a:rPr>
              <a:t>its </a:t>
            </a:r>
            <a:r>
              <a:rPr sz="2400" spc="-5" dirty="0">
                <a:latin typeface="Times New Roman"/>
                <a:cs typeface="Times New Roman"/>
              </a:rPr>
              <a:t>related </a:t>
            </a:r>
            <a:r>
              <a:rPr sz="2400" dirty="0">
                <a:latin typeface="Times New Roman"/>
                <a:cs typeface="Times New Roman"/>
              </a:rPr>
              <a:t>field of </a:t>
            </a:r>
            <a:r>
              <a:rPr sz="2400" spc="-5" dirty="0">
                <a:latin typeface="Times New Roman"/>
                <a:cs typeface="Times New Roman"/>
              </a:rPr>
              <a:t>operation </a:t>
            </a:r>
            <a:r>
              <a:rPr sz="2400" dirty="0">
                <a:latin typeface="Times New Roman"/>
                <a:cs typeface="Times New Roman"/>
              </a:rPr>
              <a:t>and  unextended definition of 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concept.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Auditing </a:t>
            </a:r>
            <a:r>
              <a:rPr sz="2400" spc="-5" dirty="0">
                <a:latin typeface="Times New Roman"/>
                <a:cs typeface="Times New Roman"/>
              </a:rPr>
              <a:t>suffers from the following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shortcomings: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Times New Roman"/>
                <a:cs typeface="Times New Roman"/>
              </a:rPr>
              <a:t>1. Want of complete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picture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not give complete picture. </a:t>
            </a: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are  prepared </a:t>
            </a:r>
            <a:r>
              <a:rPr sz="2400" spc="-5" dirty="0">
                <a:latin typeface="Times New Roman"/>
                <a:cs typeface="Times New Roman"/>
              </a:rPr>
              <a:t>with the intention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defraud others, auditor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not </a:t>
            </a:r>
            <a:r>
              <a:rPr sz="2400" spc="-15" dirty="0">
                <a:latin typeface="Times New Roman"/>
                <a:cs typeface="Times New Roman"/>
              </a:rPr>
              <a:t>be  </a:t>
            </a:r>
            <a:r>
              <a:rPr sz="2400" dirty="0">
                <a:latin typeface="Times New Roman"/>
                <a:cs typeface="Times New Roman"/>
              </a:rPr>
              <a:t>able to detect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them.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9032"/>
            <a:ext cx="44197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092454"/>
            <a:ext cx="848931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75"/>
              </a:spcBef>
              <a:buAutoNum type="arabicPeriod" startAt="2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Problems of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dependence:</a:t>
            </a:r>
            <a:endParaRPr sz="2400">
              <a:latin typeface="Times New Roman"/>
              <a:cs typeface="Times New Roman"/>
            </a:endParaRPr>
          </a:p>
          <a:p>
            <a:pPr marL="469900" marR="7620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Sometimes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has </a:t>
            </a:r>
            <a:r>
              <a:rPr sz="2400" dirty="0">
                <a:latin typeface="Times New Roman"/>
                <a:cs typeface="Times New Roman"/>
              </a:rPr>
              <a:t>to depend on </a:t>
            </a:r>
            <a:r>
              <a:rPr sz="2400" spc="-5" dirty="0">
                <a:latin typeface="Times New Roman"/>
                <a:cs typeface="Times New Roman"/>
              </a:rPr>
              <a:t>explanations,  clarification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from staff and the </a:t>
            </a:r>
            <a:r>
              <a:rPr sz="2400" spc="-5" dirty="0">
                <a:latin typeface="Times New Roman"/>
                <a:cs typeface="Times New Roman"/>
              </a:rPr>
              <a:t>client. He may </a:t>
            </a:r>
            <a:r>
              <a:rPr sz="2400" dirty="0">
                <a:latin typeface="Times New Roman"/>
                <a:cs typeface="Times New Roman"/>
              </a:rPr>
              <a:t>or 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not get correct or </a:t>
            </a:r>
            <a:r>
              <a:rPr sz="2400" spc="-5" dirty="0">
                <a:latin typeface="Times New Roman"/>
                <a:cs typeface="Times New Roman"/>
              </a:rPr>
              <a:t>complete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 startAt="3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Post-mortem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examination: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Auditing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post-mortem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examination.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There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such </a:t>
            </a:r>
            <a:r>
              <a:rPr sz="2400" spc="-5" dirty="0">
                <a:latin typeface="Times New Roman"/>
                <a:cs typeface="Times New Roman"/>
              </a:rPr>
              <a:t>examination </a:t>
            </a:r>
            <a:r>
              <a:rPr sz="2400" dirty="0">
                <a:latin typeface="Times New Roman"/>
                <a:cs typeface="Times New Roman"/>
              </a:rPr>
              <a:t>when events have already been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occurred.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Existence of errors in </a:t>
            </a:r>
            <a:r>
              <a:rPr sz="2400" b="1" spc="-5" dirty="0">
                <a:latin typeface="Times New Roman"/>
                <a:cs typeface="Times New Roman"/>
              </a:rPr>
              <a:t>the audited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accounts:</a:t>
            </a:r>
            <a:endParaRPr sz="2400">
              <a:latin typeface="Times New Roman"/>
              <a:cs typeface="Times New Roman"/>
            </a:endParaRPr>
          </a:p>
          <a:p>
            <a:pPr marL="469900" marR="5715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It is </a:t>
            </a:r>
            <a:r>
              <a:rPr sz="2400" spc="-5" dirty="0">
                <a:latin typeface="Times New Roman"/>
                <a:cs typeface="Times New Roman"/>
              </a:rPr>
              <a:t>not possible </a:t>
            </a:r>
            <a:r>
              <a:rPr sz="2400" dirty="0">
                <a:latin typeface="Times New Roman"/>
                <a:cs typeface="Times New Roman"/>
              </a:rPr>
              <a:t>for the auditor in all </a:t>
            </a:r>
            <a:r>
              <a:rPr sz="2400" spc="-5" dirty="0">
                <a:latin typeface="Times New Roman"/>
                <a:cs typeface="Times New Roman"/>
              </a:rPr>
              <a:t>cases,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check each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every transaction </a:t>
            </a:r>
            <a:r>
              <a:rPr sz="2400" dirty="0">
                <a:latin typeface="Times New Roman"/>
                <a:cs typeface="Times New Roman"/>
              </a:rPr>
              <a:t>of an </a:t>
            </a:r>
            <a:r>
              <a:rPr sz="2400" spc="-5" dirty="0">
                <a:latin typeface="Times New Roman"/>
                <a:cs typeface="Times New Roman"/>
              </a:rPr>
              <a:t>organization. As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result, </a:t>
            </a:r>
            <a:r>
              <a:rPr sz="2400" dirty="0">
                <a:latin typeface="Times New Roman"/>
                <a:cs typeface="Times New Roman"/>
              </a:rPr>
              <a:t>there </a:t>
            </a:r>
            <a:r>
              <a:rPr sz="2400" spc="-5" dirty="0">
                <a:latin typeface="Times New Roman"/>
                <a:cs typeface="Times New Roman"/>
              </a:rPr>
              <a:t>may 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error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audited accounts even </a:t>
            </a:r>
            <a:r>
              <a:rPr sz="2400" dirty="0">
                <a:latin typeface="Times New Roman"/>
                <a:cs typeface="Times New Roman"/>
              </a:rPr>
              <a:t>after the checking by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auditor.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9032"/>
            <a:ext cx="44197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092454"/>
            <a:ext cx="8488680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75"/>
              </a:spcBef>
              <a:buAutoNum type="arabicPeriod" startAt="5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Lack 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expertise: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spc="-10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seek opinion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experts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certain matters </a:t>
            </a:r>
            <a:r>
              <a:rPr sz="2400" dirty="0">
                <a:latin typeface="Times New Roman"/>
                <a:cs typeface="Times New Roman"/>
              </a:rPr>
              <a:t>on 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he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not have experts knowledge. The auditor </a:t>
            </a:r>
            <a:r>
              <a:rPr sz="2400" spc="-10" dirty="0">
                <a:latin typeface="Times New Roman"/>
                <a:cs typeface="Times New Roman"/>
              </a:rPr>
              <a:t>has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depend upon such reports which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" dirty="0">
                <a:latin typeface="Times New Roman"/>
                <a:cs typeface="Times New Roman"/>
              </a:rPr>
              <a:t>always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correct.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 startAt="6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Diversified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situations:</a:t>
            </a:r>
            <a:endParaRPr sz="2400">
              <a:latin typeface="Times New Roman"/>
              <a:cs typeface="Times New Roman"/>
            </a:endParaRPr>
          </a:p>
          <a:p>
            <a:pPr marL="469900" marR="6350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Auditing </a:t>
            </a:r>
            <a:r>
              <a:rPr sz="2400" dirty="0">
                <a:latin typeface="Times New Roman"/>
                <a:cs typeface="Times New Roman"/>
              </a:rPr>
              <a:t>is considered to </a:t>
            </a:r>
            <a:r>
              <a:rPr sz="2400" spc="-5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mechanical work. Auditors 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not be </a:t>
            </a:r>
            <a:r>
              <a:rPr sz="2400" spc="-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position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frame audit programme,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  followed in all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situations.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AutoNum type="arabicPeriod" startAt="7"/>
              <a:tabLst>
                <a:tab pos="317500" algn="l"/>
              </a:tabLst>
            </a:pPr>
            <a:r>
              <a:rPr sz="2400" b="1" dirty="0">
                <a:latin typeface="Times New Roman"/>
                <a:cs typeface="Times New Roman"/>
              </a:rPr>
              <a:t>Quality of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auditor: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Success </a:t>
            </a:r>
            <a:r>
              <a:rPr sz="2400" dirty="0">
                <a:latin typeface="Times New Roman"/>
                <a:cs typeface="Times New Roman"/>
              </a:rPr>
              <a:t>of audit </a:t>
            </a:r>
            <a:r>
              <a:rPr sz="2400" spc="-5" dirty="0">
                <a:latin typeface="Times New Roman"/>
                <a:cs typeface="Times New Roman"/>
              </a:rPr>
              <a:t>depends </a:t>
            </a:r>
            <a:r>
              <a:rPr sz="2400" dirty="0">
                <a:latin typeface="Times New Roman"/>
                <a:cs typeface="Times New Roman"/>
              </a:rPr>
              <a:t>on the </a:t>
            </a:r>
            <a:r>
              <a:rPr sz="2400" spc="-5" dirty="0">
                <a:latin typeface="Times New Roman"/>
                <a:cs typeface="Times New Roman"/>
              </a:rPr>
              <a:t>sincerity with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auditor </a:t>
            </a:r>
            <a:r>
              <a:rPr sz="2400" spc="-10" dirty="0">
                <a:latin typeface="Times New Roman"/>
                <a:cs typeface="Times New Roman"/>
              </a:rPr>
              <a:t>has </a:t>
            </a:r>
            <a:r>
              <a:rPr sz="2400" spc="-5" dirty="0">
                <a:latin typeface="Times New Roman"/>
                <a:cs typeface="Times New Roman"/>
              </a:rPr>
              <a:t>performed his duties. The same audit </a:t>
            </a:r>
            <a:r>
              <a:rPr sz="2400" dirty="0">
                <a:latin typeface="Times New Roman"/>
                <a:cs typeface="Times New Roman"/>
              </a:rPr>
              <a:t>work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  done by </a:t>
            </a:r>
            <a:r>
              <a:rPr sz="2400" spc="-5" dirty="0">
                <a:latin typeface="Times New Roman"/>
                <a:cs typeface="Times New Roman"/>
              </a:rPr>
              <a:t>two different </a:t>
            </a:r>
            <a:r>
              <a:rPr sz="2400" dirty="0">
                <a:latin typeface="Times New Roman"/>
                <a:cs typeface="Times New Roman"/>
              </a:rPr>
              <a:t>auditors with </a:t>
            </a:r>
            <a:r>
              <a:rPr sz="2400" spc="-5" dirty="0">
                <a:latin typeface="Times New Roman"/>
                <a:cs typeface="Times New Roman"/>
              </a:rPr>
              <a:t>difference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sincerity.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9032"/>
            <a:ext cx="44197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014" y="1092454"/>
            <a:ext cx="8487410" cy="20008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Times New Roman"/>
                <a:cs typeface="Times New Roman"/>
              </a:rPr>
              <a:t>8. Existence of defective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policies</a:t>
            </a:r>
            <a:endParaRPr sz="2400">
              <a:latin typeface="Times New Roman"/>
              <a:cs typeface="Times New Roman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auditor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5" dirty="0">
                <a:latin typeface="Times New Roman"/>
                <a:cs typeface="Times New Roman"/>
              </a:rPr>
              <a:t>only report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the truth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fairness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financial </a:t>
            </a:r>
            <a:r>
              <a:rPr sz="2400" spc="-5" dirty="0">
                <a:latin typeface="Times New Roman"/>
                <a:cs typeface="Times New Roman"/>
              </a:rPr>
              <a:t>statements. </a:t>
            </a:r>
            <a:r>
              <a:rPr sz="2400" dirty="0">
                <a:latin typeface="Times New Roman"/>
                <a:cs typeface="Times New Roman"/>
              </a:rPr>
              <a:t>But </a:t>
            </a:r>
            <a:r>
              <a:rPr sz="2400" spc="-5" dirty="0">
                <a:latin typeface="Times New Roman"/>
                <a:cs typeface="Times New Roman"/>
              </a:rPr>
              <a:t>other defects, i.e. defects relating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spc="-5" dirty="0">
                <a:latin typeface="Times New Roman"/>
                <a:cs typeface="Times New Roman"/>
              </a:rPr>
              <a:t>management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control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not be </a:t>
            </a:r>
            <a:r>
              <a:rPr sz="2400" spc="-5" dirty="0">
                <a:latin typeface="Times New Roman"/>
                <a:cs typeface="Times New Roman"/>
              </a:rPr>
              <a:t>possible </a:t>
            </a:r>
            <a:r>
              <a:rPr sz="2400" dirty="0">
                <a:latin typeface="Times New Roman"/>
                <a:cs typeface="Times New Roman"/>
              </a:rPr>
              <a:t>to be </a:t>
            </a:r>
            <a:r>
              <a:rPr sz="2400" spc="-5" dirty="0">
                <a:latin typeface="Times New Roman"/>
                <a:cs typeface="Times New Roman"/>
              </a:rPr>
              <a:t>covered </a:t>
            </a:r>
            <a:r>
              <a:rPr sz="2400" dirty="0">
                <a:latin typeface="Times New Roman"/>
                <a:cs typeface="Times New Roman"/>
              </a:rPr>
              <a:t>by  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1" y="129032"/>
            <a:ext cx="53842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smtClean="0"/>
              <a:t>Object</a:t>
            </a:r>
            <a:r>
              <a:rPr lang="en-US" spc="-5" dirty="0" err="1" smtClean="0"/>
              <a:t>ives</a:t>
            </a:r>
            <a:r>
              <a:rPr spc="-5" smtClean="0"/>
              <a:t> </a:t>
            </a:r>
            <a:r>
              <a:rPr spc="-5" dirty="0"/>
              <a:t>of</a:t>
            </a:r>
            <a:r>
              <a:rPr spc="-70" dirty="0"/>
              <a:t> </a:t>
            </a:r>
            <a:r>
              <a:rPr spc="-5" dirty="0"/>
              <a:t>Auditing</a:t>
            </a:r>
          </a:p>
        </p:txBody>
      </p:sp>
      <p:sp>
        <p:nvSpPr>
          <p:cNvPr id="3" name="object 3"/>
          <p:cNvSpPr/>
          <p:nvPr/>
        </p:nvSpPr>
        <p:spPr>
          <a:xfrm>
            <a:off x="1031747" y="1295400"/>
            <a:ext cx="2051303" cy="1210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75080" y="1387297"/>
            <a:ext cx="1564005" cy="84963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indent="132080">
              <a:lnSpc>
                <a:spcPts val="3000"/>
              </a:lnSpc>
              <a:spcBef>
                <a:spcPts val="605"/>
              </a:spcBef>
            </a:pP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Primary  Obj</a:t>
            </a:r>
            <a:r>
              <a:rPr sz="29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ctive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58824" y="2331720"/>
            <a:ext cx="216407" cy="752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8467" y="2566416"/>
            <a:ext cx="1589532" cy="1004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89913" y="2732913"/>
            <a:ext cx="1325880" cy="62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345"/>
              </a:lnSpc>
              <a:spcBef>
                <a:spcPts val="100"/>
              </a:spcBef>
            </a:pPr>
            <a:r>
              <a:rPr sz="2100" spc="-155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a</a:t>
            </a:r>
            <a:r>
              <a:rPr sz="2100" spc="-15" dirty="0">
                <a:latin typeface="Arial"/>
                <a:cs typeface="Arial"/>
              </a:rPr>
              <a:t>r</a:t>
            </a:r>
            <a:r>
              <a:rPr sz="2100" spc="-5" dirty="0">
                <a:latin typeface="Arial"/>
                <a:cs typeface="Arial"/>
              </a:rPr>
              <a:t>if</a:t>
            </a:r>
            <a:r>
              <a:rPr sz="2100" dirty="0">
                <a:latin typeface="Arial"/>
                <a:cs typeface="Arial"/>
              </a:rPr>
              <a:t>icat</a:t>
            </a:r>
            <a:r>
              <a:rPr sz="2100" spc="-5" dirty="0">
                <a:latin typeface="Arial"/>
                <a:cs typeface="Arial"/>
              </a:rPr>
              <a:t>ion</a:t>
            </a:r>
            <a:endParaRPr sz="2100">
              <a:latin typeface="Arial"/>
              <a:cs typeface="Arial"/>
            </a:endParaRPr>
          </a:p>
          <a:p>
            <a:pPr algn="ctr">
              <a:lnSpc>
                <a:spcPts val="2345"/>
              </a:lnSpc>
            </a:pPr>
            <a:r>
              <a:rPr sz="2100" dirty="0">
                <a:latin typeface="Arial"/>
                <a:cs typeface="Arial"/>
              </a:rPr>
              <a:t>of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a/c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58824" y="2331720"/>
            <a:ext cx="216407" cy="1975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58467" y="3787140"/>
            <a:ext cx="1589532" cy="1004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32585" y="3816857"/>
            <a:ext cx="1240155" cy="8972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065" marR="5080" algn="ctr">
              <a:lnSpc>
                <a:spcPts val="2170"/>
              </a:lnSpc>
              <a:spcBef>
                <a:spcPts val="459"/>
              </a:spcBef>
            </a:pPr>
            <a:r>
              <a:rPr sz="2100" dirty="0">
                <a:latin typeface="Arial"/>
                <a:cs typeface="Arial"/>
              </a:rPr>
              <a:t>B/s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shows  true </a:t>
            </a:r>
            <a:r>
              <a:rPr sz="2100" dirty="0">
                <a:latin typeface="Arial"/>
                <a:cs typeface="Arial"/>
              </a:rPr>
              <a:t>&amp; fair  state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58824" y="2331720"/>
            <a:ext cx="216407" cy="31958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58467" y="5009388"/>
            <a:ext cx="1589532" cy="1004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96008" y="5038166"/>
            <a:ext cx="1315085" cy="89789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 indent="147320" algn="just">
              <a:lnSpc>
                <a:spcPct val="86200"/>
              </a:lnSpc>
              <a:spcBef>
                <a:spcPts val="450"/>
              </a:spcBef>
            </a:pPr>
            <a:r>
              <a:rPr sz="2100" dirty="0">
                <a:latin typeface="Arial"/>
                <a:cs typeface="Arial"/>
              </a:rPr>
              <a:t>P &amp; L a/c  </a:t>
            </a:r>
            <a:r>
              <a:rPr sz="2100" spc="-5" dirty="0">
                <a:latin typeface="Arial"/>
                <a:cs typeface="Arial"/>
              </a:rPr>
              <a:t>shows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true  </a:t>
            </a:r>
            <a:r>
              <a:rPr sz="2100" dirty="0">
                <a:latin typeface="Arial"/>
                <a:cs typeface="Arial"/>
              </a:rPr>
              <a:t>&amp; </a:t>
            </a:r>
            <a:r>
              <a:rPr sz="2100" spc="-5" dirty="0">
                <a:latin typeface="Arial"/>
                <a:cs typeface="Arial"/>
              </a:rPr>
              <a:t>fair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state</a:t>
            </a:r>
            <a:endParaRPr sz="21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61944" y="1295400"/>
            <a:ext cx="2378964" cy="12100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05910" y="1387297"/>
            <a:ext cx="1791335" cy="84963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5095" marR="5080" indent="-113030">
              <a:lnSpc>
                <a:spcPts val="3000"/>
              </a:lnSpc>
              <a:spcBef>
                <a:spcPts val="605"/>
              </a:spcBef>
            </a:pP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Second</a:t>
            </a:r>
            <a:r>
              <a:rPr sz="29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ry  Objective</a:t>
            </a:r>
            <a:endParaRPr sz="2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1796" y="2331720"/>
            <a:ext cx="216408" cy="752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01440" y="2566416"/>
            <a:ext cx="1589532" cy="1004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993641" y="2594559"/>
            <a:ext cx="1403985" cy="89789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66040" marR="5080" indent="-53340" algn="just">
              <a:lnSpc>
                <a:spcPts val="2170"/>
              </a:lnSpc>
              <a:spcBef>
                <a:spcPts val="465"/>
              </a:spcBef>
            </a:pPr>
            <a:r>
              <a:rPr sz="2100" spc="-5" dirty="0">
                <a:latin typeface="Arial"/>
                <a:cs typeface="Arial"/>
              </a:rPr>
              <a:t>Detection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&amp;  </a:t>
            </a:r>
            <a:r>
              <a:rPr sz="2100" spc="-5" dirty="0">
                <a:latin typeface="Arial"/>
                <a:cs typeface="Arial"/>
              </a:rPr>
              <a:t>Prevention  </a:t>
            </a:r>
            <a:r>
              <a:rPr sz="2100" dirty="0">
                <a:latin typeface="Arial"/>
                <a:cs typeface="Arial"/>
              </a:rPr>
              <a:t>of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Errors</a:t>
            </a:r>
            <a:endParaRPr sz="21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01796" y="2331720"/>
            <a:ext cx="216408" cy="1975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01440" y="3787140"/>
            <a:ext cx="1589532" cy="1004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993641" y="3816857"/>
            <a:ext cx="1403985" cy="8972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66040" marR="5080" indent="-53340" algn="just">
              <a:lnSpc>
                <a:spcPts val="2170"/>
              </a:lnSpc>
              <a:spcBef>
                <a:spcPts val="459"/>
              </a:spcBef>
            </a:pPr>
            <a:r>
              <a:rPr sz="2100" spc="-5" dirty="0">
                <a:latin typeface="Arial"/>
                <a:cs typeface="Arial"/>
              </a:rPr>
              <a:t>Detection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&amp;  </a:t>
            </a:r>
            <a:r>
              <a:rPr sz="2100" spc="-5" dirty="0">
                <a:latin typeface="Arial"/>
                <a:cs typeface="Arial"/>
              </a:rPr>
              <a:t>Prevention  </a:t>
            </a:r>
            <a:r>
              <a:rPr sz="2100" dirty="0">
                <a:latin typeface="Arial"/>
                <a:cs typeface="Arial"/>
              </a:rPr>
              <a:t>of</a:t>
            </a:r>
            <a:r>
              <a:rPr sz="2100" spc="5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Frauds</a:t>
            </a:r>
            <a:endParaRPr sz="21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24728" y="1295400"/>
            <a:ext cx="2235707" cy="12100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069329" y="1387297"/>
            <a:ext cx="1748155" cy="84963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indent="400685">
              <a:lnSpc>
                <a:spcPts val="3000"/>
              </a:lnSpc>
              <a:spcBef>
                <a:spcPts val="605"/>
              </a:spcBef>
            </a:pP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Other  Obj</a:t>
            </a:r>
            <a:r>
              <a:rPr sz="29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900" dirty="0">
                <a:solidFill>
                  <a:srgbClr val="FFFFFF"/>
                </a:solidFill>
                <a:latin typeface="Arial"/>
                <a:cs typeface="Arial"/>
              </a:rPr>
              <a:t>ctives</a:t>
            </a:r>
            <a:endParaRPr sz="2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44767" y="2331720"/>
            <a:ext cx="216408" cy="752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44411" y="2566416"/>
            <a:ext cx="1589532" cy="1004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749542" y="2732913"/>
            <a:ext cx="781685" cy="62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">
              <a:lnSpc>
                <a:spcPts val="2345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Moral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345"/>
              </a:lnSpc>
            </a:pPr>
            <a:r>
              <a:rPr sz="2100" dirty="0">
                <a:latin typeface="Arial"/>
                <a:cs typeface="Arial"/>
              </a:rPr>
              <a:t>Ch</a:t>
            </a:r>
            <a:r>
              <a:rPr sz="2100" spc="-10" dirty="0">
                <a:latin typeface="Arial"/>
                <a:cs typeface="Arial"/>
              </a:rPr>
              <a:t>e</a:t>
            </a:r>
            <a:r>
              <a:rPr sz="2100" dirty="0">
                <a:latin typeface="Arial"/>
                <a:cs typeface="Arial"/>
              </a:rPr>
              <a:t>ck</a:t>
            </a:r>
            <a:endParaRPr sz="21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44767" y="2331720"/>
            <a:ext cx="216408" cy="1975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44411" y="3787140"/>
            <a:ext cx="1589532" cy="1004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423405" y="3954907"/>
            <a:ext cx="1432560" cy="62166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44450" marR="5080" indent="-32384">
              <a:lnSpc>
                <a:spcPts val="2170"/>
              </a:lnSpc>
              <a:spcBef>
                <a:spcPts val="459"/>
              </a:spcBef>
            </a:pPr>
            <a:r>
              <a:rPr sz="2100" spc="-5" dirty="0">
                <a:latin typeface="Arial"/>
                <a:cs typeface="Arial"/>
              </a:rPr>
              <a:t>C</a:t>
            </a:r>
            <a:r>
              <a:rPr sz="2100" spc="-15" dirty="0">
                <a:latin typeface="Arial"/>
                <a:cs typeface="Arial"/>
              </a:rPr>
              <a:t>o</a:t>
            </a:r>
            <a:r>
              <a:rPr sz="2100" spc="-5" dirty="0">
                <a:latin typeface="Arial"/>
                <a:cs typeface="Arial"/>
              </a:rPr>
              <a:t>mplaince  </a:t>
            </a:r>
            <a:r>
              <a:rPr sz="2100" dirty="0">
                <a:latin typeface="Arial"/>
                <a:cs typeface="Arial"/>
              </a:rPr>
              <a:t>of Co.'s</a:t>
            </a:r>
            <a:r>
              <a:rPr sz="2100" spc="-19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Act</a:t>
            </a:r>
            <a:endParaRPr sz="21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144767" y="2331720"/>
            <a:ext cx="216408" cy="31958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44411" y="5009388"/>
            <a:ext cx="1589532" cy="1004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607809" y="5038166"/>
            <a:ext cx="1064260" cy="89789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065" marR="5080" algn="ctr">
              <a:lnSpc>
                <a:spcPct val="86200"/>
              </a:lnSpc>
              <a:spcBef>
                <a:spcPts val="450"/>
              </a:spcBef>
            </a:pPr>
            <a:r>
              <a:rPr sz="2100" dirty="0">
                <a:latin typeface="Arial"/>
                <a:cs typeface="Arial"/>
              </a:rPr>
              <a:t>to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create  </a:t>
            </a:r>
            <a:r>
              <a:rPr sz="2100" dirty="0">
                <a:latin typeface="Arial"/>
                <a:cs typeface="Arial"/>
              </a:rPr>
              <a:t>trust </a:t>
            </a:r>
            <a:r>
              <a:rPr sz="2100" spc="-5" dirty="0">
                <a:latin typeface="Arial"/>
                <a:cs typeface="Arial"/>
              </a:rPr>
              <a:t>in  govt.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6236" y="443229"/>
            <a:ext cx="53524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7A9799"/>
                </a:solidFill>
                <a:uFill>
                  <a:solidFill>
                    <a:srgbClr val="7A9799"/>
                  </a:solidFill>
                </a:uFill>
                <a:latin typeface="Georgia"/>
                <a:cs typeface="Georgia"/>
              </a:rPr>
              <a:t>Objectives of</a:t>
            </a:r>
            <a:r>
              <a:rPr sz="3600" b="1" u="heavy" spc="-80" dirty="0">
                <a:solidFill>
                  <a:srgbClr val="7A9799"/>
                </a:solidFill>
                <a:uFill>
                  <a:solidFill>
                    <a:srgbClr val="7A9799"/>
                  </a:solidFill>
                </a:uFill>
                <a:latin typeface="Georgia"/>
                <a:cs typeface="Georgia"/>
              </a:rPr>
              <a:t> </a:t>
            </a:r>
            <a:r>
              <a:rPr sz="3600" b="1" u="heavy" spc="-5" dirty="0">
                <a:solidFill>
                  <a:srgbClr val="7A9799"/>
                </a:solidFill>
                <a:uFill>
                  <a:solidFill>
                    <a:srgbClr val="7A9799"/>
                  </a:solidFill>
                </a:uFill>
                <a:latin typeface="Georgia"/>
                <a:cs typeface="Georgia"/>
              </a:rPr>
              <a:t>Auditing.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007807"/>
            <a:ext cx="8347709" cy="529145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097654">
              <a:lnSpc>
                <a:spcPct val="100000"/>
              </a:lnSpc>
              <a:spcBef>
                <a:spcPts val="869"/>
              </a:spcBef>
            </a:pPr>
            <a:endParaRPr sz="1600">
              <a:latin typeface="Georgia"/>
              <a:cs typeface="Georgia"/>
            </a:endParaRPr>
          </a:p>
          <a:p>
            <a:pPr marL="287020" marR="96520" indent="640080" algn="just">
              <a:lnSpc>
                <a:spcPct val="80100"/>
              </a:lnSpc>
              <a:spcBef>
                <a:spcPts val="1590"/>
              </a:spcBef>
            </a:pPr>
            <a:r>
              <a:rPr sz="2200" spc="-5" dirty="0">
                <a:latin typeface="Georgia"/>
                <a:cs typeface="Georgia"/>
              </a:rPr>
              <a:t>Auditors are </a:t>
            </a:r>
            <a:r>
              <a:rPr sz="2200" spc="-10" dirty="0">
                <a:latin typeface="Georgia"/>
                <a:cs typeface="Georgia"/>
              </a:rPr>
              <a:t>basically concerned with </a:t>
            </a:r>
            <a:r>
              <a:rPr sz="2200" spc="-5" dirty="0">
                <a:latin typeface="Georgia"/>
                <a:cs typeface="Georgia"/>
              </a:rPr>
              <a:t>verifying </a:t>
            </a:r>
            <a:r>
              <a:rPr sz="2200" spc="-10" dirty="0">
                <a:latin typeface="Georgia"/>
                <a:cs typeface="Georgia"/>
              </a:rPr>
              <a:t>whether </a:t>
            </a:r>
            <a:r>
              <a:rPr sz="2200" spc="-5" dirty="0">
                <a:latin typeface="Georgia"/>
                <a:cs typeface="Georgia"/>
              </a:rPr>
              <a:t>the  account </a:t>
            </a:r>
            <a:r>
              <a:rPr sz="2200" spc="-10" dirty="0">
                <a:latin typeface="Georgia"/>
                <a:cs typeface="Georgia"/>
              </a:rPr>
              <a:t>exhibit true </a:t>
            </a:r>
            <a:r>
              <a:rPr sz="2200" spc="-5" dirty="0">
                <a:latin typeface="Georgia"/>
                <a:cs typeface="Georgia"/>
              </a:rPr>
              <a:t>and fair view of </a:t>
            </a:r>
            <a:r>
              <a:rPr sz="2200" spc="-10" dirty="0">
                <a:latin typeface="Georgia"/>
                <a:cs typeface="Georgia"/>
              </a:rPr>
              <a:t>the business. </a:t>
            </a:r>
            <a:r>
              <a:rPr sz="2200" spc="-5" dirty="0">
                <a:latin typeface="Georgia"/>
                <a:cs typeface="Georgia"/>
              </a:rPr>
              <a:t>The </a:t>
            </a:r>
            <a:r>
              <a:rPr sz="2200" spc="-10" dirty="0">
                <a:latin typeface="Georgia"/>
                <a:cs typeface="Georgia"/>
              </a:rPr>
              <a:t>objectives  </a:t>
            </a:r>
            <a:r>
              <a:rPr sz="2200" spc="-5" dirty="0">
                <a:latin typeface="Georgia"/>
                <a:cs typeface="Georgia"/>
              </a:rPr>
              <a:t>of auditing </a:t>
            </a:r>
            <a:r>
              <a:rPr sz="2200" spc="-10" dirty="0">
                <a:latin typeface="Georgia"/>
                <a:cs typeface="Georgia"/>
              </a:rPr>
              <a:t>depends </a:t>
            </a:r>
            <a:r>
              <a:rPr sz="2200" spc="-5" dirty="0">
                <a:latin typeface="Georgia"/>
                <a:cs typeface="Georgia"/>
              </a:rPr>
              <a:t>upon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purpose </a:t>
            </a:r>
            <a:r>
              <a:rPr sz="2200" dirty="0">
                <a:latin typeface="Georgia"/>
                <a:cs typeface="Georgia"/>
              </a:rPr>
              <a:t>of </a:t>
            </a:r>
            <a:r>
              <a:rPr sz="2200" spc="-5" dirty="0">
                <a:latin typeface="Georgia"/>
                <a:cs typeface="Georgia"/>
              </a:rPr>
              <a:t>his</a:t>
            </a:r>
            <a:r>
              <a:rPr sz="2200" spc="3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appointment.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Times New Roman"/>
              <a:cs typeface="Times New Roman"/>
            </a:endParaRPr>
          </a:p>
          <a:p>
            <a:pPr marL="287020" indent="-274320">
              <a:lnSpc>
                <a:spcPts val="2635"/>
              </a:lnSpc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Primary</a:t>
            </a:r>
            <a:r>
              <a:rPr sz="2200" b="1" u="heavy" spc="1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Objective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.</a:t>
            </a:r>
            <a:endParaRPr sz="220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80000"/>
              </a:lnSpc>
              <a:spcBef>
                <a:spcPts val="570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primary objective </a:t>
            </a:r>
            <a:r>
              <a:rPr sz="2400" dirty="0">
                <a:latin typeface="Georgia"/>
                <a:cs typeface="Georgia"/>
              </a:rPr>
              <a:t>of an </a:t>
            </a:r>
            <a:r>
              <a:rPr sz="2400" spc="-5" dirty="0">
                <a:latin typeface="Georgia"/>
                <a:cs typeface="Georgia"/>
              </a:rPr>
              <a:t>auditor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to </a:t>
            </a:r>
            <a:r>
              <a:rPr sz="2400" dirty="0">
                <a:latin typeface="Georgia"/>
                <a:cs typeface="Georgia"/>
              </a:rPr>
              <a:t>respect </a:t>
            </a:r>
            <a:r>
              <a:rPr sz="2400" spc="-5" dirty="0">
                <a:latin typeface="Georgia"/>
                <a:cs typeface="Georgia"/>
              </a:rPr>
              <a:t>to the  owners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his business expressing his opinion </a:t>
            </a:r>
            <a:r>
              <a:rPr sz="2400" spc="-10" dirty="0">
                <a:latin typeface="Georgia"/>
                <a:cs typeface="Georgia"/>
              </a:rPr>
              <a:t>whether  </a:t>
            </a:r>
            <a:r>
              <a:rPr sz="2400" spc="-5" dirty="0">
                <a:latin typeface="Georgia"/>
                <a:cs typeface="Georgia"/>
              </a:rPr>
              <a:t>account exhibits true </a:t>
            </a:r>
            <a:r>
              <a:rPr sz="2400" dirty="0">
                <a:latin typeface="Georgia"/>
                <a:cs typeface="Georgia"/>
              </a:rPr>
              <a:t>and </a:t>
            </a:r>
            <a:r>
              <a:rPr sz="2400" spc="-5" dirty="0">
                <a:latin typeface="Georgia"/>
                <a:cs typeface="Georgia"/>
              </a:rPr>
              <a:t>fair view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the state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affairs </a:t>
            </a:r>
            <a:r>
              <a:rPr sz="2400" dirty="0">
                <a:latin typeface="Georgia"/>
                <a:cs typeface="Georgia"/>
              </a:rPr>
              <a:t>of  </a:t>
            </a:r>
            <a:r>
              <a:rPr sz="2400" spc="-5" dirty="0">
                <a:latin typeface="Georgia"/>
                <a:cs typeface="Georgia"/>
              </a:rPr>
              <a:t>the business. </a:t>
            </a:r>
            <a:r>
              <a:rPr sz="2400" dirty="0">
                <a:latin typeface="Georgia"/>
                <a:cs typeface="Georgia"/>
              </a:rPr>
              <a:t>It should </a:t>
            </a:r>
            <a:r>
              <a:rPr sz="2400" spc="-5" dirty="0">
                <a:latin typeface="Georgia"/>
                <a:cs typeface="Georgia"/>
              </a:rPr>
              <a:t>be </a:t>
            </a:r>
            <a:r>
              <a:rPr sz="2400" dirty="0">
                <a:latin typeface="Georgia"/>
                <a:cs typeface="Georgia"/>
              </a:rPr>
              <a:t>remembered </a:t>
            </a:r>
            <a:r>
              <a:rPr sz="2400" spc="-5" dirty="0">
                <a:latin typeface="Georgia"/>
                <a:cs typeface="Georgia"/>
              </a:rPr>
              <a:t>that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case </a:t>
            </a:r>
            <a:r>
              <a:rPr sz="2400" dirty="0">
                <a:latin typeface="Georgia"/>
                <a:cs typeface="Georgia"/>
              </a:rPr>
              <a:t>of a  </a:t>
            </a:r>
            <a:r>
              <a:rPr sz="2400" spc="-5" dirty="0">
                <a:latin typeface="Georgia"/>
                <a:cs typeface="Georgia"/>
              </a:rPr>
              <a:t>company, he reports to the </a:t>
            </a:r>
            <a:r>
              <a:rPr sz="2400" dirty="0">
                <a:latin typeface="Georgia"/>
                <a:cs typeface="Georgia"/>
              </a:rPr>
              <a:t>shareholders </a:t>
            </a:r>
            <a:r>
              <a:rPr sz="2400" spc="-5" dirty="0">
                <a:latin typeface="Georgia"/>
                <a:cs typeface="Georgia"/>
              </a:rPr>
              <a:t>who </a:t>
            </a:r>
            <a:r>
              <a:rPr sz="2400" dirty="0">
                <a:latin typeface="Georgia"/>
                <a:cs typeface="Georgia"/>
              </a:rPr>
              <a:t>are </a:t>
            </a:r>
            <a:r>
              <a:rPr sz="2400" spc="-5" dirty="0">
                <a:latin typeface="Georgia"/>
                <a:cs typeface="Georgia"/>
              </a:rPr>
              <a:t>the  owners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the company </a:t>
            </a:r>
            <a:r>
              <a:rPr sz="2400" dirty="0">
                <a:latin typeface="Georgia"/>
                <a:cs typeface="Georgia"/>
              </a:rPr>
              <a:t>and not </a:t>
            </a:r>
            <a:r>
              <a:rPr sz="2400" spc="-5" dirty="0">
                <a:latin typeface="Georgia"/>
                <a:cs typeface="Georgia"/>
              </a:rPr>
              <a:t>tot the director. </a:t>
            </a:r>
            <a:r>
              <a:rPr sz="240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auditor  </a:t>
            </a:r>
            <a:r>
              <a:rPr sz="2400" dirty="0">
                <a:latin typeface="Georgia"/>
                <a:cs typeface="Georgia"/>
              </a:rPr>
              <a:t>is also </a:t>
            </a:r>
            <a:r>
              <a:rPr sz="2400" spc="-5" dirty="0">
                <a:latin typeface="Georgia"/>
                <a:cs typeface="Georgia"/>
              </a:rPr>
              <a:t>concerned </a:t>
            </a:r>
            <a:r>
              <a:rPr sz="2400" spc="-10" dirty="0">
                <a:latin typeface="Georgia"/>
                <a:cs typeface="Georgia"/>
              </a:rPr>
              <a:t>with </a:t>
            </a:r>
            <a:r>
              <a:rPr sz="2400" dirty="0">
                <a:latin typeface="Georgia"/>
                <a:cs typeface="Georgia"/>
              </a:rPr>
              <a:t>verifying how </a:t>
            </a:r>
            <a:r>
              <a:rPr sz="2400" spc="-5" dirty="0">
                <a:latin typeface="Georgia"/>
                <a:cs typeface="Georgia"/>
              </a:rPr>
              <a:t>far the accounting  system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successful in correctly </a:t>
            </a:r>
            <a:r>
              <a:rPr sz="2400" dirty="0">
                <a:latin typeface="Georgia"/>
                <a:cs typeface="Georgia"/>
              </a:rPr>
              <a:t>recording </a:t>
            </a:r>
            <a:r>
              <a:rPr sz="2400" spc="-5" dirty="0">
                <a:latin typeface="Georgia"/>
                <a:cs typeface="Georgia"/>
              </a:rPr>
              <a:t>transactions. </a:t>
            </a:r>
            <a:r>
              <a:rPr sz="2400" spc="-15" dirty="0">
                <a:latin typeface="Georgia"/>
                <a:cs typeface="Georgia"/>
              </a:rPr>
              <a:t>He  </a:t>
            </a:r>
            <a:r>
              <a:rPr sz="2400" spc="-5" dirty="0">
                <a:latin typeface="Georgia"/>
                <a:cs typeface="Georgia"/>
              </a:rPr>
              <a:t>had to see whether accounts are prepared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accordance  with recognized accounting policies and practices and </a:t>
            </a:r>
            <a:r>
              <a:rPr sz="2400" dirty="0">
                <a:latin typeface="Georgia"/>
                <a:cs typeface="Georgia"/>
              </a:rPr>
              <a:t>as  </a:t>
            </a:r>
            <a:r>
              <a:rPr sz="2400" spc="-5" dirty="0">
                <a:latin typeface="Georgia"/>
                <a:cs typeface="Georgia"/>
              </a:rPr>
              <a:t>per statutory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requirements.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4353" y="412750"/>
            <a:ext cx="19481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Objectives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007807"/>
            <a:ext cx="8274050" cy="502881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46050" algn="ctr">
              <a:lnSpc>
                <a:spcPct val="100000"/>
              </a:lnSpc>
              <a:spcBef>
                <a:spcPts val="869"/>
              </a:spcBef>
            </a:pP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065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Secondary</a:t>
            </a:r>
            <a:r>
              <a:rPr sz="2200" b="1" u="heavy" spc="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Objective: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D16248"/>
              </a:buClr>
              <a:buFont typeface="Wingdings 2"/>
              <a:buChar char=""/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Detection and prevention of</a:t>
            </a:r>
            <a:r>
              <a:rPr sz="2200" b="1" u="heavy" spc="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errors:</a:t>
            </a:r>
            <a:endParaRPr sz="2200">
              <a:latin typeface="Georgia"/>
              <a:cs typeface="Georgia"/>
            </a:endParaRPr>
          </a:p>
          <a:p>
            <a:pPr marL="287020" marR="198120" indent="640080">
              <a:lnSpc>
                <a:spcPct val="80000"/>
              </a:lnSpc>
              <a:spcBef>
                <a:spcPts val="530"/>
              </a:spcBef>
            </a:pPr>
            <a:r>
              <a:rPr sz="2200" spc="-5" dirty="0">
                <a:latin typeface="Georgia"/>
                <a:cs typeface="Georgia"/>
              </a:rPr>
              <a:t>Errors are mistakes </a:t>
            </a:r>
            <a:r>
              <a:rPr sz="2200" spc="-10" dirty="0">
                <a:latin typeface="Georgia"/>
                <a:cs typeface="Georgia"/>
              </a:rPr>
              <a:t>committed </a:t>
            </a:r>
            <a:r>
              <a:rPr sz="2200" spc="-5" dirty="0">
                <a:latin typeface="Georgia"/>
                <a:cs typeface="Georgia"/>
              </a:rPr>
              <a:t>unintentionally </a:t>
            </a:r>
            <a:r>
              <a:rPr sz="2200" spc="-10" dirty="0">
                <a:latin typeface="Georgia"/>
                <a:cs typeface="Georgia"/>
              </a:rPr>
              <a:t>because of  </a:t>
            </a:r>
            <a:r>
              <a:rPr sz="2200" spc="-5" dirty="0">
                <a:latin typeface="Georgia"/>
                <a:cs typeface="Georgia"/>
              </a:rPr>
              <a:t>ignorance, </a:t>
            </a:r>
            <a:r>
              <a:rPr sz="2200" spc="-10" dirty="0">
                <a:latin typeface="Georgia"/>
                <a:cs typeface="Georgia"/>
              </a:rPr>
              <a:t>carelessness. </a:t>
            </a:r>
            <a:r>
              <a:rPr sz="2200" spc="-5" dirty="0">
                <a:latin typeface="Georgia"/>
                <a:cs typeface="Georgia"/>
              </a:rPr>
              <a:t>Errors are of many</a:t>
            </a:r>
            <a:r>
              <a:rPr sz="2200" spc="7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types:</a:t>
            </a:r>
            <a:endParaRPr sz="2200">
              <a:latin typeface="Georgia"/>
              <a:cs typeface="Georgia"/>
            </a:endParaRPr>
          </a:p>
          <a:p>
            <a:pPr marL="561340" marR="5080" lvl="1" indent="-274320">
              <a:lnSpc>
                <a:spcPct val="80000"/>
              </a:lnSpc>
              <a:spcBef>
                <a:spcPts val="475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1340" algn="l"/>
              </a:tabLst>
            </a:pPr>
            <a:r>
              <a:rPr sz="19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Errors </a:t>
            </a:r>
            <a:r>
              <a:rPr sz="19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Omission:</a:t>
            </a:r>
            <a:r>
              <a:rPr sz="1900" b="1" spc="-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These are the errors which arise on </a:t>
            </a:r>
            <a:r>
              <a:rPr sz="2000" dirty="0">
                <a:latin typeface="Georgia"/>
                <a:cs typeface="Georgia"/>
              </a:rPr>
              <a:t>account </a:t>
            </a:r>
            <a:r>
              <a:rPr sz="2000" spc="-5" dirty="0">
                <a:latin typeface="Georgia"/>
                <a:cs typeface="Georgia"/>
              </a:rPr>
              <a:t>of  transaction </a:t>
            </a:r>
            <a:r>
              <a:rPr sz="2000" dirty="0">
                <a:latin typeface="Georgia"/>
                <a:cs typeface="Georgia"/>
              </a:rPr>
              <a:t>into being recorded in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books </a:t>
            </a:r>
            <a:r>
              <a:rPr sz="2000" spc="-5" dirty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accounts </a:t>
            </a:r>
            <a:r>
              <a:rPr sz="2000" spc="-5" dirty="0">
                <a:latin typeface="Georgia"/>
                <a:cs typeface="Georgia"/>
              </a:rPr>
              <a:t>either  wholly partially. </a:t>
            </a:r>
            <a:r>
              <a:rPr sz="2000" dirty="0">
                <a:latin typeface="Georgia"/>
                <a:cs typeface="Georgia"/>
              </a:rPr>
              <a:t>If a </a:t>
            </a:r>
            <a:r>
              <a:rPr sz="2000" spc="-5" dirty="0">
                <a:latin typeface="Georgia"/>
                <a:cs typeface="Georgia"/>
              </a:rPr>
              <a:t>transaction has </a:t>
            </a:r>
            <a:r>
              <a:rPr sz="2000" dirty="0">
                <a:latin typeface="Georgia"/>
                <a:cs typeface="Georgia"/>
              </a:rPr>
              <a:t>been </a:t>
            </a:r>
            <a:r>
              <a:rPr sz="2000" spc="-5" dirty="0">
                <a:latin typeface="Georgia"/>
                <a:cs typeface="Georgia"/>
              </a:rPr>
              <a:t>totally </a:t>
            </a:r>
            <a:r>
              <a:rPr sz="2000" dirty="0">
                <a:latin typeface="Georgia"/>
                <a:cs typeface="Georgia"/>
              </a:rPr>
              <a:t>omitted it will not  </a:t>
            </a:r>
            <a:r>
              <a:rPr sz="2000" spc="-5" dirty="0">
                <a:latin typeface="Georgia"/>
                <a:cs typeface="Georgia"/>
              </a:rPr>
              <a:t>affect trial </a:t>
            </a:r>
            <a:r>
              <a:rPr sz="2000" dirty="0">
                <a:latin typeface="Georgia"/>
                <a:cs typeface="Georgia"/>
              </a:rPr>
              <a:t>balance and hence it is more </a:t>
            </a:r>
            <a:r>
              <a:rPr sz="2000" spc="-5" dirty="0">
                <a:latin typeface="Georgia"/>
                <a:cs typeface="Georgia"/>
              </a:rPr>
              <a:t>difficult to </a:t>
            </a:r>
            <a:r>
              <a:rPr sz="2000" dirty="0">
                <a:latin typeface="Georgia"/>
                <a:cs typeface="Georgia"/>
              </a:rPr>
              <a:t>detect. On the  </a:t>
            </a:r>
            <a:r>
              <a:rPr sz="2000" spc="-5" dirty="0">
                <a:latin typeface="Georgia"/>
                <a:cs typeface="Georgia"/>
              </a:rPr>
              <a:t>other hand </a:t>
            </a:r>
            <a:r>
              <a:rPr sz="2000" dirty="0">
                <a:latin typeface="Georgia"/>
                <a:cs typeface="Georgia"/>
              </a:rPr>
              <a:t>if a </a:t>
            </a:r>
            <a:r>
              <a:rPr sz="2000" spc="-5" dirty="0">
                <a:latin typeface="Georgia"/>
                <a:cs typeface="Georgia"/>
              </a:rPr>
              <a:t>transaction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partially </a:t>
            </a:r>
            <a:r>
              <a:rPr sz="2000" dirty="0">
                <a:latin typeface="Georgia"/>
                <a:cs typeface="Georgia"/>
              </a:rPr>
              <a:t>recorded, </a:t>
            </a:r>
            <a:r>
              <a:rPr sz="2000" spc="-5" dirty="0">
                <a:latin typeface="Georgia"/>
                <a:cs typeface="Georgia"/>
              </a:rPr>
              <a:t>the trial </a:t>
            </a:r>
            <a:r>
              <a:rPr sz="2000" dirty="0">
                <a:latin typeface="Georgia"/>
                <a:cs typeface="Georgia"/>
              </a:rPr>
              <a:t>balance </a:t>
            </a:r>
            <a:r>
              <a:rPr sz="2000" spc="-5" dirty="0">
                <a:latin typeface="Georgia"/>
                <a:cs typeface="Georgia"/>
              </a:rPr>
              <a:t>will  </a:t>
            </a:r>
            <a:r>
              <a:rPr sz="2000" dirty="0">
                <a:latin typeface="Georgia"/>
                <a:cs typeface="Georgia"/>
              </a:rPr>
              <a:t>not agree and hence it </a:t>
            </a:r>
            <a:r>
              <a:rPr sz="2000" spc="-5" dirty="0">
                <a:latin typeface="Georgia"/>
                <a:cs typeface="Georgia"/>
              </a:rPr>
              <a:t>can </a:t>
            </a:r>
            <a:r>
              <a:rPr sz="2000" dirty="0">
                <a:latin typeface="Georgia"/>
                <a:cs typeface="Georgia"/>
              </a:rPr>
              <a:t>be </a:t>
            </a:r>
            <a:r>
              <a:rPr sz="2000" spc="-5" dirty="0">
                <a:latin typeface="Georgia"/>
                <a:cs typeface="Georgia"/>
              </a:rPr>
              <a:t>easily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detected.</a:t>
            </a:r>
            <a:endParaRPr sz="2000">
              <a:latin typeface="Georgia"/>
              <a:cs typeface="Georgia"/>
            </a:endParaRPr>
          </a:p>
          <a:p>
            <a:pPr marL="561340" marR="241935" lvl="1" indent="-274320">
              <a:lnSpc>
                <a:spcPts val="1920"/>
              </a:lnSpc>
              <a:spcBef>
                <a:spcPts val="464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1340" algn="l"/>
              </a:tabLst>
            </a:pPr>
            <a:r>
              <a:rPr sz="19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Errors </a:t>
            </a:r>
            <a:r>
              <a:rPr sz="19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sz="19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Commission:</a:t>
            </a:r>
            <a:r>
              <a:rPr sz="1900" b="1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When </a:t>
            </a:r>
            <a:r>
              <a:rPr sz="2000" spc="-5" dirty="0">
                <a:latin typeface="Georgia"/>
                <a:cs typeface="Georgia"/>
              </a:rPr>
              <a:t>incorrect entries are </a:t>
            </a:r>
            <a:r>
              <a:rPr sz="2000" dirty="0">
                <a:latin typeface="Georgia"/>
                <a:cs typeface="Georgia"/>
              </a:rPr>
              <a:t>made in </a:t>
            </a:r>
            <a:r>
              <a:rPr sz="2000" spc="-5" dirty="0">
                <a:latin typeface="Georgia"/>
                <a:cs typeface="Georgia"/>
              </a:rPr>
              <a:t>the  </a:t>
            </a:r>
            <a:r>
              <a:rPr sz="2000" dirty="0">
                <a:latin typeface="Georgia"/>
                <a:cs typeface="Georgia"/>
              </a:rPr>
              <a:t>books </a:t>
            </a:r>
            <a:r>
              <a:rPr sz="2000" spc="-5" dirty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accounts </a:t>
            </a:r>
            <a:r>
              <a:rPr sz="2000" spc="-5" dirty="0">
                <a:latin typeface="Georgia"/>
                <a:cs typeface="Georgia"/>
              </a:rPr>
              <a:t>either wholly, </a:t>
            </a:r>
            <a:r>
              <a:rPr sz="2000" dirty="0">
                <a:latin typeface="Georgia"/>
                <a:cs typeface="Georgia"/>
              </a:rPr>
              <a:t>partially </a:t>
            </a:r>
            <a:r>
              <a:rPr sz="2000" spc="-5" dirty="0">
                <a:latin typeface="Georgia"/>
                <a:cs typeface="Georgia"/>
              </a:rPr>
              <a:t>such errors are </a:t>
            </a:r>
            <a:r>
              <a:rPr sz="2000" dirty="0">
                <a:latin typeface="Georgia"/>
                <a:cs typeface="Georgia"/>
              </a:rPr>
              <a:t>known as  </a:t>
            </a:r>
            <a:r>
              <a:rPr sz="2000" spc="-5" dirty="0">
                <a:latin typeface="Georgia"/>
                <a:cs typeface="Georgia"/>
              </a:rPr>
              <a:t>errors </a:t>
            </a:r>
            <a:r>
              <a:rPr sz="2000" dirty="0">
                <a:latin typeface="Georgia"/>
                <a:cs typeface="Georgia"/>
              </a:rPr>
              <a:t>of </a:t>
            </a:r>
            <a:r>
              <a:rPr sz="2000" spc="-5" dirty="0">
                <a:latin typeface="Georgia"/>
                <a:cs typeface="Georgia"/>
              </a:rPr>
              <a:t>commission.</a:t>
            </a:r>
            <a:endParaRPr sz="2000">
              <a:latin typeface="Georgia"/>
              <a:cs typeface="Georgia"/>
            </a:endParaRPr>
          </a:p>
          <a:p>
            <a:pPr marL="560705" marR="422909" indent="-212090">
              <a:lnSpc>
                <a:spcPct val="80000"/>
              </a:lnSpc>
              <a:spcBef>
                <a:spcPts val="495"/>
              </a:spcBef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Eg</a:t>
            </a:r>
            <a:r>
              <a:rPr sz="2000" dirty="0">
                <a:latin typeface="Georgia"/>
                <a:cs typeface="Georgia"/>
              </a:rPr>
              <a:t>: </a:t>
            </a:r>
            <a:r>
              <a:rPr sz="2000" spc="-5" dirty="0">
                <a:latin typeface="Georgia"/>
                <a:cs typeface="Georgia"/>
              </a:rPr>
              <a:t>wrong entries, wrong Calculations, postings, carry forwards </a:t>
            </a:r>
            <a:r>
              <a:rPr sz="2000" dirty="0">
                <a:latin typeface="Georgia"/>
                <a:cs typeface="Georgia"/>
              </a:rPr>
              <a:t>etc  </a:t>
            </a:r>
            <a:r>
              <a:rPr sz="2000" spc="-5" dirty="0">
                <a:latin typeface="Georgia"/>
                <a:cs typeface="Georgia"/>
              </a:rPr>
              <a:t>such errors can </a:t>
            </a:r>
            <a:r>
              <a:rPr sz="2000" dirty="0">
                <a:latin typeface="Georgia"/>
                <a:cs typeface="Georgia"/>
              </a:rPr>
              <a:t>be located </a:t>
            </a:r>
            <a:r>
              <a:rPr sz="2000" spc="-5" dirty="0">
                <a:latin typeface="Georgia"/>
                <a:cs typeface="Georgia"/>
              </a:rPr>
              <a:t>while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verifying.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4353" y="412750"/>
            <a:ext cx="19481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Objectives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654812" y="1106550"/>
            <a:ext cx="8045450" cy="47442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22065">
              <a:lnSpc>
                <a:spcPct val="100000"/>
              </a:lnSpc>
              <a:spcBef>
                <a:spcPts val="95"/>
              </a:spcBef>
            </a:pPr>
            <a:endParaRPr sz="16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1595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287020" algn="l"/>
              </a:tabLst>
            </a:pPr>
            <a:r>
              <a:rPr sz="2200" b="1" spc="-5" dirty="0">
                <a:latin typeface="Georgia"/>
                <a:cs typeface="Georgia"/>
              </a:rPr>
              <a:t>Compensating </a:t>
            </a:r>
            <a:r>
              <a:rPr sz="2200" b="1" spc="-10" dirty="0">
                <a:latin typeface="Georgia"/>
                <a:cs typeface="Georgia"/>
              </a:rPr>
              <a:t>Errors: </a:t>
            </a:r>
            <a:r>
              <a:rPr sz="2200" spc="-5" dirty="0">
                <a:latin typeface="Georgia"/>
                <a:cs typeface="Georgia"/>
              </a:rPr>
              <a:t>when two/more mistakes are  </a:t>
            </a:r>
            <a:r>
              <a:rPr sz="2200" spc="-10" dirty="0">
                <a:latin typeface="Georgia"/>
                <a:cs typeface="Georgia"/>
              </a:rPr>
              <a:t>committed </a:t>
            </a:r>
            <a:r>
              <a:rPr sz="2200" spc="-5" dirty="0">
                <a:latin typeface="Georgia"/>
                <a:cs typeface="Georgia"/>
              </a:rPr>
              <a:t>which </a:t>
            </a:r>
            <a:r>
              <a:rPr sz="2200" spc="-10" dirty="0">
                <a:latin typeface="Georgia"/>
                <a:cs typeface="Georgia"/>
              </a:rPr>
              <a:t>counter balances each </a:t>
            </a:r>
            <a:r>
              <a:rPr sz="2200" spc="-5" dirty="0">
                <a:latin typeface="Georgia"/>
                <a:cs typeface="Georgia"/>
              </a:rPr>
              <a:t>other. Such an error is  know an Compensating Error. Eg: if the amount is wrongly  </a:t>
            </a:r>
            <a:r>
              <a:rPr sz="2200" spc="-10" dirty="0">
                <a:latin typeface="Georgia"/>
                <a:cs typeface="Georgia"/>
              </a:rPr>
              <a:t>debited </a:t>
            </a:r>
            <a:r>
              <a:rPr sz="2200" spc="-5" dirty="0">
                <a:latin typeface="Georgia"/>
                <a:cs typeface="Georgia"/>
              </a:rPr>
              <a:t>by Rs 100 </a:t>
            </a:r>
            <a:r>
              <a:rPr sz="2200" spc="-10" dirty="0">
                <a:latin typeface="Georgia"/>
                <a:cs typeface="Georgia"/>
              </a:rPr>
              <a:t>less </a:t>
            </a:r>
            <a:r>
              <a:rPr sz="2200" spc="-5" dirty="0">
                <a:latin typeface="Georgia"/>
                <a:cs typeface="Georgia"/>
              </a:rPr>
              <a:t>and Wrongly Credited by Rs 100 </a:t>
            </a:r>
            <a:r>
              <a:rPr sz="2200" spc="-10" dirty="0">
                <a:latin typeface="Georgia"/>
                <a:cs typeface="Georgia"/>
              </a:rPr>
              <a:t>such </a:t>
            </a:r>
            <a:r>
              <a:rPr sz="2200" spc="-5" dirty="0">
                <a:latin typeface="Georgia"/>
                <a:cs typeface="Georgia"/>
              </a:rPr>
              <a:t>a  mistake is known as </a:t>
            </a:r>
            <a:r>
              <a:rPr sz="2200" spc="-10" dirty="0">
                <a:latin typeface="Georgia"/>
                <a:cs typeface="Georgia"/>
              </a:rPr>
              <a:t>compensating</a:t>
            </a:r>
            <a:r>
              <a:rPr sz="2200" spc="9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error.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B400"/>
              </a:buClr>
              <a:buFont typeface="Wingdings"/>
              <a:buChar char=""/>
            </a:pPr>
            <a:endParaRPr sz="3200">
              <a:latin typeface="Times New Roman"/>
              <a:cs typeface="Times New Roman"/>
            </a:endParaRPr>
          </a:p>
          <a:p>
            <a:pPr marL="287020" marR="280035" indent="-274320">
              <a:lnSpc>
                <a:spcPct val="100000"/>
              </a:lnSpc>
              <a:buClr>
                <a:srgbClr val="CCB400"/>
              </a:buClr>
              <a:buSzPct val="68181"/>
              <a:buFont typeface="Wingdings"/>
              <a:buChar char=""/>
              <a:tabLst>
                <a:tab pos="287020" algn="l"/>
              </a:tabLst>
            </a:pP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Error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Principle</a:t>
            </a:r>
            <a:r>
              <a:rPr sz="2200" b="1" spc="-10" dirty="0">
                <a:latin typeface="Georgia"/>
                <a:cs typeface="Georgia"/>
              </a:rPr>
              <a:t>: </a:t>
            </a:r>
            <a:r>
              <a:rPr sz="2200" spc="-5" dirty="0">
                <a:latin typeface="Georgia"/>
                <a:cs typeface="Georgia"/>
              </a:rPr>
              <a:t>These are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errors </a:t>
            </a:r>
            <a:r>
              <a:rPr sz="2200" spc="-10" dirty="0">
                <a:latin typeface="Georgia"/>
                <a:cs typeface="Georgia"/>
              </a:rPr>
              <a:t>committed </a:t>
            </a:r>
            <a:r>
              <a:rPr sz="2200" spc="-5" dirty="0">
                <a:latin typeface="Georgia"/>
                <a:cs typeface="Georgia"/>
              </a:rPr>
              <a:t>by not  properly following the accounting principles. These arise  mainly </a:t>
            </a:r>
            <a:r>
              <a:rPr sz="2200" spc="-10" dirty="0">
                <a:latin typeface="Georgia"/>
                <a:cs typeface="Georgia"/>
              </a:rPr>
              <a:t>due </a:t>
            </a:r>
            <a:r>
              <a:rPr sz="2200" spc="-5" dirty="0">
                <a:latin typeface="Georgia"/>
                <a:cs typeface="Georgia"/>
              </a:rPr>
              <a:t>to the lack of knowledge of accounting.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Eg</a:t>
            </a:r>
            <a:r>
              <a:rPr sz="2200" spc="-5" dirty="0">
                <a:latin typeface="Georgia"/>
                <a:cs typeface="Georgia"/>
              </a:rPr>
              <a:t>:  Revenue </a:t>
            </a:r>
            <a:r>
              <a:rPr sz="2200" spc="-10" dirty="0">
                <a:latin typeface="Georgia"/>
                <a:cs typeface="Georgia"/>
              </a:rPr>
              <a:t>expenditure </a:t>
            </a:r>
            <a:r>
              <a:rPr sz="2200" spc="-5" dirty="0">
                <a:latin typeface="Georgia"/>
                <a:cs typeface="Georgia"/>
              </a:rPr>
              <a:t>may be </a:t>
            </a:r>
            <a:r>
              <a:rPr sz="2200" spc="-10" dirty="0">
                <a:latin typeface="Georgia"/>
                <a:cs typeface="Georgia"/>
              </a:rPr>
              <a:t>treated </a:t>
            </a:r>
            <a:r>
              <a:rPr sz="2200" spc="-5" dirty="0">
                <a:latin typeface="Georgia"/>
                <a:cs typeface="Georgia"/>
              </a:rPr>
              <a:t>as Capital</a:t>
            </a:r>
            <a:r>
              <a:rPr sz="2200" spc="19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Expenditure.</a:t>
            </a:r>
            <a:endParaRPr sz="2200">
              <a:latin typeface="Georgia"/>
              <a:cs typeface="Georgia"/>
            </a:endParaRPr>
          </a:p>
          <a:p>
            <a:pPr marL="287020" marR="842644" indent="-274320">
              <a:lnSpc>
                <a:spcPct val="100000"/>
              </a:lnSpc>
              <a:spcBef>
                <a:spcPts val="530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287020" algn="l"/>
              </a:tabLst>
            </a:pP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Clerical Errors</a:t>
            </a:r>
            <a:r>
              <a:rPr sz="2200" b="1" spc="-10" dirty="0">
                <a:latin typeface="Georgia"/>
                <a:cs typeface="Georgia"/>
              </a:rPr>
              <a:t>; </a:t>
            </a:r>
            <a:r>
              <a:rPr sz="2200" spc="-5" dirty="0">
                <a:latin typeface="Georgia"/>
                <a:cs typeface="Georgia"/>
              </a:rPr>
              <a:t>A clerical </a:t>
            </a:r>
            <a:r>
              <a:rPr sz="2200" spc="-10" dirty="0">
                <a:latin typeface="Georgia"/>
                <a:cs typeface="Georgia"/>
              </a:rPr>
              <a:t>error </a:t>
            </a:r>
            <a:r>
              <a:rPr sz="2200" spc="-5" dirty="0">
                <a:latin typeface="Georgia"/>
                <a:cs typeface="Georgia"/>
              </a:rPr>
              <a:t>is one which arises </a:t>
            </a:r>
            <a:r>
              <a:rPr sz="2200" dirty="0">
                <a:latin typeface="Georgia"/>
                <a:cs typeface="Georgia"/>
              </a:rPr>
              <a:t>on  </a:t>
            </a:r>
            <a:r>
              <a:rPr sz="2200" spc="-5" dirty="0">
                <a:latin typeface="Georgia"/>
                <a:cs typeface="Georgia"/>
              </a:rPr>
              <a:t>account of ignorance, </a:t>
            </a:r>
            <a:r>
              <a:rPr sz="2200" spc="-10" dirty="0">
                <a:latin typeface="Georgia"/>
                <a:cs typeface="Georgia"/>
              </a:rPr>
              <a:t>carelessness, </a:t>
            </a:r>
            <a:r>
              <a:rPr sz="2200" spc="-5" dirty="0">
                <a:latin typeface="Georgia"/>
                <a:cs typeface="Georgia"/>
              </a:rPr>
              <a:t>negligence</a:t>
            </a:r>
            <a:r>
              <a:rPr sz="2200" spc="10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etc.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4082" y="412750"/>
            <a:ext cx="17278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ERRORS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51178"/>
            <a:ext cx="8268334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Errors </a:t>
            </a:r>
            <a:r>
              <a:rPr sz="2400" dirty="0">
                <a:latin typeface="Georgia"/>
                <a:cs typeface="Georgia"/>
              </a:rPr>
              <a:t>are mistakes </a:t>
            </a:r>
            <a:r>
              <a:rPr sz="2400" spc="-5" dirty="0">
                <a:latin typeface="Georgia"/>
                <a:cs typeface="Georgia"/>
              </a:rPr>
              <a:t>committed unintentionally because of  </a:t>
            </a:r>
            <a:r>
              <a:rPr sz="2400" dirty="0">
                <a:latin typeface="Georgia"/>
                <a:cs typeface="Georgia"/>
              </a:rPr>
              <a:t>ignorance, </a:t>
            </a:r>
            <a:r>
              <a:rPr sz="2400" spc="-5" dirty="0">
                <a:latin typeface="Georgia"/>
                <a:cs typeface="Georgia"/>
              </a:rPr>
              <a:t>carelessness on </a:t>
            </a:r>
            <a:r>
              <a:rPr sz="2400" spc="-1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part of those responsible for  the preparations of the </a:t>
            </a:r>
            <a:r>
              <a:rPr sz="2400" dirty="0">
                <a:latin typeface="Georgia"/>
                <a:cs typeface="Georgia"/>
              </a:rPr>
              <a:t>accounts, </a:t>
            </a:r>
            <a:r>
              <a:rPr sz="2400" spc="-5" dirty="0">
                <a:latin typeface="Georgia"/>
                <a:cs typeface="Georgia"/>
              </a:rPr>
              <a:t>while fraud </a:t>
            </a:r>
            <a:r>
              <a:rPr sz="2400" dirty="0">
                <a:latin typeface="Georgia"/>
                <a:cs typeface="Georgia"/>
              </a:rPr>
              <a:t>involves </a:t>
            </a:r>
            <a:r>
              <a:rPr sz="2400" spc="-5" dirty="0">
                <a:latin typeface="Georgia"/>
                <a:cs typeface="Georgia"/>
              </a:rPr>
              <a:t>some  </a:t>
            </a:r>
            <a:r>
              <a:rPr sz="2400" dirty="0">
                <a:latin typeface="Georgia"/>
                <a:cs typeface="Georgia"/>
              </a:rPr>
              <a:t>intention </a:t>
            </a:r>
            <a:r>
              <a:rPr sz="2400" spc="-5" dirty="0">
                <a:latin typeface="Georgia"/>
                <a:cs typeface="Georgia"/>
              </a:rPr>
              <a:t>to gain out of </a:t>
            </a:r>
            <a:r>
              <a:rPr sz="2400" dirty="0">
                <a:latin typeface="Georgia"/>
                <a:cs typeface="Georgia"/>
              </a:rPr>
              <a:t>manipulating </a:t>
            </a:r>
            <a:r>
              <a:rPr sz="2400" spc="-5" dirty="0">
                <a:latin typeface="Georgia"/>
                <a:cs typeface="Georgia"/>
              </a:rPr>
              <a:t>records.</a:t>
            </a:r>
            <a:r>
              <a:rPr sz="2400" spc="-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Types </a:t>
            </a:r>
            <a:r>
              <a:rPr sz="2400" spc="-5" dirty="0">
                <a:latin typeface="Georgia"/>
                <a:cs typeface="Georgia"/>
              </a:rPr>
              <a:t>of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Errors: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52600" y="4343400"/>
            <a:ext cx="5867400" cy="1905"/>
          </a:xfrm>
          <a:custGeom>
            <a:avLst/>
            <a:gdLst/>
            <a:ahLst/>
            <a:cxnLst/>
            <a:rect l="l" t="t" r="r" b="b"/>
            <a:pathLst>
              <a:path w="5867400" h="1904">
                <a:moveTo>
                  <a:pt x="0" y="0"/>
                </a:moveTo>
                <a:lnTo>
                  <a:pt x="5867400" y="1524"/>
                </a:lnTo>
              </a:path>
            </a:pathLst>
          </a:custGeom>
          <a:ln w="9144">
            <a:solidFill>
              <a:srgbClr val="D162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99767" y="4344923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5" h="381000">
                <a:moveTo>
                  <a:pt x="7112" y="284733"/>
                </a:moveTo>
                <a:lnTo>
                  <a:pt x="1015" y="288289"/>
                </a:lnTo>
                <a:lnTo>
                  <a:pt x="0" y="292226"/>
                </a:lnTo>
                <a:lnTo>
                  <a:pt x="1777" y="295275"/>
                </a:lnTo>
                <a:lnTo>
                  <a:pt x="51307" y="381000"/>
                </a:lnTo>
                <a:lnTo>
                  <a:pt x="58717" y="368426"/>
                </a:lnTo>
                <a:lnTo>
                  <a:pt x="44957" y="368426"/>
                </a:lnTo>
                <a:lnTo>
                  <a:pt x="45063" y="344823"/>
                </a:lnTo>
                <a:lnTo>
                  <a:pt x="10921" y="285876"/>
                </a:lnTo>
                <a:lnTo>
                  <a:pt x="7112" y="284733"/>
                </a:lnTo>
                <a:close/>
              </a:path>
              <a:path w="103505" h="381000">
                <a:moveTo>
                  <a:pt x="45063" y="344823"/>
                </a:moveTo>
                <a:lnTo>
                  <a:pt x="44957" y="368426"/>
                </a:lnTo>
                <a:lnTo>
                  <a:pt x="57657" y="368426"/>
                </a:lnTo>
                <a:lnTo>
                  <a:pt x="57672" y="365251"/>
                </a:lnTo>
                <a:lnTo>
                  <a:pt x="45846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5" h="381000">
                <a:moveTo>
                  <a:pt x="96265" y="285114"/>
                </a:moveTo>
                <a:lnTo>
                  <a:pt x="92456" y="286131"/>
                </a:lnTo>
                <a:lnTo>
                  <a:pt x="90677" y="289178"/>
                </a:lnTo>
                <a:lnTo>
                  <a:pt x="57762" y="345032"/>
                </a:lnTo>
                <a:lnTo>
                  <a:pt x="57657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7" y="292607"/>
                </a:lnTo>
                <a:lnTo>
                  <a:pt x="102362" y="288670"/>
                </a:lnTo>
                <a:lnTo>
                  <a:pt x="96265" y="285114"/>
                </a:lnTo>
                <a:close/>
              </a:path>
              <a:path w="103505" h="381000">
                <a:moveTo>
                  <a:pt x="51419" y="355796"/>
                </a:moveTo>
                <a:lnTo>
                  <a:pt x="45846" y="365251"/>
                </a:lnTo>
                <a:lnTo>
                  <a:pt x="56895" y="365251"/>
                </a:lnTo>
                <a:lnTo>
                  <a:pt x="51419" y="355796"/>
                </a:lnTo>
                <a:close/>
              </a:path>
              <a:path w="103505" h="381000">
                <a:moveTo>
                  <a:pt x="57762" y="345032"/>
                </a:moveTo>
                <a:lnTo>
                  <a:pt x="51419" y="355796"/>
                </a:lnTo>
                <a:lnTo>
                  <a:pt x="56895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5" h="381000">
                <a:moveTo>
                  <a:pt x="59308" y="0"/>
                </a:moveTo>
                <a:lnTo>
                  <a:pt x="46608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8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82491" y="4343400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4" h="381000">
                <a:moveTo>
                  <a:pt x="7112" y="284733"/>
                </a:moveTo>
                <a:lnTo>
                  <a:pt x="1016" y="288289"/>
                </a:lnTo>
                <a:lnTo>
                  <a:pt x="0" y="292226"/>
                </a:lnTo>
                <a:lnTo>
                  <a:pt x="1778" y="295275"/>
                </a:lnTo>
                <a:lnTo>
                  <a:pt x="51308" y="381000"/>
                </a:lnTo>
                <a:lnTo>
                  <a:pt x="58717" y="368426"/>
                </a:lnTo>
                <a:lnTo>
                  <a:pt x="44958" y="368426"/>
                </a:lnTo>
                <a:lnTo>
                  <a:pt x="45063" y="344823"/>
                </a:lnTo>
                <a:lnTo>
                  <a:pt x="10922" y="285876"/>
                </a:lnTo>
                <a:lnTo>
                  <a:pt x="7112" y="284733"/>
                </a:lnTo>
                <a:close/>
              </a:path>
              <a:path w="103504" h="381000">
                <a:moveTo>
                  <a:pt x="45063" y="344823"/>
                </a:moveTo>
                <a:lnTo>
                  <a:pt x="44958" y="368426"/>
                </a:lnTo>
                <a:lnTo>
                  <a:pt x="57658" y="368426"/>
                </a:lnTo>
                <a:lnTo>
                  <a:pt x="57672" y="365251"/>
                </a:lnTo>
                <a:lnTo>
                  <a:pt x="45847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4" h="381000">
                <a:moveTo>
                  <a:pt x="96266" y="285114"/>
                </a:moveTo>
                <a:lnTo>
                  <a:pt x="92456" y="286131"/>
                </a:lnTo>
                <a:lnTo>
                  <a:pt x="90678" y="289179"/>
                </a:lnTo>
                <a:lnTo>
                  <a:pt x="57762" y="345032"/>
                </a:lnTo>
                <a:lnTo>
                  <a:pt x="57658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8" y="292607"/>
                </a:lnTo>
                <a:lnTo>
                  <a:pt x="102362" y="288670"/>
                </a:lnTo>
                <a:lnTo>
                  <a:pt x="96266" y="285114"/>
                </a:lnTo>
                <a:close/>
              </a:path>
              <a:path w="103504" h="381000">
                <a:moveTo>
                  <a:pt x="51419" y="355796"/>
                </a:moveTo>
                <a:lnTo>
                  <a:pt x="45847" y="365251"/>
                </a:lnTo>
                <a:lnTo>
                  <a:pt x="56896" y="365251"/>
                </a:lnTo>
                <a:lnTo>
                  <a:pt x="51419" y="355796"/>
                </a:lnTo>
                <a:close/>
              </a:path>
              <a:path w="103504" h="381000">
                <a:moveTo>
                  <a:pt x="57762" y="345032"/>
                </a:moveTo>
                <a:lnTo>
                  <a:pt x="51419" y="355796"/>
                </a:lnTo>
                <a:lnTo>
                  <a:pt x="56896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4" h="381000">
                <a:moveTo>
                  <a:pt x="59309" y="0"/>
                </a:moveTo>
                <a:lnTo>
                  <a:pt x="46609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9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63691" y="4343400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4" h="381000">
                <a:moveTo>
                  <a:pt x="7112" y="284733"/>
                </a:moveTo>
                <a:lnTo>
                  <a:pt x="1016" y="288289"/>
                </a:lnTo>
                <a:lnTo>
                  <a:pt x="0" y="292226"/>
                </a:lnTo>
                <a:lnTo>
                  <a:pt x="1778" y="295275"/>
                </a:lnTo>
                <a:lnTo>
                  <a:pt x="51308" y="381000"/>
                </a:lnTo>
                <a:lnTo>
                  <a:pt x="58717" y="368426"/>
                </a:lnTo>
                <a:lnTo>
                  <a:pt x="44958" y="368426"/>
                </a:lnTo>
                <a:lnTo>
                  <a:pt x="45063" y="344823"/>
                </a:lnTo>
                <a:lnTo>
                  <a:pt x="10922" y="285876"/>
                </a:lnTo>
                <a:lnTo>
                  <a:pt x="7112" y="284733"/>
                </a:lnTo>
                <a:close/>
              </a:path>
              <a:path w="103504" h="381000">
                <a:moveTo>
                  <a:pt x="45063" y="344823"/>
                </a:moveTo>
                <a:lnTo>
                  <a:pt x="44958" y="368426"/>
                </a:lnTo>
                <a:lnTo>
                  <a:pt x="57658" y="368426"/>
                </a:lnTo>
                <a:lnTo>
                  <a:pt x="57672" y="365251"/>
                </a:lnTo>
                <a:lnTo>
                  <a:pt x="45847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4" h="381000">
                <a:moveTo>
                  <a:pt x="96266" y="285114"/>
                </a:moveTo>
                <a:lnTo>
                  <a:pt x="92456" y="286131"/>
                </a:lnTo>
                <a:lnTo>
                  <a:pt x="90678" y="289179"/>
                </a:lnTo>
                <a:lnTo>
                  <a:pt x="57762" y="345032"/>
                </a:lnTo>
                <a:lnTo>
                  <a:pt x="57658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8" y="292607"/>
                </a:lnTo>
                <a:lnTo>
                  <a:pt x="102362" y="288670"/>
                </a:lnTo>
                <a:lnTo>
                  <a:pt x="96266" y="285114"/>
                </a:lnTo>
                <a:close/>
              </a:path>
              <a:path w="103504" h="381000">
                <a:moveTo>
                  <a:pt x="51419" y="355796"/>
                </a:moveTo>
                <a:lnTo>
                  <a:pt x="45847" y="365251"/>
                </a:lnTo>
                <a:lnTo>
                  <a:pt x="56896" y="365251"/>
                </a:lnTo>
                <a:lnTo>
                  <a:pt x="51419" y="355796"/>
                </a:lnTo>
                <a:close/>
              </a:path>
              <a:path w="103504" h="381000">
                <a:moveTo>
                  <a:pt x="57762" y="345032"/>
                </a:moveTo>
                <a:lnTo>
                  <a:pt x="51419" y="355796"/>
                </a:lnTo>
                <a:lnTo>
                  <a:pt x="56896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4" h="381000">
                <a:moveTo>
                  <a:pt x="59309" y="0"/>
                </a:moveTo>
                <a:lnTo>
                  <a:pt x="46609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9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68692" y="4343400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4" h="381000">
                <a:moveTo>
                  <a:pt x="7111" y="284733"/>
                </a:moveTo>
                <a:lnTo>
                  <a:pt x="1015" y="288289"/>
                </a:lnTo>
                <a:lnTo>
                  <a:pt x="0" y="292226"/>
                </a:lnTo>
                <a:lnTo>
                  <a:pt x="1777" y="295275"/>
                </a:lnTo>
                <a:lnTo>
                  <a:pt x="51307" y="381000"/>
                </a:lnTo>
                <a:lnTo>
                  <a:pt x="58717" y="368426"/>
                </a:lnTo>
                <a:lnTo>
                  <a:pt x="44957" y="368426"/>
                </a:lnTo>
                <a:lnTo>
                  <a:pt x="45063" y="344823"/>
                </a:lnTo>
                <a:lnTo>
                  <a:pt x="10922" y="285876"/>
                </a:lnTo>
                <a:lnTo>
                  <a:pt x="7111" y="284733"/>
                </a:lnTo>
                <a:close/>
              </a:path>
              <a:path w="103504" h="381000">
                <a:moveTo>
                  <a:pt x="45063" y="344823"/>
                </a:moveTo>
                <a:lnTo>
                  <a:pt x="44957" y="368426"/>
                </a:lnTo>
                <a:lnTo>
                  <a:pt x="57657" y="368426"/>
                </a:lnTo>
                <a:lnTo>
                  <a:pt x="57672" y="365251"/>
                </a:lnTo>
                <a:lnTo>
                  <a:pt x="45847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4" h="381000">
                <a:moveTo>
                  <a:pt x="96265" y="285114"/>
                </a:moveTo>
                <a:lnTo>
                  <a:pt x="92455" y="286131"/>
                </a:lnTo>
                <a:lnTo>
                  <a:pt x="90677" y="289179"/>
                </a:lnTo>
                <a:lnTo>
                  <a:pt x="57762" y="345032"/>
                </a:lnTo>
                <a:lnTo>
                  <a:pt x="57657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7" y="292607"/>
                </a:lnTo>
                <a:lnTo>
                  <a:pt x="102361" y="288670"/>
                </a:lnTo>
                <a:lnTo>
                  <a:pt x="96265" y="285114"/>
                </a:lnTo>
                <a:close/>
              </a:path>
              <a:path w="103504" h="381000">
                <a:moveTo>
                  <a:pt x="51419" y="355796"/>
                </a:moveTo>
                <a:lnTo>
                  <a:pt x="45847" y="365251"/>
                </a:lnTo>
                <a:lnTo>
                  <a:pt x="56896" y="365251"/>
                </a:lnTo>
                <a:lnTo>
                  <a:pt x="51419" y="355796"/>
                </a:lnTo>
                <a:close/>
              </a:path>
              <a:path w="103504" h="381000">
                <a:moveTo>
                  <a:pt x="57762" y="345032"/>
                </a:moveTo>
                <a:lnTo>
                  <a:pt x="51419" y="355796"/>
                </a:lnTo>
                <a:lnTo>
                  <a:pt x="56896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4" h="381000">
                <a:moveTo>
                  <a:pt x="59308" y="0"/>
                </a:moveTo>
                <a:lnTo>
                  <a:pt x="46608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8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2762" y="4725161"/>
            <a:ext cx="1828800" cy="838200"/>
          </a:xfrm>
          <a:prstGeom prst="rect">
            <a:avLst/>
          </a:prstGeom>
          <a:solidFill>
            <a:srgbClr val="D16248"/>
          </a:solidFill>
          <a:ln w="10667">
            <a:solidFill>
              <a:srgbClr val="994633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marL="377825" marR="374015" indent="30480">
              <a:lnSpc>
                <a:spcPct val="100000"/>
              </a:lnSpc>
              <a:spcBef>
                <a:spcPts val="890"/>
              </a:spcBef>
            </a:pPr>
            <a:r>
              <a:rPr sz="2000" spc="-5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ro</a:t>
            </a:r>
            <a:r>
              <a:rPr sz="2000" spc="-1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Omis</a:t>
            </a:r>
            <a:r>
              <a:rPr sz="2000" spc="-10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ion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0161" y="4725161"/>
            <a:ext cx="1828800" cy="838200"/>
          </a:xfrm>
          <a:prstGeom prst="rect">
            <a:avLst/>
          </a:prstGeom>
          <a:solidFill>
            <a:srgbClr val="D16248"/>
          </a:solidFill>
          <a:ln w="10668">
            <a:solidFill>
              <a:srgbClr val="994633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000" spc="-5" dirty="0">
                <a:latin typeface="Georgia"/>
                <a:cs typeface="Georgia"/>
              </a:rPr>
              <a:t>Errors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</a:t>
            </a:r>
            <a:endParaRPr sz="20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Commission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77561" y="4725161"/>
            <a:ext cx="1828800" cy="838200"/>
          </a:xfrm>
          <a:prstGeom prst="rect">
            <a:avLst/>
          </a:prstGeom>
          <a:solidFill>
            <a:srgbClr val="D16248"/>
          </a:solidFill>
          <a:ln w="10667">
            <a:solidFill>
              <a:srgbClr val="994633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marL="552450" marR="91440" indent="-454659">
              <a:lnSpc>
                <a:spcPct val="100000"/>
              </a:lnSpc>
              <a:spcBef>
                <a:spcPts val="890"/>
              </a:spcBef>
            </a:pPr>
            <a:r>
              <a:rPr sz="2000" spc="-5" dirty="0">
                <a:latin typeface="Georgia"/>
                <a:cs typeface="Georgia"/>
              </a:rPr>
              <a:t>Com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e</a:t>
            </a:r>
            <a:r>
              <a:rPr sz="2000" spc="5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sation E</a:t>
            </a:r>
            <a:r>
              <a:rPr sz="2000" spc="-10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ro</a:t>
            </a:r>
            <a:r>
              <a:rPr sz="2000" spc="-1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s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34961" y="4725161"/>
            <a:ext cx="1828800" cy="838200"/>
          </a:xfrm>
          <a:prstGeom prst="rect">
            <a:avLst/>
          </a:prstGeom>
          <a:solidFill>
            <a:srgbClr val="D16248"/>
          </a:solidFill>
          <a:ln w="10667">
            <a:solidFill>
              <a:srgbClr val="994633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marL="351155" marR="342900" indent="57785">
              <a:lnSpc>
                <a:spcPct val="100000"/>
              </a:lnSpc>
              <a:spcBef>
                <a:spcPts val="890"/>
              </a:spcBef>
            </a:pPr>
            <a:r>
              <a:rPr sz="2000" spc="-5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ro</a:t>
            </a:r>
            <a:r>
              <a:rPr sz="2000" spc="-1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Principles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3699" y="507676"/>
          <a:ext cx="7849867" cy="1764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3060"/>
                <a:gridCol w="2849244"/>
                <a:gridCol w="539114"/>
                <a:gridCol w="2838449"/>
              </a:tblGrid>
              <a:tr h="810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24989">
                        <a:lnSpc>
                          <a:spcPts val="3890"/>
                        </a:lnSpc>
                      </a:pPr>
                      <a:r>
                        <a:rPr sz="4400" spc="-5" dirty="0">
                          <a:solidFill>
                            <a:srgbClr val="2C2C89"/>
                          </a:solidFill>
                          <a:latin typeface="Gabriola"/>
                          <a:cs typeface="Gabriola"/>
                        </a:rPr>
                        <a:t>Cont.</a:t>
                      </a:r>
                      <a:endParaRPr sz="4400">
                        <a:latin typeface="Gabriola"/>
                        <a:cs typeface="Gabriola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2395">
                <a:tc>
                  <a:txBody>
                    <a:bodyPr/>
                    <a:lstStyle/>
                    <a:p>
                      <a:pPr marR="134620" algn="r">
                        <a:lnSpc>
                          <a:spcPct val="100000"/>
                        </a:lnSpc>
                        <a:spcBef>
                          <a:spcPts val="1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There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7805" marB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715"/>
                        </a:spcBef>
                        <a:tabLst>
                          <a:tab pos="708660" algn="l"/>
                          <a:tab pos="1812289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are	several	reasons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7805" marB="0"/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17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for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780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715"/>
                        </a:spcBef>
                        <a:tabLst>
                          <a:tab pos="765175" algn="l"/>
                          <a:tab pos="2376170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:	re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oteness	of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17805" marB="0"/>
                </a:tc>
              </a:tr>
              <a:tr h="351852">
                <a:tc>
                  <a:txBody>
                    <a:bodyPr/>
                    <a:lstStyle/>
                    <a:p>
                      <a:pPr marR="68580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infor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on,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670"/>
                        </a:lnSpc>
                        <a:tabLst>
                          <a:tab pos="1668780" algn="l"/>
                          <a:tab pos="2331720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voluminous	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data	and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the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670"/>
                        </a:lnSpc>
                        <a:tabLst>
                          <a:tab pos="1284605" algn="l"/>
                          <a:tab pos="1691639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iste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	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	c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plex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12749" y="2254758"/>
            <a:ext cx="7811134" cy="3098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exchange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transactions.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73787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means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overcoming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problem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unreliable  information,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decision-maker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spc="-5" dirty="0">
                <a:latin typeface="Times New Roman"/>
                <a:cs typeface="Times New Roman"/>
              </a:rPr>
              <a:t>develop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method of  </a:t>
            </a:r>
            <a:r>
              <a:rPr sz="2400" dirty="0">
                <a:latin typeface="Times New Roman"/>
                <a:cs typeface="Times New Roman"/>
              </a:rPr>
              <a:t>assuring </a:t>
            </a:r>
            <a:r>
              <a:rPr sz="2400" spc="-5" dirty="0">
                <a:latin typeface="Times New Roman"/>
                <a:cs typeface="Times New Roman"/>
              </a:rPr>
              <a:t>him </a:t>
            </a:r>
            <a:r>
              <a:rPr sz="2400" dirty="0">
                <a:latin typeface="Times New Roman"/>
                <a:cs typeface="Times New Roman"/>
              </a:rPr>
              <a:t>that the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sufficiently reliable </a:t>
            </a:r>
            <a:r>
              <a:rPr sz="2400" dirty="0">
                <a:latin typeface="Times New Roman"/>
                <a:cs typeface="Times New Roman"/>
              </a:rPr>
              <a:t>for  these </a:t>
            </a:r>
            <a:r>
              <a:rPr sz="2400" spc="-5" dirty="0">
                <a:latin typeface="Times New Roman"/>
                <a:cs typeface="Times New Roman"/>
              </a:rPr>
              <a:t>decisions. </a:t>
            </a:r>
            <a:r>
              <a:rPr sz="2400" dirty="0">
                <a:latin typeface="Times New Roman"/>
                <a:cs typeface="Times New Roman"/>
              </a:rPr>
              <a:t>In doing this he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weigh the cost of  </a:t>
            </a:r>
            <a:r>
              <a:rPr sz="2400" spc="-5" dirty="0">
                <a:latin typeface="Times New Roman"/>
                <a:cs typeface="Times New Roman"/>
              </a:rPr>
              <a:t>obtaining more </a:t>
            </a:r>
            <a:r>
              <a:rPr sz="2400" dirty="0">
                <a:latin typeface="Times New Roman"/>
                <a:cs typeface="Times New Roman"/>
              </a:rPr>
              <a:t>reliable </a:t>
            </a:r>
            <a:r>
              <a:rPr sz="2400" spc="-5" dirty="0">
                <a:latin typeface="Times New Roman"/>
                <a:cs typeface="Times New Roman"/>
              </a:rPr>
              <a:t>information against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expected  </a:t>
            </a:r>
            <a:r>
              <a:rPr sz="2400" dirty="0">
                <a:latin typeface="Times New Roman"/>
                <a:cs typeface="Times New Roman"/>
              </a:rPr>
              <a:t>benefits.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129032"/>
            <a:ext cx="66598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/>
              <a:t>Detection </a:t>
            </a:r>
            <a:r>
              <a:rPr sz="3600" b="1" dirty="0"/>
              <a:t>&amp; </a:t>
            </a:r>
            <a:r>
              <a:rPr sz="3600" b="1" spc="-5" dirty="0"/>
              <a:t>Prevention of</a:t>
            </a:r>
            <a:r>
              <a:rPr sz="3600" b="1" spc="-125" dirty="0"/>
              <a:t> </a:t>
            </a:r>
            <a:r>
              <a:rPr sz="3600" b="1" spc="-5" dirty="0"/>
              <a:t>Errors</a:t>
            </a:r>
          </a:p>
        </p:txBody>
      </p:sp>
      <p:sp>
        <p:nvSpPr>
          <p:cNvPr id="3" name="object 3"/>
          <p:cNvSpPr/>
          <p:nvPr/>
        </p:nvSpPr>
        <p:spPr>
          <a:xfrm>
            <a:off x="3786378" y="1360169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4272533" y="0"/>
                </a:moveTo>
                <a:lnTo>
                  <a:pt x="4272533" y="110743"/>
                </a:lnTo>
                <a:lnTo>
                  <a:pt x="0" y="110743"/>
                </a:lnTo>
                <a:lnTo>
                  <a:pt x="0" y="774826"/>
                </a:lnTo>
                <a:lnTo>
                  <a:pt x="4272533" y="774826"/>
                </a:lnTo>
                <a:lnTo>
                  <a:pt x="4272533" y="885443"/>
                </a:lnTo>
                <a:lnTo>
                  <a:pt x="4715256" y="442721"/>
                </a:lnTo>
                <a:lnTo>
                  <a:pt x="427253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86378" y="1360169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0" y="110743"/>
                </a:moveTo>
                <a:lnTo>
                  <a:pt x="4272533" y="110743"/>
                </a:lnTo>
                <a:lnTo>
                  <a:pt x="4272533" y="0"/>
                </a:lnTo>
                <a:lnTo>
                  <a:pt x="4715256" y="442721"/>
                </a:lnTo>
                <a:lnTo>
                  <a:pt x="4272533" y="885443"/>
                </a:lnTo>
                <a:lnTo>
                  <a:pt x="4272533" y="774826"/>
                </a:lnTo>
                <a:lnTo>
                  <a:pt x="0" y="774826"/>
                </a:lnTo>
                <a:lnTo>
                  <a:pt x="0" y="110743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86885" y="1422907"/>
            <a:ext cx="409638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300" marR="5080" indent="-228600">
              <a:lnSpc>
                <a:spcPts val="2080"/>
              </a:lnSpc>
              <a:spcBef>
                <a:spcPts val="440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trasanction is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left </a:t>
            </a:r>
            <a:r>
              <a:rPr sz="2000" dirty="0">
                <a:latin typeface="Times New Roman"/>
                <a:cs typeface="Times New Roman"/>
              </a:rPr>
              <a:t>out to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register,  </a:t>
            </a:r>
            <a:r>
              <a:rPr sz="2000" dirty="0">
                <a:latin typeface="Times New Roman"/>
                <a:cs typeface="Times New Roman"/>
              </a:rPr>
              <a:t>partial entry of </a:t>
            </a:r>
            <a:r>
              <a:rPr sz="2000" spc="5" dirty="0">
                <a:latin typeface="Times New Roman"/>
                <a:cs typeface="Times New Roman"/>
              </a:rPr>
              <a:t>one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transaction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2168" y="1318260"/>
            <a:ext cx="3265931" cy="1008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4944" y="1475232"/>
            <a:ext cx="3040380" cy="749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3890" y="1360169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2994914" y="0"/>
                </a:moveTo>
                <a:lnTo>
                  <a:pt x="147573" y="0"/>
                </a:lnTo>
                <a:lnTo>
                  <a:pt x="100931" y="7520"/>
                </a:lnTo>
                <a:lnTo>
                  <a:pt x="60421" y="28464"/>
                </a:lnTo>
                <a:lnTo>
                  <a:pt x="28475" y="60405"/>
                </a:lnTo>
                <a:lnTo>
                  <a:pt x="7524" y="100917"/>
                </a:lnTo>
                <a:lnTo>
                  <a:pt x="0" y="147574"/>
                </a:lnTo>
                <a:lnTo>
                  <a:pt x="0" y="737869"/>
                </a:lnTo>
                <a:lnTo>
                  <a:pt x="7524" y="784526"/>
                </a:lnTo>
                <a:lnTo>
                  <a:pt x="28475" y="825038"/>
                </a:lnTo>
                <a:lnTo>
                  <a:pt x="60421" y="856979"/>
                </a:lnTo>
                <a:lnTo>
                  <a:pt x="100931" y="877923"/>
                </a:lnTo>
                <a:lnTo>
                  <a:pt x="147573" y="885443"/>
                </a:lnTo>
                <a:lnTo>
                  <a:pt x="2994914" y="885443"/>
                </a:lnTo>
                <a:lnTo>
                  <a:pt x="3041570" y="877923"/>
                </a:lnTo>
                <a:lnTo>
                  <a:pt x="3082082" y="856979"/>
                </a:lnTo>
                <a:lnTo>
                  <a:pt x="3114023" y="825038"/>
                </a:lnTo>
                <a:lnTo>
                  <a:pt x="3134967" y="784526"/>
                </a:lnTo>
                <a:lnTo>
                  <a:pt x="3142488" y="737869"/>
                </a:lnTo>
                <a:lnTo>
                  <a:pt x="3142488" y="147574"/>
                </a:lnTo>
                <a:lnTo>
                  <a:pt x="3134967" y="100917"/>
                </a:lnTo>
                <a:lnTo>
                  <a:pt x="3114023" y="60405"/>
                </a:lnTo>
                <a:lnTo>
                  <a:pt x="3082082" y="28464"/>
                </a:lnTo>
                <a:lnTo>
                  <a:pt x="3041570" y="7520"/>
                </a:lnTo>
                <a:lnTo>
                  <a:pt x="29949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3890" y="1360169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0" y="147574"/>
                </a:moveTo>
                <a:lnTo>
                  <a:pt x="7524" y="100917"/>
                </a:lnTo>
                <a:lnTo>
                  <a:pt x="28475" y="60405"/>
                </a:lnTo>
                <a:lnTo>
                  <a:pt x="60421" y="28464"/>
                </a:lnTo>
                <a:lnTo>
                  <a:pt x="100931" y="7520"/>
                </a:lnTo>
                <a:lnTo>
                  <a:pt x="147573" y="0"/>
                </a:lnTo>
                <a:lnTo>
                  <a:pt x="2994914" y="0"/>
                </a:lnTo>
                <a:lnTo>
                  <a:pt x="3041570" y="7520"/>
                </a:lnTo>
                <a:lnTo>
                  <a:pt x="3082082" y="28464"/>
                </a:lnTo>
                <a:lnTo>
                  <a:pt x="3114023" y="60405"/>
                </a:lnTo>
                <a:lnTo>
                  <a:pt x="3134967" y="100917"/>
                </a:lnTo>
                <a:lnTo>
                  <a:pt x="3142488" y="147574"/>
                </a:lnTo>
                <a:lnTo>
                  <a:pt x="3142488" y="737869"/>
                </a:lnTo>
                <a:lnTo>
                  <a:pt x="3134967" y="784526"/>
                </a:lnTo>
                <a:lnTo>
                  <a:pt x="3114023" y="825038"/>
                </a:lnTo>
                <a:lnTo>
                  <a:pt x="3082082" y="856979"/>
                </a:lnTo>
                <a:lnTo>
                  <a:pt x="3041570" y="877923"/>
                </a:lnTo>
                <a:lnTo>
                  <a:pt x="2994914" y="885443"/>
                </a:lnTo>
                <a:lnTo>
                  <a:pt x="147573" y="885443"/>
                </a:lnTo>
                <a:lnTo>
                  <a:pt x="100931" y="877923"/>
                </a:lnTo>
                <a:lnTo>
                  <a:pt x="60421" y="856979"/>
                </a:lnTo>
                <a:lnTo>
                  <a:pt x="28475" y="825038"/>
                </a:lnTo>
                <a:lnTo>
                  <a:pt x="7524" y="784526"/>
                </a:lnTo>
                <a:lnTo>
                  <a:pt x="0" y="737869"/>
                </a:lnTo>
                <a:lnTo>
                  <a:pt x="0" y="147574"/>
                </a:lnTo>
                <a:close/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14501" y="1557655"/>
            <a:ext cx="260032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10" dirty="0">
                <a:latin typeface="Times New Roman"/>
                <a:cs typeface="Times New Roman"/>
              </a:rPr>
              <a:t>Error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-1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Omission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86378" y="2334005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4272533" y="0"/>
                </a:moveTo>
                <a:lnTo>
                  <a:pt x="4272533" y="110744"/>
                </a:lnTo>
                <a:lnTo>
                  <a:pt x="0" y="110744"/>
                </a:lnTo>
                <a:lnTo>
                  <a:pt x="0" y="774827"/>
                </a:lnTo>
                <a:lnTo>
                  <a:pt x="4272533" y="774827"/>
                </a:lnTo>
                <a:lnTo>
                  <a:pt x="4272533" y="885444"/>
                </a:lnTo>
                <a:lnTo>
                  <a:pt x="4715256" y="442722"/>
                </a:lnTo>
                <a:lnTo>
                  <a:pt x="427253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6378" y="2334005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0" y="110744"/>
                </a:moveTo>
                <a:lnTo>
                  <a:pt x="4272533" y="110744"/>
                </a:lnTo>
                <a:lnTo>
                  <a:pt x="4272533" y="0"/>
                </a:lnTo>
                <a:lnTo>
                  <a:pt x="4715256" y="442722"/>
                </a:lnTo>
                <a:lnTo>
                  <a:pt x="4272533" y="885444"/>
                </a:lnTo>
                <a:lnTo>
                  <a:pt x="4272533" y="774827"/>
                </a:lnTo>
                <a:lnTo>
                  <a:pt x="0" y="774827"/>
                </a:lnTo>
                <a:lnTo>
                  <a:pt x="0" y="110744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86885" y="2397379"/>
            <a:ext cx="33534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Rs. 1500 recorded as Rs.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5100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2168" y="2279904"/>
            <a:ext cx="3265931" cy="1008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09472" y="2266188"/>
            <a:ext cx="2211324" cy="10927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3890" y="2321814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2994914" y="0"/>
                </a:moveTo>
                <a:lnTo>
                  <a:pt x="147573" y="0"/>
                </a:lnTo>
                <a:lnTo>
                  <a:pt x="100931" y="7520"/>
                </a:lnTo>
                <a:lnTo>
                  <a:pt x="60421" y="28464"/>
                </a:lnTo>
                <a:lnTo>
                  <a:pt x="28475" y="60405"/>
                </a:lnTo>
                <a:lnTo>
                  <a:pt x="7524" y="100917"/>
                </a:lnTo>
                <a:lnTo>
                  <a:pt x="0" y="147574"/>
                </a:lnTo>
                <a:lnTo>
                  <a:pt x="0" y="737870"/>
                </a:lnTo>
                <a:lnTo>
                  <a:pt x="7524" y="784526"/>
                </a:lnTo>
                <a:lnTo>
                  <a:pt x="28475" y="825038"/>
                </a:lnTo>
                <a:lnTo>
                  <a:pt x="60421" y="856979"/>
                </a:lnTo>
                <a:lnTo>
                  <a:pt x="100931" y="877923"/>
                </a:lnTo>
                <a:lnTo>
                  <a:pt x="147573" y="885444"/>
                </a:lnTo>
                <a:lnTo>
                  <a:pt x="2994914" y="885444"/>
                </a:lnTo>
                <a:lnTo>
                  <a:pt x="3041570" y="877923"/>
                </a:lnTo>
                <a:lnTo>
                  <a:pt x="3082082" y="856979"/>
                </a:lnTo>
                <a:lnTo>
                  <a:pt x="3114023" y="825038"/>
                </a:lnTo>
                <a:lnTo>
                  <a:pt x="3134967" y="784526"/>
                </a:lnTo>
                <a:lnTo>
                  <a:pt x="3142488" y="737870"/>
                </a:lnTo>
                <a:lnTo>
                  <a:pt x="3142488" y="147574"/>
                </a:lnTo>
                <a:lnTo>
                  <a:pt x="3134967" y="100917"/>
                </a:lnTo>
                <a:lnTo>
                  <a:pt x="3114023" y="60405"/>
                </a:lnTo>
                <a:lnTo>
                  <a:pt x="3082082" y="28464"/>
                </a:lnTo>
                <a:lnTo>
                  <a:pt x="3041570" y="7520"/>
                </a:lnTo>
                <a:lnTo>
                  <a:pt x="29949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3890" y="2321814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0" y="147574"/>
                </a:moveTo>
                <a:lnTo>
                  <a:pt x="7524" y="100917"/>
                </a:lnTo>
                <a:lnTo>
                  <a:pt x="28475" y="60405"/>
                </a:lnTo>
                <a:lnTo>
                  <a:pt x="60421" y="28464"/>
                </a:lnTo>
                <a:lnTo>
                  <a:pt x="100931" y="7520"/>
                </a:lnTo>
                <a:lnTo>
                  <a:pt x="147573" y="0"/>
                </a:lnTo>
                <a:lnTo>
                  <a:pt x="2994914" y="0"/>
                </a:lnTo>
                <a:lnTo>
                  <a:pt x="3041570" y="7520"/>
                </a:lnTo>
                <a:lnTo>
                  <a:pt x="3082082" y="28464"/>
                </a:lnTo>
                <a:lnTo>
                  <a:pt x="3114023" y="60405"/>
                </a:lnTo>
                <a:lnTo>
                  <a:pt x="3134967" y="100917"/>
                </a:lnTo>
                <a:lnTo>
                  <a:pt x="3142488" y="147574"/>
                </a:lnTo>
                <a:lnTo>
                  <a:pt x="3142488" y="737870"/>
                </a:lnTo>
                <a:lnTo>
                  <a:pt x="3134967" y="784526"/>
                </a:lnTo>
                <a:lnTo>
                  <a:pt x="3114023" y="825038"/>
                </a:lnTo>
                <a:lnTo>
                  <a:pt x="3082082" y="856979"/>
                </a:lnTo>
                <a:lnTo>
                  <a:pt x="3041570" y="877923"/>
                </a:lnTo>
                <a:lnTo>
                  <a:pt x="2994914" y="885444"/>
                </a:lnTo>
                <a:lnTo>
                  <a:pt x="147573" y="885444"/>
                </a:lnTo>
                <a:lnTo>
                  <a:pt x="100931" y="877923"/>
                </a:lnTo>
                <a:lnTo>
                  <a:pt x="60421" y="856979"/>
                </a:lnTo>
                <a:lnTo>
                  <a:pt x="28475" y="825038"/>
                </a:lnTo>
                <a:lnTo>
                  <a:pt x="7524" y="784526"/>
                </a:lnTo>
                <a:lnTo>
                  <a:pt x="0" y="737870"/>
                </a:lnTo>
                <a:lnTo>
                  <a:pt x="0" y="147574"/>
                </a:lnTo>
                <a:close/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329055" y="2349245"/>
            <a:ext cx="1771014" cy="7658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indent="286385">
              <a:lnSpc>
                <a:spcPts val="2700"/>
              </a:lnSpc>
              <a:spcBef>
                <a:spcPts val="540"/>
              </a:spcBef>
            </a:pPr>
            <a:r>
              <a:rPr sz="2600" b="1" spc="-10" dirty="0">
                <a:latin typeface="Times New Roman"/>
                <a:cs typeface="Times New Roman"/>
              </a:rPr>
              <a:t>Error </a:t>
            </a:r>
            <a:r>
              <a:rPr sz="2600" b="1" dirty="0">
                <a:latin typeface="Times New Roman"/>
                <a:cs typeface="Times New Roman"/>
              </a:rPr>
              <a:t>of  Co</a:t>
            </a:r>
            <a:r>
              <a:rPr sz="2600" b="1" spc="10" dirty="0">
                <a:latin typeface="Times New Roman"/>
                <a:cs typeface="Times New Roman"/>
              </a:rPr>
              <a:t>m</a:t>
            </a:r>
            <a:r>
              <a:rPr sz="2600" b="1" dirty="0">
                <a:latin typeface="Times New Roman"/>
                <a:cs typeface="Times New Roman"/>
              </a:rPr>
              <a:t>mi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s</a:t>
            </a:r>
            <a:r>
              <a:rPr sz="2600" b="1" spc="-15" dirty="0">
                <a:latin typeface="Times New Roman"/>
                <a:cs typeface="Times New Roman"/>
              </a:rPr>
              <a:t>i</a:t>
            </a:r>
            <a:r>
              <a:rPr sz="2600" b="1" dirty="0">
                <a:latin typeface="Times New Roman"/>
                <a:cs typeface="Times New Roman"/>
              </a:rPr>
              <a:t>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86378" y="3307841"/>
            <a:ext cx="4715510" cy="887094"/>
          </a:xfrm>
          <a:custGeom>
            <a:avLst/>
            <a:gdLst/>
            <a:ahLst/>
            <a:cxnLst/>
            <a:rect l="l" t="t" r="r" b="b"/>
            <a:pathLst>
              <a:path w="4715509" h="887095">
                <a:moveTo>
                  <a:pt x="4271772" y="0"/>
                </a:moveTo>
                <a:lnTo>
                  <a:pt x="4271772" y="110871"/>
                </a:lnTo>
                <a:lnTo>
                  <a:pt x="0" y="110871"/>
                </a:lnTo>
                <a:lnTo>
                  <a:pt x="0" y="776097"/>
                </a:lnTo>
                <a:lnTo>
                  <a:pt x="4271772" y="776097"/>
                </a:lnTo>
                <a:lnTo>
                  <a:pt x="4271772" y="886968"/>
                </a:lnTo>
                <a:lnTo>
                  <a:pt x="4715256" y="443484"/>
                </a:lnTo>
                <a:lnTo>
                  <a:pt x="427177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86378" y="3307841"/>
            <a:ext cx="4715510" cy="887094"/>
          </a:xfrm>
          <a:custGeom>
            <a:avLst/>
            <a:gdLst/>
            <a:ahLst/>
            <a:cxnLst/>
            <a:rect l="l" t="t" r="r" b="b"/>
            <a:pathLst>
              <a:path w="4715509" h="887095">
                <a:moveTo>
                  <a:pt x="0" y="110871"/>
                </a:moveTo>
                <a:lnTo>
                  <a:pt x="4271772" y="110871"/>
                </a:lnTo>
                <a:lnTo>
                  <a:pt x="4271772" y="0"/>
                </a:lnTo>
                <a:lnTo>
                  <a:pt x="4715256" y="443484"/>
                </a:lnTo>
                <a:lnTo>
                  <a:pt x="4271772" y="886968"/>
                </a:lnTo>
                <a:lnTo>
                  <a:pt x="4271772" y="776097"/>
                </a:lnTo>
                <a:lnTo>
                  <a:pt x="0" y="776097"/>
                </a:lnTo>
                <a:lnTo>
                  <a:pt x="0" y="110871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784219" y="3379978"/>
            <a:ext cx="4363085" cy="68961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84785" marR="5080" indent="-172085">
              <a:lnSpc>
                <a:spcPts val="1660"/>
              </a:lnSpc>
              <a:spcBef>
                <a:spcPts val="365"/>
              </a:spcBef>
              <a:buChar char="•"/>
              <a:tabLst>
                <a:tab pos="185420" algn="l"/>
              </a:tabLst>
            </a:pPr>
            <a:r>
              <a:rPr sz="1600" spc="-10" dirty="0">
                <a:latin typeface="Times New Roman"/>
                <a:cs typeface="Times New Roman"/>
              </a:rPr>
              <a:t>ommission </a:t>
            </a:r>
            <a:r>
              <a:rPr sz="1600" spc="-5" dirty="0">
                <a:latin typeface="Times New Roman"/>
                <a:cs typeface="Times New Roman"/>
              </a:rPr>
              <a:t>to post,posting wrong side &amp; </a:t>
            </a:r>
            <a:r>
              <a:rPr sz="1600" spc="-10" dirty="0">
                <a:latin typeface="Times New Roman"/>
                <a:cs typeface="Times New Roman"/>
              </a:rPr>
              <a:t>amount </a:t>
            </a:r>
            <a:r>
              <a:rPr sz="1600" spc="-5" dirty="0">
                <a:latin typeface="Times New Roman"/>
                <a:cs typeface="Times New Roman"/>
              </a:rPr>
              <a:t>to  an a/c, double posting,totalling </a:t>
            </a:r>
            <a:r>
              <a:rPr sz="1600" spc="-10" dirty="0">
                <a:latin typeface="Times New Roman"/>
                <a:cs typeface="Times New Roman"/>
              </a:rPr>
              <a:t>mistake, </a:t>
            </a:r>
            <a:r>
              <a:rPr sz="1600" spc="-5" dirty="0">
                <a:latin typeface="Times New Roman"/>
                <a:cs typeface="Times New Roman"/>
              </a:rPr>
              <a:t>balance  b/d &amp; c/f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2168" y="3265932"/>
            <a:ext cx="3265931" cy="1010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3890" y="3307841"/>
            <a:ext cx="3142615" cy="887094"/>
          </a:xfrm>
          <a:custGeom>
            <a:avLst/>
            <a:gdLst/>
            <a:ahLst/>
            <a:cxnLst/>
            <a:rect l="l" t="t" r="r" b="b"/>
            <a:pathLst>
              <a:path w="3142615" h="887095">
                <a:moveTo>
                  <a:pt x="2994660" y="0"/>
                </a:moveTo>
                <a:lnTo>
                  <a:pt x="147828" y="0"/>
                </a:lnTo>
                <a:lnTo>
                  <a:pt x="101105" y="7534"/>
                </a:lnTo>
                <a:lnTo>
                  <a:pt x="60525" y="28517"/>
                </a:lnTo>
                <a:lnTo>
                  <a:pt x="28524" y="60514"/>
                </a:lnTo>
                <a:lnTo>
                  <a:pt x="7537" y="101096"/>
                </a:lnTo>
                <a:lnTo>
                  <a:pt x="0" y="147828"/>
                </a:lnTo>
                <a:lnTo>
                  <a:pt x="0" y="739140"/>
                </a:lnTo>
                <a:lnTo>
                  <a:pt x="7537" y="785871"/>
                </a:lnTo>
                <a:lnTo>
                  <a:pt x="28524" y="826453"/>
                </a:lnTo>
                <a:lnTo>
                  <a:pt x="60525" y="858450"/>
                </a:lnTo>
                <a:lnTo>
                  <a:pt x="101105" y="879433"/>
                </a:lnTo>
                <a:lnTo>
                  <a:pt x="147828" y="886968"/>
                </a:lnTo>
                <a:lnTo>
                  <a:pt x="2994660" y="886968"/>
                </a:lnTo>
                <a:lnTo>
                  <a:pt x="3041391" y="879433"/>
                </a:lnTo>
                <a:lnTo>
                  <a:pt x="3081973" y="858450"/>
                </a:lnTo>
                <a:lnTo>
                  <a:pt x="3113970" y="826453"/>
                </a:lnTo>
                <a:lnTo>
                  <a:pt x="3134953" y="785871"/>
                </a:lnTo>
                <a:lnTo>
                  <a:pt x="3142488" y="739140"/>
                </a:lnTo>
                <a:lnTo>
                  <a:pt x="3142488" y="147828"/>
                </a:lnTo>
                <a:lnTo>
                  <a:pt x="3134953" y="101096"/>
                </a:lnTo>
                <a:lnTo>
                  <a:pt x="3113970" y="60514"/>
                </a:lnTo>
                <a:lnTo>
                  <a:pt x="3081973" y="28517"/>
                </a:lnTo>
                <a:lnTo>
                  <a:pt x="3041391" y="7534"/>
                </a:lnTo>
                <a:lnTo>
                  <a:pt x="29946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3890" y="3307841"/>
            <a:ext cx="3142615" cy="887094"/>
          </a:xfrm>
          <a:custGeom>
            <a:avLst/>
            <a:gdLst/>
            <a:ahLst/>
            <a:cxnLst/>
            <a:rect l="l" t="t" r="r" b="b"/>
            <a:pathLst>
              <a:path w="3142615" h="887095">
                <a:moveTo>
                  <a:pt x="0" y="147828"/>
                </a:moveTo>
                <a:lnTo>
                  <a:pt x="7537" y="101096"/>
                </a:lnTo>
                <a:lnTo>
                  <a:pt x="28524" y="60514"/>
                </a:lnTo>
                <a:lnTo>
                  <a:pt x="60525" y="28517"/>
                </a:lnTo>
                <a:lnTo>
                  <a:pt x="101105" y="7534"/>
                </a:lnTo>
                <a:lnTo>
                  <a:pt x="147828" y="0"/>
                </a:lnTo>
                <a:lnTo>
                  <a:pt x="2994660" y="0"/>
                </a:lnTo>
                <a:lnTo>
                  <a:pt x="3041391" y="7534"/>
                </a:lnTo>
                <a:lnTo>
                  <a:pt x="3081973" y="28517"/>
                </a:lnTo>
                <a:lnTo>
                  <a:pt x="3113970" y="60514"/>
                </a:lnTo>
                <a:lnTo>
                  <a:pt x="3134953" y="101096"/>
                </a:lnTo>
                <a:lnTo>
                  <a:pt x="3142488" y="147828"/>
                </a:lnTo>
                <a:lnTo>
                  <a:pt x="3142488" y="739140"/>
                </a:lnTo>
                <a:lnTo>
                  <a:pt x="3134953" y="785871"/>
                </a:lnTo>
                <a:lnTo>
                  <a:pt x="3113970" y="826453"/>
                </a:lnTo>
                <a:lnTo>
                  <a:pt x="3081973" y="858450"/>
                </a:lnTo>
                <a:lnTo>
                  <a:pt x="3041391" y="879433"/>
                </a:lnTo>
                <a:lnTo>
                  <a:pt x="2994660" y="886968"/>
                </a:lnTo>
                <a:lnTo>
                  <a:pt x="147828" y="886968"/>
                </a:lnTo>
                <a:lnTo>
                  <a:pt x="101105" y="879433"/>
                </a:lnTo>
                <a:lnTo>
                  <a:pt x="60525" y="858450"/>
                </a:lnTo>
                <a:lnTo>
                  <a:pt x="28524" y="826453"/>
                </a:lnTo>
                <a:lnTo>
                  <a:pt x="7537" y="785871"/>
                </a:lnTo>
                <a:lnTo>
                  <a:pt x="0" y="739140"/>
                </a:lnTo>
                <a:lnTo>
                  <a:pt x="0" y="147828"/>
                </a:lnTo>
                <a:close/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91869" y="3506851"/>
            <a:ext cx="204597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" dirty="0">
                <a:latin typeface="Times New Roman"/>
                <a:cs typeface="Times New Roman"/>
              </a:rPr>
              <a:t>Clerical</a:t>
            </a:r>
            <a:r>
              <a:rPr sz="2600" b="1" spc="-55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Error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786378" y="4283202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4272533" y="0"/>
                </a:moveTo>
                <a:lnTo>
                  <a:pt x="4272533" y="110743"/>
                </a:lnTo>
                <a:lnTo>
                  <a:pt x="0" y="110743"/>
                </a:lnTo>
                <a:lnTo>
                  <a:pt x="0" y="774827"/>
                </a:lnTo>
                <a:lnTo>
                  <a:pt x="4272533" y="774827"/>
                </a:lnTo>
                <a:lnTo>
                  <a:pt x="4272533" y="885444"/>
                </a:lnTo>
                <a:lnTo>
                  <a:pt x="4715256" y="442722"/>
                </a:lnTo>
                <a:lnTo>
                  <a:pt x="427253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86378" y="4283202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0" y="110743"/>
                </a:moveTo>
                <a:lnTo>
                  <a:pt x="4272533" y="110743"/>
                </a:lnTo>
                <a:lnTo>
                  <a:pt x="4272533" y="0"/>
                </a:lnTo>
                <a:lnTo>
                  <a:pt x="4715256" y="442722"/>
                </a:lnTo>
                <a:lnTo>
                  <a:pt x="4272533" y="885444"/>
                </a:lnTo>
                <a:lnTo>
                  <a:pt x="4272533" y="774827"/>
                </a:lnTo>
                <a:lnTo>
                  <a:pt x="0" y="774827"/>
                </a:lnTo>
                <a:lnTo>
                  <a:pt x="0" y="110743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786885" y="4345888"/>
            <a:ext cx="4157979" cy="595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2240"/>
              </a:lnSpc>
              <a:spcBef>
                <a:spcPts val="105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fundamental principle of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Accountancy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ts val="2240"/>
              </a:lnSpc>
            </a:pPr>
            <a:r>
              <a:rPr sz="2000" dirty="0">
                <a:latin typeface="Times New Roman"/>
                <a:cs typeface="Times New Roman"/>
              </a:rPr>
              <a:t>&amp;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Auditing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82168" y="4241291"/>
            <a:ext cx="3265931" cy="1008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13231" y="4398264"/>
            <a:ext cx="3002280" cy="7498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3890" y="4283202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2994914" y="0"/>
                </a:moveTo>
                <a:lnTo>
                  <a:pt x="147573" y="0"/>
                </a:lnTo>
                <a:lnTo>
                  <a:pt x="100931" y="7520"/>
                </a:lnTo>
                <a:lnTo>
                  <a:pt x="60421" y="28464"/>
                </a:lnTo>
                <a:lnTo>
                  <a:pt x="28475" y="60405"/>
                </a:lnTo>
                <a:lnTo>
                  <a:pt x="7524" y="100917"/>
                </a:lnTo>
                <a:lnTo>
                  <a:pt x="0" y="147574"/>
                </a:lnTo>
                <a:lnTo>
                  <a:pt x="0" y="737870"/>
                </a:lnTo>
                <a:lnTo>
                  <a:pt x="7524" y="784526"/>
                </a:lnTo>
                <a:lnTo>
                  <a:pt x="28475" y="825038"/>
                </a:lnTo>
                <a:lnTo>
                  <a:pt x="60421" y="856979"/>
                </a:lnTo>
                <a:lnTo>
                  <a:pt x="100931" y="877923"/>
                </a:lnTo>
                <a:lnTo>
                  <a:pt x="147573" y="885444"/>
                </a:lnTo>
                <a:lnTo>
                  <a:pt x="2994914" y="885444"/>
                </a:lnTo>
                <a:lnTo>
                  <a:pt x="3041570" y="877923"/>
                </a:lnTo>
                <a:lnTo>
                  <a:pt x="3082082" y="856979"/>
                </a:lnTo>
                <a:lnTo>
                  <a:pt x="3114023" y="825038"/>
                </a:lnTo>
                <a:lnTo>
                  <a:pt x="3134967" y="784526"/>
                </a:lnTo>
                <a:lnTo>
                  <a:pt x="3142488" y="737870"/>
                </a:lnTo>
                <a:lnTo>
                  <a:pt x="3142488" y="147574"/>
                </a:lnTo>
                <a:lnTo>
                  <a:pt x="3134967" y="100917"/>
                </a:lnTo>
                <a:lnTo>
                  <a:pt x="3114023" y="60405"/>
                </a:lnTo>
                <a:lnTo>
                  <a:pt x="3082082" y="28464"/>
                </a:lnTo>
                <a:lnTo>
                  <a:pt x="3041570" y="7520"/>
                </a:lnTo>
                <a:lnTo>
                  <a:pt x="29949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43890" y="4283202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0" y="147574"/>
                </a:moveTo>
                <a:lnTo>
                  <a:pt x="7524" y="100917"/>
                </a:lnTo>
                <a:lnTo>
                  <a:pt x="28475" y="60405"/>
                </a:lnTo>
                <a:lnTo>
                  <a:pt x="60421" y="28464"/>
                </a:lnTo>
                <a:lnTo>
                  <a:pt x="100931" y="7520"/>
                </a:lnTo>
                <a:lnTo>
                  <a:pt x="147573" y="0"/>
                </a:lnTo>
                <a:lnTo>
                  <a:pt x="2994914" y="0"/>
                </a:lnTo>
                <a:lnTo>
                  <a:pt x="3041570" y="7520"/>
                </a:lnTo>
                <a:lnTo>
                  <a:pt x="3082082" y="28464"/>
                </a:lnTo>
                <a:lnTo>
                  <a:pt x="3114023" y="60405"/>
                </a:lnTo>
                <a:lnTo>
                  <a:pt x="3134967" y="100917"/>
                </a:lnTo>
                <a:lnTo>
                  <a:pt x="3142488" y="147574"/>
                </a:lnTo>
                <a:lnTo>
                  <a:pt x="3142488" y="737870"/>
                </a:lnTo>
                <a:lnTo>
                  <a:pt x="3134967" y="784526"/>
                </a:lnTo>
                <a:lnTo>
                  <a:pt x="3114023" y="825038"/>
                </a:lnTo>
                <a:lnTo>
                  <a:pt x="3082082" y="856979"/>
                </a:lnTo>
                <a:lnTo>
                  <a:pt x="3041570" y="877923"/>
                </a:lnTo>
                <a:lnTo>
                  <a:pt x="2994914" y="885444"/>
                </a:lnTo>
                <a:lnTo>
                  <a:pt x="147573" y="885444"/>
                </a:lnTo>
                <a:lnTo>
                  <a:pt x="100931" y="877923"/>
                </a:lnTo>
                <a:lnTo>
                  <a:pt x="60421" y="856979"/>
                </a:lnTo>
                <a:lnTo>
                  <a:pt x="28475" y="825038"/>
                </a:lnTo>
                <a:lnTo>
                  <a:pt x="7524" y="784526"/>
                </a:lnTo>
                <a:lnTo>
                  <a:pt x="0" y="737870"/>
                </a:lnTo>
                <a:lnTo>
                  <a:pt x="0" y="147574"/>
                </a:lnTo>
                <a:close/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32789" y="4481321"/>
            <a:ext cx="25641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latin typeface="Times New Roman"/>
                <a:cs typeface="Times New Roman"/>
              </a:rPr>
              <a:t>Error </a:t>
            </a:r>
            <a:r>
              <a:rPr sz="2600" b="1" dirty="0">
                <a:latin typeface="Times New Roman"/>
                <a:cs typeface="Times New Roman"/>
              </a:rPr>
              <a:t>of</a:t>
            </a:r>
            <a:r>
              <a:rPr sz="2600" b="1" spc="-1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Principle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786378" y="5257038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4272533" y="0"/>
                </a:moveTo>
                <a:lnTo>
                  <a:pt x="4272533" y="110743"/>
                </a:lnTo>
                <a:lnTo>
                  <a:pt x="0" y="110743"/>
                </a:lnTo>
                <a:lnTo>
                  <a:pt x="0" y="774763"/>
                </a:lnTo>
                <a:lnTo>
                  <a:pt x="4272533" y="774763"/>
                </a:lnTo>
                <a:lnTo>
                  <a:pt x="4272533" y="885444"/>
                </a:lnTo>
                <a:lnTo>
                  <a:pt x="4715256" y="442722"/>
                </a:lnTo>
                <a:lnTo>
                  <a:pt x="427253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86378" y="5257038"/>
            <a:ext cx="4715510" cy="885825"/>
          </a:xfrm>
          <a:custGeom>
            <a:avLst/>
            <a:gdLst/>
            <a:ahLst/>
            <a:cxnLst/>
            <a:rect l="l" t="t" r="r" b="b"/>
            <a:pathLst>
              <a:path w="4715509" h="885825">
                <a:moveTo>
                  <a:pt x="0" y="110743"/>
                </a:moveTo>
                <a:lnTo>
                  <a:pt x="4272533" y="110743"/>
                </a:lnTo>
                <a:lnTo>
                  <a:pt x="4272533" y="0"/>
                </a:lnTo>
                <a:lnTo>
                  <a:pt x="4715256" y="442722"/>
                </a:lnTo>
                <a:lnTo>
                  <a:pt x="4272533" y="885444"/>
                </a:lnTo>
                <a:lnTo>
                  <a:pt x="4272533" y="774763"/>
                </a:lnTo>
                <a:lnTo>
                  <a:pt x="0" y="774763"/>
                </a:lnTo>
                <a:lnTo>
                  <a:pt x="0" y="110743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786885" y="5320995"/>
            <a:ext cx="4288790" cy="59499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241300" marR="5080" indent="-228600">
              <a:lnSpc>
                <a:spcPts val="2080"/>
              </a:lnSpc>
              <a:spcBef>
                <a:spcPts val="439"/>
              </a:spcBef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two errors togather which will be  resulted in </a:t>
            </a:r>
            <a:r>
              <a:rPr sz="2000" spc="-5" dirty="0">
                <a:latin typeface="Times New Roman"/>
                <a:cs typeface="Times New Roman"/>
              </a:rPr>
              <a:t>trial </a:t>
            </a:r>
            <a:r>
              <a:rPr sz="2000" dirty="0">
                <a:latin typeface="Times New Roman"/>
                <a:cs typeface="Times New Roman"/>
              </a:rPr>
              <a:t>balance sheet will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agree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2168" y="5215128"/>
            <a:ext cx="3265931" cy="1008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61644" y="5201411"/>
            <a:ext cx="2587752" cy="1092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3890" y="5257038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2994914" y="0"/>
                </a:moveTo>
                <a:lnTo>
                  <a:pt x="147573" y="0"/>
                </a:lnTo>
                <a:lnTo>
                  <a:pt x="100931" y="7520"/>
                </a:lnTo>
                <a:lnTo>
                  <a:pt x="60421" y="28464"/>
                </a:lnTo>
                <a:lnTo>
                  <a:pt x="28475" y="60405"/>
                </a:lnTo>
                <a:lnTo>
                  <a:pt x="7524" y="100917"/>
                </a:lnTo>
                <a:lnTo>
                  <a:pt x="0" y="147574"/>
                </a:lnTo>
                <a:lnTo>
                  <a:pt x="0" y="737870"/>
                </a:lnTo>
                <a:lnTo>
                  <a:pt x="7524" y="784512"/>
                </a:lnTo>
                <a:lnTo>
                  <a:pt x="28475" y="825022"/>
                </a:lnTo>
                <a:lnTo>
                  <a:pt x="60421" y="856968"/>
                </a:lnTo>
                <a:lnTo>
                  <a:pt x="100931" y="877919"/>
                </a:lnTo>
                <a:lnTo>
                  <a:pt x="147573" y="885444"/>
                </a:lnTo>
                <a:lnTo>
                  <a:pt x="2994914" y="885444"/>
                </a:lnTo>
                <a:lnTo>
                  <a:pt x="3041570" y="877919"/>
                </a:lnTo>
                <a:lnTo>
                  <a:pt x="3082082" y="856968"/>
                </a:lnTo>
                <a:lnTo>
                  <a:pt x="3114023" y="825022"/>
                </a:lnTo>
                <a:lnTo>
                  <a:pt x="3134967" y="784512"/>
                </a:lnTo>
                <a:lnTo>
                  <a:pt x="3142488" y="737870"/>
                </a:lnTo>
                <a:lnTo>
                  <a:pt x="3142488" y="147574"/>
                </a:lnTo>
                <a:lnTo>
                  <a:pt x="3134967" y="100917"/>
                </a:lnTo>
                <a:lnTo>
                  <a:pt x="3114023" y="60405"/>
                </a:lnTo>
                <a:lnTo>
                  <a:pt x="3082082" y="28464"/>
                </a:lnTo>
                <a:lnTo>
                  <a:pt x="3041570" y="7520"/>
                </a:lnTo>
                <a:lnTo>
                  <a:pt x="29949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3890" y="5257038"/>
            <a:ext cx="3142615" cy="885825"/>
          </a:xfrm>
          <a:custGeom>
            <a:avLst/>
            <a:gdLst/>
            <a:ahLst/>
            <a:cxnLst/>
            <a:rect l="l" t="t" r="r" b="b"/>
            <a:pathLst>
              <a:path w="3142615" h="885825">
                <a:moveTo>
                  <a:pt x="0" y="147574"/>
                </a:moveTo>
                <a:lnTo>
                  <a:pt x="7524" y="100917"/>
                </a:lnTo>
                <a:lnTo>
                  <a:pt x="28475" y="60405"/>
                </a:lnTo>
                <a:lnTo>
                  <a:pt x="60421" y="28464"/>
                </a:lnTo>
                <a:lnTo>
                  <a:pt x="100931" y="7520"/>
                </a:lnTo>
                <a:lnTo>
                  <a:pt x="147573" y="0"/>
                </a:lnTo>
                <a:lnTo>
                  <a:pt x="2994914" y="0"/>
                </a:lnTo>
                <a:lnTo>
                  <a:pt x="3041570" y="7520"/>
                </a:lnTo>
                <a:lnTo>
                  <a:pt x="3082082" y="28464"/>
                </a:lnTo>
                <a:lnTo>
                  <a:pt x="3114023" y="60405"/>
                </a:lnTo>
                <a:lnTo>
                  <a:pt x="3134967" y="100917"/>
                </a:lnTo>
                <a:lnTo>
                  <a:pt x="3142488" y="147574"/>
                </a:lnTo>
                <a:lnTo>
                  <a:pt x="3142488" y="737870"/>
                </a:lnTo>
                <a:lnTo>
                  <a:pt x="3134967" y="784512"/>
                </a:lnTo>
                <a:lnTo>
                  <a:pt x="3114023" y="825022"/>
                </a:lnTo>
                <a:lnTo>
                  <a:pt x="3082082" y="856968"/>
                </a:lnTo>
                <a:lnTo>
                  <a:pt x="3041570" y="877919"/>
                </a:lnTo>
                <a:lnTo>
                  <a:pt x="2994914" y="885444"/>
                </a:lnTo>
                <a:lnTo>
                  <a:pt x="147573" y="885444"/>
                </a:lnTo>
                <a:lnTo>
                  <a:pt x="100931" y="877919"/>
                </a:lnTo>
                <a:lnTo>
                  <a:pt x="60421" y="856968"/>
                </a:lnTo>
                <a:lnTo>
                  <a:pt x="28475" y="825022"/>
                </a:lnTo>
                <a:lnTo>
                  <a:pt x="7524" y="784512"/>
                </a:lnTo>
                <a:lnTo>
                  <a:pt x="0" y="737870"/>
                </a:lnTo>
                <a:lnTo>
                  <a:pt x="0" y="147574"/>
                </a:lnTo>
                <a:close/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81201" y="5285028"/>
            <a:ext cx="2066925" cy="76517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623570" marR="5080" indent="-611505">
              <a:lnSpc>
                <a:spcPts val="2700"/>
              </a:lnSpc>
              <a:spcBef>
                <a:spcPts val="540"/>
              </a:spcBef>
            </a:pPr>
            <a:r>
              <a:rPr sz="2600" b="1" dirty="0">
                <a:latin typeface="Times New Roman"/>
                <a:cs typeface="Times New Roman"/>
              </a:rPr>
              <a:t>C</a:t>
            </a:r>
            <a:r>
              <a:rPr sz="2600" b="1" spc="5" dirty="0">
                <a:latin typeface="Times New Roman"/>
                <a:cs typeface="Times New Roman"/>
              </a:rPr>
              <a:t>o</a:t>
            </a:r>
            <a:r>
              <a:rPr sz="2600" b="1" dirty="0">
                <a:latin typeface="Times New Roman"/>
                <a:cs typeface="Times New Roman"/>
              </a:rPr>
              <a:t>mpens</a:t>
            </a:r>
            <a:r>
              <a:rPr sz="2600" b="1" spc="5" dirty="0">
                <a:latin typeface="Times New Roman"/>
                <a:cs typeface="Times New Roman"/>
              </a:rPr>
              <a:t>a</a:t>
            </a:r>
            <a:r>
              <a:rPr sz="2600" b="1" dirty="0">
                <a:latin typeface="Times New Roman"/>
                <a:cs typeface="Times New Roman"/>
              </a:rPr>
              <a:t>ting  </a:t>
            </a:r>
            <a:r>
              <a:rPr sz="2600" b="1" spc="-10" dirty="0">
                <a:latin typeface="Times New Roman"/>
                <a:cs typeface="Times New Roman"/>
              </a:rPr>
              <a:t>Error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29033"/>
            <a:ext cx="777239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4594225" algn="l"/>
              </a:tabLst>
            </a:pPr>
            <a:r>
              <a:rPr sz="3600" b="1" spc="-5" dirty="0"/>
              <a:t>Detectio</a:t>
            </a:r>
            <a:r>
              <a:rPr sz="3600" b="1" dirty="0"/>
              <a:t>n</a:t>
            </a:r>
            <a:r>
              <a:rPr sz="3600" b="1" spc="-35" dirty="0"/>
              <a:t> </a:t>
            </a:r>
            <a:r>
              <a:rPr sz="3600" b="1" dirty="0"/>
              <a:t>&amp; </a:t>
            </a:r>
            <a:r>
              <a:rPr sz="3600" b="1" spc="-5" dirty="0"/>
              <a:t>Preventio</a:t>
            </a:r>
            <a:r>
              <a:rPr sz="3600" b="1" dirty="0"/>
              <a:t>n</a:t>
            </a:r>
            <a:r>
              <a:rPr sz="3600" b="1" spc="-30" dirty="0"/>
              <a:t> </a:t>
            </a:r>
            <a:r>
              <a:rPr sz="3600" b="1" spc="-5" dirty="0"/>
              <a:t>o</a:t>
            </a:r>
            <a:r>
              <a:rPr sz="3600" b="1" dirty="0"/>
              <a:t>f	Frauds</a:t>
            </a:r>
          </a:p>
        </p:txBody>
      </p:sp>
      <p:sp>
        <p:nvSpPr>
          <p:cNvPr id="3" name="object 3"/>
          <p:cNvSpPr/>
          <p:nvPr/>
        </p:nvSpPr>
        <p:spPr>
          <a:xfrm>
            <a:off x="723900" y="1999488"/>
            <a:ext cx="2314956" cy="1114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395" y="2345817"/>
            <a:ext cx="19583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Misappropriation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06522" y="1947545"/>
            <a:ext cx="819785" cy="589280"/>
          </a:xfrm>
          <a:custGeom>
            <a:avLst/>
            <a:gdLst/>
            <a:ahLst/>
            <a:cxnLst/>
            <a:rect l="l" t="t" r="r" b="b"/>
            <a:pathLst>
              <a:path w="819785" h="589280">
                <a:moveTo>
                  <a:pt x="0" y="589026"/>
                </a:moveTo>
                <a:lnTo>
                  <a:pt x="819530" y="0"/>
                </a:lnTo>
              </a:path>
            </a:pathLst>
          </a:custGeom>
          <a:ln w="254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81984" y="1411224"/>
            <a:ext cx="2136648" cy="1112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17872" y="1756663"/>
            <a:ext cx="8661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Cash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75071" y="1947545"/>
            <a:ext cx="721995" cy="526415"/>
          </a:xfrm>
          <a:custGeom>
            <a:avLst/>
            <a:gdLst/>
            <a:ahLst/>
            <a:cxnLst/>
            <a:rect l="l" t="t" r="r" b="b"/>
            <a:pathLst>
              <a:path w="721995" h="526414">
                <a:moveTo>
                  <a:pt x="0" y="0"/>
                </a:moveTo>
                <a:lnTo>
                  <a:pt x="721740" y="526033"/>
                </a:lnTo>
              </a:path>
            </a:pathLst>
          </a:custGeom>
          <a:ln w="25399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52615" y="1937004"/>
            <a:ext cx="2136647" cy="11125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06522" y="2536570"/>
            <a:ext cx="819785" cy="589280"/>
          </a:xfrm>
          <a:custGeom>
            <a:avLst/>
            <a:gdLst/>
            <a:ahLst/>
            <a:cxnLst/>
            <a:rect l="l" t="t" r="r" b="b"/>
            <a:pathLst>
              <a:path w="819785" h="589280">
                <a:moveTo>
                  <a:pt x="0" y="0"/>
                </a:moveTo>
                <a:lnTo>
                  <a:pt x="819530" y="589152"/>
                </a:lnTo>
              </a:path>
            </a:pathLst>
          </a:custGeom>
          <a:ln w="254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81984" y="2589276"/>
            <a:ext cx="2136648" cy="1112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75071" y="2489580"/>
            <a:ext cx="721995" cy="636270"/>
          </a:xfrm>
          <a:custGeom>
            <a:avLst/>
            <a:gdLst/>
            <a:ahLst/>
            <a:cxnLst/>
            <a:rect l="l" t="t" r="r" b="b"/>
            <a:pathLst>
              <a:path w="721995" h="636269">
                <a:moveTo>
                  <a:pt x="0" y="636143"/>
                </a:moveTo>
                <a:lnTo>
                  <a:pt x="721740" y="0"/>
                </a:lnTo>
              </a:path>
            </a:pathLst>
          </a:custGeom>
          <a:ln w="25400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52615" y="1952244"/>
            <a:ext cx="2136647" cy="1114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742938" y="2298954"/>
            <a:ext cx="15589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By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Employees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12291" y="4355591"/>
            <a:ext cx="2200656" cy="11140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89787" y="4571238"/>
            <a:ext cx="178244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707390" marR="5080" indent="-695325">
              <a:lnSpc>
                <a:spcPts val="2080"/>
              </a:lnSpc>
              <a:spcBef>
                <a:spcPts val="440"/>
              </a:spcBef>
            </a:pPr>
            <a:r>
              <a:rPr sz="2000" b="1" dirty="0">
                <a:latin typeface="Times New Roman"/>
                <a:cs typeface="Times New Roman"/>
              </a:rPr>
              <a:t>Manipulation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of  A/c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06522" y="4303776"/>
            <a:ext cx="819785" cy="589280"/>
          </a:xfrm>
          <a:custGeom>
            <a:avLst/>
            <a:gdLst/>
            <a:ahLst/>
            <a:cxnLst/>
            <a:rect l="l" t="t" r="r" b="b"/>
            <a:pathLst>
              <a:path w="819785" h="589279">
                <a:moveTo>
                  <a:pt x="0" y="589153"/>
                </a:moveTo>
                <a:lnTo>
                  <a:pt x="819530" y="0"/>
                </a:lnTo>
              </a:path>
            </a:pathLst>
          </a:custGeom>
          <a:ln w="254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81984" y="3767328"/>
            <a:ext cx="2136648" cy="11125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994530" y="2934970"/>
            <a:ext cx="1512570" cy="1641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654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Goods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 marR="5080" algn="ctr">
              <a:lnSpc>
                <a:spcPts val="2080"/>
              </a:lnSpc>
            </a:pPr>
            <a:r>
              <a:rPr sz="2000" dirty="0">
                <a:latin typeface="Times New Roman"/>
                <a:cs typeface="Times New Roman"/>
              </a:rPr>
              <a:t>Showing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more </a:t>
            </a:r>
            <a:r>
              <a:rPr sz="2000" dirty="0">
                <a:latin typeface="Times New Roman"/>
                <a:cs typeface="Times New Roman"/>
              </a:rPr>
              <a:t> Profits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75071" y="4303776"/>
            <a:ext cx="820419" cy="575310"/>
          </a:xfrm>
          <a:custGeom>
            <a:avLst/>
            <a:gdLst/>
            <a:ahLst/>
            <a:cxnLst/>
            <a:rect l="l" t="t" r="r" b="b"/>
            <a:pathLst>
              <a:path w="820420" h="575310">
                <a:moveTo>
                  <a:pt x="0" y="0"/>
                </a:moveTo>
                <a:lnTo>
                  <a:pt x="819911" y="575056"/>
                </a:lnTo>
              </a:path>
            </a:pathLst>
          </a:custGeom>
          <a:ln w="25400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50152" y="4341876"/>
            <a:ext cx="2138172" cy="11125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06522" y="4892928"/>
            <a:ext cx="819785" cy="589280"/>
          </a:xfrm>
          <a:custGeom>
            <a:avLst/>
            <a:gdLst/>
            <a:ahLst/>
            <a:cxnLst/>
            <a:rect l="l" t="t" r="r" b="b"/>
            <a:pathLst>
              <a:path w="819785" h="589279">
                <a:moveTo>
                  <a:pt x="0" y="0"/>
                </a:moveTo>
                <a:lnTo>
                  <a:pt x="819530" y="589026"/>
                </a:lnTo>
              </a:path>
            </a:pathLst>
          </a:custGeom>
          <a:ln w="254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81984" y="4945379"/>
            <a:ext cx="2136648" cy="11125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64634" y="5160391"/>
            <a:ext cx="137223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402590" marR="5080" indent="-390525">
              <a:lnSpc>
                <a:spcPts val="2080"/>
              </a:lnSpc>
              <a:spcBef>
                <a:spcPts val="440"/>
              </a:spcBef>
            </a:pPr>
            <a:r>
              <a:rPr sz="2000" dirty="0">
                <a:latin typeface="Times New Roman"/>
                <a:cs typeface="Times New Roman"/>
              </a:rPr>
              <a:t>Showing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less  </a:t>
            </a:r>
            <a:r>
              <a:rPr sz="2000" dirty="0">
                <a:latin typeface="Times New Roman"/>
                <a:cs typeface="Times New Roman"/>
              </a:rPr>
              <a:t>profit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775071" y="4882515"/>
            <a:ext cx="820419" cy="599440"/>
          </a:xfrm>
          <a:custGeom>
            <a:avLst/>
            <a:gdLst/>
            <a:ahLst/>
            <a:cxnLst/>
            <a:rect l="l" t="t" r="r" b="b"/>
            <a:pathLst>
              <a:path w="820420" h="599439">
                <a:moveTo>
                  <a:pt x="0" y="599440"/>
                </a:moveTo>
                <a:lnTo>
                  <a:pt x="819911" y="0"/>
                </a:lnTo>
              </a:path>
            </a:pathLst>
          </a:custGeom>
          <a:ln w="25399">
            <a:solidFill>
              <a:srgbClr val="BADF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50152" y="4346447"/>
            <a:ext cx="2138172" cy="111252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892797" y="4560823"/>
            <a:ext cx="145478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329565">
              <a:lnSpc>
                <a:spcPts val="2080"/>
              </a:lnSpc>
              <a:spcBef>
                <a:spcPts val="440"/>
              </a:spcBef>
            </a:pPr>
            <a:r>
              <a:rPr sz="2000" b="1" dirty="0">
                <a:latin typeface="Times New Roman"/>
                <a:cs typeface="Times New Roman"/>
              </a:rPr>
              <a:t>By </a:t>
            </a:r>
            <a:r>
              <a:rPr sz="2000" b="1" spc="-60" dirty="0">
                <a:latin typeface="Times New Roman"/>
                <a:cs typeface="Times New Roman"/>
              </a:rPr>
              <a:t>Top  </a:t>
            </a:r>
            <a:r>
              <a:rPr sz="2000" b="1" dirty="0">
                <a:latin typeface="Times New Roman"/>
                <a:cs typeface="Times New Roman"/>
              </a:rPr>
              <a:t>Ma</a:t>
            </a:r>
            <a:r>
              <a:rPr sz="2000" b="1" spc="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10" dirty="0">
                <a:latin typeface="Times New Roman"/>
                <a:cs typeface="Times New Roman"/>
              </a:rPr>
              <a:t>g</a:t>
            </a:r>
            <a:r>
              <a:rPr sz="2000" b="1" dirty="0">
                <a:latin typeface="Times New Roman"/>
                <a:cs typeface="Times New Roman"/>
              </a:rPr>
              <a:t>eme</a:t>
            </a:r>
            <a:r>
              <a:rPr sz="2000" b="1" spc="-1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318007"/>
            <a:ext cx="32386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749" y="1522857"/>
            <a:ext cx="781240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3787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 common way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obtain </a:t>
            </a:r>
            <a:r>
              <a:rPr sz="2400" dirty="0">
                <a:latin typeface="Times New Roman"/>
                <a:cs typeface="Times New Roman"/>
              </a:rPr>
              <a:t>such </a:t>
            </a:r>
            <a:r>
              <a:rPr sz="2400" spc="-5" dirty="0">
                <a:latin typeface="Times New Roman"/>
                <a:cs typeface="Times New Roman"/>
              </a:rPr>
              <a:t>reliable information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have </a:t>
            </a: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spc="-5" dirty="0">
                <a:latin typeface="Times New Roman"/>
                <a:cs typeface="Times New Roman"/>
              </a:rPr>
              <a:t>type of verification (audit) performed </a:t>
            </a:r>
            <a:r>
              <a:rPr sz="2400" dirty="0">
                <a:latin typeface="Times New Roman"/>
                <a:cs typeface="Times New Roman"/>
              </a:rPr>
              <a:t>by  </a:t>
            </a:r>
            <a:r>
              <a:rPr sz="2400" spc="-5" dirty="0">
                <a:latin typeface="Times New Roman"/>
                <a:cs typeface="Times New Roman"/>
              </a:rPr>
              <a:t>independent </a:t>
            </a:r>
            <a:r>
              <a:rPr sz="2400" dirty="0">
                <a:latin typeface="Times New Roman"/>
                <a:cs typeface="Times New Roman"/>
              </a:rPr>
              <a:t>persons. </a:t>
            </a:r>
            <a:r>
              <a:rPr sz="2400" spc="-5" dirty="0">
                <a:latin typeface="Times New Roman"/>
                <a:cs typeface="Times New Roman"/>
              </a:rPr>
              <a:t>The audited information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then used </a:t>
            </a:r>
            <a:r>
              <a:rPr sz="2400" spc="5" dirty="0">
                <a:latin typeface="Times New Roman"/>
                <a:cs typeface="Times New Roman"/>
              </a:rPr>
              <a:t>in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decision making process </a:t>
            </a:r>
            <a:r>
              <a:rPr sz="2400" dirty="0">
                <a:latin typeface="Times New Roman"/>
                <a:cs typeface="Times New Roman"/>
              </a:rPr>
              <a:t>on the </a:t>
            </a:r>
            <a:r>
              <a:rPr sz="2400" spc="-5" dirty="0">
                <a:latin typeface="Times New Roman"/>
                <a:cs typeface="Times New Roman"/>
              </a:rPr>
              <a:t>assumption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 reasonably </a:t>
            </a:r>
            <a:r>
              <a:rPr sz="2400" spc="-5" dirty="0">
                <a:latin typeface="Times New Roman"/>
                <a:cs typeface="Times New Roman"/>
              </a:rPr>
              <a:t>complete, </a:t>
            </a:r>
            <a:r>
              <a:rPr sz="2400" dirty="0">
                <a:latin typeface="Times New Roman"/>
                <a:cs typeface="Times New Roman"/>
              </a:rPr>
              <a:t>accurate and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unbiased.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1" y="318007"/>
            <a:ext cx="5702426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Origin </a:t>
            </a:r>
            <a:r>
              <a:rPr spc="-5" dirty="0"/>
              <a:t>And</a:t>
            </a:r>
            <a:r>
              <a:rPr spc="-75" dirty="0"/>
              <a:t> </a:t>
            </a:r>
            <a:r>
              <a:rPr spc="-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8865" y="1522857"/>
            <a:ext cx="8074659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5715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term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derived </a:t>
            </a:r>
            <a:r>
              <a:rPr sz="2400" dirty="0">
                <a:latin typeface="Times New Roman"/>
                <a:cs typeface="Times New Roman"/>
              </a:rPr>
              <a:t>from the </a:t>
            </a:r>
            <a:r>
              <a:rPr sz="2400" spc="-5" dirty="0">
                <a:latin typeface="Times New Roman"/>
                <a:cs typeface="Times New Roman"/>
              </a:rPr>
              <a:t>Latin </a:t>
            </a:r>
            <a:r>
              <a:rPr sz="2400" dirty="0">
                <a:latin typeface="Times New Roman"/>
                <a:cs typeface="Times New Roman"/>
              </a:rPr>
              <a:t>term </a:t>
            </a:r>
            <a:r>
              <a:rPr sz="2400" spc="-5" dirty="0">
                <a:latin typeface="Times New Roman"/>
                <a:cs typeface="Times New Roman"/>
              </a:rPr>
              <a:t>‘audire,’ </a:t>
            </a:r>
            <a:r>
              <a:rPr sz="2400" dirty="0">
                <a:latin typeface="Times New Roman"/>
                <a:cs typeface="Times New Roman"/>
              </a:rPr>
              <a:t>which  </a:t>
            </a:r>
            <a:r>
              <a:rPr sz="2400" spc="-5" dirty="0">
                <a:latin typeface="Times New Roman"/>
                <a:cs typeface="Times New Roman"/>
              </a:rPr>
              <a:t>means </a:t>
            </a:r>
            <a:r>
              <a:rPr sz="2400" dirty="0">
                <a:latin typeface="Times New Roman"/>
                <a:cs typeface="Times New Roman"/>
              </a:rPr>
              <a:t>to hear. In </a:t>
            </a:r>
            <a:r>
              <a:rPr sz="2400" spc="-5" dirty="0">
                <a:latin typeface="Times New Roman"/>
                <a:cs typeface="Times New Roman"/>
              </a:rPr>
              <a:t>early </a:t>
            </a:r>
            <a:r>
              <a:rPr sz="2400" dirty="0">
                <a:latin typeface="Times New Roman"/>
                <a:cs typeface="Times New Roman"/>
              </a:rPr>
              <a:t>days an </a:t>
            </a:r>
            <a:r>
              <a:rPr sz="2400" spc="-5" dirty="0">
                <a:latin typeface="Times New Roman"/>
                <a:cs typeface="Times New Roman"/>
              </a:rPr>
              <a:t>auditor used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listen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dirty="0">
                <a:latin typeface="Times New Roman"/>
                <a:cs typeface="Times New Roman"/>
              </a:rPr>
              <a:t>accounts read over by an accountant in order to check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them.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57150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Auditing </a:t>
            </a:r>
            <a:r>
              <a:rPr sz="2400" dirty="0">
                <a:latin typeface="Times New Roman"/>
                <a:cs typeface="Times New Roman"/>
              </a:rPr>
              <a:t>is as old </a:t>
            </a:r>
            <a:r>
              <a:rPr sz="2400" spc="-5" dirty="0">
                <a:latin typeface="Times New Roman"/>
                <a:cs typeface="Times New Roman"/>
              </a:rPr>
              <a:t>as accounting. It was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use </a:t>
            </a:r>
            <a:r>
              <a:rPr sz="2400" dirty="0">
                <a:latin typeface="Times New Roman"/>
                <a:cs typeface="Times New Roman"/>
              </a:rPr>
              <a:t>in all </a:t>
            </a:r>
            <a:r>
              <a:rPr sz="2400" spc="-5" dirty="0">
                <a:latin typeface="Times New Roman"/>
                <a:cs typeface="Times New Roman"/>
              </a:rPr>
              <a:t>ancient  countries </a:t>
            </a:r>
            <a:r>
              <a:rPr sz="2400" dirty="0">
                <a:latin typeface="Times New Roman"/>
                <a:cs typeface="Times New Roman"/>
              </a:rPr>
              <a:t>such as Greece, </a:t>
            </a:r>
            <a:r>
              <a:rPr sz="2400" spc="-5" dirty="0">
                <a:latin typeface="Times New Roman"/>
                <a:cs typeface="Times New Roman"/>
              </a:rPr>
              <a:t>Egypt, Rome, U.K. </a:t>
            </a:r>
            <a:r>
              <a:rPr sz="2400" dirty="0">
                <a:latin typeface="Times New Roman"/>
                <a:cs typeface="Times New Roman"/>
              </a:rPr>
              <a:t>and India.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Vedas </a:t>
            </a:r>
            <a:r>
              <a:rPr sz="2400" dirty="0">
                <a:latin typeface="Times New Roman"/>
                <a:cs typeface="Times New Roman"/>
              </a:rPr>
              <a:t>contain </a:t>
            </a:r>
            <a:r>
              <a:rPr sz="2400" spc="-5" dirty="0">
                <a:latin typeface="Times New Roman"/>
                <a:cs typeface="Times New Roman"/>
              </a:rPr>
              <a:t>reference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accounts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auditing. Arthasashthra 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Kautilya detailed rules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accounting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auditing </a:t>
            </a:r>
            <a:r>
              <a:rPr sz="2400" dirty="0">
                <a:latin typeface="Times New Roman"/>
                <a:cs typeface="Times New Roman"/>
              </a:rPr>
              <a:t>of public  finances.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318007"/>
            <a:ext cx="34672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7905" y="1961464"/>
            <a:ext cx="7992109" cy="3465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246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Auditing evolved </a:t>
            </a:r>
            <a:r>
              <a:rPr sz="2400" dirty="0">
                <a:latin typeface="Times New Roman"/>
                <a:cs typeface="Times New Roman"/>
              </a:rPr>
              <a:t>and grew </a:t>
            </a:r>
            <a:r>
              <a:rPr sz="2400" spc="-5" dirty="0">
                <a:latin typeface="Times New Roman"/>
                <a:cs typeface="Times New Roman"/>
              </a:rPr>
              <a:t>rapidly </a:t>
            </a:r>
            <a:r>
              <a:rPr sz="2400" dirty="0">
                <a:latin typeface="Times New Roman"/>
                <a:cs typeface="Times New Roman"/>
              </a:rPr>
              <a:t>after </a:t>
            </a:r>
            <a:r>
              <a:rPr sz="2400" spc="-5" dirty="0">
                <a:latin typeface="Times New Roman"/>
                <a:cs typeface="Times New Roman"/>
              </a:rPr>
              <a:t>the industrial  revolution in the 18th century with </a:t>
            </a:r>
            <a:r>
              <a:rPr sz="2400" dirty="0">
                <a:latin typeface="Times New Roman"/>
                <a:cs typeface="Times New Roman"/>
              </a:rPr>
              <a:t>the growth of the </a:t>
            </a:r>
            <a:r>
              <a:rPr sz="2400" spc="-5" dirty="0">
                <a:latin typeface="Times New Roman"/>
                <a:cs typeface="Times New Roman"/>
              </a:rPr>
              <a:t>joint stock  companies the </a:t>
            </a:r>
            <a:r>
              <a:rPr sz="2400" dirty="0">
                <a:latin typeface="Times New Roman"/>
                <a:cs typeface="Times New Roman"/>
              </a:rPr>
              <a:t>ownership and </a:t>
            </a:r>
            <a:r>
              <a:rPr sz="2400" spc="-5" dirty="0">
                <a:latin typeface="Times New Roman"/>
                <a:cs typeface="Times New Roman"/>
              </a:rPr>
              <a:t>management </a:t>
            </a:r>
            <a:r>
              <a:rPr sz="2400" spc="-10" dirty="0">
                <a:latin typeface="Times New Roman"/>
                <a:cs typeface="Times New Roman"/>
              </a:rPr>
              <a:t>became </a:t>
            </a:r>
            <a:r>
              <a:rPr sz="2400" dirty="0">
                <a:latin typeface="Times New Roman"/>
                <a:cs typeface="Times New Roman"/>
              </a:rPr>
              <a:t>separate. </a:t>
            </a:r>
            <a:r>
              <a:rPr sz="2400" spc="-5" dirty="0">
                <a:latin typeface="Times New Roman"/>
                <a:cs typeface="Times New Roman"/>
              </a:rPr>
              <a:t>The  shareholders </a:t>
            </a:r>
            <a:r>
              <a:rPr sz="2400" dirty="0">
                <a:latin typeface="Times New Roman"/>
                <a:cs typeface="Times New Roman"/>
              </a:rPr>
              <a:t>who were the </a:t>
            </a:r>
            <a:r>
              <a:rPr sz="2400" spc="-5" dirty="0">
                <a:latin typeface="Times New Roman"/>
                <a:cs typeface="Times New Roman"/>
              </a:rPr>
              <a:t>owners needed </a:t>
            </a:r>
            <a:r>
              <a:rPr sz="2400" dirty="0">
                <a:latin typeface="Times New Roman"/>
                <a:cs typeface="Times New Roman"/>
              </a:rPr>
              <a:t>a report </a:t>
            </a: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an  </a:t>
            </a:r>
            <a:r>
              <a:rPr sz="2400" spc="-5" dirty="0">
                <a:latin typeface="Times New Roman"/>
                <a:cs typeface="Times New Roman"/>
              </a:rPr>
              <a:t>independent expert on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accounts 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company managed by  </a:t>
            </a:r>
            <a:r>
              <a:rPr sz="2400" dirty="0">
                <a:latin typeface="Times New Roman"/>
                <a:cs typeface="Times New Roman"/>
              </a:rPr>
              <a:t>the board of directors who were 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employees.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715" indent="708660">
              <a:lnSpc>
                <a:spcPct val="100000"/>
              </a:lnSpc>
              <a:spcBef>
                <a:spcPts val="5"/>
              </a:spcBef>
              <a:tabLst>
                <a:tab pos="1395095" algn="l"/>
                <a:tab pos="2540000" algn="l"/>
                <a:tab pos="3853179" algn="l"/>
                <a:tab pos="4306570" algn="l"/>
                <a:tab pos="5502910" algn="l"/>
                <a:tab pos="6176645" algn="l"/>
                <a:tab pos="6612255" algn="l"/>
                <a:tab pos="7538084" algn="l"/>
              </a:tabLst>
            </a:pPr>
            <a:r>
              <a:rPr sz="2400" dirty="0">
                <a:latin typeface="Times New Roman"/>
                <a:cs typeface="Times New Roman"/>
              </a:rPr>
              <a:t>The	ori</a:t>
            </a:r>
            <a:r>
              <a:rPr sz="2400" spc="-15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al	ob</a:t>
            </a:r>
            <a:r>
              <a:rPr sz="2400" spc="-10" dirty="0">
                <a:latin typeface="Times New Roman"/>
                <a:cs typeface="Times New Roman"/>
              </a:rPr>
              <a:t>j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tive	of	audi</a:t>
            </a:r>
            <a:r>
              <a:rPr sz="2400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g	</a:t>
            </a:r>
            <a:r>
              <a:rPr sz="2400" spc="-5" dirty="0">
                <a:latin typeface="Times New Roman"/>
                <a:cs typeface="Times New Roman"/>
              </a:rPr>
              <a:t>was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dete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	and  prevent errors 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frauds.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1" y="318007"/>
            <a:ext cx="44352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313" y="1819147"/>
            <a:ext cx="8227695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9692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 India </a:t>
            </a:r>
            <a:r>
              <a:rPr sz="2400" spc="-5" dirty="0">
                <a:latin typeface="Times New Roman"/>
                <a:cs typeface="Times New Roman"/>
              </a:rPr>
              <a:t>the companies Act </a:t>
            </a:r>
            <a:r>
              <a:rPr sz="2400" dirty="0">
                <a:latin typeface="Times New Roman"/>
                <a:cs typeface="Times New Roman"/>
              </a:rPr>
              <a:t>1913 </a:t>
            </a:r>
            <a:r>
              <a:rPr sz="2400" spc="-5" dirty="0">
                <a:latin typeface="Times New Roman"/>
                <a:cs typeface="Times New Roman"/>
              </a:rPr>
              <a:t>made </a:t>
            </a:r>
            <a:r>
              <a:rPr sz="2400" dirty="0">
                <a:latin typeface="Times New Roman"/>
                <a:cs typeface="Times New Roman"/>
              </a:rPr>
              <a:t>audit of </a:t>
            </a:r>
            <a:r>
              <a:rPr sz="2400" spc="-5" dirty="0">
                <a:latin typeface="Times New Roman"/>
                <a:cs typeface="Times New Roman"/>
              </a:rPr>
              <a:t>company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accounts compulsory. With the </a:t>
            </a:r>
            <a:r>
              <a:rPr sz="2400" dirty="0">
                <a:latin typeface="Times New Roman"/>
                <a:cs typeface="Times New Roman"/>
              </a:rPr>
              <a:t>increase </a:t>
            </a:r>
            <a:r>
              <a:rPr sz="2400" spc="-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size </a:t>
            </a:r>
            <a:r>
              <a:rPr sz="2400" dirty="0">
                <a:latin typeface="Times New Roman"/>
                <a:cs typeface="Times New Roman"/>
              </a:rPr>
              <a:t>of the  </a:t>
            </a:r>
            <a:r>
              <a:rPr sz="2400" spc="-5" dirty="0">
                <a:latin typeface="Times New Roman"/>
                <a:cs typeface="Times New Roman"/>
              </a:rPr>
              <a:t>companies </a:t>
            </a:r>
            <a:r>
              <a:rPr sz="2400" dirty="0">
                <a:latin typeface="Times New Roman"/>
                <a:cs typeface="Times New Roman"/>
              </a:rPr>
              <a:t>and the </a:t>
            </a:r>
            <a:r>
              <a:rPr sz="2400" spc="-10" dirty="0">
                <a:latin typeface="Times New Roman"/>
                <a:cs typeface="Times New Roman"/>
              </a:rPr>
              <a:t>volume </a:t>
            </a:r>
            <a:r>
              <a:rPr sz="2400" spc="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transactions the </a:t>
            </a:r>
            <a:r>
              <a:rPr sz="2400" spc="-5" dirty="0">
                <a:latin typeface="Times New Roman"/>
                <a:cs typeface="Times New Roman"/>
              </a:rPr>
              <a:t>objective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audit  shifted and </a:t>
            </a:r>
            <a:r>
              <a:rPr sz="2400" spc="-5" dirty="0">
                <a:latin typeface="Times New Roman"/>
                <a:cs typeface="Times New Roman"/>
              </a:rPr>
              <a:t>audit </a:t>
            </a:r>
            <a:r>
              <a:rPr sz="2400" dirty="0">
                <a:latin typeface="Times New Roman"/>
                <a:cs typeface="Times New Roman"/>
              </a:rPr>
              <a:t>was </a:t>
            </a:r>
            <a:r>
              <a:rPr sz="2400" spc="-5" dirty="0">
                <a:latin typeface="Times New Roman"/>
                <a:cs typeface="Times New Roman"/>
              </a:rPr>
              <a:t>expected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ascertain whether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accounts  were </a:t>
            </a:r>
            <a:r>
              <a:rPr sz="2400" dirty="0">
                <a:latin typeface="Times New Roman"/>
                <a:cs typeface="Times New Roman"/>
              </a:rPr>
              <a:t>true </a:t>
            </a:r>
            <a:r>
              <a:rPr sz="2400" spc="-5" dirty="0">
                <a:latin typeface="Times New Roman"/>
                <a:cs typeface="Times New Roman"/>
              </a:rPr>
              <a:t>and fair </a:t>
            </a:r>
            <a:r>
              <a:rPr sz="2400" dirty="0">
                <a:latin typeface="Times New Roman"/>
                <a:cs typeface="Times New Roman"/>
              </a:rPr>
              <a:t>rather </a:t>
            </a:r>
            <a:r>
              <a:rPr sz="2400" spc="-5" dirty="0">
                <a:latin typeface="Times New Roman"/>
                <a:cs typeface="Times New Roman"/>
              </a:rPr>
              <a:t>than </a:t>
            </a:r>
            <a:r>
              <a:rPr sz="2400" dirty="0">
                <a:latin typeface="Times New Roman"/>
                <a:cs typeface="Times New Roman"/>
              </a:rPr>
              <a:t>detection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errors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frauds.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796925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Hence the emphasis was </a:t>
            </a:r>
            <a:r>
              <a:rPr sz="2400" dirty="0">
                <a:latin typeface="Times New Roman"/>
                <a:cs typeface="Times New Roman"/>
              </a:rPr>
              <a:t>not on </a:t>
            </a:r>
            <a:r>
              <a:rPr sz="2400" spc="-5" dirty="0">
                <a:latin typeface="Times New Roman"/>
                <a:cs typeface="Times New Roman"/>
              </a:rPr>
              <a:t>arithmetical accuracy but </a:t>
            </a:r>
            <a:r>
              <a:rPr sz="2400" dirty="0">
                <a:latin typeface="Times New Roman"/>
                <a:cs typeface="Times New Roman"/>
              </a:rPr>
              <a:t>on  a </a:t>
            </a:r>
            <a:r>
              <a:rPr sz="2400" spc="-5" dirty="0">
                <a:latin typeface="Times New Roman"/>
                <a:cs typeface="Times New Roman"/>
              </a:rPr>
              <a:t>fair representation of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financial efforts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companies </a:t>
            </a:r>
            <a:r>
              <a:rPr sz="2400" dirty="0">
                <a:latin typeface="Times New Roman"/>
                <a:cs typeface="Times New Roman"/>
              </a:rPr>
              <a:t>Act  1913 also prescribed for the </a:t>
            </a:r>
            <a:r>
              <a:rPr sz="2400" spc="-5" dirty="0">
                <a:latin typeface="Times New Roman"/>
                <a:cs typeface="Times New Roman"/>
              </a:rPr>
              <a:t>first time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qualification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auditors.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318007"/>
            <a:ext cx="339102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313" y="1522857"/>
            <a:ext cx="7870825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9692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later developments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auditing pertain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 use </a:t>
            </a:r>
            <a:r>
              <a:rPr sz="240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computers </a:t>
            </a:r>
            <a:r>
              <a:rPr sz="2400" dirty="0">
                <a:latin typeface="Times New Roman"/>
                <a:cs typeface="Times New Roman"/>
              </a:rPr>
              <a:t>in accounting and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auditing.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 indent="796925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conclusion </a:t>
            </a:r>
            <a:r>
              <a:rPr sz="2400" dirty="0">
                <a:latin typeface="Times New Roman"/>
                <a:cs typeface="Times New Roman"/>
              </a:rPr>
              <a:t>it can be </a:t>
            </a:r>
            <a:r>
              <a:rPr sz="2400" spc="-5" dirty="0">
                <a:latin typeface="Times New Roman"/>
                <a:cs typeface="Times New Roman"/>
              </a:rPr>
              <a:t>said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auditing has </a:t>
            </a:r>
            <a:r>
              <a:rPr sz="2400" spc="-10" dirty="0">
                <a:latin typeface="Times New Roman"/>
                <a:cs typeface="Times New Roman"/>
              </a:rPr>
              <a:t>come </a:t>
            </a:r>
            <a:r>
              <a:rPr sz="2400" dirty="0">
                <a:latin typeface="Times New Roman"/>
                <a:cs typeface="Times New Roman"/>
              </a:rPr>
              <a:t>a long  </a:t>
            </a:r>
            <a:r>
              <a:rPr sz="2400" spc="-5" dirty="0">
                <a:latin typeface="Times New Roman"/>
                <a:cs typeface="Times New Roman"/>
              </a:rPr>
              <a:t>way </a:t>
            </a:r>
            <a:r>
              <a:rPr sz="2400" dirty="0">
                <a:latin typeface="Times New Roman"/>
                <a:cs typeface="Times New Roman"/>
              </a:rPr>
              <a:t>from hearing of accounts to </a:t>
            </a:r>
            <a:r>
              <a:rPr sz="2400" spc="-5" dirty="0">
                <a:latin typeface="Times New Roman"/>
                <a:cs typeface="Times New Roman"/>
              </a:rPr>
              <a:t>taking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help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computers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spc="-5" dirty="0">
                <a:latin typeface="Times New Roman"/>
                <a:cs typeface="Times New Roman"/>
              </a:rPr>
              <a:t>examine computerized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accounts.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00755" y="4000500"/>
            <a:ext cx="3500628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3078</Words>
  <Application>Microsoft Office PowerPoint</Application>
  <PresentationFormat>On-screen Show (4:3)</PresentationFormat>
  <Paragraphs>323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Auditing: Introduction, meaning, objectives</vt:lpstr>
      <vt:lpstr>Contents</vt:lpstr>
      <vt:lpstr>Introduction</vt:lpstr>
      <vt:lpstr>Slide 4</vt:lpstr>
      <vt:lpstr>Cont.</vt:lpstr>
      <vt:lpstr>Origin And Development</vt:lpstr>
      <vt:lpstr>Cont.</vt:lpstr>
      <vt:lpstr>Development</vt:lpstr>
      <vt:lpstr>Cont.</vt:lpstr>
      <vt:lpstr>Meaning</vt:lpstr>
      <vt:lpstr>Definition</vt:lpstr>
      <vt:lpstr>Cont.</vt:lpstr>
      <vt:lpstr>Cont.</vt:lpstr>
      <vt:lpstr>Characteristics of Auditing</vt:lpstr>
      <vt:lpstr>Cont.</vt:lpstr>
      <vt:lpstr>Scope of Auditing</vt:lpstr>
      <vt:lpstr>Cont.</vt:lpstr>
      <vt:lpstr>Accounting vs Auditing</vt:lpstr>
      <vt:lpstr>Qualities required in an Auditor</vt:lpstr>
      <vt:lpstr>Qualities required in an Auditor</vt:lpstr>
      <vt:lpstr>Qualities required in an Auditor</vt:lpstr>
      <vt:lpstr>Qualities required in an Auditor</vt:lpstr>
      <vt:lpstr>Principles of Auditing</vt:lpstr>
      <vt:lpstr>Functions of Auditing</vt:lpstr>
      <vt:lpstr>Cont.</vt:lpstr>
      <vt:lpstr>Cont.</vt:lpstr>
      <vt:lpstr>Advantages of Auditing</vt:lpstr>
      <vt:lpstr>Cont.</vt:lpstr>
      <vt:lpstr>Cont.</vt:lpstr>
      <vt:lpstr>Limitations of Auditing</vt:lpstr>
      <vt:lpstr>Limitations of Auditing</vt:lpstr>
      <vt:lpstr>Cont.</vt:lpstr>
      <vt:lpstr>Cont.</vt:lpstr>
      <vt:lpstr>Cont.</vt:lpstr>
      <vt:lpstr>Objectives of Auditing</vt:lpstr>
      <vt:lpstr>Objectives of Auditing.</vt:lpstr>
      <vt:lpstr>Objectives</vt:lpstr>
      <vt:lpstr>Objectives</vt:lpstr>
      <vt:lpstr>ERRORS</vt:lpstr>
      <vt:lpstr>Detection &amp; Prevention of Errors</vt:lpstr>
      <vt:lpstr>Detection &amp; Prevention of Frauds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Auditing: Introduction, meaning, objectives</dc:title>
  <dc:creator>Manish</dc:creator>
  <cp:lastModifiedBy>Manish</cp:lastModifiedBy>
  <cp:revision>2</cp:revision>
  <dcterms:created xsi:type="dcterms:W3CDTF">2018-12-09T05:24:23Z</dcterms:created>
  <dcterms:modified xsi:type="dcterms:W3CDTF">2018-12-09T05:51:15Z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2018-12-09T00:00:00Z</vt:filetime>
  </property>
</Properties>
</file>