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8" r:id="rId3"/>
    <p:sldId id="259" r:id="rId4"/>
    <p:sldId id="260" r:id="rId5"/>
    <p:sldId id="271" r:id="rId6"/>
    <p:sldId id="269" r:id="rId7"/>
    <p:sldId id="270" r:id="rId8"/>
    <p:sldId id="272" r:id="rId9"/>
    <p:sldId id="275" r:id="rId10"/>
    <p:sldId id="276" r:id="rId11"/>
    <p:sldId id="277" r:id="rId12"/>
    <p:sldId id="281" r:id="rId13"/>
    <p:sldId id="282" r:id="rId14"/>
    <p:sldId id="283" r:id="rId15"/>
    <p:sldId id="284" r:id="rId16"/>
    <p:sldId id="285" r:id="rId17"/>
    <p:sldId id="286" r:id="rId18"/>
    <p:sldId id="287" r:id="rId19"/>
    <p:sldId id="290" r:id="rId20"/>
    <p:sldId id="267" r:id="rId21"/>
    <p:sldId id="268"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5" d="100"/>
          <a:sy n="65" d="100"/>
        </p:scale>
        <p:origin x="912" y="78"/>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9/6/2025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9/6/2025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9/6/2025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9/6/2025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9/6/2025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9/6/2025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9/6/2025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9/6/2025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9/6/2025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9/6/2025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9/6/2025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9/6/2025</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aisera.com/blog/large-language-models-in-financial-services-banking/"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9B7AD9F6-8CE7-4299-8FC6-328F4DCD3F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5297762" y="640080"/>
            <a:ext cx="6251110" cy="3566160"/>
          </a:xfrm>
        </p:spPr>
        <p:txBody>
          <a:bodyPr anchor="b">
            <a:normAutofit/>
          </a:bodyPr>
          <a:lstStyle/>
          <a:p>
            <a:pPr algn="l"/>
            <a:r>
              <a:rPr lang="en-US" sz="5400" dirty="0"/>
              <a:t>How AI is Transforming the Future of FinTech</a:t>
            </a:r>
            <a:br>
              <a:rPr lang="en-US" sz="5400" dirty="0"/>
            </a:br>
            <a:endParaRPr lang="en-US" sz="5400" dirty="0"/>
          </a:p>
        </p:txBody>
      </p:sp>
      <p:sp>
        <p:nvSpPr>
          <p:cNvPr id="3" name="Subtitle 2"/>
          <p:cNvSpPr>
            <a:spLocks noGrp="1"/>
          </p:cNvSpPr>
          <p:nvPr>
            <p:ph type="subTitle" idx="1"/>
          </p:nvPr>
        </p:nvSpPr>
        <p:spPr>
          <a:xfrm>
            <a:off x="5297760" y="4636008"/>
            <a:ext cx="6251111" cy="1572768"/>
          </a:xfrm>
        </p:spPr>
        <p:txBody>
          <a:bodyPr>
            <a:normAutofit/>
          </a:bodyPr>
          <a:lstStyle/>
          <a:p>
            <a:pPr algn="l"/>
            <a:r>
              <a:rPr lang="en-US"/>
              <a:t>Dr. Manish Dadhich</a:t>
            </a:r>
          </a:p>
        </p:txBody>
      </p:sp>
      <p:pic>
        <p:nvPicPr>
          <p:cNvPr id="14" name="Picture 13" descr="Angle view of circuit shaped like a brain">
            <a:extLst>
              <a:ext uri="{FF2B5EF4-FFF2-40B4-BE49-F238E27FC236}">
                <a16:creationId xmlns:a16="http://schemas.microsoft.com/office/drawing/2014/main" id="{228D29B8-3019-E9E3-5999-1C709CC4B9FF}"/>
              </a:ext>
            </a:extLst>
          </p:cNvPr>
          <p:cNvPicPr>
            <a:picLocks noChangeAspect="1"/>
          </p:cNvPicPr>
          <p:nvPr/>
        </p:nvPicPr>
        <p:blipFill>
          <a:blip r:embed="rId2"/>
          <a:srcRect l="26389" r="26244" b="2"/>
          <a:stretch>
            <a:fillRect/>
          </a:stretch>
        </p:blipFill>
        <p:spPr>
          <a:xfrm>
            <a:off x="1" y="10"/>
            <a:ext cx="4657344" cy="6857990"/>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p:spPr>
      </p:pic>
      <p:sp>
        <p:nvSpPr>
          <p:cNvPr id="15" name="sketchy line">
            <a:extLst>
              <a:ext uri="{FF2B5EF4-FFF2-40B4-BE49-F238E27FC236}">
                <a16:creationId xmlns:a16="http://schemas.microsoft.com/office/drawing/2014/main" id="{F49775AF-8896-43EE-92C6-83497D6DC5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12862" y="4409267"/>
            <a:ext cx="4243589" cy="18288"/>
          </a:xfrm>
          <a:custGeom>
            <a:avLst/>
            <a:gdLst>
              <a:gd name="connsiteX0" fmla="*/ 0 w 4243589"/>
              <a:gd name="connsiteY0" fmla="*/ 0 h 18288"/>
              <a:gd name="connsiteX1" fmla="*/ 563791 w 4243589"/>
              <a:gd name="connsiteY1" fmla="*/ 0 h 18288"/>
              <a:gd name="connsiteX2" fmla="*/ 1042710 w 4243589"/>
              <a:gd name="connsiteY2" fmla="*/ 0 h 18288"/>
              <a:gd name="connsiteX3" fmla="*/ 1564066 w 4243589"/>
              <a:gd name="connsiteY3" fmla="*/ 0 h 18288"/>
              <a:gd name="connsiteX4" fmla="*/ 2212729 w 4243589"/>
              <a:gd name="connsiteY4" fmla="*/ 0 h 18288"/>
              <a:gd name="connsiteX5" fmla="*/ 2776520 w 4243589"/>
              <a:gd name="connsiteY5" fmla="*/ 0 h 18288"/>
              <a:gd name="connsiteX6" fmla="*/ 3297875 w 4243589"/>
              <a:gd name="connsiteY6" fmla="*/ 0 h 18288"/>
              <a:gd name="connsiteX7" fmla="*/ 4243589 w 4243589"/>
              <a:gd name="connsiteY7" fmla="*/ 0 h 18288"/>
              <a:gd name="connsiteX8" fmla="*/ 4243589 w 4243589"/>
              <a:gd name="connsiteY8" fmla="*/ 18288 h 18288"/>
              <a:gd name="connsiteX9" fmla="*/ 3637362 w 4243589"/>
              <a:gd name="connsiteY9" fmla="*/ 18288 h 18288"/>
              <a:gd name="connsiteX10" fmla="*/ 3116007 w 4243589"/>
              <a:gd name="connsiteY10" fmla="*/ 18288 h 18288"/>
              <a:gd name="connsiteX11" fmla="*/ 2424908 w 4243589"/>
              <a:gd name="connsiteY11" fmla="*/ 18288 h 18288"/>
              <a:gd name="connsiteX12" fmla="*/ 1861117 w 4243589"/>
              <a:gd name="connsiteY12" fmla="*/ 18288 h 18288"/>
              <a:gd name="connsiteX13" fmla="*/ 1382198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3987" y="7429"/>
                  <a:pt x="4243569" y="10822"/>
                  <a:pt x="4243589" y="18288"/>
                </a:cubicBezTo>
                <a:cubicBezTo>
                  <a:pt x="4112949" y="-2855"/>
                  <a:pt x="3928037" y="1831"/>
                  <a:pt x="3637362" y="18288"/>
                </a:cubicBezTo>
                <a:cubicBezTo>
                  <a:pt x="3346687" y="34745"/>
                  <a:pt x="3254446" y="26669"/>
                  <a:pt x="3116007" y="18288"/>
                </a:cubicBezTo>
                <a:cubicBezTo>
                  <a:pt x="2977569" y="9907"/>
                  <a:pt x="2620228" y="28873"/>
                  <a:pt x="2424908" y="18288"/>
                </a:cubicBezTo>
                <a:cubicBezTo>
                  <a:pt x="2229588" y="7703"/>
                  <a:pt x="2088287" y="-3854"/>
                  <a:pt x="1861117" y="18288"/>
                </a:cubicBezTo>
                <a:cubicBezTo>
                  <a:pt x="1633947" y="40430"/>
                  <a:pt x="1502447" y="-871"/>
                  <a:pt x="1382198" y="18288"/>
                </a:cubicBezTo>
                <a:cubicBezTo>
                  <a:pt x="1261949" y="37447"/>
                  <a:pt x="1045440" y="28353"/>
                  <a:pt x="733535" y="18288"/>
                </a:cubicBezTo>
                <a:cubicBezTo>
                  <a:pt x="421630" y="8223"/>
                  <a:pt x="341257" y="-18359"/>
                  <a:pt x="0" y="18288"/>
                </a:cubicBezTo>
                <a:cubicBezTo>
                  <a:pt x="-591" y="13205"/>
                  <a:pt x="-663" y="6329"/>
                  <a:pt x="0" y="0"/>
                </a:cubicBezTo>
                <a:close/>
              </a:path>
              <a:path w="4243589" h="18288"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2703" y="5429"/>
                  <a:pt x="4244410" y="14046"/>
                  <a:pt x="4243589" y="18288"/>
                </a:cubicBezTo>
                <a:cubicBezTo>
                  <a:pt x="4130424" y="-1240"/>
                  <a:pt x="3932803" y="42249"/>
                  <a:pt x="3722234" y="18288"/>
                </a:cubicBezTo>
                <a:cubicBezTo>
                  <a:pt x="3511665" y="-5673"/>
                  <a:pt x="3269903" y="45994"/>
                  <a:pt x="3116007" y="18288"/>
                </a:cubicBezTo>
                <a:cubicBezTo>
                  <a:pt x="2962111" y="-9418"/>
                  <a:pt x="2744280" y="23224"/>
                  <a:pt x="2509780" y="18288"/>
                </a:cubicBezTo>
                <a:cubicBezTo>
                  <a:pt x="2275280" y="13352"/>
                  <a:pt x="2066059" y="43664"/>
                  <a:pt x="1945989" y="18288"/>
                </a:cubicBezTo>
                <a:cubicBezTo>
                  <a:pt x="1825919" y="-7088"/>
                  <a:pt x="1407329" y="12616"/>
                  <a:pt x="1254890" y="18288"/>
                </a:cubicBezTo>
                <a:cubicBezTo>
                  <a:pt x="1102451" y="23960"/>
                  <a:pt x="837950" y="31673"/>
                  <a:pt x="563791" y="18288"/>
                </a:cubicBezTo>
                <a:cubicBezTo>
                  <a:pt x="289632" y="4903"/>
                  <a:pt x="132768" y="7105"/>
                  <a:pt x="0" y="18288"/>
                </a:cubicBezTo>
                <a:cubicBezTo>
                  <a:pt x="668" y="13665"/>
                  <a:pt x="578" y="5675"/>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5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CDE10E-F202-CDB0-F53F-B7D7A72B554C}"/>
              </a:ext>
            </a:extLst>
          </p:cNvPr>
          <p:cNvSpPr>
            <a:spLocks noGrp="1"/>
          </p:cNvSpPr>
          <p:nvPr>
            <p:ph type="title"/>
          </p:nvPr>
        </p:nvSpPr>
        <p:spPr/>
        <p:txBody>
          <a:bodyPr>
            <a:normAutofit/>
          </a:bodyPr>
          <a:lstStyle/>
          <a:p>
            <a:r>
              <a:rPr lang="en-US" sz="3600" b="1" dirty="0"/>
              <a:t>6. User Behavior Analysis</a:t>
            </a:r>
            <a:endParaRPr lang="en-US" sz="3600" dirty="0"/>
          </a:p>
        </p:txBody>
      </p:sp>
      <p:sp>
        <p:nvSpPr>
          <p:cNvPr id="3" name="Content Placeholder 2">
            <a:extLst>
              <a:ext uri="{FF2B5EF4-FFF2-40B4-BE49-F238E27FC236}">
                <a16:creationId xmlns:a16="http://schemas.microsoft.com/office/drawing/2014/main" id="{3864B84C-E2FF-ECC7-BE61-7EECCB7922FA}"/>
              </a:ext>
            </a:extLst>
          </p:cNvPr>
          <p:cNvSpPr>
            <a:spLocks noGrp="1"/>
          </p:cNvSpPr>
          <p:nvPr>
            <p:ph idx="1"/>
          </p:nvPr>
        </p:nvSpPr>
        <p:spPr/>
        <p:txBody>
          <a:bodyPr>
            <a:normAutofit fontScale="92500" lnSpcReduction="10000"/>
          </a:bodyPr>
          <a:lstStyle/>
          <a:p>
            <a:pPr algn="just"/>
            <a:r>
              <a:rPr lang="en-US" sz="3600" dirty="0"/>
              <a:t>AI techniques for analyzing user behavior are transforming the personalization of financial products and services. </a:t>
            </a:r>
          </a:p>
          <a:p>
            <a:pPr algn="just"/>
            <a:r>
              <a:rPr lang="en-US" sz="3600" dirty="0"/>
              <a:t>By understanding customers’ spending habits, investment preferences, and interaction patterns, financial institutions can tailor their offerings to meet individual needs. </a:t>
            </a:r>
          </a:p>
          <a:p>
            <a:pPr algn="just"/>
            <a:r>
              <a:rPr lang="en-US" sz="3600" dirty="0"/>
              <a:t>This deep level of personalization not only improves customer satisfaction and loyalty but also opens new revenue streams by identifying and addressing unmet financial needs.</a:t>
            </a:r>
          </a:p>
          <a:p>
            <a:pPr algn="just"/>
            <a:endParaRPr lang="en-US" sz="3600" dirty="0"/>
          </a:p>
        </p:txBody>
      </p:sp>
    </p:spTree>
    <p:extLst>
      <p:ext uri="{BB962C8B-B14F-4D97-AF65-F5344CB8AC3E}">
        <p14:creationId xmlns:p14="http://schemas.microsoft.com/office/powerpoint/2010/main" val="31687576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3816EF-BBA7-AC85-945C-C368131D8F22}"/>
              </a:ext>
            </a:extLst>
          </p:cNvPr>
          <p:cNvSpPr>
            <a:spLocks noGrp="1"/>
          </p:cNvSpPr>
          <p:nvPr>
            <p:ph type="title"/>
          </p:nvPr>
        </p:nvSpPr>
        <p:spPr/>
        <p:txBody>
          <a:bodyPr>
            <a:normAutofit/>
          </a:bodyPr>
          <a:lstStyle/>
          <a:p>
            <a:r>
              <a:rPr lang="en-US" sz="3200" b="1" dirty="0"/>
              <a:t>7. Automated Financial Advisors</a:t>
            </a:r>
            <a:endParaRPr lang="en-US" sz="3200" dirty="0"/>
          </a:p>
        </p:txBody>
      </p:sp>
      <p:sp>
        <p:nvSpPr>
          <p:cNvPr id="3" name="Content Placeholder 2">
            <a:extLst>
              <a:ext uri="{FF2B5EF4-FFF2-40B4-BE49-F238E27FC236}">
                <a16:creationId xmlns:a16="http://schemas.microsoft.com/office/drawing/2014/main" id="{9606EF1A-890A-43E2-3D7A-2E018F5800DC}"/>
              </a:ext>
            </a:extLst>
          </p:cNvPr>
          <p:cNvSpPr>
            <a:spLocks noGrp="1"/>
          </p:cNvSpPr>
          <p:nvPr>
            <p:ph idx="1"/>
          </p:nvPr>
        </p:nvSpPr>
        <p:spPr>
          <a:xfrm>
            <a:off x="609600" y="1209368"/>
            <a:ext cx="10972800" cy="5250425"/>
          </a:xfrm>
        </p:spPr>
        <p:txBody>
          <a:bodyPr>
            <a:normAutofit/>
          </a:bodyPr>
          <a:lstStyle/>
          <a:p>
            <a:pPr algn="just"/>
            <a:r>
              <a:rPr lang="en-US" dirty="0"/>
              <a:t>AI-powered chatbots and </a:t>
            </a:r>
            <a:r>
              <a:rPr lang="en-US" dirty="0" err="1"/>
              <a:t>robo</a:t>
            </a:r>
            <a:r>
              <a:rPr lang="en-US" dirty="0"/>
              <a:t>-advisors are redefining personal finance by providing customized investment advice based on individual risk profiles and financial goals. </a:t>
            </a:r>
          </a:p>
          <a:p>
            <a:pPr algn="just"/>
            <a:r>
              <a:rPr lang="en-US" dirty="0"/>
              <a:t>These systems can manage portfolios, suggest investment strategies, and even execute trades, offering a level of convenience and accessibility previously available only to high-net-worth individuals. </a:t>
            </a:r>
          </a:p>
          <a:p>
            <a:pPr algn="just"/>
            <a:r>
              <a:rPr lang="en-US" dirty="0"/>
              <a:t>By democratizing financial advice, automated advisors are broadening the market for investment services and enhancing financial literacy among the general public.</a:t>
            </a:r>
          </a:p>
          <a:p>
            <a:pPr algn="just"/>
            <a:endParaRPr lang="en-US" dirty="0"/>
          </a:p>
        </p:txBody>
      </p:sp>
    </p:spTree>
    <p:extLst>
      <p:ext uri="{BB962C8B-B14F-4D97-AF65-F5344CB8AC3E}">
        <p14:creationId xmlns:p14="http://schemas.microsoft.com/office/powerpoint/2010/main" val="38643636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B5D615-A3C5-7F9B-2BDB-DA62095E61BF}"/>
              </a:ext>
            </a:extLst>
          </p:cNvPr>
          <p:cNvSpPr>
            <a:spLocks noGrp="1"/>
          </p:cNvSpPr>
          <p:nvPr>
            <p:ph type="title"/>
          </p:nvPr>
        </p:nvSpPr>
        <p:spPr/>
        <p:txBody>
          <a:bodyPr>
            <a:normAutofit/>
          </a:bodyPr>
          <a:lstStyle/>
          <a:p>
            <a:r>
              <a:rPr lang="en-US" sz="3200" dirty="0"/>
              <a:t>8. </a:t>
            </a:r>
            <a:r>
              <a:rPr lang="en-US" sz="3200" b="1" dirty="0"/>
              <a:t>Data-Driven Strategic Planning</a:t>
            </a:r>
            <a:endParaRPr lang="en-US" sz="3200" dirty="0"/>
          </a:p>
        </p:txBody>
      </p:sp>
      <p:sp>
        <p:nvSpPr>
          <p:cNvPr id="3" name="Content Placeholder 2">
            <a:extLst>
              <a:ext uri="{FF2B5EF4-FFF2-40B4-BE49-F238E27FC236}">
                <a16:creationId xmlns:a16="http://schemas.microsoft.com/office/drawing/2014/main" id="{C80C9D71-2530-05B9-119F-2A2B3FEB2C08}"/>
              </a:ext>
            </a:extLst>
          </p:cNvPr>
          <p:cNvSpPr>
            <a:spLocks noGrp="1"/>
          </p:cNvSpPr>
          <p:nvPr>
            <p:ph idx="1"/>
          </p:nvPr>
        </p:nvSpPr>
        <p:spPr>
          <a:xfrm>
            <a:off x="609600" y="1417638"/>
            <a:ext cx="10972800" cy="5165723"/>
          </a:xfrm>
        </p:spPr>
        <p:txBody>
          <a:bodyPr>
            <a:normAutofit/>
          </a:bodyPr>
          <a:lstStyle/>
          <a:p>
            <a:pPr algn="just"/>
            <a:r>
              <a:rPr lang="en-US" dirty="0"/>
              <a:t>The capacity of AI for extensive data analysis is crucial for long-term strategic planning and policy development in financial institutions. </a:t>
            </a:r>
          </a:p>
          <a:p>
            <a:pPr algn="just"/>
            <a:r>
              <a:rPr lang="en-US" dirty="0"/>
              <a:t>By aggregating and analyzing data from various sources, AI can uncover insights into market trends, operational inefficiencies, and customer preferences, informing strategic decisions that drive growth and innovation. </a:t>
            </a:r>
          </a:p>
          <a:p>
            <a:pPr algn="just"/>
            <a:r>
              <a:rPr lang="en-US" dirty="0"/>
              <a:t>This data-driven approach allows financial institutions to adapt more quickly to market changes, optimize operations, and deliver superior value to customers and stakeholders.</a:t>
            </a:r>
          </a:p>
          <a:p>
            <a:pPr algn="just"/>
            <a:endParaRPr lang="en-US" dirty="0"/>
          </a:p>
        </p:txBody>
      </p:sp>
    </p:spTree>
    <p:extLst>
      <p:ext uri="{BB962C8B-B14F-4D97-AF65-F5344CB8AC3E}">
        <p14:creationId xmlns:p14="http://schemas.microsoft.com/office/powerpoint/2010/main" val="36103854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C5BEF2-4EA7-48B5-4D9A-2E36B182AED0}"/>
              </a:ext>
            </a:extLst>
          </p:cNvPr>
          <p:cNvSpPr>
            <a:spLocks noGrp="1"/>
          </p:cNvSpPr>
          <p:nvPr>
            <p:ph type="title"/>
          </p:nvPr>
        </p:nvSpPr>
        <p:spPr/>
        <p:txBody>
          <a:bodyPr>
            <a:noAutofit/>
          </a:bodyPr>
          <a:lstStyle/>
          <a:p>
            <a:r>
              <a:rPr lang="en-US" sz="2800" b="1" dirty="0"/>
              <a:t>Real-World Examples of Using AI in Financial Technology</a:t>
            </a:r>
            <a:br>
              <a:rPr lang="en-US" sz="2800" b="1" dirty="0"/>
            </a:br>
            <a:endParaRPr lang="en-US" sz="2800" dirty="0"/>
          </a:p>
        </p:txBody>
      </p:sp>
      <p:sp>
        <p:nvSpPr>
          <p:cNvPr id="3" name="Content Placeholder 2">
            <a:extLst>
              <a:ext uri="{FF2B5EF4-FFF2-40B4-BE49-F238E27FC236}">
                <a16:creationId xmlns:a16="http://schemas.microsoft.com/office/drawing/2014/main" id="{DF9033BF-DF8D-7C84-6E53-543D00A3E1D4}"/>
              </a:ext>
            </a:extLst>
          </p:cNvPr>
          <p:cNvSpPr>
            <a:spLocks noGrp="1"/>
          </p:cNvSpPr>
          <p:nvPr>
            <p:ph idx="1"/>
          </p:nvPr>
        </p:nvSpPr>
        <p:spPr>
          <a:xfrm>
            <a:off x="442451" y="1047135"/>
            <a:ext cx="11547987" cy="5536227"/>
          </a:xfrm>
        </p:spPr>
        <p:txBody>
          <a:bodyPr>
            <a:normAutofit fontScale="85000" lnSpcReduction="20000"/>
          </a:bodyPr>
          <a:lstStyle/>
          <a:p>
            <a:pPr marL="0" indent="0">
              <a:buNone/>
            </a:pPr>
            <a:r>
              <a:rPr lang="en-US" b="1" dirty="0"/>
              <a:t>1. Payments &amp; Transactions </a:t>
            </a:r>
            <a:r>
              <a:rPr lang="en-US" dirty="0"/>
              <a:t>AI is transforming how transactions are processed, monitored, and secured.</a:t>
            </a:r>
          </a:p>
          <a:p>
            <a:r>
              <a:rPr lang="en-US" b="1" dirty="0"/>
              <a:t>Mastercard:</a:t>
            </a:r>
            <a:br>
              <a:rPr lang="en-US" dirty="0"/>
            </a:br>
            <a:r>
              <a:rPr lang="en-US" dirty="0"/>
              <a:t>Uses AI and machine learning to monitor billions of daily transactions. AI can detect fraudulent patterns in real-time, flagging suspicious activities while reducing false positives. This has drastically reduced losses due to fraud and improved customer trust.</a:t>
            </a:r>
          </a:p>
          <a:p>
            <a:r>
              <a:rPr lang="en-US" b="1" dirty="0"/>
              <a:t>Apple Pay / Google Pay:</a:t>
            </a:r>
            <a:br>
              <a:rPr lang="en-US" dirty="0"/>
            </a:br>
            <a:r>
              <a:rPr lang="en-US" dirty="0"/>
              <a:t>Incorporate Face ID, Touch ID, and behavioral analytics to authenticate users and prevent unauthorized access. Machine learning models analyze user habits, device locations, and payment patterns to flag anomalies.</a:t>
            </a:r>
          </a:p>
          <a:p>
            <a:r>
              <a:rPr lang="en-US" b="1" dirty="0"/>
              <a:t>Stripe Radar:</a:t>
            </a:r>
            <a:br>
              <a:rPr lang="en-US" dirty="0"/>
            </a:br>
            <a:r>
              <a:rPr lang="en-US" dirty="0"/>
              <a:t>An AI-driven fraud detection system that helps online merchants prevent fraudulent transactions. It uses historical transaction data to identify high-risk payments instantly, reducing chargebacks.</a:t>
            </a:r>
          </a:p>
          <a:p>
            <a:endParaRPr lang="en-US" dirty="0"/>
          </a:p>
        </p:txBody>
      </p:sp>
    </p:spTree>
    <p:extLst>
      <p:ext uri="{BB962C8B-B14F-4D97-AF65-F5344CB8AC3E}">
        <p14:creationId xmlns:p14="http://schemas.microsoft.com/office/powerpoint/2010/main" val="5969858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C83C5B-6A9C-E0BB-990B-140F1FC4E672}"/>
              </a:ext>
            </a:extLst>
          </p:cNvPr>
          <p:cNvSpPr>
            <a:spLocks noGrp="1"/>
          </p:cNvSpPr>
          <p:nvPr>
            <p:ph type="title"/>
          </p:nvPr>
        </p:nvSpPr>
        <p:spPr/>
        <p:txBody>
          <a:bodyPr>
            <a:normAutofit/>
          </a:bodyPr>
          <a:lstStyle/>
          <a:p>
            <a:r>
              <a:rPr lang="en-US" sz="3200" b="1" dirty="0"/>
              <a:t>2. Wealth &amp; Fund Management</a:t>
            </a:r>
          </a:p>
        </p:txBody>
      </p:sp>
      <p:sp>
        <p:nvSpPr>
          <p:cNvPr id="3" name="Content Placeholder 2">
            <a:extLst>
              <a:ext uri="{FF2B5EF4-FFF2-40B4-BE49-F238E27FC236}">
                <a16:creationId xmlns:a16="http://schemas.microsoft.com/office/drawing/2014/main" id="{E2FB7D41-E1AA-E5D7-EF27-E6B9CADD6DAE}"/>
              </a:ext>
            </a:extLst>
          </p:cNvPr>
          <p:cNvSpPr>
            <a:spLocks noGrp="1"/>
          </p:cNvSpPr>
          <p:nvPr>
            <p:ph idx="1"/>
          </p:nvPr>
        </p:nvSpPr>
        <p:spPr>
          <a:xfrm>
            <a:off x="132735" y="1209368"/>
            <a:ext cx="11783961" cy="5648631"/>
          </a:xfrm>
        </p:spPr>
        <p:txBody>
          <a:bodyPr>
            <a:normAutofit fontScale="92500" lnSpcReduction="20000"/>
          </a:bodyPr>
          <a:lstStyle/>
          <a:p>
            <a:r>
              <a:rPr lang="en-US" dirty="0"/>
              <a:t>AI enables personalized investment strategies and predictive analytics for portfolio optimization.</a:t>
            </a:r>
          </a:p>
          <a:p>
            <a:r>
              <a:rPr lang="en-US" b="1" dirty="0"/>
              <a:t>Betterment (US):</a:t>
            </a:r>
            <a:br>
              <a:rPr lang="en-US" dirty="0"/>
            </a:br>
            <a:r>
              <a:rPr lang="en-US" dirty="0"/>
              <a:t>A </a:t>
            </a:r>
            <a:r>
              <a:rPr lang="en-US" dirty="0" err="1"/>
              <a:t>robo</a:t>
            </a:r>
            <a:r>
              <a:rPr lang="en-US" dirty="0"/>
              <a:t>-advisor that uses AI to create </a:t>
            </a:r>
            <a:r>
              <a:rPr lang="en-US" b="1" dirty="0"/>
              <a:t>personalized investment portfolios</a:t>
            </a:r>
            <a:r>
              <a:rPr lang="en-US" dirty="0"/>
              <a:t> based on risk tolerance, financial goals, and market trends. Automatically rebalances portfolios to optimize returns.</a:t>
            </a:r>
          </a:p>
          <a:p>
            <a:r>
              <a:rPr lang="en-US" b="1" dirty="0"/>
              <a:t>Paytm Money (India):</a:t>
            </a:r>
            <a:br>
              <a:rPr lang="en-US" dirty="0"/>
            </a:br>
            <a:r>
              <a:rPr lang="en-US" dirty="0"/>
              <a:t>Provides </a:t>
            </a:r>
            <a:r>
              <a:rPr lang="en-US" b="1" dirty="0"/>
              <a:t>AI-driven mutual fund and stock recommendations</a:t>
            </a:r>
            <a:r>
              <a:rPr lang="en-US" dirty="0"/>
              <a:t>. Investors receive automated insights, risk assessments, and performance tracking tailored to their profiles.</a:t>
            </a:r>
          </a:p>
          <a:p>
            <a:r>
              <a:rPr lang="en-US" b="1" dirty="0"/>
              <a:t>BlackRock Aladdin:</a:t>
            </a:r>
            <a:br>
              <a:rPr lang="en-US" dirty="0"/>
            </a:br>
            <a:r>
              <a:rPr lang="en-US" dirty="0"/>
              <a:t>AI platform managing over </a:t>
            </a:r>
            <a:r>
              <a:rPr lang="en-US" b="1" dirty="0"/>
              <a:t>$21 trillion in assets</a:t>
            </a:r>
            <a:r>
              <a:rPr lang="en-US" dirty="0"/>
              <a:t>. It uses predictive analytics to assess portfolio risk, simulate market scenarios, and optimize asset allocation for institutional investors.</a:t>
            </a:r>
          </a:p>
          <a:p>
            <a:endParaRPr lang="en-US" dirty="0"/>
          </a:p>
        </p:txBody>
      </p:sp>
    </p:spTree>
    <p:extLst>
      <p:ext uri="{BB962C8B-B14F-4D97-AF65-F5344CB8AC3E}">
        <p14:creationId xmlns:p14="http://schemas.microsoft.com/office/powerpoint/2010/main" val="35802155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7FF3D-A10B-2D34-4E1C-A73C6E50E5E6}"/>
              </a:ext>
            </a:extLst>
          </p:cNvPr>
          <p:cNvSpPr>
            <a:spLocks noGrp="1"/>
          </p:cNvSpPr>
          <p:nvPr>
            <p:ph type="title"/>
          </p:nvPr>
        </p:nvSpPr>
        <p:spPr/>
        <p:txBody>
          <a:bodyPr>
            <a:normAutofit/>
          </a:bodyPr>
          <a:lstStyle/>
          <a:p>
            <a:r>
              <a:rPr lang="en-US" sz="3200" b="1" dirty="0"/>
              <a:t>3. Credit &amp; Lending</a:t>
            </a:r>
          </a:p>
        </p:txBody>
      </p:sp>
      <p:sp>
        <p:nvSpPr>
          <p:cNvPr id="3" name="Content Placeholder 2">
            <a:extLst>
              <a:ext uri="{FF2B5EF4-FFF2-40B4-BE49-F238E27FC236}">
                <a16:creationId xmlns:a16="http://schemas.microsoft.com/office/drawing/2014/main" id="{E1C0076B-0F3A-48FD-0F85-168E8B0B6A41}"/>
              </a:ext>
            </a:extLst>
          </p:cNvPr>
          <p:cNvSpPr>
            <a:spLocks noGrp="1"/>
          </p:cNvSpPr>
          <p:nvPr>
            <p:ph idx="1"/>
          </p:nvPr>
        </p:nvSpPr>
        <p:spPr>
          <a:xfrm>
            <a:off x="339213" y="1312606"/>
            <a:ext cx="11243187" cy="5545393"/>
          </a:xfrm>
        </p:spPr>
        <p:txBody>
          <a:bodyPr>
            <a:normAutofit fontScale="92500" lnSpcReduction="20000"/>
          </a:bodyPr>
          <a:lstStyle/>
          <a:p>
            <a:r>
              <a:rPr lang="en-US" dirty="0"/>
              <a:t>AI is redefining credit scoring, loan approvals, and risk management.</a:t>
            </a:r>
          </a:p>
          <a:p>
            <a:r>
              <a:rPr lang="en-US" b="1" dirty="0" err="1"/>
              <a:t>LendingKart</a:t>
            </a:r>
            <a:r>
              <a:rPr lang="en-US" b="1" dirty="0"/>
              <a:t> (India):</a:t>
            </a:r>
            <a:br>
              <a:rPr lang="en-US" dirty="0"/>
            </a:br>
            <a:r>
              <a:rPr lang="en-US" dirty="0"/>
              <a:t>Provides small and medium enterprises (SMEs) with instant loans using AI to assess alternative data such as GST filings, bank statements, and payment histories.</a:t>
            </a:r>
          </a:p>
          <a:p>
            <a:r>
              <a:rPr lang="en-US" b="1" dirty="0"/>
              <a:t>Upstart (US):</a:t>
            </a:r>
            <a:br>
              <a:rPr lang="en-US" dirty="0"/>
            </a:br>
            <a:r>
              <a:rPr lang="en-US" dirty="0"/>
              <a:t>Uses AI models to evaluate education, employment history, and online behavior, offering loans with more accurate credit risk prediction compared to traditional FICO scores.</a:t>
            </a:r>
          </a:p>
          <a:p>
            <a:r>
              <a:rPr lang="en-US" b="1" dirty="0"/>
              <a:t>Capital Float (India):</a:t>
            </a:r>
            <a:br>
              <a:rPr lang="en-US" dirty="0"/>
            </a:br>
            <a:r>
              <a:rPr lang="en-US" dirty="0"/>
              <a:t>AI algorithms analyze transaction data, revenue patterns, and repayment history to approve microloans in minutes, accelerating business growth for SMEs.</a:t>
            </a:r>
          </a:p>
          <a:p>
            <a:endParaRPr lang="en-US" dirty="0"/>
          </a:p>
        </p:txBody>
      </p:sp>
    </p:spTree>
    <p:extLst>
      <p:ext uri="{BB962C8B-B14F-4D97-AF65-F5344CB8AC3E}">
        <p14:creationId xmlns:p14="http://schemas.microsoft.com/office/powerpoint/2010/main" val="3151829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69A2DC-4026-9CE9-9003-CE4B470AA43D}"/>
              </a:ext>
            </a:extLst>
          </p:cNvPr>
          <p:cNvSpPr>
            <a:spLocks noGrp="1"/>
          </p:cNvSpPr>
          <p:nvPr>
            <p:ph type="title"/>
          </p:nvPr>
        </p:nvSpPr>
        <p:spPr/>
        <p:txBody>
          <a:bodyPr>
            <a:normAutofit/>
          </a:bodyPr>
          <a:lstStyle/>
          <a:p>
            <a:r>
              <a:rPr lang="en-US" sz="3200" b="1" dirty="0"/>
              <a:t>4. Insurance (</a:t>
            </a:r>
            <a:r>
              <a:rPr lang="en-US" sz="3200" b="1" dirty="0" err="1"/>
              <a:t>InsurTech</a:t>
            </a:r>
            <a:r>
              <a:rPr lang="en-US" sz="3200" b="1" dirty="0"/>
              <a:t>)</a:t>
            </a:r>
          </a:p>
        </p:txBody>
      </p:sp>
      <p:sp>
        <p:nvSpPr>
          <p:cNvPr id="3" name="Content Placeholder 2">
            <a:extLst>
              <a:ext uri="{FF2B5EF4-FFF2-40B4-BE49-F238E27FC236}">
                <a16:creationId xmlns:a16="http://schemas.microsoft.com/office/drawing/2014/main" id="{630C982D-9841-5B0A-269B-59A9825F1C8E}"/>
              </a:ext>
            </a:extLst>
          </p:cNvPr>
          <p:cNvSpPr>
            <a:spLocks noGrp="1"/>
          </p:cNvSpPr>
          <p:nvPr>
            <p:ph idx="1"/>
          </p:nvPr>
        </p:nvSpPr>
        <p:spPr>
          <a:xfrm>
            <a:off x="609600" y="1209368"/>
            <a:ext cx="10972800" cy="5373993"/>
          </a:xfrm>
        </p:spPr>
        <p:txBody>
          <a:bodyPr>
            <a:normAutofit fontScale="85000" lnSpcReduction="10000"/>
          </a:bodyPr>
          <a:lstStyle/>
          <a:p>
            <a:r>
              <a:rPr lang="en-US" dirty="0"/>
              <a:t>AI is revolutionizing insurance claims processing, underwriting, and customer service.</a:t>
            </a:r>
          </a:p>
          <a:p>
            <a:r>
              <a:rPr lang="en-US" b="1" dirty="0"/>
              <a:t>ICICI Lombard (India):</a:t>
            </a:r>
            <a:br>
              <a:rPr lang="en-US" dirty="0"/>
            </a:br>
            <a:r>
              <a:rPr lang="en-US" dirty="0"/>
              <a:t>Uses AI to process motor insurance claims by analyzing photos of damaged vehicles, estimating costs, and approving claims faster than traditional methods.</a:t>
            </a:r>
          </a:p>
          <a:p>
            <a:r>
              <a:rPr lang="en-US" b="1" dirty="0"/>
              <a:t>Lemonade (US):</a:t>
            </a:r>
            <a:br>
              <a:rPr lang="en-US" dirty="0"/>
            </a:br>
            <a:r>
              <a:rPr lang="en-US" dirty="0"/>
              <a:t>An AI-powered insurance company that handles claims in seconds through chatbot-driven processes. Fraud detection is integrated into AI models to prevent abuse.</a:t>
            </a:r>
          </a:p>
          <a:p>
            <a:r>
              <a:rPr lang="en-US" b="1" dirty="0"/>
              <a:t>Progressive Snapshot:</a:t>
            </a:r>
            <a:br>
              <a:rPr lang="en-US" dirty="0"/>
            </a:br>
            <a:r>
              <a:rPr lang="en-US" dirty="0"/>
              <a:t>AI analyzes driving behavior from telematics devices, creating personalized premiums based on actual risk rather than demographics alone.</a:t>
            </a:r>
          </a:p>
          <a:p>
            <a:endParaRPr lang="en-US" dirty="0"/>
          </a:p>
        </p:txBody>
      </p:sp>
    </p:spTree>
    <p:extLst>
      <p:ext uri="{BB962C8B-B14F-4D97-AF65-F5344CB8AC3E}">
        <p14:creationId xmlns:p14="http://schemas.microsoft.com/office/powerpoint/2010/main" val="21708678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BA6917-0A4F-65E8-595D-1A263E0DCE1D}"/>
              </a:ext>
            </a:extLst>
          </p:cNvPr>
          <p:cNvSpPr>
            <a:spLocks noGrp="1"/>
          </p:cNvSpPr>
          <p:nvPr>
            <p:ph type="title"/>
          </p:nvPr>
        </p:nvSpPr>
        <p:spPr/>
        <p:txBody>
          <a:bodyPr>
            <a:normAutofit/>
          </a:bodyPr>
          <a:lstStyle/>
          <a:p>
            <a:r>
              <a:rPr lang="en-US" sz="3200" b="1" dirty="0"/>
              <a:t>5. Fraud Detection &amp; Cybersecurity</a:t>
            </a:r>
          </a:p>
        </p:txBody>
      </p:sp>
      <p:sp>
        <p:nvSpPr>
          <p:cNvPr id="3" name="Content Placeholder 2">
            <a:extLst>
              <a:ext uri="{FF2B5EF4-FFF2-40B4-BE49-F238E27FC236}">
                <a16:creationId xmlns:a16="http://schemas.microsoft.com/office/drawing/2014/main" id="{CD2929E1-602E-563B-35A4-01B88971D3D6}"/>
              </a:ext>
            </a:extLst>
          </p:cNvPr>
          <p:cNvSpPr>
            <a:spLocks noGrp="1"/>
          </p:cNvSpPr>
          <p:nvPr>
            <p:ph idx="1"/>
          </p:nvPr>
        </p:nvSpPr>
        <p:spPr>
          <a:xfrm>
            <a:off x="609600" y="1417638"/>
            <a:ext cx="10972800" cy="5165723"/>
          </a:xfrm>
        </p:spPr>
        <p:txBody>
          <a:bodyPr>
            <a:normAutofit fontScale="92500" lnSpcReduction="10000"/>
          </a:bodyPr>
          <a:lstStyle/>
          <a:p>
            <a:pPr marL="0" indent="0">
              <a:buNone/>
            </a:pPr>
            <a:r>
              <a:rPr lang="en-US" dirty="0"/>
              <a:t>AI plays a critical role in identifying and preventing financial fraud.</a:t>
            </a:r>
          </a:p>
          <a:p>
            <a:r>
              <a:rPr lang="en-US" b="1" dirty="0"/>
              <a:t>PayPal:</a:t>
            </a:r>
            <a:br>
              <a:rPr lang="en-US" dirty="0"/>
            </a:br>
            <a:r>
              <a:rPr lang="en-US" dirty="0"/>
              <a:t>Uses deep learning to detect abnormal transaction patterns, preventing unauthorized transactions and reducing financial losses.</a:t>
            </a:r>
          </a:p>
          <a:p>
            <a:r>
              <a:rPr lang="en-US" b="1" dirty="0"/>
              <a:t>HSBC:</a:t>
            </a:r>
            <a:br>
              <a:rPr lang="en-US" dirty="0"/>
            </a:br>
            <a:r>
              <a:rPr lang="en-US" dirty="0"/>
              <a:t>Implements AI to monitor customer accounts for unusual activity, identifying potential money laundering or suspicious transfers.</a:t>
            </a:r>
          </a:p>
          <a:p>
            <a:r>
              <a:rPr lang="en-US" b="1" dirty="0" err="1"/>
              <a:t>Kount</a:t>
            </a:r>
            <a:r>
              <a:rPr lang="en-US" b="1" dirty="0"/>
              <a:t>:</a:t>
            </a:r>
            <a:br>
              <a:rPr lang="en-US" dirty="0"/>
            </a:br>
            <a:r>
              <a:rPr lang="en-US" dirty="0"/>
              <a:t>An AI-powered fraud prevention platform that evaluates real-time transaction data, improving accuracy and minimizing false fraud alerts for merchants.</a:t>
            </a:r>
          </a:p>
          <a:p>
            <a:endParaRPr lang="en-US" dirty="0"/>
          </a:p>
        </p:txBody>
      </p:sp>
    </p:spTree>
    <p:extLst>
      <p:ext uri="{BB962C8B-B14F-4D97-AF65-F5344CB8AC3E}">
        <p14:creationId xmlns:p14="http://schemas.microsoft.com/office/powerpoint/2010/main" val="13863007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2D0B54-290A-8A89-B48C-306DB5D77695}"/>
              </a:ext>
            </a:extLst>
          </p:cNvPr>
          <p:cNvSpPr>
            <a:spLocks noGrp="1"/>
          </p:cNvSpPr>
          <p:nvPr>
            <p:ph type="title"/>
          </p:nvPr>
        </p:nvSpPr>
        <p:spPr/>
        <p:txBody>
          <a:bodyPr>
            <a:normAutofit/>
          </a:bodyPr>
          <a:lstStyle/>
          <a:p>
            <a:r>
              <a:rPr lang="en-US" sz="3200" b="1" dirty="0"/>
              <a:t>6. Regulatory Technology (</a:t>
            </a:r>
            <a:r>
              <a:rPr lang="en-US" sz="3200" b="1" dirty="0" err="1"/>
              <a:t>RegTech</a:t>
            </a:r>
            <a:r>
              <a:rPr lang="en-US" sz="3200" b="1" dirty="0"/>
              <a:t>)</a:t>
            </a:r>
          </a:p>
        </p:txBody>
      </p:sp>
      <p:sp>
        <p:nvSpPr>
          <p:cNvPr id="3" name="Content Placeholder 2">
            <a:extLst>
              <a:ext uri="{FF2B5EF4-FFF2-40B4-BE49-F238E27FC236}">
                <a16:creationId xmlns:a16="http://schemas.microsoft.com/office/drawing/2014/main" id="{291F04CD-1D1E-4F25-7B85-016381B6C7B8}"/>
              </a:ext>
            </a:extLst>
          </p:cNvPr>
          <p:cNvSpPr>
            <a:spLocks noGrp="1"/>
          </p:cNvSpPr>
          <p:nvPr>
            <p:ph idx="1"/>
          </p:nvPr>
        </p:nvSpPr>
        <p:spPr>
          <a:xfrm>
            <a:off x="235974" y="1417639"/>
            <a:ext cx="11739716" cy="5165724"/>
          </a:xfrm>
        </p:spPr>
        <p:txBody>
          <a:bodyPr>
            <a:normAutofit fontScale="92500" lnSpcReduction="20000"/>
          </a:bodyPr>
          <a:lstStyle/>
          <a:p>
            <a:pPr marL="0" indent="0">
              <a:buNone/>
            </a:pPr>
            <a:r>
              <a:rPr lang="en-US" dirty="0"/>
              <a:t>AI improves compliance with regulations such as AML, KYC, and reporting standards.</a:t>
            </a:r>
          </a:p>
          <a:p>
            <a:r>
              <a:rPr lang="en-US" b="1" dirty="0" err="1"/>
              <a:t>Ayasdi</a:t>
            </a:r>
            <a:r>
              <a:rPr lang="en-US" b="1" dirty="0"/>
              <a:t>:</a:t>
            </a:r>
            <a:br>
              <a:rPr lang="en-US" dirty="0"/>
            </a:br>
            <a:r>
              <a:rPr lang="en-US" dirty="0"/>
              <a:t>AI algorithms analyze complex transaction data to identify suspicious activities, helping banks comply with anti-money laundering (AML) regulations.</a:t>
            </a:r>
          </a:p>
          <a:p>
            <a:r>
              <a:rPr lang="en-US" b="1" dirty="0" err="1"/>
              <a:t>ComplyAdvantage</a:t>
            </a:r>
            <a:r>
              <a:rPr lang="en-US" b="1" dirty="0"/>
              <a:t>:</a:t>
            </a:r>
            <a:br>
              <a:rPr lang="en-US" dirty="0"/>
            </a:br>
            <a:r>
              <a:rPr lang="en-US" dirty="0"/>
              <a:t>Provides real-time risk alerts using AI, scanning transactions and clients against global watchlists.</a:t>
            </a:r>
          </a:p>
          <a:p>
            <a:r>
              <a:rPr lang="en-US" b="1" dirty="0" err="1"/>
              <a:t>Jumio</a:t>
            </a:r>
            <a:r>
              <a:rPr lang="en-US" b="1" dirty="0"/>
              <a:t>:</a:t>
            </a:r>
            <a:br>
              <a:rPr lang="en-US" dirty="0"/>
            </a:br>
            <a:r>
              <a:rPr lang="en-US" dirty="0"/>
              <a:t>AI-powered identity verification platform for instant e-KYC compliance, reducing onboarding times for customers.</a:t>
            </a:r>
          </a:p>
          <a:p>
            <a:endParaRPr lang="en-US" dirty="0"/>
          </a:p>
        </p:txBody>
      </p:sp>
    </p:spTree>
    <p:extLst>
      <p:ext uri="{BB962C8B-B14F-4D97-AF65-F5344CB8AC3E}">
        <p14:creationId xmlns:p14="http://schemas.microsoft.com/office/powerpoint/2010/main" val="42348505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090034-EDA8-38EC-85AA-609D0969AFEF}"/>
              </a:ext>
            </a:extLst>
          </p:cNvPr>
          <p:cNvSpPr>
            <a:spLocks noGrp="1"/>
          </p:cNvSpPr>
          <p:nvPr>
            <p:ph type="title"/>
          </p:nvPr>
        </p:nvSpPr>
        <p:spPr/>
        <p:txBody>
          <a:bodyPr>
            <a:normAutofit/>
          </a:bodyPr>
          <a:lstStyle/>
          <a:p>
            <a:r>
              <a:rPr lang="en-US" sz="3600" b="1" dirty="0"/>
              <a:t>7. Financial Inclusion</a:t>
            </a:r>
          </a:p>
        </p:txBody>
      </p:sp>
      <p:sp>
        <p:nvSpPr>
          <p:cNvPr id="3" name="Content Placeholder 2">
            <a:extLst>
              <a:ext uri="{FF2B5EF4-FFF2-40B4-BE49-F238E27FC236}">
                <a16:creationId xmlns:a16="http://schemas.microsoft.com/office/drawing/2014/main" id="{404BF73A-8058-2FA7-7352-77BF85284279}"/>
              </a:ext>
            </a:extLst>
          </p:cNvPr>
          <p:cNvSpPr>
            <a:spLocks noGrp="1"/>
          </p:cNvSpPr>
          <p:nvPr>
            <p:ph idx="1"/>
          </p:nvPr>
        </p:nvSpPr>
        <p:spPr/>
        <p:txBody>
          <a:bodyPr>
            <a:normAutofit fontScale="92500" lnSpcReduction="10000"/>
          </a:bodyPr>
          <a:lstStyle/>
          <a:p>
            <a:pPr marL="0" indent="0">
              <a:buNone/>
            </a:pPr>
            <a:r>
              <a:rPr lang="en-US" dirty="0"/>
              <a:t>AI helps extend financial services to previously underserved or unbanked populations.</a:t>
            </a:r>
          </a:p>
          <a:p>
            <a:r>
              <a:rPr lang="en-US" b="1" dirty="0"/>
              <a:t>Tala (Kenya, India, Philippines):</a:t>
            </a:r>
            <a:br>
              <a:rPr lang="en-US" dirty="0"/>
            </a:br>
            <a:r>
              <a:rPr lang="en-US" dirty="0"/>
              <a:t>Uses mobile phone data and transactional history to provide </a:t>
            </a:r>
            <a:r>
              <a:rPr lang="en-US" b="1" dirty="0"/>
              <a:t>microloans</a:t>
            </a:r>
            <a:r>
              <a:rPr lang="en-US" dirty="0"/>
              <a:t> to individuals without formal credit history. AI evaluates repayment likelihood and sets suitable interest rates.</a:t>
            </a:r>
          </a:p>
          <a:p>
            <a:r>
              <a:rPr lang="en-US" b="1" dirty="0"/>
              <a:t>Kiva:</a:t>
            </a:r>
            <a:br>
              <a:rPr lang="en-US" dirty="0"/>
            </a:br>
            <a:r>
              <a:rPr lang="en-US" dirty="0"/>
              <a:t>AI algorithms match lenders with borrowers globally, assessing creditworthiness of small entrepreneurs and optimizing loan disbursement.</a:t>
            </a:r>
          </a:p>
          <a:p>
            <a:endParaRPr lang="en-US" dirty="0"/>
          </a:p>
        </p:txBody>
      </p:sp>
    </p:spTree>
    <p:extLst>
      <p:ext uri="{BB962C8B-B14F-4D97-AF65-F5344CB8AC3E}">
        <p14:creationId xmlns:p14="http://schemas.microsoft.com/office/powerpoint/2010/main" val="4946585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743001"/>
          </a:xfrm>
        </p:spPr>
        <p:txBody>
          <a:bodyPr>
            <a:normAutofit/>
          </a:bodyPr>
          <a:lstStyle/>
          <a:p>
            <a:r>
              <a:rPr sz="3600" b="1" dirty="0"/>
              <a:t>Role of AI in FinTech</a:t>
            </a:r>
          </a:p>
        </p:txBody>
      </p:sp>
      <p:sp>
        <p:nvSpPr>
          <p:cNvPr id="3" name="Content Placeholder 2"/>
          <p:cNvSpPr>
            <a:spLocks noGrp="1"/>
          </p:cNvSpPr>
          <p:nvPr>
            <p:ph idx="1"/>
          </p:nvPr>
        </p:nvSpPr>
        <p:spPr>
          <a:xfrm>
            <a:off x="309716" y="1179871"/>
            <a:ext cx="11272684" cy="5678129"/>
          </a:xfrm>
        </p:spPr>
        <p:txBody>
          <a:bodyPr>
            <a:normAutofit fontScale="92500"/>
          </a:bodyPr>
          <a:lstStyle/>
          <a:p>
            <a:pPr algn="just">
              <a:defRPr sz="2000"/>
            </a:pPr>
            <a:r>
              <a:rPr lang="en-US" sz="2800" dirty="0"/>
              <a:t>Neural network and AI in Fintech stands on the brink of an unprecedented technological evolution. Transitioning from a once futuristic notion to the cornerstone of innovation, AI in Fintech companies is reshaping customer service, streamlining payment processes, and enhancing the efficiency and growth of financial services.</a:t>
            </a:r>
          </a:p>
          <a:p>
            <a:pPr algn="just">
              <a:defRPr sz="2000"/>
            </a:pPr>
            <a:r>
              <a:rPr sz="2800" dirty="0"/>
              <a:t>AI = Machines simulating human intelligence</a:t>
            </a:r>
          </a:p>
          <a:p>
            <a:pPr algn="just">
              <a:defRPr sz="2000"/>
            </a:pPr>
            <a:r>
              <a:rPr sz="2800" dirty="0"/>
              <a:t>Handles big data, predicts outcomes, personalizes services</a:t>
            </a:r>
          </a:p>
          <a:p>
            <a:pPr algn="just">
              <a:defRPr sz="2000"/>
            </a:pPr>
            <a:r>
              <a:rPr sz="2800" dirty="0"/>
              <a:t>Example: JPMorgan Chase’s </a:t>
            </a:r>
            <a:r>
              <a:rPr sz="2800" dirty="0" err="1"/>
              <a:t>COiN</a:t>
            </a:r>
            <a:r>
              <a:rPr sz="2800" dirty="0"/>
              <a:t> saves 360,000 hours by scanning contracts</a:t>
            </a:r>
            <a:r>
              <a:rPr lang="en-US" sz="2800" dirty="0"/>
              <a:t>.</a:t>
            </a:r>
          </a:p>
          <a:p>
            <a:pPr algn="just">
              <a:defRPr sz="2000"/>
            </a:pPr>
            <a:r>
              <a:rPr lang="en-US" sz="2800" dirty="0"/>
              <a:t>This shift towards digitalization underscores the important role of Artificial Intelligence technologies, including Generative AI and </a:t>
            </a:r>
            <a:r>
              <a:rPr lang="en-US" sz="2800" dirty="0">
                <a:hlinkClick r:id="rId2">
                  <a:extLst>
                    <a:ext uri="{A12FA001-AC4F-418D-AE19-62706E023703}">
                      <ahyp:hlinkClr xmlns:ahyp="http://schemas.microsoft.com/office/drawing/2018/hyperlinkcolor" val="tx"/>
                    </a:ext>
                  </a:extLst>
                </a:hlinkClick>
              </a:rPr>
              <a:t>large language models in banking</a:t>
            </a:r>
            <a:r>
              <a:rPr lang="en-US" sz="2800" dirty="0"/>
              <a:t>, marking them as the core drivers of a transformative era in finance. Artificial Intelligence is projected to reach a monumental valuation of 49 billion by 2028, according to Globe News Wire.</a:t>
            </a:r>
            <a:endParaRPr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Conclusion</a:t>
            </a:r>
          </a:p>
        </p:txBody>
      </p:sp>
      <p:sp>
        <p:nvSpPr>
          <p:cNvPr id="5" name="Rectangle 2">
            <a:extLst>
              <a:ext uri="{FF2B5EF4-FFF2-40B4-BE49-F238E27FC236}">
                <a16:creationId xmlns:a16="http://schemas.microsoft.com/office/drawing/2014/main" id="{F5A2106D-8E92-7E0B-43A1-0375C35DDCA4}"/>
              </a:ext>
            </a:extLst>
          </p:cNvPr>
          <p:cNvSpPr>
            <a:spLocks noGrp="1" noChangeArrowheads="1"/>
          </p:cNvSpPr>
          <p:nvPr>
            <p:ph idx="1"/>
          </p:nvPr>
        </p:nvSpPr>
        <p:spPr bwMode="auto">
          <a:xfrm>
            <a:off x="609600" y="1354804"/>
            <a:ext cx="11395587" cy="50167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i="0" u="none" strike="noStrike" cap="none" normalizeH="0" baseline="0" dirty="0">
                <a:ln>
                  <a:noFill/>
                </a:ln>
                <a:solidFill>
                  <a:schemeClr val="tx1"/>
                </a:solidFill>
                <a:effectLst/>
                <a:latin typeface="Arial" panose="020B0604020202020204" pitchFamily="34" charset="0"/>
              </a:rPr>
              <a:t>AI is redefining financial services across payments, lending, wealth management, insurance, and compliance.</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i="0" u="none" strike="noStrike" cap="none" normalizeH="0" baseline="0" dirty="0">
                <a:ln>
                  <a:noFill/>
                </a:ln>
                <a:solidFill>
                  <a:schemeClr val="tx1"/>
                </a:solidFill>
                <a:effectLst/>
                <a:latin typeface="Arial" panose="020B0604020202020204" pitchFamily="34" charset="0"/>
              </a:rPr>
              <a:t>Enhances efficiency, personalization, and security for both institutions and consumers.</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i="0" u="none" strike="noStrike" cap="none" normalizeH="0" baseline="0" dirty="0">
                <a:ln>
                  <a:noFill/>
                </a:ln>
                <a:solidFill>
                  <a:schemeClr val="tx1"/>
                </a:solidFill>
                <a:effectLst/>
                <a:latin typeface="Arial" panose="020B0604020202020204" pitchFamily="34" charset="0"/>
              </a:rPr>
              <a:t>Expands financial inclusion, reaching underserved populations globally.</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i="0" u="none" strike="noStrike" cap="none" normalizeH="0" baseline="0" dirty="0">
                <a:ln>
                  <a:noFill/>
                </a:ln>
                <a:solidFill>
                  <a:schemeClr val="tx1"/>
                </a:solidFill>
                <a:effectLst/>
                <a:latin typeface="Arial" panose="020B0604020202020204" pitchFamily="34" charset="0"/>
              </a:rPr>
              <a:t>Enables data-driven decision-making, predictive analytics, and automated processes.</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i="0" u="none" strike="noStrike" cap="none" normalizeH="0" baseline="0" dirty="0">
                <a:ln>
                  <a:noFill/>
                </a:ln>
                <a:solidFill>
                  <a:schemeClr val="tx1"/>
                </a:solidFill>
                <a:effectLst/>
                <a:latin typeface="Arial" panose="020B0604020202020204" pitchFamily="34" charset="0"/>
              </a:rPr>
              <a:t>The future of FinTech is AI-driven, transparent, and inclusive, with greater innovation and trust.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Discussion Questions</a:t>
            </a:r>
          </a:p>
        </p:txBody>
      </p:sp>
      <p:sp>
        <p:nvSpPr>
          <p:cNvPr id="3" name="Content Placeholder 2"/>
          <p:cNvSpPr>
            <a:spLocks noGrp="1"/>
          </p:cNvSpPr>
          <p:nvPr>
            <p:ph idx="1"/>
          </p:nvPr>
        </p:nvSpPr>
        <p:spPr>
          <a:xfrm>
            <a:off x="609600" y="1600201"/>
            <a:ext cx="10972800" cy="4874341"/>
          </a:xfrm>
        </p:spPr>
        <p:txBody>
          <a:bodyPr>
            <a:normAutofit/>
          </a:bodyPr>
          <a:lstStyle/>
          <a:p>
            <a:pPr>
              <a:defRPr sz="2000"/>
            </a:pPr>
            <a:r>
              <a:rPr sz="2800" dirty="0"/>
              <a:t>How does Mastercard’s AI fraud detection make payments safer?</a:t>
            </a:r>
          </a:p>
          <a:p>
            <a:pPr>
              <a:defRPr sz="2000"/>
            </a:pPr>
            <a:r>
              <a:rPr sz="2800" dirty="0"/>
              <a:t>Should </a:t>
            </a:r>
            <a:r>
              <a:rPr sz="2800" dirty="0" err="1"/>
              <a:t>robo</a:t>
            </a:r>
            <a:r>
              <a:rPr sz="2800" dirty="0"/>
              <a:t>-advisors replace human advisors? Why/why not?</a:t>
            </a:r>
          </a:p>
          <a:p>
            <a:pPr>
              <a:defRPr sz="2000"/>
            </a:pPr>
            <a:r>
              <a:rPr sz="2800" dirty="0"/>
              <a:t>How can </a:t>
            </a:r>
            <a:r>
              <a:rPr sz="2800" dirty="0" err="1"/>
              <a:t>LendingKart</a:t>
            </a:r>
            <a:r>
              <a:rPr sz="2800" dirty="0"/>
              <a:t> support small businesses in rural India?</a:t>
            </a:r>
          </a:p>
          <a:p>
            <a:pPr>
              <a:defRPr sz="2000"/>
            </a:pPr>
            <a:r>
              <a:rPr sz="2800" dirty="0"/>
              <a:t>What role will AI play in expanding financial inclusion?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757749"/>
          </a:xfrm>
        </p:spPr>
        <p:txBody>
          <a:bodyPr>
            <a:normAutofit/>
          </a:bodyPr>
          <a:lstStyle/>
          <a:p>
            <a:r>
              <a:rPr lang="en-US" sz="3600" b="1" dirty="0"/>
              <a:t>What does AI Mean to Fintech Exactly?</a:t>
            </a:r>
          </a:p>
        </p:txBody>
      </p:sp>
      <p:sp>
        <p:nvSpPr>
          <p:cNvPr id="3" name="Content Placeholder 2"/>
          <p:cNvSpPr>
            <a:spLocks noGrp="1"/>
          </p:cNvSpPr>
          <p:nvPr>
            <p:ph idx="1"/>
          </p:nvPr>
        </p:nvSpPr>
        <p:spPr>
          <a:xfrm>
            <a:off x="609600" y="1032387"/>
            <a:ext cx="10972800" cy="5550975"/>
          </a:xfrm>
        </p:spPr>
        <p:txBody>
          <a:bodyPr>
            <a:normAutofit fontScale="92500" lnSpcReduction="20000"/>
          </a:bodyPr>
          <a:lstStyle/>
          <a:p>
            <a:pPr algn="just"/>
            <a:r>
              <a:rPr lang="en-US" dirty="0"/>
              <a:t>The convergence of AI and Fintech represents a dynamic sector at the forefront of disruptive innovation in financial services. By leveraging AI-powered systems, Fintech companies are reshaping customer expectations and ushering in a new era of personalized, accessible, and efficient financial operations. Here we decode the essence and impact of AI-driven Fintech solutions.</a:t>
            </a:r>
          </a:p>
          <a:p>
            <a:pPr algn="just"/>
            <a:r>
              <a:rPr lang="en-US" dirty="0"/>
              <a:t>AI in Fintech is characterized by the implementation of ML, natural language processing, predictive analytics, and cognitive computing to empower financial institutions. These technologies analyze customer data to make data-driven decision-making, improve regulatory compliance, and enhance overall customer experiences. </a:t>
            </a:r>
          </a:p>
          <a:p>
            <a:pPr algn="just"/>
            <a:r>
              <a:rPr lang="en-US" dirty="0"/>
              <a:t>From enterprise chatbots that handle customer inquiries to algorithms that predict creditworthiness, AI is rapidly becoming the backbone of next-generation fintech companies.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816743"/>
          </a:xfrm>
        </p:spPr>
        <p:txBody>
          <a:bodyPr>
            <a:normAutofit/>
          </a:bodyPr>
          <a:lstStyle/>
          <a:p>
            <a:r>
              <a:rPr lang="en-US" sz="3600" b="1" dirty="0"/>
              <a:t>Ways AI is Transforming Fintech Companies</a:t>
            </a:r>
          </a:p>
        </p:txBody>
      </p:sp>
      <p:sp>
        <p:nvSpPr>
          <p:cNvPr id="3" name="Content Placeholder 2"/>
          <p:cNvSpPr>
            <a:spLocks noGrp="1"/>
          </p:cNvSpPr>
          <p:nvPr>
            <p:ph idx="1"/>
          </p:nvPr>
        </p:nvSpPr>
        <p:spPr>
          <a:xfrm>
            <a:off x="609600" y="1253613"/>
            <a:ext cx="10972800" cy="5043948"/>
          </a:xfrm>
        </p:spPr>
        <p:txBody>
          <a:bodyPr>
            <a:normAutofit/>
          </a:bodyPr>
          <a:lstStyle/>
          <a:p>
            <a:pPr algn="just">
              <a:defRPr sz="2000"/>
            </a:pPr>
            <a:r>
              <a:rPr lang="en-US" sz="2800" dirty="0"/>
              <a:t>The evolution of the AI in FinTech market has been nothing short of remarkable, with FinTech companies harnessing the power of Artificial Intelligence to redefine the landscape of financial services. As we delve into the ways AI is altering the sector, it is clear that AI-driven decision-making and AI in risk management play pivotal roles. Below are the key transformations ushered in by this groundbreaking technology.</a:t>
            </a:r>
          </a:p>
          <a:p>
            <a:pPr algn="just">
              <a:defRPr sz="2000"/>
            </a:pPr>
            <a:r>
              <a:rPr sz="2800" dirty="0"/>
              <a:t>Robo-Advisors: Automated, low-cost financial advice</a:t>
            </a:r>
          </a:p>
          <a:p>
            <a:pPr algn="just">
              <a:defRPr sz="2000"/>
            </a:pPr>
            <a:r>
              <a:rPr sz="2800" dirty="0"/>
              <a:t>Portfolio optimization with predictive analytics</a:t>
            </a:r>
          </a:p>
          <a:p>
            <a:pPr marL="0" indent="0" algn="just">
              <a:buNone/>
              <a:defRPr sz="2000"/>
            </a:pPr>
            <a:r>
              <a:rPr sz="2800" dirty="0"/>
              <a:t>Examples: Betterment, Paytm Money; BlackRock Aladdin manages $21T assets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348848-E9CD-AE31-0CC3-D3CC3D9C4861}"/>
              </a:ext>
            </a:extLst>
          </p:cNvPr>
          <p:cNvSpPr>
            <a:spLocks noGrp="1"/>
          </p:cNvSpPr>
          <p:nvPr>
            <p:ph type="title"/>
          </p:nvPr>
        </p:nvSpPr>
        <p:spPr/>
        <p:txBody>
          <a:bodyPr>
            <a:normAutofit/>
          </a:bodyPr>
          <a:lstStyle/>
          <a:p>
            <a:r>
              <a:rPr lang="en-US" sz="3200" b="1" dirty="0"/>
              <a:t>1. AI-Enhanced Customer Service</a:t>
            </a:r>
            <a:endParaRPr lang="en-US" sz="3200" dirty="0"/>
          </a:p>
        </p:txBody>
      </p:sp>
      <p:sp>
        <p:nvSpPr>
          <p:cNvPr id="3" name="Content Placeholder 2">
            <a:extLst>
              <a:ext uri="{FF2B5EF4-FFF2-40B4-BE49-F238E27FC236}">
                <a16:creationId xmlns:a16="http://schemas.microsoft.com/office/drawing/2014/main" id="{2F3529C7-41C7-BBFA-C2DA-78326619474E}"/>
              </a:ext>
            </a:extLst>
          </p:cNvPr>
          <p:cNvSpPr>
            <a:spLocks noGrp="1"/>
          </p:cNvSpPr>
          <p:nvPr>
            <p:ph idx="1"/>
          </p:nvPr>
        </p:nvSpPr>
        <p:spPr>
          <a:xfrm>
            <a:off x="280219" y="1106129"/>
            <a:ext cx="11636478" cy="5477233"/>
          </a:xfrm>
        </p:spPr>
        <p:txBody>
          <a:bodyPr>
            <a:normAutofit fontScale="92500" lnSpcReduction="20000"/>
          </a:bodyPr>
          <a:lstStyle/>
          <a:p>
            <a:pPr algn="just"/>
            <a:r>
              <a:rPr lang="en-US" dirty="0"/>
              <a:t>It exemplified by enterprise intelligent virtual assistants such as </a:t>
            </a:r>
            <a:r>
              <a:rPr lang="en-US" dirty="0" err="1"/>
              <a:t>AiseraGPT</a:t>
            </a:r>
            <a:r>
              <a:rPr lang="en-US" dirty="0"/>
              <a:t>, represents a significant leap in how financial institutions interact with their customers. </a:t>
            </a:r>
          </a:p>
          <a:p>
            <a:pPr algn="just"/>
            <a:r>
              <a:rPr lang="en-US" dirty="0"/>
              <a:t>These AI-powered chatbots utilize Conversational AI to offer immediate, personalized support, making financial advice and assistance more accessible than ever. </a:t>
            </a:r>
          </a:p>
          <a:p>
            <a:pPr algn="just"/>
            <a:r>
              <a:rPr lang="en-US" dirty="0"/>
              <a:t>Beyond handling routine inquiries, these AI systems can perform complex tasks such as facilitating transactions or providing tailored financial advice, transforming customer service from a cost center into a value-added service. </a:t>
            </a:r>
          </a:p>
          <a:p>
            <a:pPr algn="just"/>
            <a:r>
              <a:rPr lang="en-US" dirty="0"/>
              <a:t>This not only improves customer satisfaction but also allows human agents to focus on more complex issues, optimizing workforce efficiency.</a:t>
            </a:r>
          </a:p>
          <a:p>
            <a:pPr algn="just"/>
            <a:endParaRPr lang="en-US" dirty="0"/>
          </a:p>
        </p:txBody>
      </p:sp>
    </p:spTree>
    <p:extLst>
      <p:ext uri="{BB962C8B-B14F-4D97-AF65-F5344CB8AC3E}">
        <p14:creationId xmlns:p14="http://schemas.microsoft.com/office/powerpoint/2010/main" val="26002728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5503CC-1E4F-184E-33BF-848F8C1837EB}"/>
              </a:ext>
            </a:extLst>
          </p:cNvPr>
          <p:cNvSpPr>
            <a:spLocks noGrp="1"/>
          </p:cNvSpPr>
          <p:nvPr>
            <p:ph type="title"/>
          </p:nvPr>
        </p:nvSpPr>
        <p:spPr/>
        <p:txBody>
          <a:bodyPr>
            <a:normAutofit/>
          </a:bodyPr>
          <a:lstStyle/>
          <a:p>
            <a:r>
              <a:rPr lang="en-US" sz="3200" b="1" dirty="0"/>
              <a:t>2. Improved Cybersecurity Measures</a:t>
            </a:r>
            <a:endParaRPr lang="en-US" sz="3200" dirty="0"/>
          </a:p>
        </p:txBody>
      </p:sp>
      <p:sp>
        <p:nvSpPr>
          <p:cNvPr id="3" name="Content Placeholder 2">
            <a:extLst>
              <a:ext uri="{FF2B5EF4-FFF2-40B4-BE49-F238E27FC236}">
                <a16:creationId xmlns:a16="http://schemas.microsoft.com/office/drawing/2014/main" id="{D939C869-1DB4-7CEF-34CF-4B402F97D66D}"/>
              </a:ext>
            </a:extLst>
          </p:cNvPr>
          <p:cNvSpPr>
            <a:spLocks noGrp="1"/>
          </p:cNvSpPr>
          <p:nvPr>
            <p:ph idx="1"/>
          </p:nvPr>
        </p:nvSpPr>
        <p:spPr>
          <a:xfrm>
            <a:off x="609600" y="1417639"/>
            <a:ext cx="10972800" cy="4708526"/>
          </a:xfrm>
        </p:spPr>
        <p:txBody>
          <a:bodyPr>
            <a:normAutofit lnSpcReduction="10000"/>
          </a:bodyPr>
          <a:lstStyle/>
          <a:p>
            <a:pPr algn="just"/>
            <a:r>
              <a:rPr lang="en-US" dirty="0"/>
              <a:t>In the domain of cybersecurity, AI algorithms play a critical role in developing sophisticated anti-fraud systems. </a:t>
            </a:r>
          </a:p>
          <a:p>
            <a:pPr algn="just"/>
            <a:r>
              <a:rPr lang="en-US" dirty="0"/>
              <a:t>These systems analyze transaction patterns in real time to detect anomalies that may indicate fraudulent activity, enabling preemptive action to prevent financial loss. </a:t>
            </a:r>
          </a:p>
          <a:p>
            <a:pPr algn="just"/>
            <a:r>
              <a:rPr lang="en-US" dirty="0"/>
              <a:t>By constantly learning from new data, AI models adapt to evolving fraud tactics, ensuring financial institutions stay ahead of cybercriminals. This proactive approach to security not only protects assets but also builds trust with customers, crucial for maintaining a strong market position.</a:t>
            </a:r>
          </a:p>
          <a:p>
            <a:pPr algn="just"/>
            <a:endParaRPr lang="en-US" dirty="0"/>
          </a:p>
        </p:txBody>
      </p:sp>
    </p:spTree>
    <p:extLst>
      <p:ext uri="{BB962C8B-B14F-4D97-AF65-F5344CB8AC3E}">
        <p14:creationId xmlns:p14="http://schemas.microsoft.com/office/powerpoint/2010/main" val="16854512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FCB8C8-142E-C483-E392-A6AC0198B313}"/>
              </a:ext>
            </a:extLst>
          </p:cNvPr>
          <p:cNvSpPr>
            <a:spLocks noGrp="1"/>
          </p:cNvSpPr>
          <p:nvPr>
            <p:ph type="title"/>
          </p:nvPr>
        </p:nvSpPr>
        <p:spPr/>
        <p:txBody>
          <a:bodyPr>
            <a:normAutofit/>
          </a:bodyPr>
          <a:lstStyle/>
          <a:p>
            <a:r>
              <a:rPr lang="en-US" sz="3200" b="1" dirty="0"/>
              <a:t>3. Predictive Analytics for Market Trends</a:t>
            </a:r>
            <a:endParaRPr lang="en-US" sz="3200" dirty="0"/>
          </a:p>
        </p:txBody>
      </p:sp>
      <p:sp>
        <p:nvSpPr>
          <p:cNvPr id="3" name="Content Placeholder 2">
            <a:extLst>
              <a:ext uri="{FF2B5EF4-FFF2-40B4-BE49-F238E27FC236}">
                <a16:creationId xmlns:a16="http://schemas.microsoft.com/office/drawing/2014/main" id="{05B77A4B-0DAA-C994-9332-69FDFFD74844}"/>
              </a:ext>
            </a:extLst>
          </p:cNvPr>
          <p:cNvSpPr>
            <a:spLocks noGrp="1"/>
          </p:cNvSpPr>
          <p:nvPr>
            <p:ph idx="1"/>
          </p:nvPr>
        </p:nvSpPr>
        <p:spPr>
          <a:xfrm>
            <a:off x="609600" y="1312607"/>
            <a:ext cx="10972800" cy="4813558"/>
          </a:xfrm>
        </p:spPr>
        <p:txBody>
          <a:bodyPr>
            <a:normAutofit/>
          </a:bodyPr>
          <a:lstStyle/>
          <a:p>
            <a:pPr algn="just"/>
            <a:r>
              <a:rPr lang="en-US" dirty="0"/>
              <a:t>Predictive analytics harnesses AI’s power to process vast datasets and forecast future market trends. </a:t>
            </a:r>
          </a:p>
          <a:p>
            <a:pPr algn="just"/>
            <a:r>
              <a:rPr lang="en-US" dirty="0"/>
              <a:t>FinTech firms leverage this capability to anticipate shifts in consumer behavior, market demand, and economic conditions, allowing them to make informed strategic decisions. </a:t>
            </a:r>
          </a:p>
          <a:p>
            <a:pPr algn="just"/>
            <a:r>
              <a:rPr lang="en-US" dirty="0"/>
              <a:t>This foresight can lead to the development of innovative financial products, targeted marketing strategies, and optimized investment portfolios, thereby enhancing competitiveness and profitability.</a:t>
            </a:r>
          </a:p>
          <a:p>
            <a:pPr algn="just"/>
            <a:endParaRPr lang="en-US" dirty="0"/>
          </a:p>
        </p:txBody>
      </p:sp>
    </p:spTree>
    <p:extLst>
      <p:ext uri="{BB962C8B-B14F-4D97-AF65-F5344CB8AC3E}">
        <p14:creationId xmlns:p14="http://schemas.microsoft.com/office/powerpoint/2010/main" val="34564739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E573C-F42D-074D-FEC3-B6A09BE687E8}"/>
              </a:ext>
            </a:extLst>
          </p:cNvPr>
          <p:cNvSpPr>
            <a:spLocks noGrp="1"/>
          </p:cNvSpPr>
          <p:nvPr>
            <p:ph type="title"/>
          </p:nvPr>
        </p:nvSpPr>
        <p:spPr/>
        <p:txBody>
          <a:bodyPr>
            <a:normAutofit/>
          </a:bodyPr>
          <a:lstStyle/>
          <a:p>
            <a:r>
              <a:rPr lang="en-US" sz="3600" b="1" dirty="0"/>
              <a:t>4. Enhanced Credit Scoring Models</a:t>
            </a:r>
            <a:endParaRPr lang="en-US" sz="3600" dirty="0"/>
          </a:p>
        </p:txBody>
      </p:sp>
      <p:sp>
        <p:nvSpPr>
          <p:cNvPr id="3" name="Content Placeholder 2">
            <a:extLst>
              <a:ext uri="{FF2B5EF4-FFF2-40B4-BE49-F238E27FC236}">
                <a16:creationId xmlns:a16="http://schemas.microsoft.com/office/drawing/2014/main" id="{AFEDA767-4557-4B56-1B3C-CEF49CD548D7}"/>
              </a:ext>
            </a:extLst>
          </p:cNvPr>
          <p:cNvSpPr>
            <a:spLocks noGrp="1"/>
          </p:cNvSpPr>
          <p:nvPr>
            <p:ph idx="1"/>
          </p:nvPr>
        </p:nvSpPr>
        <p:spPr/>
        <p:txBody>
          <a:bodyPr>
            <a:normAutofit lnSpcReduction="10000"/>
          </a:bodyPr>
          <a:lstStyle/>
          <a:p>
            <a:pPr algn="just"/>
            <a:r>
              <a:rPr lang="en-US" dirty="0"/>
              <a:t>AI has revolutionized credit scoring by enabling more nuanced and dynamic assessments of credit risk. </a:t>
            </a:r>
          </a:p>
          <a:p>
            <a:pPr algn="just"/>
            <a:r>
              <a:rPr lang="en-US" dirty="0"/>
              <a:t>Unlike traditional models, AI-driven systems can analyze a broader range of data points, including non-traditional data such as social media activity or mobile phone usage patterns, to predict an applicant’s creditworthiness. </a:t>
            </a:r>
          </a:p>
          <a:p>
            <a:pPr algn="just"/>
            <a:r>
              <a:rPr lang="en-US" dirty="0"/>
              <a:t>This leads to more accurate credit scores, expands financial inclusion by providing credit access to underserved segments, and reduces the risk of default for lenders.</a:t>
            </a:r>
          </a:p>
          <a:p>
            <a:pPr algn="just"/>
            <a:endParaRPr lang="en-US" dirty="0"/>
          </a:p>
        </p:txBody>
      </p:sp>
    </p:spTree>
    <p:extLst>
      <p:ext uri="{BB962C8B-B14F-4D97-AF65-F5344CB8AC3E}">
        <p14:creationId xmlns:p14="http://schemas.microsoft.com/office/powerpoint/2010/main" val="30398996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FB909B-4104-9E54-CCE2-F8809ABFB210}"/>
              </a:ext>
            </a:extLst>
          </p:cNvPr>
          <p:cNvSpPr>
            <a:spLocks noGrp="1"/>
          </p:cNvSpPr>
          <p:nvPr>
            <p:ph type="title"/>
          </p:nvPr>
        </p:nvSpPr>
        <p:spPr/>
        <p:txBody>
          <a:bodyPr>
            <a:normAutofit/>
          </a:bodyPr>
          <a:lstStyle/>
          <a:p>
            <a:r>
              <a:rPr lang="en-US" sz="3200" b="1" dirty="0"/>
              <a:t>5. Effective Fraud Detection Strategies</a:t>
            </a:r>
          </a:p>
        </p:txBody>
      </p:sp>
      <p:sp>
        <p:nvSpPr>
          <p:cNvPr id="3" name="Content Placeholder 2">
            <a:extLst>
              <a:ext uri="{FF2B5EF4-FFF2-40B4-BE49-F238E27FC236}">
                <a16:creationId xmlns:a16="http://schemas.microsoft.com/office/drawing/2014/main" id="{9FABEFF7-8B9B-5BB1-DD99-2C4FE77FF787}"/>
              </a:ext>
            </a:extLst>
          </p:cNvPr>
          <p:cNvSpPr>
            <a:spLocks noGrp="1"/>
          </p:cNvSpPr>
          <p:nvPr>
            <p:ph idx="1"/>
          </p:nvPr>
        </p:nvSpPr>
        <p:spPr>
          <a:xfrm>
            <a:off x="609600" y="1417638"/>
            <a:ext cx="10972800" cy="5165723"/>
          </a:xfrm>
        </p:spPr>
        <p:txBody>
          <a:bodyPr>
            <a:normAutofit/>
          </a:bodyPr>
          <a:lstStyle/>
          <a:p>
            <a:pPr algn="just"/>
            <a:r>
              <a:rPr lang="en-US" dirty="0"/>
              <a:t>AI’s integration into fraud detection mechanisms significantly enhances banking security. </a:t>
            </a:r>
          </a:p>
          <a:p>
            <a:pPr algn="just"/>
            <a:r>
              <a:rPr lang="en-US" dirty="0"/>
              <a:t>By employing machine learning algorithms that can detect patterns indicative of fraudulent activity, financial institutions can identify and mitigate risks much more efficiently than traditional methods. </a:t>
            </a:r>
          </a:p>
          <a:p>
            <a:pPr algn="just"/>
            <a:r>
              <a:rPr lang="en-US" dirty="0"/>
              <a:t>This capability is particularly valuable in real-time transaction processing, where speed and accuracy are critical for preventing unauthorized transactions and minimizing financial losses.</a:t>
            </a:r>
          </a:p>
          <a:p>
            <a:pPr algn="just"/>
            <a:endParaRPr lang="en-US" dirty="0"/>
          </a:p>
        </p:txBody>
      </p:sp>
    </p:spTree>
    <p:extLst>
      <p:ext uri="{BB962C8B-B14F-4D97-AF65-F5344CB8AC3E}">
        <p14:creationId xmlns:p14="http://schemas.microsoft.com/office/powerpoint/2010/main" val="6676649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23</TotalTime>
  <Words>1893</Words>
  <Application>Microsoft Office PowerPoint</Application>
  <PresentationFormat>Widescreen</PresentationFormat>
  <Paragraphs>95</Paragraphs>
  <Slides>21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21</vt:i4>
      </vt:variant>
    </vt:vector>
  </HeadingPairs>
  <TitlesOfParts>
    <vt:vector size="24" baseType="lpstr">
      <vt:lpstr>Arial</vt:lpstr>
      <vt:lpstr>Calibri</vt:lpstr>
      <vt:lpstr>Office Theme</vt:lpstr>
      <vt:lpstr>How AI is Transforming the Future of FinTech </vt:lpstr>
      <vt:lpstr>Role of AI in FinTech</vt:lpstr>
      <vt:lpstr>What does AI Mean to Fintech Exactly?</vt:lpstr>
      <vt:lpstr>Ways AI is Transforming Fintech Companies</vt:lpstr>
      <vt:lpstr>1. AI-Enhanced Customer Service</vt:lpstr>
      <vt:lpstr>2. Improved Cybersecurity Measures</vt:lpstr>
      <vt:lpstr>3. Predictive Analytics for Market Trends</vt:lpstr>
      <vt:lpstr>4. Enhanced Credit Scoring Models</vt:lpstr>
      <vt:lpstr>5. Effective Fraud Detection Strategies</vt:lpstr>
      <vt:lpstr>6. User Behavior Analysis</vt:lpstr>
      <vt:lpstr>7. Automated Financial Advisors</vt:lpstr>
      <vt:lpstr>8. Data-Driven Strategic Planning</vt:lpstr>
      <vt:lpstr>Real-World Examples of Using AI in Financial Technology </vt:lpstr>
      <vt:lpstr>2. Wealth &amp; Fund Management</vt:lpstr>
      <vt:lpstr>3. Credit &amp; Lending</vt:lpstr>
      <vt:lpstr>4. Insurance (InsurTech)</vt:lpstr>
      <vt:lpstr>5. Fraud Detection &amp; Cybersecurity</vt:lpstr>
      <vt:lpstr>6. Regulatory Technology (RegTech)</vt:lpstr>
      <vt:lpstr>7. Financial Inclusion</vt:lpstr>
      <vt:lpstr>Conclusion</vt:lpstr>
      <vt:lpstr>Discussion Questions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Manish Dadhich</cp:lastModifiedBy>
  <cp:revision>13</cp:revision>
  <dcterms:created xsi:type="dcterms:W3CDTF">2013-01-27T09:14:16Z</dcterms:created>
  <dcterms:modified xsi:type="dcterms:W3CDTF">2025-09-06T14:01:38Z</dcterms:modified>
  <cp:category/>
</cp:coreProperties>
</file>