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file:///F:\Youtube\blockchain.mp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Core Banking</a:t>
            </a:r>
            <a:r>
              <a:rPr lang="en-US" b="1" dirty="0" smtClean="0"/>
              <a:t/>
            </a:r>
            <a:br>
              <a:rPr lang="en-US" b="1" dirty="0" smtClean="0"/>
            </a:br>
            <a:r>
              <a:rPr lang="en-US" b="1" dirty="0" smtClean="0"/>
              <a:t>&amp; Banks</a:t>
            </a:r>
            <a:endParaRPr lang="en-US" b="1"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IN" sz="3200" b="1" dirty="0" smtClean="0"/>
              <a:t>Electronic Clearance and Settlement System</a:t>
            </a:r>
            <a:endParaRPr lang="en-US" sz="3200"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IN" sz="2400" dirty="0" smtClean="0"/>
              <a:t>It permits both quick and efficient settlement by removing the need for paperwork, and the simultaneous delivery of securities with the payment of a corresponding cash sum in the agreed upon currency.</a:t>
            </a:r>
          </a:p>
          <a:p>
            <a:pPr algn="just">
              <a:buNone/>
            </a:pPr>
            <a:r>
              <a:rPr lang="en-IN" sz="2400" b="1" dirty="0" smtClean="0"/>
              <a:t>Block chain Technology </a:t>
            </a:r>
            <a:endParaRPr lang="en-US" sz="2400" dirty="0" smtClean="0"/>
          </a:p>
          <a:p>
            <a:pPr algn="just"/>
            <a:r>
              <a:rPr lang="en-IN" sz="2400" dirty="0" smtClean="0"/>
              <a:t>“A Block chain is a digital, immutable, distributed ledger that chronologically records transactions in near real time. The prerequisite for each subsequent transaction to be added to the ledger is the respective consensus of the network participants (called nodes), thereby creating a continuous mechanism of control regarding manipulation, errors, and data </a:t>
            </a:r>
            <a:r>
              <a:rPr lang="en-IN" sz="2400" dirty="0" err="1" smtClean="0"/>
              <a:t>quality"</a:t>
            </a:r>
            <a:r>
              <a:rPr lang="en-IN" sz="2400" dirty="0" err="1" smtClean="0">
                <a:hlinkClick r:id="rId2" action="ppaction://hlinkfile"/>
              </a:rPr>
              <a:t>F</a:t>
            </a:r>
            <a:r>
              <a:rPr lang="en-IN" sz="2400" dirty="0" smtClean="0">
                <a:hlinkClick r:id="rId2" action="ppaction://hlinkfile"/>
              </a:rPr>
              <a:t>:\</a:t>
            </a:r>
            <a:r>
              <a:rPr lang="en-IN" sz="2400" dirty="0" err="1" smtClean="0">
                <a:hlinkClick r:id="rId2" action="ppaction://hlinkfile"/>
              </a:rPr>
              <a:t>Youtube</a:t>
            </a:r>
            <a:r>
              <a:rPr lang="en-IN" sz="2400" dirty="0" smtClean="0">
                <a:hlinkClick r:id="rId2" action="ppaction://hlinkfile"/>
              </a:rPr>
              <a:t>\blockchain.mp4</a:t>
            </a:r>
            <a:endParaRPr lang="en-US" sz="2400" dirty="0" smtClean="0"/>
          </a:p>
          <a:p>
            <a:pPr algn="just"/>
            <a:endParaRPr lang="en-IN" sz="2400" dirty="0" smtClean="0"/>
          </a:p>
          <a:p>
            <a:pPr algn="just"/>
            <a:endParaRPr lang="en-IN" sz="2400" dirty="0" smtClean="0"/>
          </a:p>
          <a:p>
            <a:pPr algn="just"/>
            <a:endParaRPr lang="en-US" sz="2400" dirty="0" smtClean="0"/>
          </a:p>
          <a:p>
            <a:pPr algn="just"/>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Work Culture in Banking</a:t>
            </a:r>
            <a:endParaRPr lang="en-US" sz="3200" dirty="0"/>
          </a:p>
        </p:txBody>
      </p:sp>
      <p:sp>
        <p:nvSpPr>
          <p:cNvPr id="3" name="Content Placeholder 2"/>
          <p:cNvSpPr>
            <a:spLocks noGrp="1"/>
          </p:cNvSpPr>
          <p:nvPr>
            <p:ph idx="1"/>
          </p:nvPr>
        </p:nvSpPr>
        <p:spPr/>
        <p:txBody>
          <a:bodyPr>
            <a:noAutofit/>
          </a:bodyPr>
          <a:lstStyle/>
          <a:p>
            <a:r>
              <a:rPr lang="en-US" sz="2400" dirty="0" smtClean="0"/>
              <a:t>Work culture where family concept is practiced among the employees.</a:t>
            </a:r>
          </a:p>
          <a:p>
            <a:r>
              <a:rPr lang="en-US" sz="2400" dirty="0" smtClean="0"/>
              <a:t>Receptivity to new ideas</a:t>
            </a:r>
          </a:p>
          <a:p>
            <a:r>
              <a:rPr lang="en-US" sz="2400" dirty="0" smtClean="0"/>
              <a:t>Opportunities for experimentation</a:t>
            </a:r>
          </a:p>
          <a:p>
            <a:r>
              <a:rPr lang="en-US" sz="2400" dirty="0" smtClean="0"/>
              <a:t>Facilities which supports growth</a:t>
            </a:r>
          </a:p>
          <a:p>
            <a:r>
              <a:rPr lang="en-US" sz="2400" dirty="0" smtClean="0"/>
              <a:t>Record cordial Industrial Relations</a:t>
            </a:r>
          </a:p>
          <a:p>
            <a:r>
              <a:rPr lang="en-US" sz="2400" dirty="0" smtClean="0"/>
              <a:t>Training System</a:t>
            </a:r>
          </a:p>
          <a:p>
            <a:r>
              <a:rPr lang="en-US" sz="2400" dirty="0" smtClean="0"/>
              <a:t>Incentives for Self Development</a:t>
            </a:r>
          </a:p>
          <a:p>
            <a:r>
              <a:rPr lang="en-US" sz="2400" dirty="0" smtClean="0"/>
              <a:t>Employee Suggestion Scheme</a:t>
            </a:r>
          </a:p>
          <a:p>
            <a:r>
              <a:rPr lang="en-US" sz="2400" dirty="0" smtClean="0"/>
              <a:t>Staff Meeting</a:t>
            </a:r>
          </a:p>
          <a:p>
            <a:r>
              <a:rPr lang="en-US" sz="2400" dirty="0" smtClean="0"/>
              <a:t>Study Circle</a:t>
            </a:r>
          </a:p>
          <a:p>
            <a:r>
              <a:rPr lang="en-US" sz="2400" dirty="0" smtClean="0"/>
              <a:t>Brainstorming Sessions</a:t>
            </a:r>
          </a:p>
          <a:p>
            <a:r>
              <a:rPr lang="en-US" sz="2400" dirty="0" smtClean="0"/>
              <a:t/>
            </a:r>
            <a:br>
              <a:rPr lang="en-US" sz="2400" dirty="0" smtClean="0"/>
            </a:b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9600" dirty="0" smtClean="0"/>
              <a:t>					Thx</a:t>
            </a:r>
            <a:endParaRPr lang="en-US"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Core Banking System</a:t>
            </a:r>
            <a:endParaRPr lang="en-US" sz="3200" dirty="0"/>
          </a:p>
        </p:txBody>
      </p:sp>
      <p:sp>
        <p:nvSpPr>
          <p:cNvPr id="3" name="Content Placeholder 2"/>
          <p:cNvSpPr>
            <a:spLocks noGrp="1"/>
          </p:cNvSpPr>
          <p:nvPr>
            <p:ph idx="1"/>
          </p:nvPr>
        </p:nvSpPr>
        <p:spPr/>
        <p:txBody>
          <a:bodyPr>
            <a:normAutofit lnSpcReduction="10000"/>
          </a:bodyPr>
          <a:lstStyle/>
          <a:p>
            <a:pPr algn="just"/>
            <a:r>
              <a:rPr lang="en-IN" sz="2800" dirty="0" smtClean="0"/>
              <a:t>Gartner defines a core banking system as a back-end system that processes daily banking transactions, and posts updates to accounts and other financial records.</a:t>
            </a:r>
            <a:endParaRPr lang="en-US" sz="2800" dirty="0" smtClean="0"/>
          </a:p>
          <a:p>
            <a:pPr algn="just"/>
            <a:r>
              <a:rPr lang="en-IN" sz="2800" dirty="0" smtClean="0"/>
              <a:t>Nowadays, banks are using core banking applications to support their operations.</a:t>
            </a:r>
          </a:p>
          <a:p>
            <a:pPr algn="just"/>
            <a:r>
              <a:rPr lang="en-IN" sz="2800" dirty="0" smtClean="0"/>
              <a:t>Advanced technology helps to connect branch computers to a single computer at data centre and have all transactions of all branches recorded live at one place. This concept is “CORE BANKING”.</a:t>
            </a:r>
            <a:endParaRPr lang="en-US" sz="2800" dirty="0" smtClean="0"/>
          </a:p>
          <a:p>
            <a:pPr algn="just"/>
            <a:endParaRPr lang="en-US" sz="2800" dirty="0" smtClean="0"/>
          </a:p>
          <a:p>
            <a:pPr algn="just"/>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IN" sz="2800" dirty="0" smtClean="0"/>
              <a:t>CORE stands for </a:t>
            </a:r>
            <a:r>
              <a:rPr lang="en-IN" sz="2800" b="1" dirty="0" smtClean="0"/>
              <a:t>"centralized online real-time </a:t>
            </a:r>
            <a:r>
              <a:rPr lang="en-IN" sz="2800" b="1" dirty="0" smtClean="0"/>
              <a:t>exchange”</a:t>
            </a:r>
            <a:endParaRPr lang="en-US" sz="2800" dirty="0"/>
          </a:p>
        </p:txBody>
      </p:sp>
      <p:sp>
        <p:nvSpPr>
          <p:cNvPr id="3" name="Content Placeholder 2"/>
          <p:cNvSpPr>
            <a:spLocks noGrp="1"/>
          </p:cNvSpPr>
          <p:nvPr>
            <p:ph idx="1"/>
          </p:nvPr>
        </p:nvSpPr>
        <p:spPr/>
        <p:txBody>
          <a:bodyPr>
            <a:normAutofit/>
          </a:bodyPr>
          <a:lstStyle/>
          <a:p>
            <a:pPr algn="just"/>
            <a:r>
              <a:rPr lang="en-IN" sz="2800" dirty="0" smtClean="0"/>
              <a:t>This basically means that all banks branches access applications from centralized data centres. </a:t>
            </a:r>
          </a:p>
          <a:p>
            <a:pPr algn="just"/>
            <a:r>
              <a:rPr lang="en-IN" sz="2800" dirty="0" smtClean="0"/>
              <a:t>This means that the deposits made are reflected immediately on the bank's servers and the customer can withdraw the deposited money from any of the bank's branches throughout the world. </a:t>
            </a:r>
          </a:p>
          <a:p>
            <a:pPr algn="just"/>
            <a:r>
              <a:rPr lang="en-IN" sz="2800" dirty="0" smtClean="0"/>
              <a:t>These applications now also have the capability to address the needs of corporate customers, providing a comprehensive banking solution.</a:t>
            </a:r>
            <a:endParaRPr lang="en-US" sz="2800" dirty="0" smtClean="0"/>
          </a:p>
          <a:p>
            <a:pPr algn="just"/>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t>Advantages of core banking </a:t>
            </a:r>
            <a:r>
              <a:rPr lang="en-US" sz="3200" dirty="0" smtClean="0"/>
              <a:t/>
            </a:r>
            <a:br>
              <a:rPr lang="en-US" sz="3200" dirty="0" smtClean="0"/>
            </a:br>
            <a:endParaRPr lang="en-US" sz="3200" b="1" dirty="0"/>
          </a:p>
        </p:txBody>
      </p:sp>
      <p:sp>
        <p:nvSpPr>
          <p:cNvPr id="3" name="Content Placeholder 2"/>
          <p:cNvSpPr>
            <a:spLocks noGrp="1"/>
          </p:cNvSpPr>
          <p:nvPr>
            <p:ph idx="1"/>
          </p:nvPr>
        </p:nvSpPr>
        <p:spPr/>
        <p:txBody>
          <a:bodyPr>
            <a:normAutofit fontScale="85000" lnSpcReduction="20000"/>
          </a:bodyPr>
          <a:lstStyle/>
          <a:p>
            <a:pPr>
              <a:buNone/>
            </a:pPr>
            <a:r>
              <a:rPr lang="en-IN" dirty="0" smtClean="0"/>
              <a:t>1</a:t>
            </a:r>
            <a:r>
              <a:rPr lang="en-IN" dirty="0" smtClean="0"/>
              <a:t>. Consolidation of MIS / statements / reporting at </a:t>
            </a:r>
            <a:r>
              <a:rPr lang="en-IN" dirty="0" smtClean="0"/>
              <a:t>one place reducing </a:t>
            </a:r>
            <a:r>
              <a:rPr lang="en-IN" dirty="0" smtClean="0"/>
              <a:t>duplication of tasks at branches and it is of real time.</a:t>
            </a:r>
            <a:endParaRPr lang="en-US" dirty="0" smtClean="0"/>
          </a:p>
          <a:p>
            <a:pPr>
              <a:buNone/>
            </a:pPr>
            <a:r>
              <a:rPr lang="en-IN" dirty="0" smtClean="0"/>
              <a:t>2. Supervision of branches on risk perceptions possible as ongoing process.</a:t>
            </a:r>
            <a:endParaRPr lang="en-US" dirty="0" smtClean="0"/>
          </a:p>
          <a:p>
            <a:pPr>
              <a:buNone/>
            </a:pPr>
            <a:r>
              <a:rPr lang="en-IN" dirty="0" smtClean="0"/>
              <a:t>3. Frequent audits and timely control measures can be initiated.</a:t>
            </a:r>
            <a:endParaRPr lang="en-US" dirty="0" smtClean="0"/>
          </a:p>
          <a:p>
            <a:pPr>
              <a:buNone/>
            </a:pPr>
            <a:r>
              <a:rPr lang="en-IN" dirty="0" smtClean="0"/>
              <a:t>4. Quick informal decisions on real time MIS.</a:t>
            </a:r>
            <a:endParaRPr lang="en-US" dirty="0" smtClean="0"/>
          </a:p>
          <a:p>
            <a:pPr>
              <a:buNone/>
            </a:pPr>
            <a:r>
              <a:rPr lang="en-IN" dirty="0" smtClean="0"/>
              <a:t>5. Faster and practically real time reconciliation of accounts.</a:t>
            </a:r>
            <a:endParaRPr lang="en-US" dirty="0" smtClean="0"/>
          </a:p>
          <a:p>
            <a:pPr>
              <a:buNone/>
            </a:pPr>
            <a:r>
              <a:rPr lang="en-IN" dirty="0" smtClean="0"/>
              <a:t>6. Centralized marking and movement monitoring of </a:t>
            </a:r>
            <a:r>
              <a:rPr lang="en-IN" dirty="0" smtClean="0"/>
              <a:t>NPA accounts</a:t>
            </a:r>
            <a:r>
              <a:rPr lang="en-IN" dirty="0" smtClean="0"/>
              <a:t>.</a:t>
            </a: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IN" dirty="0" smtClean="0"/>
              <a:t>7. Centralized </a:t>
            </a:r>
            <a:r>
              <a:rPr lang="en-IN" dirty="0" smtClean="0"/>
              <a:t>follow-up and co-ordination of overdue and NPA accounts.</a:t>
            </a:r>
            <a:endParaRPr lang="en-US" dirty="0" smtClean="0"/>
          </a:p>
          <a:p>
            <a:pPr algn="just">
              <a:buNone/>
            </a:pPr>
            <a:r>
              <a:rPr lang="en-IN" dirty="0" smtClean="0"/>
              <a:t>8. For statutory reporting and compliance no need to wait for branch </a:t>
            </a:r>
            <a:r>
              <a:rPr lang="en-IN" dirty="0" smtClean="0"/>
              <a:t>compliance.</a:t>
            </a:r>
            <a:endParaRPr lang="en-US" dirty="0" smtClean="0"/>
          </a:p>
          <a:p>
            <a:pPr algn="just">
              <a:buNone/>
            </a:pPr>
            <a:r>
              <a:rPr lang="en-IN" dirty="0" smtClean="0"/>
              <a:t>9. </a:t>
            </a:r>
            <a:r>
              <a:rPr lang="en-IN" dirty="0" smtClean="0"/>
              <a:t>Quick look of short </a:t>
            </a:r>
            <a:r>
              <a:rPr lang="en-IN" dirty="0" smtClean="0"/>
              <a:t>term assets and liabilities possible.</a:t>
            </a:r>
            <a:endParaRPr lang="en-US" dirty="0" smtClean="0"/>
          </a:p>
          <a:p>
            <a:pPr algn="just">
              <a:buNone/>
            </a:pPr>
            <a:r>
              <a:rPr lang="en-IN" dirty="0" smtClean="0"/>
              <a:t>10. Product-wise, customer-wise, customer profile based analysis and decision making possible.</a:t>
            </a:r>
            <a:endParaRPr lang="en-US" dirty="0" smtClean="0"/>
          </a:p>
          <a:p>
            <a:pPr algn="just">
              <a:buNone/>
            </a:pPr>
            <a:r>
              <a:rPr lang="en-IN" dirty="0" smtClean="0"/>
              <a:t>11. Analysis of data on any aspect of banking business and control issues gives scope for keeping the bank professionally healthy.</a:t>
            </a:r>
            <a:endParaRPr lang="en-US"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5897563"/>
          </a:xfrm>
        </p:spPr>
        <p:txBody>
          <a:bodyPr>
            <a:noAutofit/>
          </a:bodyPr>
          <a:lstStyle/>
          <a:p>
            <a:pPr algn="just">
              <a:buNone/>
            </a:pPr>
            <a:r>
              <a:rPr lang="en-IN" sz="2400" dirty="0" smtClean="0"/>
              <a:t>12. Clearing function is centralized reducing man power requirement at each branch for the purpose.</a:t>
            </a:r>
            <a:endParaRPr lang="en-US" sz="2400" dirty="0" smtClean="0"/>
          </a:p>
          <a:p>
            <a:pPr algn="just">
              <a:buNone/>
            </a:pPr>
            <a:r>
              <a:rPr lang="en-IN" sz="2400" dirty="0" smtClean="0"/>
              <a:t>13. Audit on operational aspects of the accounts can be done at single location as entire data is available at one place.</a:t>
            </a:r>
            <a:endParaRPr lang="en-US" sz="2400" dirty="0" smtClean="0"/>
          </a:p>
          <a:p>
            <a:pPr algn="just">
              <a:buNone/>
            </a:pPr>
            <a:r>
              <a:rPr lang="en-IN" sz="2400" dirty="0" smtClean="0"/>
              <a:t>14. User access to the computer system in the bank can be restricted to his/her needs and authority only that achieves safety.</a:t>
            </a:r>
            <a:endParaRPr lang="en-US" sz="2400" dirty="0" smtClean="0"/>
          </a:p>
          <a:p>
            <a:pPr algn="just">
              <a:buNone/>
            </a:pPr>
            <a:r>
              <a:rPr lang="en-IN" sz="2400" dirty="0" smtClean="0"/>
              <a:t>15. Printing of several matters such as follow-up notices, statement of accounts etc. can be done centrally </a:t>
            </a:r>
            <a:r>
              <a:rPr lang="en-IN" sz="2400" dirty="0" err="1" smtClean="0"/>
              <a:t>on“line</a:t>
            </a:r>
            <a:r>
              <a:rPr lang="en-IN" sz="2400" dirty="0" smtClean="0"/>
              <a:t> printer” that reduces the printing time, printer and manpower need at each branch. Such printer can be activated by any branch on WAN command.</a:t>
            </a:r>
            <a:endParaRPr lang="en-US" sz="2400" dirty="0" smtClean="0"/>
          </a:p>
          <a:p>
            <a:pPr algn="just">
              <a:buNone/>
            </a:pPr>
            <a:r>
              <a:rPr lang="en-IN" sz="2400" dirty="0" smtClean="0"/>
              <a:t>16. Account opening and scanning of signatures can be done at central location.</a:t>
            </a:r>
            <a:endParaRPr lang="en-US" sz="2400" dirty="0" smtClean="0"/>
          </a:p>
          <a:p>
            <a:pPr algn="just">
              <a:buNone/>
            </a:pPr>
            <a:r>
              <a:rPr lang="en-IN" sz="2400" dirty="0" smtClean="0"/>
              <a:t>17. By installing mailing solution on the intra net of the bank, written communication in the form of letters, between H. O. and branches and vice versa, can be eliminated.</a:t>
            </a:r>
            <a:endParaRPr lang="en-US" sz="2400" dirty="0" smtClean="0"/>
          </a:p>
          <a:p>
            <a:pPr algn="just"/>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t>Advantages to Customers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990600"/>
            <a:ext cx="8382000" cy="5135563"/>
          </a:xfrm>
        </p:spPr>
        <p:txBody>
          <a:bodyPr>
            <a:noAutofit/>
          </a:bodyPr>
          <a:lstStyle/>
          <a:p>
            <a:pPr algn="just">
              <a:buNone/>
            </a:pPr>
            <a:r>
              <a:rPr lang="en-IN" sz="2400" dirty="0" smtClean="0"/>
              <a:t>1. Customer can operate his account from any of the branch of the bank.</a:t>
            </a:r>
            <a:endParaRPr lang="en-US" sz="2400" dirty="0" smtClean="0"/>
          </a:p>
          <a:p>
            <a:pPr algn="just">
              <a:buNone/>
            </a:pPr>
            <a:r>
              <a:rPr lang="en-IN" sz="2400" dirty="0" smtClean="0"/>
              <a:t>2. More service channels can be made available to the customer.</a:t>
            </a:r>
            <a:endParaRPr lang="en-US" sz="2400" dirty="0" smtClean="0"/>
          </a:p>
          <a:p>
            <a:pPr algn="just">
              <a:buNone/>
            </a:pPr>
            <a:r>
              <a:rPr lang="en-IN" sz="2400" dirty="0" smtClean="0"/>
              <a:t>3. Customer gets immediate credit if the transaction is between the branches of the bank.</a:t>
            </a:r>
            <a:endParaRPr lang="en-US" sz="2400" dirty="0" smtClean="0"/>
          </a:p>
          <a:p>
            <a:pPr algn="just">
              <a:buNone/>
            </a:pPr>
            <a:r>
              <a:rPr lang="en-IN" sz="2400" dirty="0" smtClean="0"/>
              <a:t>4. Even extension counters can provide all services to the Customer.</a:t>
            </a:r>
            <a:endParaRPr lang="en-US" sz="2400" dirty="0" smtClean="0"/>
          </a:p>
          <a:p>
            <a:pPr algn="just">
              <a:buNone/>
            </a:pPr>
            <a:r>
              <a:rPr lang="en-IN" sz="2400" dirty="0" smtClean="0"/>
              <a:t>5. Customer gets full attention and service satisfaction at the branches as the branches are freed from all back office functions, clearing functions and almost all accounting functions.</a:t>
            </a:r>
            <a:endParaRPr lang="en-US" sz="2400" dirty="0" smtClean="0"/>
          </a:p>
          <a:p>
            <a:pPr algn="just">
              <a:buNone/>
            </a:pPr>
            <a:r>
              <a:rPr lang="en-IN" sz="2400" dirty="0" smtClean="0"/>
              <a:t>6. Customer can get SMS alerts on his mobile or e-mail alerts through net for transaction taking place in his account. This gives him comfort and security.</a:t>
            </a:r>
            <a:endParaRPr lang="en-US" sz="2400" dirty="0" smtClean="0"/>
          </a:p>
          <a:p>
            <a:pPr algn="just"/>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t>Advantages to I. T. Department</a:t>
            </a:r>
            <a:endParaRPr lang="en-US" sz="3200" dirty="0"/>
          </a:p>
        </p:txBody>
      </p:sp>
      <p:sp>
        <p:nvSpPr>
          <p:cNvPr id="3" name="Content Placeholder 2"/>
          <p:cNvSpPr>
            <a:spLocks noGrp="1"/>
          </p:cNvSpPr>
          <p:nvPr>
            <p:ph idx="1"/>
          </p:nvPr>
        </p:nvSpPr>
        <p:spPr/>
        <p:txBody>
          <a:bodyPr>
            <a:noAutofit/>
          </a:bodyPr>
          <a:lstStyle/>
          <a:p>
            <a:pPr algn="just">
              <a:buNone/>
            </a:pPr>
            <a:r>
              <a:rPr lang="en-IN" sz="2800" dirty="0" smtClean="0"/>
              <a:t>1. I. T. Department becomes the focused entity and back-bone of the operations of the bank.</a:t>
            </a:r>
            <a:endParaRPr lang="en-US" sz="2800" dirty="0" smtClean="0"/>
          </a:p>
          <a:p>
            <a:pPr algn="just">
              <a:buNone/>
            </a:pPr>
            <a:r>
              <a:rPr lang="en-IN" sz="2800" dirty="0" smtClean="0"/>
              <a:t>2. Central data management and application reduces logistical problems and reaction time for system changes and/or trouble shooting.</a:t>
            </a:r>
            <a:endParaRPr lang="en-US" sz="2800" dirty="0" smtClean="0"/>
          </a:p>
          <a:p>
            <a:pPr algn="just">
              <a:buNone/>
            </a:pPr>
            <a:r>
              <a:rPr lang="en-IN" sz="2800" dirty="0" smtClean="0"/>
              <a:t>3. Parameter settings, interest application and such other works being done at one place avoid chances of otherwise repetitive mistakes at different branches and then load on I. T. Dept. for</a:t>
            </a:r>
            <a:r>
              <a:rPr lang="en-US" sz="2800" dirty="0" smtClean="0"/>
              <a:t> </a:t>
            </a:r>
            <a:r>
              <a:rPr lang="en-IN" sz="2800" dirty="0" smtClean="0"/>
              <a:t>rectification work.</a:t>
            </a:r>
            <a:endParaRPr lang="en-US" sz="2800" dirty="0" smtClean="0"/>
          </a:p>
          <a:p>
            <a:pPr algn="just">
              <a:buNone/>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IN" sz="2800" b="1" dirty="0" smtClean="0"/>
              <a:t>Core Banking Software Provider</a:t>
            </a:r>
            <a:endParaRPr lang="en-US" sz="2800" dirty="0"/>
          </a:p>
        </p:txBody>
      </p:sp>
      <p:pic>
        <p:nvPicPr>
          <p:cNvPr id="4" name="Picture 3"/>
          <p:cNvPicPr/>
          <p:nvPr/>
        </p:nvPicPr>
        <p:blipFill>
          <a:blip r:embed="rId2"/>
          <a:stretch>
            <a:fillRect/>
          </a:stretch>
        </p:blipFill>
        <p:spPr>
          <a:xfrm>
            <a:off x="457200" y="762000"/>
            <a:ext cx="8382000" cy="58673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786</Words>
  <Application>Microsoft Office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Core Banking &amp; Banks</vt:lpstr>
      <vt:lpstr>Core Banking System</vt:lpstr>
      <vt:lpstr>CORE stands for "centralized online real-time exchange”</vt:lpstr>
      <vt:lpstr>Advantages of core banking  </vt:lpstr>
      <vt:lpstr>Slide 5</vt:lpstr>
      <vt:lpstr>Slide 6</vt:lpstr>
      <vt:lpstr>Advantages to Customers </vt:lpstr>
      <vt:lpstr>Advantages to I. T. Department</vt:lpstr>
      <vt:lpstr>Core Banking Software Provider</vt:lpstr>
      <vt:lpstr>Electronic Clearance and Settlement System</vt:lpstr>
      <vt:lpstr>Work Culture in Banking</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Banking &amp; Banks</dc:title>
  <dc:creator>Manish</dc:creator>
  <cp:lastModifiedBy>Manish</cp:lastModifiedBy>
  <cp:revision>3</cp:revision>
  <dcterms:created xsi:type="dcterms:W3CDTF">2006-08-16T00:00:00Z</dcterms:created>
  <dcterms:modified xsi:type="dcterms:W3CDTF">2018-09-25T06:46:22Z</dcterms:modified>
</cp:coreProperties>
</file>