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58" r:id="rId5"/>
    <p:sldId id="259" r:id="rId6"/>
    <p:sldId id="260" r:id="rId7"/>
    <p:sldId id="270" r:id="rId8"/>
    <p:sldId id="261" r:id="rId9"/>
    <p:sldId id="262" r:id="rId10"/>
    <p:sldId id="263" r:id="rId11"/>
    <p:sldId id="264" r:id="rId12"/>
    <p:sldId id="265" r:id="rId13"/>
    <p:sldId id="266" r:id="rId14"/>
    <p:sldId id="267" r:id="rId15"/>
    <p:sldId id="268"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IFRS</a:t>
            </a:r>
            <a:endParaRPr lang="en-US" dirty="0"/>
          </a:p>
        </p:txBody>
      </p:sp>
      <p:sp>
        <p:nvSpPr>
          <p:cNvPr id="3" name="Subtitle 2"/>
          <p:cNvSpPr>
            <a:spLocks noGrp="1"/>
          </p:cNvSpPr>
          <p:nvPr>
            <p:ph type="subTitle" idx="1"/>
          </p:nvPr>
        </p:nvSpPr>
        <p:spPr/>
        <p:txBody>
          <a:bodyPr/>
          <a:lstStyle/>
          <a:p>
            <a:r>
              <a:rPr lang="en-US" dirty="0" smtClean="0"/>
              <a:t>Dr. Manish </a:t>
            </a:r>
            <a:r>
              <a:rPr lang="en-US" smtClean="0"/>
              <a:t>Dadhich</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lnSpcReduction="10000"/>
          </a:bodyPr>
          <a:lstStyle/>
          <a:p>
            <a:r>
              <a:rPr lang="en-US" dirty="0" smtClean="0"/>
              <a:t>The job of governments and standard setters in the developing countries made easier</a:t>
            </a:r>
          </a:p>
          <a:p>
            <a:r>
              <a:rPr lang="en-US" dirty="0" smtClean="0"/>
              <a:t>The job of tax authorities made easier</a:t>
            </a:r>
          </a:p>
          <a:p>
            <a:r>
              <a:rPr lang="en-US" dirty="0" smtClean="0"/>
              <a:t>Time and money saved by international professional accounting firms in planning and execution of accounting and audits.</a:t>
            </a:r>
          </a:p>
          <a:p>
            <a:r>
              <a:rPr lang="en-US" dirty="0" smtClean="0"/>
              <a:t>Benefits for national regulatory bodies</a:t>
            </a:r>
          </a:p>
          <a:p>
            <a:pPr lvl="1"/>
            <a:r>
              <a:rPr lang="en-US" dirty="0" smtClean="0"/>
              <a:t>Improved regulatory oversight and enforcement</a:t>
            </a:r>
          </a:p>
          <a:p>
            <a:pPr lvl="1"/>
            <a:r>
              <a:rPr lang="en-US" dirty="0" smtClean="0"/>
              <a:t> A higher standard of financial disclosure</a:t>
            </a:r>
          </a:p>
          <a:p>
            <a:pPr lvl="1"/>
            <a:r>
              <a:rPr lang="en-US" dirty="0" smtClean="0"/>
              <a:t> Better information for market participants</a:t>
            </a:r>
          </a:p>
          <a:p>
            <a:pPr lvl="1"/>
            <a:r>
              <a:rPr lang="en-US" dirty="0" smtClean="0"/>
              <a:t>Better ability to attract and monitor listings by foreign companies Administrative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Phase-wise Roadmap for application</a:t>
            </a:r>
            <a:br>
              <a:rPr lang="en-US" sz="2800" b="1" dirty="0" smtClean="0"/>
            </a:br>
            <a:r>
              <a:rPr lang="en-US" sz="2800" b="1" dirty="0" smtClean="0"/>
              <a:t>of IFRS converged Accounting</a:t>
            </a:r>
            <a:br>
              <a:rPr lang="en-US" sz="2800" b="1" dirty="0" smtClean="0"/>
            </a:br>
            <a:r>
              <a:rPr lang="en-US" sz="2800" b="1" dirty="0" smtClean="0"/>
              <a:t>Standards for Companies</a:t>
            </a:r>
            <a:endParaRPr lang="en-US" sz="2800" dirty="0"/>
          </a:p>
        </p:txBody>
      </p:sp>
      <p:sp>
        <p:nvSpPr>
          <p:cNvPr id="3" name="Content Placeholder 2"/>
          <p:cNvSpPr>
            <a:spLocks noGrp="1"/>
          </p:cNvSpPr>
          <p:nvPr>
            <p:ph idx="1"/>
          </p:nvPr>
        </p:nvSpPr>
        <p:spPr/>
        <p:txBody>
          <a:bodyPr>
            <a:noAutofit/>
          </a:bodyPr>
          <a:lstStyle/>
          <a:p>
            <a:r>
              <a:rPr lang="en-US" sz="2800" b="1" dirty="0" smtClean="0"/>
              <a:t>Phase-I:- Following categories of companies will prepare </a:t>
            </a:r>
            <a:r>
              <a:rPr lang="en-US" sz="2800" dirty="0" smtClean="0"/>
              <a:t>opening balance sheets as per IFRS converged Standards as at 1st April, 2011, if the financial year commences on or after 1st April,2011</a:t>
            </a:r>
          </a:p>
          <a:p>
            <a:pPr lvl="1"/>
            <a:r>
              <a:rPr lang="en-US" sz="2400" dirty="0" smtClean="0"/>
              <a:t>a. NSE – Nifty 50</a:t>
            </a:r>
          </a:p>
          <a:p>
            <a:pPr lvl="1"/>
            <a:r>
              <a:rPr lang="en-US" sz="2400" dirty="0" smtClean="0"/>
              <a:t>b. BSE - </a:t>
            </a:r>
            <a:r>
              <a:rPr lang="en-US" sz="2400" dirty="0" err="1" smtClean="0"/>
              <a:t>Sensex</a:t>
            </a:r>
            <a:r>
              <a:rPr lang="en-US" sz="2400" dirty="0" smtClean="0"/>
              <a:t> 30</a:t>
            </a:r>
          </a:p>
          <a:p>
            <a:pPr lvl="1"/>
            <a:r>
              <a:rPr lang="en-US" sz="2400" dirty="0" smtClean="0"/>
              <a:t>c. Whose shares or other securities are listed on stock</a:t>
            </a:r>
          </a:p>
          <a:p>
            <a:pPr lvl="1"/>
            <a:r>
              <a:rPr lang="en-US" sz="2400" dirty="0" smtClean="0"/>
              <a:t>exchanges outside India</a:t>
            </a:r>
          </a:p>
          <a:p>
            <a:pPr lvl="1"/>
            <a:r>
              <a:rPr lang="en-US" sz="2400" dirty="0" smtClean="0"/>
              <a:t>d. Whether listed or not, which have a net worth in excess of Rs.1,000 </a:t>
            </a:r>
            <a:r>
              <a:rPr lang="en-US" sz="2400" dirty="0" err="1" smtClean="0"/>
              <a:t>crores</a:t>
            </a:r>
            <a:r>
              <a:rPr lang="en-US" sz="2400" dirty="0" smtClean="0"/>
              <a:t>.</a:t>
            </a:r>
          </a:p>
          <a:p>
            <a:pPr lvl="1"/>
            <a:r>
              <a:rPr lang="en-US" sz="2400" dirty="0" smtClean="0"/>
              <a:t>( Phase-1 implementation has been deferred by the Ministry</a:t>
            </a:r>
          </a:p>
          <a:p>
            <a:pPr lvl="1"/>
            <a:r>
              <a:rPr lang="en-US" sz="2400" dirty="0" smtClean="0"/>
              <a:t>of Corporate Affairs)</a:t>
            </a: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b="1" dirty="0" smtClean="0"/>
              <a:t>Phase-II :-</a:t>
            </a:r>
          </a:p>
          <a:p>
            <a:pPr algn="just"/>
            <a:r>
              <a:rPr lang="en-US" dirty="0" smtClean="0"/>
              <a:t>Whether listed or not, having a net worth exceeding Rs. 500 </a:t>
            </a:r>
            <a:r>
              <a:rPr lang="en-US" dirty="0" err="1" smtClean="0"/>
              <a:t>crores</a:t>
            </a:r>
            <a:r>
              <a:rPr lang="en-US" dirty="0" smtClean="0"/>
              <a:t> but not exceeding Rs. 1,000 </a:t>
            </a:r>
            <a:r>
              <a:rPr lang="en-US" dirty="0" err="1" smtClean="0"/>
              <a:t>crores</a:t>
            </a:r>
            <a:r>
              <a:rPr lang="en-US" dirty="0" smtClean="0"/>
              <a:t> will convert their opening balance sheet as at 1st April, 2013, if the financial year commences on or after 1st April,2013</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b="1" dirty="0" smtClean="0"/>
              <a:t>Phase-III :-</a:t>
            </a:r>
          </a:p>
          <a:p>
            <a:pPr algn="just"/>
            <a:r>
              <a:rPr lang="en-US" dirty="0" smtClean="0"/>
              <a:t>Listed companies which have a net worth of Rs. 500 </a:t>
            </a:r>
            <a:r>
              <a:rPr lang="en-US" dirty="0" err="1" smtClean="0"/>
              <a:t>crores</a:t>
            </a:r>
            <a:r>
              <a:rPr lang="en-US" dirty="0" smtClean="0"/>
              <a:t> or less will convert their opening balance sheet as at 1st April, 2014, if the financial year commences on or after 1st April, 2014, whichever is later,</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smtClean="0"/>
              <a:t>companies which fall in the following categories will need to follow only the notified accounting standards which are</a:t>
            </a:r>
          </a:p>
          <a:p>
            <a:r>
              <a:rPr lang="en-US" dirty="0" smtClean="0"/>
              <a:t>not converged with the IFRS. These companies are: -</a:t>
            </a:r>
          </a:p>
          <a:p>
            <a:r>
              <a:rPr lang="en-US" dirty="0" smtClean="0"/>
              <a:t>(a) Non-listed companies which have a net worth of Rs. 500 </a:t>
            </a:r>
            <a:r>
              <a:rPr lang="en-US" dirty="0" err="1" smtClean="0"/>
              <a:t>crores</a:t>
            </a:r>
            <a:r>
              <a:rPr lang="en-US" dirty="0" smtClean="0"/>
              <a:t> or less and whose shares or other securities are not listed on Stock Exchanges outside India.</a:t>
            </a:r>
          </a:p>
          <a:p>
            <a:r>
              <a:rPr lang="en-US" dirty="0" smtClean="0"/>
              <a:t>(b) Small and Medium Companies (SMCs). (though they may voluntarily opt to follow the notified accounting standards which are converged with the IFRS)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A major difference between GAAP and IFRS</a:t>
            </a:r>
            <a:endParaRPr lang="en-US" sz="3200" b="1" dirty="0"/>
          </a:p>
        </p:txBody>
      </p:sp>
      <p:sp>
        <p:nvSpPr>
          <p:cNvPr id="3" name="Content Placeholder 2"/>
          <p:cNvSpPr>
            <a:spLocks noGrp="1"/>
          </p:cNvSpPr>
          <p:nvPr>
            <p:ph idx="1"/>
          </p:nvPr>
        </p:nvSpPr>
        <p:spPr/>
        <p:txBody>
          <a:bodyPr>
            <a:normAutofit fontScale="85000" lnSpcReduction="10000"/>
          </a:bodyPr>
          <a:lstStyle/>
          <a:p>
            <a:pPr marL="514350" lvl="0" indent="-514350" algn="just" fontAlgn="base">
              <a:buFont typeface="+mj-lt"/>
              <a:buAutoNum type="arabicPeriod"/>
            </a:pPr>
            <a:r>
              <a:rPr lang="en-US" dirty="0" smtClean="0"/>
              <a:t>A major difference between GAAP and IFRS is that GAAP is rule-based, whereas IFRS is principle-based.</a:t>
            </a:r>
          </a:p>
          <a:p>
            <a:pPr marL="514350" lvl="0" indent="-514350" algn="just" fontAlgn="base">
              <a:buFont typeface="+mj-lt"/>
              <a:buAutoNum type="arabicPeriod"/>
            </a:pPr>
            <a:r>
              <a:rPr lang="en-US" dirty="0" smtClean="0"/>
              <a:t>Another difference between IFRS and GAAP is the methodology used to assess an accounting treatment. Under GAAP, the research is more focused on the literature whereas under IFRS, the review of the facts pattern is more thorough.</a:t>
            </a:r>
          </a:p>
          <a:p>
            <a:pPr marL="514350" lvl="0" indent="-514350" algn="just" fontAlgn="base">
              <a:buFont typeface="+mj-lt"/>
              <a:buAutoNum type="arabicPeriod"/>
            </a:pPr>
            <a:r>
              <a:rPr lang="en-US" dirty="0" smtClean="0"/>
              <a:t>Consolidation — IFRS favors a control model whereas GAAP prefers a risks-and-rewards model. Some entities consolidated in accordance with FIN 46(R) may have to be shown separately under IFRS.</a:t>
            </a:r>
          </a:p>
          <a:p>
            <a:pPr algn="just"/>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r>
              <a:rPr lang="en-US" sz="3200" b="1" dirty="0" smtClean="0"/>
              <a:t>A major difference between GAAP and IFRS</a:t>
            </a:r>
            <a:endParaRPr lang="en-US" sz="3200" dirty="0"/>
          </a:p>
        </p:txBody>
      </p:sp>
      <p:sp>
        <p:nvSpPr>
          <p:cNvPr id="3" name="Content Placeholder 2"/>
          <p:cNvSpPr>
            <a:spLocks noGrp="1"/>
          </p:cNvSpPr>
          <p:nvPr>
            <p:ph idx="1"/>
          </p:nvPr>
        </p:nvSpPr>
        <p:spPr>
          <a:xfrm>
            <a:off x="457200" y="990600"/>
            <a:ext cx="8229600" cy="5867400"/>
          </a:xfrm>
        </p:spPr>
        <p:txBody>
          <a:bodyPr>
            <a:noAutofit/>
          </a:bodyPr>
          <a:lstStyle/>
          <a:p>
            <a:pPr lvl="0" algn="just" fontAlgn="base">
              <a:buNone/>
            </a:pPr>
            <a:r>
              <a:rPr lang="en-US" sz="2600" dirty="0" smtClean="0"/>
              <a:t>4. Statement of Income — Under IFRS, extraordinary items are not segregated in the income statement. With GAAP, they are shown below the net income.</a:t>
            </a:r>
          </a:p>
          <a:p>
            <a:pPr lvl="0" algn="just" fontAlgn="base">
              <a:buNone/>
            </a:pPr>
            <a:r>
              <a:rPr lang="en-US" sz="2600" dirty="0" smtClean="0"/>
              <a:t>5. Inventory — Under IFRS, LIFO cannot be used, but GAAP, companies have the choice between LIFO and FIFO.</a:t>
            </a:r>
          </a:p>
          <a:p>
            <a:pPr lvl="0" algn="just" fontAlgn="base">
              <a:buNone/>
            </a:pPr>
            <a:r>
              <a:rPr lang="en-US" sz="2600" dirty="0" smtClean="0"/>
              <a:t>6. Earning-per-Share — Under IFRS, the earning-per-share calculation does not average the individual interim period calculations, whereas under GAAP the computation averages the individual interim period incremental shares.</a:t>
            </a:r>
          </a:p>
          <a:p>
            <a:pPr lvl="0" algn="just" fontAlgn="base">
              <a:buNone/>
            </a:pPr>
            <a:r>
              <a:rPr lang="en-US" sz="2600" dirty="0" smtClean="0"/>
              <a:t>7. Development costs — These costs can be capitalized under IFRS if certain criteria are met, while it is considered as "expenses" under U.S. GAAP.</a:t>
            </a:r>
          </a:p>
          <a:p>
            <a:pPr algn="just"/>
            <a:endParaRPr lang="en-US" sz="2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457200" y="1600200"/>
            <a:ext cx="8229600" cy="4648200"/>
          </a:xfrm>
        </p:spPr>
        <p:txBody>
          <a:bodyPr>
            <a:normAutofit/>
          </a:bodyPr>
          <a:lstStyle/>
          <a:p>
            <a:pPr algn="just"/>
            <a:r>
              <a:rPr lang="en-US" sz="2400" dirty="0" smtClean="0"/>
              <a:t>The United States of America has a huge influence on the accounting standards in use around the world. The USA follows the Financial Accounting Standards Board (FASB), which has many standards that are disseminated by the international accounting standards committees. The rest of the world follows the International Accounting Standards Board(IASB). The IASB is head-quartered in London, England and is an independent and privately-funded accounting standard-setter (International accounting standards, 2010).The board consists of representatives from nine different countries and is designed to achieve convergence in accounting standards around the world.</a:t>
            </a:r>
          </a:p>
          <a:p>
            <a:pPr algn="just"/>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International Financial Reporting Standards</a:t>
            </a:r>
            <a:endParaRPr lang="en-US" sz="3200" b="1" dirty="0"/>
          </a:p>
        </p:txBody>
      </p:sp>
      <p:sp>
        <p:nvSpPr>
          <p:cNvPr id="3" name="Content Placeholder 2"/>
          <p:cNvSpPr>
            <a:spLocks noGrp="1"/>
          </p:cNvSpPr>
          <p:nvPr>
            <p:ph idx="1"/>
          </p:nvPr>
        </p:nvSpPr>
        <p:spPr/>
        <p:txBody>
          <a:bodyPr/>
          <a:lstStyle/>
          <a:p>
            <a:pPr algn="just"/>
            <a:r>
              <a:rPr lang="en-US" dirty="0" smtClean="0"/>
              <a:t>International Financial Reporting Standards (IFRS) is a set of accounting standards developed by an independent, not-for-profit organization called the International Accounting Standards Board (IASB).</a:t>
            </a:r>
          </a:p>
          <a:p>
            <a:pPr algn="just"/>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4000" b="1" dirty="0" smtClean="0"/>
              <a:t>Goal of IFRS</a:t>
            </a:r>
            <a:endParaRPr lang="en-US" sz="4000" b="1" dirty="0"/>
          </a:p>
        </p:txBody>
      </p:sp>
      <p:sp>
        <p:nvSpPr>
          <p:cNvPr id="3" name="Content Placeholder 2"/>
          <p:cNvSpPr>
            <a:spLocks noGrp="1"/>
          </p:cNvSpPr>
          <p:nvPr>
            <p:ph idx="1"/>
          </p:nvPr>
        </p:nvSpPr>
        <p:spPr>
          <a:xfrm>
            <a:off x="457200" y="1066800"/>
            <a:ext cx="8229600" cy="5059363"/>
          </a:xfrm>
        </p:spPr>
        <p:txBody>
          <a:bodyPr>
            <a:noAutofit/>
          </a:bodyPr>
          <a:lstStyle/>
          <a:p>
            <a:pPr algn="just"/>
            <a:r>
              <a:rPr lang="en-US" sz="2800" dirty="0" smtClean="0"/>
              <a:t>The goal of IFRS is to provide a global framework for how public companies prepare and disclose their financial statements. IFRS provides general guidance for the preparation of financial statements, rather than setting rules for industry-specific reporting. </a:t>
            </a:r>
          </a:p>
          <a:p>
            <a:pPr algn="just"/>
            <a:r>
              <a:rPr lang="en-US" sz="2800" dirty="0" smtClean="0"/>
              <a:t>Currently, over 100 countries permit or require IFRS for public companies, with more countries expected to transition to IFRS by 2015. Proponents of IFRS as an international standard maintain that the cost of implementing IFRS could be offset by the potential for compliance to improve credit ratings.</a:t>
            </a:r>
          </a:p>
          <a:p>
            <a:pPr algn="just"/>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IFRS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Increasing complexity of business operations and </a:t>
            </a:r>
            <a:r>
              <a:rPr lang="en-US" dirty="0" err="1" smtClean="0"/>
              <a:t>globalisation</a:t>
            </a:r>
            <a:r>
              <a:rPr lang="en-US" dirty="0" smtClean="0"/>
              <a:t> of capital markets make mandatory a single set of high quality reporting standards. The government has adopted a policy of enabling disclosure of company accounts in a transparent manner at par with widely accepted international practices, through a process of convergence with International Financial Reporting Standards (IFRS).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What is Convergence </a:t>
            </a:r>
            <a:endParaRPr lang="en-US" sz="3600" b="1" dirty="0"/>
          </a:p>
        </p:txBody>
      </p:sp>
      <p:sp>
        <p:nvSpPr>
          <p:cNvPr id="3" name="Content Placeholder 2"/>
          <p:cNvSpPr>
            <a:spLocks noGrp="1"/>
          </p:cNvSpPr>
          <p:nvPr>
            <p:ph idx="1"/>
          </p:nvPr>
        </p:nvSpPr>
        <p:spPr/>
        <p:txBody>
          <a:bodyPr/>
          <a:lstStyle/>
          <a:p>
            <a:pPr algn="just"/>
            <a:r>
              <a:rPr lang="en-US" dirty="0" smtClean="0"/>
              <a:t>Convergence means </a:t>
            </a:r>
            <a:r>
              <a:rPr lang="en-US" dirty="0" err="1" smtClean="0"/>
              <a:t>harmonisation</a:t>
            </a:r>
            <a:r>
              <a:rPr lang="en-US" dirty="0" smtClean="0"/>
              <a:t> of national GAAP with IFRS through design and maintenance of accounting standards in a way that financial statements prepared with national accounting standards are in compliance with IFRS.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Convergence</a:t>
            </a:r>
            <a:endParaRPr lang="en-US" sz="4000" dirty="0"/>
          </a:p>
        </p:txBody>
      </p:sp>
      <p:sp>
        <p:nvSpPr>
          <p:cNvPr id="3" name="Content Placeholder 2"/>
          <p:cNvSpPr>
            <a:spLocks noGrp="1"/>
          </p:cNvSpPr>
          <p:nvPr>
            <p:ph idx="1"/>
          </p:nvPr>
        </p:nvSpPr>
        <p:spPr/>
        <p:txBody>
          <a:bodyPr>
            <a:normAutofit fontScale="92500" lnSpcReduction="20000"/>
          </a:bodyPr>
          <a:lstStyle/>
          <a:p>
            <a:pPr algn="just"/>
            <a:r>
              <a:rPr lang="en-US" dirty="0" smtClean="0"/>
              <a:t>The convergence of accounting standards refers to the goal of establishing a single set of accounting standards that will be used internationally, and in particular the effort to reduce the differences between the US Generally Accepted Accounting Principles (US GAAP), and the International Financial Reporting Standards (IFRS). Convergence in some form has been taking place for several decades, and efforts today include projects that aim to reduce the differences between accounting standards.</a:t>
            </a:r>
          </a:p>
          <a:p>
            <a:pPr algn="just"/>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b="1" dirty="0" smtClean="0"/>
              <a:t>Roadmap of Convergence</a:t>
            </a:r>
            <a:endParaRPr lang="en-US" sz="3600" b="1" dirty="0"/>
          </a:p>
        </p:txBody>
      </p:sp>
      <p:sp>
        <p:nvSpPr>
          <p:cNvPr id="3" name="Content Placeholder 2"/>
          <p:cNvSpPr>
            <a:spLocks noGrp="1"/>
          </p:cNvSpPr>
          <p:nvPr>
            <p:ph idx="1"/>
          </p:nvPr>
        </p:nvSpPr>
        <p:spPr>
          <a:xfrm>
            <a:off x="457200" y="1143000"/>
            <a:ext cx="8229600" cy="5334000"/>
          </a:xfrm>
        </p:spPr>
        <p:txBody>
          <a:bodyPr>
            <a:noAutofit/>
          </a:bodyPr>
          <a:lstStyle/>
          <a:p>
            <a:pPr algn="just"/>
            <a:r>
              <a:rPr lang="en-US" sz="2400" b="1" dirty="0" smtClean="0"/>
              <a:t>Country Adoption Target Date For Convergence </a:t>
            </a:r>
            <a:r>
              <a:rPr lang="en-US" sz="2400" b="1" dirty="0" smtClean="0"/>
              <a:t>to IFRS.</a:t>
            </a:r>
            <a:endParaRPr lang="en-US" sz="2400" b="1" dirty="0" smtClean="0"/>
          </a:p>
          <a:p>
            <a:pPr algn="just"/>
            <a:r>
              <a:rPr lang="en-US" sz="2400" b="1" dirty="0" smtClean="0"/>
              <a:t>India Companies with net worth of Rs.1000 </a:t>
            </a:r>
            <a:r>
              <a:rPr lang="en-US" sz="2400" b="1" dirty="0" err="1" smtClean="0"/>
              <a:t>crores</a:t>
            </a:r>
            <a:r>
              <a:rPr lang="en-US" sz="2400" b="1" dirty="0" smtClean="0"/>
              <a:t> and those which are part </a:t>
            </a:r>
            <a:r>
              <a:rPr lang="en-US" sz="2400" b="1" dirty="0" smtClean="0"/>
              <a:t>of BSE</a:t>
            </a:r>
            <a:r>
              <a:rPr lang="en-US" sz="2400" b="1" dirty="0" smtClean="0"/>
              <a:t>, </a:t>
            </a:r>
            <a:r>
              <a:rPr lang="en-US" sz="2400" b="1" dirty="0" err="1" smtClean="0"/>
              <a:t>Sensex</a:t>
            </a:r>
            <a:r>
              <a:rPr lang="en-US" sz="2400" b="1" dirty="0" smtClean="0"/>
              <a:t> </a:t>
            </a:r>
            <a:r>
              <a:rPr lang="en-US" sz="2400" b="1" smtClean="0"/>
              <a:t>, </a:t>
            </a:r>
            <a:r>
              <a:rPr lang="en-US" sz="2400" b="1" smtClean="0"/>
              <a:t>NSE NIFTY </a:t>
            </a:r>
            <a:r>
              <a:rPr lang="en-US" sz="2400" b="1" dirty="0" smtClean="0"/>
              <a:t>and listed in overseas exchange April, 2011</a:t>
            </a:r>
          </a:p>
          <a:p>
            <a:pPr algn="just"/>
            <a:r>
              <a:rPr lang="en-US" sz="2400" b="1" dirty="0" smtClean="0"/>
              <a:t>India Banks and non banking finance </a:t>
            </a:r>
            <a:r>
              <a:rPr lang="en-US" sz="2400" b="1" dirty="0" smtClean="0"/>
              <a:t>companies April</a:t>
            </a:r>
            <a:r>
              <a:rPr lang="en-US" sz="2400" b="1" dirty="0" smtClean="0"/>
              <a:t>, 2013</a:t>
            </a:r>
          </a:p>
          <a:p>
            <a:pPr algn="just"/>
            <a:r>
              <a:rPr lang="en-US" sz="2400" b="1" dirty="0" smtClean="0"/>
              <a:t>India All listed companies with net worth of Rs.500 </a:t>
            </a:r>
            <a:r>
              <a:rPr lang="en-US" sz="2400" b="1" dirty="0" err="1" smtClean="0"/>
              <a:t>crores</a:t>
            </a:r>
            <a:r>
              <a:rPr lang="en-US" sz="2400" b="1" dirty="0" smtClean="0"/>
              <a:t> or less April, </a:t>
            </a:r>
            <a:r>
              <a:rPr lang="en-US" sz="2400" b="1" dirty="0" smtClean="0"/>
              <a:t>2014.</a:t>
            </a:r>
            <a:endParaRPr lang="en-US" sz="2400" b="1" dirty="0" smtClean="0"/>
          </a:p>
          <a:p>
            <a:pPr algn="just"/>
            <a:r>
              <a:rPr lang="en-US" sz="2400" b="1" dirty="0" smtClean="0"/>
              <a:t>Canada 2011</a:t>
            </a:r>
          </a:p>
          <a:p>
            <a:pPr algn="just"/>
            <a:r>
              <a:rPr lang="en-US" sz="2400" b="1" dirty="0" smtClean="0"/>
              <a:t>Japan 2011</a:t>
            </a:r>
          </a:p>
          <a:p>
            <a:pPr algn="just"/>
            <a:r>
              <a:rPr lang="en-US" sz="2400" b="1" dirty="0" smtClean="0"/>
              <a:t>Malaysia 2012</a:t>
            </a:r>
          </a:p>
          <a:p>
            <a:pPr algn="just"/>
            <a:r>
              <a:rPr lang="en-US" sz="2400" b="1" dirty="0" smtClean="0"/>
              <a:t>United Kingdom 2012</a:t>
            </a:r>
          </a:p>
          <a:p>
            <a:pPr algn="just"/>
            <a:r>
              <a:rPr lang="en-US" sz="2400" b="1" dirty="0" smtClean="0"/>
              <a:t>United States of America 2014-2015</a:t>
            </a:r>
            <a:endParaRPr lang="en-US" sz="24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Benefits of IFRS</a:t>
            </a:r>
            <a:endParaRPr lang="en-US" sz="3600" b="1" dirty="0"/>
          </a:p>
        </p:txBody>
      </p:sp>
      <p:sp>
        <p:nvSpPr>
          <p:cNvPr id="3" name="Content Placeholder 2"/>
          <p:cNvSpPr>
            <a:spLocks noGrp="1"/>
          </p:cNvSpPr>
          <p:nvPr>
            <p:ph idx="1"/>
          </p:nvPr>
        </p:nvSpPr>
        <p:spPr>
          <a:xfrm>
            <a:off x="457200" y="1066800"/>
            <a:ext cx="8305800" cy="5486400"/>
          </a:xfrm>
        </p:spPr>
        <p:txBody>
          <a:bodyPr>
            <a:noAutofit/>
          </a:bodyPr>
          <a:lstStyle/>
          <a:p>
            <a:r>
              <a:rPr lang="en-US" sz="2800" b="1" dirty="0" smtClean="0"/>
              <a:t>Same language</a:t>
            </a:r>
          </a:p>
          <a:p>
            <a:r>
              <a:rPr lang="en-US" sz="2800" b="1" dirty="0" smtClean="0"/>
              <a:t>Cross border investments leading to economic growth</a:t>
            </a:r>
          </a:p>
          <a:p>
            <a:r>
              <a:rPr lang="en-US" sz="2800" b="1" dirty="0" smtClean="0"/>
              <a:t>Comparability of financial statements of any two companies anywhere in the world</a:t>
            </a:r>
          </a:p>
          <a:p>
            <a:r>
              <a:rPr lang="en-US" sz="2800" b="1" dirty="0" smtClean="0"/>
              <a:t>Globalization of economy and world trade</a:t>
            </a:r>
          </a:p>
          <a:p>
            <a:r>
              <a:rPr lang="en-US" sz="2800" b="1" dirty="0" smtClean="0"/>
              <a:t>For multinational companies:</a:t>
            </a:r>
          </a:p>
          <a:p>
            <a:pPr lvl="1"/>
            <a:r>
              <a:rPr lang="en-US" sz="2400" b="1" dirty="0" smtClean="0"/>
              <a:t>Consolidation of group financial statements made easier</a:t>
            </a:r>
          </a:p>
          <a:p>
            <a:pPr lvl="1"/>
            <a:r>
              <a:rPr lang="en-US" sz="2400" b="1" dirty="0" smtClean="0"/>
              <a:t>Accounting and audit functions made easier and cheaper</a:t>
            </a:r>
          </a:p>
          <a:p>
            <a:pPr lvl="1"/>
            <a:r>
              <a:rPr lang="en-US" sz="2400" b="1" dirty="0" smtClean="0"/>
              <a:t> Compliance with regulatory requirements of bodies such as stock exchanges</a:t>
            </a:r>
          </a:p>
          <a:p>
            <a:pPr lvl="1"/>
            <a:r>
              <a:rPr lang="en-US" sz="2400" b="1" dirty="0" smtClean="0"/>
              <a:t>Mergers and acquisitions made easier</a:t>
            </a:r>
          </a:p>
          <a:p>
            <a:pPr lvl="1"/>
            <a:r>
              <a:rPr lang="en-US" sz="2400" b="1" dirty="0" smtClean="0"/>
              <a:t>Access to multinational funds</a:t>
            </a:r>
            <a:endParaRPr lang="en-US" sz="24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937</Words>
  <Application>Microsoft Office PowerPoint</Application>
  <PresentationFormat>On-screen Show (4:3)</PresentationFormat>
  <Paragraphs>70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IFRS</vt:lpstr>
      <vt:lpstr>Introduction</vt:lpstr>
      <vt:lpstr>International Financial Reporting Standards</vt:lpstr>
      <vt:lpstr>Goal of IFRS</vt:lpstr>
      <vt:lpstr>Why IFRS</vt:lpstr>
      <vt:lpstr>What is Convergence </vt:lpstr>
      <vt:lpstr>Convergence</vt:lpstr>
      <vt:lpstr>Roadmap of Convergence</vt:lpstr>
      <vt:lpstr>Benefits of IFRS</vt:lpstr>
      <vt:lpstr>Slide 10</vt:lpstr>
      <vt:lpstr>Phase-wise Roadmap for application of IFRS converged Accounting Standards for Companies</vt:lpstr>
      <vt:lpstr>Slide 12</vt:lpstr>
      <vt:lpstr>Slide 13</vt:lpstr>
      <vt:lpstr>Slide 14</vt:lpstr>
      <vt:lpstr>A major difference between GAAP and IFRS</vt:lpstr>
      <vt:lpstr>A major difference between GAAP and IFRS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IFRS</dc:title>
  <dc:creator>Manish</dc:creator>
  <cp:lastModifiedBy>Manish</cp:lastModifiedBy>
  <cp:revision>5</cp:revision>
  <dcterms:created xsi:type="dcterms:W3CDTF">2006-08-16T00:00:00Z</dcterms:created>
  <dcterms:modified xsi:type="dcterms:W3CDTF">2018-09-27T10:29:36Z</dcterms:modified>
</cp:coreProperties>
</file>