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1" r:id="rId7"/>
    <p:sldId id="262" r:id="rId8"/>
    <p:sldId id="265" r:id="rId9"/>
    <p:sldId id="266" r:id="rId10"/>
    <p:sldId id="269" r:id="rId11"/>
    <p:sldId id="270" r:id="rId12"/>
    <p:sldId id="271" r:id="rId13"/>
    <p:sldId id="272" r:id="rId14"/>
    <p:sldId id="273" r:id="rId15"/>
    <p:sldId id="274" r:id="rId16"/>
    <p:sldId id="275"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9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101B2D-225C-4B89-A683-FF1E912CEF6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01B2D-225C-4B89-A683-FF1E912CEF6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01B2D-225C-4B89-A683-FF1E912CEF6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01B2D-225C-4B89-A683-FF1E912CEF6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101B2D-225C-4B89-A683-FF1E912CEF63}" type="datetimeFigureOut">
              <a:rPr lang="en-US" smtClean="0"/>
              <a:pPr/>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101B2D-225C-4B89-A683-FF1E912CEF63}" type="datetimeFigureOut">
              <a:rPr lang="en-US" smtClean="0"/>
              <a:pPr/>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101B2D-225C-4B89-A683-FF1E912CEF63}" type="datetimeFigureOut">
              <a:rPr lang="en-US" smtClean="0"/>
              <a:pPr/>
              <a:t>3/28/2023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101B2D-225C-4B89-A683-FF1E912CEF63}" type="datetimeFigureOut">
              <a:rPr lang="en-US" smtClean="0"/>
              <a:pPr/>
              <a:t>3/28/2023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01B2D-225C-4B89-A683-FF1E912CEF63}" type="datetimeFigureOut">
              <a:rPr lang="en-US" smtClean="0"/>
              <a:pPr/>
              <a:t>3/28/2023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101B2D-225C-4B89-A683-FF1E912CEF63}" type="datetimeFigureOut">
              <a:rPr lang="en-US" smtClean="0"/>
              <a:pPr/>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101B2D-225C-4B89-A683-FF1E912CEF63}" type="datetimeFigureOut">
              <a:rPr lang="en-US" smtClean="0"/>
              <a:pPr/>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01B2D-225C-4B89-A683-FF1E912CEF63}" type="datetimeFigureOut">
              <a:rPr lang="en-US" smtClean="0"/>
              <a:pPr/>
              <a:t>3/28/2023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7808A-1BC6-49AC-96D0-DE869045284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ommercemates.com/characteristics-of-indian-financial-syste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ommercemates.com/functions-of-financial-system-in-indi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Functions and Objectives of Financial System in India</a:t>
            </a:r>
            <a:br>
              <a:rPr lang="en-US" b="1" dirty="0"/>
            </a:br>
            <a:endParaRPr lang="en-US" dirty="0"/>
          </a:p>
        </p:txBody>
      </p:sp>
      <p:sp>
        <p:nvSpPr>
          <p:cNvPr id="3" name="Subtitle 2"/>
          <p:cNvSpPr>
            <a:spLocks noGrp="1"/>
          </p:cNvSpPr>
          <p:nvPr>
            <p:ph type="subTitle" idx="1"/>
          </p:nvPr>
        </p:nvSpPr>
        <p:spPr/>
        <p:txBody>
          <a:bodyPr/>
          <a:lstStyle/>
          <a:p>
            <a:r>
              <a:rPr lang="en-US" dirty="0"/>
              <a:t>Dr. Manish </a:t>
            </a:r>
            <a:r>
              <a:rPr lang="en-US" dirty="0" err="1"/>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74D61-8D26-3CB3-541F-CF1C5FCFE90F}"/>
              </a:ext>
            </a:extLst>
          </p:cNvPr>
          <p:cNvSpPr>
            <a:spLocks noGrp="1"/>
          </p:cNvSpPr>
          <p:nvPr>
            <p:ph type="title"/>
          </p:nvPr>
        </p:nvSpPr>
        <p:spPr/>
        <p:txBody>
          <a:bodyPr>
            <a:normAutofit/>
          </a:bodyPr>
          <a:lstStyle/>
          <a:p>
            <a:r>
              <a:rPr lang="en-US" sz="4000" b="1" dirty="0">
                <a:solidFill>
                  <a:srgbClr val="192A56"/>
                </a:solidFill>
                <a:latin typeface="roboto" panose="02000000000000000000" pitchFamily="2" charset="0"/>
              </a:rPr>
              <a:t>Advantages of Financial system</a:t>
            </a:r>
            <a:endParaRPr lang="en-US" sz="4000" dirty="0"/>
          </a:p>
        </p:txBody>
      </p:sp>
      <p:sp>
        <p:nvSpPr>
          <p:cNvPr id="3" name="Content Placeholder 2">
            <a:extLst>
              <a:ext uri="{FF2B5EF4-FFF2-40B4-BE49-F238E27FC236}">
                <a16:creationId xmlns:a16="http://schemas.microsoft.com/office/drawing/2014/main" id="{94DAA781-B4F7-F59D-3E30-4E7A8AC0B8BC}"/>
              </a:ext>
            </a:extLst>
          </p:cNvPr>
          <p:cNvSpPr>
            <a:spLocks noGrp="1"/>
          </p:cNvSpPr>
          <p:nvPr>
            <p:ph idx="1"/>
          </p:nvPr>
        </p:nvSpPr>
        <p:spPr/>
        <p:txBody>
          <a:bodyPr>
            <a:normAutofit fontScale="92500" lnSpcReduction="10000"/>
          </a:bodyPr>
          <a:lstStyle/>
          <a:p>
            <a:pPr algn="just">
              <a:buFont typeface="+mj-lt"/>
              <a:buAutoNum type="arabicPeriod"/>
            </a:pPr>
            <a:r>
              <a:rPr lang="en-US" b="1" i="0" dirty="0">
                <a:effectLst/>
                <a:latin typeface="roboto" panose="02000000000000000000" pitchFamily="2" charset="0"/>
              </a:rPr>
              <a:t>Provides Payment System: </a:t>
            </a:r>
            <a:r>
              <a:rPr lang="en-US" b="0" i="0" dirty="0">
                <a:effectLst/>
                <a:latin typeface="roboto" panose="02000000000000000000" pitchFamily="2" charset="0"/>
              </a:rPr>
              <a:t>The </a:t>
            </a:r>
            <a:r>
              <a:rPr lang="en-US" b="0" i="0" u="none"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financial system</a:t>
            </a:r>
            <a:r>
              <a:rPr lang="en-US" b="0" i="0" dirty="0">
                <a:effectLst/>
                <a:latin typeface="roboto" panose="02000000000000000000" pitchFamily="2" charset="0"/>
              </a:rPr>
              <a:t> provides a payment mechanism for the smooth flow of funds among peoples in an economy. Buyers and sellers of goods or services are able to perform transactions with each other due to the presence of a financial system.</a:t>
            </a:r>
          </a:p>
          <a:p>
            <a:pPr algn="just">
              <a:buFont typeface="+mj-lt"/>
              <a:buAutoNum type="arabicPeriod"/>
            </a:pPr>
            <a:r>
              <a:rPr lang="en-US" b="1" i="0" dirty="0">
                <a:effectLst/>
                <a:latin typeface="roboto" panose="02000000000000000000" pitchFamily="2" charset="0"/>
              </a:rPr>
              <a:t>Links Savers and Investors: </a:t>
            </a:r>
            <a:r>
              <a:rPr lang="en-US" b="0" i="0" dirty="0">
                <a:effectLst/>
                <a:latin typeface="roboto" panose="02000000000000000000" pitchFamily="2" charset="0"/>
              </a:rPr>
              <a:t>The financial system serves as a means of bridging the gap between savings and investment. It acquires money from those with whom it is lying idle and transfers it to those who need it for investing in productive ventures.</a:t>
            </a:r>
          </a:p>
          <a:p>
            <a:pPr algn="just"/>
            <a:endParaRPr lang="en-US" dirty="0"/>
          </a:p>
        </p:txBody>
      </p:sp>
    </p:spTree>
    <p:extLst>
      <p:ext uri="{BB962C8B-B14F-4D97-AF65-F5344CB8AC3E}">
        <p14:creationId xmlns:p14="http://schemas.microsoft.com/office/powerpoint/2010/main" val="460626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286D1C-A4AD-71C9-9B4D-05BBC5176B04}"/>
              </a:ext>
            </a:extLst>
          </p:cNvPr>
          <p:cNvSpPr>
            <a:spLocks noGrp="1"/>
          </p:cNvSpPr>
          <p:nvPr>
            <p:ph idx="1"/>
          </p:nvPr>
        </p:nvSpPr>
        <p:spPr>
          <a:xfrm>
            <a:off x="609600" y="609601"/>
            <a:ext cx="10972800" cy="5516564"/>
          </a:xfrm>
        </p:spPr>
        <p:txBody>
          <a:bodyPr>
            <a:normAutofit/>
          </a:bodyPr>
          <a:lstStyle/>
          <a:p>
            <a:pPr marL="0" indent="0" algn="just">
              <a:buNone/>
            </a:pPr>
            <a:r>
              <a:rPr lang="en-US" b="1" i="0" dirty="0">
                <a:effectLst/>
                <a:latin typeface="roboto" panose="02000000000000000000" pitchFamily="2" charset="0"/>
              </a:rPr>
              <a:t>3. Minimizes Risk: </a:t>
            </a:r>
            <a:r>
              <a:rPr lang="en-US" b="0" i="0" dirty="0">
                <a:effectLst/>
                <a:latin typeface="roboto" panose="02000000000000000000" pitchFamily="2" charset="0"/>
              </a:rPr>
              <a:t>It aims at reducing the risk by diversifying it among a large number of individuals. The financial system distributes funds among a large number of peoples due to which risk is shared by many peoples.</a:t>
            </a:r>
          </a:p>
          <a:p>
            <a:pPr marL="0" indent="0" algn="just">
              <a:buNone/>
            </a:pPr>
            <a:r>
              <a:rPr lang="en-US" b="1" i="0" dirty="0">
                <a:effectLst/>
                <a:latin typeface="roboto" panose="02000000000000000000" pitchFamily="2" charset="0"/>
              </a:rPr>
              <a:t>4. Helps in Capital Formation:</a:t>
            </a:r>
            <a:r>
              <a:rPr lang="en-US" b="0" i="0" dirty="0">
                <a:effectLst/>
                <a:latin typeface="roboto" panose="02000000000000000000" pitchFamily="2" charset="0"/>
              </a:rPr>
              <a:t> The </a:t>
            </a:r>
            <a:r>
              <a:rPr lang="en-US" b="0" i="0" u="none"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financial system has an efficient role</a:t>
            </a:r>
            <a:r>
              <a:rPr lang="en-US" b="0" i="0" dirty="0">
                <a:effectLst/>
                <a:latin typeface="roboto" panose="02000000000000000000" pitchFamily="2" charset="0"/>
              </a:rPr>
              <a:t> in capital formation of the country. It enables big corporates and industries to acquire the required funds for performing or expanding their operations thereby leading to capital formation in the nation.</a:t>
            </a:r>
          </a:p>
          <a:p>
            <a:pPr algn="just"/>
            <a:endParaRPr lang="en-US" dirty="0"/>
          </a:p>
        </p:txBody>
      </p:sp>
    </p:spTree>
    <p:extLst>
      <p:ext uri="{BB962C8B-B14F-4D97-AF65-F5344CB8AC3E}">
        <p14:creationId xmlns:p14="http://schemas.microsoft.com/office/powerpoint/2010/main" val="1017005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1460F2-DC12-C5B9-5D3C-677FB5423FF8}"/>
              </a:ext>
            </a:extLst>
          </p:cNvPr>
          <p:cNvSpPr>
            <a:spLocks noGrp="1"/>
          </p:cNvSpPr>
          <p:nvPr>
            <p:ph idx="1"/>
          </p:nvPr>
        </p:nvSpPr>
        <p:spPr>
          <a:xfrm>
            <a:off x="609600" y="457201"/>
            <a:ext cx="10972800" cy="5668964"/>
          </a:xfrm>
        </p:spPr>
        <p:txBody>
          <a:bodyPr>
            <a:normAutofit fontScale="92500" lnSpcReduction="10000"/>
          </a:bodyPr>
          <a:lstStyle/>
          <a:p>
            <a:pPr marL="0" indent="0" algn="just">
              <a:buNone/>
            </a:pPr>
            <a:r>
              <a:rPr lang="en-US" b="1" i="0" dirty="0">
                <a:effectLst/>
                <a:latin typeface="roboto" panose="02000000000000000000" pitchFamily="2" charset="0"/>
              </a:rPr>
              <a:t>5. Raises Standard of living: </a:t>
            </a:r>
            <a:r>
              <a:rPr lang="en-US" b="0" i="0" dirty="0">
                <a:effectLst/>
                <a:latin typeface="roboto" panose="02000000000000000000" pitchFamily="2" charset="0"/>
              </a:rPr>
              <a:t>It raises the standard of living of peoples by promoting regional and rural development of the country. The financial system promotes the development of weaker sections of society through cooperative societies and rural development banks.</a:t>
            </a:r>
          </a:p>
          <a:p>
            <a:pPr marL="0" indent="0" algn="just">
              <a:buNone/>
            </a:pPr>
            <a:r>
              <a:rPr lang="en-US" b="1" i="0" dirty="0">
                <a:effectLst/>
                <a:latin typeface="roboto" panose="02000000000000000000" pitchFamily="2" charset="0"/>
              </a:rPr>
              <a:t>6. Enhance liquidity: </a:t>
            </a:r>
            <a:r>
              <a:rPr lang="en-US" b="0" i="0" dirty="0">
                <a:effectLst/>
                <a:latin typeface="roboto" panose="02000000000000000000" pitchFamily="2" charset="0"/>
              </a:rPr>
              <a:t>Maintaining optimum liquidity in an economy is another important role played by the financial system. It facilities free movement of funds from households (savers) to corporates (investors) which ensures sufficient availability of funds in the economy.</a:t>
            </a:r>
          </a:p>
          <a:p>
            <a:pPr marL="0" indent="0" algn="just">
              <a:buNone/>
            </a:pPr>
            <a:r>
              <a:rPr lang="en-US" b="1" i="0" dirty="0">
                <a:effectLst/>
                <a:latin typeface="roboto" panose="02000000000000000000" pitchFamily="2" charset="0"/>
              </a:rPr>
              <a:t>7. Promotes Economic Development: </a:t>
            </a:r>
            <a:r>
              <a:rPr lang="en-US" b="0" i="0" dirty="0">
                <a:effectLst/>
                <a:latin typeface="roboto" panose="02000000000000000000" pitchFamily="2" charset="0"/>
              </a:rPr>
              <a:t>The financial system influence the pace of economic growth or development of an economy.</a:t>
            </a:r>
          </a:p>
          <a:p>
            <a:pPr algn="just"/>
            <a:endParaRPr lang="en-US" dirty="0"/>
          </a:p>
        </p:txBody>
      </p:sp>
    </p:spTree>
    <p:extLst>
      <p:ext uri="{BB962C8B-B14F-4D97-AF65-F5344CB8AC3E}">
        <p14:creationId xmlns:p14="http://schemas.microsoft.com/office/powerpoint/2010/main" val="2854303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B9732-3EEA-5AB3-2353-98BA3A88026C}"/>
              </a:ext>
            </a:extLst>
          </p:cNvPr>
          <p:cNvSpPr>
            <a:spLocks noGrp="1"/>
          </p:cNvSpPr>
          <p:nvPr>
            <p:ph type="title"/>
          </p:nvPr>
        </p:nvSpPr>
        <p:spPr/>
        <p:txBody>
          <a:bodyPr>
            <a:normAutofit fontScale="90000"/>
          </a:bodyPr>
          <a:lstStyle/>
          <a:p>
            <a:r>
              <a:rPr lang="en-US" b="1" i="0" dirty="0">
                <a:solidFill>
                  <a:srgbClr val="192A56"/>
                </a:solidFill>
                <a:effectLst/>
                <a:latin typeface="roboto" panose="02000000000000000000" pitchFamily="2" charset="0"/>
              </a:rPr>
              <a:t>Disadvantages of Financial system</a:t>
            </a:r>
            <a:br>
              <a:rPr lang="en-US" b="1" i="0" dirty="0">
                <a:solidFill>
                  <a:srgbClr val="192A56"/>
                </a:solidFill>
                <a:effectLst/>
                <a:latin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B71BF60E-0401-78F6-9012-6BE9C5ADEF28}"/>
              </a:ext>
            </a:extLst>
          </p:cNvPr>
          <p:cNvSpPr>
            <a:spLocks noGrp="1"/>
          </p:cNvSpPr>
          <p:nvPr>
            <p:ph idx="1"/>
          </p:nvPr>
        </p:nvSpPr>
        <p:spPr>
          <a:xfrm>
            <a:off x="609600" y="1066801"/>
            <a:ext cx="10972800" cy="5516562"/>
          </a:xfrm>
        </p:spPr>
        <p:txBody>
          <a:bodyPr>
            <a:normAutofit fontScale="92500" lnSpcReduction="10000"/>
          </a:bodyPr>
          <a:lstStyle/>
          <a:p>
            <a:pPr algn="just">
              <a:buFont typeface="+mj-lt"/>
              <a:buAutoNum type="arabicPeriod"/>
            </a:pPr>
            <a:r>
              <a:rPr lang="en-US" b="1" i="0" dirty="0">
                <a:solidFill>
                  <a:srgbClr val="515151"/>
                </a:solidFill>
                <a:effectLst/>
                <a:latin typeface="roboto" panose="02000000000000000000" pitchFamily="2" charset="0"/>
              </a:rPr>
              <a:t>Lack of Co-ordination among financial institutions: </a:t>
            </a:r>
            <a:r>
              <a:rPr lang="en-US" b="0" i="0" dirty="0">
                <a:solidFill>
                  <a:srgbClr val="515151"/>
                </a:solidFill>
                <a:effectLst/>
                <a:latin typeface="roboto" panose="02000000000000000000" pitchFamily="2" charset="0"/>
              </a:rPr>
              <a:t>The financial system faces a lack of coordination among various financial institutions. The presence of a large number of financial institutions and government roles in controlling authorities of these institutions leads to a lack of coordination.</a:t>
            </a:r>
          </a:p>
          <a:p>
            <a:pPr algn="just">
              <a:buFont typeface="+mj-lt"/>
              <a:buAutoNum type="arabicPeriod"/>
            </a:pPr>
            <a:r>
              <a:rPr lang="en-US" b="1" i="0" dirty="0">
                <a:solidFill>
                  <a:srgbClr val="515151"/>
                </a:solidFill>
                <a:effectLst/>
                <a:latin typeface="roboto" panose="02000000000000000000" pitchFamily="2" charset="0"/>
              </a:rPr>
              <a:t>Monopolistic Market Structure:</a:t>
            </a:r>
            <a:r>
              <a:rPr lang="en-US" b="0" i="0" dirty="0">
                <a:solidFill>
                  <a:srgbClr val="515151"/>
                </a:solidFill>
                <a:effectLst/>
                <a:latin typeface="roboto" panose="02000000000000000000" pitchFamily="2" charset="0"/>
              </a:rPr>
              <a:t> Many institutions in the Indian financial system occupy a monopolistic position in the market. LIC and UTI are two institutions that have grabbed a large part of the life insurance business and the</a:t>
            </a:r>
            <a:r>
              <a:rPr lang="en-US" b="1" i="0" dirty="0">
                <a:solidFill>
                  <a:srgbClr val="515151"/>
                </a:solidFill>
                <a:effectLst/>
                <a:latin typeface="roboto" panose="02000000000000000000" pitchFamily="2" charset="0"/>
              </a:rPr>
              <a:t> </a:t>
            </a:r>
            <a:r>
              <a:rPr lang="en-US" b="0" i="0" dirty="0">
                <a:solidFill>
                  <a:srgbClr val="515151"/>
                </a:solidFill>
                <a:effectLst/>
                <a:latin typeface="roboto" panose="02000000000000000000" pitchFamily="2" charset="0"/>
              </a:rPr>
              <a:t>mutual fund industry. These large structures could lead to mismanagement or inefficiency of funds.</a:t>
            </a:r>
          </a:p>
          <a:p>
            <a:pPr algn="just"/>
            <a:endParaRPr lang="en-US" dirty="0"/>
          </a:p>
        </p:txBody>
      </p:sp>
    </p:spTree>
    <p:extLst>
      <p:ext uri="{BB962C8B-B14F-4D97-AF65-F5344CB8AC3E}">
        <p14:creationId xmlns:p14="http://schemas.microsoft.com/office/powerpoint/2010/main" val="3518260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3FF0E2-AB21-11EE-37CA-4D470AB598B1}"/>
              </a:ext>
            </a:extLst>
          </p:cNvPr>
          <p:cNvSpPr>
            <a:spLocks noGrp="1"/>
          </p:cNvSpPr>
          <p:nvPr>
            <p:ph idx="1"/>
          </p:nvPr>
        </p:nvSpPr>
        <p:spPr>
          <a:xfrm>
            <a:off x="609600" y="609601"/>
            <a:ext cx="10972800" cy="5516564"/>
          </a:xfrm>
        </p:spPr>
        <p:txBody>
          <a:bodyPr>
            <a:normAutofit fontScale="92500" lnSpcReduction="10000"/>
          </a:bodyPr>
          <a:lstStyle/>
          <a:p>
            <a:pPr marL="0" indent="0" algn="just">
              <a:buNone/>
            </a:pPr>
            <a:r>
              <a:rPr lang="en-US" b="1" i="0" dirty="0">
                <a:effectLst/>
                <a:latin typeface="roboto" panose="02000000000000000000" pitchFamily="2" charset="0"/>
              </a:rPr>
              <a:t>3. High Rate of Interest:</a:t>
            </a:r>
            <a:r>
              <a:rPr lang="en-US" b="0" i="0" dirty="0">
                <a:effectLst/>
                <a:latin typeface="roboto" panose="02000000000000000000" pitchFamily="2" charset="0"/>
              </a:rPr>
              <a:t> There is a possibility of the high-interest rate charged by several financial institutions in the financial system of our country. Various institutions due to their monopolistic structure in the market may charge high or unfair interest rates.  </a:t>
            </a:r>
          </a:p>
          <a:p>
            <a:pPr marL="0" indent="0" algn="just">
              <a:buNone/>
            </a:pPr>
            <a:r>
              <a:rPr lang="en-US" b="1" i="0" dirty="0">
                <a:effectLst/>
                <a:latin typeface="roboto" panose="02000000000000000000" pitchFamily="2" charset="0"/>
              </a:rPr>
              <a:t>4. Inactive Capital Market:</a:t>
            </a:r>
            <a:r>
              <a:rPr lang="en-US" b="0" i="0" dirty="0">
                <a:effectLst/>
                <a:latin typeface="roboto" panose="02000000000000000000" pitchFamily="2" charset="0"/>
              </a:rPr>
              <a:t> Our country’s financial system faces the problem of the inactive capital market. All corporates in India are mostly able to acquire funds through development banks and do not need to go to the capital market.</a:t>
            </a:r>
          </a:p>
          <a:p>
            <a:pPr marL="0" indent="0" algn="just">
              <a:buNone/>
            </a:pPr>
            <a:r>
              <a:rPr lang="en-US" b="1" i="0" dirty="0">
                <a:effectLst/>
                <a:latin typeface="roboto" panose="02000000000000000000" pitchFamily="2" charset="0"/>
              </a:rPr>
              <a:t>5. Imprudent Financial Practice:</a:t>
            </a:r>
            <a:r>
              <a:rPr lang="en-US" b="0" i="0" dirty="0">
                <a:effectLst/>
                <a:latin typeface="roboto" panose="02000000000000000000" pitchFamily="2" charset="0"/>
              </a:rPr>
              <a:t> The financial system of India has developed imprudent financial practices due to the dominance of development banks</a:t>
            </a:r>
          </a:p>
          <a:p>
            <a:pPr algn="just"/>
            <a:endParaRPr lang="en-US" dirty="0"/>
          </a:p>
        </p:txBody>
      </p:sp>
    </p:spTree>
    <p:extLst>
      <p:ext uri="{BB962C8B-B14F-4D97-AF65-F5344CB8AC3E}">
        <p14:creationId xmlns:p14="http://schemas.microsoft.com/office/powerpoint/2010/main" val="2589833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AEDBF-8BC0-0C69-DCEF-71A7A256F0F0}"/>
              </a:ext>
            </a:extLst>
          </p:cNvPr>
          <p:cNvSpPr>
            <a:spLocks noGrp="1"/>
          </p:cNvSpPr>
          <p:nvPr>
            <p:ph type="title"/>
          </p:nvPr>
        </p:nvSpPr>
        <p:spPr/>
        <p:txBody>
          <a:bodyPr>
            <a:normAutofit fontScale="90000"/>
          </a:bodyPr>
          <a:lstStyle/>
          <a:p>
            <a:r>
              <a:rPr lang="en-US" b="1" dirty="0">
                <a:latin typeface="Mulish"/>
              </a:rPr>
              <a:t>Dimensions</a:t>
            </a:r>
            <a:r>
              <a:rPr lang="en-US" b="1" i="0" dirty="0">
                <a:effectLst/>
                <a:latin typeface="Mulish"/>
              </a:rPr>
              <a:t> of a Well-functioning Financial System</a:t>
            </a:r>
            <a:br>
              <a:rPr lang="en-US" b="1" i="0" dirty="0">
                <a:effectLst/>
                <a:latin typeface="Mulish"/>
              </a:rPr>
            </a:br>
            <a:endParaRPr lang="en-US" dirty="0"/>
          </a:p>
        </p:txBody>
      </p:sp>
      <p:sp>
        <p:nvSpPr>
          <p:cNvPr id="3" name="Content Placeholder 2">
            <a:extLst>
              <a:ext uri="{FF2B5EF4-FFF2-40B4-BE49-F238E27FC236}">
                <a16:creationId xmlns:a16="http://schemas.microsoft.com/office/drawing/2014/main" id="{A204BBBE-AED2-1B2C-1952-25AEA6B81AE0}"/>
              </a:ext>
            </a:extLst>
          </p:cNvPr>
          <p:cNvSpPr>
            <a:spLocks noGrp="1"/>
          </p:cNvSpPr>
          <p:nvPr>
            <p:ph idx="1"/>
          </p:nvPr>
        </p:nvSpPr>
        <p:spPr/>
        <p:txBody>
          <a:bodyPr/>
          <a:lstStyle/>
          <a:p>
            <a:pPr algn="l"/>
            <a:r>
              <a:rPr lang="en-US" b="0" i="0" dirty="0">
                <a:solidFill>
                  <a:srgbClr val="464646"/>
                </a:solidFill>
                <a:effectLst/>
                <a:latin typeface="Mulish"/>
              </a:rPr>
              <a:t>A well-functioning financial system has complete markets with effective financial intermediaries and financial instruments allowing:</a:t>
            </a:r>
          </a:p>
          <a:p>
            <a:pPr algn="l">
              <a:buFont typeface="Arial" panose="020B0604020202020204" pitchFamily="34" charset="0"/>
              <a:buChar char="•"/>
            </a:pPr>
            <a:r>
              <a:rPr lang="en-US" b="0" i="0" dirty="0">
                <a:solidFill>
                  <a:srgbClr val="464646"/>
                </a:solidFill>
                <a:effectLst/>
                <a:latin typeface="Mulish"/>
              </a:rPr>
              <a:t>Investors to move money from the present to the future at a fair rate of return;</a:t>
            </a:r>
          </a:p>
          <a:p>
            <a:pPr algn="l">
              <a:buFont typeface="Arial" panose="020B0604020202020204" pitchFamily="34" charset="0"/>
              <a:buChar char="•"/>
            </a:pPr>
            <a:r>
              <a:rPr lang="en-US" b="0" i="0" dirty="0">
                <a:solidFill>
                  <a:srgbClr val="464646"/>
                </a:solidFill>
                <a:effectLst/>
                <a:latin typeface="Mulish"/>
              </a:rPr>
              <a:t>Borrowers to easily obtain capital;</a:t>
            </a:r>
          </a:p>
          <a:p>
            <a:pPr algn="l">
              <a:buFont typeface="Arial" panose="020B0604020202020204" pitchFamily="34" charset="0"/>
              <a:buChar char="•"/>
            </a:pPr>
            <a:r>
              <a:rPr lang="en-US" b="0" i="0" dirty="0">
                <a:solidFill>
                  <a:srgbClr val="464646"/>
                </a:solidFill>
                <a:effectLst/>
                <a:latin typeface="Mulish"/>
              </a:rPr>
              <a:t>Hedgers to offset risks; and</a:t>
            </a:r>
          </a:p>
          <a:p>
            <a:pPr algn="l">
              <a:buFont typeface="Arial" panose="020B0604020202020204" pitchFamily="34" charset="0"/>
              <a:buChar char="•"/>
            </a:pPr>
            <a:r>
              <a:rPr lang="en-US" b="0" i="0" dirty="0">
                <a:solidFill>
                  <a:srgbClr val="464646"/>
                </a:solidFill>
                <a:effectLst/>
                <a:latin typeface="Mulish"/>
              </a:rPr>
              <a:t>Traders to easily exchange currencies and commodities.</a:t>
            </a:r>
          </a:p>
          <a:p>
            <a:endParaRPr lang="en-US" dirty="0"/>
          </a:p>
        </p:txBody>
      </p:sp>
    </p:spTree>
    <p:extLst>
      <p:ext uri="{BB962C8B-B14F-4D97-AF65-F5344CB8AC3E}">
        <p14:creationId xmlns:p14="http://schemas.microsoft.com/office/powerpoint/2010/main" val="3807215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53EB0-0B0C-24A4-2416-CB6131FD80B7}"/>
              </a:ext>
            </a:extLst>
          </p:cNvPr>
          <p:cNvSpPr>
            <a:spLocks noGrp="1"/>
          </p:cNvSpPr>
          <p:nvPr>
            <p:ph type="title"/>
          </p:nvPr>
        </p:nvSpPr>
        <p:spPr/>
        <p:txBody>
          <a:bodyPr>
            <a:noAutofit/>
          </a:bodyPr>
          <a:lstStyle/>
          <a:p>
            <a:r>
              <a:rPr lang="en-US" sz="3200" b="1" dirty="0">
                <a:latin typeface="Mulish"/>
              </a:rPr>
              <a:t>Dimensions</a:t>
            </a:r>
            <a:r>
              <a:rPr lang="en-US" sz="3200" b="1" i="0" dirty="0">
                <a:effectLst/>
                <a:latin typeface="Mulish"/>
              </a:rPr>
              <a:t> of a Well-functioning Financial System</a:t>
            </a:r>
            <a:br>
              <a:rPr lang="en-US" sz="3200" b="1" i="0" dirty="0">
                <a:effectLst/>
                <a:latin typeface="Mulish"/>
              </a:rPr>
            </a:br>
            <a:endParaRPr lang="en-US" sz="3200" dirty="0"/>
          </a:p>
        </p:txBody>
      </p:sp>
      <p:sp>
        <p:nvSpPr>
          <p:cNvPr id="3" name="Content Placeholder 2">
            <a:extLst>
              <a:ext uri="{FF2B5EF4-FFF2-40B4-BE49-F238E27FC236}">
                <a16:creationId xmlns:a16="http://schemas.microsoft.com/office/drawing/2014/main" id="{0846E861-A620-D018-AA7A-2052D394F1C4}"/>
              </a:ext>
            </a:extLst>
          </p:cNvPr>
          <p:cNvSpPr>
            <a:spLocks noGrp="1"/>
          </p:cNvSpPr>
          <p:nvPr>
            <p:ph idx="1"/>
          </p:nvPr>
        </p:nvSpPr>
        <p:spPr>
          <a:xfrm>
            <a:off x="609600" y="990600"/>
            <a:ext cx="10972800" cy="5135565"/>
          </a:xfrm>
        </p:spPr>
        <p:txBody>
          <a:bodyPr>
            <a:normAutofit/>
          </a:bodyPr>
          <a:lstStyle/>
          <a:p>
            <a:pPr algn="just"/>
            <a:r>
              <a:rPr lang="en-US" b="0" i="0" dirty="0">
                <a:effectLst/>
                <a:latin typeface="Mulish"/>
              </a:rPr>
              <a:t>Well-functioning financial systems are characterized by financial instruments that help people solve financial problems, liquid markets with low trading costs (operationally efficient), timely financial disclosures resulting in market prices that reflect available information (informationally efficient), and therefore prices that move primarily with changes in fundamental value instead of liquidity demands. </a:t>
            </a:r>
          </a:p>
          <a:p>
            <a:pPr algn="just"/>
            <a:r>
              <a:rPr lang="en-US" b="0" i="0" dirty="0">
                <a:effectLst/>
                <a:latin typeface="Mulish"/>
              </a:rPr>
              <a:t>Well-functioning markets ultimately lead to efficient allocations, which use resources where they are most valuable.</a:t>
            </a:r>
            <a:endParaRPr lang="en-US" dirty="0"/>
          </a:p>
        </p:txBody>
      </p:sp>
    </p:spTree>
    <p:extLst>
      <p:ext uri="{BB962C8B-B14F-4D97-AF65-F5344CB8AC3E}">
        <p14:creationId xmlns:p14="http://schemas.microsoft.com/office/powerpoint/2010/main" val="212850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250417-7857-43C4-9D3E-C76DF64130A0}"/>
              </a:ext>
            </a:extLst>
          </p:cNvPr>
          <p:cNvSpPr>
            <a:spLocks noGrp="1"/>
          </p:cNvSpPr>
          <p:nvPr>
            <p:ph idx="1"/>
          </p:nvPr>
        </p:nvSpPr>
        <p:spPr/>
        <p:txBody>
          <a:bodyPr/>
          <a:lstStyle/>
          <a:p>
            <a:r>
              <a:rPr lang="en-US"/>
              <a:t>Thank You</a:t>
            </a:r>
          </a:p>
        </p:txBody>
      </p:sp>
    </p:spTree>
    <p:extLst>
      <p:ext uri="{BB962C8B-B14F-4D97-AF65-F5344CB8AC3E}">
        <p14:creationId xmlns:p14="http://schemas.microsoft.com/office/powerpoint/2010/main" val="3516720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Functions of Financial System</a:t>
            </a:r>
            <a:endParaRPr lang="en-US" dirty="0"/>
          </a:p>
        </p:txBody>
      </p:sp>
      <p:sp>
        <p:nvSpPr>
          <p:cNvPr id="3" name="Content Placeholder 2"/>
          <p:cNvSpPr>
            <a:spLocks noGrp="1"/>
          </p:cNvSpPr>
          <p:nvPr>
            <p:ph idx="1"/>
          </p:nvPr>
        </p:nvSpPr>
        <p:spPr/>
        <p:txBody>
          <a:bodyPr>
            <a:normAutofit/>
          </a:bodyPr>
          <a:lstStyle/>
          <a:p>
            <a:pPr>
              <a:buNone/>
            </a:pPr>
            <a:r>
              <a:rPr lang="en-US" dirty="0"/>
              <a:t>1. </a:t>
            </a:r>
            <a:r>
              <a:rPr lang="en-US" b="1" dirty="0"/>
              <a:t>Liquidity Function</a:t>
            </a:r>
          </a:p>
          <a:p>
            <a:pPr>
              <a:buNone/>
            </a:pPr>
            <a:r>
              <a:rPr lang="en-US" dirty="0"/>
              <a:t>2. </a:t>
            </a:r>
            <a:r>
              <a:rPr lang="en-US" b="1" dirty="0"/>
              <a:t>Payment Function</a:t>
            </a:r>
          </a:p>
          <a:p>
            <a:pPr>
              <a:buNone/>
            </a:pPr>
            <a:r>
              <a:rPr lang="en-US" dirty="0"/>
              <a:t>3. </a:t>
            </a:r>
            <a:r>
              <a:rPr lang="en-US" b="1" dirty="0"/>
              <a:t>Saving Function</a:t>
            </a:r>
          </a:p>
          <a:p>
            <a:pPr>
              <a:buNone/>
            </a:pPr>
            <a:r>
              <a:rPr lang="en-US" b="1" dirty="0"/>
              <a:t>4. Risk Function</a:t>
            </a:r>
          </a:p>
          <a:p>
            <a:pPr>
              <a:buNone/>
            </a:pPr>
            <a:r>
              <a:rPr lang="en-US" b="1" dirty="0"/>
              <a:t>5. Transfer Function</a:t>
            </a:r>
          </a:p>
          <a:p>
            <a:pPr>
              <a:buNone/>
            </a:pPr>
            <a:r>
              <a:rPr lang="en-US" b="1" dirty="0"/>
              <a:t>6. Reformatory Functions</a:t>
            </a:r>
            <a:br>
              <a:rPr lang="en-US" b="1" dirty="0"/>
            </a:br>
            <a:br>
              <a:rPr lang="en-US" b="1"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 </a:t>
            </a:r>
            <a:r>
              <a:rPr lang="en-US" b="1" dirty="0"/>
              <a:t>Liquidity Function</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dirty="0"/>
              <a:t>The most important function of a financial system is to provide money and monetary assets for the production of goods and services.</a:t>
            </a:r>
          </a:p>
          <a:p>
            <a:pPr algn="just"/>
            <a:r>
              <a:rPr lang="en-US" dirty="0"/>
              <a:t>Monetary assets are those assets that can be converted into cash or money easily without loss of value. All activities in a financial system are related to the liquidity-either provision of liquidity or trading in liquidity.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 </a:t>
            </a:r>
            <a:r>
              <a:rPr lang="en-US" b="1" dirty="0"/>
              <a:t>Payment Function</a:t>
            </a:r>
            <a:br>
              <a:rPr lang="en-US" b="1" dirty="0"/>
            </a:br>
            <a:endParaRPr lang="en-US" dirty="0"/>
          </a:p>
        </p:txBody>
      </p:sp>
      <p:sp>
        <p:nvSpPr>
          <p:cNvPr id="3" name="Content Placeholder 2"/>
          <p:cNvSpPr>
            <a:spLocks noGrp="1"/>
          </p:cNvSpPr>
          <p:nvPr>
            <p:ph idx="1"/>
          </p:nvPr>
        </p:nvSpPr>
        <p:spPr/>
        <p:txBody>
          <a:bodyPr/>
          <a:lstStyle/>
          <a:p>
            <a:pPr algn="just"/>
            <a:r>
              <a:rPr lang="en-US" dirty="0"/>
              <a:t>The financial system offers a very convenient mode of payment for goods and services. </a:t>
            </a:r>
          </a:p>
          <a:p>
            <a:pPr algn="just"/>
            <a:r>
              <a:rPr lang="en-US" dirty="0"/>
              <a:t>The </a:t>
            </a:r>
            <a:r>
              <a:rPr lang="en-US" dirty="0" err="1"/>
              <a:t>cheque</a:t>
            </a:r>
            <a:r>
              <a:rPr lang="en-US" dirty="0"/>
              <a:t> system and credit card system are the easiest methods of payment in the economy. The cost and time of transactions are considerably reduced.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 </a:t>
            </a:r>
            <a:r>
              <a:rPr lang="en-US" b="1" dirty="0"/>
              <a:t>Saving Function</a:t>
            </a:r>
            <a:br>
              <a:rPr lang="en-US" b="1" dirty="0"/>
            </a:br>
            <a:endParaRPr lang="en-US" dirty="0"/>
          </a:p>
        </p:txBody>
      </p:sp>
      <p:sp>
        <p:nvSpPr>
          <p:cNvPr id="3" name="Content Placeholder 2"/>
          <p:cNvSpPr>
            <a:spLocks noGrp="1"/>
          </p:cNvSpPr>
          <p:nvPr>
            <p:ph idx="1"/>
          </p:nvPr>
        </p:nvSpPr>
        <p:spPr/>
        <p:txBody>
          <a:bodyPr/>
          <a:lstStyle/>
          <a:p>
            <a:r>
              <a:rPr lang="en-US" dirty="0"/>
              <a:t>An important function of a financial system is to mobilize savings and channelize them into productive activities. It is through the financial system the savings are transformed into investments.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1"/>
            <a:ext cx="8229600" cy="5440363"/>
          </a:xfrm>
        </p:spPr>
        <p:txBody>
          <a:bodyPr>
            <a:normAutofit/>
          </a:bodyPr>
          <a:lstStyle/>
          <a:p>
            <a:pPr algn="just">
              <a:buNone/>
            </a:pPr>
            <a:r>
              <a:rPr lang="en-US" b="1" dirty="0"/>
              <a:t>4. Risk Function</a:t>
            </a:r>
          </a:p>
          <a:p>
            <a:pPr algn="just"/>
            <a:r>
              <a:rPr lang="en-US" dirty="0"/>
              <a:t>The financial markets provide protection against life, health, and income risks. These guarantees are accomplished through the sale of life, health insurance, and property insurance policies.</a:t>
            </a:r>
          </a:p>
          <a:p>
            <a:pPr algn="just">
              <a:buNone/>
            </a:pPr>
            <a:r>
              <a:rPr lang="en-US" b="1" dirty="0"/>
              <a:t>5. Transfer Function</a:t>
            </a:r>
          </a:p>
          <a:p>
            <a:pPr algn="just"/>
            <a:r>
              <a:rPr lang="en-US" dirty="0"/>
              <a:t>A financial system provides a mechanism for the transfer of resources across geographic boundaries.</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6. Reformatory Functions</a:t>
            </a:r>
            <a:br>
              <a:rPr lang="en-US" b="1" dirty="0"/>
            </a:br>
            <a:endParaRPr lang="en-US" dirty="0"/>
          </a:p>
        </p:txBody>
      </p:sp>
      <p:sp>
        <p:nvSpPr>
          <p:cNvPr id="3" name="Content Placeholder 2"/>
          <p:cNvSpPr>
            <a:spLocks noGrp="1"/>
          </p:cNvSpPr>
          <p:nvPr>
            <p:ph idx="1"/>
          </p:nvPr>
        </p:nvSpPr>
        <p:spPr/>
        <p:txBody>
          <a:bodyPr/>
          <a:lstStyle/>
          <a:p>
            <a:r>
              <a:rPr lang="en-US" dirty="0"/>
              <a:t>A financial system undertaking the functions of developing, introducing innovative financial assets/instruments services and practices and restructuring the existing assets, services, etc, to cater to the emerging needs of borrowers and investors.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Objectives of Financial System</a:t>
            </a:r>
            <a:br>
              <a:rPr lang="en-US" b="1" dirty="0"/>
            </a:br>
            <a:endParaRPr lang="en-US" dirty="0"/>
          </a:p>
        </p:txBody>
      </p:sp>
      <p:sp>
        <p:nvSpPr>
          <p:cNvPr id="3" name="Content Placeholder 2"/>
          <p:cNvSpPr>
            <a:spLocks noGrp="1"/>
          </p:cNvSpPr>
          <p:nvPr>
            <p:ph idx="1"/>
          </p:nvPr>
        </p:nvSpPr>
        <p:spPr>
          <a:xfrm>
            <a:off x="1981200" y="1143001"/>
            <a:ext cx="8229600" cy="4983163"/>
          </a:xfrm>
        </p:spPr>
        <p:txBody>
          <a:bodyPr>
            <a:normAutofit fontScale="92500"/>
          </a:bodyPr>
          <a:lstStyle/>
          <a:p>
            <a:pPr algn="just">
              <a:buNone/>
            </a:pPr>
            <a:r>
              <a:rPr lang="en-US" b="1" dirty="0"/>
              <a:t>1. Facilitate Payment</a:t>
            </a:r>
          </a:p>
          <a:p>
            <a:pPr algn="just"/>
            <a:r>
              <a:rPr lang="en-US" dirty="0"/>
              <a:t>The financial system facilitates payment through banks and any other financial institution. Anything we buy or sale requires the transaction of money. That is done by the financial system</a:t>
            </a:r>
          </a:p>
          <a:p>
            <a:pPr algn="just">
              <a:buNone/>
            </a:pPr>
            <a:r>
              <a:rPr lang="en-US" b="1" dirty="0"/>
              <a:t>2. It Links Between Saver and Investor</a:t>
            </a:r>
          </a:p>
          <a:p>
            <a:pPr algn="just"/>
            <a:r>
              <a:rPr lang="en-US" dirty="0"/>
              <a:t>The financial system provides a place where saver and investor meets. Saver saves money and investors invest it in different types of stocks to get profit on it.</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normAutofit fontScale="85000" lnSpcReduction="20000"/>
          </a:bodyPr>
          <a:lstStyle/>
          <a:p>
            <a:pPr algn="just">
              <a:buNone/>
            </a:pPr>
            <a:r>
              <a:rPr lang="en-US" b="1" dirty="0"/>
              <a:t>3. Helps In Capital Formation</a:t>
            </a:r>
          </a:p>
          <a:p>
            <a:pPr algn="just"/>
            <a:r>
              <a:rPr lang="en-US" dirty="0"/>
              <a:t>For capital formation, there should be a good financial system that provides the finance timely and in an appropriate amount.</a:t>
            </a:r>
          </a:p>
          <a:p>
            <a:pPr algn="just">
              <a:buNone/>
            </a:pPr>
            <a:r>
              <a:rPr lang="en-US" b="1" dirty="0"/>
              <a:t>4. To Ensure Safety On Investment</a:t>
            </a:r>
          </a:p>
          <a:p>
            <a:pPr algn="just"/>
            <a:r>
              <a:rPr lang="en-US" dirty="0"/>
              <a:t>The financial system has different institutions for the proper supervision of the financial market that controls the market. So, the safety of the investment can be done.</a:t>
            </a:r>
          </a:p>
          <a:p>
            <a:pPr algn="just">
              <a:buNone/>
            </a:pPr>
            <a:r>
              <a:rPr lang="en-US" b="1" dirty="0"/>
              <a:t>5. Helps In The Growth Of The Economy</a:t>
            </a:r>
          </a:p>
          <a:p>
            <a:pPr algn="just"/>
            <a:r>
              <a:rPr lang="en-US" dirty="0"/>
              <a:t>Proper mobilization of funds and proper control in the financial market helps the business to grow and motivate investors to invest. That helps in the growth of the economy.</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1130</Words>
  <Application>Microsoft Office PowerPoint</Application>
  <PresentationFormat>Widescreen</PresentationFormat>
  <Paragraphs>58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Mulish</vt:lpstr>
      <vt:lpstr>roboto</vt:lpstr>
      <vt:lpstr>Office Theme</vt:lpstr>
      <vt:lpstr>Functions and Objectives of Financial System in India </vt:lpstr>
      <vt:lpstr>Functions of Financial System</vt:lpstr>
      <vt:lpstr>1. Liquidity Function </vt:lpstr>
      <vt:lpstr>2. Payment Function </vt:lpstr>
      <vt:lpstr>3. Saving Function </vt:lpstr>
      <vt:lpstr>PowerPoint Presentation</vt:lpstr>
      <vt:lpstr>6. Reformatory Functions </vt:lpstr>
      <vt:lpstr>Objectives of Financial System </vt:lpstr>
      <vt:lpstr>PowerPoint Presentation</vt:lpstr>
      <vt:lpstr>Advantages of Financial system</vt:lpstr>
      <vt:lpstr>PowerPoint Presentation</vt:lpstr>
      <vt:lpstr>PowerPoint Presentation</vt:lpstr>
      <vt:lpstr>Disadvantages of Financial system </vt:lpstr>
      <vt:lpstr>PowerPoint Presentation</vt:lpstr>
      <vt:lpstr>Dimensions of a Well-functioning Financial System </vt:lpstr>
      <vt:lpstr>Dimensions of a Well-functioning Financial System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Financial System in India </dc:title>
  <dc:creator>Manish</dc:creator>
  <cp:lastModifiedBy>Manish Dadhich</cp:lastModifiedBy>
  <cp:revision>12</cp:revision>
  <dcterms:created xsi:type="dcterms:W3CDTF">2020-07-07T09:58:33Z</dcterms:created>
  <dcterms:modified xsi:type="dcterms:W3CDTF">2023-03-28T04:46:30Z</dcterms:modified>
</cp:coreProperties>
</file>