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7EDC0-4759-46B0-FCAF-80491000CB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610772-8D4A-C01B-552C-405B6B6FCF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46BE32-797A-96B6-26C5-E6AA10F2DDF7}"/>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5" name="Footer Placeholder 4">
            <a:extLst>
              <a:ext uri="{FF2B5EF4-FFF2-40B4-BE49-F238E27FC236}">
                <a16:creationId xmlns:a16="http://schemas.microsoft.com/office/drawing/2014/main" id="{F897E014-35E2-2218-ADB8-509252774B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F8B9E8-11FC-65BD-E08F-3E677800D4C9}"/>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1628622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694C7-B69A-722D-465A-69373E1772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C8C6F22-1B2A-A891-E4A4-EF77791110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CD9852-0801-665D-9033-AB9714239157}"/>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5" name="Footer Placeholder 4">
            <a:extLst>
              <a:ext uri="{FF2B5EF4-FFF2-40B4-BE49-F238E27FC236}">
                <a16:creationId xmlns:a16="http://schemas.microsoft.com/office/drawing/2014/main" id="{F3C5417E-2758-C863-A915-D62C302875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2AC002-0855-388C-9474-F9AE6DD2097E}"/>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3751616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3DE820-F3C9-A8A3-A4FC-A35028B5EB9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4CAB27-BCFE-902F-E4E3-C25E3D0B40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C5BAD9-3C67-CD26-7F80-E71E3A9E71BA}"/>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5" name="Footer Placeholder 4">
            <a:extLst>
              <a:ext uri="{FF2B5EF4-FFF2-40B4-BE49-F238E27FC236}">
                <a16:creationId xmlns:a16="http://schemas.microsoft.com/office/drawing/2014/main" id="{D9E9229E-00C0-0600-F648-3EE3533EC0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6F6B3-9D5B-9649-CF70-0851B501CA5F}"/>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2220503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ADE74-8D46-E6B0-C2CC-EB54A0CAF9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5A7B81-4604-4A5B-E065-9EC5B3B35B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CDC8F0-59D7-FBC1-13DE-5B4DF796E051}"/>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5" name="Footer Placeholder 4">
            <a:extLst>
              <a:ext uri="{FF2B5EF4-FFF2-40B4-BE49-F238E27FC236}">
                <a16:creationId xmlns:a16="http://schemas.microsoft.com/office/drawing/2014/main" id="{A7499D4F-AE8D-B8D4-1E7F-A8C4F7B8C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5FD509-8108-73A2-5A90-DC42A3882F0B}"/>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2266405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06773-DBB0-842E-A974-1D58A31D07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F6EA9F-45E3-DA08-78D2-3401C19A423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6204AA-DFE7-0D3C-2F97-FC855FFF910E}"/>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5" name="Footer Placeholder 4">
            <a:extLst>
              <a:ext uri="{FF2B5EF4-FFF2-40B4-BE49-F238E27FC236}">
                <a16:creationId xmlns:a16="http://schemas.microsoft.com/office/drawing/2014/main" id="{ADF5665E-FC8D-8F4D-1B0B-BA0549F13D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3040E6-3256-4F96-FD1C-48AE867D3BEA}"/>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823470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6EDDD-119C-6DAB-DBE8-F670A5501C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3B6177-3325-A6EA-6F6A-B0802A9438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5A1AB5-63AD-E5CC-065D-4275A34154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914A15F-A19E-4570-487A-46FAEC3D6154}"/>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6" name="Footer Placeholder 5">
            <a:extLst>
              <a:ext uri="{FF2B5EF4-FFF2-40B4-BE49-F238E27FC236}">
                <a16:creationId xmlns:a16="http://schemas.microsoft.com/office/drawing/2014/main" id="{3DD1B3CC-6E17-F98C-B7E7-C62149893F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40284B-62F0-F05D-866F-6DD5C76C10DD}"/>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259202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2340-9D9B-4A6F-0EFB-6C936772A4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34E247-0125-D936-AB40-EBD167EA7B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8FBA16-1EFC-7519-7ABB-F092D7F3A8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764587-E1CA-A42B-D9D9-CAC4D05BA6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53AC3D-4C6E-2307-9F90-FADB36BCD4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FE6AD4-9E14-56E5-D0E3-1C512BD00C29}"/>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8" name="Footer Placeholder 7">
            <a:extLst>
              <a:ext uri="{FF2B5EF4-FFF2-40B4-BE49-F238E27FC236}">
                <a16:creationId xmlns:a16="http://schemas.microsoft.com/office/drawing/2014/main" id="{A6EDA2F7-4116-36FF-3263-D799D4DACB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318107-5EBE-259F-50EE-DCB44BEEB343}"/>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3097383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0E068-16BD-F18C-D061-AFAFAE366D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318701-805C-D4CF-E401-D48A464AB23D}"/>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4" name="Footer Placeholder 3">
            <a:extLst>
              <a:ext uri="{FF2B5EF4-FFF2-40B4-BE49-F238E27FC236}">
                <a16:creationId xmlns:a16="http://schemas.microsoft.com/office/drawing/2014/main" id="{2D5B3835-CEE1-51A4-6B30-5D41A3DE7F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20A623-9863-3CFC-63DC-F92AC7970400}"/>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78160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751359-1366-D02A-321E-16DB01901CDB}"/>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3" name="Footer Placeholder 2">
            <a:extLst>
              <a:ext uri="{FF2B5EF4-FFF2-40B4-BE49-F238E27FC236}">
                <a16:creationId xmlns:a16="http://schemas.microsoft.com/office/drawing/2014/main" id="{D6BBABAD-B8E2-9246-611F-F82A8E79EF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4FCAE3-FF82-3C47-6448-5308F32DDC65}"/>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4086971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F227A-3613-9114-82D8-91E4438616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B82A21-80BE-7A3E-3613-9246EEAE96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2D36C3-2445-8CAF-0C8B-78B4ECBE0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64CAB9-FB31-9F77-5DB1-47A42D18D705}"/>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6" name="Footer Placeholder 5">
            <a:extLst>
              <a:ext uri="{FF2B5EF4-FFF2-40B4-BE49-F238E27FC236}">
                <a16:creationId xmlns:a16="http://schemas.microsoft.com/office/drawing/2014/main" id="{62C7FBD6-16ED-6B5F-F20C-646F15C3B8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979417-C597-C9B7-A6C3-47B461249CCA}"/>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1309497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7BA43-0DB0-2725-EB31-49DFFE7D01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F5DD8D-B8CD-7847-B695-E1E600B04D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E7A489-53BF-891C-26F3-C81C389113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ED64C4-70C2-8EEF-1062-DC2E266FD8D2}"/>
              </a:ext>
            </a:extLst>
          </p:cNvPr>
          <p:cNvSpPr>
            <a:spLocks noGrp="1"/>
          </p:cNvSpPr>
          <p:nvPr>
            <p:ph type="dt" sz="half" idx="10"/>
          </p:nvPr>
        </p:nvSpPr>
        <p:spPr/>
        <p:txBody>
          <a:bodyPr/>
          <a:lstStyle/>
          <a:p>
            <a:fld id="{6993A3FC-3D33-4F13-99C4-B64BF6D1A92F}" type="datetimeFigureOut">
              <a:rPr lang="en-US" smtClean="0"/>
              <a:t>1/31/2025</a:t>
            </a:fld>
            <a:endParaRPr lang="en-US"/>
          </a:p>
        </p:txBody>
      </p:sp>
      <p:sp>
        <p:nvSpPr>
          <p:cNvPr id="6" name="Footer Placeholder 5">
            <a:extLst>
              <a:ext uri="{FF2B5EF4-FFF2-40B4-BE49-F238E27FC236}">
                <a16:creationId xmlns:a16="http://schemas.microsoft.com/office/drawing/2014/main" id="{878E875D-640E-1597-625B-8EEB849242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3CE743-AC57-DEC7-CAAF-20506E27BF64}"/>
              </a:ext>
            </a:extLst>
          </p:cNvPr>
          <p:cNvSpPr>
            <a:spLocks noGrp="1"/>
          </p:cNvSpPr>
          <p:nvPr>
            <p:ph type="sldNum" sz="quarter" idx="12"/>
          </p:nvPr>
        </p:nvSpPr>
        <p:spPr/>
        <p:txBody>
          <a:bodyPr/>
          <a:lstStyle/>
          <a:p>
            <a:fld id="{DB362626-B7A6-4B1E-8708-83EDD1936367}" type="slidenum">
              <a:rPr lang="en-US" smtClean="0"/>
              <a:t>‹#›</a:t>
            </a:fld>
            <a:endParaRPr lang="en-US"/>
          </a:p>
        </p:txBody>
      </p:sp>
    </p:spTree>
    <p:extLst>
      <p:ext uri="{BB962C8B-B14F-4D97-AF65-F5344CB8AC3E}">
        <p14:creationId xmlns:p14="http://schemas.microsoft.com/office/powerpoint/2010/main" val="1653461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721D23-8D3C-1A09-840D-C0C2C9C8BA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CDDF8B-3931-C9C2-1170-2053DD9B85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A2FB6E-2B9B-2B93-61F2-06E87D8E1A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93A3FC-3D33-4F13-99C4-B64BF6D1A92F}" type="datetimeFigureOut">
              <a:rPr lang="en-US" smtClean="0"/>
              <a:t>1/31/2025</a:t>
            </a:fld>
            <a:endParaRPr lang="en-US"/>
          </a:p>
        </p:txBody>
      </p:sp>
      <p:sp>
        <p:nvSpPr>
          <p:cNvPr id="5" name="Footer Placeholder 4">
            <a:extLst>
              <a:ext uri="{FF2B5EF4-FFF2-40B4-BE49-F238E27FC236}">
                <a16:creationId xmlns:a16="http://schemas.microsoft.com/office/drawing/2014/main" id="{C9D473FD-EC03-CD57-E5EA-0EB9C63C1D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E97FD93-2A2A-75F7-9FD1-81BE878010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B362626-B7A6-4B1E-8708-83EDD1936367}" type="slidenum">
              <a:rPr lang="en-US" smtClean="0"/>
              <a:t>‹#›</a:t>
            </a:fld>
            <a:endParaRPr lang="en-US"/>
          </a:p>
        </p:txBody>
      </p:sp>
    </p:spTree>
    <p:extLst>
      <p:ext uri="{BB962C8B-B14F-4D97-AF65-F5344CB8AC3E}">
        <p14:creationId xmlns:p14="http://schemas.microsoft.com/office/powerpoint/2010/main" val="1867647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7CE748-E40D-0C33-2F9E-91D63F706F6D}"/>
              </a:ext>
            </a:extLst>
          </p:cNvPr>
          <p:cNvSpPr>
            <a:spLocks noGrp="1"/>
          </p:cNvSpPr>
          <p:nvPr>
            <p:ph type="ctrTitle"/>
          </p:nvPr>
        </p:nvSpPr>
        <p:spPr>
          <a:xfrm>
            <a:off x="2197101" y="735283"/>
            <a:ext cx="4978399" cy="3165045"/>
          </a:xfrm>
        </p:spPr>
        <p:txBody>
          <a:bodyPr anchor="b">
            <a:normAutofit/>
          </a:bodyPr>
          <a:lstStyle/>
          <a:p>
            <a:pPr algn="l"/>
            <a:r>
              <a:rPr lang="en-US" sz="5200"/>
              <a:t>Meaning and Types of Banks, Services Offered by Banks</a:t>
            </a:r>
          </a:p>
        </p:txBody>
      </p:sp>
      <p:sp>
        <p:nvSpPr>
          <p:cNvPr id="3" name="Subtitle 2">
            <a:extLst>
              <a:ext uri="{FF2B5EF4-FFF2-40B4-BE49-F238E27FC236}">
                <a16:creationId xmlns:a16="http://schemas.microsoft.com/office/drawing/2014/main" id="{9F1F1985-20A2-5E35-A73E-14981D227C57}"/>
              </a:ext>
            </a:extLst>
          </p:cNvPr>
          <p:cNvSpPr>
            <a:spLocks noGrp="1"/>
          </p:cNvSpPr>
          <p:nvPr>
            <p:ph type="subTitle" idx="1"/>
          </p:nvPr>
        </p:nvSpPr>
        <p:spPr>
          <a:xfrm>
            <a:off x="2197101" y="4078423"/>
            <a:ext cx="4978399" cy="2058657"/>
          </a:xfrm>
        </p:spPr>
        <p:txBody>
          <a:bodyPr>
            <a:normAutofit/>
          </a:bodyPr>
          <a:lstStyle/>
          <a:p>
            <a:pPr algn="l"/>
            <a:r>
              <a:rPr lang="en-US"/>
              <a:t>Dr. Manish Dadhich</a:t>
            </a:r>
          </a:p>
          <a:p>
            <a:pPr algn="l"/>
            <a:r>
              <a:rPr lang="en-US"/>
              <a:t>Associate Professor</a:t>
            </a:r>
          </a:p>
        </p:txBody>
      </p:sp>
      <p:pic>
        <p:nvPicPr>
          <p:cNvPr id="7" name="Graphic 6" descr="Bank">
            <a:extLst>
              <a:ext uri="{FF2B5EF4-FFF2-40B4-BE49-F238E27FC236}">
                <a16:creationId xmlns:a16="http://schemas.microsoft.com/office/drawing/2014/main" id="{06538671-7DBB-879A-6C24-99B3595FF0A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549" y="2776619"/>
            <a:ext cx="1289051" cy="1289051"/>
          </a:xfrm>
          <a:prstGeom prst="rect">
            <a:avLst/>
          </a:prstGeom>
        </p:spPr>
      </p:pic>
      <p:pic>
        <p:nvPicPr>
          <p:cNvPr id="13" name="Graphic 12" descr="Bank">
            <a:extLst>
              <a:ext uri="{FF2B5EF4-FFF2-40B4-BE49-F238E27FC236}">
                <a16:creationId xmlns:a16="http://schemas.microsoft.com/office/drawing/2014/main" id="{ABC21F9F-DB32-453D-98AB-768BBBD1C84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2152941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84D67-B87C-F338-B095-C402B5A08E31}"/>
              </a:ext>
            </a:extLst>
          </p:cNvPr>
          <p:cNvSpPr>
            <a:spLocks noGrp="1"/>
          </p:cNvSpPr>
          <p:nvPr>
            <p:ph type="title"/>
          </p:nvPr>
        </p:nvSpPr>
        <p:spPr>
          <a:xfrm>
            <a:off x="838200" y="365126"/>
            <a:ext cx="10515600" cy="976978"/>
          </a:xfrm>
        </p:spPr>
        <p:txBody>
          <a:bodyPr>
            <a:normAutofit/>
          </a:bodyPr>
          <a:lstStyle/>
          <a:p>
            <a:pPr algn="ctr"/>
            <a:r>
              <a:rPr lang="en-US" sz="3600" b="1" dirty="0"/>
              <a:t>KYC (Know Your Customer)</a:t>
            </a:r>
          </a:p>
        </p:txBody>
      </p:sp>
      <p:sp>
        <p:nvSpPr>
          <p:cNvPr id="3" name="Content Placeholder 2">
            <a:extLst>
              <a:ext uri="{FF2B5EF4-FFF2-40B4-BE49-F238E27FC236}">
                <a16:creationId xmlns:a16="http://schemas.microsoft.com/office/drawing/2014/main" id="{A4B4A5F9-69B8-CBEC-4638-3D5B733E433D}"/>
              </a:ext>
            </a:extLst>
          </p:cNvPr>
          <p:cNvSpPr>
            <a:spLocks noGrp="1"/>
          </p:cNvSpPr>
          <p:nvPr>
            <p:ph idx="1"/>
          </p:nvPr>
        </p:nvSpPr>
        <p:spPr/>
        <p:txBody>
          <a:bodyPr>
            <a:normAutofit/>
          </a:bodyPr>
          <a:lstStyle/>
          <a:p>
            <a:pPr algn="just"/>
            <a:r>
              <a:rPr lang="en-US" sz="3200" dirty="0"/>
              <a:t>KYC (Know Your Customer) refers to the process of a bank or financial institution verifying the identity, suitability, and risks involved with maintaining a business relationship with a customer.</a:t>
            </a:r>
          </a:p>
          <a:p>
            <a:pPr algn="just"/>
            <a:r>
              <a:rPr lang="en-US" sz="3200" dirty="0"/>
              <a:t>KYC norms are designed to ensure that banks are not used by criminals for money laundering, terrorist financing, or other illegal activities.</a:t>
            </a:r>
          </a:p>
        </p:txBody>
      </p:sp>
    </p:spTree>
    <p:extLst>
      <p:ext uri="{BB962C8B-B14F-4D97-AF65-F5344CB8AC3E}">
        <p14:creationId xmlns:p14="http://schemas.microsoft.com/office/powerpoint/2010/main" val="485624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63DE4-395E-D8DC-D05B-63F2FE5182C3}"/>
              </a:ext>
            </a:extLst>
          </p:cNvPr>
          <p:cNvSpPr>
            <a:spLocks noGrp="1"/>
          </p:cNvSpPr>
          <p:nvPr>
            <p:ph type="title"/>
          </p:nvPr>
        </p:nvSpPr>
        <p:spPr>
          <a:xfrm>
            <a:off x="838200" y="365125"/>
            <a:ext cx="10515600" cy="947481"/>
          </a:xfrm>
        </p:spPr>
        <p:txBody>
          <a:bodyPr>
            <a:normAutofit/>
          </a:bodyPr>
          <a:lstStyle/>
          <a:p>
            <a:pPr algn="ctr"/>
            <a:r>
              <a:rPr lang="en-US" sz="3200" b="1" dirty="0"/>
              <a:t>Need for KYC Norms</a:t>
            </a:r>
          </a:p>
        </p:txBody>
      </p:sp>
      <p:sp>
        <p:nvSpPr>
          <p:cNvPr id="5" name="Rectangle 2">
            <a:extLst>
              <a:ext uri="{FF2B5EF4-FFF2-40B4-BE49-F238E27FC236}">
                <a16:creationId xmlns:a16="http://schemas.microsoft.com/office/drawing/2014/main" id="{70ED117B-86E0-8314-D08E-197B4160E991}"/>
              </a:ext>
            </a:extLst>
          </p:cNvPr>
          <p:cNvSpPr>
            <a:spLocks noGrp="1" noChangeArrowheads="1"/>
          </p:cNvSpPr>
          <p:nvPr>
            <p:ph idx="1"/>
          </p:nvPr>
        </p:nvSpPr>
        <p:spPr bwMode="auto">
          <a:xfrm>
            <a:off x="838199" y="1523692"/>
            <a:ext cx="11093246" cy="4955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None/>
              <a:tabLst/>
            </a:pPr>
            <a:r>
              <a:rPr kumimoji="0" lang="en-US" altLang="en-US" b="1" i="0" u="none" strike="noStrike" cap="none" normalizeH="0" baseline="0" dirty="0">
                <a:ln>
                  <a:noFill/>
                </a:ln>
                <a:solidFill>
                  <a:schemeClr val="tx1"/>
                </a:solidFill>
                <a:effectLst/>
                <a:latin typeface="Arial" panose="020B0604020202020204" pitchFamily="34" charset="0"/>
              </a:rPr>
              <a:t>1. Prevention of Financial Crimes:</a:t>
            </a:r>
            <a:endParaRPr kumimoji="0" lang="en-US" altLang="en-US" b="0" i="0" u="none" strike="noStrike" cap="none" normalizeH="0" baseline="0" dirty="0">
              <a:ln>
                <a:noFill/>
              </a:ln>
              <a:solidFill>
                <a:schemeClr val="tx1"/>
              </a:solidFill>
              <a:effectLst/>
              <a:latin typeface="Arial" panose="020B0604020202020204" pitchFamily="34" charset="0"/>
            </a:endParaRPr>
          </a:p>
          <a:p>
            <a:pPr marL="457200" lvl="1" indent="0" algn="just" eaLnBrk="0" fontAlgn="base" hangingPunct="0">
              <a:lnSpc>
                <a:spcPct val="100000"/>
              </a:lnSpc>
              <a:spcBef>
                <a:spcPct val="0"/>
              </a:spcBef>
              <a:spcAft>
                <a:spcPct val="0"/>
              </a:spcAft>
              <a:buFontTx/>
              <a:buChar char="•"/>
            </a:pPr>
            <a:r>
              <a:rPr kumimoji="0" lang="en-US" altLang="en-US" b="1" i="0" u="none" strike="noStrike" cap="none" normalizeH="0" baseline="0" dirty="0">
                <a:ln>
                  <a:noFill/>
                </a:ln>
                <a:solidFill>
                  <a:schemeClr val="tx1"/>
                </a:solidFill>
                <a:effectLst/>
                <a:latin typeface="Arial" panose="020B0604020202020204" pitchFamily="34" charset="0"/>
              </a:rPr>
              <a:t>Anti-money laundering (AML)</a:t>
            </a:r>
            <a:r>
              <a:rPr kumimoji="0" lang="en-US" altLang="en-US" b="0" i="0" u="none" strike="noStrike" cap="none" normalizeH="0" baseline="0" dirty="0">
                <a:ln>
                  <a:noFill/>
                </a:ln>
                <a:solidFill>
                  <a:schemeClr val="tx1"/>
                </a:solidFill>
                <a:effectLst/>
                <a:latin typeface="Arial" panose="020B0604020202020204" pitchFamily="34" charset="0"/>
              </a:rPr>
              <a:t>: KYC helps banks detect and prevent money laundering activities by verifying the identity of customers and monitoring suspicious transactions. </a:t>
            </a:r>
            <a:r>
              <a:rPr kumimoji="0" lang="en-US" altLang="en-US" i="0" u="none" strike="noStrike" cap="none" normalizeH="0" baseline="0" dirty="0">
                <a:ln>
                  <a:noFill/>
                </a:ln>
                <a:solidFill>
                  <a:schemeClr val="tx1"/>
                </a:solidFill>
                <a:effectLst/>
                <a:latin typeface="Arial" panose="020B0604020202020204" pitchFamily="34" charset="0"/>
              </a:rPr>
              <a:t>Terrorist </a:t>
            </a:r>
          </a:p>
          <a:p>
            <a:pPr marL="457200" lvl="1" indent="0" algn="just" eaLnBrk="0" fontAlgn="base" hangingPunct="0">
              <a:lnSpc>
                <a:spcPct val="100000"/>
              </a:lnSpc>
              <a:spcBef>
                <a:spcPct val="0"/>
              </a:spcBef>
              <a:spcAft>
                <a:spcPct val="0"/>
              </a:spcAft>
              <a:buFontTx/>
              <a:buChar char="•"/>
            </a:pPr>
            <a:r>
              <a:rPr kumimoji="0" lang="en-US" altLang="en-US" b="1" i="0" u="none" strike="noStrike" cap="none" normalizeH="0" baseline="0" dirty="0">
                <a:ln>
                  <a:noFill/>
                </a:ln>
                <a:solidFill>
                  <a:schemeClr val="tx1"/>
                </a:solidFill>
                <a:effectLst/>
                <a:latin typeface="Arial" panose="020B0604020202020204" pitchFamily="34" charset="0"/>
              </a:rPr>
              <a:t>Financing Prevention: </a:t>
            </a:r>
            <a:r>
              <a:rPr kumimoji="0" lang="en-US" altLang="en-US" b="0" i="0" u="none" strike="noStrike" cap="none" normalizeH="0" baseline="0" dirty="0">
                <a:ln>
                  <a:noFill/>
                </a:ln>
                <a:solidFill>
                  <a:schemeClr val="tx1"/>
                </a:solidFill>
                <a:effectLst/>
                <a:latin typeface="Arial" panose="020B0604020202020204" pitchFamily="34" charset="0"/>
              </a:rPr>
              <a:t>KYC ensures that customers are not linked to illegal activities like financing terrorism.</a:t>
            </a: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b="1" i="0" u="none" strike="noStrike" cap="none" normalizeH="0" baseline="0" dirty="0">
                <a:ln>
                  <a:noFill/>
                </a:ln>
                <a:solidFill>
                  <a:schemeClr val="tx1"/>
                </a:solidFill>
                <a:effectLst/>
                <a:latin typeface="Arial" panose="020B0604020202020204" pitchFamily="34" charset="0"/>
              </a:rPr>
              <a:t>2. Risk Mitigation:</a:t>
            </a: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Banks are exposed to various risks, including financial fraud, money laundering, and identity theft. KYC helps minimize these risks by identifying and verifying customers before allowing them to open accounts or access financial services.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48208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08CC796-4E02-8A7F-5BAD-D54E081F8ADE}"/>
              </a:ext>
            </a:extLst>
          </p:cNvPr>
          <p:cNvSpPr>
            <a:spLocks noGrp="1" noChangeArrowheads="1"/>
          </p:cNvSpPr>
          <p:nvPr>
            <p:ph idx="1"/>
          </p:nvPr>
        </p:nvSpPr>
        <p:spPr bwMode="auto">
          <a:xfrm>
            <a:off x="678426" y="386788"/>
            <a:ext cx="1094330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3200" b="1" i="0" u="none" strike="noStrike" cap="none" normalizeH="0" baseline="0" dirty="0">
                <a:ln>
                  <a:noFill/>
                </a:ln>
                <a:solidFill>
                  <a:schemeClr val="tx1"/>
                </a:solidFill>
                <a:effectLst/>
                <a:latin typeface="Arial" panose="020B0604020202020204" pitchFamily="34" charset="0"/>
              </a:rPr>
              <a:t>3. Regulatory Compliance:</a:t>
            </a:r>
            <a:endParaRPr kumimoji="0" lang="en-US" altLang="en-US" sz="32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3200" b="0" i="0" u="none" strike="noStrike" cap="none" normalizeH="0" baseline="0" dirty="0">
                <a:ln>
                  <a:noFill/>
                </a:ln>
                <a:solidFill>
                  <a:schemeClr val="tx1"/>
                </a:solidFill>
                <a:effectLst/>
                <a:latin typeface="Arial" panose="020B0604020202020204" pitchFamily="34" charset="0"/>
              </a:rPr>
              <a:t> Financial institutions are legally required by regulators (e.g., Reserve Bank of India, Federal Reserve) to follow KYC norms. Non-compliance can lead to heavy fines, legal consequences, and loss of reputation.</a:t>
            </a: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3200" b="1" i="0" u="none" strike="noStrike" cap="none" normalizeH="0" baseline="0" dirty="0">
                <a:ln>
                  <a:noFill/>
                </a:ln>
                <a:solidFill>
                  <a:schemeClr val="tx1"/>
                </a:solidFill>
                <a:effectLst/>
                <a:latin typeface="Arial" panose="020B0604020202020204" pitchFamily="34" charset="0"/>
              </a:rPr>
              <a:t>4. Customer Due Diligence (CDD):</a:t>
            </a:r>
            <a:endParaRPr kumimoji="0" lang="en-US" altLang="en-US" sz="32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3200" b="0" i="0" u="none" strike="noStrike" cap="none" normalizeH="0" baseline="0" dirty="0">
                <a:ln>
                  <a:noFill/>
                </a:ln>
                <a:solidFill>
                  <a:schemeClr val="tx1"/>
                </a:solidFill>
                <a:effectLst/>
                <a:latin typeface="Arial" panose="020B0604020202020204" pitchFamily="34" charset="0"/>
              </a:rPr>
              <a:t> Through KYC, banks conduct due diligence on customers to understand the nature and purpose of the relationship. This helps assess the risk profile of each customer.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61343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9EE2E-70C7-A70A-575A-38F387283A69}"/>
              </a:ext>
            </a:extLst>
          </p:cNvPr>
          <p:cNvSpPr>
            <a:spLocks noGrp="1"/>
          </p:cNvSpPr>
          <p:nvPr>
            <p:ph type="title"/>
          </p:nvPr>
        </p:nvSpPr>
        <p:spPr>
          <a:xfrm>
            <a:off x="838200" y="28164"/>
            <a:ext cx="10515600" cy="578772"/>
          </a:xfrm>
        </p:spPr>
        <p:txBody>
          <a:bodyPr>
            <a:normAutofit fontScale="90000"/>
          </a:bodyPr>
          <a:lstStyle/>
          <a:p>
            <a:pPr algn="ctr"/>
            <a:r>
              <a:rPr lang="en-US" sz="3600" dirty="0"/>
              <a:t>Importance of KYC Norms</a:t>
            </a:r>
          </a:p>
        </p:txBody>
      </p:sp>
      <p:sp>
        <p:nvSpPr>
          <p:cNvPr id="4" name="Rectangle 1">
            <a:extLst>
              <a:ext uri="{FF2B5EF4-FFF2-40B4-BE49-F238E27FC236}">
                <a16:creationId xmlns:a16="http://schemas.microsoft.com/office/drawing/2014/main" id="{4D0C0741-0493-D7B3-78A9-5E9CA934475E}"/>
              </a:ext>
            </a:extLst>
          </p:cNvPr>
          <p:cNvSpPr>
            <a:spLocks noGrp="1" noChangeArrowheads="1"/>
          </p:cNvSpPr>
          <p:nvPr>
            <p:ph idx="1"/>
          </p:nvPr>
        </p:nvSpPr>
        <p:spPr bwMode="auto">
          <a:xfrm>
            <a:off x="412955" y="875422"/>
            <a:ext cx="11779045"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latin typeface="Arial" panose="020B0604020202020204" pitchFamily="34" charset="0"/>
              </a:rPr>
              <a:t>1. Building Trust:</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latin typeface="Arial" panose="020B0604020202020204" pitchFamily="34" charset="0"/>
              </a:rPr>
              <a:t> KYC norms ensure transparency in customer relationships. When customers provide clear and honest information, it builds trust between the customer and the bank.</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latin typeface="Arial" panose="020B0604020202020204" pitchFamily="34" charset="0"/>
              </a:rPr>
              <a:t>2. Safeguarding Against Fraud:</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latin typeface="Arial" panose="020B0604020202020204" pitchFamily="34" charset="0"/>
              </a:rPr>
              <a:t> KYC ensures that banks can verify the identity of customers and reduce the chances of fraudulent activities. This is particularly important in preventing identity theft and account hijacking.</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latin typeface="Arial" panose="020B0604020202020204" pitchFamily="34" charset="0"/>
              </a:rPr>
              <a:t>3. Customer Protection:</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latin typeface="Arial" panose="020B0604020202020204" pitchFamily="34" charset="0"/>
              </a:rPr>
              <a:t> By verifying the customer’s identity, KYC reduces the chances of false or misleading applications, ensuring that customers are protected from scams and financial abuse.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latin typeface="Arial" panose="020B0604020202020204" pitchFamily="34" charset="0"/>
              </a:rPr>
              <a:t>4. Facilitating Global Transactions:</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Arial" panose="020B0604020202020204" pitchFamily="34" charset="0"/>
              </a:rPr>
              <a:t> The norms are crucial for ensuring that banks meet international compliance standards, allowing them to engage in cross-border transactions safely. This is important for banks involved in international trade and foreign exchange.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latin typeface="Arial" panose="020B0604020202020204" pitchFamily="34" charset="0"/>
              </a:rPr>
              <a:t>5. Financial Inclusion:</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Arial" panose="020B0604020202020204" pitchFamily="34" charset="0"/>
              </a:rPr>
              <a:t>KYC plays a role in promoting financial inclusion by allowing banks to serve more people securely. For instance, the introduction of digital KYC (</a:t>
            </a:r>
            <a:r>
              <a:rPr kumimoji="0" lang="en-US" altLang="en-US" sz="2000" b="0" i="0" u="none" strike="noStrike" cap="none" normalizeH="0" baseline="0" dirty="0" err="1">
                <a:ln>
                  <a:noFill/>
                </a:ln>
                <a:solidFill>
                  <a:schemeClr val="tx1"/>
                </a:solidFill>
                <a:effectLst/>
                <a:latin typeface="Arial" panose="020B0604020202020204" pitchFamily="34" charset="0"/>
              </a:rPr>
              <a:t>eKYC</a:t>
            </a:r>
            <a:r>
              <a:rPr kumimoji="0" lang="en-US" altLang="en-US" sz="2000" b="0" i="0" u="none" strike="noStrike" cap="none" normalizeH="0" baseline="0" dirty="0">
                <a:ln>
                  <a:noFill/>
                </a:ln>
                <a:solidFill>
                  <a:schemeClr val="tx1"/>
                </a:solidFill>
                <a:effectLst/>
                <a:latin typeface="Arial" panose="020B0604020202020204" pitchFamily="34" charset="0"/>
              </a:rPr>
              <a:t>) allows customers to open bank accounts remotely, which increases access to banking services in rural areas.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7177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40895-16F9-6E92-A94C-BF695FB05D50}"/>
              </a:ext>
            </a:extLst>
          </p:cNvPr>
          <p:cNvSpPr>
            <a:spLocks noGrp="1"/>
          </p:cNvSpPr>
          <p:nvPr>
            <p:ph type="title"/>
          </p:nvPr>
        </p:nvSpPr>
        <p:spPr/>
        <p:txBody>
          <a:bodyPr>
            <a:normAutofit/>
          </a:bodyPr>
          <a:lstStyle/>
          <a:p>
            <a:pPr algn="ctr"/>
            <a:r>
              <a:rPr lang="en-US" sz="3200" dirty="0"/>
              <a:t>Conclusion</a:t>
            </a:r>
          </a:p>
        </p:txBody>
      </p:sp>
      <p:sp>
        <p:nvSpPr>
          <p:cNvPr id="3" name="Content Placeholder 2">
            <a:extLst>
              <a:ext uri="{FF2B5EF4-FFF2-40B4-BE49-F238E27FC236}">
                <a16:creationId xmlns:a16="http://schemas.microsoft.com/office/drawing/2014/main" id="{AF4BD125-9481-1EF6-797D-907867D50875}"/>
              </a:ext>
            </a:extLst>
          </p:cNvPr>
          <p:cNvSpPr>
            <a:spLocks noGrp="1"/>
          </p:cNvSpPr>
          <p:nvPr>
            <p:ph idx="1"/>
          </p:nvPr>
        </p:nvSpPr>
        <p:spPr/>
        <p:txBody>
          <a:bodyPr/>
          <a:lstStyle/>
          <a:p>
            <a:pPr algn="just"/>
            <a:r>
              <a:rPr lang="en-US" dirty="0"/>
              <a:t>KYC norms are essential for the integrity and stability of the banking system. </a:t>
            </a:r>
          </a:p>
          <a:p>
            <a:pPr algn="just"/>
            <a:r>
              <a:rPr lang="en-US" dirty="0"/>
              <a:t>They protect both the bank and the customer from fraud, financial crimes, and regulatory risks. Despite the challenges, the importance of KYC in ensuring a safe, secure, and transparent banking environment cannot be overstated.</a:t>
            </a:r>
          </a:p>
        </p:txBody>
      </p:sp>
    </p:spTree>
    <p:extLst>
      <p:ext uri="{BB962C8B-B14F-4D97-AF65-F5344CB8AC3E}">
        <p14:creationId xmlns:p14="http://schemas.microsoft.com/office/powerpoint/2010/main" val="3424158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A46C7-1ED4-39F3-DCA6-6E293881EDE9}"/>
              </a:ext>
            </a:extLst>
          </p:cNvPr>
          <p:cNvSpPr>
            <a:spLocks noGrp="1"/>
          </p:cNvSpPr>
          <p:nvPr>
            <p:ph type="title"/>
          </p:nvPr>
        </p:nvSpPr>
        <p:spPr>
          <a:xfrm>
            <a:off x="838200" y="365126"/>
            <a:ext cx="10515600" cy="578772"/>
          </a:xfrm>
        </p:spPr>
        <p:txBody>
          <a:bodyPr>
            <a:normAutofit fontScale="90000"/>
          </a:bodyPr>
          <a:lstStyle/>
          <a:p>
            <a:pPr algn="ctr"/>
            <a:r>
              <a:rPr lang="en-US" dirty="0"/>
              <a:t>Q.1 </a:t>
            </a:r>
          </a:p>
        </p:txBody>
      </p:sp>
      <p:sp>
        <p:nvSpPr>
          <p:cNvPr id="3" name="Content Placeholder 2">
            <a:extLst>
              <a:ext uri="{FF2B5EF4-FFF2-40B4-BE49-F238E27FC236}">
                <a16:creationId xmlns:a16="http://schemas.microsoft.com/office/drawing/2014/main" id="{E70BBD1F-FCBA-FA5E-D462-7FC9CD54A8C3}"/>
              </a:ext>
            </a:extLst>
          </p:cNvPr>
          <p:cNvSpPr>
            <a:spLocks noGrp="1"/>
          </p:cNvSpPr>
          <p:nvPr>
            <p:ph idx="1"/>
          </p:nvPr>
        </p:nvSpPr>
        <p:spPr>
          <a:xfrm>
            <a:off x="516194" y="1165123"/>
            <a:ext cx="11297264" cy="5011840"/>
          </a:xfrm>
        </p:spPr>
        <p:txBody>
          <a:bodyPr>
            <a:noAutofit/>
          </a:bodyPr>
          <a:lstStyle/>
          <a:p>
            <a:pPr marL="0" marR="0">
              <a:lnSpc>
                <a:spcPct val="115000"/>
              </a:lnSpc>
              <a:spcAft>
                <a:spcPts val="800"/>
              </a:spcAft>
            </a:pPr>
            <a:r>
              <a:rPr lang="en-US" b="1" kern="0" dirty="0">
                <a:effectLst/>
                <a:latin typeface="Times New Roman" panose="02020603050405020304" pitchFamily="18" charset="0"/>
                <a:ea typeface="Times New Roman" panose="02020603050405020304" pitchFamily="18" charset="0"/>
                <a:cs typeface="Arial" panose="020B0604020202020204" pitchFamily="34" charset="0"/>
              </a:rPr>
              <a:t>Assertion (A):</a:t>
            </a:r>
            <a:r>
              <a:rPr lang="en-US" kern="0" dirty="0">
                <a:effectLst/>
                <a:latin typeface="Times New Roman" panose="02020603050405020304" pitchFamily="18" charset="0"/>
                <a:ea typeface="Times New Roman" panose="02020603050405020304" pitchFamily="18" charset="0"/>
                <a:cs typeface="Arial" panose="020B0604020202020204" pitchFamily="34" charset="0"/>
              </a:rPr>
              <a:t> KYC procedures can sometimes hinder financial inclusion by creating obstacles for unbanked individuals to open accounts.</a:t>
            </a:r>
            <a:br>
              <a:rPr lang="en-US" kern="0" dirty="0">
                <a:effectLst/>
                <a:latin typeface="Times New Roman" panose="02020603050405020304" pitchFamily="18" charset="0"/>
                <a:ea typeface="Times New Roman" panose="02020603050405020304" pitchFamily="18" charset="0"/>
                <a:cs typeface="Arial" panose="020B0604020202020204" pitchFamily="34" charset="0"/>
              </a:rPr>
            </a:br>
            <a:r>
              <a:rPr lang="en-US" b="1" kern="0" dirty="0">
                <a:effectLst/>
                <a:latin typeface="Times New Roman" panose="02020603050405020304" pitchFamily="18" charset="0"/>
                <a:ea typeface="Times New Roman" panose="02020603050405020304" pitchFamily="18" charset="0"/>
                <a:cs typeface="Arial" panose="020B0604020202020204" pitchFamily="34" charset="0"/>
              </a:rPr>
              <a:t>Reason (R):</a:t>
            </a:r>
            <a:r>
              <a:rPr lang="en-US" kern="0" dirty="0">
                <a:effectLst/>
                <a:latin typeface="Times New Roman" panose="02020603050405020304" pitchFamily="18" charset="0"/>
                <a:ea typeface="Times New Roman" panose="02020603050405020304" pitchFamily="18" charset="0"/>
                <a:cs typeface="Arial" panose="020B0604020202020204" pitchFamily="34" charset="0"/>
              </a:rPr>
              <a:t> KYC requires customers to provide specific identity and address proof, which many people in rural or underserved areas may not have access to.</a:t>
            </a:r>
            <a:br>
              <a:rPr lang="en-US" kern="0" dirty="0">
                <a:effectLst/>
                <a:latin typeface="Times New Roman" panose="02020603050405020304" pitchFamily="18" charset="0"/>
                <a:ea typeface="Times New Roman" panose="02020603050405020304" pitchFamily="18" charset="0"/>
                <a:cs typeface="Arial" panose="020B0604020202020204" pitchFamily="34" charset="0"/>
              </a:rPr>
            </a:br>
            <a:r>
              <a:rPr lang="en-US" kern="0" dirty="0">
                <a:effectLst/>
                <a:latin typeface="Times New Roman" panose="02020603050405020304" pitchFamily="18" charset="0"/>
                <a:ea typeface="Times New Roman" panose="02020603050405020304" pitchFamily="18" charset="0"/>
                <a:cs typeface="Arial" panose="020B0604020202020204" pitchFamily="34" charset="0"/>
              </a:rPr>
              <a:t>A) Both A and R are true, and R is the correct explanation for A.</a:t>
            </a:r>
            <a:br>
              <a:rPr lang="en-US" kern="0" dirty="0">
                <a:effectLst/>
                <a:latin typeface="Times New Roman" panose="02020603050405020304" pitchFamily="18" charset="0"/>
                <a:ea typeface="Times New Roman" panose="02020603050405020304" pitchFamily="18" charset="0"/>
                <a:cs typeface="Arial" panose="020B0604020202020204" pitchFamily="34" charset="0"/>
              </a:rPr>
            </a:br>
            <a:r>
              <a:rPr lang="en-US" kern="0" dirty="0">
                <a:effectLst/>
                <a:latin typeface="Times New Roman" panose="02020603050405020304" pitchFamily="18" charset="0"/>
                <a:ea typeface="Times New Roman" panose="02020603050405020304" pitchFamily="18" charset="0"/>
                <a:cs typeface="Arial" panose="020B0604020202020204" pitchFamily="34" charset="0"/>
              </a:rPr>
              <a:t>B) Both A and R are true, but R is not the correct explanation for A.</a:t>
            </a:r>
            <a:br>
              <a:rPr lang="en-US" kern="0" dirty="0">
                <a:effectLst/>
                <a:latin typeface="Times New Roman" panose="02020603050405020304" pitchFamily="18" charset="0"/>
                <a:ea typeface="Times New Roman" panose="02020603050405020304" pitchFamily="18" charset="0"/>
                <a:cs typeface="Arial" panose="020B0604020202020204" pitchFamily="34" charset="0"/>
              </a:rPr>
            </a:br>
            <a:r>
              <a:rPr lang="en-US" kern="0" dirty="0">
                <a:effectLst/>
                <a:latin typeface="Times New Roman" panose="02020603050405020304" pitchFamily="18" charset="0"/>
                <a:ea typeface="Times New Roman" panose="02020603050405020304" pitchFamily="18" charset="0"/>
                <a:cs typeface="Arial" panose="020B0604020202020204" pitchFamily="34" charset="0"/>
              </a:rPr>
              <a:t>C) A is true, but R is false.</a:t>
            </a:r>
            <a:br>
              <a:rPr lang="en-US" kern="0" dirty="0">
                <a:effectLst/>
                <a:latin typeface="Times New Roman" panose="02020603050405020304" pitchFamily="18" charset="0"/>
                <a:ea typeface="Times New Roman" panose="02020603050405020304" pitchFamily="18" charset="0"/>
                <a:cs typeface="Arial" panose="020B0604020202020204" pitchFamily="34" charset="0"/>
              </a:rPr>
            </a:br>
            <a:r>
              <a:rPr lang="en-US" kern="0" dirty="0">
                <a:effectLst/>
                <a:latin typeface="Times New Roman" panose="02020603050405020304" pitchFamily="18" charset="0"/>
                <a:ea typeface="Times New Roman" panose="02020603050405020304" pitchFamily="18" charset="0"/>
                <a:cs typeface="Arial" panose="020B0604020202020204" pitchFamily="34" charset="0"/>
              </a:rPr>
              <a:t>D) A is false, but R is true.</a:t>
            </a:r>
            <a:endParaRPr lang="en-US" kern="100" dirty="0">
              <a:effectLst/>
              <a:latin typeface="Aptos" panose="020B0004020202020204" pitchFamily="34" charset="0"/>
              <a:ea typeface="Aptos" panose="020B0004020202020204" pitchFamily="34" charset="0"/>
              <a:cs typeface="Arial" panose="020B0604020202020204" pitchFamily="34" charset="0"/>
            </a:endParaRPr>
          </a:p>
          <a:p>
            <a:r>
              <a:rPr lang="en-US" b="1" kern="0" dirty="0">
                <a:effectLst/>
                <a:latin typeface="Times New Roman" panose="02020603050405020304" pitchFamily="18" charset="0"/>
                <a:ea typeface="Times New Roman" panose="02020603050405020304" pitchFamily="18" charset="0"/>
              </a:rPr>
              <a:t>Answer:</a:t>
            </a:r>
            <a:r>
              <a:rPr lang="en-US" kern="0" dirty="0">
                <a:effectLst/>
                <a:latin typeface="Times New Roman" panose="02020603050405020304" pitchFamily="18" charset="0"/>
                <a:ea typeface="Times New Roman" panose="02020603050405020304" pitchFamily="18" charset="0"/>
              </a:rPr>
              <a:t> A) Both A and R are true, and R is the correct explanation for A.</a:t>
            </a:r>
            <a:endParaRPr lang="en-US" sz="4000" dirty="0"/>
          </a:p>
        </p:txBody>
      </p:sp>
    </p:spTree>
    <p:extLst>
      <p:ext uri="{BB962C8B-B14F-4D97-AF65-F5344CB8AC3E}">
        <p14:creationId xmlns:p14="http://schemas.microsoft.com/office/powerpoint/2010/main" val="2816060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37F09-6769-DD5A-33D5-85B03EAC5127}"/>
              </a:ext>
            </a:extLst>
          </p:cNvPr>
          <p:cNvSpPr>
            <a:spLocks noGrp="1"/>
          </p:cNvSpPr>
          <p:nvPr>
            <p:ph type="title"/>
          </p:nvPr>
        </p:nvSpPr>
        <p:spPr>
          <a:xfrm>
            <a:off x="838200" y="365126"/>
            <a:ext cx="10515600" cy="431288"/>
          </a:xfrm>
        </p:spPr>
        <p:txBody>
          <a:bodyPr>
            <a:normAutofit fontScale="90000"/>
          </a:bodyPr>
          <a:lstStyle/>
          <a:p>
            <a:pPr algn="ctr"/>
            <a:r>
              <a:rPr lang="en-US" sz="3200" dirty="0"/>
              <a:t>Q.2</a:t>
            </a:r>
          </a:p>
        </p:txBody>
      </p:sp>
      <p:sp>
        <p:nvSpPr>
          <p:cNvPr id="3" name="Content Placeholder 2">
            <a:extLst>
              <a:ext uri="{FF2B5EF4-FFF2-40B4-BE49-F238E27FC236}">
                <a16:creationId xmlns:a16="http://schemas.microsoft.com/office/drawing/2014/main" id="{9440723F-DAE7-34DA-10B0-A0AD9D76C318}"/>
              </a:ext>
            </a:extLst>
          </p:cNvPr>
          <p:cNvSpPr>
            <a:spLocks noGrp="1"/>
          </p:cNvSpPr>
          <p:nvPr>
            <p:ph idx="1"/>
          </p:nvPr>
        </p:nvSpPr>
        <p:spPr>
          <a:xfrm>
            <a:off x="838200" y="973394"/>
            <a:ext cx="10515600" cy="5203569"/>
          </a:xfrm>
        </p:spPr>
        <p:txBody>
          <a:bodyPr>
            <a:normAutofit fontScale="92500"/>
          </a:bodyPr>
          <a:lstStyle/>
          <a:p>
            <a:pPr marL="0" marR="0">
              <a:lnSpc>
                <a:spcPct val="115000"/>
              </a:lnSpc>
              <a:spcAft>
                <a:spcPts val="800"/>
              </a:spcAft>
            </a:pPr>
            <a:r>
              <a:rPr lang="en-US" b="1" kern="0" dirty="0">
                <a:effectLst/>
                <a:latin typeface="Times New Roman" panose="02020603050405020304" pitchFamily="18" charset="0"/>
                <a:ea typeface="Times New Roman" panose="02020603050405020304" pitchFamily="18" charset="0"/>
                <a:cs typeface="Arial" panose="020B0604020202020204" pitchFamily="34" charset="0"/>
              </a:rPr>
              <a:t>Assertion (A):</a:t>
            </a:r>
            <a:r>
              <a:rPr lang="en-US" kern="0" dirty="0">
                <a:effectLst/>
                <a:latin typeface="Times New Roman" panose="02020603050405020304" pitchFamily="18" charset="0"/>
                <a:ea typeface="Times New Roman" panose="02020603050405020304" pitchFamily="18" charset="0"/>
                <a:cs typeface="Arial" panose="020B0604020202020204" pitchFamily="34" charset="0"/>
              </a:rPr>
              <a:t> KYC procedures can sometimes hinder financial inclusion by creating obstacles for unbanked individuals to open accounts.</a:t>
            </a:r>
            <a:br>
              <a:rPr lang="en-US" kern="0" dirty="0">
                <a:effectLst/>
                <a:latin typeface="Times New Roman" panose="02020603050405020304" pitchFamily="18" charset="0"/>
                <a:ea typeface="Times New Roman" panose="02020603050405020304" pitchFamily="18" charset="0"/>
                <a:cs typeface="Arial" panose="020B0604020202020204" pitchFamily="34" charset="0"/>
              </a:rPr>
            </a:br>
            <a:r>
              <a:rPr lang="en-US" b="1" kern="0" dirty="0">
                <a:effectLst/>
                <a:latin typeface="Times New Roman" panose="02020603050405020304" pitchFamily="18" charset="0"/>
                <a:ea typeface="Times New Roman" panose="02020603050405020304" pitchFamily="18" charset="0"/>
                <a:cs typeface="Arial" panose="020B0604020202020204" pitchFamily="34" charset="0"/>
              </a:rPr>
              <a:t>Reason (R):</a:t>
            </a:r>
            <a:r>
              <a:rPr lang="en-US" kern="0" dirty="0">
                <a:effectLst/>
                <a:latin typeface="Times New Roman" panose="02020603050405020304" pitchFamily="18" charset="0"/>
                <a:ea typeface="Times New Roman" panose="02020603050405020304" pitchFamily="18" charset="0"/>
                <a:cs typeface="Arial" panose="020B0604020202020204" pitchFamily="34" charset="0"/>
              </a:rPr>
              <a:t> KYC requires customers to provide specific identity and address proof, which many people in rural or underserved areas may not have access to.</a:t>
            </a:r>
            <a:endParaRPr lang="en-US"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15000"/>
              </a:lnSpc>
              <a:spcAft>
                <a:spcPts val="800"/>
              </a:spcAft>
              <a:buNone/>
            </a:pPr>
            <a:r>
              <a:rPr lang="en-US" kern="0" dirty="0">
                <a:effectLst/>
                <a:latin typeface="Times New Roman" panose="02020603050405020304" pitchFamily="18" charset="0"/>
                <a:ea typeface="Times New Roman" panose="02020603050405020304" pitchFamily="18" charset="0"/>
                <a:cs typeface="Arial" panose="020B0604020202020204" pitchFamily="34" charset="0"/>
              </a:rPr>
              <a:t>A) Both A and R are true, and R is the correct explanation for A.</a:t>
            </a:r>
            <a:br>
              <a:rPr lang="en-US" kern="0" dirty="0">
                <a:effectLst/>
                <a:latin typeface="Times New Roman" panose="02020603050405020304" pitchFamily="18" charset="0"/>
                <a:ea typeface="Times New Roman" panose="02020603050405020304" pitchFamily="18" charset="0"/>
                <a:cs typeface="Arial" panose="020B0604020202020204" pitchFamily="34" charset="0"/>
              </a:rPr>
            </a:br>
            <a:r>
              <a:rPr lang="en-US" kern="0" dirty="0">
                <a:effectLst/>
                <a:latin typeface="Times New Roman" panose="02020603050405020304" pitchFamily="18" charset="0"/>
                <a:ea typeface="Times New Roman" panose="02020603050405020304" pitchFamily="18" charset="0"/>
                <a:cs typeface="Arial" panose="020B0604020202020204" pitchFamily="34" charset="0"/>
              </a:rPr>
              <a:t>B) Both A and R are true, but R is not the correct explanation for A.</a:t>
            </a:r>
            <a:br>
              <a:rPr lang="en-US" kern="0" dirty="0">
                <a:effectLst/>
                <a:latin typeface="Times New Roman" panose="02020603050405020304" pitchFamily="18" charset="0"/>
                <a:ea typeface="Times New Roman" panose="02020603050405020304" pitchFamily="18" charset="0"/>
                <a:cs typeface="Arial" panose="020B0604020202020204" pitchFamily="34" charset="0"/>
              </a:rPr>
            </a:br>
            <a:r>
              <a:rPr lang="en-US" kern="0" dirty="0">
                <a:effectLst/>
                <a:latin typeface="Times New Roman" panose="02020603050405020304" pitchFamily="18" charset="0"/>
                <a:ea typeface="Times New Roman" panose="02020603050405020304" pitchFamily="18" charset="0"/>
                <a:cs typeface="Arial" panose="020B0604020202020204" pitchFamily="34" charset="0"/>
              </a:rPr>
              <a:t>C) A is true, but R is false.</a:t>
            </a:r>
            <a:br>
              <a:rPr lang="en-US" kern="0" dirty="0">
                <a:effectLst/>
                <a:latin typeface="Times New Roman" panose="02020603050405020304" pitchFamily="18" charset="0"/>
                <a:ea typeface="Times New Roman" panose="02020603050405020304" pitchFamily="18" charset="0"/>
                <a:cs typeface="Arial" panose="020B0604020202020204" pitchFamily="34" charset="0"/>
              </a:rPr>
            </a:br>
            <a:r>
              <a:rPr lang="en-US" kern="0" dirty="0">
                <a:effectLst/>
                <a:latin typeface="Times New Roman" panose="02020603050405020304" pitchFamily="18" charset="0"/>
                <a:ea typeface="Times New Roman" panose="02020603050405020304" pitchFamily="18" charset="0"/>
                <a:cs typeface="Arial" panose="020B0604020202020204" pitchFamily="34" charset="0"/>
              </a:rPr>
              <a:t>D) A is false, but R is true.</a:t>
            </a:r>
            <a:endParaRPr lang="en-US" kern="100" dirty="0">
              <a:effectLst/>
              <a:latin typeface="Aptos" panose="020B0004020202020204" pitchFamily="34" charset="0"/>
              <a:ea typeface="Aptos" panose="020B0004020202020204" pitchFamily="34" charset="0"/>
              <a:cs typeface="Arial" panose="020B0604020202020204" pitchFamily="34" charset="0"/>
            </a:endParaRPr>
          </a:p>
          <a:p>
            <a:r>
              <a:rPr lang="en-US" b="1" kern="0" dirty="0">
                <a:effectLst/>
                <a:latin typeface="Times New Roman" panose="02020603050405020304" pitchFamily="18" charset="0"/>
                <a:ea typeface="Times New Roman" panose="02020603050405020304" pitchFamily="18" charset="0"/>
              </a:rPr>
              <a:t>Answer:</a:t>
            </a:r>
            <a:r>
              <a:rPr lang="en-US" kern="0" dirty="0">
                <a:effectLst/>
                <a:latin typeface="Times New Roman" panose="02020603050405020304" pitchFamily="18" charset="0"/>
                <a:ea typeface="Times New Roman" panose="02020603050405020304" pitchFamily="18" charset="0"/>
              </a:rPr>
              <a:t> A) Both A and R are true, and R is the correct explanation for A.</a:t>
            </a:r>
            <a:endParaRPr lang="en-US" sz="4000" dirty="0"/>
          </a:p>
        </p:txBody>
      </p:sp>
    </p:spTree>
    <p:extLst>
      <p:ext uri="{BB962C8B-B14F-4D97-AF65-F5344CB8AC3E}">
        <p14:creationId xmlns:p14="http://schemas.microsoft.com/office/powerpoint/2010/main" val="2481080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0C500-4695-EBB4-717B-6545261319C3}"/>
              </a:ext>
            </a:extLst>
          </p:cNvPr>
          <p:cNvSpPr>
            <a:spLocks noGrp="1"/>
          </p:cNvSpPr>
          <p:nvPr>
            <p:ph type="title"/>
          </p:nvPr>
        </p:nvSpPr>
        <p:spPr>
          <a:xfrm>
            <a:off x="838200" y="365125"/>
            <a:ext cx="10515600" cy="623017"/>
          </a:xfrm>
        </p:spPr>
        <p:txBody>
          <a:bodyPr>
            <a:normAutofit/>
          </a:bodyPr>
          <a:lstStyle/>
          <a:p>
            <a:pPr algn="ctr"/>
            <a:r>
              <a:rPr lang="en-US" sz="3600" b="1" dirty="0"/>
              <a:t>Meaning of a Bank</a:t>
            </a:r>
          </a:p>
        </p:txBody>
      </p:sp>
      <p:sp>
        <p:nvSpPr>
          <p:cNvPr id="3" name="Content Placeholder 2">
            <a:extLst>
              <a:ext uri="{FF2B5EF4-FFF2-40B4-BE49-F238E27FC236}">
                <a16:creationId xmlns:a16="http://schemas.microsoft.com/office/drawing/2014/main" id="{CC64F521-A41A-2234-EA34-5BF5CE0AC4CF}"/>
              </a:ext>
            </a:extLst>
          </p:cNvPr>
          <p:cNvSpPr>
            <a:spLocks noGrp="1"/>
          </p:cNvSpPr>
          <p:nvPr>
            <p:ph idx="1"/>
          </p:nvPr>
        </p:nvSpPr>
        <p:spPr>
          <a:xfrm>
            <a:off x="838200" y="1312606"/>
            <a:ext cx="10515600" cy="4864357"/>
          </a:xfrm>
        </p:spPr>
        <p:txBody>
          <a:bodyPr>
            <a:normAutofit/>
          </a:bodyPr>
          <a:lstStyle/>
          <a:p>
            <a:pPr algn="just"/>
            <a:r>
              <a:rPr lang="en-US" sz="3200" dirty="0"/>
              <a:t>A bank is a financial institution that accepts deposits from the public, lends funds, and provides various financial services. </a:t>
            </a:r>
          </a:p>
          <a:p>
            <a:pPr algn="just"/>
            <a:r>
              <a:rPr lang="en-US" sz="3200" dirty="0"/>
              <a:t>It serves as an intermediary between individuals, businesses, and governments by facilitating money transactions, offering savings products, providing loans, and supporting economic activities.</a:t>
            </a:r>
          </a:p>
          <a:p>
            <a:pPr algn="just"/>
            <a:r>
              <a:rPr lang="en-US" sz="3200" dirty="0"/>
              <a:t> Banks help manage wealth, regulate the money supply, and contribute to economic stability.</a:t>
            </a:r>
          </a:p>
        </p:txBody>
      </p:sp>
    </p:spTree>
    <p:extLst>
      <p:ext uri="{BB962C8B-B14F-4D97-AF65-F5344CB8AC3E}">
        <p14:creationId xmlns:p14="http://schemas.microsoft.com/office/powerpoint/2010/main" val="235604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D491D-7D25-28A4-E096-FB58663C9216}"/>
              </a:ext>
            </a:extLst>
          </p:cNvPr>
          <p:cNvSpPr>
            <a:spLocks noGrp="1"/>
          </p:cNvSpPr>
          <p:nvPr>
            <p:ph type="title"/>
          </p:nvPr>
        </p:nvSpPr>
        <p:spPr>
          <a:xfrm>
            <a:off x="838200" y="365125"/>
            <a:ext cx="10515600" cy="475533"/>
          </a:xfrm>
        </p:spPr>
        <p:txBody>
          <a:bodyPr>
            <a:normAutofit fontScale="90000"/>
          </a:bodyPr>
          <a:lstStyle/>
          <a:p>
            <a:pPr algn="ctr"/>
            <a:r>
              <a:rPr lang="en-US" sz="3200" b="1" dirty="0"/>
              <a:t>Types of Banks</a:t>
            </a:r>
          </a:p>
        </p:txBody>
      </p:sp>
      <p:sp>
        <p:nvSpPr>
          <p:cNvPr id="3" name="Content Placeholder 2">
            <a:extLst>
              <a:ext uri="{FF2B5EF4-FFF2-40B4-BE49-F238E27FC236}">
                <a16:creationId xmlns:a16="http://schemas.microsoft.com/office/drawing/2014/main" id="{B181F7F4-11FC-24D8-3102-2C064E271AD4}"/>
              </a:ext>
            </a:extLst>
          </p:cNvPr>
          <p:cNvSpPr>
            <a:spLocks noGrp="1"/>
          </p:cNvSpPr>
          <p:nvPr>
            <p:ph idx="1"/>
          </p:nvPr>
        </p:nvSpPr>
        <p:spPr>
          <a:xfrm>
            <a:off x="838200" y="840658"/>
            <a:ext cx="10515600" cy="5336305"/>
          </a:xfrm>
        </p:spPr>
        <p:txBody>
          <a:bodyPr>
            <a:normAutofit lnSpcReduction="10000"/>
          </a:bodyPr>
          <a:lstStyle/>
          <a:p>
            <a:pPr marL="0" indent="0" algn="just">
              <a:buNone/>
            </a:pPr>
            <a:r>
              <a:rPr lang="en-US" b="1" dirty="0"/>
              <a:t>(</a:t>
            </a:r>
            <a:r>
              <a:rPr lang="en-US" b="1" dirty="0" err="1"/>
              <a:t>i</a:t>
            </a:r>
            <a:r>
              <a:rPr lang="en-US" b="1" dirty="0"/>
              <a:t>) Commercial Banks</a:t>
            </a:r>
          </a:p>
          <a:p>
            <a:pPr algn="just"/>
            <a:r>
              <a:rPr lang="en-US" dirty="0"/>
              <a:t>Commercial banks are profit-oriented institutions that offer a wide range of banking services to individuals and businesses. They provide accounts, loans, credit cards, and payment processing services. They play a crucial role in the economy by supporting everyday financial transactions, business growth, and personal financial needs.</a:t>
            </a:r>
          </a:p>
          <a:p>
            <a:pPr marL="0" indent="0" algn="just">
              <a:buNone/>
            </a:pPr>
            <a:r>
              <a:rPr lang="en-US" b="1" dirty="0"/>
              <a:t>(ii) Central Banks</a:t>
            </a:r>
          </a:p>
          <a:p>
            <a:pPr algn="just"/>
            <a:r>
              <a:rPr lang="en-US" dirty="0"/>
              <a:t>Central banks are government-controlled entities responsible for regulating a country's monetary policy and ensuring economic stability. They manage national currency, control inflation, set interest rates, and act as a lender of last resort for commercial banks. </a:t>
            </a:r>
          </a:p>
        </p:txBody>
      </p:sp>
    </p:spTree>
    <p:extLst>
      <p:ext uri="{BB962C8B-B14F-4D97-AF65-F5344CB8AC3E}">
        <p14:creationId xmlns:p14="http://schemas.microsoft.com/office/powerpoint/2010/main" val="753413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5B2562-F86C-D92A-BAC1-3DC9BB6BCBC7}"/>
              </a:ext>
            </a:extLst>
          </p:cNvPr>
          <p:cNvSpPr>
            <a:spLocks noGrp="1"/>
          </p:cNvSpPr>
          <p:nvPr>
            <p:ph idx="1"/>
          </p:nvPr>
        </p:nvSpPr>
        <p:spPr>
          <a:xfrm>
            <a:off x="838200" y="840658"/>
            <a:ext cx="10515600" cy="5336305"/>
          </a:xfrm>
        </p:spPr>
        <p:txBody>
          <a:bodyPr>
            <a:normAutofit lnSpcReduction="10000"/>
          </a:bodyPr>
          <a:lstStyle/>
          <a:p>
            <a:pPr marL="0" indent="0" algn="just">
              <a:buNone/>
            </a:pPr>
            <a:r>
              <a:rPr lang="en-US" b="1" dirty="0"/>
              <a:t>(iii) Investment Banks</a:t>
            </a:r>
          </a:p>
          <a:p>
            <a:pPr algn="just"/>
            <a:r>
              <a:rPr lang="en-US" dirty="0"/>
              <a:t>Investment banks specialize in large-scale financial services such as helping companies raise capital, providing financial advisory, and facilitating mergers and acquisitions. Unlike commercial banks, they do not provide traditional savings or loan services but are crucial for corporate financing, securities trading, and market activities.</a:t>
            </a:r>
          </a:p>
          <a:p>
            <a:pPr marL="0" indent="0" algn="just">
              <a:buNone/>
            </a:pPr>
            <a:r>
              <a:rPr lang="en-US" b="1" dirty="0"/>
              <a:t>(iv) Cooperative Banks</a:t>
            </a:r>
          </a:p>
          <a:p>
            <a:pPr algn="just"/>
            <a:r>
              <a:rPr lang="en-US" dirty="0"/>
              <a:t>Cooperative banks are owned and controlled by their members, typically focusing on providing financial services to small businesses and rural populations. These banks aim to support local communities by offering affordable loans, accepting deposits, and encouraging financial inclusion.</a:t>
            </a:r>
          </a:p>
          <a:p>
            <a:pPr algn="just"/>
            <a:endParaRPr lang="en-US" dirty="0"/>
          </a:p>
        </p:txBody>
      </p:sp>
    </p:spTree>
    <p:extLst>
      <p:ext uri="{BB962C8B-B14F-4D97-AF65-F5344CB8AC3E}">
        <p14:creationId xmlns:p14="http://schemas.microsoft.com/office/powerpoint/2010/main" val="278264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923DAF-8354-17C9-F439-A7A0A74C7BC4}"/>
              </a:ext>
            </a:extLst>
          </p:cNvPr>
          <p:cNvSpPr>
            <a:spLocks noGrp="1"/>
          </p:cNvSpPr>
          <p:nvPr>
            <p:ph idx="1"/>
          </p:nvPr>
        </p:nvSpPr>
        <p:spPr>
          <a:xfrm>
            <a:off x="838200" y="1032387"/>
            <a:ext cx="10515600" cy="5144576"/>
          </a:xfrm>
        </p:spPr>
        <p:txBody>
          <a:bodyPr>
            <a:normAutofit/>
          </a:bodyPr>
          <a:lstStyle/>
          <a:p>
            <a:pPr marL="0" indent="0" algn="just">
              <a:buNone/>
            </a:pPr>
            <a:r>
              <a:rPr lang="en-US" b="1" dirty="0"/>
              <a:t>(v) Retail Banks</a:t>
            </a:r>
          </a:p>
          <a:p>
            <a:pPr algn="just"/>
            <a:r>
              <a:rPr lang="en-US" dirty="0"/>
              <a:t>Retail banks focus on providing financial products and services to individual consumers rather than businesses or corporations. These services include savings accounts, personal loans, mortgages, and credit cards. </a:t>
            </a:r>
          </a:p>
          <a:p>
            <a:pPr marL="0" indent="0" algn="just">
              <a:buNone/>
            </a:pPr>
            <a:r>
              <a:rPr lang="en-US" b="1" dirty="0"/>
              <a:t>(vi) Development Banks</a:t>
            </a:r>
          </a:p>
          <a:p>
            <a:pPr algn="just"/>
            <a:r>
              <a:rPr lang="en-US" dirty="0"/>
              <a:t>Development banks provide long-term financial assistance for large-scale projects that support national economic development, such as infrastructure, energy, and industrial projects. These banks typically fund high-risk, high-reward projects that are crucial for economic growth, especially in developing regions.</a:t>
            </a:r>
          </a:p>
          <a:p>
            <a:pPr algn="just"/>
            <a:endParaRPr lang="en-US" dirty="0"/>
          </a:p>
        </p:txBody>
      </p:sp>
    </p:spTree>
    <p:extLst>
      <p:ext uri="{BB962C8B-B14F-4D97-AF65-F5344CB8AC3E}">
        <p14:creationId xmlns:p14="http://schemas.microsoft.com/office/powerpoint/2010/main" val="3250414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C7F5F0-9C67-6CDE-D115-25866F0ADD9B}"/>
              </a:ext>
            </a:extLst>
          </p:cNvPr>
          <p:cNvSpPr>
            <a:spLocks noGrp="1"/>
          </p:cNvSpPr>
          <p:nvPr>
            <p:ph idx="1"/>
          </p:nvPr>
        </p:nvSpPr>
        <p:spPr/>
        <p:txBody>
          <a:bodyPr/>
          <a:lstStyle/>
          <a:p>
            <a:pPr marL="0" indent="0">
              <a:buNone/>
            </a:pPr>
            <a:r>
              <a:rPr lang="en-US" b="1" dirty="0"/>
              <a:t>(vii) Microfinance Banks</a:t>
            </a:r>
          </a:p>
          <a:p>
            <a:r>
              <a:rPr lang="en-US" dirty="0"/>
              <a:t>Microfinance banks offer small loans and financial services to individuals and small businesses that lack access to traditional banking. </a:t>
            </a:r>
          </a:p>
          <a:p>
            <a:endParaRPr lang="en-US" dirty="0"/>
          </a:p>
        </p:txBody>
      </p:sp>
    </p:spTree>
    <p:extLst>
      <p:ext uri="{BB962C8B-B14F-4D97-AF65-F5344CB8AC3E}">
        <p14:creationId xmlns:p14="http://schemas.microsoft.com/office/powerpoint/2010/main" val="1023116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26872-890D-3269-B3C3-43A5520C8B52}"/>
              </a:ext>
            </a:extLst>
          </p:cNvPr>
          <p:cNvSpPr>
            <a:spLocks noGrp="1"/>
          </p:cNvSpPr>
          <p:nvPr>
            <p:ph type="title"/>
          </p:nvPr>
        </p:nvSpPr>
        <p:spPr>
          <a:xfrm>
            <a:off x="838200" y="365126"/>
            <a:ext cx="10515600" cy="976978"/>
          </a:xfrm>
        </p:spPr>
        <p:txBody>
          <a:bodyPr>
            <a:normAutofit/>
          </a:bodyPr>
          <a:lstStyle/>
          <a:p>
            <a:pPr algn="ctr"/>
            <a:r>
              <a:rPr lang="en-US" sz="2800" b="1" dirty="0"/>
              <a:t>Services Offered by Banks</a:t>
            </a:r>
          </a:p>
        </p:txBody>
      </p:sp>
      <p:sp>
        <p:nvSpPr>
          <p:cNvPr id="3" name="Content Placeholder 2">
            <a:extLst>
              <a:ext uri="{FF2B5EF4-FFF2-40B4-BE49-F238E27FC236}">
                <a16:creationId xmlns:a16="http://schemas.microsoft.com/office/drawing/2014/main" id="{76A10F85-C67A-FB73-3331-45005020CE61}"/>
              </a:ext>
            </a:extLst>
          </p:cNvPr>
          <p:cNvSpPr>
            <a:spLocks noGrp="1"/>
          </p:cNvSpPr>
          <p:nvPr>
            <p:ph idx="1"/>
          </p:nvPr>
        </p:nvSpPr>
        <p:spPr/>
        <p:txBody>
          <a:bodyPr/>
          <a:lstStyle/>
          <a:p>
            <a:pPr marL="0" indent="0">
              <a:buNone/>
            </a:pPr>
            <a:r>
              <a:rPr lang="en-US" dirty="0"/>
              <a:t>(</a:t>
            </a:r>
            <a:r>
              <a:rPr lang="en-US" dirty="0" err="1"/>
              <a:t>i</a:t>
            </a:r>
            <a:r>
              <a:rPr lang="en-US" dirty="0"/>
              <a:t>) Deposit Services</a:t>
            </a:r>
          </a:p>
          <a:p>
            <a:pPr marL="0" indent="0">
              <a:buNone/>
            </a:pPr>
            <a:r>
              <a:rPr lang="en-US" dirty="0"/>
              <a:t>(ii) Loan and Credit Facilities</a:t>
            </a:r>
          </a:p>
          <a:p>
            <a:pPr marL="0" indent="0">
              <a:buNone/>
            </a:pPr>
            <a:r>
              <a:rPr lang="en-US" dirty="0"/>
              <a:t>(iii) Payment and Remittance Services- NEFT, RTGS, IMPS</a:t>
            </a:r>
          </a:p>
          <a:p>
            <a:pPr marL="0" indent="0">
              <a:buNone/>
            </a:pPr>
            <a:r>
              <a:rPr lang="en-US" dirty="0"/>
              <a:t>(iv) Investment and Wealth Management</a:t>
            </a:r>
          </a:p>
          <a:p>
            <a:pPr marL="0" indent="0">
              <a:buNone/>
            </a:pPr>
            <a:r>
              <a:rPr lang="en-US" dirty="0"/>
              <a:t>(v) Insurance Services</a:t>
            </a:r>
          </a:p>
          <a:p>
            <a:pPr marL="0" indent="0">
              <a:buNone/>
            </a:pPr>
            <a:r>
              <a:rPr lang="en-US" dirty="0"/>
              <a:t>(vi) Foreign Exchange Services</a:t>
            </a:r>
          </a:p>
          <a:p>
            <a:pPr marL="0" indent="0">
              <a:buNone/>
            </a:pPr>
            <a:r>
              <a:rPr lang="en-US" dirty="0"/>
              <a:t>(vii) Digital Banking Services</a:t>
            </a:r>
          </a:p>
        </p:txBody>
      </p:sp>
    </p:spTree>
    <p:extLst>
      <p:ext uri="{BB962C8B-B14F-4D97-AF65-F5344CB8AC3E}">
        <p14:creationId xmlns:p14="http://schemas.microsoft.com/office/powerpoint/2010/main" val="16343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AD2DE-ADC7-AE8A-2445-53D3C0B41A1A}"/>
              </a:ext>
            </a:extLst>
          </p:cNvPr>
          <p:cNvSpPr>
            <a:spLocks noGrp="1"/>
          </p:cNvSpPr>
          <p:nvPr>
            <p:ph type="title"/>
          </p:nvPr>
        </p:nvSpPr>
        <p:spPr>
          <a:xfrm>
            <a:off x="838200" y="365125"/>
            <a:ext cx="10515600" cy="844243"/>
          </a:xfrm>
        </p:spPr>
        <p:txBody>
          <a:bodyPr>
            <a:normAutofit/>
          </a:bodyPr>
          <a:lstStyle/>
          <a:p>
            <a:pPr algn="ctr"/>
            <a:r>
              <a:rPr lang="en-US" sz="3200" b="1" dirty="0"/>
              <a:t>Types of Bank Deposit Accounts</a:t>
            </a:r>
          </a:p>
        </p:txBody>
      </p:sp>
      <p:sp>
        <p:nvSpPr>
          <p:cNvPr id="3" name="Content Placeholder 2">
            <a:extLst>
              <a:ext uri="{FF2B5EF4-FFF2-40B4-BE49-F238E27FC236}">
                <a16:creationId xmlns:a16="http://schemas.microsoft.com/office/drawing/2014/main" id="{C49536E7-9545-296C-298F-53FC939908E4}"/>
              </a:ext>
            </a:extLst>
          </p:cNvPr>
          <p:cNvSpPr>
            <a:spLocks noGrp="1"/>
          </p:cNvSpPr>
          <p:nvPr>
            <p:ph idx="1"/>
          </p:nvPr>
        </p:nvSpPr>
        <p:spPr>
          <a:xfrm>
            <a:off x="838200" y="1460090"/>
            <a:ext cx="10515600" cy="4716873"/>
          </a:xfrm>
        </p:spPr>
        <p:txBody>
          <a:bodyPr>
            <a:normAutofit lnSpcReduction="10000"/>
          </a:bodyPr>
          <a:lstStyle/>
          <a:p>
            <a:pPr marL="0" indent="0" algn="just">
              <a:buNone/>
            </a:pPr>
            <a:r>
              <a:rPr lang="en-US" sz="3200" b="1" dirty="0"/>
              <a:t>1. NRI (Non-Resident Indian) Accounts</a:t>
            </a:r>
          </a:p>
          <a:p>
            <a:pPr algn="just">
              <a:buFont typeface="Arial" panose="020B0604020202020204" pitchFamily="34" charset="0"/>
              <a:buChar char="•"/>
            </a:pPr>
            <a:r>
              <a:rPr lang="en-US" sz="3200" b="1" dirty="0"/>
              <a:t>NRE (Non-Resident External) Account</a:t>
            </a:r>
            <a:r>
              <a:rPr lang="en-US" sz="3200" dirty="0"/>
              <a:t>: Primarily for NRIs to deposit income earned outside India. Interest earned is tax-free in India.</a:t>
            </a:r>
          </a:p>
          <a:p>
            <a:pPr algn="just">
              <a:buFont typeface="Arial" panose="020B0604020202020204" pitchFamily="34" charset="0"/>
              <a:buChar char="•"/>
            </a:pPr>
            <a:r>
              <a:rPr lang="en-US" sz="3200" b="1" dirty="0"/>
              <a:t>NRO (Non-Resident Ordinary) Account</a:t>
            </a:r>
            <a:r>
              <a:rPr lang="en-US" sz="3200" dirty="0"/>
              <a:t>: For NRIs to manage income earned in India. Interest earned is taxable in India.</a:t>
            </a:r>
          </a:p>
          <a:p>
            <a:pPr algn="just">
              <a:buFont typeface="Arial" panose="020B0604020202020204" pitchFamily="34" charset="0"/>
              <a:buChar char="•"/>
            </a:pPr>
            <a:r>
              <a:rPr lang="en-US" sz="3200" b="1" dirty="0"/>
              <a:t>FCNR (Foreign Currency Non-Resident) Account</a:t>
            </a:r>
            <a:r>
              <a:rPr lang="en-US" sz="3200" dirty="0"/>
              <a:t>: Allows NRIs to hold deposits in foreign currencies. Interest is tax-free in India.</a:t>
            </a:r>
          </a:p>
          <a:p>
            <a:pPr algn="just"/>
            <a:endParaRPr lang="en-US" sz="3200" dirty="0"/>
          </a:p>
        </p:txBody>
      </p:sp>
    </p:spTree>
    <p:extLst>
      <p:ext uri="{BB962C8B-B14F-4D97-AF65-F5344CB8AC3E}">
        <p14:creationId xmlns:p14="http://schemas.microsoft.com/office/powerpoint/2010/main" val="2597827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CFCC96-C2C2-F46B-402E-C741D4DC5E85}"/>
              </a:ext>
            </a:extLst>
          </p:cNvPr>
          <p:cNvSpPr>
            <a:spLocks noGrp="1"/>
          </p:cNvSpPr>
          <p:nvPr>
            <p:ph idx="1"/>
          </p:nvPr>
        </p:nvSpPr>
        <p:spPr>
          <a:xfrm>
            <a:off x="838200" y="870155"/>
            <a:ext cx="10515600" cy="5306808"/>
          </a:xfrm>
        </p:spPr>
        <p:txBody>
          <a:bodyPr>
            <a:normAutofit/>
          </a:bodyPr>
          <a:lstStyle/>
          <a:p>
            <a:pPr marL="0" indent="0" algn="just">
              <a:buNone/>
            </a:pPr>
            <a:r>
              <a:rPr lang="en-US" sz="3200" b="1" dirty="0"/>
              <a:t>2. Demand Deposit Account</a:t>
            </a:r>
          </a:p>
          <a:p>
            <a:pPr algn="just">
              <a:buFont typeface="Arial" panose="020B0604020202020204" pitchFamily="34" charset="0"/>
              <a:buChar char="•"/>
            </a:pPr>
            <a:r>
              <a:rPr lang="en-US" sz="3200" dirty="0"/>
              <a:t>A deposit account from which funds can be withdrawn at any time without any advance notice.</a:t>
            </a:r>
          </a:p>
          <a:p>
            <a:pPr algn="just">
              <a:buFont typeface="Arial" panose="020B0604020202020204" pitchFamily="34" charset="0"/>
              <a:buChar char="•"/>
            </a:pPr>
            <a:r>
              <a:rPr lang="en-US" sz="3200" dirty="0"/>
              <a:t>Typically, these include savings accounts, current accounts, and checking accounts.</a:t>
            </a:r>
          </a:p>
          <a:p>
            <a:pPr marL="0" indent="0" algn="just">
              <a:buNone/>
            </a:pPr>
            <a:r>
              <a:rPr lang="en-US" sz="3200" b="1" dirty="0"/>
              <a:t>3. Business Deposit Account</a:t>
            </a:r>
          </a:p>
          <a:p>
            <a:pPr algn="just">
              <a:buFont typeface="Arial" panose="020B0604020202020204" pitchFamily="34" charset="0"/>
              <a:buChar char="•"/>
            </a:pPr>
            <a:r>
              <a:rPr lang="en-US" sz="3200" dirty="0"/>
              <a:t>Designed for business use, offering features tailored to business needs, including higher transaction volumes.</a:t>
            </a:r>
          </a:p>
          <a:p>
            <a:pPr algn="just">
              <a:buFont typeface="Arial" panose="020B0604020202020204" pitchFamily="34" charset="0"/>
              <a:buChar char="•"/>
            </a:pPr>
            <a:r>
              <a:rPr lang="en-US" sz="3200" dirty="0"/>
              <a:t>Includes both savings and current accounts, often with business-specific services such as overdraft facilities.</a:t>
            </a:r>
          </a:p>
          <a:p>
            <a:pPr algn="just"/>
            <a:endParaRPr lang="en-US" sz="3200" dirty="0"/>
          </a:p>
        </p:txBody>
      </p:sp>
    </p:spTree>
    <p:extLst>
      <p:ext uri="{BB962C8B-B14F-4D97-AF65-F5344CB8AC3E}">
        <p14:creationId xmlns:p14="http://schemas.microsoft.com/office/powerpoint/2010/main" val="726174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TotalTime>
  <Words>1397</Words>
  <Application>Microsoft Office PowerPoint</Application>
  <PresentationFormat>Widescreen</PresentationFormat>
  <Paragraphs>75</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Times New Roman</vt:lpstr>
      <vt:lpstr>Office Theme</vt:lpstr>
      <vt:lpstr>Meaning and Types of Banks, Services Offered by Banks</vt:lpstr>
      <vt:lpstr>Meaning of a Bank</vt:lpstr>
      <vt:lpstr>Types of Banks</vt:lpstr>
      <vt:lpstr>PowerPoint Presentation</vt:lpstr>
      <vt:lpstr>PowerPoint Presentation</vt:lpstr>
      <vt:lpstr>PowerPoint Presentation</vt:lpstr>
      <vt:lpstr>Services Offered by Banks</vt:lpstr>
      <vt:lpstr>Types of Bank Deposit Accounts</vt:lpstr>
      <vt:lpstr>PowerPoint Presentation</vt:lpstr>
      <vt:lpstr>KYC (Know Your Customer)</vt:lpstr>
      <vt:lpstr>Need for KYC Norms</vt:lpstr>
      <vt:lpstr>PowerPoint Presentation</vt:lpstr>
      <vt:lpstr>Importance of KYC Norms</vt:lpstr>
      <vt:lpstr>Conclusion</vt:lpstr>
      <vt:lpstr>Q.1 </vt:lpstr>
      <vt:lpstr>Q.2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Manish Dadhich</dc:creator>
  <cp:lastModifiedBy>Manish Dadhich</cp:lastModifiedBy>
  <cp:revision>15</cp:revision>
  <dcterms:created xsi:type="dcterms:W3CDTF">2025-01-30T05:31:48Z</dcterms:created>
  <dcterms:modified xsi:type="dcterms:W3CDTF">2025-01-31T06:19:55Z</dcterms:modified>
</cp:coreProperties>
</file>