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59" r:id="rId6"/>
    <p:sldId id="260" r:id="rId7"/>
    <p:sldId id="261" r:id="rId8"/>
    <p:sldId id="272" r:id="rId9"/>
    <p:sldId id="273" r:id="rId10"/>
    <p:sldId id="274" r:id="rId11"/>
    <p:sldId id="262" r:id="rId12"/>
    <p:sldId id="264" r:id="rId13"/>
    <p:sldId id="265" r:id="rId14"/>
    <p:sldId id="266" r:id="rId15"/>
    <p:sldId id="267" r:id="rId16"/>
    <p:sldId id="268" r:id="rId17"/>
    <p:sldId id="270" r:id="rId18"/>
    <p:sldId id="269" r:id="rId19"/>
    <p:sldId id="271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8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5832511-E346-46B6-94D2-373BFD106FF4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8DBA2AF3-D080-4028-97DF-CA03C2DD68D2}">
      <dgm:prSet/>
      <dgm:spPr/>
      <dgm:t>
        <a:bodyPr/>
        <a:lstStyle/>
        <a:p>
          <a:r>
            <a:rPr lang="en-US" b="1"/>
            <a:t>Cybersecurity Threats</a:t>
          </a:r>
          <a:r>
            <a:rPr lang="en-US"/>
            <a:t>: Malware, phishing, and fake payment app scams.</a:t>
          </a:r>
        </a:p>
      </dgm:t>
    </dgm:pt>
    <dgm:pt modelId="{95AFA50B-CBCF-429E-B993-6B12BE0B0CF4}" type="parTrans" cxnId="{A29A5F55-0E03-4C97-950F-8721003EB69A}">
      <dgm:prSet/>
      <dgm:spPr/>
      <dgm:t>
        <a:bodyPr/>
        <a:lstStyle/>
        <a:p>
          <a:endParaRPr lang="en-US"/>
        </a:p>
      </dgm:t>
    </dgm:pt>
    <dgm:pt modelId="{2385323B-0C2F-41D5-BC3A-76B13FD56FE9}" type="sibTrans" cxnId="{A29A5F55-0E03-4C97-950F-8721003EB69A}">
      <dgm:prSet/>
      <dgm:spPr/>
      <dgm:t>
        <a:bodyPr/>
        <a:lstStyle/>
        <a:p>
          <a:endParaRPr lang="en-US"/>
        </a:p>
      </dgm:t>
    </dgm:pt>
    <dgm:pt modelId="{0CED5583-1337-46DC-9983-FFA563312737}">
      <dgm:prSet/>
      <dgm:spPr/>
      <dgm:t>
        <a:bodyPr/>
        <a:lstStyle/>
        <a:p>
          <a:r>
            <a:rPr lang="en-US" b="1"/>
            <a:t>Data Privacy Concerns</a:t>
          </a:r>
          <a:r>
            <a:rPr lang="en-US"/>
            <a:t>: Risk of misuse of personal/financial data.</a:t>
          </a:r>
        </a:p>
      </dgm:t>
    </dgm:pt>
    <dgm:pt modelId="{F05AF976-EEF5-41B8-9D53-DAB69C44B4CB}" type="parTrans" cxnId="{AA1EDC52-8242-48A0-9DE1-EEDB4F205FBA}">
      <dgm:prSet/>
      <dgm:spPr/>
      <dgm:t>
        <a:bodyPr/>
        <a:lstStyle/>
        <a:p>
          <a:endParaRPr lang="en-US"/>
        </a:p>
      </dgm:t>
    </dgm:pt>
    <dgm:pt modelId="{E049660E-57DE-47EA-A348-909929119020}" type="sibTrans" cxnId="{AA1EDC52-8242-48A0-9DE1-EEDB4F205FBA}">
      <dgm:prSet/>
      <dgm:spPr/>
      <dgm:t>
        <a:bodyPr/>
        <a:lstStyle/>
        <a:p>
          <a:endParaRPr lang="en-US"/>
        </a:p>
      </dgm:t>
    </dgm:pt>
    <dgm:pt modelId="{51752226-0310-453E-842D-C64607CD3B1B}">
      <dgm:prSet/>
      <dgm:spPr/>
      <dgm:t>
        <a:bodyPr/>
        <a:lstStyle/>
        <a:p>
          <a:r>
            <a:rPr lang="en-US" b="1"/>
            <a:t>Digital Divide</a:t>
          </a:r>
          <a:r>
            <a:rPr lang="en-US"/>
            <a:t>: Rural areas may lack smartphone access or stable internet.</a:t>
          </a:r>
        </a:p>
      </dgm:t>
    </dgm:pt>
    <dgm:pt modelId="{8CCC9DD9-9723-4667-B8F5-A18070E9F7B3}" type="parTrans" cxnId="{831E3CD7-7B92-43A6-9237-F93D744D6B12}">
      <dgm:prSet/>
      <dgm:spPr/>
      <dgm:t>
        <a:bodyPr/>
        <a:lstStyle/>
        <a:p>
          <a:endParaRPr lang="en-US"/>
        </a:p>
      </dgm:t>
    </dgm:pt>
    <dgm:pt modelId="{E4D9EECD-4C48-4AF8-ABCD-A20302289C98}" type="sibTrans" cxnId="{831E3CD7-7B92-43A6-9237-F93D744D6B12}">
      <dgm:prSet/>
      <dgm:spPr/>
      <dgm:t>
        <a:bodyPr/>
        <a:lstStyle/>
        <a:p>
          <a:endParaRPr lang="en-US"/>
        </a:p>
      </dgm:t>
    </dgm:pt>
    <dgm:pt modelId="{62B7D43C-466A-4078-BCBB-18E38F596AD1}">
      <dgm:prSet/>
      <dgm:spPr/>
      <dgm:t>
        <a:bodyPr/>
        <a:lstStyle/>
        <a:p>
          <a:r>
            <a:rPr lang="en-US" b="1"/>
            <a:t>Fraudulent Transactions</a:t>
          </a:r>
          <a:r>
            <a:rPr lang="en-US"/>
            <a:t>: Social engineering and identity theft risks.</a:t>
          </a:r>
        </a:p>
      </dgm:t>
    </dgm:pt>
    <dgm:pt modelId="{CF299B2A-E622-4F52-B706-879B533BD7B7}" type="parTrans" cxnId="{0C45480C-D2D7-4D29-B0CA-BABA5D6DA182}">
      <dgm:prSet/>
      <dgm:spPr/>
      <dgm:t>
        <a:bodyPr/>
        <a:lstStyle/>
        <a:p>
          <a:endParaRPr lang="en-US"/>
        </a:p>
      </dgm:t>
    </dgm:pt>
    <dgm:pt modelId="{ACE61C18-EE6C-484E-8F56-2398FAD91186}" type="sibTrans" cxnId="{0C45480C-D2D7-4D29-B0CA-BABA5D6DA182}">
      <dgm:prSet/>
      <dgm:spPr/>
      <dgm:t>
        <a:bodyPr/>
        <a:lstStyle/>
        <a:p>
          <a:endParaRPr lang="en-US"/>
        </a:p>
      </dgm:t>
    </dgm:pt>
    <dgm:pt modelId="{417F06C8-38EF-4F7F-A0A3-718704375204}">
      <dgm:prSet/>
      <dgm:spPr/>
      <dgm:t>
        <a:bodyPr/>
        <a:lstStyle/>
        <a:p>
          <a:r>
            <a:rPr lang="en-US" b="1"/>
            <a:t>Interoperability Gaps</a:t>
          </a:r>
          <a:r>
            <a:rPr lang="en-US"/>
            <a:t>: Although UPI has bridged many, some wallet ecosystems remain closed.</a:t>
          </a:r>
        </a:p>
      </dgm:t>
    </dgm:pt>
    <dgm:pt modelId="{5B102CE3-4D22-468E-9F2A-5305B0FF225D}" type="parTrans" cxnId="{231F6304-02CD-43B0-B25D-A8676E67A53F}">
      <dgm:prSet/>
      <dgm:spPr/>
      <dgm:t>
        <a:bodyPr/>
        <a:lstStyle/>
        <a:p>
          <a:endParaRPr lang="en-US"/>
        </a:p>
      </dgm:t>
    </dgm:pt>
    <dgm:pt modelId="{787F790E-369A-440C-94DC-0CB737E97929}" type="sibTrans" cxnId="{231F6304-02CD-43B0-B25D-A8676E67A53F}">
      <dgm:prSet/>
      <dgm:spPr/>
      <dgm:t>
        <a:bodyPr/>
        <a:lstStyle/>
        <a:p>
          <a:endParaRPr lang="en-US"/>
        </a:p>
      </dgm:t>
    </dgm:pt>
    <dgm:pt modelId="{A44CD712-2853-4160-B7FE-460C31A2DADC}" type="pres">
      <dgm:prSet presAssocID="{05832511-E346-46B6-94D2-373BFD106FF4}" presName="root" presStyleCnt="0">
        <dgm:presLayoutVars>
          <dgm:dir/>
          <dgm:resizeHandles val="exact"/>
        </dgm:presLayoutVars>
      </dgm:prSet>
      <dgm:spPr/>
    </dgm:pt>
    <dgm:pt modelId="{5FAF0EB9-B204-4472-9192-647991398548}" type="pres">
      <dgm:prSet presAssocID="{8DBA2AF3-D080-4028-97DF-CA03C2DD68D2}" presName="compNode" presStyleCnt="0"/>
      <dgm:spPr/>
    </dgm:pt>
    <dgm:pt modelId="{D0387543-B9EF-41AD-AAB6-A59217EAA87D}" type="pres">
      <dgm:prSet presAssocID="{8DBA2AF3-D080-4028-97DF-CA03C2DD68D2}" presName="bgRect" presStyleLbl="bgShp" presStyleIdx="0" presStyleCnt="5"/>
      <dgm:spPr/>
    </dgm:pt>
    <dgm:pt modelId="{9BC286C5-64A7-4EA4-BBFF-002FC4C4E63D}" type="pres">
      <dgm:prSet presAssocID="{8DBA2AF3-D080-4028-97DF-CA03C2DD68D2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obber"/>
        </a:ext>
      </dgm:extLst>
    </dgm:pt>
    <dgm:pt modelId="{500B718A-1AB0-4786-A778-B1776985E6B4}" type="pres">
      <dgm:prSet presAssocID="{8DBA2AF3-D080-4028-97DF-CA03C2DD68D2}" presName="spaceRect" presStyleCnt="0"/>
      <dgm:spPr/>
    </dgm:pt>
    <dgm:pt modelId="{D0F752C5-785D-47EC-9CF2-646056668F83}" type="pres">
      <dgm:prSet presAssocID="{8DBA2AF3-D080-4028-97DF-CA03C2DD68D2}" presName="parTx" presStyleLbl="revTx" presStyleIdx="0" presStyleCnt="5">
        <dgm:presLayoutVars>
          <dgm:chMax val="0"/>
          <dgm:chPref val="0"/>
        </dgm:presLayoutVars>
      </dgm:prSet>
      <dgm:spPr/>
    </dgm:pt>
    <dgm:pt modelId="{F0DCF092-4731-4CA5-BA6B-6F5E3476C8FF}" type="pres">
      <dgm:prSet presAssocID="{2385323B-0C2F-41D5-BC3A-76B13FD56FE9}" presName="sibTrans" presStyleCnt="0"/>
      <dgm:spPr/>
    </dgm:pt>
    <dgm:pt modelId="{91D043CB-506C-46A8-B476-9B015F86E773}" type="pres">
      <dgm:prSet presAssocID="{0CED5583-1337-46DC-9983-FFA563312737}" presName="compNode" presStyleCnt="0"/>
      <dgm:spPr/>
    </dgm:pt>
    <dgm:pt modelId="{A44E70E9-2B45-4E37-830C-DD231B2B10C7}" type="pres">
      <dgm:prSet presAssocID="{0CED5583-1337-46DC-9983-FFA563312737}" presName="bgRect" presStyleLbl="bgShp" presStyleIdx="1" presStyleCnt="5"/>
      <dgm:spPr/>
    </dgm:pt>
    <dgm:pt modelId="{EB1DB393-629C-4BD9-824B-56235ADB538C}" type="pres">
      <dgm:prSet presAssocID="{0CED5583-1337-46DC-9983-FFA563312737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ock"/>
        </a:ext>
      </dgm:extLst>
    </dgm:pt>
    <dgm:pt modelId="{FE18B49F-F66E-4739-B65A-0CC1825A66A7}" type="pres">
      <dgm:prSet presAssocID="{0CED5583-1337-46DC-9983-FFA563312737}" presName="spaceRect" presStyleCnt="0"/>
      <dgm:spPr/>
    </dgm:pt>
    <dgm:pt modelId="{2BA7B56B-22EB-4DEE-AC5C-55DA5AE079EA}" type="pres">
      <dgm:prSet presAssocID="{0CED5583-1337-46DC-9983-FFA563312737}" presName="parTx" presStyleLbl="revTx" presStyleIdx="1" presStyleCnt="5">
        <dgm:presLayoutVars>
          <dgm:chMax val="0"/>
          <dgm:chPref val="0"/>
        </dgm:presLayoutVars>
      </dgm:prSet>
      <dgm:spPr/>
    </dgm:pt>
    <dgm:pt modelId="{605913C5-AA87-448F-95D2-61A7B0F09089}" type="pres">
      <dgm:prSet presAssocID="{E049660E-57DE-47EA-A348-909929119020}" presName="sibTrans" presStyleCnt="0"/>
      <dgm:spPr/>
    </dgm:pt>
    <dgm:pt modelId="{7A376F31-AC57-4174-8F1A-CD15AE11C2E4}" type="pres">
      <dgm:prSet presAssocID="{51752226-0310-453E-842D-C64607CD3B1B}" presName="compNode" presStyleCnt="0"/>
      <dgm:spPr/>
    </dgm:pt>
    <dgm:pt modelId="{7A145CAC-58DF-47EC-AD73-80C29F75836A}" type="pres">
      <dgm:prSet presAssocID="{51752226-0310-453E-842D-C64607CD3B1B}" presName="bgRect" presStyleLbl="bgShp" presStyleIdx="2" presStyleCnt="5"/>
      <dgm:spPr/>
    </dgm:pt>
    <dgm:pt modelId="{2ACA92B8-916D-49C0-887B-F182F1FF1FED}" type="pres">
      <dgm:prSet presAssocID="{51752226-0310-453E-842D-C64607CD3B1B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mart Phone"/>
        </a:ext>
      </dgm:extLst>
    </dgm:pt>
    <dgm:pt modelId="{72951FCD-00AC-46F4-924B-48746D48DC20}" type="pres">
      <dgm:prSet presAssocID="{51752226-0310-453E-842D-C64607CD3B1B}" presName="spaceRect" presStyleCnt="0"/>
      <dgm:spPr/>
    </dgm:pt>
    <dgm:pt modelId="{EC0EE72B-85AE-4820-9A75-5DE155D279F9}" type="pres">
      <dgm:prSet presAssocID="{51752226-0310-453E-842D-C64607CD3B1B}" presName="parTx" presStyleLbl="revTx" presStyleIdx="2" presStyleCnt="5">
        <dgm:presLayoutVars>
          <dgm:chMax val="0"/>
          <dgm:chPref val="0"/>
        </dgm:presLayoutVars>
      </dgm:prSet>
      <dgm:spPr/>
    </dgm:pt>
    <dgm:pt modelId="{F0C15AEA-A930-49F8-8904-7E240AB910F1}" type="pres">
      <dgm:prSet presAssocID="{E4D9EECD-4C48-4AF8-ABCD-A20302289C98}" presName="sibTrans" presStyleCnt="0"/>
      <dgm:spPr/>
    </dgm:pt>
    <dgm:pt modelId="{081B7BC3-A23E-49E4-B980-9B0653FB087F}" type="pres">
      <dgm:prSet presAssocID="{62B7D43C-466A-4078-BCBB-18E38F596AD1}" presName="compNode" presStyleCnt="0"/>
      <dgm:spPr/>
    </dgm:pt>
    <dgm:pt modelId="{BE7CE10F-95FF-4190-9724-7019B168B6A0}" type="pres">
      <dgm:prSet presAssocID="{62B7D43C-466A-4078-BCBB-18E38F596AD1}" presName="bgRect" presStyleLbl="bgShp" presStyleIdx="3" presStyleCnt="5"/>
      <dgm:spPr/>
    </dgm:pt>
    <dgm:pt modelId="{0E5E9993-81C5-4B4B-AB51-0D139DDAD589}" type="pres">
      <dgm:prSet presAssocID="{62B7D43C-466A-4078-BCBB-18E38F596AD1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mployee Badge"/>
        </a:ext>
      </dgm:extLst>
    </dgm:pt>
    <dgm:pt modelId="{E23388ED-F68D-4B58-96C0-5C1BC101F64F}" type="pres">
      <dgm:prSet presAssocID="{62B7D43C-466A-4078-BCBB-18E38F596AD1}" presName="spaceRect" presStyleCnt="0"/>
      <dgm:spPr/>
    </dgm:pt>
    <dgm:pt modelId="{86D5ACB6-F2EF-4CFF-9441-CFA9B4866DDC}" type="pres">
      <dgm:prSet presAssocID="{62B7D43C-466A-4078-BCBB-18E38F596AD1}" presName="parTx" presStyleLbl="revTx" presStyleIdx="3" presStyleCnt="5">
        <dgm:presLayoutVars>
          <dgm:chMax val="0"/>
          <dgm:chPref val="0"/>
        </dgm:presLayoutVars>
      </dgm:prSet>
      <dgm:spPr/>
    </dgm:pt>
    <dgm:pt modelId="{EEB8C73B-9BB4-41D4-8888-663C6E1D2D43}" type="pres">
      <dgm:prSet presAssocID="{ACE61C18-EE6C-484E-8F56-2398FAD91186}" presName="sibTrans" presStyleCnt="0"/>
      <dgm:spPr/>
    </dgm:pt>
    <dgm:pt modelId="{2AF1A93D-C750-4936-8379-51B807ADB36F}" type="pres">
      <dgm:prSet presAssocID="{417F06C8-38EF-4F7F-A0A3-718704375204}" presName="compNode" presStyleCnt="0"/>
      <dgm:spPr/>
    </dgm:pt>
    <dgm:pt modelId="{F7934954-D9B3-4039-A57B-6E9446CE953F}" type="pres">
      <dgm:prSet presAssocID="{417F06C8-38EF-4F7F-A0A3-718704375204}" presName="bgRect" presStyleLbl="bgShp" presStyleIdx="4" presStyleCnt="5"/>
      <dgm:spPr/>
    </dgm:pt>
    <dgm:pt modelId="{8E914627-6890-456A-8280-6166FBC774D6}" type="pres">
      <dgm:prSet presAssocID="{417F06C8-38EF-4F7F-A0A3-718704375204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B"/>
        </a:ext>
      </dgm:extLst>
    </dgm:pt>
    <dgm:pt modelId="{9A1EBE99-0E89-4DEB-AE16-994747D93B7F}" type="pres">
      <dgm:prSet presAssocID="{417F06C8-38EF-4F7F-A0A3-718704375204}" presName="spaceRect" presStyleCnt="0"/>
      <dgm:spPr/>
    </dgm:pt>
    <dgm:pt modelId="{81C7ADE3-8376-42AE-8E06-D375A27C5BF4}" type="pres">
      <dgm:prSet presAssocID="{417F06C8-38EF-4F7F-A0A3-718704375204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231F6304-02CD-43B0-B25D-A8676E67A53F}" srcId="{05832511-E346-46B6-94D2-373BFD106FF4}" destId="{417F06C8-38EF-4F7F-A0A3-718704375204}" srcOrd="4" destOrd="0" parTransId="{5B102CE3-4D22-468E-9F2A-5305B0FF225D}" sibTransId="{787F790E-369A-440C-94DC-0CB737E97929}"/>
    <dgm:cxn modelId="{0C45480C-D2D7-4D29-B0CA-BABA5D6DA182}" srcId="{05832511-E346-46B6-94D2-373BFD106FF4}" destId="{62B7D43C-466A-4078-BCBB-18E38F596AD1}" srcOrd="3" destOrd="0" parTransId="{CF299B2A-E622-4F52-B706-879B533BD7B7}" sibTransId="{ACE61C18-EE6C-484E-8F56-2398FAD91186}"/>
    <dgm:cxn modelId="{C1682E26-D089-4ED6-A3D0-25E1CC7A6826}" type="presOf" srcId="{51752226-0310-453E-842D-C64607CD3B1B}" destId="{EC0EE72B-85AE-4820-9A75-5DE155D279F9}" srcOrd="0" destOrd="0" presId="urn:microsoft.com/office/officeart/2018/2/layout/IconVerticalSolidList"/>
    <dgm:cxn modelId="{5892084C-FACC-4551-9C3A-506BA6C83AD6}" type="presOf" srcId="{8DBA2AF3-D080-4028-97DF-CA03C2DD68D2}" destId="{D0F752C5-785D-47EC-9CF2-646056668F83}" srcOrd="0" destOrd="0" presId="urn:microsoft.com/office/officeart/2018/2/layout/IconVerticalSolidList"/>
    <dgm:cxn modelId="{AA1EDC52-8242-48A0-9DE1-EEDB4F205FBA}" srcId="{05832511-E346-46B6-94D2-373BFD106FF4}" destId="{0CED5583-1337-46DC-9983-FFA563312737}" srcOrd="1" destOrd="0" parTransId="{F05AF976-EEF5-41B8-9D53-DAB69C44B4CB}" sibTransId="{E049660E-57DE-47EA-A348-909929119020}"/>
    <dgm:cxn modelId="{A29A5F55-0E03-4C97-950F-8721003EB69A}" srcId="{05832511-E346-46B6-94D2-373BFD106FF4}" destId="{8DBA2AF3-D080-4028-97DF-CA03C2DD68D2}" srcOrd="0" destOrd="0" parTransId="{95AFA50B-CBCF-429E-B993-6B12BE0B0CF4}" sibTransId="{2385323B-0C2F-41D5-BC3A-76B13FD56FE9}"/>
    <dgm:cxn modelId="{41BE1B7F-4750-46A8-BD61-AA60D1C91371}" type="presOf" srcId="{62B7D43C-466A-4078-BCBB-18E38F596AD1}" destId="{86D5ACB6-F2EF-4CFF-9441-CFA9B4866DDC}" srcOrd="0" destOrd="0" presId="urn:microsoft.com/office/officeart/2018/2/layout/IconVerticalSolidList"/>
    <dgm:cxn modelId="{985ABC8D-A6DC-440F-ACBD-DF7495757468}" type="presOf" srcId="{417F06C8-38EF-4F7F-A0A3-718704375204}" destId="{81C7ADE3-8376-42AE-8E06-D375A27C5BF4}" srcOrd="0" destOrd="0" presId="urn:microsoft.com/office/officeart/2018/2/layout/IconVerticalSolidList"/>
    <dgm:cxn modelId="{FF69D1A7-6F2C-4201-9B19-7BF43DCF6243}" type="presOf" srcId="{05832511-E346-46B6-94D2-373BFD106FF4}" destId="{A44CD712-2853-4160-B7FE-460C31A2DADC}" srcOrd="0" destOrd="0" presId="urn:microsoft.com/office/officeart/2018/2/layout/IconVerticalSolidList"/>
    <dgm:cxn modelId="{D719CAB5-8BC8-43BD-8A3E-6A8699BB0226}" type="presOf" srcId="{0CED5583-1337-46DC-9983-FFA563312737}" destId="{2BA7B56B-22EB-4DEE-AC5C-55DA5AE079EA}" srcOrd="0" destOrd="0" presId="urn:microsoft.com/office/officeart/2018/2/layout/IconVerticalSolidList"/>
    <dgm:cxn modelId="{831E3CD7-7B92-43A6-9237-F93D744D6B12}" srcId="{05832511-E346-46B6-94D2-373BFD106FF4}" destId="{51752226-0310-453E-842D-C64607CD3B1B}" srcOrd="2" destOrd="0" parTransId="{8CCC9DD9-9723-4667-B8F5-A18070E9F7B3}" sibTransId="{E4D9EECD-4C48-4AF8-ABCD-A20302289C98}"/>
    <dgm:cxn modelId="{791D0DC6-A1C2-4F6E-99E8-C2885AC177F3}" type="presParOf" srcId="{A44CD712-2853-4160-B7FE-460C31A2DADC}" destId="{5FAF0EB9-B204-4472-9192-647991398548}" srcOrd="0" destOrd="0" presId="urn:microsoft.com/office/officeart/2018/2/layout/IconVerticalSolidList"/>
    <dgm:cxn modelId="{DF54D68B-62D5-4C92-BEF9-DDBCA46A64E4}" type="presParOf" srcId="{5FAF0EB9-B204-4472-9192-647991398548}" destId="{D0387543-B9EF-41AD-AAB6-A59217EAA87D}" srcOrd="0" destOrd="0" presId="urn:microsoft.com/office/officeart/2018/2/layout/IconVerticalSolidList"/>
    <dgm:cxn modelId="{1CF3AE2D-126B-4689-BACD-6776611E64A7}" type="presParOf" srcId="{5FAF0EB9-B204-4472-9192-647991398548}" destId="{9BC286C5-64A7-4EA4-BBFF-002FC4C4E63D}" srcOrd="1" destOrd="0" presId="urn:microsoft.com/office/officeart/2018/2/layout/IconVerticalSolidList"/>
    <dgm:cxn modelId="{4CC3B007-734E-4610-88DD-81EBBD3E33B6}" type="presParOf" srcId="{5FAF0EB9-B204-4472-9192-647991398548}" destId="{500B718A-1AB0-4786-A778-B1776985E6B4}" srcOrd="2" destOrd="0" presId="urn:microsoft.com/office/officeart/2018/2/layout/IconVerticalSolidList"/>
    <dgm:cxn modelId="{0CB9755C-3D0E-43BD-89AC-AA721F0DA865}" type="presParOf" srcId="{5FAF0EB9-B204-4472-9192-647991398548}" destId="{D0F752C5-785D-47EC-9CF2-646056668F83}" srcOrd="3" destOrd="0" presId="urn:microsoft.com/office/officeart/2018/2/layout/IconVerticalSolidList"/>
    <dgm:cxn modelId="{55AED955-337A-4054-B132-A89823153758}" type="presParOf" srcId="{A44CD712-2853-4160-B7FE-460C31A2DADC}" destId="{F0DCF092-4731-4CA5-BA6B-6F5E3476C8FF}" srcOrd="1" destOrd="0" presId="urn:microsoft.com/office/officeart/2018/2/layout/IconVerticalSolidList"/>
    <dgm:cxn modelId="{2C3B3328-EDDE-4359-B7D9-5C72A084D9F9}" type="presParOf" srcId="{A44CD712-2853-4160-B7FE-460C31A2DADC}" destId="{91D043CB-506C-46A8-B476-9B015F86E773}" srcOrd="2" destOrd="0" presId="urn:microsoft.com/office/officeart/2018/2/layout/IconVerticalSolidList"/>
    <dgm:cxn modelId="{5C95AEA8-C92D-47D8-B502-4A8AF1FD4897}" type="presParOf" srcId="{91D043CB-506C-46A8-B476-9B015F86E773}" destId="{A44E70E9-2B45-4E37-830C-DD231B2B10C7}" srcOrd="0" destOrd="0" presId="urn:microsoft.com/office/officeart/2018/2/layout/IconVerticalSolidList"/>
    <dgm:cxn modelId="{9F128C7B-3930-4668-A3B2-B8AAA19FC368}" type="presParOf" srcId="{91D043CB-506C-46A8-B476-9B015F86E773}" destId="{EB1DB393-629C-4BD9-824B-56235ADB538C}" srcOrd="1" destOrd="0" presId="urn:microsoft.com/office/officeart/2018/2/layout/IconVerticalSolidList"/>
    <dgm:cxn modelId="{FE1BBB02-3F46-46ED-8262-08DBEF02F4BB}" type="presParOf" srcId="{91D043CB-506C-46A8-B476-9B015F86E773}" destId="{FE18B49F-F66E-4739-B65A-0CC1825A66A7}" srcOrd="2" destOrd="0" presId="urn:microsoft.com/office/officeart/2018/2/layout/IconVerticalSolidList"/>
    <dgm:cxn modelId="{DFDF4006-782C-4E77-8CDF-29DCD4A0670A}" type="presParOf" srcId="{91D043CB-506C-46A8-B476-9B015F86E773}" destId="{2BA7B56B-22EB-4DEE-AC5C-55DA5AE079EA}" srcOrd="3" destOrd="0" presId="urn:microsoft.com/office/officeart/2018/2/layout/IconVerticalSolidList"/>
    <dgm:cxn modelId="{27952D15-AC74-4598-BD05-E1B338BE86BD}" type="presParOf" srcId="{A44CD712-2853-4160-B7FE-460C31A2DADC}" destId="{605913C5-AA87-448F-95D2-61A7B0F09089}" srcOrd="3" destOrd="0" presId="urn:microsoft.com/office/officeart/2018/2/layout/IconVerticalSolidList"/>
    <dgm:cxn modelId="{E77E3C12-227C-46C3-A7F1-B2DC9C5FB636}" type="presParOf" srcId="{A44CD712-2853-4160-B7FE-460C31A2DADC}" destId="{7A376F31-AC57-4174-8F1A-CD15AE11C2E4}" srcOrd="4" destOrd="0" presId="urn:microsoft.com/office/officeart/2018/2/layout/IconVerticalSolidList"/>
    <dgm:cxn modelId="{009D74F8-980E-4E9D-807B-49583CA21F5F}" type="presParOf" srcId="{7A376F31-AC57-4174-8F1A-CD15AE11C2E4}" destId="{7A145CAC-58DF-47EC-AD73-80C29F75836A}" srcOrd="0" destOrd="0" presId="urn:microsoft.com/office/officeart/2018/2/layout/IconVerticalSolidList"/>
    <dgm:cxn modelId="{DC8A8741-2A20-48A4-9906-87A1E806D71D}" type="presParOf" srcId="{7A376F31-AC57-4174-8F1A-CD15AE11C2E4}" destId="{2ACA92B8-916D-49C0-887B-F182F1FF1FED}" srcOrd="1" destOrd="0" presId="urn:microsoft.com/office/officeart/2018/2/layout/IconVerticalSolidList"/>
    <dgm:cxn modelId="{D0F029F4-AB25-4AAF-8A34-7A7802B1B162}" type="presParOf" srcId="{7A376F31-AC57-4174-8F1A-CD15AE11C2E4}" destId="{72951FCD-00AC-46F4-924B-48746D48DC20}" srcOrd="2" destOrd="0" presId="urn:microsoft.com/office/officeart/2018/2/layout/IconVerticalSolidList"/>
    <dgm:cxn modelId="{98601F83-9677-4B72-8275-125564C5E366}" type="presParOf" srcId="{7A376F31-AC57-4174-8F1A-CD15AE11C2E4}" destId="{EC0EE72B-85AE-4820-9A75-5DE155D279F9}" srcOrd="3" destOrd="0" presId="urn:microsoft.com/office/officeart/2018/2/layout/IconVerticalSolidList"/>
    <dgm:cxn modelId="{DBFE6F58-4FFC-45E8-B685-329F45CBFCF4}" type="presParOf" srcId="{A44CD712-2853-4160-B7FE-460C31A2DADC}" destId="{F0C15AEA-A930-49F8-8904-7E240AB910F1}" srcOrd="5" destOrd="0" presId="urn:microsoft.com/office/officeart/2018/2/layout/IconVerticalSolidList"/>
    <dgm:cxn modelId="{679C925B-A853-4FAF-B0A8-E2F047EAA79E}" type="presParOf" srcId="{A44CD712-2853-4160-B7FE-460C31A2DADC}" destId="{081B7BC3-A23E-49E4-B980-9B0653FB087F}" srcOrd="6" destOrd="0" presId="urn:microsoft.com/office/officeart/2018/2/layout/IconVerticalSolidList"/>
    <dgm:cxn modelId="{08A1DD03-F8DB-4CED-8C06-70B8FB08B1B3}" type="presParOf" srcId="{081B7BC3-A23E-49E4-B980-9B0653FB087F}" destId="{BE7CE10F-95FF-4190-9724-7019B168B6A0}" srcOrd="0" destOrd="0" presId="urn:microsoft.com/office/officeart/2018/2/layout/IconVerticalSolidList"/>
    <dgm:cxn modelId="{07CF8F84-03CE-438E-ADBB-1A3F82C1611F}" type="presParOf" srcId="{081B7BC3-A23E-49E4-B980-9B0653FB087F}" destId="{0E5E9993-81C5-4B4B-AB51-0D139DDAD589}" srcOrd="1" destOrd="0" presId="urn:microsoft.com/office/officeart/2018/2/layout/IconVerticalSolidList"/>
    <dgm:cxn modelId="{BD50B5DF-A74E-4164-A750-349501F5C4BC}" type="presParOf" srcId="{081B7BC3-A23E-49E4-B980-9B0653FB087F}" destId="{E23388ED-F68D-4B58-96C0-5C1BC101F64F}" srcOrd="2" destOrd="0" presId="urn:microsoft.com/office/officeart/2018/2/layout/IconVerticalSolidList"/>
    <dgm:cxn modelId="{C2096A6C-1BC1-460C-8FB2-75B313338F14}" type="presParOf" srcId="{081B7BC3-A23E-49E4-B980-9B0653FB087F}" destId="{86D5ACB6-F2EF-4CFF-9441-CFA9B4866DDC}" srcOrd="3" destOrd="0" presId="urn:microsoft.com/office/officeart/2018/2/layout/IconVerticalSolidList"/>
    <dgm:cxn modelId="{E32755D0-A9BF-4B85-BC0F-912A1CE5AB63}" type="presParOf" srcId="{A44CD712-2853-4160-B7FE-460C31A2DADC}" destId="{EEB8C73B-9BB4-41D4-8888-663C6E1D2D43}" srcOrd="7" destOrd="0" presId="urn:microsoft.com/office/officeart/2018/2/layout/IconVerticalSolidList"/>
    <dgm:cxn modelId="{E0BB1B36-E814-4F86-AFDF-DA5AF477600E}" type="presParOf" srcId="{A44CD712-2853-4160-B7FE-460C31A2DADC}" destId="{2AF1A93D-C750-4936-8379-51B807ADB36F}" srcOrd="8" destOrd="0" presId="urn:microsoft.com/office/officeart/2018/2/layout/IconVerticalSolidList"/>
    <dgm:cxn modelId="{899E9C7D-0B19-48DE-8D41-D5AF2BFC2399}" type="presParOf" srcId="{2AF1A93D-C750-4936-8379-51B807ADB36F}" destId="{F7934954-D9B3-4039-A57B-6E9446CE953F}" srcOrd="0" destOrd="0" presId="urn:microsoft.com/office/officeart/2018/2/layout/IconVerticalSolidList"/>
    <dgm:cxn modelId="{B7D4D03E-442B-4925-B517-ABF0B848BBF3}" type="presParOf" srcId="{2AF1A93D-C750-4936-8379-51B807ADB36F}" destId="{8E914627-6890-456A-8280-6166FBC774D6}" srcOrd="1" destOrd="0" presId="urn:microsoft.com/office/officeart/2018/2/layout/IconVerticalSolidList"/>
    <dgm:cxn modelId="{EBE8B2C1-8543-449E-BFAB-EE68C67B6FEB}" type="presParOf" srcId="{2AF1A93D-C750-4936-8379-51B807ADB36F}" destId="{9A1EBE99-0E89-4DEB-AE16-994747D93B7F}" srcOrd="2" destOrd="0" presId="urn:microsoft.com/office/officeart/2018/2/layout/IconVerticalSolidList"/>
    <dgm:cxn modelId="{DE918F74-314C-4268-A6DD-865E3AE10579}" type="presParOf" srcId="{2AF1A93D-C750-4936-8379-51B807ADB36F}" destId="{81C7ADE3-8376-42AE-8E06-D375A27C5BF4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D57BD84-E492-4325-B68F-DB6F24B83711}" type="doc">
      <dgm:prSet loTypeId="urn:microsoft.com/office/officeart/2008/layout/LinedList" loCatId="list" qsTypeId="urn:microsoft.com/office/officeart/2005/8/quickstyle/simple4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84D43478-BADC-4745-B2DC-10309E6D53C2}">
      <dgm:prSet/>
      <dgm:spPr/>
      <dgm:t>
        <a:bodyPr/>
        <a:lstStyle/>
        <a:p>
          <a:r>
            <a:rPr lang="en-US" b="1"/>
            <a:t>Biometric Authentication</a:t>
          </a:r>
          <a:r>
            <a:rPr lang="en-US"/>
            <a:t>: Widespread adoption for frictionless yet secure payments.</a:t>
          </a:r>
        </a:p>
      </dgm:t>
    </dgm:pt>
    <dgm:pt modelId="{4D5292E2-8EEF-440A-AD86-73AF3D706066}" type="parTrans" cxnId="{80912213-4A06-4785-815A-807054166435}">
      <dgm:prSet/>
      <dgm:spPr/>
      <dgm:t>
        <a:bodyPr/>
        <a:lstStyle/>
        <a:p>
          <a:endParaRPr lang="en-US"/>
        </a:p>
      </dgm:t>
    </dgm:pt>
    <dgm:pt modelId="{EAF4DFB8-2150-435A-AA18-53A8D5161C9E}" type="sibTrans" cxnId="{80912213-4A06-4785-815A-807054166435}">
      <dgm:prSet/>
      <dgm:spPr/>
      <dgm:t>
        <a:bodyPr/>
        <a:lstStyle/>
        <a:p>
          <a:endParaRPr lang="en-US"/>
        </a:p>
      </dgm:t>
    </dgm:pt>
    <dgm:pt modelId="{1DB20AAB-CB8A-4D27-874E-297A31EE11BD}">
      <dgm:prSet/>
      <dgm:spPr/>
      <dgm:t>
        <a:bodyPr/>
        <a:lstStyle/>
        <a:p>
          <a:r>
            <a:rPr lang="en-US" b="1"/>
            <a:t>Cross-Border Wallets</a:t>
          </a:r>
          <a:r>
            <a:rPr lang="en-US"/>
            <a:t>: Enabling seamless international travel payments.</a:t>
          </a:r>
        </a:p>
      </dgm:t>
    </dgm:pt>
    <dgm:pt modelId="{F3D41B37-DC83-4514-A4DF-5DB35D03CA6F}" type="parTrans" cxnId="{749CAB4F-6484-4B10-A49C-66D8348F974E}">
      <dgm:prSet/>
      <dgm:spPr/>
      <dgm:t>
        <a:bodyPr/>
        <a:lstStyle/>
        <a:p>
          <a:endParaRPr lang="en-US"/>
        </a:p>
      </dgm:t>
    </dgm:pt>
    <dgm:pt modelId="{00DEA2A6-7065-4046-9C73-3CA94AF457F9}" type="sibTrans" cxnId="{749CAB4F-6484-4B10-A49C-66D8348F974E}">
      <dgm:prSet/>
      <dgm:spPr/>
      <dgm:t>
        <a:bodyPr/>
        <a:lstStyle/>
        <a:p>
          <a:endParaRPr lang="en-US"/>
        </a:p>
      </dgm:t>
    </dgm:pt>
    <dgm:pt modelId="{22749543-E5A6-48C4-AD88-3AB2F4EEE5FA}">
      <dgm:prSet/>
      <dgm:spPr/>
      <dgm:t>
        <a:bodyPr/>
        <a:lstStyle/>
        <a:p>
          <a:r>
            <a:rPr lang="en-US" b="1"/>
            <a:t>Embedded Payments</a:t>
          </a:r>
          <a:r>
            <a:rPr lang="en-US"/>
            <a:t>: Payment functions built into e-commerce, ride-hailing, and social apps.</a:t>
          </a:r>
        </a:p>
      </dgm:t>
    </dgm:pt>
    <dgm:pt modelId="{E9D82940-B7EA-481A-A8B8-F24B2EDB8FA0}" type="parTrans" cxnId="{4A455E7A-4105-4F67-9A2C-F4D3305ADFC5}">
      <dgm:prSet/>
      <dgm:spPr/>
      <dgm:t>
        <a:bodyPr/>
        <a:lstStyle/>
        <a:p>
          <a:endParaRPr lang="en-US"/>
        </a:p>
      </dgm:t>
    </dgm:pt>
    <dgm:pt modelId="{998FBF24-0D23-4ECD-BB18-05040D6B63E2}" type="sibTrans" cxnId="{4A455E7A-4105-4F67-9A2C-F4D3305ADFC5}">
      <dgm:prSet/>
      <dgm:spPr/>
      <dgm:t>
        <a:bodyPr/>
        <a:lstStyle/>
        <a:p>
          <a:endParaRPr lang="en-US"/>
        </a:p>
      </dgm:t>
    </dgm:pt>
    <dgm:pt modelId="{1CD59B5B-2B96-4E0C-8EF2-C5A4A91A3C8C}">
      <dgm:prSet/>
      <dgm:spPr/>
      <dgm:t>
        <a:bodyPr/>
        <a:lstStyle/>
        <a:p>
          <a:r>
            <a:rPr lang="en-US" b="1"/>
            <a:t>Green Payments</a:t>
          </a:r>
          <a:r>
            <a:rPr lang="en-US"/>
            <a:t>: Platforms tracking carbon footprint per transaction.</a:t>
          </a:r>
        </a:p>
      </dgm:t>
    </dgm:pt>
    <dgm:pt modelId="{69ACC91E-82ED-4988-8AF4-2C3BC44B08A7}" type="parTrans" cxnId="{922B3E31-AB0B-40B7-8CDE-EB70EF400883}">
      <dgm:prSet/>
      <dgm:spPr/>
      <dgm:t>
        <a:bodyPr/>
        <a:lstStyle/>
        <a:p>
          <a:endParaRPr lang="en-US"/>
        </a:p>
      </dgm:t>
    </dgm:pt>
    <dgm:pt modelId="{6B20D0F2-F995-41ED-9AFD-BBFC6D082ECB}" type="sibTrans" cxnId="{922B3E31-AB0B-40B7-8CDE-EB70EF400883}">
      <dgm:prSet/>
      <dgm:spPr/>
      <dgm:t>
        <a:bodyPr/>
        <a:lstStyle/>
        <a:p>
          <a:endParaRPr lang="en-US"/>
        </a:p>
      </dgm:t>
    </dgm:pt>
    <dgm:pt modelId="{F44EAF75-EE13-4F71-9DF0-EB43AFE9BBD1}" type="pres">
      <dgm:prSet presAssocID="{DD57BD84-E492-4325-B68F-DB6F24B83711}" presName="vert0" presStyleCnt="0">
        <dgm:presLayoutVars>
          <dgm:dir/>
          <dgm:animOne val="branch"/>
          <dgm:animLvl val="lvl"/>
        </dgm:presLayoutVars>
      </dgm:prSet>
      <dgm:spPr/>
    </dgm:pt>
    <dgm:pt modelId="{3DD0071A-9112-45D1-BA30-28400F94556F}" type="pres">
      <dgm:prSet presAssocID="{84D43478-BADC-4745-B2DC-10309E6D53C2}" presName="thickLine" presStyleLbl="alignNode1" presStyleIdx="0" presStyleCnt="4"/>
      <dgm:spPr/>
    </dgm:pt>
    <dgm:pt modelId="{4C62EBEC-0735-44AC-A562-C93FB5E13485}" type="pres">
      <dgm:prSet presAssocID="{84D43478-BADC-4745-B2DC-10309E6D53C2}" presName="horz1" presStyleCnt="0"/>
      <dgm:spPr/>
    </dgm:pt>
    <dgm:pt modelId="{37203946-E9EF-49FF-87D9-59BFE7928515}" type="pres">
      <dgm:prSet presAssocID="{84D43478-BADC-4745-B2DC-10309E6D53C2}" presName="tx1" presStyleLbl="revTx" presStyleIdx="0" presStyleCnt="4"/>
      <dgm:spPr/>
    </dgm:pt>
    <dgm:pt modelId="{7D3FB314-FC13-43CD-911A-F034A67EE923}" type="pres">
      <dgm:prSet presAssocID="{84D43478-BADC-4745-B2DC-10309E6D53C2}" presName="vert1" presStyleCnt="0"/>
      <dgm:spPr/>
    </dgm:pt>
    <dgm:pt modelId="{F1A104A6-FC0D-4E47-AB65-A58D1627840B}" type="pres">
      <dgm:prSet presAssocID="{1DB20AAB-CB8A-4D27-874E-297A31EE11BD}" presName="thickLine" presStyleLbl="alignNode1" presStyleIdx="1" presStyleCnt="4"/>
      <dgm:spPr/>
    </dgm:pt>
    <dgm:pt modelId="{78C7CD7D-1E40-4703-83FE-33DF19674747}" type="pres">
      <dgm:prSet presAssocID="{1DB20AAB-CB8A-4D27-874E-297A31EE11BD}" presName="horz1" presStyleCnt="0"/>
      <dgm:spPr/>
    </dgm:pt>
    <dgm:pt modelId="{087B4AB7-D954-4D92-9E38-1834B0B62C96}" type="pres">
      <dgm:prSet presAssocID="{1DB20AAB-CB8A-4D27-874E-297A31EE11BD}" presName="tx1" presStyleLbl="revTx" presStyleIdx="1" presStyleCnt="4"/>
      <dgm:spPr/>
    </dgm:pt>
    <dgm:pt modelId="{7FDB99F4-CD16-462A-AA1D-74A351BD9206}" type="pres">
      <dgm:prSet presAssocID="{1DB20AAB-CB8A-4D27-874E-297A31EE11BD}" presName="vert1" presStyleCnt="0"/>
      <dgm:spPr/>
    </dgm:pt>
    <dgm:pt modelId="{0CEA5DC7-72C6-468E-A2FC-4AB4F245F6C8}" type="pres">
      <dgm:prSet presAssocID="{22749543-E5A6-48C4-AD88-3AB2F4EEE5FA}" presName="thickLine" presStyleLbl="alignNode1" presStyleIdx="2" presStyleCnt="4"/>
      <dgm:spPr/>
    </dgm:pt>
    <dgm:pt modelId="{2FBD899F-281E-4AD5-A727-47AC2152A221}" type="pres">
      <dgm:prSet presAssocID="{22749543-E5A6-48C4-AD88-3AB2F4EEE5FA}" presName="horz1" presStyleCnt="0"/>
      <dgm:spPr/>
    </dgm:pt>
    <dgm:pt modelId="{A1FDEEE5-E48F-410B-AC2D-4C278501E833}" type="pres">
      <dgm:prSet presAssocID="{22749543-E5A6-48C4-AD88-3AB2F4EEE5FA}" presName="tx1" presStyleLbl="revTx" presStyleIdx="2" presStyleCnt="4"/>
      <dgm:spPr/>
    </dgm:pt>
    <dgm:pt modelId="{3230ED3A-E1E5-49B4-8AA8-DB8E88DFDC6F}" type="pres">
      <dgm:prSet presAssocID="{22749543-E5A6-48C4-AD88-3AB2F4EEE5FA}" presName="vert1" presStyleCnt="0"/>
      <dgm:spPr/>
    </dgm:pt>
    <dgm:pt modelId="{38A7DC65-7D7C-429C-AD6D-04FAD57C27C6}" type="pres">
      <dgm:prSet presAssocID="{1CD59B5B-2B96-4E0C-8EF2-C5A4A91A3C8C}" presName="thickLine" presStyleLbl="alignNode1" presStyleIdx="3" presStyleCnt="4"/>
      <dgm:spPr/>
    </dgm:pt>
    <dgm:pt modelId="{1841ABFF-9AE5-4F09-AD7B-5BBBEE7DC5F1}" type="pres">
      <dgm:prSet presAssocID="{1CD59B5B-2B96-4E0C-8EF2-C5A4A91A3C8C}" presName="horz1" presStyleCnt="0"/>
      <dgm:spPr/>
    </dgm:pt>
    <dgm:pt modelId="{81EE7092-BF3F-427C-B7C6-4D85491A5350}" type="pres">
      <dgm:prSet presAssocID="{1CD59B5B-2B96-4E0C-8EF2-C5A4A91A3C8C}" presName="tx1" presStyleLbl="revTx" presStyleIdx="3" presStyleCnt="4"/>
      <dgm:spPr/>
    </dgm:pt>
    <dgm:pt modelId="{E92BAC29-840E-497B-8AAC-02F5A82427A9}" type="pres">
      <dgm:prSet presAssocID="{1CD59B5B-2B96-4E0C-8EF2-C5A4A91A3C8C}" presName="vert1" presStyleCnt="0"/>
      <dgm:spPr/>
    </dgm:pt>
  </dgm:ptLst>
  <dgm:cxnLst>
    <dgm:cxn modelId="{C8DACA10-1AF0-4746-858F-47B8DE5CCE43}" type="presOf" srcId="{22749543-E5A6-48C4-AD88-3AB2F4EEE5FA}" destId="{A1FDEEE5-E48F-410B-AC2D-4C278501E833}" srcOrd="0" destOrd="0" presId="urn:microsoft.com/office/officeart/2008/layout/LinedList"/>
    <dgm:cxn modelId="{80912213-4A06-4785-815A-807054166435}" srcId="{DD57BD84-E492-4325-B68F-DB6F24B83711}" destId="{84D43478-BADC-4745-B2DC-10309E6D53C2}" srcOrd="0" destOrd="0" parTransId="{4D5292E2-8EEF-440A-AD86-73AF3D706066}" sibTransId="{EAF4DFB8-2150-435A-AA18-53A8D5161C9E}"/>
    <dgm:cxn modelId="{6575E723-14B2-4FA5-9AAD-FCCB66B3D2C5}" type="presOf" srcId="{1CD59B5B-2B96-4E0C-8EF2-C5A4A91A3C8C}" destId="{81EE7092-BF3F-427C-B7C6-4D85491A5350}" srcOrd="0" destOrd="0" presId="urn:microsoft.com/office/officeart/2008/layout/LinedList"/>
    <dgm:cxn modelId="{922B3E31-AB0B-40B7-8CDE-EB70EF400883}" srcId="{DD57BD84-E492-4325-B68F-DB6F24B83711}" destId="{1CD59B5B-2B96-4E0C-8EF2-C5A4A91A3C8C}" srcOrd="3" destOrd="0" parTransId="{69ACC91E-82ED-4988-8AF4-2C3BC44B08A7}" sibTransId="{6B20D0F2-F995-41ED-9AFD-BBFC6D082ECB}"/>
    <dgm:cxn modelId="{749CAB4F-6484-4B10-A49C-66D8348F974E}" srcId="{DD57BD84-E492-4325-B68F-DB6F24B83711}" destId="{1DB20AAB-CB8A-4D27-874E-297A31EE11BD}" srcOrd="1" destOrd="0" parTransId="{F3D41B37-DC83-4514-A4DF-5DB35D03CA6F}" sibTransId="{00DEA2A6-7065-4046-9C73-3CA94AF457F9}"/>
    <dgm:cxn modelId="{D6878354-49C2-49A3-B70C-1C55C9CD8D3D}" type="presOf" srcId="{84D43478-BADC-4745-B2DC-10309E6D53C2}" destId="{37203946-E9EF-49FF-87D9-59BFE7928515}" srcOrd="0" destOrd="0" presId="urn:microsoft.com/office/officeart/2008/layout/LinedList"/>
    <dgm:cxn modelId="{4A455E7A-4105-4F67-9A2C-F4D3305ADFC5}" srcId="{DD57BD84-E492-4325-B68F-DB6F24B83711}" destId="{22749543-E5A6-48C4-AD88-3AB2F4EEE5FA}" srcOrd="2" destOrd="0" parTransId="{E9D82940-B7EA-481A-A8B8-F24B2EDB8FA0}" sibTransId="{998FBF24-0D23-4ECD-BB18-05040D6B63E2}"/>
    <dgm:cxn modelId="{AFEBA8CD-6B3C-4F11-95AF-C92C12F25683}" type="presOf" srcId="{1DB20AAB-CB8A-4D27-874E-297A31EE11BD}" destId="{087B4AB7-D954-4D92-9E38-1834B0B62C96}" srcOrd="0" destOrd="0" presId="urn:microsoft.com/office/officeart/2008/layout/LinedList"/>
    <dgm:cxn modelId="{A52EB4FE-855F-4D98-8B23-73BE60A04311}" type="presOf" srcId="{DD57BD84-E492-4325-B68F-DB6F24B83711}" destId="{F44EAF75-EE13-4F71-9DF0-EB43AFE9BBD1}" srcOrd="0" destOrd="0" presId="urn:microsoft.com/office/officeart/2008/layout/LinedList"/>
    <dgm:cxn modelId="{1B594CDA-EB28-4854-91D7-83BCB65833A0}" type="presParOf" srcId="{F44EAF75-EE13-4F71-9DF0-EB43AFE9BBD1}" destId="{3DD0071A-9112-45D1-BA30-28400F94556F}" srcOrd="0" destOrd="0" presId="urn:microsoft.com/office/officeart/2008/layout/LinedList"/>
    <dgm:cxn modelId="{1DDFF07E-A07B-4BD8-81D4-89D042FA6FF7}" type="presParOf" srcId="{F44EAF75-EE13-4F71-9DF0-EB43AFE9BBD1}" destId="{4C62EBEC-0735-44AC-A562-C93FB5E13485}" srcOrd="1" destOrd="0" presId="urn:microsoft.com/office/officeart/2008/layout/LinedList"/>
    <dgm:cxn modelId="{BF8EA483-41E3-48F2-919D-5367D7691101}" type="presParOf" srcId="{4C62EBEC-0735-44AC-A562-C93FB5E13485}" destId="{37203946-E9EF-49FF-87D9-59BFE7928515}" srcOrd="0" destOrd="0" presId="urn:microsoft.com/office/officeart/2008/layout/LinedList"/>
    <dgm:cxn modelId="{1449CC8A-F45F-40DD-955F-0B612D00AE34}" type="presParOf" srcId="{4C62EBEC-0735-44AC-A562-C93FB5E13485}" destId="{7D3FB314-FC13-43CD-911A-F034A67EE923}" srcOrd="1" destOrd="0" presId="urn:microsoft.com/office/officeart/2008/layout/LinedList"/>
    <dgm:cxn modelId="{CD8D20FC-BA93-4F91-B799-74EFCAAC23C0}" type="presParOf" srcId="{F44EAF75-EE13-4F71-9DF0-EB43AFE9BBD1}" destId="{F1A104A6-FC0D-4E47-AB65-A58D1627840B}" srcOrd="2" destOrd="0" presId="urn:microsoft.com/office/officeart/2008/layout/LinedList"/>
    <dgm:cxn modelId="{EDB9B4C6-FDC6-4144-B327-AD1506AC96E0}" type="presParOf" srcId="{F44EAF75-EE13-4F71-9DF0-EB43AFE9BBD1}" destId="{78C7CD7D-1E40-4703-83FE-33DF19674747}" srcOrd="3" destOrd="0" presId="urn:microsoft.com/office/officeart/2008/layout/LinedList"/>
    <dgm:cxn modelId="{29557A30-90BB-4EA5-BFC5-446F99A8A305}" type="presParOf" srcId="{78C7CD7D-1E40-4703-83FE-33DF19674747}" destId="{087B4AB7-D954-4D92-9E38-1834B0B62C96}" srcOrd="0" destOrd="0" presId="urn:microsoft.com/office/officeart/2008/layout/LinedList"/>
    <dgm:cxn modelId="{32897E3E-EAE7-4D1C-BD2D-F0B7C293251B}" type="presParOf" srcId="{78C7CD7D-1E40-4703-83FE-33DF19674747}" destId="{7FDB99F4-CD16-462A-AA1D-74A351BD9206}" srcOrd="1" destOrd="0" presId="urn:microsoft.com/office/officeart/2008/layout/LinedList"/>
    <dgm:cxn modelId="{A1A51701-00E0-4B69-9385-504F2FAC0E34}" type="presParOf" srcId="{F44EAF75-EE13-4F71-9DF0-EB43AFE9BBD1}" destId="{0CEA5DC7-72C6-468E-A2FC-4AB4F245F6C8}" srcOrd="4" destOrd="0" presId="urn:microsoft.com/office/officeart/2008/layout/LinedList"/>
    <dgm:cxn modelId="{A2DA1A73-A577-49CD-B95F-F56D6A003FA5}" type="presParOf" srcId="{F44EAF75-EE13-4F71-9DF0-EB43AFE9BBD1}" destId="{2FBD899F-281E-4AD5-A727-47AC2152A221}" srcOrd="5" destOrd="0" presId="urn:microsoft.com/office/officeart/2008/layout/LinedList"/>
    <dgm:cxn modelId="{7C186180-D13F-4189-A06C-762EDE1B332D}" type="presParOf" srcId="{2FBD899F-281E-4AD5-A727-47AC2152A221}" destId="{A1FDEEE5-E48F-410B-AC2D-4C278501E833}" srcOrd="0" destOrd="0" presId="urn:microsoft.com/office/officeart/2008/layout/LinedList"/>
    <dgm:cxn modelId="{601CBA30-9C9F-4ADB-90B7-C1F11CB10523}" type="presParOf" srcId="{2FBD899F-281E-4AD5-A727-47AC2152A221}" destId="{3230ED3A-E1E5-49B4-8AA8-DB8E88DFDC6F}" srcOrd="1" destOrd="0" presId="urn:microsoft.com/office/officeart/2008/layout/LinedList"/>
    <dgm:cxn modelId="{018CE271-0427-4B04-90A3-C899E9965D14}" type="presParOf" srcId="{F44EAF75-EE13-4F71-9DF0-EB43AFE9BBD1}" destId="{38A7DC65-7D7C-429C-AD6D-04FAD57C27C6}" srcOrd="6" destOrd="0" presId="urn:microsoft.com/office/officeart/2008/layout/LinedList"/>
    <dgm:cxn modelId="{46615EAD-DC7E-4B67-911F-4AD42D139504}" type="presParOf" srcId="{F44EAF75-EE13-4F71-9DF0-EB43AFE9BBD1}" destId="{1841ABFF-9AE5-4F09-AD7B-5BBBEE7DC5F1}" srcOrd="7" destOrd="0" presId="urn:microsoft.com/office/officeart/2008/layout/LinedList"/>
    <dgm:cxn modelId="{AFA265FE-696F-4D95-96F7-3795BD9773D7}" type="presParOf" srcId="{1841ABFF-9AE5-4F09-AD7B-5BBBEE7DC5F1}" destId="{81EE7092-BF3F-427C-B7C6-4D85491A5350}" srcOrd="0" destOrd="0" presId="urn:microsoft.com/office/officeart/2008/layout/LinedList"/>
    <dgm:cxn modelId="{D602F512-18B2-418B-BC73-B1D4E7D1496A}" type="presParOf" srcId="{1841ABFF-9AE5-4F09-AD7B-5BBBEE7DC5F1}" destId="{E92BAC29-840E-497B-8AAC-02F5A82427A9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6955106-6CCF-4388-92EC-E79220341967}" type="doc">
      <dgm:prSet loTypeId="urn:microsoft.com/office/officeart/2008/layout/LinedList" loCatId="list" qsTypeId="urn:microsoft.com/office/officeart/2005/8/quickstyle/simple4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3CB57931-9941-4D9E-9BAC-614CB745961D}">
      <dgm:prSet/>
      <dgm:spPr/>
      <dgm:t>
        <a:bodyPr/>
        <a:lstStyle/>
        <a:p>
          <a:r>
            <a:rPr lang="en-US" b="1"/>
            <a:t>UAE</a:t>
          </a:r>
          <a:r>
            <a:rPr lang="en-US"/>
            <a:t>: Partnerships with </a:t>
          </a:r>
          <a:r>
            <a:rPr lang="en-US" b="1"/>
            <a:t>Mashreq Bank’s NEOPAY</a:t>
          </a:r>
          <a:r>
            <a:rPr lang="en-US"/>
            <a:t> enabled UPI QR payments in Dubai.</a:t>
          </a:r>
        </a:p>
      </dgm:t>
    </dgm:pt>
    <dgm:pt modelId="{4798D939-F4C6-4689-B15E-792635234454}" type="parTrans" cxnId="{4F243479-30D3-4EC5-BB1A-955BF6B80E59}">
      <dgm:prSet/>
      <dgm:spPr/>
      <dgm:t>
        <a:bodyPr/>
        <a:lstStyle/>
        <a:p>
          <a:endParaRPr lang="en-US"/>
        </a:p>
      </dgm:t>
    </dgm:pt>
    <dgm:pt modelId="{0F5D4174-0153-43C9-8ECC-96F0A2782A4E}" type="sibTrans" cxnId="{4F243479-30D3-4EC5-BB1A-955BF6B80E59}">
      <dgm:prSet/>
      <dgm:spPr/>
      <dgm:t>
        <a:bodyPr/>
        <a:lstStyle/>
        <a:p>
          <a:endParaRPr lang="en-US"/>
        </a:p>
      </dgm:t>
    </dgm:pt>
    <dgm:pt modelId="{C5EDFA52-BE96-4629-8024-87E06EEC8A8C}">
      <dgm:prSet/>
      <dgm:spPr/>
      <dgm:t>
        <a:bodyPr/>
        <a:lstStyle/>
        <a:p>
          <a:r>
            <a:rPr lang="en-US" b="1"/>
            <a:t>France</a:t>
          </a:r>
          <a:r>
            <a:rPr lang="en-US"/>
            <a:t>: Tie-up with </a:t>
          </a:r>
          <a:r>
            <a:rPr lang="en-US" b="1"/>
            <a:t>Lyra Network</a:t>
          </a:r>
          <a:r>
            <a:rPr lang="en-US"/>
            <a:t> to enable UPI payments at the Eiffel Tower.</a:t>
          </a:r>
        </a:p>
      </dgm:t>
    </dgm:pt>
    <dgm:pt modelId="{C37C45C1-767C-42FD-892F-6E52C727E391}" type="parTrans" cxnId="{503DAC62-2905-46F4-AF2C-0F77F0E2EEF6}">
      <dgm:prSet/>
      <dgm:spPr/>
      <dgm:t>
        <a:bodyPr/>
        <a:lstStyle/>
        <a:p>
          <a:endParaRPr lang="en-US"/>
        </a:p>
      </dgm:t>
    </dgm:pt>
    <dgm:pt modelId="{093C5826-76B9-4F24-904B-D994022EB972}" type="sibTrans" cxnId="{503DAC62-2905-46F4-AF2C-0F77F0E2EEF6}">
      <dgm:prSet/>
      <dgm:spPr/>
      <dgm:t>
        <a:bodyPr/>
        <a:lstStyle/>
        <a:p>
          <a:endParaRPr lang="en-US"/>
        </a:p>
      </dgm:t>
    </dgm:pt>
    <dgm:pt modelId="{ADEEF133-14EB-43D0-863D-53F6980517BE}">
      <dgm:prSet/>
      <dgm:spPr/>
      <dgm:t>
        <a:bodyPr/>
        <a:lstStyle/>
        <a:p>
          <a:r>
            <a:rPr lang="en-US" b="1"/>
            <a:t>UK</a:t>
          </a:r>
          <a:r>
            <a:rPr lang="en-US"/>
            <a:t>: Collaboration with </a:t>
          </a:r>
          <a:r>
            <a:rPr lang="en-US" b="1"/>
            <a:t>PayXpert</a:t>
          </a:r>
          <a:r>
            <a:rPr lang="en-US"/>
            <a:t> to allow UPI payments in UK stores.</a:t>
          </a:r>
        </a:p>
      </dgm:t>
    </dgm:pt>
    <dgm:pt modelId="{952156A6-027D-4C01-98F9-B065D05D12D4}" type="parTrans" cxnId="{F95E2D61-D7F6-4517-94F6-30E7DB9D42B5}">
      <dgm:prSet/>
      <dgm:spPr/>
      <dgm:t>
        <a:bodyPr/>
        <a:lstStyle/>
        <a:p>
          <a:endParaRPr lang="en-US"/>
        </a:p>
      </dgm:t>
    </dgm:pt>
    <dgm:pt modelId="{59388B98-2A5D-4DF3-BDD9-9CCD38E43C5D}" type="sibTrans" cxnId="{F95E2D61-D7F6-4517-94F6-30E7DB9D42B5}">
      <dgm:prSet/>
      <dgm:spPr/>
      <dgm:t>
        <a:bodyPr/>
        <a:lstStyle/>
        <a:p>
          <a:endParaRPr lang="en-US"/>
        </a:p>
      </dgm:t>
    </dgm:pt>
    <dgm:pt modelId="{8643DF6B-3720-4A8A-B1BF-39602C464769}">
      <dgm:prSet/>
      <dgm:spPr/>
      <dgm:t>
        <a:bodyPr/>
        <a:lstStyle/>
        <a:p>
          <a:r>
            <a:rPr lang="en-US" b="1"/>
            <a:t>Oman</a:t>
          </a:r>
          <a:r>
            <a:rPr lang="en-US"/>
            <a:t>: Integration with the </a:t>
          </a:r>
          <a:r>
            <a:rPr lang="en-US" b="1"/>
            <a:t>Central Bank of Oman</a:t>
          </a:r>
          <a:r>
            <a:rPr lang="en-US"/>
            <a:t> to allow Indian travelers to use UPI.</a:t>
          </a:r>
        </a:p>
      </dgm:t>
    </dgm:pt>
    <dgm:pt modelId="{F8974BA7-F674-43D7-9D1B-E332AFDE0FBA}" type="parTrans" cxnId="{0ED9A2FF-7268-4CB1-89B6-75ED631BD63E}">
      <dgm:prSet/>
      <dgm:spPr/>
      <dgm:t>
        <a:bodyPr/>
        <a:lstStyle/>
        <a:p>
          <a:endParaRPr lang="en-US"/>
        </a:p>
      </dgm:t>
    </dgm:pt>
    <dgm:pt modelId="{0DC72CF0-EF2C-41E3-A5E1-3BA00498100C}" type="sibTrans" cxnId="{0ED9A2FF-7268-4CB1-89B6-75ED631BD63E}">
      <dgm:prSet/>
      <dgm:spPr/>
      <dgm:t>
        <a:bodyPr/>
        <a:lstStyle/>
        <a:p>
          <a:endParaRPr lang="en-US"/>
        </a:p>
      </dgm:t>
    </dgm:pt>
    <dgm:pt modelId="{5F5AB997-1D18-46AB-9E9D-495EDFA20D99}">
      <dgm:prSet/>
      <dgm:spPr/>
      <dgm:t>
        <a:bodyPr/>
        <a:lstStyle/>
        <a:p>
          <a:r>
            <a:rPr lang="en-US" b="1"/>
            <a:t>Malaysia &amp; Thailand</a:t>
          </a:r>
          <a:r>
            <a:rPr lang="en-US"/>
            <a:t>: Accepted in select retail outlets and via QR interoperability.</a:t>
          </a:r>
        </a:p>
      </dgm:t>
    </dgm:pt>
    <dgm:pt modelId="{2B310DBE-AE5D-4ABA-BE9E-2722255F6AB7}" type="parTrans" cxnId="{D739F623-F10F-4053-837A-6B63FF3D2FDD}">
      <dgm:prSet/>
      <dgm:spPr/>
      <dgm:t>
        <a:bodyPr/>
        <a:lstStyle/>
        <a:p>
          <a:endParaRPr lang="en-US"/>
        </a:p>
      </dgm:t>
    </dgm:pt>
    <dgm:pt modelId="{7383CDAC-3432-49C6-B743-5A878239C9D0}" type="sibTrans" cxnId="{D739F623-F10F-4053-837A-6B63FF3D2FDD}">
      <dgm:prSet/>
      <dgm:spPr/>
      <dgm:t>
        <a:bodyPr/>
        <a:lstStyle/>
        <a:p>
          <a:endParaRPr lang="en-US"/>
        </a:p>
      </dgm:t>
    </dgm:pt>
    <dgm:pt modelId="{33407601-AE27-460E-8232-795D9D7B7FFB}" type="pres">
      <dgm:prSet presAssocID="{66955106-6CCF-4388-92EC-E79220341967}" presName="vert0" presStyleCnt="0">
        <dgm:presLayoutVars>
          <dgm:dir/>
          <dgm:animOne val="branch"/>
          <dgm:animLvl val="lvl"/>
        </dgm:presLayoutVars>
      </dgm:prSet>
      <dgm:spPr/>
    </dgm:pt>
    <dgm:pt modelId="{121868AE-1D68-42D9-A3D5-7A6A24AB19FD}" type="pres">
      <dgm:prSet presAssocID="{3CB57931-9941-4D9E-9BAC-614CB745961D}" presName="thickLine" presStyleLbl="alignNode1" presStyleIdx="0" presStyleCnt="5"/>
      <dgm:spPr/>
    </dgm:pt>
    <dgm:pt modelId="{CF335B3E-2156-4CE7-A888-36791731C331}" type="pres">
      <dgm:prSet presAssocID="{3CB57931-9941-4D9E-9BAC-614CB745961D}" presName="horz1" presStyleCnt="0"/>
      <dgm:spPr/>
    </dgm:pt>
    <dgm:pt modelId="{A456B4B1-2D27-4947-9A6B-5B4D5C297CCC}" type="pres">
      <dgm:prSet presAssocID="{3CB57931-9941-4D9E-9BAC-614CB745961D}" presName="tx1" presStyleLbl="revTx" presStyleIdx="0" presStyleCnt="5"/>
      <dgm:spPr/>
    </dgm:pt>
    <dgm:pt modelId="{A187BD4A-1317-4AF2-A324-CD922DBC3AF7}" type="pres">
      <dgm:prSet presAssocID="{3CB57931-9941-4D9E-9BAC-614CB745961D}" presName="vert1" presStyleCnt="0"/>
      <dgm:spPr/>
    </dgm:pt>
    <dgm:pt modelId="{E554FA35-B51F-4882-A046-C26B023730E6}" type="pres">
      <dgm:prSet presAssocID="{C5EDFA52-BE96-4629-8024-87E06EEC8A8C}" presName="thickLine" presStyleLbl="alignNode1" presStyleIdx="1" presStyleCnt="5"/>
      <dgm:spPr/>
    </dgm:pt>
    <dgm:pt modelId="{AFFF0EAC-0E48-4120-9684-313248F81051}" type="pres">
      <dgm:prSet presAssocID="{C5EDFA52-BE96-4629-8024-87E06EEC8A8C}" presName="horz1" presStyleCnt="0"/>
      <dgm:spPr/>
    </dgm:pt>
    <dgm:pt modelId="{612B5B79-FC7B-442F-AC9C-4F9FA5F53288}" type="pres">
      <dgm:prSet presAssocID="{C5EDFA52-BE96-4629-8024-87E06EEC8A8C}" presName="tx1" presStyleLbl="revTx" presStyleIdx="1" presStyleCnt="5"/>
      <dgm:spPr/>
    </dgm:pt>
    <dgm:pt modelId="{034B7071-DE05-4B95-9952-1C141CC303A2}" type="pres">
      <dgm:prSet presAssocID="{C5EDFA52-BE96-4629-8024-87E06EEC8A8C}" presName="vert1" presStyleCnt="0"/>
      <dgm:spPr/>
    </dgm:pt>
    <dgm:pt modelId="{F4EC44A8-34A4-4336-A57B-9CB0E8C2D7EF}" type="pres">
      <dgm:prSet presAssocID="{ADEEF133-14EB-43D0-863D-53F6980517BE}" presName="thickLine" presStyleLbl="alignNode1" presStyleIdx="2" presStyleCnt="5"/>
      <dgm:spPr/>
    </dgm:pt>
    <dgm:pt modelId="{3C18A9E8-4823-4324-979E-F1F1749785B2}" type="pres">
      <dgm:prSet presAssocID="{ADEEF133-14EB-43D0-863D-53F6980517BE}" presName="horz1" presStyleCnt="0"/>
      <dgm:spPr/>
    </dgm:pt>
    <dgm:pt modelId="{86AF4AD2-0AAB-4A59-A7EA-31B70C27B2E5}" type="pres">
      <dgm:prSet presAssocID="{ADEEF133-14EB-43D0-863D-53F6980517BE}" presName="tx1" presStyleLbl="revTx" presStyleIdx="2" presStyleCnt="5"/>
      <dgm:spPr/>
    </dgm:pt>
    <dgm:pt modelId="{FB561A7A-55AF-4D81-AB5D-B3F61C1CC657}" type="pres">
      <dgm:prSet presAssocID="{ADEEF133-14EB-43D0-863D-53F6980517BE}" presName="vert1" presStyleCnt="0"/>
      <dgm:spPr/>
    </dgm:pt>
    <dgm:pt modelId="{9F9E3FC7-BF47-4C63-84FD-AE7ED60E9380}" type="pres">
      <dgm:prSet presAssocID="{8643DF6B-3720-4A8A-B1BF-39602C464769}" presName="thickLine" presStyleLbl="alignNode1" presStyleIdx="3" presStyleCnt="5"/>
      <dgm:spPr/>
    </dgm:pt>
    <dgm:pt modelId="{C5E7DBD5-6298-4154-9CDD-C17DC7051FB9}" type="pres">
      <dgm:prSet presAssocID="{8643DF6B-3720-4A8A-B1BF-39602C464769}" presName="horz1" presStyleCnt="0"/>
      <dgm:spPr/>
    </dgm:pt>
    <dgm:pt modelId="{C88BB84A-9551-405D-A7A1-19CF41B2058D}" type="pres">
      <dgm:prSet presAssocID="{8643DF6B-3720-4A8A-B1BF-39602C464769}" presName="tx1" presStyleLbl="revTx" presStyleIdx="3" presStyleCnt="5"/>
      <dgm:spPr/>
    </dgm:pt>
    <dgm:pt modelId="{8C5B78CC-22A4-49EF-B5EC-3F6D5465011E}" type="pres">
      <dgm:prSet presAssocID="{8643DF6B-3720-4A8A-B1BF-39602C464769}" presName="vert1" presStyleCnt="0"/>
      <dgm:spPr/>
    </dgm:pt>
    <dgm:pt modelId="{98E671AC-E2F7-43EF-87D6-8D382BDA1703}" type="pres">
      <dgm:prSet presAssocID="{5F5AB997-1D18-46AB-9E9D-495EDFA20D99}" presName="thickLine" presStyleLbl="alignNode1" presStyleIdx="4" presStyleCnt="5"/>
      <dgm:spPr/>
    </dgm:pt>
    <dgm:pt modelId="{20017256-4CEF-4F7D-96AF-8B5F8C64C4FB}" type="pres">
      <dgm:prSet presAssocID="{5F5AB997-1D18-46AB-9E9D-495EDFA20D99}" presName="horz1" presStyleCnt="0"/>
      <dgm:spPr/>
    </dgm:pt>
    <dgm:pt modelId="{70287BA8-A381-4E1F-B8CA-1E1086512FC4}" type="pres">
      <dgm:prSet presAssocID="{5F5AB997-1D18-46AB-9E9D-495EDFA20D99}" presName="tx1" presStyleLbl="revTx" presStyleIdx="4" presStyleCnt="5"/>
      <dgm:spPr/>
    </dgm:pt>
    <dgm:pt modelId="{9C628169-36F1-468B-9267-D479D5D12EC7}" type="pres">
      <dgm:prSet presAssocID="{5F5AB997-1D18-46AB-9E9D-495EDFA20D99}" presName="vert1" presStyleCnt="0"/>
      <dgm:spPr/>
    </dgm:pt>
  </dgm:ptLst>
  <dgm:cxnLst>
    <dgm:cxn modelId="{5EE84609-3B44-4990-9474-CB1F7D4DAF44}" type="presOf" srcId="{3CB57931-9941-4D9E-9BAC-614CB745961D}" destId="{A456B4B1-2D27-4947-9A6B-5B4D5C297CCC}" srcOrd="0" destOrd="0" presId="urn:microsoft.com/office/officeart/2008/layout/LinedList"/>
    <dgm:cxn modelId="{C539730F-5DCC-4E83-99C7-A78E5FB05C50}" type="presOf" srcId="{8643DF6B-3720-4A8A-B1BF-39602C464769}" destId="{C88BB84A-9551-405D-A7A1-19CF41B2058D}" srcOrd="0" destOrd="0" presId="urn:microsoft.com/office/officeart/2008/layout/LinedList"/>
    <dgm:cxn modelId="{4DF77D13-30B9-46FB-8334-405C49F5CB2E}" type="presOf" srcId="{66955106-6CCF-4388-92EC-E79220341967}" destId="{33407601-AE27-460E-8232-795D9D7B7FFB}" srcOrd="0" destOrd="0" presId="urn:microsoft.com/office/officeart/2008/layout/LinedList"/>
    <dgm:cxn modelId="{AD032917-2FA2-4F90-ADEA-49124F66E874}" type="presOf" srcId="{C5EDFA52-BE96-4629-8024-87E06EEC8A8C}" destId="{612B5B79-FC7B-442F-AC9C-4F9FA5F53288}" srcOrd="0" destOrd="0" presId="urn:microsoft.com/office/officeart/2008/layout/LinedList"/>
    <dgm:cxn modelId="{D739F623-F10F-4053-837A-6B63FF3D2FDD}" srcId="{66955106-6CCF-4388-92EC-E79220341967}" destId="{5F5AB997-1D18-46AB-9E9D-495EDFA20D99}" srcOrd="4" destOrd="0" parTransId="{2B310DBE-AE5D-4ABA-BE9E-2722255F6AB7}" sibTransId="{7383CDAC-3432-49C6-B743-5A878239C9D0}"/>
    <dgm:cxn modelId="{D7412936-2FBD-44B1-96A4-841859819705}" type="presOf" srcId="{5F5AB997-1D18-46AB-9E9D-495EDFA20D99}" destId="{70287BA8-A381-4E1F-B8CA-1E1086512FC4}" srcOrd="0" destOrd="0" presId="urn:microsoft.com/office/officeart/2008/layout/LinedList"/>
    <dgm:cxn modelId="{F95E2D61-D7F6-4517-94F6-30E7DB9D42B5}" srcId="{66955106-6CCF-4388-92EC-E79220341967}" destId="{ADEEF133-14EB-43D0-863D-53F6980517BE}" srcOrd="2" destOrd="0" parTransId="{952156A6-027D-4C01-98F9-B065D05D12D4}" sibTransId="{59388B98-2A5D-4DF3-BDD9-9CCD38E43C5D}"/>
    <dgm:cxn modelId="{503DAC62-2905-46F4-AF2C-0F77F0E2EEF6}" srcId="{66955106-6CCF-4388-92EC-E79220341967}" destId="{C5EDFA52-BE96-4629-8024-87E06EEC8A8C}" srcOrd="1" destOrd="0" parTransId="{C37C45C1-767C-42FD-892F-6E52C727E391}" sibTransId="{093C5826-76B9-4F24-904B-D994022EB972}"/>
    <dgm:cxn modelId="{4F243479-30D3-4EC5-BB1A-955BF6B80E59}" srcId="{66955106-6CCF-4388-92EC-E79220341967}" destId="{3CB57931-9941-4D9E-9BAC-614CB745961D}" srcOrd="0" destOrd="0" parTransId="{4798D939-F4C6-4689-B15E-792635234454}" sibTransId="{0F5D4174-0153-43C9-8ECC-96F0A2782A4E}"/>
    <dgm:cxn modelId="{23A4F394-56D8-45FA-9F69-E1F75F1E3416}" type="presOf" srcId="{ADEEF133-14EB-43D0-863D-53F6980517BE}" destId="{86AF4AD2-0AAB-4A59-A7EA-31B70C27B2E5}" srcOrd="0" destOrd="0" presId="urn:microsoft.com/office/officeart/2008/layout/LinedList"/>
    <dgm:cxn modelId="{0ED9A2FF-7268-4CB1-89B6-75ED631BD63E}" srcId="{66955106-6CCF-4388-92EC-E79220341967}" destId="{8643DF6B-3720-4A8A-B1BF-39602C464769}" srcOrd="3" destOrd="0" parTransId="{F8974BA7-F674-43D7-9D1B-E332AFDE0FBA}" sibTransId="{0DC72CF0-EF2C-41E3-A5E1-3BA00498100C}"/>
    <dgm:cxn modelId="{7C30489E-905F-4652-AABF-71A9B23E4862}" type="presParOf" srcId="{33407601-AE27-460E-8232-795D9D7B7FFB}" destId="{121868AE-1D68-42D9-A3D5-7A6A24AB19FD}" srcOrd="0" destOrd="0" presId="urn:microsoft.com/office/officeart/2008/layout/LinedList"/>
    <dgm:cxn modelId="{E7BC20B6-2AE1-4775-BDD0-46D74572D586}" type="presParOf" srcId="{33407601-AE27-460E-8232-795D9D7B7FFB}" destId="{CF335B3E-2156-4CE7-A888-36791731C331}" srcOrd="1" destOrd="0" presId="urn:microsoft.com/office/officeart/2008/layout/LinedList"/>
    <dgm:cxn modelId="{9C3CC989-59A2-4543-A9A7-132E2D8D8E18}" type="presParOf" srcId="{CF335B3E-2156-4CE7-A888-36791731C331}" destId="{A456B4B1-2D27-4947-9A6B-5B4D5C297CCC}" srcOrd="0" destOrd="0" presId="urn:microsoft.com/office/officeart/2008/layout/LinedList"/>
    <dgm:cxn modelId="{011F8056-0655-4ADF-BF12-68960A1CCF9D}" type="presParOf" srcId="{CF335B3E-2156-4CE7-A888-36791731C331}" destId="{A187BD4A-1317-4AF2-A324-CD922DBC3AF7}" srcOrd="1" destOrd="0" presId="urn:microsoft.com/office/officeart/2008/layout/LinedList"/>
    <dgm:cxn modelId="{763993EB-19F0-480C-A726-3815F5E544A7}" type="presParOf" srcId="{33407601-AE27-460E-8232-795D9D7B7FFB}" destId="{E554FA35-B51F-4882-A046-C26B023730E6}" srcOrd="2" destOrd="0" presId="urn:microsoft.com/office/officeart/2008/layout/LinedList"/>
    <dgm:cxn modelId="{0C568B6B-8CFD-4FC5-8FCF-B4E22B35FCAF}" type="presParOf" srcId="{33407601-AE27-460E-8232-795D9D7B7FFB}" destId="{AFFF0EAC-0E48-4120-9684-313248F81051}" srcOrd="3" destOrd="0" presId="urn:microsoft.com/office/officeart/2008/layout/LinedList"/>
    <dgm:cxn modelId="{F5568CB5-EF93-4FE3-88CE-F3313F6F6708}" type="presParOf" srcId="{AFFF0EAC-0E48-4120-9684-313248F81051}" destId="{612B5B79-FC7B-442F-AC9C-4F9FA5F53288}" srcOrd="0" destOrd="0" presId="urn:microsoft.com/office/officeart/2008/layout/LinedList"/>
    <dgm:cxn modelId="{EEE3D6C5-26B7-4D62-83CC-529ED75AB1D5}" type="presParOf" srcId="{AFFF0EAC-0E48-4120-9684-313248F81051}" destId="{034B7071-DE05-4B95-9952-1C141CC303A2}" srcOrd="1" destOrd="0" presId="urn:microsoft.com/office/officeart/2008/layout/LinedList"/>
    <dgm:cxn modelId="{871C5E39-6D15-445A-AB4F-BA5130BDE474}" type="presParOf" srcId="{33407601-AE27-460E-8232-795D9D7B7FFB}" destId="{F4EC44A8-34A4-4336-A57B-9CB0E8C2D7EF}" srcOrd="4" destOrd="0" presId="urn:microsoft.com/office/officeart/2008/layout/LinedList"/>
    <dgm:cxn modelId="{6BEB5067-CB57-4E01-A9A0-14E93696AFA0}" type="presParOf" srcId="{33407601-AE27-460E-8232-795D9D7B7FFB}" destId="{3C18A9E8-4823-4324-979E-F1F1749785B2}" srcOrd="5" destOrd="0" presId="urn:microsoft.com/office/officeart/2008/layout/LinedList"/>
    <dgm:cxn modelId="{F4E0049F-40F7-4EAD-AAF9-01293437DF9A}" type="presParOf" srcId="{3C18A9E8-4823-4324-979E-F1F1749785B2}" destId="{86AF4AD2-0AAB-4A59-A7EA-31B70C27B2E5}" srcOrd="0" destOrd="0" presId="urn:microsoft.com/office/officeart/2008/layout/LinedList"/>
    <dgm:cxn modelId="{3844DECD-E22E-4EB6-8E98-9A6A48DC684A}" type="presParOf" srcId="{3C18A9E8-4823-4324-979E-F1F1749785B2}" destId="{FB561A7A-55AF-4D81-AB5D-B3F61C1CC657}" srcOrd="1" destOrd="0" presId="urn:microsoft.com/office/officeart/2008/layout/LinedList"/>
    <dgm:cxn modelId="{050D4811-1484-4D21-9C80-64B5E2F78062}" type="presParOf" srcId="{33407601-AE27-460E-8232-795D9D7B7FFB}" destId="{9F9E3FC7-BF47-4C63-84FD-AE7ED60E9380}" srcOrd="6" destOrd="0" presId="urn:microsoft.com/office/officeart/2008/layout/LinedList"/>
    <dgm:cxn modelId="{78A57E09-E025-4085-B8B1-CDDA013D2F99}" type="presParOf" srcId="{33407601-AE27-460E-8232-795D9D7B7FFB}" destId="{C5E7DBD5-6298-4154-9CDD-C17DC7051FB9}" srcOrd="7" destOrd="0" presId="urn:microsoft.com/office/officeart/2008/layout/LinedList"/>
    <dgm:cxn modelId="{F1908915-F299-4ABB-9383-1600E071B7D4}" type="presParOf" srcId="{C5E7DBD5-6298-4154-9CDD-C17DC7051FB9}" destId="{C88BB84A-9551-405D-A7A1-19CF41B2058D}" srcOrd="0" destOrd="0" presId="urn:microsoft.com/office/officeart/2008/layout/LinedList"/>
    <dgm:cxn modelId="{736E0BC7-6BC6-40B1-B46E-85846734E4A3}" type="presParOf" srcId="{C5E7DBD5-6298-4154-9CDD-C17DC7051FB9}" destId="{8C5B78CC-22A4-49EF-B5EC-3F6D5465011E}" srcOrd="1" destOrd="0" presId="urn:microsoft.com/office/officeart/2008/layout/LinedList"/>
    <dgm:cxn modelId="{08B30777-E147-480E-A6F5-765D8A8EA2C7}" type="presParOf" srcId="{33407601-AE27-460E-8232-795D9D7B7FFB}" destId="{98E671AC-E2F7-43EF-87D6-8D382BDA1703}" srcOrd="8" destOrd="0" presId="urn:microsoft.com/office/officeart/2008/layout/LinedList"/>
    <dgm:cxn modelId="{4E2649DF-3C3D-4E02-B164-AC24FDBE12CC}" type="presParOf" srcId="{33407601-AE27-460E-8232-795D9D7B7FFB}" destId="{20017256-4CEF-4F7D-96AF-8B5F8C64C4FB}" srcOrd="9" destOrd="0" presId="urn:microsoft.com/office/officeart/2008/layout/LinedList"/>
    <dgm:cxn modelId="{5699BAB1-6233-4A04-A64E-022AD78E2349}" type="presParOf" srcId="{20017256-4CEF-4F7D-96AF-8B5F8C64C4FB}" destId="{70287BA8-A381-4E1F-B8CA-1E1086512FC4}" srcOrd="0" destOrd="0" presId="urn:microsoft.com/office/officeart/2008/layout/LinedList"/>
    <dgm:cxn modelId="{4860D4F0-666D-47F0-9DA0-99CCD1C82DE9}" type="presParOf" srcId="{20017256-4CEF-4F7D-96AF-8B5F8C64C4FB}" destId="{9C628169-36F1-468B-9267-D479D5D12EC7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279BD55-45DD-48B1-A99C-99F361362D04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32EFA1AC-42F3-4FF3-9ED7-10116FFC5112}">
      <dgm:prSet/>
      <dgm:spPr/>
      <dgm:t>
        <a:bodyPr/>
        <a:lstStyle/>
        <a:p>
          <a:r>
            <a:rPr lang="en-US" b="1"/>
            <a:t>Low Transaction Costs</a:t>
          </a:r>
          <a:r>
            <a:rPr lang="en-US"/>
            <a:t> – Attractive for both merchants and customers.</a:t>
          </a:r>
        </a:p>
      </dgm:t>
    </dgm:pt>
    <dgm:pt modelId="{BD1BAA41-DE9E-47CD-95D3-97937D6DB186}" type="parTrans" cxnId="{9B5016CB-C98A-4BF4-ABB8-FD2EF3977699}">
      <dgm:prSet/>
      <dgm:spPr/>
      <dgm:t>
        <a:bodyPr/>
        <a:lstStyle/>
        <a:p>
          <a:endParaRPr lang="en-US"/>
        </a:p>
      </dgm:t>
    </dgm:pt>
    <dgm:pt modelId="{03FBDDB1-98E3-44C4-9F18-F144B33073E9}" type="sibTrans" cxnId="{9B5016CB-C98A-4BF4-ABB8-FD2EF3977699}">
      <dgm:prSet/>
      <dgm:spPr/>
      <dgm:t>
        <a:bodyPr/>
        <a:lstStyle/>
        <a:p>
          <a:endParaRPr lang="en-US"/>
        </a:p>
      </dgm:t>
    </dgm:pt>
    <dgm:pt modelId="{E72C0A3B-A67A-46A7-95AB-9E221CEC089F}">
      <dgm:prSet/>
      <dgm:spPr/>
      <dgm:t>
        <a:bodyPr/>
        <a:lstStyle/>
        <a:p>
          <a:r>
            <a:rPr lang="en-US" b="1"/>
            <a:t>Scalable Tech</a:t>
          </a:r>
          <a:r>
            <a:rPr lang="en-US"/>
            <a:t> – Handles billions of monthly transactions without downtime.</a:t>
          </a:r>
        </a:p>
      </dgm:t>
    </dgm:pt>
    <dgm:pt modelId="{F685024D-FCE5-4EBA-90AE-32DC549B651B}" type="parTrans" cxnId="{3EBA7A40-D3D7-4110-B5FD-8A8E50C92D29}">
      <dgm:prSet/>
      <dgm:spPr/>
      <dgm:t>
        <a:bodyPr/>
        <a:lstStyle/>
        <a:p>
          <a:endParaRPr lang="en-US"/>
        </a:p>
      </dgm:t>
    </dgm:pt>
    <dgm:pt modelId="{6F9755A2-6000-409B-A1A9-8F19CF051546}" type="sibTrans" cxnId="{3EBA7A40-D3D7-4110-B5FD-8A8E50C92D29}">
      <dgm:prSet/>
      <dgm:spPr/>
      <dgm:t>
        <a:bodyPr/>
        <a:lstStyle/>
        <a:p>
          <a:endParaRPr lang="en-US"/>
        </a:p>
      </dgm:t>
    </dgm:pt>
    <dgm:pt modelId="{1276C4A8-D475-4ADC-9580-99CA1CFBB01E}">
      <dgm:prSet/>
      <dgm:spPr/>
      <dgm:t>
        <a:bodyPr/>
        <a:lstStyle/>
        <a:p>
          <a:r>
            <a:rPr lang="en-US" b="1"/>
            <a:t>Government-to-Government Agreements</a:t>
          </a:r>
          <a:r>
            <a:rPr lang="en-US"/>
            <a:t> – Diplomatic push aiding faster acceptance.</a:t>
          </a:r>
        </a:p>
      </dgm:t>
    </dgm:pt>
    <dgm:pt modelId="{EB87A7CB-5528-4A2A-A374-92A7660F2274}" type="parTrans" cxnId="{94D5BC3E-D090-40F1-B744-7055D219D7D9}">
      <dgm:prSet/>
      <dgm:spPr/>
      <dgm:t>
        <a:bodyPr/>
        <a:lstStyle/>
        <a:p>
          <a:endParaRPr lang="en-US"/>
        </a:p>
      </dgm:t>
    </dgm:pt>
    <dgm:pt modelId="{A8AE16B2-8827-4B32-B9D3-46CB288776E0}" type="sibTrans" cxnId="{94D5BC3E-D090-40F1-B744-7055D219D7D9}">
      <dgm:prSet/>
      <dgm:spPr/>
      <dgm:t>
        <a:bodyPr/>
        <a:lstStyle/>
        <a:p>
          <a:endParaRPr lang="en-US"/>
        </a:p>
      </dgm:t>
    </dgm:pt>
    <dgm:pt modelId="{416CD21B-8CC6-4BC2-9CD5-4793B64CD60A}">
      <dgm:prSet/>
      <dgm:spPr/>
      <dgm:t>
        <a:bodyPr/>
        <a:lstStyle/>
        <a:p>
          <a:r>
            <a:rPr lang="en-US" b="1"/>
            <a:t>Merchant-Friendly Setup</a:t>
          </a:r>
          <a:r>
            <a:rPr lang="en-US"/>
            <a:t> – QR code-based acceptance is easy and cost-effective.</a:t>
          </a:r>
        </a:p>
      </dgm:t>
    </dgm:pt>
    <dgm:pt modelId="{B6FA0E5D-1F74-49BE-9B26-9CB410C6EDDB}" type="parTrans" cxnId="{DDF2CA84-3430-4528-9B47-A570CFF035D3}">
      <dgm:prSet/>
      <dgm:spPr/>
      <dgm:t>
        <a:bodyPr/>
        <a:lstStyle/>
        <a:p>
          <a:endParaRPr lang="en-US"/>
        </a:p>
      </dgm:t>
    </dgm:pt>
    <dgm:pt modelId="{3DE78CF9-5E9B-4E43-B3F2-76B4AB04008C}" type="sibTrans" cxnId="{DDF2CA84-3430-4528-9B47-A570CFF035D3}">
      <dgm:prSet/>
      <dgm:spPr/>
      <dgm:t>
        <a:bodyPr/>
        <a:lstStyle/>
        <a:p>
          <a:endParaRPr lang="en-US"/>
        </a:p>
      </dgm:t>
    </dgm:pt>
    <dgm:pt modelId="{99BDE24E-2F69-4A39-8661-5090A613EEB6}" type="pres">
      <dgm:prSet presAssocID="{7279BD55-45DD-48B1-A99C-99F361362D04}" presName="linear" presStyleCnt="0">
        <dgm:presLayoutVars>
          <dgm:animLvl val="lvl"/>
          <dgm:resizeHandles val="exact"/>
        </dgm:presLayoutVars>
      </dgm:prSet>
      <dgm:spPr/>
    </dgm:pt>
    <dgm:pt modelId="{C71510D0-1822-4F7E-A23B-236C59EFF423}" type="pres">
      <dgm:prSet presAssocID="{32EFA1AC-42F3-4FF3-9ED7-10116FFC5112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52C07B72-4B0E-4B1F-A33E-14FCF0E2E479}" type="pres">
      <dgm:prSet presAssocID="{03FBDDB1-98E3-44C4-9F18-F144B33073E9}" presName="spacer" presStyleCnt="0"/>
      <dgm:spPr/>
    </dgm:pt>
    <dgm:pt modelId="{22372B9D-183E-46DA-BFE0-7003A7B3B3F3}" type="pres">
      <dgm:prSet presAssocID="{E72C0A3B-A67A-46A7-95AB-9E221CEC089F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E039EAF7-26DA-4693-8915-F6558DDAFE21}" type="pres">
      <dgm:prSet presAssocID="{6F9755A2-6000-409B-A1A9-8F19CF051546}" presName="spacer" presStyleCnt="0"/>
      <dgm:spPr/>
    </dgm:pt>
    <dgm:pt modelId="{9F5181DE-CE2A-42BB-9E8F-C987C5810036}" type="pres">
      <dgm:prSet presAssocID="{1276C4A8-D475-4ADC-9580-99CA1CFBB01E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F5F2CC3D-2F0B-46C6-99A5-516AF76265E3}" type="pres">
      <dgm:prSet presAssocID="{A8AE16B2-8827-4B32-B9D3-46CB288776E0}" presName="spacer" presStyleCnt="0"/>
      <dgm:spPr/>
    </dgm:pt>
    <dgm:pt modelId="{45214202-C05F-4E46-8B9A-86B444770C4D}" type="pres">
      <dgm:prSet presAssocID="{416CD21B-8CC6-4BC2-9CD5-4793B64CD60A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F34CFF07-01B1-4FD6-B99E-F3A2906D1544}" type="presOf" srcId="{416CD21B-8CC6-4BC2-9CD5-4793B64CD60A}" destId="{45214202-C05F-4E46-8B9A-86B444770C4D}" srcOrd="0" destOrd="0" presId="urn:microsoft.com/office/officeart/2005/8/layout/vList2"/>
    <dgm:cxn modelId="{94D5BC3E-D090-40F1-B744-7055D219D7D9}" srcId="{7279BD55-45DD-48B1-A99C-99F361362D04}" destId="{1276C4A8-D475-4ADC-9580-99CA1CFBB01E}" srcOrd="2" destOrd="0" parTransId="{EB87A7CB-5528-4A2A-A374-92A7660F2274}" sibTransId="{A8AE16B2-8827-4B32-B9D3-46CB288776E0}"/>
    <dgm:cxn modelId="{96037540-AE67-43C7-A212-8114F83584AB}" type="presOf" srcId="{32EFA1AC-42F3-4FF3-9ED7-10116FFC5112}" destId="{C71510D0-1822-4F7E-A23B-236C59EFF423}" srcOrd="0" destOrd="0" presId="urn:microsoft.com/office/officeart/2005/8/layout/vList2"/>
    <dgm:cxn modelId="{3EBA7A40-D3D7-4110-B5FD-8A8E50C92D29}" srcId="{7279BD55-45DD-48B1-A99C-99F361362D04}" destId="{E72C0A3B-A67A-46A7-95AB-9E221CEC089F}" srcOrd="1" destOrd="0" parTransId="{F685024D-FCE5-4EBA-90AE-32DC549B651B}" sibTransId="{6F9755A2-6000-409B-A1A9-8F19CF051546}"/>
    <dgm:cxn modelId="{BF6C225E-02B2-4FE8-ABFD-5C89A4B13B18}" type="presOf" srcId="{E72C0A3B-A67A-46A7-95AB-9E221CEC089F}" destId="{22372B9D-183E-46DA-BFE0-7003A7B3B3F3}" srcOrd="0" destOrd="0" presId="urn:microsoft.com/office/officeart/2005/8/layout/vList2"/>
    <dgm:cxn modelId="{DDF2CA84-3430-4528-9B47-A570CFF035D3}" srcId="{7279BD55-45DD-48B1-A99C-99F361362D04}" destId="{416CD21B-8CC6-4BC2-9CD5-4793B64CD60A}" srcOrd="3" destOrd="0" parTransId="{B6FA0E5D-1F74-49BE-9B26-9CB410C6EDDB}" sibTransId="{3DE78CF9-5E9B-4E43-B3F2-76B4AB04008C}"/>
    <dgm:cxn modelId="{9B5016CB-C98A-4BF4-ABB8-FD2EF3977699}" srcId="{7279BD55-45DD-48B1-A99C-99F361362D04}" destId="{32EFA1AC-42F3-4FF3-9ED7-10116FFC5112}" srcOrd="0" destOrd="0" parTransId="{BD1BAA41-DE9E-47CD-95D3-97937D6DB186}" sibTransId="{03FBDDB1-98E3-44C4-9F18-F144B33073E9}"/>
    <dgm:cxn modelId="{40A51FD0-A8DF-41E7-8276-6D11B02A30CA}" type="presOf" srcId="{1276C4A8-D475-4ADC-9580-99CA1CFBB01E}" destId="{9F5181DE-CE2A-42BB-9E8F-C987C5810036}" srcOrd="0" destOrd="0" presId="urn:microsoft.com/office/officeart/2005/8/layout/vList2"/>
    <dgm:cxn modelId="{2C6B82EF-7A09-4FE4-8BBC-1790F1EE4F10}" type="presOf" srcId="{7279BD55-45DD-48B1-A99C-99F361362D04}" destId="{99BDE24E-2F69-4A39-8661-5090A613EEB6}" srcOrd="0" destOrd="0" presId="urn:microsoft.com/office/officeart/2005/8/layout/vList2"/>
    <dgm:cxn modelId="{0A471B9B-3B4C-47FF-B370-DDDC66912D37}" type="presParOf" srcId="{99BDE24E-2F69-4A39-8661-5090A613EEB6}" destId="{C71510D0-1822-4F7E-A23B-236C59EFF423}" srcOrd="0" destOrd="0" presId="urn:microsoft.com/office/officeart/2005/8/layout/vList2"/>
    <dgm:cxn modelId="{34F753CF-8663-4EFB-9878-A3A65D9177AB}" type="presParOf" srcId="{99BDE24E-2F69-4A39-8661-5090A613EEB6}" destId="{52C07B72-4B0E-4B1F-A33E-14FCF0E2E479}" srcOrd="1" destOrd="0" presId="urn:microsoft.com/office/officeart/2005/8/layout/vList2"/>
    <dgm:cxn modelId="{0DA50D32-E621-4C66-8A57-FC6628B8404C}" type="presParOf" srcId="{99BDE24E-2F69-4A39-8661-5090A613EEB6}" destId="{22372B9D-183E-46DA-BFE0-7003A7B3B3F3}" srcOrd="2" destOrd="0" presId="urn:microsoft.com/office/officeart/2005/8/layout/vList2"/>
    <dgm:cxn modelId="{EBD9C974-8BAA-4C6C-B864-E777AED3220A}" type="presParOf" srcId="{99BDE24E-2F69-4A39-8661-5090A613EEB6}" destId="{E039EAF7-26DA-4693-8915-F6558DDAFE21}" srcOrd="3" destOrd="0" presId="urn:microsoft.com/office/officeart/2005/8/layout/vList2"/>
    <dgm:cxn modelId="{8E1CD59D-AC38-4B53-9F16-BB4936F80478}" type="presParOf" srcId="{99BDE24E-2F69-4A39-8661-5090A613EEB6}" destId="{9F5181DE-CE2A-42BB-9E8F-C987C5810036}" srcOrd="4" destOrd="0" presId="urn:microsoft.com/office/officeart/2005/8/layout/vList2"/>
    <dgm:cxn modelId="{327A9B25-446F-4235-9CA5-F9C06E2BA9F1}" type="presParOf" srcId="{99BDE24E-2F69-4A39-8661-5090A613EEB6}" destId="{F5F2CC3D-2F0B-46C6-99A5-516AF76265E3}" srcOrd="5" destOrd="0" presId="urn:microsoft.com/office/officeart/2005/8/layout/vList2"/>
    <dgm:cxn modelId="{CE51B431-9BF7-4755-B192-71FE9801D90D}" type="presParOf" srcId="{99BDE24E-2F69-4A39-8661-5090A613EEB6}" destId="{45214202-C05F-4E46-8B9A-86B444770C4D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387543-B9EF-41AD-AAB6-A59217EAA87D}">
      <dsp:nvSpPr>
        <dsp:cNvPr id="0" name=""/>
        <dsp:cNvSpPr/>
      </dsp:nvSpPr>
      <dsp:spPr>
        <a:xfrm>
          <a:off x="0" y="4972"/>
          <a:ext cx="7277133" cy="105920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BC286C5-64A7-4EA4-BBFF-002FC4C4E63D}">
      <dsp:nvSpPr>
        <dsp:cNvPr id="0" name=""/>
        <dsp:cNvSpPr/>
      </dsp:nvSpPr>
      <dsp:spPr>
        <a:xfrm>
          <a:off x="320409" y="243294"/>
          <a:ext cx="582563" cy="58256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F752C5-785D-47EC-9CF2-646056668F83}">
      <dsp:nvSpPr>
        <dsp:cNvPr id="0" name=""/>
        <dsp:cNvSpPr/>
      </dsp:nvSpPr>
      <dsp:spPr>
        <a:xfrm>
          <a:off x="1223382" y="4972"/>
          <a:ext cx="6053750" cy="10592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2099" tIns="112099" rIns="112099" bIns="112099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/>
            <a:t>Cybersecurity Threats</a:t>
          </a:r>
          <a:r>
            <a:rPr lang="en-US" sz="1900" kern="1200"/>
            <a:t>: Malware, phishing, and fake payment app scams.</a:t>
          </a:r>
        </a:p>
      </dsp:txBody>
      <dsp:txXfrm>
        <a:off x="1223382" y="4972"/>
        <a:ext cx="6053750" cy="1059205"/>
      </dsp:txXfrm>
    </dsp:sp>
    <dsp:sp modelId="{A44E70E9-2B45-4E37-830C-DD231B2B10C7}">
      <dsp:nvSpPr>
        <dsp:cNvPr id="0" name=""/>
        <dsp:cNvSpPr/>
      </dsp:nvSpPr>
      <dsp:spPr>
        <a:xfrm>
          <a:off x="0" y="1328979"/>
          <a:ext cx="7277133" cy="105920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B1DB393-629C-4BD9-824B-56235ADB538C}">
      <dsp:nvSpPr>
        <dsp:cNvPr id="0" name=""/>
        <dsp:cNvSpPr/>
      </dsp:nvSpPr>
      <dsp:spPr>
        <a:xfrm>
          <a:off x="320409" y="1567301"/>
          <a:ext cx="582563" cy="58256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BA7B56B-22EB-4DEE-AC5C-55DA5AE079EA}">
      <dsp:nvSpPr>
        <dsp:cNvPr id="0" name=""/>
        <dsp:cNvSpPr/>
      </dsp:nvSpPr>
      <dsp:spPr>
        <a:xfrm>
          <a:off x="1223382" y="1328979"/>
          <a:ext cx="6053750" cy="10592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2099" tIns="112099" rIns="112099" bIns="112099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/>
            <a:t>Data Privacy Concerns</a:t>
          </a:r>
          <a:r>
            <a:rPr lang="en-US" sz="1900" kern="1200"/>
            <a:t>: Risk of misuse of personal/financial data.</a:t>
          </a:r>
        </a:p>
      </dsp:txBody>
      <dsp:txXfrm>
        <a:off x="1223382" y="1328979"/>
        <a:ext cx="6053750" cy="1059205"/>
      </dsp:txXfrm>
    </dsp:sp>
    <dsp:sp modelId="{7A145CAC-58DF-47EC-AD73-80C29F75836A}">
      <dsp:nvSpPr>
        <dsp:cNvPr id="0" name=""/>
        <dsp:cNvSpPr/>
      </dsp:nvSpPr>
      <dsp:spPr>
        <a:xfrm>
          <a:off x="0" y="2652986"/>
          <a:ext cx="7277133" cy="105920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ACA92B8-916D-49C0-887B-F182F1FF1FED}">
      <dsp:nvSpPr>
        <dsp:cNvPr id="0" name=""/>
        <dsp:cNvSpPr/>
      </dsp:nvSpPr>
      <dsp:spPr>
        <a:xfrm>
          <a:off x="320409" y="2891307"/>
          <a:ext cx="582563" cy="58256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0EE72B-85AE-4820-9A75-5DE155D279F9}">
      <dsp:nvSpPr>
        <dsp:cNvPr id="0" name=""/>
        <dsp:cNvSpPr/>
      </dsp:nvSpPr>
      <dsp:spPr>
        <a:xfrm>
          <a:off x="1223382" y="2652986"/>
          <a:ext cx="6053750" cy="10592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2099" tIns="112099" rIns="112099" bIns="112099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/>
            <a:t>Digital Divide</a:t>
          </a:r>
          <a:r>
            <a:rPr lang="en-US" sz="1900" kern="1200"/>
            <a:t>: Rural areas may lack smartphone access or stable internet.</a:t>
          </a:r>
        </a:p>
      </dsp:txBody>
      <dsp:txXfrm>
        <a:off x="1223382" y="2652986"/>
        <a:ext cx="6053750" cy="1059205"/>
      </dsp:txXfrm>
    </dsp:sp>
    <dsp:sp modelId="{BE7CE10F-95FF-4190-9724-7019B168B6A0}">
      <dsp:nvSpPr>
        <dsp:cNvPr id="0" name=""/>
        <dsp:cNvSpPr/>
      </dsp:nvSpPr>
      <dsp:spPr>
        <a:xfrm>
          <a:off x="0" y="3976993"/>
          <a:ext cx="7277133" cy="1059205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E5E9993-81C5-4B4B-AB51-0D139DDAD589}">
      <dsp:nvSpPr>
        <dsp:cNvPr id="0" name=""/>
        <dsp:cNvSpPr/>
      </dsp:nvSpPr>
      <dsp:spPr>
        <a:xfrm>
          <a:off x="320409" y="4215314"/>
          <a:ext cx="582563" cy="582563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D5ACB6-F2EF-4CFF-9441-CFA9B4866DDC}">
      <dsp:nvSpPr>
        <dsp:cNvPr id="0" name=""/>
        <dsp:cNvSpPr/>
      </dsp:nvSpPr>
      <dsp:spPr>
        <a:xfrm>
          <a:off x="1223382" y="3976993"/>
          <a:ext cx="6053750" cy="10592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2099" tIns="112099" rIns="112099" bIns="112099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/>
            <a:t>Fraudulent Transactions</a:t>
          </a:r>
          <a:r>
            <a:rPr lang="en-US" sz="1900" kern="1200"/>
            <a:t>: Social engineering and identity theft risks.</a:t>
          </a:r>
        </a:p>
      </dsp:txBody>
      <dsp:txXfrm>
        <a:off x="1223382" y="3976993"/>
        <a:ext cx="6053750" cy="1059205"/>
      </dsp:txXfrm>
    </dsp:sp>
    <dsp:sp modelId="{F7934954-D9B3-4039-A57B-6E9446CE953F}">
      <dsp:nvSpPr>
        <dsp:cNvPr id="0" name=""/>
        <dsp:cNvSpPr/>
      </dsp:nvSpPr>
      <dsp:spPr>
        <a:xfrm>
          <a:off x="0" y="5301000"/>
          <a:ext cx="7277133" cy="1059205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E914627-6890-456A-8280-6166FBC774D6}">
      <dsp:nvSpPr>
        <dsp:cNvPr id="0" name=""/>
        <dsp:cNvSpPr/>
      </dsp:nvSpPr>
      <dsp:spPr>
        <a:xfrm>
          <a:off x="320409" y="5539321"/>
          <a:ext cx="582563" cy="582563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C7ADE3-8376-42AE-8E06-D375A27C5BF4}">
      <dsp:nvSpPr>
        <dsp:cNvPr id="0" name=""/>
        <dsp:cNvSpPr/>
      </dsp:nvSpPr>
      <dsp:spPr>
        <a:xfrm>
          <a:off x="1223382" y="5301000"/>
          <a:ext cx="6053750" cy="10592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2099" tIns="112099" rIns="112099" bIns="112099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/>
            <a:t>Interoperability Gaps</a:t>
          </a:r>
          <a:r>
            <a:rPr lang="en-US" sz="1900" kern="1200"/>
            <a:t>: Although UPI has bridged many, some wallet ecosystems remain closed.</a:t>
          </a:r>
        </a:p>
      </dsp:txBody>
      <dsp:txXfrm>
        <a:off x="1223382" y="5301000"/>
        <a:ext cx="6053750" cy="105920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D0071A-9112-45D1-BA30-28400F94556F}">
      <dsp:nvSpPr>
        <dsp:cNvPr id="0" name=""/>
        <dsp:cNvSpPr/>
      </dsp:nvSpPr>
      <dsp:spPr>
        <a:xfrm>
          <a:off x="0" y="0"/>
          <a:ext cx="6666833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7203946-E9EF-49FF-87D9-59BFE7928515}">
      <dsp:nvSpPr>
        <dsp:cNvPr id="0" name=""/>
        <dsp:cNvSpPr/>
      </dsp:nvSpPr>
      <dsp:spPr>
        <a:xfrm>
          <a:off x="0" y="0"/>
          <a:ext cx="6666833" cy="13634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b="1" kern="1200"/>
            <a:t>Biometric Authentication</a:t>
          </a:r>
          <a:r>
            <a:rPr lang="en-US" sz="2700" kern="1200"/>
            <a:t>: Widespread adoption for frictionless yet secure payments.</a:t>
          </a:r>
        </a:p>
      </dsp:txBody>
      <dsp:txXfrm>
        <a:off x="0" y="0"/>
        <a:ext cx="6666833" cy="1363480"/>
      </dsp:txXfrm>
    </dsp:sp>
    <dsp:sp modelId="{F1A104A6-FC0D-4E47-AB65-A58D1627840B}">
      <dsp:nvSpPr>
        <dsp:cNvPr id="0" name=""/>
        <dsp:cNvSpPr/>
      </dsp:nvSpPr>
      <dsp:spPr>
        <a:xfrm>
          <a:off x="0" y="1363480"/>
          <a:ext cx="6666833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87B4AB7-D954-4D92-9E38-1834B0B62C96}">
      <dsp:nvSpPr>
        <dsp:cNvPr id="0" name=""/>
        <dsp:cNvSpPr/>
      </dsp:nvSpPr>
      <dsp:spPr>
        <a:xfrm>
          <a:off x="0" y="1363480"/>
          <a:ext cx="6666833" cy="13634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b="1" kern="1200"/>
            <a:t>Cross-Border Wallets</a:t>
          </a:r>
          <a:r>
            <a:rPr lang="en-US" sz="2700" kern="1200"/>
            <a:t>: Enabling seamless international travel payments.</a:t>
          </a:r>
        </a:p>
      </dsp:txBody>
      <dsp:txXfrm>
        <a:off x="0" y="1363480"/>
        <a:ext cx="6666833" cy="1363480"/>
      </dsp:txXfrm>
    </dsp:sp>
    <dsp:sp modelId="{0CEA5DC7-72C6-468E-A2FC-4AB4F245F6C8}">
      <dsp:nvSpPr>
        <dsp:cNvPr id="0" name=""/>
        <dsp:cNvSpPr/>
      </dsp:nvSpPr>
      <dsp:spPr>
        <a:xfrm>
          <a:off x="0" y="2726960"/>
          <a:ext cx="6666833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1FDEEE5-E48F-410B-AC2D-4C278501E833}">
      <dsp:nvSpPr>
        <dsp:cNvPr id="0" name=""/>
        <dsp:cNvSpPr/>
      </dsp:nvSpPr>
      <dsp:spPr>
        <a:xfrm>
          <a:off x="0" y="2726960"/>
          <a:ext cx="6666833" cy="13634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b="1" kern="1200"/>
            <a:t>Embedded Payments</a:t>
          </a:r>
          <a:r>
            <a:rPr lang="en-US" sz="2700" kern="1200"/>
            <a:t>: Payment functions built into e-commerce, ride-hailing, and social apps.</a:t>
          </a:r>
        </a:p>
      </dsp:txBody>
      <dsp:txXfrm>
        <a:off x="0" y="2726960"/>
        <a:ext cx="6666833" cy="1363480"/>
      </dsp:txXfrm>
    </dsp:sp>
    <dsp:sp modelId="{38A7DC65-7D7C-429C-AD6D-04FAD57C27C6}">
      <dsp:nvSpPr>
        <dsp:cNvPr id="0" name=""/>
        <dsp:cNvSpPr/>
      </dsp:nvSpPr>
      <dsp:spPr>
        <a:xfrm>
          <a:off x="0" y="4090440"/>
          <a:ext cx="6666833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1EE7092-BF3F-427C-B7C6-4D85491A5350}">
      <dsp:nvSpPr>
        <dsp:cNvPr id="0" name=""/>
        <dsp:cNvSpPr/>
      </dsp:nvSpPr>
      <dsp:spPr>
        <a:xfrm>
          <a:off x="0" y="4090440"/>
          <a:ext cx="6666833" cy="13634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b="1" kern="1200"/>
            <a:t>Green Payments</a:t>
          </a:r>
          <a:r>
            <a:rPr lang="en-US" sz="2700" kern="1200"/>
            <a:t>: Platforms tracking carbon footprint per transaction.</a:t>
          </a:r>
        </a:p>
      </dsp:txBody>
      <dsp:txXfrm>
        <a:off x="0" y="4090440"/>
        <a:ext cx="6666833" cy="136348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1868AE-1D68-42D9-A3D5-7A6A24AB19FD}">
      <dsp:nvSpPr>
        <dsp:cNvPr id="0" name=""/>
        <dsp:cNvSpPr/>
      </dsp:nvSpPr>
      <dsp:spPr>
        <a:xfrm>
          <a:off x="0" y="665"/>
          <a:ext cx="6666833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456B4B1-2D27-4947-9A6B-5B4D5C297CCC}">
      <dsp:nvSpPr>
        <dsp:cNvPr id="0" name=""/>
        <dsp:cNvSpPr/>
      </dsp:nvSpPr>
      <dsp:spPr>
        <a:xfrm>
          <a:off x="0" y="665"/>
          <a:ext cx="6666833" cy="10905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1" kern="1200"/>
            <a:t>UAE</a:t>
          </a:r>
          <a:r>
            <a:rPr lang="en-US" sz="2600" kern="1200"/>
            <a:t>: Partnerships with </a:t>
          </a:r>
          <a:r>
            <a:rPr lang="en-US" sz="2600" b="1" kern="1200"/>
            <a:t>Mashreq Bank’s NEOPAY</a:t>
          </a:r>
          <a:r>
            <a:rPr lang="en-US" sz="2600" kern="1200"/>
            <a:t> enabled UPI QR payments in Dubai.</a:t>
          </a:r>
        </a:p>
      </dsp:txBody>
      <dsp:txXfrm>
        <a:off x="0" y="665"/>
        <a:ext cx="6666833" cy="1090517"/>
      </dsp:txXfrm>
    </dsp:sp>
    <dsp:sp modelId="{E554FA35-B51F-4882-A046-C26B023730E6}">
      <dsp:nvSpPr>
        <dsp:cNvPr id="0" name=""/>
        <dsp:cNvSpPr/>
      </dsp:nvSpPr>
      <dsp:spPr>
        <a:xfrm>
          <a:off x="0" y="1091183"/>
          <a:ext cx="6666833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12B5B79-FC7B-442F-AC9C-4F9FA5F53288}">
      <dsp:nvSpPr>
        <dsp:cNvPr id="0" name=""/>
        <dsp:cNvSpPr/>
      </dsp:nvSpPr>
      <dsp:spPr>
        <a:xfrm>
          <a:off x="0" y="1091183"/>
          <a:ext cx="6666833" cy="10905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1" kern="1200"/>
            <a:t>France</a:t>
          </a:r>
          <a:r>
            <a:rPr lang="en-US" sz="2600" kern="1200"/>
            <a:t>: Tie-up with </a:t>
          </a:r>
          <a:r>
            <a:rPr lang="en-US" sz="2600" b="1" kern="1200"/>
            <a:t>Lyra Network</a:t>
          </a:r>
          <a:r>
            <a:rPr lang="en-US" sz="2600" kern="1200"/>
            <a:t> to enable UPI payments at the Eiffel Tower.</a:t>
          </a:r>
        </a:p>
      </dsp:txBody>
      <dsp:txXfrm>
        <a:off x="0" y="1091183"/>
        <a:ext cx="6666833" cy="1090517"/>
      </dsp:txXfrm>
    </dsp:sp>
    <dsp:sp modelId="{F4EC44A8-34A4-4336-A57B-9CB0E8C2D7EF}">
      <dsp:nvSpPr>
        <dsp:cNvPr id="0" name=""/>
        <dsp:cNvSpPr/>
      </dsp:nvSpPr>
      <dsp:spPr>
        <a:xfrm>
          <a:off x="0" y="2181701"/>
          <a:ext cx="6666833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6AF4AD2-0AAB-4A59-A7EA-31B70C27B2E5}">
      <dsp:nvSpPr>
        <dsp:cNvPr id="0" name=""/>
        <dsp:cNvSpPr/>
      </dsp:nvSpPr>
      <dsp:spPr>
        <a:xfrm>
          <a:off x="0" y="2181701"/>
          <a:ext cx="6666833" cy="10905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1" kern="1200"/>
            <a:t>UK</a:t>
          </a:r>
          <a:r>
            <a:rPr lang="en-US" sz="2600" kern="1200"/>
            <a:t>: Collaboration with </a:t>
          </a:r>
          <a:r>
            <a:rPr lang="en-US" sz="2600" b="1" kern="1200"/>
            <a:t>PayXpert</a:t>
          </a:r>
          <a:r>
            <a:rPr lang="en-US" sz="2600" kern="1200"/>
            <a:t> to allow UPI payments in UK stores.</a:t>
          </a:r>
        </a:p>
      </dsp:txBody>
      <dsp:txXfrm>
        <a:off x="0" y="2181701"/>
        <a:ext cx="6666833" cy="1090517"/>
      </dsp:txXfrm>
    </dsp:sp>
    <dsp:sp modelId="{9F9E3FC7-BF47-4C63-84FD-AE7ED60E9380}">
      <dsp:nvSpPr>
        <dsp:cNvPr id="0" name=""/>
        <dsp:cNvSpPr/>
      </dsp:nvSpPr>
      <dsp:spPr>
        <a:xfrm>
          <a:off x="0" y="3272218"/>
          <a:ext cx="6666833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88BB84A-9551-405D-A7A1-19CF41B2058D}">
      <dsp:nvSpPr>
        <dsp:cNvPr id="0" name=""/>
        <dsp:cNvSpPr/>
      </dsp:nvSpPr>
      <dsp:spPr>
        <a:xfrm>
          <a:off x="0" y="3272218"/>
          <a:ext cx="6666833" cy="10905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1" kern="1200"/>
            <a:t>Oman</a:t>
          </a:r>
          <a:r>
            <a:rPr lang="en-US" sz="2600" kern="1200"/>
            <a:t>: Integration with the </a:t>
          </a:r>
          <a:r>
            <a:rPr lang="en-US" sz="2600" b="1" kern="1200"/>
            <a:t>Central Bank of Oman</a:t>
          </a:r>
          <a:r>
            <a:rPr lang="en-US" sz="2600" kern="1200"/>
            <a:t> to allow Indian travelers to use UPI.</a:t>
          </a:r>
        </a:p>
      </dsp:txBody>
      <dsp:txXfrm>
        <a:off x="0" y="3272218"/>
        <a:ext cx="6666833" cy="1090517"/>
      </dsp:txXfrm>
    </dsp:sp>
    <dsp:sp modelId="{98E671AC-E2F7-43EF-87D6-8D382BDA1703}">
      <dsp:nvSpPr>
        <dsp:cNvPr id="0" name=""/>
        <dsp:cNvSpPr/>
      </dsp:nvSpPr>
      <dsp:spPr>
        <a:xfrm>
          <a:off x="0" y="4362736"/>
          <a:ext cx="6666833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0287BA8-A381-4E1F-B8CA-1E1086512FC4}">
      <dsp:nvSpPr>
        <dsp:cNvPr id="0" name=""/>
        <dsp:cNvSpPr/>
      </dsp:nvSpPr>
      <dsp:spPr>
        <a:xfrm>
          <a:off x="0" y="4362736"/>
          <a:ext cx="6666833" cy="10905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1" kern="1200"/>
            <a:t>Malaysia &amp; Thailand</a:t>
          </a:r>
          <a:r>
            <a:rPr lang="en-US" sz="2600" kern="1200"/>
            <a:t>: Accepted in select retail outlets and via QR interoperability.</a:t>
          </a:r>
        </a:p>
      </dsp:txBody>
      <dsp:txXfrm>
        <a:off x="0" y="4362736"/>
        <a:ext cx="6666833" cy="109051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1510D0-1822-4F7E-A23B-236C59EFF423}">
      <dsp:nvSpPr>
        <dsp:cNvPr id="0" name=""/>
        <dsp:cNvSpPr/>
      </dsp:nvSpPr>
      <dsp:spPr>
        <a:xfrm>
          <a:off x="0" y="546079"/>
          <a:ext cx="6666833" cy="103428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1" kern="1200"/>
            <a:t>Low Transaction Costs</a:t>
          </a:r>
          <a:r>
            <a:rPr lang="en-US" sz="2600" kern="1200"/>
            <a:t> – Attractive for both merchants and customers.</a:t>
          </a:r>
        </a:p>
      </dsp:txBody>
      <dsp:txXfrm>
        <a:off x="50489" y="596568"/>
        <a:ext cx="6565855" cy="933302"/>
      </dsp:txXfrm>
    </dsp:sp>
    <dsp:sp modelId="{22372B9D-183E-46DA-BFE0-7003A7B3B3F3}">
      <dsp:nvSpPr>
        <dsp:cNvPr id="0" name=""/>
        <dsp:cNvSpPr/>
      </dsp:nvSpPr>
      <dsp:spPr>
        <a:xfrm>
          <a:off x="0" y="1655240"/>
          <a:ext cx="6666833" cy="1034280"/>
        </a:xfrm>
        <a:prstGeom prst="roundRect">
          <a:avLst/>
        </a:prstGeom>
        <a:gradFill rotWithShape="0">
          <a:gsLst>
            <a:gs pos="0">
              <a:schemeClr val="accent2">
                <a:hueOff val="2147871"/>
                <a:satOff val="-6164"/>
                <a:lumOff val="-987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2147871"/>
                <a:satOff val="-6164"/>
                <a:lumOff val="-987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2147871"/>
                <a:satOff val="-6164"/>
                <a:lumOff val="-987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1" kern="1200"/>
            <a:t>Scalable Tech</a:t>
          </a:r>
          <a:r>
            <a:rPr lang="en-US" sz="2600" kern="1200"/>
            <a:t> – Handles billions of monthly transactions without downtime.</a:t>
          </a:r>
        </a:p>
      </dsp:txBody>
      <dsp:txXfrm>
        <a:off x="50489" y="1705729"/>
        <a:ext cx="6565855" cy="933302"/>
      </dsp:txXfrm>
    </dsp:sp>
    <dsp:sp modelId="{9F5181DE-CE2A-42BB-9E8F-C987C5810036}">
      <dsp:nvSpPr>
        <dsp:cNvPr id="0" name=""/>
        <dsp:cNvSpPr/>
      </dsp:nvSpPr>
      <dsp:spPr>
        <a:xfrm>
          <a:off x="0" y="2764400"/>
          <a:ext cx="6666833" cy="1034280"/>
        </a:xfrm>
        <a:prstGeom prst="roundRect">
          <a:avLst/>
        </a:prstGeom>
        <a:gradFill rotWithShape="0">
          <a:gsLst>
            <a:gs pos="0">
              <a:schemeClr val="accent2">
                <a:hueOff val="4295743"/>
                <a:satOff val="-12329"/>
                <a:lumOff val="-1973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4295743"/>
                <a:satOff val="-12329"/>
                <a:lumOff val="-1973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4295743"/>
                <a:satOff val="-12329"/>
                <a:lumOff val="-1973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1" kern="1200"/>
            <a:t>Government-to-Government Agreements</a:t>
          </a:r>
          <a:r>
            <a:rPr lang="en-US" sz="2600" kern="1200"/>
            <a:t> – Diplomatic push aiding faster acceptance.</a:t>
          </a:r>
        </a:p>
      </dsp:txBody>
      <dsp:txXfrm>
        <a:off x="50489" y="2814889"/>
        <a:ext cx="6565855" cy="933302"/>
      </dsp:txXfrm>
    </dsp:sp>
    <dsp:sp modelId="{45214202-C05F-4E46-8B9A-86B444770C4D}">
      <dsp:nvSpPr>
        <dsp:cNvPr id="0" name=""/>
        <dsp:cNvSpPr/>
      </dsp:nvSpPr>
      <dsp:spPr>
        <a:xfrm>
          <a:off x="0" y="3873560"/>
          <a:ext cx="6666833" cy="1034280"/>
        </a:xfrm>
        <a:prstGeom prst="roundRect">
          <a:avLst/>
        </a:prstGeom>
        <a:gradFill rotWithShape="0">
          <a:gsLst>
            <a:gs pos="0">
              <a:schemeClr val="accent2">
                <a:hueOff val="6443614"/>
                <a:satOff val="-18493"/>
                <a:lumOff val="-2960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6443614"/>
                <a:satOff val="-18493"/>
                <a:lumOff val="-2960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6443614"/>
                <a:satOff val="-18493"/>
                <a:lumOff val="-2960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1" kern="1200"/>
            <a:t>Merchant-Friendly Setup</a:t>
          </a:r>
          <a:r>
            <a:rPr lang="en-US" sz="2600" kern="1200"/>
            <a:t> – QR code-based acceptance is easy and cost-effective.</a:t>
          </a:r>
        </a:p>
      </dsp:txBody>
      <dsp:txXfrm>
        <a:off x="50489" y="3924049"/>
        <a:ext cx="6565855" cy="9333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B8A618-95C0-5E11-F003-506C0865B9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9A0E89-C7DA-9474-B9EE-FD86DBEB8C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2654D7-46DD-E6CC-9042-796E47CE8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27057-1C43-400B-BA37-230179F1F426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B040CE-AAD8-F9DB-BE95-2F205B7ED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6E09CA-848D-7B31-B0CF-10535583F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711F0-1423-4CD4-A615-C566EAB66C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6542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EB1FA-E5E4-B31F-BE71-0061B17975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07D13B-A484-9A40-F66F-B413D45C60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CD3894-52B5-0B14-2117-17505AC775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27057-1C43-400B-BA37-230179F1F426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F4CE19-5154-201A-2657-E2E3D1579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01DE98-6F96-5C8E-5B34-71128A2147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711F0-1423-4CD4-A615-C566EAB66C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837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8A1979B-A3F8-C056-0E10-D53F908DE5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7B1A29-39CC-9856-E77E-43643BD4AF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A551C2-EEED-7083-6F83-435FA318BA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27057-1C43-400B-BA37-230179F1F426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E85960-BF78-DDE6-DC56-17A05BEDA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683AE2-93FC-9A0D-B96C-256DAA3D58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711F0-1423-4CD4-A615-C566EAB66C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724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D32540-EB06-1870-4558-48B5AE92A1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4F0B2C-C503-DB8C-7582-3E7E89B40B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24F3D4-898E-B29C-83FD-DECACD4FD3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27057-1C43-400B-BA37-230179F1F426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A43279-39F6-4950-49C3-5A89AC70B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51C0AF-BA44-74B7-4718-522669505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711F0-1423-4CD4-A615-C566EAB66C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860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9F387-68B3-6405-D4F4-73810B1420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A96209-D93C-CB93-C299-475DAFC037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E7C6C4-F6A5-35F0-E9C2-09A02C61D9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27057-1C43-400B-BA37-230179F1F426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C35AB0-3654-F814-1877-1668B744D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A6F429-2136-DC2F-9460-A4551B0B7C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711F0-1423-4CD4-A615-C566EAB66C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4997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E825D7-4DD1-21AA-3333-003352D8FF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B05C79-E3F8-7DC2-B0EA-E1016E2370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643F5A-B226-37E2-B633-9063B2EF24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87C73F-FDD4-FCC3-CA45-3626BB9AD1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27057-1C43-400B-BA37-230179F1F426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94AD4C-A5FF-9565-CCD5-BDED84133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6FEA05-431B-1DB4-82C5-D0F5D37D0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711F0-1423-4CD4-A615-C566EAB66C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377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DC7680-DE67-04E3-DD6F-005BEC26F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490C5E-B2DE-3628-8357-CE434776C4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159FC8-D88E-0BFC-AE7A-0B9CD2AF72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EAC9A94-7DB8-1BE6-EAAB-CE9E2F5960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2759179-2759-E8C1-C5B6-9106085DE4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9CE3A28-D87A-FA49-0ACF-2117053620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27057-1C43-400B-BA37-230179F1F426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E41204A-5857-D54F-8FD5-C62BAE0E1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C9B94BA-F69A-7DC6-C144-858E570A0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711F0-1423-4CD4-A615-C566EAB66C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559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ECE13-CC59-202A-264E-6CD2FF0D4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7BC6BCB-42A8-90FC-30DA-FC0176994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27057-1C43-400B-BA37-230179F1F426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EEF3AD-E63C-974D-3527-413612054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3BF7F73-F020-E425-043D-09626BFCF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711F0-1423-4CD4-A615-C566EAB66C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718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136876F-4911-C8F0-7177-BF54F300E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27057-1C43-400B-BA37-230179F1F426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14DEB0B-C5DD-A90B-C82D-7AF9ADB09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FF1326-6244-F90D-5BE4-AD73C8DD3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711F0-1423-4CD4-A615-C566EAB66C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245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351EFC-75F6-3C4F-3656-EFF2A749D9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4ECF21-35C2-DBA1-ABED-5E3A428042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A2F8C6-B5F8-5CE1-8E5C-7E22A00C92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5F98C5-06D7-2A7F-9E62-A71C6C393F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27057-1C43-400B-BA37-230179F1F426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961407-DACF-0F8D-7474-8549AB042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3AE1F5-75D3-788C-DB11-52F2A8E151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711F0-1423-4CD4-A615-C566EAB66C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444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1858BF-9572-9051-2143-325C1566E6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32BD5BD-24E6-87FA-83A9-F7B9713026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23D944-4D8D-7F20-B42B-F9E2C380F0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512194-11FF-7BE0-53C7-F3F985292D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27057-1C43-400B-BA37-230179F1F426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1668B0-E1FE-B129-4E56-7865DA186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3EF818-3F79-B48C-D59A-A644E3CE54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711F0-1423-4CD4-A615-C566EAB66C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528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D8085E0-C2EC-0C2A-FF6D-A49979D8AC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E61B7C-CC51-9FE0-5614-4E5B551E96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6873A3-E088-4A77-7F20-173209CA87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1927057-1C43-400B-BA37-230179F1F426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E03F37-B8C2-F29E-A1B8-FEFD4AA79B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4079A2-6081-72C1-CCDC-2665A7A77B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64711F0-1423-4CD4-A615-C566EAB66C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873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80F151-ED61-AE96-4DEB-EBA00109B2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233947"/>
          </a:xfrm>
        </p:spPr>
        <p:txBody>
          <a:bodyPr/>
          <a:lstStyle/>
          <a:p>
            <a:r>
              <a:rPr lang="en-US" dirty="0"/>
              <a:t>E-wallets and Trends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F0A88E-DA55-4A98-4FA0-477419D24C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501690"/>
            <a:ext cx="9144000" cy="1655762"/>
          </a:xfrm>
        </p:spPr>
        <p:txBody>
          <a:bodyPr/>
          <a:lstStyle/>
          <a:p>
            <a:r>
              <a:rPr lang="en-US" dirty="0"/>
              <a:t>Dr. Manish Dadhich</a:t>
            </a:r>
          </a:p>
          <a:p>
            <a:r>
              <a:rPr lang="en-US" dirty="0"/>
              <a:t>Professor, SPSU</a:t>
            </a:r>
          </a:p>
        </p:txBody>
      </p:sp>
    </p:spTree>
    <p:extLst>
      <p:ext uri="{BB962C8B-B14F-4D97-AF65-F5344CB8AC3E}">
        <p14:creationId xmlns:p14="http://schemas.microsoft.com/office/powerpoint/2010/main" val="39157077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765085F-CDEC-9369-5249-EE2B7E9A2D4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12998957"/>
              </p:ext>
            </p:extLst>
          </p:nvPr>
        </p:nvGraphicFramePr>
        <p:xfrm>
          <a:off x="589934" y="191729"/>
          <a:ext cx="11371007" cy="6242232"/>
        </p:xfrm>
        <a:graphic>
          <a:graphicData uri="http://schemas.openxmlformats.org/drawingml/2006/table">
            <a:tbl>
              <a:tblPr/>
              <a:tblGrid>
                <a:gridCol w="4171668">
                  <a:extLst>
                    <a:ext uri="{9D8B030D-6E8A-4147-A177-3AD203B41FA5}">
                      <a16:colId xmlns:a16="http://schemas.microsoft.com/office/drawing/2014/main" val="247413641"/>
                    </a:ext>
                  </a:extLst>
                </a:gridCol>
                <a:gridCol w="7199339">
                  <a:extLst>
                    <a:ext uri="{9D8B030D-6E8A-4147-A177-3AD203B41FA5}">
                      <a16:colId xmlns:a16="http://schemas.microsoft.com/office/drawing/2014/main" val="1256511106"/>
                    </a:ext>
                  </a:extLst>
                </a:gridCol>
              </a:tblGrid>
              <a:tr h="45410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dirty="0"/>
                        <a:t>Feature</a:t>
                      </a:r>
                    </a:p>
                  </a:txBody>
                  <a:tcPr marL="85320" marR="85320" marT="42660" marB="426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/>
                        <a:t>Description</a:t>
                      </a:r>
                    </a:p>
                  </a:txBody>
                  <a:tcPr marL="85320" marR="85320" marT="42660" marB="426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5999524"/>
                  </a:ext>
                </a:extLst>
              </a:tr>
              <a:tr h="79571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b="1" dirty="0"/>
                        <a:t>Purpose</a:t>
                      </a:r>
                      <a:endParaRPr lang="en-US" sz="2400" dirty="0"/>
                    </a:p>
                  </a:txBody>
                  <a:tcPr marL="85320" marR="85320" marT="42660" marB="426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dirty="0"/>
                        <a:t>Protect digital personal data while allowing lawful processing</a:t>
                      </a:r>
                    </a:p>
                  </a:txBody>
                  <a:tcPr marL="85320" marR="85320" marT="42660" marB="426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2762053"/>
                  </a:ext>
                </a:extLst>
              </a:tr>
              <a:tr h="79571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b="1" dirty="0"/>
                        <a:t>Effective Date</a:t>
                      </a:r>
                      <a:endParaRPr lang="en-US" sz="2400" dirty="0"/>
                    </a:p>
                  </a:txBody>
                  <a:tcPr marL="85320" marR="85320" marT="42660" marB="426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dirty="0"/>
                        <a:t>Not yet enforced; pending rule notifications (as of August 2025)</a:t>
                      </a:r>
                    </a:p>
                  </a:txBody>
                  <a:tcPr marL="85320" marR="85320" marT="42660" marB="426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22990814"/>
                  </a:ext>
                </a:extLst>
              </a:tr>
              <a:tr h="79571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b="1" dirty="0"/>
                        <a:t>Rights</a:t>
                      </a:r>
                      <a:endParaRPr lang="en-US" sz="2400" dirty="0"/>
                    </a:p>
                  </a:txBody>
                  <a:tcPr marL="85320" marR="85320" marT="42660" marB="426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dirty="0"/>
                        <a:t>Information, access, correction, erasure, portability, grievance</a:t>
                      </a:r>
                    </a:p>
                  </a:txBody>
                  <a:tcPr marL="85320" marR="85320" marT="42660" marB="426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8788640"/>
                  </a:ext>
                </a:extLst>
              </a:tr>
              <a:tr h="79571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b="1"/>
                        <a:t>Obligations</a:t>
                      </a:r>
                      <a:endParaRPr lang="en-US" sz="2400"/>
                    </a:p>
                  </a:txBody>
                  <a:tcPr marL="85320" marR="85320" marT="42660" marB="426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dirty="0"/>
                        <a:t>Consent, notice, data minimization, purpose limitation</a:t>
                      </a:r>
                    </a:p>
                  </a:txBody>
                  <a:tcPr marL="85320" marR="85320" marT="42660" marB="426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3434814"/>
                  </a:ext>
                </a:extLst>
              </a:tr>
              <a:tr h="79571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b="1"/>
                        <a:t>Special Rules</a:t>
                      </a:r>
                      <a:endParaRPr lang="en-US" sz="2400"/>
                    </a:p>
                  </a:txBody>
                  <a:tcPr marL="85320" marR="85320" marT="42660" marB="426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2400" dirty="0"/>
                        <a:t>for Significant Data Fiduciaries (DPO, audits, DPIAs)</a:t>
                      </a:r>
                    </a:p>
                  </a:txBody>
                  <a:tcPr marL="85320" marR="85320" marT="42660" marB="426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7006372"/>
                  </a:ext>
                </a:extLst>
              </a:tr>
              <a:tr h="45410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b="1"/>
                        <a:t>Enforcement Body</a:t>
                      </a:r>
                      <a:endParaRPr lang="en-US" sz="2400"/>
                    </a:p>
                  </a:txBody>
                  <a:tcPr marL="85320" marR="85320" marT="42660" marB="426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dirty="0"/>
                        <a:t>Data Protection Board of India</a:t>
                      </a:r>
                    </a:p>
                  </a:txBody>
                  <a:tcPr marL="85320" marR="85320" marT="42660" marB="426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4381472"/>
                  </a:ext>
                </a:extLst>
              </a:tr>
              <a:tr h="45410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b="1"/>
                        <a:t>Penalties</a:t>
                      </a:r>
                      <a:endParaRPr lang="en-US" sz="2400"/>
                    </a:p>
                  </a:txBody>
                  <a:tcPr marL="85320" marR="85320" marT="42660" marB="426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dirty="0"/>
                        <a:t>Up to INR 200 crore for serious breaches</a:t>
                      </a:r>
                    </a:p>
                  </a:txBody>
                  <a:tcPr marL="85320" marR="85320" marT="42660" marB="426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540660"/>
                  </a:ext>
                </a:extLst>
              </a:tr>
              <a:tr h="79571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b="1"/>
                        <a:t>Current Status</a:t>
                      </a:r>
                      <a:endParaRPr lang="en-US" sz="2400"/>
                    </a:p>
                  </a:txBody>
                  <a:tcPr marL="85320" marR="85320" marT="42660" marB="426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dirty="0"/>
                        <a:t>Waiting for official enforcement; draft rules under stakeholder review</a:t>
                      </a:r>
                    </a:p>
                  </a:txBody>
                  <a:tcPr marL="85320" marR="85320" marT="42660" marB="426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32117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51158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4A78EE-F6EF-7DD5-A696-84CA898B6E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Latest Developments (2024–2025)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9F69F7-94F3-44A9-D2D5-C4F6025A90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5845"/>
            <a:ext cx="10515600" cy="4761118"/>
          </a:xfrm>
        </p:spPr>
        <p:txBody>
          <a:bodyPr>
            <a:normAutofit/>
          </a:bodyPr>
          <a:lstStyle/>
          <a:p>
            <a:pPr lvl="0" algn="just"/>
            <a:r>
              <a:rPr lang="en-US" b="1" dirty="0"/>
              <a:t>UPI Wallet Interoperability</a:t>
            </a:r>
            <a:r>
              <a:rPr lang="en-US" dirty="0"/>
              <a:t>: Wallets can now be linked with UPI IDs for cross-platform transactions.</a:t>
            </a:r>
          </a:p>
          <a:p>
            <a:pPr lvl="0" algn="just"/>
            <a:r>
              <a:rPr lang="en-US" b="1" dirty="0"/>
              <a:t>Voice-Based UPI: </a:t>
            </a:r>
            <a:r>
              <a:rPr lang="en-US" dirty="0"/>
              <a:t>UPI 3.0 allows payments via </a:t>
            </a:r>
            <a:r>
              <a:rPr lang="en-US" dirty="0" err="1"/>
              <a:t>BharatGPT</a:t>
            </a:r>
            <a:r>
              <a:rPr lang="en-US" dirty="0"/>
              <a:t>-powered voice commands.</a:t>
            </a:r>
          </a:p>
          <a:p>
            <a:pPr lvl="0" algn="just"/>
            <a:r>
              <a:rPr lang="en-US" b="1" dirty="0"/>
              <a:t>CBDC Integration</a:t>
            </a:r>
            <a:r>
              <a:rPr lang="en-US" dirty="0"/>
              <a:t>: RBI’s Digital Rupee pilot exploring wallet compatibility.</a:t>
            </a:r>
          </a:p>
          <a:p>
            <a:pPr lvl="0" algn="just"/>
            <a:r>
              <a:rPr lang="en-US" b="1" dirty="0"/>
              <a:t>NPCI Restrictions: </a:t>
            </a:r>
            <a:r>
              <a:rPr lang="en-US" dirty="0"/>
              <a:t>New rules on UPI balance inquiries and API usage to improve system security.</a:t>
            </a:r>
          </a:p>
          <a:p>
            <a:pPr algn="just"/>
            <a:r>
              <a:rPr lang="en-US" b="1" dirty="0"/>
              <a:t>AI Fraud Detection: </a:t>
            </a:r>
            <a:r>
              <a:rPr lang="en-US" dirty="0"/>
              <a:t>Wallet providers are using AI to flag suspicious activity in real time</a:t>
            </a:r>
          </a:p>
        </p:txBody>
      </p:sp>
    </p:spTree>
    <p:extLst>
      <p:ext uri="{BB962C8B-B14F-4D97-AF65-F5344CB8AC3E}">
        <p14:creationId xmlns:p14="http://schemas.microsoft.com/office/powerpoint/2010/main" val="33335223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2D794B1-E11F-821A-7D2B-782BB31488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4000" b="1">
                <a:solidFill>
                  <a:srgbClr val="FFFFFF"/>
                </a:solidFill>
              </a:rPr>
              <a:t>Future Trends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688BBF2-59FC-3126-A6E7-60B17AE41B5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1410856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82538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6D883-94CE-9FAF-39FD-97552A2203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58991"/>
          </a:xfrm>
        </p:spPr>
        <p:txBody>
          <a:bodyPr>
            <a:normAutofit/>
          </a:bodyPr>
          <a:lstStyle/>
          <a:p>
            <a:r>
              <a:rPr lang="en-US" sz="3600" b="1" dirty="0"/>
              <a:t>Case Story of UPI Abroad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104199-75E7-B8F9-287C-552544432E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0219" y="1224116"/>
            <a:ext cx="11911781" cy="5633884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/>
              <a:t>UPI (Unified Payments Interface), launched by NPCI (National Payments Corporation of India) in April 2016, has become a global benchmark for real-time payments. </a:t>
            </a:r>
          </a:p>
          <a:p>
            <a:pPr algn="just"/>
            <a:r>
              <a:rPr lang="en-US" dirty="0"/>
              <a:t>While it revolutionized domestic transactions in India, the platform is now making significant inroads into international markets through partnerships, regulatory agreements, and technology exports.</a:t>
            </a:r>
          </a:p>
          <a:p>
            <a:pPr marL="0" indent="0">
              <a:buNone/>
            </a:pPr>
            <a:r>
              <a:rPr lang="en-US" b="1" dirty="0"/>
              <a:t>A. Initial Steps (2019–2021)</a:t>
            </a:r>
            <a:endParaRPr lang="en-US" dirty="0"/>
          </a:p>
          <a:p>
            <a:pPr lvl="0"/>
            <a:r>
              <a:rPr lang="en-US" b="1" dirty="0"/>
              <a:t>Singapore (2019)</a:t>
            </a:r>
            <a:r>
              <a:rPr lang="en-US" dirty="0"/>
              <a:t>: NPCI partnered with </a:t>
            </a:r>
            <a:r>
              <a:rPr lang="en-US" b="1" dirty="0" err="1"/>
              <a:t>PayNow</a:t>
            </a:r>
            <a:r>
              <a:rPr lang="en-US" dirty="0"/>
              <a:t> to enable seamless cross-border payments between India and Singapore.</a:t>
            </a:r>
          </a:p>
          <a:p>
            <a:pPr lvl="0"/>
            <a:r>
              <a:rPr lang="en-US" b="1" dirty="0"/>
              <a:t>Bhutan (2021)</a:t>
            </a:r>
            <a:r>
              <a:rPr lang="en-US" dirty="0"/>
              <a:t>: First foreign country to adopt UPI QR for merchant payments.</a:t>
            </a:r>
          </a:p>
          <a:p>
            <a:pPr lvl="0"/>
            <a:r>
              <a:rPr lang="en-US" b="1" dirty="0"/>
              <a:t>Nepal (2021)</a:t>
            </a:r>
            <a:r>
              <a:rPr lang="en-US" dirty="0"/>
              <a:t>: NPCI International Payments Ltd. (NIPL) partnered with </a:t>
            </a:r>
            <a:r>
              <a:rPr lang="en-US" b="1" dirty="0"/>
              <a:t>Gateway Payment Service</a:t>
            </a:r>
            <a:r>
              <a:rPr lang="en-US" dirty="0"/>
              <a:t> to launch UPI in Nepal.</a:t>
            </a:r>
          </a:p>
          <a:p>
            <a:pPr algn="just"/>
            <a:endParaRPr lang="en-US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90820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E104A1-8E8E-7712-9723-C71D582FB7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4000" b="1">
                <a:solidFill>
                  <a:srgbClr val="FFFFFF"/>
                </a:solidFill>
              </a:rPr>
              <a:t>B. Strategic Growth (2022–2023)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2A94A09-29A6-473D-42E4-5ADF40E6653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0411621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920323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363725-FF9B-A280-DB4F-C68DD2AB8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41004"/>
          </a:xfrm>
        </p:spPr>
        <p:txBody>
          <a:bodyPr>
            <a:normAutofit/>
          </a:bodyPr>
          <a:lstStyle/>
          <a:p>
            <a:r>
              <a:rPr lang="en-US" sz="3600" b="1"/>
              <a:t>C. Recent Milestones (2024–2025)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89A0AD-78F4-4B22-B4C8-CAB096CDE0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97858"/>
            <a:ext cx="10515600" cy="5353665"/>
          </a:xfrm>
        </p:spPr>
        <p:txBody>
          <a:bodyPr/>
          <a:lstStyle/>
          <a:p>
            <a:pPr lvl="0" algn="just"/>
            <a:r>
              <a:rPr lang="en-US" b="1" dirty="0"/>
              <a:t>Sri Lanka &amp; Mauritius (Feb 2024)</a:t>
            </a:r>
            <a:r>
              <a:rPr lang="en-US" dirty="0"/>
              <a:t>: PM Modi inaugurated UPI services in these countries for merchant and P2P transactions.</a:t>
            </a:r>
          </a:p>
          <a:p>
            <a:pPr lvl="0" algn="just"/>
            <a:r>
              <a:rPr lang="en-US" b="1" dirty="0"/>
              <a:t>Australia (2024)</a:t>
            </a:r>
            <a:r>
              <a:rPr lang="en-US" dirty="0"/>
              <a:t>: NPCI International partnered with </a:t>
            </a:r>
            <a:r>
              <a:rPr lang="en-US" b="1" dirty="0"/>
              <a:t>New Payments Platform (NPP)</a:t>
            </a:r>
            <a:r>
              <a:rPr lang="en-US" dirty="0"/>
              <a:t>, enabling Indian tourists to use UPI in select Australian outlets.</a:t>
            </a:r>
          </a:p>
          <a:p>
            <a:pPr lvl="0" algn="just"/>
            <a:r>
              <a:rPr lang="en-US" b="1" dirty="0"/>
              <a:t>Qatar &amp; Bahrain (2024)</a:t>
            </a:r>
            <a:r>
              <a:rPr lang="en-US" dirty="0"/>
              <a:t>: Partnerships with local payment networks to allow merchant acceptance.</a:t>
            </a:r>
          </a:p>
          <a:p>
            <a:pPr lvl="0" algn="just"/>
            <a:r>
              <a:rPr lang="en-US" b="1" dirty="0"/>
              <a:t>USA (Pilots in 2025)</a:t>
            </a:r>
            <a:r>
              <a:rPr lang="en-US" dirty="0"/>
              <a:t>: NIPL exploring partnerships with fintech companies to enable UPI-based remittances from the US to India.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87386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E10E75F-8B5A-60BF-DD54-C725269099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4000" b="1">
                <a:solidFill>
                  <a:srgbClr val="FFFFFF"/>
                </a:solidFill>
              </a:rPr>
              <a:t>Key Success Factors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CA35FB2-4C54-520F-3DCA-7020133735B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1895292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2427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DD3C4A-F10A-982E-9674-43C3C33823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34527"/>
          </a:xfrm>
        </p:spPr>
        <p:txBody>
          <a:bodyPr>
            <a:normAutofit fontScale="90000"/>
          </a:bodyPr>
          <a:lstStyle/>
          <a:p>
            <a:r>
              <a:rPr lang="en-US" sz="3600" b="1" dirty="0"/>
              <a:t>Global Recognition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AB8332-227F-87C6-1832-FBAA1A88C1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8206" y="1061884"/>
            <a:ext cx="11793794" cy="5604387"/>
          </a:xfrm>
        </p:spPr>
        <p:txBody>
          <a:bodyPr>
            <a:normAutofit fontScale="92500"/>
          </a:bodyPr>
          <a:lstStyle/>
          <a:p>
            <a:pPr lvl="0" algn="just"/>
            <a:r>
              <a:rPr lang="en-US" b="1" dirty="0"/>
              <a:t>World Bank &amp; IMF</a:t>
            </a:r>
            <a:r>
              <a:rPr lang="en-US" dirty="0"/>
              <a:t> have praised UPI as a model for real-time payment systems.</a:t>
            </a:r>
          </a:p>
          <a:p>
            <a:pPr lvl="0" algn="just"/>
            <a:r>
              <a:rPr lang="en-US" b="1" dirty="0"/>
              <a:t>Brazil’s Pix</a:t>
            </a:r>
            <a:r>
              <a:rPr lang="en-US" dirty="0"/>
              <a:t> and </a:t>
            </a:r>
            <a:r>
              <a:rPr lang="en-US" b="1" dirty="0"/>
              <a:t>Malaysia’s </a:t>
            </a:r>
            <a:r>
              <a:rPr lang="en-US" b="1" dirty="0" err="1"/>
              <a:t>DuitNow</a:t>
            </a:r>
            <a:r>
              <a:rPr lang="en-US" dirty="0"/>
              <a:t> have been inspired by the UPI framework.</a:t>
            </a:r>
          </a:p>
          <a:p>
            <a:pPr lvl="0" algn="just"/>
            <a:r>
              <a:rPr lang="en-US" b="1" dirty="0"/>
              <a:t>NPCI International</a:t>
            </a:r>
            <a:r>
              <a:rPr lang="en-US" dirty="0"/>
              <a:t> is positioning UPI as a white-label solution for foreign governments.</a:t>
            </a:r>
          </a:p>
          <a:p>
            <a:pPr marL="0" indent="0" algn="just">
              <a:buNone/>
            </a:pPr>
            <a:r>
              <a:rPr lang="en-US" b="1" dirty="0"/>
              <a:t>Future Outlook</a:t>
            </a:r>
            <a:endParaRPr lang="en-US" dirty="0"/>
          </a:p>
          <a:p>
            <a:pPr lvl="0" algn="just"/>
            <a:r>
              <a:rPr lang="en-US" b="1" dirty="0"/>
              <a:t>More Bilateral Links</a:t>
            </a:r>
            <a:r>
              <a:rPr lang="en-US" dirty="0"/>
              <a:t>: Expected with Gulf countries, Europe, and ASEAN nations.</a:t>
            </a:r>
          </a:p>
          <a:p>
            <a:pPr lvl="0" algn="just"/>
            <a:r>
              <a:rPr lang="en-US" b="1" dirty="0"/>
              <a:t>Tourism Boost</a:t>
            </a:r>
            <a:r>
              <a:rPr lang="en-US" dirty="0"/>
              <a:t>: Indian tourists can pay abroad using familiar UPI apps.</a:t>
            </a:r>
          </a:p>
          <a:p>
            <a:pPr lvl="0" algn="just"/>
            <a:r>
              <a:rPr lang="en-US" b="1" dirty="0"/>
              <a:t>Remittance Revolution</a:t>
            </a:r>
            <a:r>
              <a:rPr lang="en-US" dirty="0"/>
              <a:t>: Potential to disrupt high-cost remittance services like Western Union.</a:t>
            </a:r>
          </a:p>
          <a:p>
            <a:pPr lvl="0" algn="just"/>
            <a:r>
              <a:rPr lang="en-US" b="1" dirty="0"/>
              <a:t>UPI for NRIs</a:t>
            </a:r>
            <a:r>
              <a:rPr lang="en-US" dirty="0"/>
              <a:t>: Already enabled for NRE/NRO accounts, expanding to foreign wallets.</a:t>
            </a:r>
          </a:p>
          <a:p>
            <a:pPr lvl="0" algn="just"/>
            <a:endParaRPr lang="en-US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1081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038CB4-CC2A-E7C5-82A0-880F3A5ABA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05030"/>
          </a:xfrm>
        </p:spPr>
        <p:txBody>
          <a:bodyPr>
            <a:normAutofit fontScale="90000"/>
          </a:bodyPr>
          <a:lstStyle/>
          <a:p>
            <a:r>
              <a:rPr lang="en-US" sz="3600" b="1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220A1C-591F-02AF-F99E-D561A95D8A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477" y="1179871"/>
            <a:ext cx="11783962" cy="4997092"/>
          </a:xfrm>
        </p:spPr>
        <p:txBody>
          <a:bodyPr>
            <a:normAutofit/>
          </a:bodyPr>
          <a:lstStyle/>
          <a:p>
            <a:pPr algn="just"/>
            <a:r>
              <a:rPr lang="en-US" sz="3200" dirty="0"/>
              <a:t>UPI’s success abroad is not just about technology export—it’s a blend of diplomatic strategy, merchant adoption, and consumer trust. </a:t>
            </a:r>
          </a:p>
          <a:p>
            <a:pPr algn="just"/>
            <a:r>
              <a:rPr lang="en-US" sz="3200" dirty="0"/>
              <a:t>From the Eiffel Tower to Dubai malls, and from Singapore hawker centers to Australian cafes, UPI is now a symbol of India’s fintech leadership. </a:t>
            </a:r>
          </a:p>
          <a:p>
            <a:pPr algn="just"/>
            <a:r>
              <a:rPr lang="en-US" sz="3200" dirty="0"/>
              <a:t>As more countries integrate with UPI, it could emerge as a global standard for real-time, low-cost, and interoperable digital payments.</a:t>
            </a:r>
          </a:p>
        </p:txBody>
      </p:sp>
    </p:spTree>
    <p:extLst>
      <p:ext uri="{BB962C8B-B14F-4D97-AF65-F5344CB8AC3E}">
        <p14:creationId xmlns:p14="http://schemas.microsoft.com/office/powerpoint/2010/main" val="40907249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5E240B-A5A8-5202-BEF3-28EBE56F86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000" b="1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40712966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ECCB27-4173-971A-D054-771DE68AD9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0501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13E9F0-60A3-CB37-73C7-A4564300C2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>
            <a:normAutofit/>
          </a:bodyPr>
          <a:lstStyle/>
          <a:p>
            <a:pPr algn="just"/>
            <a:r>
              <a:rPr lang="en-US" sz="3600" dirty="0"/>
              <a:t>E-Wallets, also known as digital wallets, are software-based systems that securely store payment information and passwords for numerous payment methods. </a:t>
            </a:r>
          </a:p>
          <a:p>
            <a:pPr algn="just"/>
            <a:r>
              <a:rPr lang="en-US" sz="3600" dirty="0"/>
              <a:t>By linking bank accounts, credit/debit cards, or prepaid balances, they allow users to perform digital transactions instantly via mobile devices, computers, or wearable technology.</a:t>
            </a:r>
          </a:p>
          <a:p>
            <a:pPr algn="just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0485144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4520C9-DCFF-D506-7C86-D2DDE12DD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93520"/>
          </a:xfrm>
        </p:spPr>
        <p:txBody>
          <a:bodyPr>
            <a:normAutofit/>
          </a:bodyPr>
          <a:lstStyle/>
          <a:p>
            <a:r>
              <a:rPr lang="en-US" sz="3600" b="1" dirty="0"/>
              <a:t>Types of E-Wallets in India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6D49EF-CAEA-CFE5-429B-0F341B792F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8206" y="958646"/>
            <a:ext cx="11547988" cy="58993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A. Based on Accessibility</a:t>
            </a:r>
            <a:endParaRPr lang="en-US" sz="1800" dirty="0"/>
          </a:p>
          <a:p>
            <a:pPr lvl="0"/>
            <a:r>
              <a:rPr lang="en-US" b="1" dirty="0"/>
              <a:t>Closed Wallets</a:t>
            </a:r>
            <a:endParaRPr lang="en-US" sz="1800" dirty="0"/>
          </a:p>
          <a:p>
            <a:pPr lvl="1"/>
            <a:r>
              <a:rPr lang="en-US" dirty="0"/>
              <a:t>Issued by companies for in-house transactions.</a:t>
            </a:r>
            <a:endParaRPr lang="en-US" sz="1600" dirty="0"/>
          </a:p>
          <a:p>
            <a:pPr lvl="1"/>
            <a:r>
              <a:rPr lang="en-US" dirty="0"/>
              <a:t>Funds can be used only to purchase goods/services from that issuer.</a:t>
            </a:r>
            <a:endParaRPr lang="en-US" sz="1600" dirty="0"/>
          </a:p>
          <a:p>
            <a:pPr lvl="1"/>
            <a:r>
              <a:rPr lang="en-US" b="1" dirty="0"/>
              <a:t>Example</a:t>
            </a:r>
            <a:r>
              <a:rPr lang="en-US" dirty="0"/>
              <a:t>: Amazon Pay (for Amazon ecosystem), Ola Money (for Ola rides, partner services).</a:t>
            </a:r>
            <a:endParaRPr lang="en-US" sz="1600" dirty="0"/>
          </a:p>
          <a:p>
            <a:pPr lvl="0"/>
            <a:r>
              <a:rPr lang="en-US" b="1" dirty="0"/>
              <a:t>Semi-Closed Wallets</a:t>
            </a:r>
            <a:endParaRPr lang="en-US" sz="1800" dirty="0"/>
          </a:p>
          <a:p>
            <a:pPr lvl="1"/>
            <a:r>
              <a:rPr lang="en-US" dirty="0"/>
              <a:t>Usable at multiple merchant outlets with contractual agreements.</a:t>
            </a:r>
            <a:endParaRPr lang="en-US" sz="1600" dirty="0"/>
          </a:p>
          <a:p>
            <a:pPr lvl="1"/>
            <a:r>
              <a:rPr lang="en-US" dirty="0"/>
              <a:t>Cannot withdraw cash but can transfer between wallet holders.</a:t>
            </a:r>
            <a:endParaRPr lang="en-US" sz="1600" dirty="0"/>
          </a:p>
          <a:p>
            <a:pPr lvl="1"/>
            <a:r>
              <a:rPr lang="en-US" b="1" dirty="0"/>
              <a:t>Example</a:t>
            </a:r>
            <a:r>
              <a:rPr lang="en-US" dirty="0"/>
              <a:t>: Paytm Wallet, </a:t>
            </a:r>
            <a:r>
              <a:rPr lang="en-US" dirty="0" err="1"/>
              <a:t>PhonePe</a:t>
            </a:r>
            <a:r>
              <a:rPr lang="en-US" dirty="0"/>
              <a:t> Wallet, </a:t>
            </a:r>
            <a:r>
              <a:rPr lang="en-US" dirty="0" err="1"/>
              <a:t>Mobikwik</a:t>
            </a:r>
            <a:r>
              <a:rPr lang="en-US" dirty="0"/>
              <a:t>.</a:t>
            </a:r>
            <a:endParaRPr lang="en-US" sz="1600" dirty="0"/>
          </a:p>
          <a:p>
            <a:pPr lvl="0"/>
            <a:r>
              <a:rPr lang="en-US" b="1" dirty="0"/>
              <a:t>Open Wallets</a:t>
            </a:r>
            <a:endParaRPr lang="en-US" sz="1800" dirty="0"/>
          </a:p>
          <a:p>
            <a:pPr lvl="1"/>
            <a:r>
              <a:rPr lang="en-US" dirty="0"/>
              <a:t>Issued by banks or in partnership with banks under RBI approval.</a:t>
            </a:r>
            <a:endParaRPr lang="en-US" sz="1600" dirty="0"/>
          </a:p>
          <a:p>
            <a:pPr lvl="1"/>
            <a:r>
              <a:rPr lang="en-US" dirty="0"/>
              <a:t>Allow </a:t>
            </a:r>
            <a:r>
              <a:rPr lang="en-US" b="1" dirty="0"/>
              <a:t>cash withdrawal</a:t>
            </a:r>
            <a:r>
              <a:rPr lang="en-US" dirty="0"/>
              <a:t> at ATMs and fund transfers to bank accounts.</a:t>
            </a:r>
            <a:endParaRPr lang="en-US" sz="1600" dirty="0"/>
          </a:p>
          <a:p>
            <a:pPr lvl="1"/>
            <a:r>
              <a:rPr lang="en-US" b="1" dirty="0"/>
              <a:t>Example</a:t>
            </a:r>
            <a:r>
              <a:rPr lang="en-US" dirty="0"/>
              <a:t>: ICICI Pockets, </a:t>
            </a:r>
            <a:r>
              <a:rPr lang="en-US" dirty="0" err="1"/>
              <a:t>PayZapp</a:t>
            </a:r>
            <a:r>
              <a:rPr lang="en-US" dirty="0"/>
              <a:t> (HDFC Bank).</a:t>
            </a:r>
            <a:endParaRPr lang="en-US" sz="1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29489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1FBAAC-4115-1554-6175-7D7EA12296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B. Based on Technology</a:t>
            </a:r>
          </a:p>
          <a:p>
            <a:r>
              <a:rPr lang="en-US" sz="3200" dirty="0"/>
              <a:t>Mobile Wallets: App-based platforms like Google Pay, </a:t>
            </a:r>
            <a:r>
              <a:rPr lang="en-US" sz="3200" dirty="0" err="1"/>
              <a:t>PhonePe</a:t>
            </a:r>
            <a:r>
              <a:rPr lang="en-US" sz="3200" dirty="0"/>
              <a:t>, </a:t>
            </a:r>
            <a:r>
              <a:rPr lang="en-US" sz="3200" dirty="0" err="1"/>
              <a:t>BharatPe</a:t>
            </a:r>
            <a:r>
              <a:rPr lang="en-US" sz="3200" dirty="0"/>
              <a:t>.</a:t>
            </a:r>
          </a:p>
          <a:p>
            <a:r>
              <a:rPr lang="en-US" sz="3200" dirty="0"/>
              <a:t>Web Wallets: Browser-based services like PayPal, Skrill.</a:t>
            </a:r>
          </a:p>
          <a:p>
            <a:r>
              <a:rPr lang="en-US" sz="3200" dirty="0"/>
              <a:t>Card-Linked Wallets: Prepaid or virtual cards linked to wallets for online and offline transactions.</a:t>
            </a:r>
          </a:p>
          <a:p>
            <a:endParaRPr lang="en-US" sz="3200" b="1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C049D20-0BD1-8CC7-56E0-F4C8E1C315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dirty="0"/>
              <a:t>Types of E-Wallets in India</a:t>
            </a:r>
          </a:p>
        </p:txBody>
      </p:sp>
    </p:spTree>
    <p:extLst>
      <p:ext uri="{BB962C8B-B14F-4D97-AF65-F5344CB8AC3E}">
        <p14:creationId xmlns:p14="http://schemas.microsoft.com/office/powerpoint/2010/main" val="32564515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6B3466-E234-4439-76D9-EB3F7D2BFB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txBody>
          <a:bodyPr>
            <a:normAutofit fontScale="90000"/>
          </a:bodyPr>
          <a:lstStyle/>
          <a:p>
            <a:r>
              <a:rPr lang="en-US" sz="3600" b="1" dirty="0"/>
              <a:t>Overview of the Payment System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D5AA56-0864-6EB5-B728-7D434ABEDC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4465" y="914400"/>
            <a:ext cx="11651225" cy="59436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The </a:t>
            </a:r>
            <a:r>
              <a:rPr lang="en-US" b="1" dirty="0"/>
              <a:t>payment system</a:t>
            </a:r>
            <a:r>
              <a:rPr lang="en-US" dirty="0"/>
              <a:t> in India encompasses all tools, institutions, and infrastructure that enable fund transfers.</a:t>
            </a:r>
            <a:endParaRPr lang="en-US" sz="1800" dirty="0"/>
          </a:p>
          <a:p>
            <a:pPr marL="0" indent="0">
              <a:buNone/>
            </a:pPr>
            <a:r>
              <a:rPr lang="en-US" b="1" dirty="0"/>
              <a:t>A. Major Categories</a:t>
            </a:r>
            <a:endParaRPr lang="en-US" sz="1800" dirty="0"/>
          </a:p>
          <a:p>
            <a:pPr lvl="0"/>
            <a:r>
              <a:rPr lang="en-US" b="1" dirty="0"/>
              <a:t>Retail Payment Systems</a:t>
            </a:r>
            <a:endParaRPr lang="en-US" sz="1800" dirty="0"/>
          </a:p>
          <a:p>
            <a:pPr lvl="1"/>
            <a:r>
              <a:rPr lang="en-US" b="1" dirty="0"/>
              <a:t>UPI</a:t>
            </a:r>
            <a:r>
              <a:rPr lang="en-US" dirty="0"/>
              <a:t> – Real-time mobile-based fund transfers.</a:t>
            </a:r>
            <a:endParaRPr lang="en-US" sz="1600" dirty="0"/>
          </a:p>
          <a:p>
            <a:pPr lvl="1"/>
            <a:r>
              <a:rPr lang="en-US" b="1" dirty="0"/>
              <a:t>IMPS</a:t>
            </a:r>
            <a:r>
              <a:rPr lang="en-US" dirty="0"/>
              <a:t> – Instant bank-to-bank transfers, 24×7.</a:t>
            </a:r>
            <a:endParaRPr lang="en-US" sz="1600" dirty="0"/>
          </a:p>
          <a:p>
            <a:pPr lvl="1"/>
            <a:r>
              <a:rPr lang="en-US" b="1" dirty="0"/>
              <a:t>Debit/Credit Cards</a:t>
            </a:r>
            <a:r>
              <a:rPr lang="en-US" dirty="0"/>
              <a:t> – EMV chip-enabled secure transactions.</a:t>
            </a:r>
            <a:endParaRPr lang="en-US" sz="1600" dirty="0"/>
          </a:p>
          <a:p>
            <a:pPr lvl="1"/>
            <a:r>
              <a:rPr lang="en-US" b="1" dirty="0"/>
              <a:t>BBPS</a:t>
            </a:r>
            <a:r>
              <a:rPr lang="en-US" dirty="0"/>
              <a:t> – Bharat Bill Payment System for recurring bill payments.</a:t>
            </a:r>
            <a:endParaRPr lang="en-US" sz="1600" dirty="0"/>
          </a:p>
          <a:p>
            <a:pPr lvl="0"/>
            <a:r>
              <a:rPr lang="en-US" b="1" dirty="0"/>
              <a:t>Wholesale Payment Systems</a:t>
            </a:r>
            <a:endParaRPr lang="en-US" sz="1800" dirty="0"/>
          </a:p>
          <a:p>
            <a:pPr lvl="1"/>
            <a:r>
              <a:rPr lang="en-US" b="1" dirty="0"/>
              <a:t>RTGS</a:t>
            </a:r>
            <a:r>
              <a:rPr lang="en-US" dirty="0"/>
              <a:t> – Real-Time Gross Settlement for high-value transfers (₹2 lakh+).</a:t>
            </a:r>
            <a:endParaRPr lang="en-US" sz="1600" dirty="0"/>
          </a:p>
          <a:p>
            <a:pPr lvl="1"/>
            <a:r>
              <a:rPr lang="en-US" b="1" dirty="0"/>
              <a:t>NEFT</a:t>
            </a:r>
            <a:r>
              <a:rPr lang="en-US" dirty="0"/>
              <a:t> – Nationwide fund transfers on a half-hourly settlement basis.</a:t>
            </a:r>
            <a:endParaRPr lang="en-US" sz="1600" dirty="0"/>
          </a:p>
          <a:p>
            <a:pPr lvl="0"/>
            <a:r>
              <a:rPr lang="en-US" b="1" dirty="0"/>
              <a:t>Cross-Border Payment Systems</a:t>
            </a:r>
            <a:endParaRPr lang="en-US" sz="1800" dirty="0"/>
          </a:p>
          <a:p>
            <a:pPr lvl="1"/>
            <a:r>
              <a:rPr lang="en-US" b="1" dirty="0"/>
              <a:t>SWIFT</a:t>
            </a:r>
            <a:r>
              <a:rPr lang="en-US" dirty="0"/>
              <a:t> – International payment messaging network.</a:t>
            </a:r>
            <a:endParaRPr lang="en-US" sz="1600" dirty="0"/>
          </a:p>
          <a:p>
            <a:pPr lvl="1"/>
            <a:r>
              <a:rPr lang="en-US" dirty="0"/>
              <a:t>Blockchain-based remittances (Ripple, Stellar) offering faster settlement.</a:t>
            </a:r>
            <a:endParaRPr lang="en-US" sz="1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18036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DE51A71-D7E6-F709-E69D-A4C4F3F4BB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94" y="1070800"/>
            <a:ext cx="3939688" cy="5583126"/>
          </a:xfrm>
        </p:spPr>
        <p:txBody>
          <a:bodyPr>
            <a:normAutofit/>
          </a:bodyPr>
          <a:lstStyle/>
          <a:p>
            <a:pPr algn="r"/>
            <a:r>
              <a:rPr lang="en-US" sz="5600" b="1" dirty="0"/>
              <a:t>Challenges and Risks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8053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BBCE379-F416-BA69-7D25-C4DC242C693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7103156"/>
              </p:ext>
            </p:extLst>
          </p:nvPr>
        </p:nvGraphicFramePr>
        <p:xfrm>
          <a:off x="4728053" y="294968"/>
          <a:ext cx="7277133" cy="63651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323772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B06720-BFAF-4FFA-156D-8BFEE64823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Regulatory and Security Framework in India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699FD7-5C38-E88B-CCA0-06009DB840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 algn="just"/>
            <a:r>
              <a:rPr lang="en-US" sz="3200" dirty="0"/>
              <a:t>RBI Guidelines: E-wallets must follow KYC (Know Your Customer) rules; full-KYC wallets allow higher transaction limits.</a:t>
            </a:r>
          </a:p>
          <a:p>
            <a:pPr lvl="0" algn="just"/>
            <a:r>
              <a:rPr lang="en-US" sz="3200" dirty="0"/>
              <a:t>Payment &amp; Settlement Systems Act, 2007: Governs payment service providers.</a:t>
            </a:r>
          </a:p>
          <a:p>
            <a:pPr algn="just"/>
            <a:r>
              <a:rPr lang="en-US" sz="3200" dirty="0"/>
              <a:t>Two-Factor Authentication (2FA): Mandatory for online transactions.</a:t>
            </a:r>
          </a:p>
          <a:p>
            <a:pPr lvl="0" algn="just"/>
            <a:r>
              <a:rPr lang="en-US" sz="3200" dirty="0"/>
              <a:t>Data Protection: Governed by the Digital Personal Data Protection Act, 2023.</a:t>
            </a:r>
          </a:p>
          <a:p>
            <a:pPr algn="just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9314309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5B494B-7A80-E45E-44C9-16E8B2F7A8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0281"/>
          </a:xfrm>
        </p:spPr>
        <p:txBody>
          <a:bodyPr>
            <a:normAutofit fontScale="90000"/>
          </a:bodyPr>
          <a:lstStyle/>
          <a:p>
            <a:r>
              <a:rPr lang="en-US" sz="3600" b="1" dirty="0"/>
              <a:t>Digital Personal Data Protection Bill, 2023 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E4207D95-5477-6966-D19D-EBA2354FAA66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265472" y="1381602"/>
            <a:ext cx="11267768" cy="52393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Passed by the Lok Sabha on 7 August 2023 and by the Rajya Sabha on 9 August 2023.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Received Presidential assent on 11 August 2023, becoming the Digital Personal Data Protection Act, 2023.</a:t>
            </a:r>
          </a:p>
          <a:p>
            <a:pPr marL="0" indent="0" algn="just">
              <a:buNone/>
            </a:pPr>
            <a:r>
              <a:rPr lang="en-US" sz="2400" b="1" dirty="0"/>
              <a:t>Scope &amp; Applicability</a:t>
            </a:r>
          </a:p>
          <a:p>
            <a:pPr algn="just"/>
            <a:r>
              <a:rPr lang="en-US" sz="2400" dirty="0"/>
              <a:t>Governs the processing of personal data that is either collected in digital form or digitized later within India.</a:t>
            </a:r>
          </a:p>
          <a:p>
            <a:pPr algn="just"/>
            <a:r>
              <a:rPr lang="en-US" sz="2400" dirty="0"/>
              <a:t>Applies extraterritorially if a foreign entity processes digital personal data in connection with offering goods or services to individuals in India. </a:t>
            </a:r>
          </a:p>
          <a:p>
            <a:pPr algn="just"/>
            <a:r>
              <a:rPr lang="en-US" sz="2400" dirty="0"/>
              <a:t>Exemptions:</a:t>
            </a:r>
          </a:p>
          <a:p>
            <a:pPr lvl="1" algn="just"/>
            <a:r>
              <a:rPr lang="en-US" dirty="0"/>
              <a:t>Personal or domestic data processed by individuals.</a:t>
            </a:r>
          </a:p>
          <a:p>
            <a:pPr lvl="1" algn="just"/>
            <a:r>
              <a:rPr lang="en-US" dirty="0"/>
              <a:t>Personal data intentionally made publicly available by the individual or by law.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24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624631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C99F13-026A-AF1E-818C-66F4397A9B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Special Provisions</a:t>
            </a:r>
            <a:br>
              <a:rPr lang="en-US" sz="3200" b="1" dirty="0"/>
            </a:b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18A251-B9E9-2DA9-D3D2-D3836FEC8A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3200" dirty="0"/>
              <a:t>Significant Data Fiduciary (SDF): Entities handling large or sensitive volumes of data may be designated as SDFs and are subject to higher compliance — including appointing a Data Protection Officer (DPO), conducting Data Protection Impact Assessments (DPIAs), and undergoing independent audits</a:t>
            </a:r>
          </a:p>
          <a:p>
            <a:pPr algn="just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7847353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1376</Words>
  <Application>Microsoft Office PowerPoint</Application>
  <PresentationFormat>Widescreen</PresentationFormat>
  <Paragraphs>127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Aptos</vt:lpstr>
      <vt:lpstr>Aptos Display</vt:lpstr>
      <vt:lpstr>Arial</vt:lpstr>
      <vt:lpstr>Office Theme</vt:lpstr>
      <vt:lpstr>E-wallets and Trends</vt:lpstr>
      <vt:lpstr>Introduction</vt:lpstr>
      <vt:lpstr>Types of E-Wallets in India</vt:lpstr>
      <vt:lpstr>Types of E-Wallets in India</vt:lpstr>
      <vt:lpstr>Overview of the Payment System</vt:lpstr>
      <vt:lpstr>Challenges and Risks</vt:lpstr>
      <vt:lpstr>Regulatory and Security Framework in India</vt:lpstr>
      <vt:lpstr>Digital Personal Data Protection Bill, 2023 </vt:lpstr>
      <vt:lpstr>Special Provisions </vt:lpstr>
      <vt:lpstr>PowerPoint Presentation</vt:lpstr>
      <vt:lpstr>Latest Developments (2024–2025)</vt:lpstr>
      <vt:lpstr>Future Trends</vt:lpstr>
      <vt:lpstr>Case Story of UPI Abroad</vt:lpstr>
      <vt:lpstr>B. Strategic Growth (2022–2023)</vt:lpstr>
      <vt:lpstr>C. Recent Milestones (2024–2025)</vt:lpstr>
      <vt:lpstr>Key Success Factors</vt:lpstr>
      <vt:lpstr>Global Recognition</vt:lpstr>
      <vt:lpstr>Conclusion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Manish Dadhich</dc:creator>
  <cp:lastModifiedBy>Manish Dadhich</cp:lastModifiedBy>
  <cp:revision>12</cp:revision>
  <dcterms:created xsi:type="dcterms:W3CDTF">2025-08-21T04:25:24Z</dcterms:created>
  <dcterms:modified xsi:type="dcterms:W3CDTF">2025-09-04T02:38:43Z</dcterms:modified>
</cp:coreProperties>
</file>