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2"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Financial Intermediaries	</a:t>
            </a:r>
            <a:endParaRPr lang="en-US" dirty="0"/>
          </a:p>
        </p:txBody>
      </p:sp>
      <p:sp>
        <p:nvSpPr>
          <p:cNvPr id="3" name="Subtitle 2"/>
          <p:cNvSpPr>
            <a:spLocks noGrp="1"/>
          </p:cNvSpPr>
          <p:nvPr>
            <p:ph type="subTitle" idx="1"/>
          </p:nvPr>
        </p:nvSpPr>
        <p:spPr/>
        <p:txBody>
          <a:bodyPr/>
          <a:lstStyle/>
          <a:p>
            <a:r>
              <a:rPr lang="en-US" dirty="0" smtClean="0"/>
              <a:t>Dr. Manish </a:t>
            </a:r>
            <a:r>
              <a:rPr lang="en-US" dirty="0" err="1" smtClean="0"/>
              <a:t>dadhich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Non-Banking Finance Company</a:t>
            </a:r>
            <a:endParaRPr lang="en-US" sz="4000" dirty="0"/>
          </a:p>
        </p:txBody>
      </p:sp>
      <p:sp>
        <p:nvSpPr>
          <p:cNvPr id="3" name="Content Placeholder 2"/>
          <p:cNvSpPr>
            <a:spLocks noGrp="1"/>
          </p:cNvSpPr>
          <p:nvPr>
            <p:ph idx="1"/>
          </p:nvPr>
        </p:nvSpPr>
        <p:spPr/>
        <p:txBody>
          <a:bodyPr>
            <a:normAutofit fontScale="92500" lnSpcReduction="20000"/>
          </a:bodyPr>
          <a:lstStyle/>
          <a:p>
            <a:r>
              <a:rPr lang="en-US" b="1" dirty="0" smtClean="0"/>
              <a:t>Definition of NBFCs According to Reserve Bank Act "Non-Banking Finance Company" (NBFC) means: </a:t>
            </a:r>
            <a:endParaRPr lang="en-US" dirty="0" smtClean="0"/>
          </a:p>
          <a:p>
            <a:r>
              <a:rPr lang="en-US" dirty="0" smtClean="0"/>
              <a:t>1) A financial institution which is a company,</a:t>
            </a:r>
          </a:p>
          <a:p>
            <a:r>
              <a:rPr lang="en-US" dirty="0" smtClean="0"/>
              <a:t> 2) A non-banking institution is a company which has as its principal business of receiving of deposits and advancing loans, </a:t>
            </a:r>
          </a:p>
          <a:p>
            <a:r>
              <a:rPr lang="en-US" dirty="0" smtClean="0"/>
              <a:t>3) Such other non-banking institution or class of such institutions as the bank may with the previous approval of the central government specify</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NBFIs</a:t>
            </a:r>
            <a:endParaRPr lang="en-US" sz="4000" dirty="0"/>
          </a:p>
        </p:txBody>
      </p:sp>
      <p:sp>
        <p:nvSpPr>
          <p:cNvPr id="3" name="Content Placeholder 2"/>
          <p:cNvSpPr>
            <a:spLocks noGrp="1"/>
          </p:cNvSpPr>
          <p:nvPr>
            <p:ph idx="1"/>
          </p:nvPr>
        </p:nvSpPr>
        <p:spPr/>
        <p:txBody>
          <a:bodyPr>
            <a:normAutofit fontScale="92500"/>
          </a:bodyPr>
          <a:lstStyle/>
          <a:p>
            <a:pPr algn="just"/>
            <a:r>
              <a:rPr lang="en-US" dirty="0" smtClean="0"/>
              <a:t>Non-bank financial intermediaries (NBFIs) comprise a mixed bag of institutions, ranging from leasing, factoring, and venture capital companies to various types of contractual savings and institutional </a:t>
            </a:r>
            <a:r>
              <a:rPr lang="en-US" dirty="0" smtClean="0"/>
              <a:t>investors.</a:t>
            </a:r>
          </a:p>
          <a:p>
            <a:pPr algn="just"/>
            <a:r>
              <a:rPr lang="en-US" dirty="0" smtClean="0"/>
              <a:t> </a:t>
            </a:r>
            <a:r>
              <a:rPr lang="en-US" dirty="0" smtClean="0"/>
              <a:t>The common characteristic of these institutions is that they mobilize savings and facilitate the financing of different activities, but they do not accept deposits from the public. </a:t>
            </a:r>
          </a:p>
          <a:p>
            <a:pPr algn="just"/>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Role of </a:t>
            </a:r>
            <a:r>
              <a:rPr lang="en-US" sz="4000" b="1" dirty="0" smtClean="0"/>
              <a:t>NBFIs</a:t>
            </a:r>
            <a:endParaRPr lang="en-US" sz="4000" b="1" dirty="0"/>
          </a:p>
        </p:txBody>
      </p:sp>
      <p:sp>
        <p:nvSpPr>
          <p:cNvPr id="3" name="Content Placeholder 2"/>
          <p:cNvSpPr>
            <a:spLocks noGrp="1"/>
          </p:cNvSpPr>
          <p:nvPr>
            <p:ph idx="1"/>
          </p:nvPr>
        </p:nvSpPr>
        <p:spPr/>
        <p:txBody>
          <a:bodyPr>
            <a:normAutofit fontScale="92500" lnSpcReduction="10000"/>
          </a:bodyPr>
          <a:lstStyle/>
          <a:p>
            <a:pPr algn="just"/>
            <a:r>
              <a:rPr lang="en-US" dirty="0" smtClean="0"/>
              <a:t>NBFIs play an important dual role in the financial system. </a:t>
            </a:r>
            <a:endParaRPr lang="en-US" dirty="0" smtClean="0"/>
          </a:p>
          <a:p>
            <a:pPr algn="just"/>
            <a:r>
              <a:rPr lang="en-US" dirty="0" smtClean="0"/>
              <a:t>They </a:t>
            </a:r>
            <a:r>
              <a:rPr lang="en-US" dirty="0" smtClean="0"/>
              <a:t>complement the role of commercial banks by filling gaps in their range of services. </a:t>
            </a:r>
            <a:endParaRPr lang="en-US" dirty="0" smtClean="0"/>
          </a:p>
          <a:p>
            <a:pPr algn="just"/>
            <a:r>
              <a:rPr lang="en-US" dirty="0" smtClean="0"/>
              <a:t>But </a:t>
            </a:r>
            <a:r>
              <a:rPr lang="en-US" dirty="0" smtClean="0"/>
              <a:t>they also compete with commercial banks and force them to be more efficient and responsive to the needs of their customers. </a:t>
            </a:r>
            <a:endParaRPr lang="en-US" dirty="0" smtClean="0"/>
          </a:p>
          <a:p>
            <a:pPr algn="just"/>
            <a:r>
              <a:rPr lang="en-US" dirty="0" smtClean="0"/>
              <a:t> </a:t>
            </a:r>
            <a:r>
              <a:rPr lang="en-US" dirty="0" smtClean="0"/>
              <a:t>Most NBFIs are also actively involved in the securities markets and in the mobilization and allocation of long-term financial resources. </a:t>
            </a:r>
          </a:p>
          <a:p>
            <a:pPr algn="just"/>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The Categories of Non-Banking Financial Companies </a:t>
            </a:r>
            <a:r>
              <a:rPr lang="en-US" sz="2800" dirty="0" smtClean="0"/>
              <a:t/>
            </a:r>
            <a:br>
              <a:rPr lang="en-US" sz="2800" dirty="0" smtClean="0"/>
            </a:br>
            <a:endParaRPr lang="en-US" sz="2800" dirty="0"/>
          </a:p>
        </p:txBody>
      </p:sp>
      <p:sp>
        <p:nvSpPr>
          <p:cNvPr id="3" name="Content Placeholder 2"/>
          <p:cNvSpPr>
            <a:spLocks noGrp="1"/>
          </p:cNvSpPr>
          <p:nvPr>
            <p:ph idx="1"/>
          </p:nvPr>
        </p:nvSpPr>
        <p:spPr/>
        <p:txBody>
          <a:bodyPr/>
          <a:lstStyle/>
          <a:p>
            <a:r>
              <a:rPr lang="en-US" dirty="0" smtClean="0"/>
              <a:t>Non-Banking Financial Intermediaries can be classified into different ways, that is leasing companies, hire-purchase finance companies, benefit funds, housing finance, investment companies, residuary non-banking company, and miscellaneous non-banking company.</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Non-Banking </a:t>
            </a:r>
            <a:r>
              <a:rPr lang="en-US" sz="3200" b="1" dirty="0" smtClean="0"/>
              <a:t>Financial </a:t>
            </a:r>
            <a:r>
              <a:rPr lang="en-US" sz="3200" b="1" dirty="0" smtClean="0"/>
              <a:t>Companies, </a:t>
            </a:r>
            <a:r>
              <a:rPr lang="en-US" sz="3200" b="1" dirty="0" err="1" smtClean="0"/>
              <a:t>Eg</a:t>
            </a:r>
            <a:r>
              <a:rPr lang="en-US" sz="3200" b="1" dirty="0" smtClean="0"/>
              <a:t>.</a:t>
            </a:r>
            <a:endParaRPr lang="en-US" sz="3200" dirty="0"/>
          </a:p>
        </p:txBody>
      </p:sp>
      <p:sp>
        <p:nvSpPr>
          <p:cNvPr id="3" name="Content Placeholder 2"/>
          <p:cNvSpPr>
            <a:spLocks noGrp="1"/>
          </p:cNvSpPr>
          <p:nvPr>
            <p:ph idx="1"/>
          </p:nvPr>
        </p:nvSpPr>
        <p:spPr/>
        <p:txBody>
          <a:bodyPr/>
          <a:lstStyle/>
          <a:p>
            <a:pPr algn="just">
              <a:buNone/>
            </a:pPr>
            <a:r>
              <a:rPr lang="en-US" dirty="0" smtClean="0"/>
              <a:t>1. Equipment </a:t>
            </a:r>
            <a:r>
              <a:rPr lang="en-US" dirty="0" smtClean="0"/>
              <a:t>Leasing Company (ELC) means any company which is carrying on as its principal business, the activity of leasing of equipment or the financing of such activity.</a:t>
            </a:r>
          </a:p>
          <a:p>
            <a:pPr algn="just">
              <a:buNone/>
            </a:pPr>
            <a:r>
              <a:rPr lang="en-US" dirty="0" smtClean="0"/>
              <a:t>2</a:t>
            </a:r>
            <a:r>
              <a:rPr lang="en-US" dirty="0" smtClean="0"/>
              <a:t>. Hire-Purchase Finance Company (HPFC) is a company which carries on as its principal business, hire purchase transactions or the financing of such transactions. </a:t>
            </a:r>
          </a:p>
          <a:p>
            <a:pPr algn="just"/>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Non-Banking Financial Companies, </a:t>
            </a:r>
            <a:r>
              <a:rPr lang="en-US" sz="3200" b="1" dirty="0" err="1" smtClean="0"/>
              <a:t>Eg</a:t>
            </a:r>
            <a:r>
              <a:rPr lang="en-US" sz="3200" b="1" dirty="0" smtClean="0"/>
              <a:t>.</a:t>
            </a:r>
            <a:endParaRPr lang="en-US" sz="3200" dirty="0"/>
          </a:p>
        </p:txBody>
      </p:sp>
      <p:sp>
        <p:nvSpPr>
          <p:cNvPr id="3" name="Content Placeholder 2"/>
          <p:cNvSpPr>
            <a:spLocks noGrp="1"/>
          </p:cNvSpPr>
          <p:nvPr>
            <p:ph idx="1"/>
          </p:nvPr>
        </p:nvSpPr>
        <p:spPr/>
        <p:txBody>
          <a:bodyPr>
            <a:normAutofit lnSpcReduction="10000"/>
          </a:bodyPr>
          <a:lstStyle/>
          <a:p>
            <a:pPr algn="just">
              <a:buNone/>
            </a:pPr>
            <a:r>
              <a:rPr lang="en-US" dirty="0" smtClean="0"/>
              <a:t>3. Housing Finance Company (HFC) is a company which carries on as its principal business, the financing of the acquisition or construction of houses including the acquisition or development of plots of land for construction of houses. </a:t>
            </a:r>
          </a:p>
          <a:p>
            <a:pPr algn="just">
              <a:buNone/>
            </a:pPr>
            <a:r>
              <a:rPr lang="en-US" dirty="0" smtClean="0"/>
              <a:t>4. Investment Company (IC) means any company which is carrying on as its principal business, the acquisition of securities. </a:t>
            </a:r>
          </a:p>
          <a:p>
            <a:pPr algn="just"/>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Non-Banking Financial Companies, </a:t>
            </a:r>
            <a:r>
              <a:rPr lang="en-US" sz="3200" b="1" dirty="0" err="1" smtClean="0"/>
              <a:t>Eg</a:t>
            </a:r>
            <a:r>
              <a:rPr lang="en-US" sz="3200" b="1" dirty="0" smtClean="0"/>
              <a:t>.</a:t>
            </a:r>
            <a:endParaRPr lang="en-US" sz="3200" dirty="0"/>
          </a:p>
        </p:txBody>
      </p:sp>
      <p:sp>
        <p:nvSpPr>
          <p:cNvPr id="3" name="Content Placeholder 2"/>
          <p:cNvSpPr>
            <a:spLocks noGrp="1"/>
          </p:cNvSpPr>
          <p:nvPr>
            <p:ph idx="1"/>
          </p:nvPr>
        </p:nvSpPr>
        <p:spPr/>
        <p:txBody>
          <a:bodyPr>
            <a:normAutofit lnSpcReduction="10000"/>
          </a:bodyPr>
          <a:lstStyle/>
          <a:p>
            <a:pPr algn="just"/>
            <a:r>
              <a:rPr lang="en-US" dirty="0" smtClean="0"/>
              <a:t>5. Loan Company (LC) means any company which is carrying on as its principal business, the providing of finance whether by making loans or advances or otherwise for any activity other than its own. </a:t>
            </a:r>
          </a:p>
          <a:p>
            <a:pPr algn="just"/>
            <a:r>
              <a:rPr lang="en-US" dirty="0" smtClean="0"/>
              <a:t> 6. Benefit Fund Companies (BFC) means any company which is notified by the central government under Section 620-A of the Companies Act 1956.</a:t>
            </a:r>
          </a:p>
          <a:p>
            <a:pPr algn="just"/>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Non-Banking Financial Companies, </a:t>
            </a:r>
            <a:r>
              <a:rPr lang="en-US" sz="3200" b="1" dirty="0" err="1" smtClean="0"/>
              <a:t>Eg</a:t>
            </a:r>
            <a:r>
              <a:rPr lang="en-US" sz="3200" b="1" dirty="0" smtClean="0"/>
              <a:t>.</a:t>
            </a:r>
            <a:endParaRPr lang="en-US" sz="3200" dirty="0"/>
          </a:p>
        </p:txBody>
      </p:sp>
      <p:sp>
        <p:nvSpPr>
          <p:cNvPr id="3" name="Content Placeholder 2"/>
          <p:cNvSpPr>
            <a:spLocks noGrp="1"/>
          </p:cNvSpPr>
          <p:nvPr>
            <p:ph idx="1"/>
          </p:nvPr>
        </p:nvSpPr>
        <p:spPr/>
        <p:txBody>
          <a:bodyPr>
            <a:normAutofit fontScale="85000" lnSpcReduction="10000"/>
          </a:bodyPr>
          <a:lstStyle/>
          <a:p>
            <a:pPr algn="just">
              <a:buNone/>
            </a:pPr>
            <a:r>
              <a:rPr lang="en-US" dirty="0" smtClean="0"/>
              <a:t>7. Miscellaneous Non-Banking Company (MNBC) is a company which collects subscriptions from specified number of subscribers periodically and in turn distributes the same as prizes amongst them. </a:t>
            </a:r>
          </a:p>
          <a:p>
            <a:pPr algn="just">
              <a:buNone/>
            </a:pPr>
            <a:r>
              <a:rPr lang="en-US" dirty="0" smtClean="0"/>
              <a:t>8. Residuary Non-Banking Company (RNBC) is a company which receives deposits under any scheme by way of subscriptions/contributions and does not fall in any above categories.</a:t>
            </a:r>
          </a:p>
          <a:p>
            <a:pPr lvl="0" algn="just">
              <a:buNone/>
            </a:pPr>
            <a:r>
              <a:rPr lang="en-US" dirty="0" smtClean="0"/>
              <a:t>Non banking financial companies </a:t>
            </a:r>
            <a:endParaRPr lang="en-US" dirty="0" smtClean="0"/>
          </a:p>
          <a:p>
            <a:pPr lvl="0" algn="just">
              <a:buNone/>
            </a:pPr>
            <a:r>
              <a:rPr lang="en-US" dirty="0" smtClean="0"/>
              <a:t>(</a:t>
            </a:r>
            <a:r>
              <a:rPr lang="en-US" dirty="0" smtClean="0"/>
              <a:t>NBFC, </a:t>
            </a:r>
            <a:r>
              <a:rPr lang="en-US" dirty="0" err="1" smtClean="0"/>
              <a:t>eg</a:t>
            </a:r>
            <a:r>
              <a:rPr lang="en-US" dirty="0" smtClean="0"/>
              <a:t>. </a:t>
            </a:r>
            <a:r>
              <a:rPr lang="en-US" dirty="0" err="1" smtClean="0"/>
              <a:t>Mannapuram</a:t>
            </a:r>
            <a:r>
              <a:rPr lang="en-US" dirty="0" smtClean="0"/>
              <a:t> gold loans, </a:t>
            </a:r>
            <a:r>
              <a:rPr lang="en-US" dirty="0" err="1" smtClean="0"/>
              <a:t>Muthoot</a:t>
            </a:r>
            <a:r>
              <a:rPr lang="en-US" dirty="0" smtClean="0"/>
              <a:t> finance etc. </a:t>
            </a:r>
            <a:r>
              <a:rPr lang="en-US" i="1" dirty="0" smtClean="0"/>
              <a:t>Jab </a:t>
            </a:r>
            <a:r>
              <a:rPr lang="en-US" i="1" dirty="0" err="1" smtClean="0"/>
              <a:t>ghar</a:t>
            </a:r>
            <a:r>
              <a:rPr lang="en-US" i="1" dirty="0" smtClean="0"/>
              <a:t> </a:t>
            </a:r>
            <a:r>
              <a:rPr lang="en-US" i="1" dirty="0" err="1" smtClean="0"/>
              <a:t>mein</a:t>
            </a:r>
            <a:r>
              <a:rPr lang="en-US" i="1" dirty="0" smtClean="0"/>
              <a:t> </a:t>
            </a:r>
            <a:r>
              <a:rPr lang="en-US" i="1" dirty="0" err="1" smtClean="0"/>
              <a:t>pada</a:t>
            </a:r>
            <a:r>
              <a:rPr lang="en-US" i="1" dirty="0" smtClean="0"/>
              <a:t> </a:t>
            </a:r>
            <a:r>
              <a:rPr lang="en-US" i="1" dirty="0" err="1" smtClean="0"/>
              <a:t>hai</a:t>
            </a:r>
            <a:r>
              <a:rPr lang="en-US" i="1" dirty="0" smtClean="0"/>
              <a:t> </a:t>
            </a:r>
            <a:r>
              <a:rPr lang="en-US" i="1" dirty="0" err="1" smtClean="0"/>
              <a:t>sona</a:t>
            </a:r>
            <a:r>
              <a:rPr lang="en-US" i="1" dirty="0" smtClean="0"/>
              <a:t> to fir </a:t>
            </a:r>
            <a:r>
              <a:rPr lang="en-US" i="1" dirty="0" err="1" smtClean="0"/>
              <a:t>kaahe</a:t>
            </a:r>
            <a:r>
              <a:rPr lang="en-US" i="1" dirty="0" smtClean="0"/>
              <a:t> </a:t>
            </a:r>
            <a:r>
              <a:rPr lang="en-US" i="1" dirty="0" err="1" smtClean="0"/>
              <a:t>ko</a:t>
            </a:r>
            <a:r>
              <a:rPr lang="en-US" i="1" dirty="0" smtClean="0"/>
              <a:t> </a:t>
            </a:r>
            <a:r>
              <a:rPr lang="en-US" i="1" dirty="0" err="1" smtClean="0"/>
              <a:t>rona</a:t>
            </a:r>
            <a:r>
              <a:rPr lang="en-US" i="1" dirty="0" smtClean="0"/>
              <a:t>?</a:t>
            </a:r>
            <a:r>
              <a:rPr lang="en-US" dirty="0" smtClean="0"/>
              <a:t>)</a:t>
            </a:r>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Financial </a:t>
            </a:r>
            <a:r>
              <a:rPr lang="en-US" b="1" dirty="0" smtClean="0"/>
              <a:t>intermediary</a:t>
            </a:r>
            <a:endParaRPr lang="en-US" dirty="0"/>
          </a:p>
        </p:txBody>
      </p:sp>
      <p:sp>
        <p:nvSpPr>
          <p:cNvPr id="3" name="Content Placeholder 2"/>
          <p:cNvSpPr>
            <a:spLocks noGrp="1"/>
          </p:cNvSpPr>
          <p:nvPr>
            <p:ph idx="1"/>
          </p:nvPr>
        </p:nvSpPr>
        <p:spPr/>
        <p:txBody>
          <a:bodyPr/>
          <a:lstStyle/>
          <a:p>
            <a:r>
              <a:rPr lang="en-US" dirty="0" smtClean="0"/>
              <a:t>The term </a:t>
            </a:r>
            <a:r>
              <a:rPr lang="en-US" b="1" dirty="0" smtClean="0"/>
              <a:t>financial intermediary</a:t>
            </a:r>
            <a:r>
              <a:rPr lang="en-US" dirty="0" smtClean="0"/>
              <a:t> may refer to an institution, firm or individual who performs intermediation between two or more parties in a financial context. Typically the first party is a provider of a product or service and the second party is a consumer or customer.</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4830763"/>
          </a:xfrm>
        </p:spPr>
        <p:txBody>
          <a:bodyPr>
            <a:normAutofit fontScale="92500" lnSpcReduction="20000"/>
          </a:bodyPr>
          <a:lstStyle/>
          <a:p>
            <a:pPr algn="just"/>
            <a:r>
              <a:rPr lang="en-US" dirty="0" smtClean="0"/>
              <a:t>Financial intermediaries are banking and non-banking institutions which transfer funds from economic agents with surplus funds (surplus units) to economic agents (deficit units) that would like to utilize those funds. </a:t>
            </a:r>
            <a:endParaRPr lang="en-US" dirty="0" smtClean="0"/>
          </a:p>
          <a:p>
            <a:pPr algn="just"/>
            <a:r>
              <a:rPr lang="en-US" dirty="0" smtClean="0"/>
              <a:t>FIs </a:t>
            </a:r>
            <a:r>
              <a:rPr lang="en-US" dirty="0" smtClean="0"/>
              <a:t>are basically two types: </a:t>
            </a:r>
            <a:endParaRPr lang="en-US" dirty="0" smtClean="0"/>
          </a:p>
          <a:p>
            <a:pPr algn="just">
              <a:buNone/>
            </a:pPr>
            <a:r>
              <a:rPr lang="en-US" dirty="0" smtClean="0"/>
              <a:t>1. Financial </a:t>
            </a:r>
            <a:r>
              <a:rPr lang="en-US" dirty="0" smtClean="0"/>
              <a:t>Intermediaries, BFIs (Central banks and Commercial banks) and </a:t>
            </a:r>
            <a:endParaRPr lang="en-US" dirty="0" smtClean="0"/>
          </a:p>
          <a:p>
            <a:pPr algn="just">
              <a:buNone/>
            </a:pPr>
            <a:r>
              <a:rPr lang="en-US" dirty="0" smtClean="0"/>
              <a:t>2. Non-Bank </a:t>
            </a:r>
            <a:r>
              <a:rPr lang="en-US" dirty="0" smtClean="0"/>
              <a:t>Financial Intermediaries, NBFIs (insurance companies, mutual trust funds, investment companies, pensions funds, discount houses).</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Financial intermediaries can be:</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Commercial banks</a:t>
            </a:r>
          </a:p>
          <a:p>
            <a:pPr lvl="0"/>
            <a:r>
              <a:rPr lang="en-US" dirty="0" smtClean="0"/>
              <a:t>Regional rural banks (RRB)</a:t>
            </a:r>
          </a:p>
          <a:p>
            <a:pPr lvl="0"/>
            <a:r>
              <a:rPr lang="en-US" dirty="0" smtClean="0"/>
              <a:t>Cooperative banks/ societies</a:t>
            </a:r>
          </a:p>
          <a:p>
            <a:pPr lvl="0"/>
            <a:r>
              <a:rPr lang="en-US" dirty="0" smtClean="0"/>
              <a:t>Development banks and All India finance institutions (IDBI, NABARD, SIDBI, NHB etc.)</a:t>
            </a:r>
          </a:p>
          <a:p>
            <a:pPr lvl="0"/>
            <a:r>
              <a:rPr lang="en-US" dirty="0" smtClean="0"/>
              <a:t>Pension/provident funds (NPS, EPFO etc.)</a:t>
            </a:r>
          </a:p>
          <a:p>
            <a:pPr lvl="0"/>
            <a:r>
              <a:rPr lang="en-US" dirty="0" smtClean="0"/>
              <a:t>Mutual funds (UTI and private sector mutual funds)</a:t>
            </a:r>
          </a:p>
          <a:p>
            <a:pPr lvl="0"/>
            <a:r>
              <a:rPr lang="en-US" dirty="0" smtClean="0"/>
              <a:t>Insurance companies (LIC, GIC etc.)</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Financial Intermediaries</a:t>
            </a:r>
            <a:r>
              <a:rPr lang="en-US" sz="3200" dirty="0" smtClean="0"/>
              <a:t> </a:t>
            </a:r>
            <a:r>
              <a:rPr lang="en-US" sz="3200" dirty="0" smtClean="0"/>
              <a:t>has </a:t>
            </a:r>
            <a:r>
              <a:rPr lang="en-US" sz="3200" dirty="0" smtClean="0"/>
              <a:t>two major </a:t>
            </a:r>
            <a:r>
              <a:rPr lang="en-US" sz="3200" dirty="0" smtClean="0"/>
              <a:t>categories</a:t>
            </a:r>
            <a:r>
              <a:rPr lang="en-US" sz="3200" dirty="0" smtClean="0"/>
              <a:t/>
            </a:r>
            <a:br>
              <a:rPr lang="en-US" sz="3200" dirty="0" smtClean="0"/>
            </a:br>
            <a:endParaRPr lang="en-US" sz="3200" dirty="0"/>
          </a:p>
        </p:txBody>
      </p:sp>
      <p:sp>
        <p:nvSpPr>
          <p:cNvPr id="3" name="Content Placeholder 2"/>
          <p:cNvSpPr>
            <a:spLocks noGrp="1"/>
          </p:cNvSpPr>
          <p:nvPr>
            <p:ph idx="1"/>
          </p:nvPr>
        </p:nvSpPr>
        <p:spPr/>
        <p:txBody>
          <a:bodyPr/>
          <a:lstStyle/>
          <a:p>
            <a:pPr lvl="0"/>
            <a:r>
              <a:rPr lang="en-US" dirty="0" smtClean="0"/>
              <a:t>Fee-based or Advisory Financial Intermediaries</a:t>
            </a:r>
          </a:p>
          <a:p>
            <a:pPr lvl="0"/>
            <a:r>
              <a:rPr lang="en-US" dirty="0" smtClean="0"/>
              <a:t>Asset Based Financial Intermediaries.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Fee Based/Advisory Financial Intermediaries</a:t>
            </a:r>
            <a:endParaRPr lang="en-US" sz="3200" dirty="0"/>
          </a:p>
        </p:txBody>
      </p:sp>
      <p:sp>
        <p:nvSpPr>
          <p:cNvPr id="3" name="Content Placeholder 2"/>
          <p:cNvSpPr>
            <a:spLocks noGrp="1"/>
          </p:cNvSpPr>
          <p:nvPr>
            <p:ph idx="1"/>
          </p:nvPr>
        </p:nvSpPr>
        <p:spPr/>
        <p:txBody>
          <a:bodyPr>
            <a:normAutofit fontScale="92500" lnSpcReduction="20000"/>
          </a:bodyPr>
          <a:lstStyle/>
          <a:p>
            <a:r>
              <a:rPr lang="en-US" dirty="0" smtClean="0"/>
              <a:t>These Financial Intermediaries/ Institutions offer advisory financial services and charge a fee accordingly for the services rendered</a:t>
            </a:r>
            <a:r>
              <a:rPr lang="en-US" dirty="0" smtClean="0"/>
              <a:t>. </a:t>
            </a:r>
            <a:r>
              <a:rPr lang="en-US" dirty="0" err="1" smtClean="0"/>
              <a:t>Eg</a:t>
            </a:r>
            <a:r>
              <a:rPr lang="en-US" dirty="0" smtClean="0"/>
              <a:t>.</a:t>
            </a:r>
          </a:p>
          <a:p>
            <a:r>
              <a:rPr lang="en-US" b="1" dirty="0" smtClean="0"/>
              <a:t>I.</a:t>
            </a:r>
            <a:r>
              <a:rPr lang="en-US" dirty="0" smtClean="0"/>
              <a:t> Issue Management</a:t>
            </a:r>
            <a:br>
              <a:rPr lang="en-US" dirty="0" smtClean="0"/>
            </a:br>
            <a:r>
              <a:rPr lang="en-US" b="1" dirty="0" smtClean="0"/>
              <a:t>ii.</a:t>
            </a:r>
            <a:r>
              <a:rPr lang="en-US" dirty="0" smtClean="0"/>
              <a:t> Underwriting</a:t>
            </a:r>
            <a:br>
              <a:rPr lang="en-US" dirty="0" smtClean="0"/>
            </a:br>
            <a:r>
              <a:rPr lang="en-US" b="1" dirty="0" smtClean="0"/>
              <a:t>iii.</a:t>
            </a:r>
            <a:r>
              <a:rPr lang="en-US" dirty="0" smtClean="0"/>
              <a:t> Portfolio Management</a:t>
            </a:r>
            <a:br>
              <a:rPr lang="en-US" dirty="0" smtClean="0"/>
            </a:br>
            <a:r>
              <a:rPr lang="en-US" b="1" dirty="0" smtClean="0"/>
              <a:t>iv.</a:t>
            </a:r>
            <a:r>
              <a:rPr lang="en-US" dirty="0" smtClean="0"/>
              <a:t> Corporate Counseling</a:t>
            </a:r>
            <a:br>
              <a:rPr lang="en-US" dirty="0" smtClean="0"/>
            </a:br>
            <a:r>
              <a:rPr lang="en-US" b="1" dirty="0" smtClean="0"/>
              <a:t>v.</a:t>
            </a:r>
            <a:r>
              <a:rPr lang="en-US" dirty="0" smtClean="0"/>
              <a:t> Stock </a:t>
            </a:r>
            <a:r>
              <a:rPr lang="en-US" dirty="0" smtClean="0"/>
              <a:t>Broking </a:t>
            </a:r>
            <a:r>
              <a:rPr lang="en-US" dirty="0" smtClean="0"/>
              <a:t/>
            </a:r>
            <a:br>
              <a:rPr lang="en-US" dirty="0" smtClean="0"/>
            </a:br>
            <a:r>
              <a:rPr lang="en-US" b="1" dirty="0" smtClean="0"/>
              <a:t>vi</a:t>
            </a:r>
            <a:r>
              <a:rPr lang="en-US" b="1" dirty="0" smtClean="0"/>
              <a:t>.</a:t>
            </a:r>
            <a:r>
              <a:rPr lang="en-US" dirty="0" smtClean="0"/>
              <a:t> Arranging Foreign Collaboration Services</a:t>
            </a:r>
            <a:br>
              <a:rPr lang="en-US" dirty="0" smtClean="0"/>
            </a:br>
            <a:r>
              <a:rPr lang="en-US" b="1" dirty="0" smtClean="0"/>
              <a:t>vii</a:t>
            </a:r>
            <a:r>
              <a:rPr lang="en-US" b="1" dirty="0" smtClean="0"/>
              <a:t>.</a:t>
            </a:r>
            <a:r>
              <a:rPr lang="en-US" dirty="0" smtClean="0"/>
              <a:t> Mergers and Acquisitions</a:t>
            </a:r>
            <a:br>
              <a:rPr lang="en-US" dirty="0" smtClean="0"/>
            </a:br>
            <a:r>
              <a:rPr lang="en-US" dirty="0" smtClean="0"/>
              <a:t>I</a:t>
            </a:r>
            <a:r>
              <a:rPr lang="en-US" b="1" dirty="0" smtClean="0"/>
              <a:t>x</a:t>
            </a:r>
            <a:r>
              <a:rPr lang="en-US" b="1" dirty="0" smtClean="0"/>
              <a:t>.</a:t>
            </a:r>
            <a:r>
              <a:rPr lang="en-US" dirty="0" smtClean="0"/>
              <a:t> Capital Restructuring</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ASSET-BASED Financial Intermediaries</a:t>
            </a:r>
            <a:endParaRPr lang="en-US" sz="3600" dirty="0"/>
          </a:p>
        </p:txBody>
      </p:sp>
      <p:sp>
        <p:nvSpPr>
          <p:cNvPr id="3" name="Content Placeholder 2"/>
          <p:cNvSpPr>
            <a:spLocks noGrp="1"/>
          </p:cNvSpPr>
          <p:nvPr>
            <p:ph idx="1"/>
          </p:nvPr>
        </p:nvSpPr>
        <p:spPr/>
        <p:txBody>
          <a:bodyPr>
            <a:normAutofit/>
          </a:bodyPr>
          <a:lstStyle/>
          <a:p>
            <a:pPr algn="just"/>
            <a:r>
              <a:rPr lang="en-US" sz="2800" dirty="0" smtClean="0"/>
              <a:t>These Financial Intermediaries/Institutions finance the specific requirements of their clientele. The required infra-structure, in the form of required asset or finance is provided for rent or interest respectively</a:t>
            </a:r>
            <a:r>
              <a:rPr lang="en-US" sz="2800" dirty="0" smtClean="0"/>
              <a:t>.</a:t>
            </a:r>
          </a:p>
          <a:p>
            <a:pPr algn="just"/>
            <a:r>
              <a:rPr lang="en-US" sz="2800" dirty="0" smtClean="0"/>
              <a:t>The financial institutions may be regulated by various regulatory </a:t>
            </a:r>
            <a:r>
              <a:rPr lang="en-US" sz="2800" dirty="0" smtClean="0"/>
              <a:t>authorities. </a:t>
            </a:r>
            <a:r>
              <a:rPr lang="en-US" sz="2800" dirty="0" smtClean="0"/>
              <a:t>In addition, regulatory authorities may impose specific standards of conduct requirements on financial intermediaries when providing services to investors</a:t>
            </a: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Some of these initiatives are: </a:t>
            </a:r>
            <a:br>
              <a:rPr lang="en-US" sz="3200" b="1" dirty="0" smtClean="0"/>
            </a:br>
            <a:endParaRPr lang="en-US" sz="3200" b="1" dirty="0"/>
          </a:p>
        </p:txBody>
      </p:sp>
      <p:sp>
        <p:nvSpPr>
          <p:cNvPr id="3" name="Content Placeholder 2"/>
          <p:cNvSpPr>
            <a:spLocks noGrp="1"/>
          </p:cNvSpPr>
          <p:nvPr>
            <p:ph idx="1"/>
          </p:nvPr>
        </p:nvSpPr>
        <p:spPr/>
        <p:txBody>
          <a:bodyPr>
            <a:normAutofit fontScale="92500" lnSpcReduction="20000"/>
          </a:bodyPr>
          <a:lstStyle/>
          <a:p>
            <a:r>
              <a:rPr lang="en-US" dirty="0" smtClean="0"/>
              <a:t>All </a:t>
            </a:r>
            <a:r>
              <a:rPr lang="en-US" dirty="0" smtClean="0"/>
              <a:t>India Development Financial Institutions [DFIs] </a:t>
            </a:r>
          </a:p>
          <a:p>
            <a:r>
              <a:rPr lang="en-US" dirty="0" smtClean="0"/>
              <a:t>State level Financial Corporations [SFCs] </a:t>
            </a:r>
          </a:p>
          <a:p>
            <a:r>
              <a:rPr lang="en-US" dirty="0" smtClean="0"/>
              <a:t>Insurance Companies </a:t>
            </a:r>
          </a:p>
          <a:p>
            <a:r>
              <a:rPr lang="en-US" dirty="0" smtClean="0"/>
              <a:t>Mutual Funds [MFs] </a:t>
            </a:r>
          </a:p>
          <a:p>
            <a:r>
              <a:rPr lang="en-US" dirty="0" smtClean="0"/>
              <a:t>Non Banking Finance Corporations [NBFCs]</a:t>
            </a:r>
          </a:p>
          <a:p>
            <a:r>
              <a:rPr lang="en-US" dirty="0" smtClean="0"/>
              <a:t>Industrial Finance Corporation of India [IFCI] </a:t>
            </a:r>
          </a:p>
          <a:p>
            <a:r>
              <a:rPr lang="en-US" dirty="0" smtClean="0"/>
              <a:t>Industrial Development Bank of India [IDBI], </a:t>
            </a:r>
          </a:p>
          <a:p>
            <a:r>
              <a:rPr lang="en-US" dirty="0" smtClean="0"/>
              <a:t>Industrial Credit and Investment Corporation of India [ICICI]</a:t>
            </a:r>
          </a:p>
          <a:p>
            <a:r>
              <a:rPr lang="en-US" dirty="0" smtClean="0"/>
              <a:t>Industrial Investment Bank of India [IIBI].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525963"/>
          </a:xfrm>
        </p:spPr>
        <p:txBody>
          <a:bodyPr>
            <a:normAutofit/>
          </a:bodyPr>
          <a:lstStyle/>
          <a:p>
            <a:pPr algn="ctr">
              <a:buNone/>
            </a:pPr>
            <a:r>
              <a:rPr lang="en-US" sz="4000" dirty="0" smtClean="0"/>
              <a:t>II</a:t>
            </a:r>
          </a:p>
          <a:p>
            <a:pPr algn="ctr">
              <a:buNone/>
            </a:pPr>
            <a:r>
              <a:rPr lang="en-US" sz="4000" b="1" dirty="0" smtClean="0"/>
              <a:t>Non-Banking Finance Company</a:t>
            </a:r>
            <a:endParaRPr lang="en-US" sz="4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876</Words>
  <Application>Microsoft Office PowerPoint</Application>
  <PresentationFormat>On-screen Show (4:3)</PresentationFormat>
  <Paragraphs>66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Financial Intermediaries </vt:lpstr>
      <vt:lpstr>Financial intermediary</vt:lpstr>
      <vt:lpstr>Slide 3</vt:lpstr>
      <vt:lpstr>Financial intermediaries can be: </vt:lpstr>
      <vt:lpstr>Financial Intermediaries has two major categories </vt:lpstr>
      <vt:lpstr>Fee Based/Advisory Financial Intermediaries</vt:lpstr>
      <vt:lpstr>ASSET-BASED Financial Intermediaries</vt:lpstr>
      <vt:lpstr>Some of these initiatives are:  </vt:lpstr>
      <vt:lpstr>Slide 9</vt:lpstr>
      <vt:lpstr>Non-Banking Finance Company</vt:lpstr>
      <vt:lpstr>NBFIs</vt:lpstr>
      <vt:lpstr>Role of NBFIs</vt:lpstr>
      <vt:lpstr>The Categories of Non-Banking Financial Companies  </vt:lpstr>
      <vt:lpstr>Non-Banking Financial Companies, Eg.</vt:lpstr>
      <vt:lpstr>Non-Banking Financial Companies, Eg.</vt:lpstr>
      <vt:lpstr>Non-Banking Financial Companies, Eg.</vt:lpstr>
      <vt:lpstr>Non-Banking Financial Companies, Eg.</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Intermediaries </dc:title>
  <dc:creator>Manish</dc:creator>
  <cp:lastModifiedBy>Manish</cp:lastModifiedBy>
  <cp:revision>2</cp:revision>
  <dcterms:created xsi:type="dcterms:W3CDTF">2006-08-16T00:00:00Z</dcterms:created>
  <dcterms:modified xsi:type="dcterms:W3CDTF">2018-08-16T08:27:27Z</dcterms:modified>
</cp:coreProperties>
</file>