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1371599"/>
          </a:xfrm>
        </p:spPr>
        <p:txBody>
          <a:bodyPr>
            <a:normAutofit/>
          </a:bodyPr>
          <a:lstStyle/>
          <a:p>
            <a:r>
              <a:rPr lang="en-US" sz="5400" b="1" dirty="0" smtClean="0"/>
              <a:t>Banking operations</a:t>
            </a:r>
            <a:endParaRPr lang="en-US" sz="5400"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lvl="0" algn="just"/>
            <a:r>
              <a:rPr lang="en-US" sz="2400" b="1" dirty="0" smtClean="0"/>
              <a:t>Non performing assets (NPAs)</a:t>
            </a:r>
            <a:r>
              <a:rPr lang="en-US" sz="2400" dirty="0" smtClean="0"/>
              <a:t>:nonperforming assets, classification of assets, management of NPAs has become crucial part of bank operation now a days.</a:t>
            </a:r>
          </a:p>
          <a:p>
            <a:pPr lvl="0" algn="just"/>
            <a:r>
              <a:rPr lang="en-US" sz="2400" b="1" dirty="0" smtClean="0"/>
              <a:t>Learning about the SARFAESI Act</a:t>
            </a:r>
            <a:r>
              <a:rPr lang="en-US" sz="2400" dirty="0" smtClean="0"/>
              <a:t>: Securitization and Reconstruction of Financial Assets and Enforcement of Security Interest Act (SARFAESI) Act (2002), processing of payments &amp; settlements and FET,  products of payment services, collection services and foreign exchange are again few of important operation of banking.</a:t>
            </a:r>
          </a:p>
          <a:p>
            <a:pPr lvl="0" algn="just"/>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Thx</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t>Introduction to banking operations</a:t>
            </a:r>
            <a:endParaRPr lang="en-US" sz="3200" b="1" dirty="0"/>
          </a:p>
        </p:txBody>
      </p:sp>
      <p:sp>
        <p:nvSpPr>
          <p:cNvPr id="3" name="Content Placeholder 2"/>
          <p:cNvSpPr>
            <a:spLocks noGrp="1"/>
          </p:cNvSpPr>
          <p:nvPr>
            <p:ph idx="1"/>
          </p:nvPr>
        </p:nvSpPr>
        <p:spPr>
          <a:xfrm>
            <a:off x="457200" y="1219200"/>
            <a:ext cx="8229600" cy="4906963"/>
          </a:xfrm>
        </p:spPr>
        <p:txBody>
          <a:bodyPr>
            <a:noAutofit/>
          </a:bodyPr>
          <a:lstStyle/>
          <a:p>
            <a:pPr algn="just"/>
            <a:r>
              <a:rPr lang="en-US" sz="2800" dirty="0" smtClean="0"/>
              <a:t>Banking operations involves the practices and procedures that a bank uses to ensure that customers’ transactions are completed accurately and appropriately. </a:t>
            </a:r>
          </a:p>
          <a:p>
            <a:pPr algn="just"/>
            <a:r>
              <a:rPr lang="en-US" sz="2800" dirty="0" smtClean="0"/>
              <a:t>For example, if a customer wishes to purchase </a:t>
            </a:r>
            <a:r>
              <a:rPr lang="en-US" sz="2800" dirty="0" smtClean="0"/>
              <a:t>stock or shares</a:t>
            </a:r>
            <a:r>
              <a:rPr lang="en-US" sz="2800" dirty="0" smtClean="0"/>
              <a:t>, the bank ensures that the money and the stock are ready to be traded. </a:t>
            </a:r>
          </a:p>
          <a:p>
            <a:pPr algn="just"/>
            <a:r>
              <a:rPr lang="en-US" sz="2800" dirty="0" smtClean="0"/>
              <a:t>The bank will oversee the actual transfer of the stock and funds, and it will ensure that any reporting requirements regarding the transaction are recorded. </a:t>
            </a:r>
          </a:p>
          <a:p>
            <a:pPr algn="just"/>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of the common banking operations</a:t>
            </a:r>
            <a:endParaRPr lang="en-US" sz="3200" dirty="0"/>
          </a:p>
        </p:txBody>
      </p:sp>
      <p:sp>
        <p:nvSpPr>
          <p:cNvPr id="3" name="Content Placeholder 2"/>
          <p:cNvSpPr>
            <a:spLocks noGrp="1"/>
          </p:cNvSpPr>
          <p:nvPr>
            <p:ph idx="1"/>
          </p:nvPr>
        </p:nvSpPr>
        <p:spPr/>
        <p:txBody>
          <a:bodyPr>
            <a:normAutofit/>
          </a:bodyPr>
          <a:lstStyle/>
          <a:p>
            <a:pPr marL="514350" indent="-514350" algn="just">
              <a:buAutoNum type="arabicPeriod"/>
            </a:pPr>
            <a:r>
              <a:rPr lang="en-US" b="1" dirty="0" smtClean="0"/>
              <a:t>Retail banking</a:t>
            </a:r>
          </a:p>
          <a:p>
            <a:pPr marL="514350" indent="-514350" algn="just">
              <a:buNone/>
            </a:pPr>
            <a:r>
              <a:rPr lang="en-US" dirty="0" smtClean="0"/>
              <a:t>Retail banking includes consumer loans, mortgages, normal banking operations like accepting deposits and withdrawal of cash, checking account balance etc. </a:t>
            </a:r>
          </a:p>
          <a:p>
            <a:pPr marL="514350" indent="-514350" algn="just">
              <a:buNone/>
            </a:pPr>
            <a:r>
              <a:rPr lang="en-US" dirty="0" smtClean="0"/>
              <a:t>Retail banking usually requires major investments in branch offices, customers service points, ATMs, and similar places.</a:t>
            </a:r>
          </a:p>
          <a:p>
            <a:pPr marL="514350" indent="-514350"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1. Retail banking</a:t>
            </a:r>
            <a:br>
              <a:rPr lang="en-US" sz="3600" b="1" dirty="0" smtClean="0"/>
            </a:br>
            <a:endParaRPr lang="en-US" sz="3600" dirty="0"/>
          </a:p>
        </p:txBody>
      </p:sp>
      <p:sp>
        <p:nvSpPr>
          <p:cNvPr id="3" name="Content Placeholder 2"/>
          <p:cNvSpPr>
            <a:spLocks noGrp="1"/>
          </p:cNvSpPr>
          <p:nvPr>
            <p:ph idx="1"/>
          </p:nvPr>
        </p:nvSpPr>
        <p:spPr/>
        <p:txBody>
          <a:bodyPr>
            <a:normAutofit lnSpcReduction="10000"/>
          </a:bodyPr>
          <a:lstStyle/>
          <a:p>
            <a:pPr algn="just"/>
            <a:r>
              <a:rPr lang="en-US" sz="2800" dirty="0" smtClean="0"/>
              <a:t>Most retail banks compete with each other regarding convenience, customer satisfaction, accessibility of services, lower account service charges and similar facilities. </a:t>
            </a:r>
          </a:p>
          <a:p>
            <a:pPr algn="just"/>
            <a:r>
              <a:rPr lang="en-US" sz="2800" dirty="0" smtClean="0"/>
              <a:t>Retail banking operations mostly target common customers who generate most business for the bank.</a:t>
            </a:r>
          </a:p>
          <a:p>
            <a:pPr algn="just"/>
            <a:r>
              <a:rPr lang="en-US" sz="2800" dirty="0" smtClean="0"/>
              <a:t>Retail banks also market several services to existing customers by encouraging them to open new accounts, borrow through them, transfer retirement accounts etc.</a:t>
            </a:r>
          </a:p>
          <a:p>
            <a:pPr algn="just"/>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2. </a:t>
            </a:r>
            <a:r>
              <a:rPr lang="en-US" sz="4000" b="1" dirty="0" smtClean="0"/>
              <a:t>Business banking</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dirty="0" smtClean="0"/>
              <a:t>Operations still revolve around collecting deposits, extending loans and convincing customers to subscribe to other services.</a:t>
            </a:r>
          </a:p>
          <a:p>
            <a:pPr algn="just"/>
            <a:r>
              <a:rPr lang="en-US" dirty="0" smtClean="0"/>
              <a:t>Business banking customers usually have more sophisticated demands from the bank. </a:t>
            </a:r>
          </a:p>
          <a:p>
            <a:pPr algn="just"/>
            <a:r>
              <a:rPr lang="en-US" dirty="0" smtClean="0"/>
              <a:t>They often depend on the bank to assist them in managing payables, receivables and various other treasury functions. Business banking is less demanding regarding branch networks and infrastructure. But they are more competitive in their rates and fees.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3. </a:t>
            </a:r>
            <a:r>
              <a:rPr lang="en-US" sz="3600" b="1" dirty="0" smtClean="0"/>
              <a:t>Private banking</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Private banking are often known as priority or exclusive banking and are usually offered to wealthy customers and high net-worth individuals, typically with more than a few </a:t>
            </a:r>
            <a:r>
              <a:rPr lang="en-US" sz="2800" dirty="0" err="1" smtClean="0"/>
              <a:t>lakhs</a:t>
            </a:r>
            <a:r>
              <a:rPr lang="en-US" sz="2800" dirty="0" smtClean="0"/>
              <a:t> to constantly keep in their account.</a:t>
            </a:r>
          </a:p>
          <a:p>
            <a:pPr algn="just"/>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3. </a:t>
            </a:r>
            <a:r>
              <a:rPr lang="en-US" sz="4000" b="1" dirty="0" smtClean="0"/>
              <a:t>Private banking</a:t>
            </a:r>
            <a:endParaRPr lang="en-US" sz="4000" dirty="0"/>
          </a:p>
        </p:txBody>
      </p:sp>
      <p:sp>
        <p:nvSpPr>
          <p:cNvPr id="3" name="Content Placeholder 2"/>
          <p:cNvSpPr>
            <a:spLocks noGrp="1"/>
          </p:cNvSpPr>
          <p:nvPr>
            <p:ph idx="1"/>
          </p:nvPr>
        </p:nvSpPr>
        <p:spPr/>
        <p:txBody>
          <a:bodyPr>
            <a:normAutofit lnSpcReduction="10000"/>
          </a:bodyPr>
          <a:lstStyle/>
          <a:p>
            <a:pPr algn="just"/>
            <a:r>
              <a:rPr lang="en-US" dirty="0" smtClean="0"/>
              <a:t>Besides the usual banking services offered to private banking customers like savings accounts, safe deposit vault etc., the banks also offer an array of add-on service like estate and tax planning, gold bonds etc. </a:t>
            </a:r>
          </a:p>
          <a:p>
            <a:pPr algn="just"/>
            <a:r>
              <a:rPr lang="en-US" dirty="0" smtClean="0"/>
              <a:t>Not surprisingly, the secrecy in laws of countries like Switzerland, have made them attractive destinations for private banking customers.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4.</a:t>
            </a:r>
            <a:r>
              <a:rPr lang="en-US" sz="3600" b="1" dirty="0" smtClean="0"/>
              <a:t> Investment banking</a:t>
            </a:r>
            <a:endParaRPr lang="en-US" sz="3600" dirty="0"/>
          </a:p>
        </p:txBody>
      </p:sp>
      <p:sp>
        <p:nvSpPr>
          <p:cNvPr id="3" name="Content Placeholder 2"/>
          <p:cNvSpPr>
            <a:spLocks noGrp="1"/>
          </p:cNvSpPr>
          <p:nvPr>
            <p:ph idx="1"/>
          </p:nvPr>
        </p:nvSpPr>
        <p:spPr/>
        <p:txBody>
          <a:bodyPr/>
          <a:lstStyle/>
          <a:p>
            <a:pPr algn="just"/>
            <a:r>
              <a:rPr lang="en-US" dirty="0" smtClean="0"/>
              <a:t>Investment banks mostly specialize in underwriting of securities (debt and equity), finding markets for securities, extending advisory services to big corporate clients, and trading their own accounts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The banking operations also cover the following points:</a:t>
            </a:r>
            <a:br>
              <a:rPr lang="en-US" sz="3200" b="1" dirty="0" smtClean="0"/>
            </a:br>
            <a:endParaRPr lang="en-US" sz="3200" b="1" dirty="0"/>
          </a:p>
        </p:txBody>
      </p:sp>
      <p:sp>
        <p:nvSpPr>
          <p:cNvPr id="3" name="Content Placeholder 2"/>
          <p:cNvSpPr>
            <a:spLocks noGrp="1"/>
          </p:cNvSpPr>
          <p:nvPr>
            <p:ph idx="1"/>
          </p:nvPr>
        </p:nvSpPr>
        <p:spPr/>
        <p:txBody>
          <a:bodyPr>
            <a:noAutofit/>
          </a:bodyPr>
          <a:lstStyle/>
          <a:p>
            <a:pPr lvl="0" algn="just"/>
            <a:r>
              <a:rPr lang="en-US" sz="2400" b="1" dirty="0" smtClean="0"/>
              <a:t>KYC</a:t>
            </a:r>
            <a:r>
              <a:rPr lang="en-US" sz="2400" dirty="0" smtClean="0"/>
              <a:t>: </a:t>
            </a:r>
            <a:r>
              <a:rPr lang="en-US" sz="2400" dirty="0" smtClean="0"/>
              <a:t>It includes the account opening process, opening of various types of accounts, need to know your customer (KYC) and anti-money laundering (AML) compliance, and to check dormant or suspicious accounts.</a:t>
            </a:r>
          </a:p>
          <a:p>
            <a:pPr algn="just"/>
            <a:r>
              <a:rPr lang="en-US" sz="2400" b="1" dirty="0" smtClean="0"/>
              <a:t>Understanding nomination and other principles</a:t>
            </a:r>
            <a:r>
              <a:rPr lang="en-US" sz="2400" dirty="0" smtClean="0"/>
              <a:t>: It includes nomination, non-resident deposits, bank lending principles, CAR, Loan &amp; advances and further principles of banks</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546</Words>
  <Application>Microsoft Office PowerPoint</Application>
  <PresentationFormat>On-screen Show (4:3)</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Banking operations</vt:lpstr>
      <vt:lpstr>Introduction to banking operations</vt:lpstr>
      <vt:lpstr>Some of the common banking operations</vt:lpstr>
      <vt:lpstr>1. Retail banking </vt:lpstr>
      <vt:lpstr>2. Business banking</vt:lpstr>
      <vt:lpstr>3. Private banking</vt:lpstr>
      <vt:lpstr>3. Private banking</vt:lpstr>
      <vt:lpstr>4. Investment banking</vt:lpstr>
      <vt:lpstr>The banking operations also cover the following points: </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5</cp:revision>
  <dcterms:created xsi:type="dcterms:W3CDTF">2006-08-16T00:00:00Z</dcterms:created>
  <dcterms:modified xsi:type="dcterms:W3CDTF">2018-10-11T04:38:21Z</dcterms:modified>
</cp:coreProperties>
</file>