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76" r:id="rId5"/>
    <p:sldId id="259" r:id="rId6"/>
    <p:sldId id="260" r:id="rId7"/>
    <p:sldId id="261" r:id="rId8"/>
    <p:sldId id="262" r:id="rId9"/>
    <p:sldId id="263" r:id="rId10"/>
    <p:sldId id="26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C0820-CC41-4DB1-9AA3-4296399224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30A8-1E46-4414-B8E5-ED03EDA6B2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A38F8-BAD9-4B39-B84E-BDB7088E44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B6878-5BE1-4801-B2C2-60B252A7DC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615F9-0716-4513-A102-1FD348E35C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F1AEF-D7AE-45AB-B7E0-EFFE49F5DA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E77F6D-D38A-47F3-920C-30D178F2B6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B800D5-F424-4DCE-8042-641FA33B17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B9A14B-80FB-4FA1-BF52-84FC71525F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05F7E-95DE-4134-A604-F699D90D39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628929-045F-44A0-A2BF-0BFBFA6F54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EA951-085B-44C6-BF8A-06FA1A28D8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762000" y="609600"/>
            <a:ext cx="7467600" cy="2062103"/>
          </a:xfrm>
          <a:prstGeom prst="rect">
            <a:avLst/>
          </a:prstGeom>
          <a:noFill/>
          <a:ln w="9525">
            <a:noFill/>
            <a:miter lim="800000"/>
            <a:headEnd/>
            <a:tailEnd/>
          </a:ln>
          <a:effectLst/>
        </p:spPr>
        <p:txBody>
          <a:bodyPr wrap="square">
            <a:spAutoFit/>
          </a:bodyPr>
          <a:lstStyle/>
          <a:p>
            <a:pPr algn="ctr">
              <a:spcBef>
                <a:spcPct val="50000"/>
              </a:spcBef>
            </a:pPr>
            <a:endParaRPr lang="en-US" sz="3200" b="1" dirty="0"/>
          </a:p>
          <a:p>
            <a:pPr algn="ctr">
              <a:spcBef>
                <a:spcPct val="50000"/>
              </a:spcBef>
            </a:pPr>
            <a:r>
              <a:rPr lang="en-US" sz="3200" b="1" dirty="0"/>
              <a:t>Introduction to Portfolio Management</a:t>
            </a:r>
          </a:p>
          <a:p>
            <a:pPr algn="ctr">
              <a:spcBef>
                <a:spcPct val="50000"/>
              </a:spcBef>
            </a:pPr>
            <a:endParaRPr lang="en-US" sz="3200" b="1" dirty="0"/>
          </a:p>
        </p:txBody>
      </p:sp>
      <p:sp>
        <p:nvSpPr>
          <p:cNvPr id="7" name="Subtitle 6"/>
          <p:cNvSpPr>
            <a:spLocks noGrp="1"/>
          </p:cNvSpPr>
          <p:nvPr>
            <p:ph type="subTitle" idx="1"/>
          </p:nvPr>
        </p:nvSpPr>
        <p:spPr>
          <a:xfrm>
            <a:off x="1371600" y="5334000"/>
            <a:ext cx="6400800" cy="762000"/>
          </a:xfrm>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n-US" sz="4000" b="1"/>
              <a:t>5. Portfolio Evaluation</a:t>
            </a:r>
            <a:r>
              <a:rPr lang="en-US" sz="4000"/>
              <a:t> </a:t>
            </a:r>
            <a:br>
              <a:rPr lang="en-US" sz="4000"/>
            </a:br>
            <a:endParaRPr lang="en-US" sz="4000"/>
          </a:p>
        </p:txBody>
      </p:sp>
      <p:sp>
        <p:nvSpPr>
          <p:cNvPr id="10243" name="Rectangle 3"/>
          <p:cNvSpPr>
            <a:spLocks noGrp="1" noChangeArrowheads="1"/>
          </p:cNvSpPr>
          <p:nvPr>
            <p:ph idx="1"/>
          </p:nvPr>
        </p:nvSpPr>
        <p:spPr>
          <a:xfrm>
            <a:off x="457200" y="1219200"/>
            <a:ext cx="8229600" cy="4906963"/>
          </a:xfrm>
        </p:spPr>
        <p:txBody>
          <a:bodyPr>
            <a:noAutofit/>
          </a:bodyPr>
          <a:lstStyle/>
          <a:p>
            <a:pPr algn="just"/>
            <a:r>
              <a:rPr lang="en-US" dirty="0"/>
              <a:t>This phase involves the regular analysis and assessment of portfolio performances in terms of risk and returns over a period of time. During this phase, the returns are measured quantitatively along with risk born over a period of time by a portfolio. The performance of the portfolio is compared with the objective norms. Moreover, this procedure assists in identifying the weaknesses in the investment processes.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t>What is Portfolio?</a:t>
            </a:r>
          </a:p>
        </p:txBody>
      </p:sp>
      <p:sp>
        <p:nvSpPr>
          <p:cNvPr id="3075" name="Rectangle 3"/>
          <p:cNvSpPr>
            <a:spLocks noGrp="1" noChangeArrowheads="1"/>
          </p:cNvSpPr>
          <p:nvPr>
            <p:ph idx="1"/>
          </p:nvPr>
        </p:nvSpPr>
        <p:spPr>
          <a:xfrm>
            <a:off x="457200" y="1371600"/>
            <a:ext cx="8229600" cy="4754563"/>
          </a:xfrm>
        </p:spPr>
        <p:txBody>
          <a:bodyPr>
            <a:noAutofit/>
          </a:bodyPr>
          <a:lstStyle/>
          <a:p>
            <a:pPr marL="514350" indent="-514350" algn="just">
              <a:buFont typeface="+mj-lt"/>
              <a:buAutoNum type="arabicPeriod"/>
            </a:pPr>
            <a:r>
              <a:rPr lang="en-US" sz="2600" dirty="0"/>
              <a:t>Portfolio refers to invest in a group of securities rather to invest in a single security</a:t>
            </a:r>
            <a:r>
              <a:rPr lang="en-US" sz="2600" dirty="0" smtClean="0"/>
              <a:t>.</a:t>
            </a:r>
            <a:endParaRPr lang="en-US" sz="2600" dirty="0"/>
          </a:p>
          <a:p>
            <a:pPr marL="514350" indent="-514350" algn="just">
              <a:buFont typeface="+mj-lt"/>
              <a:buAutoNum type="arabicPeriod"/>
            </a:pPr>
            <a:r>
              <a:rPr lang="en-US" sz="2600" dirty="0" smtClean="0"/>
              <a:t>“</a:t>
            </a:r>
            <a:r>
              <a:rPr lang="en-US" sz="2600" dirty="0"/>
              <a:t>Don’t Put all your eggs in one basket</a:t>
            </a:r>
            <a:r>
              <a:rPr lang="en-US" sz="2600" dirty="0" smtClean="0"/>
              <a:t>”</a:t>
            </a:r>
          </a:p>
          <a:p>
            <a:pPr marL="514350" indent="-514350" algn="just">
              <a:buFont typeface="+mj-lt"/>
              <a:buAutoNum type="arabicPeriod"/>
            </a:pPr>
            <a:r>
              <a:rPr lang="en-US" sz="2600" dirty="0" smtClean="0"/>
              <a:t>Portfolio management deals with the analysis of individual securities as well as with the theory and practice of optimally combining securities into portfolios.</a:t>
            </a:r>
          </a:p>
          <a:p>
            <a:pPr marL="514350" indent="-514350" algn="just">
              <a:buFont typeface="+mj-lt"/>
              <a:buAutoNum type="arabicPeriod"/>
            </a:pPr>
            <a:r>
              <a:rPr lang="en-US" sz="2600" dirty="0" smtClean="0"/>
              <a:t>An investors who understands the fundamental and analytic aspects of portfolio management has a better chance of success.</a:t>
            </a:r>
            <a:endParaRPr lang="en-US" sz="2600" dirty="0"/>
          </a:p>
          <a:p>
            <a:pPr marL="514350" indent="-514350" algn="just">
              <a:buFont typeface="+mj-lt"/>
              <a:buAutoNum type="arabicPeriod"/>
            </a:pPr>
            <a:r>
              <a:rPr lang="en-US" sz="2600" dirty="0"/>
              <a:t>   Portfolio </a:t>
            </a:r>
            <a:r>
              <a:rPr lang="en-US" sz="2600" dirty="0" smtClean="0"/>
              <a:t>helps </a:t>
            </a:r>
            <a:r>
              <a:rPr lang="en-US" sz="2600" dirty="0"/>
              <a:t>in reducing risk without sacrificing return.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Portfolio Management </a:t>
            </a:r>
          </a:p>
        </p:txBody>
      </p:sp>
      <p:sp>
        <p:nvSpPr>
          <p:cNvPr id="4099" name="Rectangle 3"/>
          <p:cNvSpPr>
            <a:spLocks noGrp="1" noChangeArrowheads="1"/>
          </p:cNvSpPr>
          <p:nvPr>
            <p:ph idx="1"/>
          </p:nvPr>
        </p:nvSpPr>
        <p:spPr/>
        <p:txBody>
          <a:bodyPr/>
          <a:lstStyle/>
          <a:p>
            <a:pPr algn="just"/>
            <a:r>
              <a:rPr lang="en-US" dirty="0"/>
              <a:t>Portfolio Management is the process of creation and maintenance of investment portfolio.</a:t>
            </a:r>
          </a:p>
          <a:p>
            <a:pPr algn="just"/>
            <a:r>
              <a:rPr lang="en-US" dirty="0"/>
              <a:t>Portfolio management is a complex process which tries to make investment activity </a:t>
            </a:r>
            <a:r>
              <a:rPr lang="en-US" b="1" dirty="0"/>
              <a:t>more rewarding and less risky.</a:t>
            </a:r>
          </a:p>
          <a:p>
            <a:pPr algn="just"/>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Autofit/>
          </a:bodyPr>
          <a:lstStyle/>
          <a:p>
            <a:r>
              <a:rPr lang="en-US" sz="3200" b="1" dirty="0"/>
              <a:t>Major tasks involved with Portfolio Management</a:t>
            </a:r>
          </a:p>
        </p:txBody>
      </p:sp>
      <p:sp>
        <p:nvSpPr>
          <p:cNvPr id="22531" name="Rectangle 3"/>
          <p:cNvSpPr>
            <a:spLocks noGrp="1" noChangeArrowheads="1"/>
          </p:cNvSpPr>
          <p:nvPr>
            <p:ph idx="1"/>
          </p:nvPr>
        </p:nvSpPr>
        <p:spPr>
          <a:xfrm>
            <a:off x="457200" y="1905000"/>
            <a:ext cx="8348472" cy="4194048"/>
          </a:xfrm>
        </p:spPr>
        <p:txBody>
          <a:bodyPr/>
          <a:lstStyle/>
          <a:p>
            <a:pPr marL="609600" indent="-609600">
              <a:buFontTx/>
              <a:buAutoNum type="arabicPeriod"/>
            </a:pPr>
            <a:r>
              <a:rPr lang="en-US" dirty="0"/>
              <a:t>Taking decisions about investment mix and policy</a:t>
            </a:r>
          </a:p>
          <a:p>
            <a:pPr marL="609600" indent="-609600">
              <a:buFontTx/>
              <a:buAutoNum type="arabicPeriod"/>
            </a:pPr>
            <a:r>
              <a:rPr lang="en-US" dirty="0"/>
              <a:t>Matching investments to objectives</a:t>
            </a:r>
          </a:p>
          <a:p>
            <a:pPr marL="609600" indent="-609600">
              <a:buFontTx/>
              <a:buAutoNum type="arabicPeriod"/>
            </a:pPr>
            <a:r>
              <a:rPr lang="en-US" dirty="0"/>
              <a:t>Asset allocation for individuals and institution</a:t>
            </a:r>
          </a:p>
          <a:p>
            <a:pPr marL="609600" indent="-609600">
              <a:buFontTx/>
              <a:buAutoNum type="arabicPeriod"/>
            </a:pPr>
            <a:r>
              <a:rPr lang="en-US" dirty="0"/>
              <a:t>Balancing risk against performance</a:t>
            </a:r>
          </a:p>
          <a:p>
            <a:pPr marL="609600" indent="-609600">
              <a:buFontTx/>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n-US" sz="4000"/>
              <a:t>Phases of Portfolio Management</a:t>
            </a:r>
          </a:p>
        </p:txBody>
      </p:sp>
      <p:sp>
        <p:nvSpPr>
          <p:cNvPr id="5123" name="Rectangle 3"/>
          <p:cNvSpPr>
            <a:spLocks noGrp="1" noChangeArrowheads="1"/>
          </p:cNvSpPr>
          <p:nvPr>
            <p:ph idx="1"/>
          </p:nvPr>
        </p:nvSpPr>
        <p:spPr>
          <a:xfrm>
            <a:off x="0" y="1600200"/>
            <a:ext cx="9144000" cy="4953000"/>
          </a:xfrm>
        </p:spPr>
        <p:txBody>
          <a:bodyPr/>
          <a:lstStyle/>
          <a:p>
            <a:pPr marL="609600" indent="-609600">
              <a:lnSpc>
                <a:spcPct val="90000"/>
              </a:lnSpc>
              <a:buFontTx/>
              <a:buNone/>
            </a:pPr>
            <a:r>
              <a:rPr lang="en-US" sz="2800" dirty="0"/>
              <a:t>Portfolio management is a process of many activities  that aimed to optimizing the investment. Five phases can be identified in the process:</a:t>
            </a:r>
          </a:p>
          <a:p>
            <a:pPr marL="609600" indent="-609600">
              <a:lnSpc>
                <a:spcPct val="90000"/>
              </a:lnSpc>
              <a:buFontTx/>
              <a:buAutoNum type="arabicPeriod"/>
            </a:pPr>
            <a:r>
              <a:rPr lang="en-US" sz="2800" dirty="0"/>
              <a:t>Security Analysis.</a:t>
            </a:r>
          </a:p>
          <a:p>
            <a:pPr marL="609600" indent="-609600">
              <a:lnSpc>
                <a:spcPct val="90000"/>
              </a:lnSpc>
              <a:buFontTx/>
              <a:buAutoNum type="arabicPeriod"/>
            </a:pPr>
            <a:r>
              <a:rPr lang="en-US" sz="2800" dirty="0"/>
              <a:t>Portfolio Analysis.</a:t>
            </a:r>
          </a:p>
          <a:p>
            <a:pPr marL="609600" indent="-609600">
              <a:lnSpc>
                <a:spcPct val="90000"/>
              </a:lnSpc>
              <a:buFontTx/>
              <a:buAutoNum type="arabicPeriod"/>
            </a:pPr>
            <a:r>
              <a:rPr lang="en-US" sz="2800" dirty="0"/>
              <a:t>Portfolio Selection.</a:t>
            </a:r>
          </a:p>
          <a:p>
            <a:pPr marL="609600" indent="-609600">
              <a:lnSpc>
                <a:spcPct val="90000"/>
              </a:lnSpc>
              <a:buFontTx/>
              <a:buAutoNum type="arabicPeriod"/>
            </a:pPr>
            <a:r>
              <a:rPr lang="en-US" sz="2800" dirty="0"/>
              <a:t>Portfolio revision.</a:t>
            </a:r>
          </a:p>
          <a:p>
            <a:pPr marL="609600" indent="-609600">
              <a:lnSpc>
                <a:spcPct val="90000"/>
              </a:lnSpc>
              <a:buFontTx/>
              <a:buAutoNum type="arabicPeriod"/>
            </a:pPr>
            <a:r>
              <a:rPr lang="en-US" sz="2800" dirty="0"/>
              <a:t>Portfolio evaluation.</a:t>
            </a:r>
          </a:p>
          <a:p>
            <a:pPr marL="609600" indent="-609600">
              <a:lnSpc>
                <a:spcPct val="90000"/>
              </a:lnSpc>
              <a:buFontTx/>
              <a:buNone/>
            </a:pPr>
            <a:r>
              <a:rPr lang="en-US" sz="2800" dirty="0"/>
              <a:t>Each phase is essential and the success of each phase is depend on the efficiency in carrying out each phase.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228600"/>
            <a:ext cx="8229600" cy="1143000"/>
          </a:xfrm>
        </p:spPr>
        <p:txBody>
          <a:bodyPr/>
          <a:lstStyle/>
          <a:p>
            <a:r>
              <a:rPr lang="en-US" b="1"/>
              <a:t>1. Security Analysis.</a:t>
            </a:r>
          </a:p>
        </p:txBody>
      </p:sp>
      <p:sp>
        <p:nvSpPr>
          <p:cNvPr id="6147" name="Rectangle 3"/>
          <p:cNvSpPr>
            <a:spLocks noGrp="1" noChangeArrowheads="1"/>
          </p:cNvSpPr>
          <p:nvPr>
            <p:ph idx="1"/>
          </p:nvPr>
        </p:nvSpPr>
        <p:spPr>
          <a:xfrm>
            <a:off x="304800" y="762000"/>
            <a:ext cx="8458200" cy="5791200"/>
          </a:xfrm>
        </p:spPr>
        <p:txBody>
          <a:bodyPr>
            <a:normAutofit lnSpcReduction="10000"/>
          </a:bodyPr>
          <a:lstStyle/>
          <a:p>
            <a:pPr algn="just">
              <a:lnSpc>
                <a:spcPct val="90000"/>
              </a:lnSpc>
              <a:buFontTx/>
              <a:buNone/>
            </a:pPr>
            <a:r>
              <a:rPr lang="en-US" dirty="0"/>
              <a:t>Security analysis is the initial phase of the portfolio management process. There are many types of securities available in the market including equity shares, preference shares, debentures and bonds. It forms the initial phase of the portfolio management process and involves the evaluation and analysis of risk return features of individual securities. The basic approach for investing in securities is to sell the overpriced securities and purchase under priced securities. The security analysis comprises of Fundamental Analysis and technical Analysis.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n-US" sz="4000"/>
              <a:t>2.Portfolio Analysis: </a:t>
            </a:r>
            <a:br>
              <a:rPr lang="en-US" sz="4000"/>
            </a:br>
            <a:endParaRPr lang="en-US" sz="4000"/>
          </a:p>
        </p:txBody>
      </p:sp>
      <p:sp>
        <p:nvSpPr>
          <p:cNvPr id="7171" name="Rectangle 3"/>
          <p:cNvSpPr>
            <a:spLocks noGrp="1" noChangeArrowheads="1"/>
          </p:cNvSpPr>
          <p:nvPr>
            <p:ph idx="1"/>
          </p:nvPr>
        </p:nvSpPr>
        <p:spPr>
          <a:xfrm>
            <a:off x="533400" y="1066800"/>
            <a:ext cx="8229600" cy="5486400"/>
          </a:xfrm>
        </p:spPr>
        <p:txBody>
          <a:bodyPr>
            <a:noAutofit/>
          </a:bodyPr>
          <a:lstStyle/>
          <a:p>
            <a:pPr algn="just">
              <a:lnSpc>
                <a:spcPct val="90000"/>
              </a:lnSpc>
            </a:pPr>
            <a:r>
              <a:rPr lang="en-US" sz="2800" dirty="0"/>
              <a:t>A portfolio refers to a group of securities that are kept together as an investment. Investors make investment in various securities to diversify the investment to make it risk averse. A large number of portfolios can be created by using the securities from desired set of securities obtained from initial phase of security analysis. </a:t>
            </a:r>
          </a:p>
          <a:p>
            <a:pPr algn="just">
              <a:lnSpc>
                <a:spcPct val="90000"/>
              </a:lnSpc>
            </a:pPr>
            <a:r>
              <a:rPr lang="en-US" sz="2800" dirty="0"/>
              <a:t>By selecting the different sets of securities and varying the amount of investments in each security, various portfolios are designed. After identifying the range of possible portfolios, the risk-return characteristics are measured and expressed quantitatively. It involves the mathematically calculation of return and risk of each portfolio.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944562"/>
          </a:xfrm>
        </p:spPr>
        <p:txBody>
          <a:bodyPr/>
          <a:lstStyle/>
          <a:p>
            <a:r>
              <a:rPr lang="en-US" b="1" dirty="0"/>
              <a:t>3. Portfolio Selection</a:t>
            </a:r>
          </a:p>
        </p:txBody>
      </p:sp>
      <p:sp>
        <p:nvSpPr>
          <p:cNvPr id="8195" name="Rectangle 3"/>
          <p:cNvSpPr>
            <a:spLocks noGrp="1" noChangeArrowheads="1"/>
          </p:cNvSpPr>
          <p:nvPr>
            <p:ph idx="1"/>
          </p:nvPr>
        </p:nvSpPr>
        <p:spPr>
          <a:xfrm>
            <a:off x="457200" y="1143000"/>
            <a:ext cx="8229600" cy="5410200"/>
          </a:xfrm>
        </p:spPr>
        <p:txBody>
          <a:bodyPr>
            <a:normAutofit/>
          </a:bodyPr>
          <a:lstStyle/>
          <a:p>
            <a:pPr algn="just">
              <a:lnSpc>
                <a:spcPct val="90000"/>
              </a:lnSpc>
            </a:pPr>
            <a:r>
              <a:rPr lang="en-US" sz="2800" dirty="0" smtClean="0"/>
              <a:t>During </a:t>
            </a:r>
            <a:r>
              <a:rPr lang="en-US" sz="2800" dirty="0"/>
              <a:t>this phase, portfolio is selected on the basis of input from previous phase Portfolio Analysis. The main target of the portfolio selection is to build a portfolio that offer highest returns at a given risk. </a:t>
            </a:r>
            <a:r>
              <a:rPr lang="en-US" sz="2800" b="1" dirty="0"/>
              <a:t>The portfolios that yield good returns at a level of risk are called as efficient portfolios. </a:t>
            </a:r>
            <a:endParaRPr lang="en-US" sz="2800" b="1" dirty="0" smtClean="0"/>
          </a:p>
          <a:p>
            <a:pPr algn="just">
              <a:lnSpc>
                <a:spcPct val="90000"/>
              </a:lnSpc>
            </a:pPr>
            <a:r>
              <a:rPr lang="en-US" sz="2800" dirty="0" smtClean="0"/>
              <a:t>The </a:t>
            </a:r>
            <a:r>
              <a:rPr lang="en-US" sz="2800" dirty="0"/>
              <a:t>set of efficient portfolios is formed and from this set of efficient portfolios, the optimal portfolio is chosen for investment.  The optimal portfolio is determined in an objective and disciplined way by using the analytical tools and conceptual framework provided by Markowitz’s portfolio theory.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304800"/>
            <a:ext cx="8229600" cy="1143000"/>
          </a:xfrm>
        </p:spPr>
        <p:txBody>
          <a:bodyPr/>
          <a:lstStyle/>
          <a:p>
            <a:r>
              <a:rPr lang="en-US" b="1"/>
              <a:t>4. Portfolio Revision</a:t>
            </a:r>
          </a:p>
        </p:txBody>
      </p:sp>
      <p:sp>
        <p:nvSpPr>
          <p:cNvPr id="9219" name="Rectangle 3"/>
          <p:cNvSpPr>
            <a:spLocks noGrp="1" noChangeArrowheads="1"/>
          </p:cNvSpPr>
          <p:nvPr>
            <p:ph idx="1"/>
          </p:nvPr>
        </p:nvSpPr>
        <p:spPr>
          <a:xfrm>
            <a:off x="457200" y="1295400"/>
            <a:ext cx="8229600" cy="4830763"/>
          </a:xfrm>
        </p:spPr>
        <p:txBody>
          <a:bodyPr>
            <a:noAutofit/>
          </a:bodyPr>
          <a:lstStyle/>
          <a:p>
            <a:pPr algn="just">
              <a:lnSpc>
                <a:spcPct val="90000"/>
              </a:lnSpc>
              <a:buFontTx/>
              <a:buNone/>
            </a:pPr>
            <a:endParaRPr lang="en-US" sz="2800" dirty="0"/>
          </a:p>
          <a:p>
            <a:pPr algn="just">
              <a:lnSpc>
                <a:spcPct val="90000"/>
              </a:lnSpc>
            </a:pPr>
            <a:r>
              <a:rPr lang="en-US" sz="2800" dirty="0"/>
              <a:t>After selecting the optimal portfolio, investor is required to monitor it constantly to ensure that the portfolio remains optimal with passage of time. Due to dynamic changes in the economy and financial markets, the attractive securities may cease to provide profitable returns. These market changes result in new securities that promises high returns at low risks. In such conditions, investor needs to do portfolio revision by buying new securities and selling the existing securities. As a result of portfolio revision, the mix and proportion of securities in the portfolio changes.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TotalTime>
  <Words>705</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What is Portfolio?</vt:lpstr>
      <vt:lpstr>Portfolio Management </vt:lpstr>
      <vt:lpstr>Major tasks involved with Portfolio Management</vt:lpstr>
      <vt:lpstr>Phases of Portfolio Management</vt:lpstr>
      <vt:lpstr>1. Security Analysis.</vt:lpstr>
      <vt:lpstr>2.Portfolio Analysis:  </vt:lpstr>
      <vt:lpstr>3. Portfolio Selection</vt:lpstr>
      <vt:lpstr>4. Portfolio Revision</vt:lpstr>
      <vt:lpstr>5. Portfolio Evaluation  </vt:lpstr>
    </vt:vector>
  </TitlesOfParts>
  <Company>Noorulhadi99@yahoo.com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Portfolio Management</dc:title>
  <dc:creator>Noorulhadi</dc:creator>
  <cp:lastModifiedBy>Manish</cp:lastModifiedBy>
  <cp:revision>11</cp:revision>
  <dcterms:created xsi:type="dcterms:W3CDTF">2012-02-23T19:55:04Z</dcterms:created>
  <dcterms:modified xsi:type="dcterms:W3CDTF">2017-10-10T10:04:06Z</dcterms:modified>
</cp:coreProperties>
</file>