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4" r:id="rId4"/>
    <p:sldId id="278" r:id="rId5"/>
    <p:sldId id="389" r:id="rId6"/>
    <p:sldId id="390" r:id="rId7"/>
    <p:sldId id="391" r:id="rId8"/>
    <p:sldId id="392" r:id="rId9"/>
    <p:sldId id="395" r:id="rId10"/>
    <p:sldId id="396" r:id="rId11"/>
    <p:sldId id="267" r:id="rId12"/>
    <p:sldId id="257" r:id="rId13"/>
    <p:sldId id="258" r:id="rId14"/>
    <p:sldId id="259" r:id="rId15"/>
    <p:sldId id="261" r:id="rId16"/>
    <p:sldId id="262" r:id="rId17"/>
    <p:sldId id="394" r:id="rId18"/>
    <p:sldId id="265" r:id="rId19"/>
    <p:sldId id="266"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101B2D-225C-4B89-A683-FF1E912CEF63}"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01B2D-225C-4B89-A683-FF1E912CEF63}" type="datetimeFigureOut">
              <a:rPr lang="en-US" smtClean="0"/>
              <a:pPr/>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101B2D-225C-4B89-A683-FF1E912CEF63}"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101B2D-225C-4B89-A683-FF1E912CEF63}" type="datetimeFigureOut">
              <a:rPr lang="en-US" smtClean="0"/>
              <a:pPr/>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101B2D-225C-4B89-A683-FF1E912CEF63}" type="datetimeFigureOut">
              <a:rPr lang="en-US" smtClean="0"/>
              <a:pPr/>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01B2D-225C-4B89-A683-FF1E912CEF63}" type="datetimeFigureOut">
              <a:rPr lang="en-US" smtClean="0"/>
              <a:pPr/>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01B2D-225C-4B89-A683-FF1E912CEF63}" type="datetimeFigureOut">
              <a:rPr lang="en-US" smtClean="0"/>
              <a:pPr/>
              <a:t>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7808A-1BC6-49AC-96D0-DE86904528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Functions and Objectives of Financial System in India</a:t>
            </a:r>
            <a:br>
              <a:rPr lang="en-US" b="1" dirty="0"/>
            </a:br>
            <a:endParaRPr lang="en-US" dirty="0"/>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04E7-D600-1C19-EC5B-813CB65E262C}"/>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4 – Financial Services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0A8A0FCC-073E-5B6E-BB3D-17258E1C5109}"/>
              </a:ext>
            </a:extLst>
          </p:cNvPr>
          <p:cNvSpPr>
            <a:spLocks noGrp="1"/>
          </p:cNvSpPr>
          <p:nvPr>
            <p:ph idx="1"/>
          </p:nvPr>
        </p:nvSpPr>
        <p:spPr/>
        <p:txBody>
          <a:bodyPr/>
          <a:lstStyle/>
          <a:p>
            <a:pPr algn="just"/>
            <a:r>
              <a:rPr lang="en-US" b="0" i="0" dirty="0">
                <a:solidFill>
                  <a:srgbClr val="212121"/>
                </a:solidFill>
                <a:effectLst/>
                <a:latin typeface="-apple-system"/>
              </a:rPr>
              <a:t>Financial services provide investors a way of managing assets and offer protection against </a:t>
            </a:r>
            <a:r>
              <a:rPr lang="en-US" b="1" u="sng" dirty="0">
                <a:solidFill>
                  <a:srgbClr val="0CA0A0"/>
                </a:solidFill>
                <a:latin typeface="-apple-system"/>
              </a:rPr>
              <a:t>systemic risk</a:t>
            </a:r>
            <a:r>
              <a:rPr lang="en-US" b="0" i="0" dirty="0">
                <a:solidFill>
                  <a:srgbClr val="212121"/>
                </a:solidFill>
                <a:effectLst/>
                <a:latin typeface="-apple-system"/>
              </a:rPr>
              <a:t>. These also ensure individuals have the appropriate amount of capital in the most efficient investments to promote growth. </a:t>
            </a:r>
          </a:p>
          <a:p>
            <a:pPr algn="just"/>
            <a:r>
              <a:rPr lang="en-US" b="0" i="0" dirty="0">
                <a:solidFill>
                  <a:srgbClr val="212121"/>
                </a:solidFill>
                <a:effectLst/>
                <a:latin typeface="-apple-system"/>
              </a:rPr>
              <a:t>Banks, insurance companies (</a:t>
            </a:r>
            <a:r>
              <a:rPr lang="en-US" b="0" i="0" dirty="0" err="1">
                <a:solidFill>
                  <a:srgbClr val="212121"/>
                </a:solidFill>
                <a:effectLst/>
                <a:latin typeface="-apple-system"/>
              </a:rPr>
              <a:t>Bankassurance</a:t>
            </a:r>
            <a:r>
              <a:rPr lang="en-US" b="0" i="0" dirty="0">
                <a:solidFill>
                  <a:srgbClr val="212121"/>
                </a:solidFill>
                <a:effectLst/>
                <a:latin typeface="-apple-system"/>
              </a:rPr>
              <a:t>), and investment services would be considered financial services.</a:t>
            </a:r>
          </a:p>
          <a:p>
            <a:pPr algn="just"/>
            <a:endParaRPr lang="en-US" dirty="0"/>
          </a:p>
        </p:txBody>
      </p:sp>
    </p:spTree>
    <p:extLst>
      <p:ext uri="{BB962C8B-B14F-4D97-AF65-F5344CB8AC3E}">
        <p14:creationId xmlns:p14="http://schemas.microsoft.com/office/powerpoint/2010/main" val="75545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Functions of Financial System</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0" i="0" dirty="0">
                <a:solidFill>
                  <a:srgbClr val="212121"/>
                </a:solidFill>
                <a:effectLst/>
                <a:latin typeface="-apple-system"/>
              </a:rPr>
              <a:t>There are several financial system components to ensure a smooth transition of funds between lenders, borrowers, and investors.</a:t>
            </a:r>
          </a:p>
          <a:p>
            <a:pPr>
              <a:buNone/>
            </a:pPr>
            <a:r>
              <a:rPr lang="en-US" dirty="0"/>
              <a:t>1. </a:t>
            </a:r>
            <a:r>
              <a:rPr lang="en-US" b="1" dirty="0"/>
              <a:t>Liquidity Function</a:t>
            </a:r>
          </a:p>
          <a:p>
            <a:pPr>
              <a:buNone/>
            </a:pPr>
            <a:r>
              <a:rPr lang="en-US" dirty="0"/>
              <a:t>2. </a:t>
            </a:r>
            <a:r>
              <a:rPr lang="en-US" b="1" dirty="0"/>
              <a:t>Payment Function</a:t>
            </a:r>
          </a:p>
          <a:p>
            <a:pPr>
              <a:buNone/>
            </a:pPr>
            <a:r>
              <a:rPr lang="en-US" dirty="0"/>
              <a:t>3. </a:t>
            </a:r>
            <a:r>
              <a:rPr lang="en-US" b="1" dirty="0"/>
              <a:t>Saving Function</a:t>
            </a:r>
          </a:p>
          <a:p>
            <a:pPr>
              <a:buNone/>
            </a:pPr>
            <a:r>
              <a:rPr lang="en-US" b="1" dirty="0"/>
              <a:t>4. Risk Function</a:t>
            </a:r>
          </a:p>
          <a:p>
            <a:pPr>
              <a:buNone/>
            </a:pPr>
            <a:r>
              <a:rPr lang="en-US" b="1" dirty="0"/>
              <a:t>5. Transfer Function</a:t>
            </a:r>
          </a:p>
          <a:p>
            <a:pPr>
              <a:buNone/>
            </a:pPr>
            <a:r>
              <a:rPr lang="en-US" b="1" dirty="0"/>
              <a:t>6. Reformatory Functions</a:t>
            </a:r>
          </a:p>
          <a:p>
            <a:pPr>
              <a:buNone/>
            </a:pPr>
            <a:r>
              <a:rPr lang="en-US" b="1" i="0" dirty="0">
                <a:solidFill>
                  <a:srgbClr val="000000"/>
                </a:solidFill>
                <a:effectLst/>
                <a:latin typeface="inherit"/>
              </a:rPr>
              <a:t>7. Policy Function</a:t>
            </a:r>
            <a:br>
              <a:rPr lang="en-US" b="1" dirty="0"/>
            </a:br>
            <a:br>
              <a:rPr lang="en-US" b="1"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a:t>
            </a:r>
            <a:r>
              <a:rPr lang="en-US" b="1" dirty="0"/>
              <a:t>Liquidity Function</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dirty="0"/>
              <a:t>The most important function of a financial system is to provide money and monetary assets for the production of goods and services.</a:t>
            </a:r>
          </a:p>
          <a:p>
            <a:pPr algn="just"/>
            <a:r>
              <a:rPr lang="en-US" dirty="0"/>
              <a:t>Monetary assets are those assets that can be converted into cash or money easily without loss of value. All activities in a financial system are related to the liquidity-either provision of liquidity or trading in liquidity.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a:t>
            </a:r>
            <a:r>
              <a:rPr lang="en-US" b="1" dirty="0"/>
              <a:t>Payment Function</a:t>
            </a:r>
            <a:br>
              <a:rPr lang="en-US" b="1" dirty="0"/>
            </a:br>
            <a:endParaRPr lang="en-US" dirty="0"/>
          </a:p>
        </p:txBody>
      </p:sp>
      <p:sp>
        <p:nvSpPr>
          <p:cNvPr id="3" name="Content Placeholder 2"/>
          <p:cNvSpPr>
            <a:spLocks noGrp="1"/>
          </p:cNvSpPr>
          <p:nvPr>
            <p:ph idx="1"/>
          </p:nvPr>
        </p:nvSpPr>
        <p:spPr/>
        <p:txBody>
          <a:bodyPr/>
          <a:lstStyle/>
          <a:p>
            <a:pPr algn="just"/>
            <a:r>
              <a:rPr lang="en-US" dirty="0"/>
              <a:t>The financial system offers a very convenient mode of payment for goods and services. </a:t>
            </a:r>
          </a:p>
          <a:p>
            <a:pPr algn="just"/>
            <a:r>
              <a:rPr lang="en-US" dirty="0"/>
              <a:t>The </a:t>
            </a:r>
            <a:r>
              <a:rPr lang="en-US" dirty="0" err="1"/>
              <a:t>cheque</a:t>
            </a:r>
            <a:r>
              <a:rPr lang="en-US" dirty="0"/>
              <a:t> system and credit card system are the easiest methods of payment in the economy. The cost and time of transactions are considerably reduced.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a:t>
            </a:r>
            <a:r>
              <a:rPr lang="en-US" b="1" dirty="0"/>
              <a:t>Saving Function</a:t>
            </a:r>
            <a:br>
              <a:rPr lang="en-US" b="1" dirty="0"/>
            </a:br>
            <a:endParaRPr lang="en-US" dirty="0"/>
          </a:p>
        </p:txBody>
      </p:sp>
      <p:sp>
        <p:nvSpPr>
          <p:cNvPr id="3" name="Content Placeholder 2"/>
          <p:cNvSpPr>
            <a:spLocks noGrp="1"/>
          </p:cNvSpPr>
          <p:nvPr>
            <p:ph idx="1"/>
          </p:nvPr>
        </p:nvSpPr>
        <p:spPr/>
        <p:txBody>
          <a:bodyPr/>
          <a:lstStyle/>
          <a:p>
            <a:pPr algn="just"/>
            <a:r>
              <a:rPr lang="en-US" dirty="0"/>
              <a:t>As already stated, public savings find their way into the hands of those in production through the financial system. The funds are in the hands of the producers, resulting in better goods and services and an increase in society's living standards. When savings flow declines, however, the growth of investment and living standards begins to fall.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1"/>
            <a:ext cx="10515600" cy="5440363"/>
          </a:xfrm>
        </p:spPr>
        <p:txBody>
          <a:bodyPr>
            <a:normAutofit/>
          </a:bodyPr>
          <a:lstStyle/>
          <a:p>
            <a:pPr algn="just">
              <a:buNone/>
            </a:pPr>
            <a:r>
              <a:rPr lang="en-US" b="1" dirty="0"/>
              <a:t>4. Risk Function</a:t>
            </a:r>
          </a:p>
          <a:p>
            <a:pPr algn="just"/>
            <a:r>
              <a:rPr lang="en-US" dirty="0"/>
              <a:t>The financial markets provide protection against life, health, and income risks. These are accomplished through the sale of life, health, and property insurance policies. Overall, they provide immense opportunities for the investor to hedge himself/herself against or reduce the possible risk involved in various instruments. </a:t>
            </a:r>
          </a:p>
          <a:p>
            <a:pPr marL="0" indent="0" algn="just">
              <a:buNone/>
            </a:pPr>
            <a:r>
              <a:rPr lang="en-US" b="1" dirty="0"/>
              <a:t>5. Transfer Function</a:t>
            </a:r>
          </a:p>
          <a:p>
            <a:pPr algn="just"/>
            <a:r>
              <a:rPr lang="en-US" dirty="0"/>
              <a:t>A financial system provides a mechanism for the transfer of resources across geographic boundaries.</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Reformatory Functions</a:t>
            </a:r>
            <a:br>
              <a:rPr lang="en-US" b="1" dirty="0"/>
            </a:br>
            <a:endParaRPr lang="en-US" dirty="0"/>
          </a:p>
        </p:txBody>
      </p:sp>
      <p:sp>
        <p:nvSpPr>
          <p:cNvPr id="3" name="Content Placeholder 2"/>
          <p:cNvSpPr>
            <a:spLocks noGrp="1"/>
          </p:cNvSpPr>
          <p:nvPr>
            <p:ph idx="1"/>
          </p:nvPr>
        </p:nvSpPr>
        <p:spPr/>
        <p:txBody>
          <a:bodyPr/>
          <a:lstStyle/>
          <a:p>
            <a:pPr algn="just"/>
            <a:r>
              <a:rPr lang="en-US" dirty="0"/>
              <a:t>A financial system undertaking the functions of developing, introducing innovative financial assets/instruments services and practices and restructuring the existing assets, services, etc, to cater to the emerging needs of borrowers and investors.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CF3CC-7969-C03A-B9C0-A92E9AA2B69C}"/>
              </a:ext>
            </a:extLst>
          </p:cNvPr>
          <p:cNvSpPr>
            <a:spLocks noGrp="1"/>
          </p:cNvSpPr>
          <p:nvPr>
            <p:ph type="title"/>
          </p:nvPr>
        </p:nvSpPr>
        <p:spPr/>
        <p:txBody>
          <a:bodyPr/>
          <a:lstStyle/>
          <a:p>
            <a:r>
              <a:rPr lang="en-US" b="1" i="0" dirty="0">
                <a:solidFill>
                  <a:srgbClr val="000000"/>
                </a:solidFill>
                <a:effectLst/>
                <a:latin typeface="inherit"/>
              </a:rPr>
              <a:t>7. Policy Function</a:t>
            </a:r>
            <a:endParaRPr lang="en-US" dirty="0"/>
          </a:p>
        </p:txBody>
      </p:sp>
      <p:sp>
        <p:nvSpPr>
          <p:cNvPr id="3" name="Content Placeholder 2">
            <a:extLst>
              <a:ext uri="{FF2B5EF4-FFF2-40B4-BE49-F238E27FC236}">
                <a16:creationId xmlns:a16="http://schemas.microsoft.com/office/drawing/2014/main" id="{691B0758-606C-7598-E679-E74AD6974A20}"/>
              </a:ext>
            </a:extLst>
          </p:cNvPr>
          <p:cNvSpPr>
            <a:spLocks noGrp="1"/>
          </p:cNvSpPr>
          <p:nvPr>
            <p:ph idx="1"/>
          </p:nvPr>
        </p:nvSpPr>
        <p:spPr/>
        <p:txBody>
          <a:bodyPr/>
          <a:lstStyle/>
          <a:p>
            <a:pPr algn="just"/>
            <a:r>
              <a:rPr lang="en-US" b="0" i="0" dirty="0">
                <a:solidFill>
                  <a:srgbClr val="000000"/>
                </a:solidFill>
                <a:effectLst/>
                <a:latin typeface="Roboto" panose="02000000000000000000" pitchFamily="2" charset="0"/>
              </a:rPr>
              <a:t>Most governments intervene in the financial system to influence macroeconomic variables like interest rates or inflation. So, for example, the federal or central bank indulges in several cuts in CRR and tries to decrease the interest rates and increase the availability of credit at cheaper rates to the corporates.</a:t>
            </a:r>
            <a:endParaRPr lang="en-US" dirty="0"/>
          </a:p>
        </p:txBody>
      </p:sp>
    </p:spTree>
    <p:extLst>
      <p:ext uri="{BB962C8B-B14F-4D97-AF65-F5344CB8AC3E}">
        <p14:creationId xmlns:p14="http://schemas.microsoft.com/office/powerpoint/2010/main" val="3101676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Objectives of Financial System</a:t>
            </a:r>
            <a:br>
              <a:rPr lang="en-US" b="1" dirty="0"/>
            </a:br>
            <a:endParaRPr lang="en-US" dirty="0"/>
          </a:p>
        </p:txBody>
      </p:sp>
      <p:sp>
        <p:nvSpPr>
          <p:cNvPr id="3" name="Content Placeholder 2"/>
          <p:cNvSpPr>
            <a:spLocks noGrp="1"/>
          </p:cNvSpPr>
          <p:nvPr>
            <p:ph idx="1"/>
          </p:nvPr>
        </p:nvSpPr>
        <p:spPr>
          <a:xfrm>
            <a:off x="609600" y="1143001"/>
            <a:ext cx="10820400" cy="4983163"/>
          </a:xfrm>
        </p:spPr>
        <p:txBody>
          <a:bodyPr>
            <a:normAutofit/>
          </a:bodyPr>
          <a:lstStyle/>
          <a:p>
            <a:pPr algn="just">
              <a:buNone/>
            </a:pPr>
            <a:r>
              <a:rPr lang="en-US" b="1" dirty="0"/>
              <a:t>1. Facilitate Payment</a:t>
            </a:r>
          </a:p>
          <a:p>
            <a:pPr algn="just"/>
            <a:r>
              <a:rPr lang="en-US" dirty="0"/>
              <a:t>The financial system facilitates payment through banks and any other financial institution. Anything we buy or sale requires the transaction of money. That is done by the financial system</a:t>
            </a:r>
          </a:p>
          <a:p>
            <a:pPr algn="just">
              <a:buNone/>
            </a:pPr>
            <a:r>
              <a:rPr lang="en-US" b="1" dirty="0"/>
              <a:t>2. It Links Between Saver and Investor</a:t>
            </a:r>
          </a:p>
          <a:p>
            <a:pPr algn="just"/>
            <a:r>
              <a:rPr lang="en-US" dirty="0"/>
              <a:t>The financial system provides a place where saver and investor meets. Saver saves money and investors invest it in different types of stocks to get profit on it.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1"/>
            <a:ext cx="10744200" cy="5364163"/>
          </a:xfrm>
        </p:spPr>
        <p:txBody>
          <a:bodyPr>
            <a:normAutofit fontScale="92500" lnSpcReduction="10000"/>
          </a:bodyPr>
          <a:lstStyle/>
          <a:p>
            <a:pPr algn="just">
              <a:buNone/>
            </a:pPr>
            <a:r>
              <a:rPr lang="en-US" b="1" dirty="0"/>
              <a:t>3. Helps In Capital Formation</a:t>
            </a:r>
          </a:p>
          <a:p>
            <a:pPr algn="just"/>
            <a:r>
              <a:rPr lang="en-US" dirty="0"/>
              <a:t>For capital formation, there should be a good financial system that provides the finance timely and in an appropriate amount.</a:t>
            </a:r>
          </a:p>
          <a:p>
            <a:pPr algn="just">
              <a:buNone/>
            </a:pPr>
            <a:r>
              <a:rPr lang="en-US" b="1" dirty="0"/>
              <a:t>4. To Ensure Safety On Investment</a:t>
            </a:r>
          </a:p>
          <a:p>
            <a:pPr algn="just"/>
            <a:r>
              <a:rPr lang="en-US" dirty="0"/>
              <a:t>The financial system has different institutions for the proper supervision of the financial market that controls the market. So, the safety of the investment can be done.</a:t>
            </a:r>
          </a:p>
          <a:p>
            <a:pPr algn="just">
              <a:buNone/>
            </a:pPr>
            <a:r>
              <a:rPr lang="en-US" b="1" dirty="0"/>
              <a:t>5. Helps In The Growth Of The Economy</a:t>
            </a:r>
          </a:p>
          <a:p>
            <a:pPr algn="just"/>
            <a:r>
              <a:rPr lang="en-US" dirty="0"/>
              <a:t>Proper mobilization of funds and proper control in the financial market helps the business to grow and motivate investors to invest. That helps in the growth of the economy.</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C44F-0796-338C-353C-1B5CE242A162}"/>
              </a:ext>
            </a:extLst>
          </p:cNvPr>
          <p:cNvSpPr>
            <a:spLocks noGrp="1"/>
          </p:cNvSpPr>
          <p:nvPr>
            <p:ph type="title"/>
          </p:nvPr>
        </p:nvSpPr>
        <p:spPr/>
        <p:txBody>
          <a:bodyPr/>
          <a:lstStyle/>
          <a:p>
            <a:r>
              <a:rPr lang="en-US" b="1" dirty="0"/>
              <a:t>Financial System </a:t>
            </a:r>
          </a:p>
        </p:txBody>
      </p:sp>
      <p:sp>
        <p:nvSpPr>
          <p:cNvPr id="3" name="Content Placeholder 2">
            <a:extLst>
              <a:ext uri="{FF2B5EF4-FFF2-40B4-BE49-F238E27FC236}">
                <a16:creationId xmlns:a16="http://schemas.microsoft.com/office/drawing/2014/main" id="{74417F82-0B8F-BB58-25FD-E9476288E4E5}"/>
              </a:ext>
            </a:extLst>
          </p:cNvPr>
          <p:cNvSpPr>
            <a:spLocks noGrp="1"/>
          </p:cNvSpPr>
          <p:nvPr>
            <p:ph idx="1"/>
          </p:nvPr>
        </p:nvSpPr>
        <p:spPr>
          <a:xfrm>
            <a:off x="609600" y="1143000"/>
            <a:ext cx="10972800" cy="5333999"/>
          </a:xfrm>
        </p:spPr>
        <p:txBody>
          <a:bodyPr>
            <a:normAutofit fontScale="92500" lnSpcReduction="10000"/>
          </a:bodyPr>
          <a:lstStyle/>
          <a:p>
            <a:pPr algn="just"/>
            <a:r>
              <a:rPr lang="en-US" dirty="0"/>
              <a:t>A financial system may be defined as a set of institutions, instruments, and markets which promote savings and channels them to their most efficient use. It consists of individuals (savers), intermediaries, markets and users of savings (investors).</a:t>
            </a:r>
          </a:p>
          <a:p>
            <a:pPr algn="just"/>
            <a:r>
              <a:rPr lang="en-US" dirty="0"/>
              <a:t>According to Prasanna Chandra,</a:t>
            </a:r>
          </a:p>
          <a:p>
            <a:pPr algn="just"/>
            <a:r>
              <a:rPr lang="en-US" dirty="0"/>
              <a:t>“financial system consists of a variety of institutions, markets, and instruments related in a systematic manner and provide the principal means by which savings are transformed into</a:t>
            </a:r>
            <a:br>
              <a:rPr lang="en-US" dirty="0"/>
            </a:br>
            <a:r>
              <a:rPr lang="en-US" dirty="0"/>
              <a:t>investments”.</a:t>
            </a:r>
          </a:p>
          <a:p>
            <a:pPr algn="just"/>
            <a:r>
              <a:rPr lang="en-US" dirty="0"/>
              <a:t>Van Horne, “financial system allocates savings efficiently in an economy to ultimate users either for investment in real assets or for consumption”.</a:t>
            </a:r>
          </a:p>
          <a:p>
            <a:endParaRPr lang="en-US" dirty="0"/>
          </a:p>
        </p:txBody>
      </p:sp>
    </p:spTree>
    <p:extLst>
      <p:ext uri="{BB962C8B-B14F-4D97-AF65-F5344CB8AC3E}">
        <p14:creationId xmlns:p14="http://schemas.microsoft.com/office/powerpoint/2010/main" val="3587503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250417-7857-43C4-9D3E-C76DF64130A0}"/>
              </a:ext>
            </a:extLst>
          </p:cNvPr>
          <p:cNvSpPr>
            <a:spLocks noGrp="1"/>
          </p:cNvSpPr>
          <p:nvPr>
            <p:ph idx="1"/>
          </p:nvPr>
        </p:nvSpPr>
        <p:spPr/>
        <p:txBody>
          <a:bodyPr/>
          <a:lstStyle/>
          <a:p>
            <a:r>
              <a:rPr lang="en-US"/>
              <a:t>Thank You</a:t>
            </a:r>
          </a:p>
        </p:txBody>
      </p:sp>
    </p:spTree>
    <p:extLst>
      <p:ext uri="{BB962C8B-B14F-4D97-AF65-F5344CB8AC3E}">
        <p14:creationId xmlns:p14="http://schemas.microsoft.com/office/powerpoint/2010/main" val="351672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Financial Service</a:t>
            </a:r>
          </a:p>
        </p:txBody>
      </p:sp>
      <p:sp>
        <p:nvSpPr>
          <p:cNvPr id="3" name="Content Placeholder 2"/>
          <p:cNvSpPr>
            <a:spLocks noGrp="1"/>
          </p:cNvSpPr>
          <p:nvPr>
            <p:ph idx="1"/>
          </p:nvPr>
        </p:nvSpPr>
        <p:spPr/>
        <p:txBody>
          <a:bodyPr>
            <a:normAutofit lnSpcReduction="10000"/>
          </a:bodyPr>
          <a:lstStyle/>
          <a:p>
            <a:pPr algn="just" fontAlgn="base"/>
            <a:r>
              <a:rPr lang="en-US" dirty="0"/>
              <a:t>Financial service is part of financial system that provides different types of finance through various credit instruments, financial products and services.</a:t>
            </a:r>
          </a:p>
          <a:p>
            <a:pPr algn="just" fontAlgn="base"/>
            <a:r>
              <a:rPr lang="en-US" dirty="0"/>
              <a:t>In financial instruments, we come across </a:t>
            </a:r>
            <a:r>
              <a:rPr lang="en-US" dirty="0" err="1"/>
              <a:t>cheques</a:t>
            </a:r>
            <a:r>
              <a:rPr lang="en-US" dirty="0"/>
              <a:t>, bills, promissory notes, debt instruments, letter of credit, etc.</a:t>
            </a:r>
          </a:p>
          <a:p>
            <a:pPr algn="just" fontAlgn="base"/>
            <a:r>
              <a:rPr lang="en-US" dirty="0"/>
              <a:t>In financial products, we come across different types of mutual funds. extending various types of investment opportunities. In addition, there are also products such as credit cards, debit cards, etc.</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FB80F-BBE6-47EC-8EBA-4795939FA89D}"/>
              </a:ext>
            </a:extLst>
          </p:cNvPr>
          <p:cNvSpPr>
            <a:spLocks noGrp="1"/>
          </p:cNvSpPr>
          <p:nvPr>
            <p:ph type="title"/>
          </p:nvPr>
        </p:nvSpPr>
        <p:spPr/>
        <p:txBody>
          <a:bodyPr/>
          <a:lstStyle/>
          <a:p>
            <a:r>
              <a:rPr lang="en-US" b="0" i="0" dirty="0">
                <a:effectLst/>
                <a:latin typeface="roboto" panose="02000000000000000000" pitchFamily="2" charset="0"/>
              </a:rPr>
              <a:t>Financial services</a:t>
            </a:r>
            <a:endParaRPr lang="en-US" dirty="0"/>
          </a:p>
        </p:txBody>
      </p:sp>
      <p:sp>
        <p:nvSpPr>
          <p:cNvPr id="3" name="Content Placeholder 2">
            <a:extLst>
              <a:ext uri="{FF2B5EF4-FFF2-40B4-BE49-F238E27FC236}">
                <a16:creationId xmlns:a16="http://schemas.microsoft.com/office/drawing/2014/main" id="{FAD18060-160D-477B-AF30-E561AD992422}"/>
              </a:ext>
            </a:extLst>
          </p:cNvPr>
          <p:cNvSpPr>
            <a:spLocks noGrp="1"/>
          </p:cNvSpPr>
          <p:nvPr>
            <p:ph idx="1"/>
          </p:nvPr>
        </p:nvSpPr>
        <p:spPr>
          <a:xfrm>
            <a:off x="609600" y="1219200"/>
            <a:ext cx="10972800" cy="5364162"/>
          </a:xfrm>
        </p:spPr>
        <p:txBody>
          <a:bodyPr>
            <a:normAutofit fontScale="92500" lnSpcReduction="10000"/>
          </a:bodyPr>
          <a:lstStyle/>
          <a:p>
            <a:pPr algn="just"/>
            <a:r>
              <a:rPr lang="en-US" dirty="0">
                <a:latin typeface="roboto" panose="02000000000000000000" pitchFamily="2" charset="0"/>
              </a:rPr>
              <a:t>E</a:t>
            </a:r>
            <a:r>
              <a:rPr lang="en-US" b="0" i="0" dirty="0">
                <a:effectLst/>
                <a:latin typeface="roboto" panose="02000000000000000000" pitchFamily="2" charset="0"/>
              </a:rPr>
              <a:t>conomic services provided by various financial institutions that deal with the management of money. </a:t>
            </a:r>
          </a:p>
          <a:p>
            <a:pPr algn="just"/>
            <a:r>
              <a:rPr lang="en-US" b="0" i="0" dirty="0">
                <a:effectLst/>
                <a:latin typeface="roboto" panose="02000000000000000000" pitchFamily="2" charset="0"/>
              </a:rPr>
              <a:t>Intangible product of financial markets like loans, insurance, stocks, credit card, etc. </a:t>
            </a:r>
          </a:p>
          <a:p>
            <a:pPr algn="just"/>
            <a:r>
              <a:rPr lang="en-US" b="0" i="0" dirty="0">
                <a:effectLst/>
                <a:latin typeface="roboto" panose="02000000000000000000" pitchFamily="2" charset="0"/>
              </a:rPr>
              <a:t>Financial services are products of institutions such as banking firms, insurance companies, investment funds, credit unions, brokerage firms, and consumer finance companies. </a:t>
            </a:r>
          </a:p>
          <a:p>
            <a:pPr algn="just"/>
            <a:r>
              <a:rPr lang="en-US" dirty="0">
                <a:latin typeface="roboto" panose="02000000000000000000" pitchFamily="2" charset="0"/>
              </a:rPr>
              <a:t>It </a:t>
            </a:r>
            <a:r>
              <a:rPr lang="en-US" b="0" i="0" dirty="0">
                <a:effectLst/>
                <a:latin typeface="roboto" panose="02000000000000000000" pitchFamily="2" charset="0"/>
              </a:rPr>
              <a:t>act as a barrier against risk arising from various unforeseen activities by insuring people against losses. These services are consumer-oriented as these are designed and provided in accordance with the needs of customers.</a:t>
            </a:r>
          </a:p>
          <a:p>
            <a:pPr algn="just"/>
            <a:endParaRPr lang="en-US" dirty="0"/>
          </a:p>
        </p:txBody>
      </p:sp>
    </p:spTree>
    <p:extLst>
      <p:ext uri="{BB962C8B-B14F-4D97-AF65-F5344CB8AC3E}">
        <p14:creationId xmlns:p14="http://schemas.microsoft.com/office/powerpoint/2010/main" val="2283744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3">
            <a:extLst>
              <a:ext uri="{FF2B5EF4-FFF2-40B4-BE49-F238E27FC236}">
                <a16:creationId xmlns:a16="http://schemas.microsoft.com/office/drawing/2014/main" id="{5D3C06AE-F829-6DDF-5CF0-F721F49EC6E8}"/>
              </a:ext>
            </a:extLst>
          </p:cNvPr>
          <p:cNvSpPr/>
          <p:nvPr/>
        </p:nvSpPr>
        <p:spPr>
          <a:xfrm>
            <a:off x="2049297" y="942030"/>
            <a:ext cx="8195492" cy="5534970"/>
          </a:xfrm>
          <a:prstGeom prst="rect">
            <a:avLst/>
          </a:prstGeom>
          <a:blipFill>
            <a:blip r:embed="rId2" cstate="print"/>
            <a:stretch>
              <a:fillRect/>
            </a:stretch>
          </a:blipFill>
        </p:spPr>
        <p:txBody>
          <a:bodyPr wrap="square" lIns="0" tIns="0" rIns="0" bIns="0" rtlCol="0"/>
          <a:lstStyle/>
          <a:p>
            <a:endParaRPr/>
          </a:p>
        </p:txBody>
      </p:sp>
      <p:graphicFrame>
        <p:nvGraphicFramePr>
          <p:cNvPr id="3" name="Table 3">
            <a:extLst>
              <a:ext uri="{FF2B5EF4-FFF2-40B4-BE49-F238E27FC236}">
                <a16:creationId xmlns:a16="http://schemas.microsoft.com/office/drawing/2014/main" id="{C208E8C6-09AF-05A2-63CA-7450BF2460EC}"/>
              </a:ext>
            </a:extLst>
          </p:cNvPr>
          <p:cNvGraphicFramePr>
            <a:graphicFrameLocks noGrp="1"/>
          </p:cNvGraphicFramePr>
          <p:nvPr/>
        </p:nvGraphicFramePr>
        <p:xfrm>
          <a:off x="2743200" y="484829"/>
          <a:ext cx="6096000" cy="4572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12681536"/>
                    </a:ext>
                  </a:extLst>
                </a:gridCol>
              </a:tblGrid>
              <a:tr h="370840">
                <a:tc>
                  <a:txBody>
                    <a:bodyPr/>
                    <a:lstStyle/>
                    <a:p>
                      <a:r>
                        <a:rPr lang="en-US" sz="2400" dirty="0"/>
                        <a:t>Flow of Funds in Financial System</a:t>
                      </a:r>
                    </a:p>
                  </a:txBody>
                  <a:tcPr/>
                </a:tc>
                <a:extLst>
                  <a:ext uri="{0D108BD9-81ED-4DB2-BD59-A6C34878D82A}">
                    <a16:rowId xmlns:a16="http://schemas.microsoft.com/office/drawing/2014/main" val="966444159"/>
                  </a:ext>
                </a:extLst>
              </a:tr>
            </a:tbl>
          </a:graphicData>
        </a:graphic>
      </p:graphicFrame>
    </p:spTree>
    <p:extLst>
      <p:ext uri="{BB962C8B-B14F-4D97-AF65-F5344CB8AC3E}">
        <p14:creationId xmlns:p14="http://schemas.microsoft.com/office/powerpoint/2010/main" val="923291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3F3A-C0B4-E4FC-14C3-A659AE1532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84AB75-2E34-D420-8585-DE8148B1A23B}"/>
              </a:ext>
            </a:extLst>
          </p:cNvPr>
          <p:cNvSpPr>
            <a:spLocks noGrp="1"/>
          </p:cNvSpPr>
          <p:nvPr>
            <p:ph idx="1"/>
          </p:nvPr>
        </p:nvSpPr>
        <p:spPr/>
        <p:txBody>
          <a:bodyPr/>
          <a:lstStyle/>
          <a:p>
            <a:endParaRPr lang="en-US" dirty="0"/>
          </a:p>
        </p:txBody>
      </p:sp>
      <p:sp>
        <p:nvSpPr>
          <p:cNvPr id="4" name="AutoShape 2" descr="Financial System">
            <a:extLst>
              <a:ext uri="{FF2B5EF4-FFF2-40B4-BE49-F238E27FC236}">
                <a16:creationId xmlns:a16="http://schemas.microsoft.com/office/drawing/2014/main" id="{6C2C40E7-A6F8-1EF1-488F-7A35958F6A7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182BBAF3-0599-B2CD-F9EE-584EAE0CA2C0}"/>
              </a:ext>
            </a:extLst>
          </p:cNvPr>
          <p:cNvPicPr>
            <a:picLocks noChangeAspect="1"/>
          </p:cNvPicPr>
          <p:nvPr/>
        </p:nvPicPr>
        <p:blipFill rotWithShape="1">
          <a:blip r:embed="rId2"/>
          <a:srcRect t="26655" r="35000" b="25544"/>
          <a:stretch/>
        </p:blipFill>
        <p:spPr>
          <a:xfrm>
            <a:off x="609600" y="274638"/>
            <a:ext cx="11277600" cy="5851526"/>
          </a:xfrm>
          <a:prstGeom prst="rect">
            <a:avLst/>
          </a:prstGeom>
        </p:spPr>
      </p:pic>
    </p:spTree>
    <p:extLst>
      <p:ext uri="{BB962C8B-B14F-4D97-AF65-F5344CB8AC3E}">
        <p14:creationId xmlns:p14="http://schemas.microsoft.com/office/powerpoint/2010/main" val="375113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0AC37-A88D-A005-C773-8CE9F63E8457}"/>
              </a:ext>
            </a:extLst>
          </p:cNvPr>
          <p:cNvSpPr>
            <a:spLocks noGrp="1"/>
          </p:cNvSpPr>
          <p:nvPr>
            <p:ph type="title"/>
          </p:nvPr>
        </p:nvSpPr>
        <p:spPr/>
        <p:txBody>
          <a:bodyPr>
            <a:normAutofit fontScale="90000"/>
          </a:bodyPr>
          <a:lstStyle/>
          <a:p>
            <a:r>
              <a:rPr lang="en-US" b="1" i="0" dirty="0">
                <a:solidFill>
                  <a:srgbClr val="0C4E54"/>
                </a:solidFill>
                <a:effectLst/>
                <a:latin typeface="Poppins" panose="00000500000000000000" pitchFamily="2" charset="0"/>
              </a:rPr>
              <a:t>1 – Financial Institutions</a:t>
            </a:r>
            <a:br>
              <a:rPr lang="en-US" b="1" i="0" dirty="0">
                <a:solidFill>
                  <a:srgbClr val="0C4E54"/>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676BBA9B-6ABF-AF1B-BEE4-499B1CF48390}"/>
              </a:ext>
            </a:extLst>
          </p:cNvPr>
          <p:cNvSpPr>
            <a:spLocks noGrp="1"/>
          </p:cNvSpPr>
          <p:nvPr>
            <p:ph idx="1"/>
          </p:nvPr>
        </p:nvSpPr>
        <p:spPr/>
        <p:txBody>
          <a:bodyPr/>
          <a:lstStyle/>
          <a:p>
            <a:pPr algn="l"/>
            <a:r>
              <a:rPr lang="en-US" i="0" dirty="0">
                <a:effectLst/>
                <a:latin typeface="-apple-system"/>
              </a:rPr>
              <a:t>Financial institutions act as intermediaries between the lender and the borrower when providing financial services. These include:</a:t>
            </a:r>
          </a:p>
          <a:p>
            <a:pPr algn="l">
              <a:buFont typeface="Arial" panose="020B0604020202020204" pitchFamily="34" charset="0"/>
              <a:buChar char="•"/>
            </a:pPr>
            <a:r>
              <a:rPr lang="en-US" i="0" dirty="0">
                <a:effectLst/>
                <a:latin typeface="-apple-system"/>
              </a:rPr>
              <a:t>Banks (Central, Retail, and Commercial)</a:t>
            </a:r>
          </a:p>
          <a:p>
            <a:pPr algn="l">
              <a:buFont typeface="Arial" panose="020B0604020202020204" pitchFamily="34" charset="0"/>
              <a:buChar char="•"/>
            </a:pPr>
            <a:r>
              <a:rPr lang="en-US" i="0" dirty="0">
                <a:effectLst/>
                <a:latin typeface="-apple-system"/>
              </a:rPr>
              <a:t>Insurance Companies</a:t>
            </a:r>
          </a:p>
          <a:p>
            <a:pPr algn="l">
              <a:buFont typeface="Arial" panose="020B0604020202020204" pitchFamily="34" charset="0"/>
              <a:buChar char="•"/>
            </a:pPr>
            <a:r>
              <a:rPr lang="en-US" dirty="0">
                <a:latin typeface="-apple-system"/>
              </a:rPr>
              <a:t>Investment Companies</a:t>
            </a:r>
            <a:endParaRPr lang="en-US" i="0" dirty="0">
              <a:effectLst/>
              <a:latin typeface="-apple-system"/>
            </a:endParaRPr>
          </a:p>
          <a:p>
            <a:pPr algn="l">
              <a:buFont typeface="Arial" panose="020B0604020202020204" pitchFamily="34" charset="0"/>
              <a:buChar char="•"/>
            </a:pPr>
            <a:r>
              <a:rPr lang="en-US" i="0" dirty="0">
                <a:effectLst/>
                <a:latin typeface="-apple-system"/>
              </a:rPr>
              <a:t>Brokerage Firms</a:t>
            </a:r>
          </a:p>
          <a:p>
            <a:endParaRPr lang="en-US" dirty="0"/>
          </a:p>
        </p:txBody>
      </p:sp>
    </p:spTree>
    <p:extLst>
      <p:ext uri="{BB962C8B-B14F-4D97-AF65-F5344CB8AC3E}">
        <p14:creationId xmlns:p14="http://schemas.microsoft.com/office/powerpoint/2010/main" val="267094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D5969-256D-6B11-8EBE-8A76C016202C}"/>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2 – Financial Markets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30B27975-FA64-038F-CAD1-CC2E4A992AA2}"/>
              </a:ext>
            </a:extLst>
          </p:cNvPr>
          <p:cNvSpPr>
            <a:spLocks noGrp="1"/>
          </p:cNvSpPr>
          <p:nvPr>
            <p:ph idx="1"/>
          </p:nvPr>
        </p:nvSpPr>
        <p:spPr/>
        <p:txBody>
          <a:bodyPr>
            <a:normAutofit/>
          </a:bodyPr>
          <a:lstStyle/>
          <a:p>
            <a:pPr algn="just"/>
            <a:r>
              <a:rPr lang="en-US" b="0" i="0" dirty="0">
                <a:effectLst/>
                <a:latin typeface="-apple-system"/>
              </a:rPr>
              <a:t>These are places where the exchange of assets occurs with borrowers and lenders, such as stocks, bonds, </a:t>
            </a:r>
            <a:r>
              <a:rPr lang="en-US" b="1" dirty="0">
                <a:latin typeface="-apple-system"/>
              </a:rPr>
              <a:t>derivatives</a:t>
            </a:r>
            <a:r>
              <a:rPr lang="en-US" dirty="0">
                <a:latin typeface="-apple-system"/>
              </a:rPr>
              <a:t>,</a:t>
            </a:r>
            <a:r>
              <a:rPr lang="en-US" b="0" i="0" dirty="0">
                <a:effectLst/>
                <a:latin typeface="-apple-system"/>
              </a:rPr>
              <a:t> and </a:t>
            </a:r>
            <a:r>
              <a:rPr lang="en-US" b="1" dirty="0">
                <a:latin typeface="-apple-system"/>
              </a:rPr>
              <a:t>commodities</a:t>
            </a:r>
            <a:r>
              <a:rPr lang="en-US" b="0" i="0" dirty="0">
                <a:effectLst/>
                <a:latin typeface="-apple-system"/>
              </a:rPr>
              <a:t>.</a:t>
            </a:r>
          </a:p>
          <a:p>
            <a:pPr algn="just"/>
            <a:r>
              <a:rPr lang="en-US" b="0" i="0" dirty="0">
                <a:effectLst/>
                <a:latin typeface="-apple-system"/>
              </a:rPr>
              <a:t>Financial markets help businesses to grow and expand by allowing investors to contribute capital. Investors invest in company stock with the expectation of it producing a return in the future. As the business makes a profit, it can then pass on the surplus to the investors.</a:t>
            </a:r>
          </a:p>
          <a:p>
            <a:pPr algn="just"/>
            <a:endParaRPr lang="en-US" dirty="0"/>
          </a:p>
        </p:txBody>
      </p:sp>
    </p:spTree>
    <p:extLst>
      <p:ext uri="{BB962C8B-B14F-4D97-AF65-F5344CB8AC3E}">
        <p14:creationId xmlns:p14="http://schemas.microsoft.com/office/powerpoint/2010/main" val="365984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2734-1D87-7286-9E2E-82549B9ECBF6}"/>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3- Financial Instruments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D0573839-3331-E31E-BE21-F58C9B5F4E53}"/>
              </a:ext>
            </a:extLst>
          </p:cNvPr>
          <p:cNvSpPr>
            <a:spLocks noGrp="1"/>
          </p:cNvSpPr>
          <p:nvPr>
            <p:ph idx="1"/>
          </p:nvPr>
        </p:nvSpPr>
        <p:spPr/>
        <p:txBody>
          <a:bodyPr/>
          <a:lstStyle/>
          <a:p>
            <a:pPr algn="l"/>
            <a:r>
              <a:rPr lang="en-US" b="0" i="0" dirty="0">
                <a:solidFill>
                  <a:srgbClr val="212121"/>
                </a:solidFill>
                <a:effectLst/>
                <a:latin typeface="-apple-system"/>
              </a:rPr>
              <a:t>Tradable or financial instruments enable individuals to trade within the financial markets. These can include cash, shares of stock (representing ownership), Mutual funds, ELSS, bonds, options, and futures.</a:t>
            </a:r>
          </a:p>
          <a:p>
            <a:endParaRPr lang="en-US" dirty="0"/>
          </a:p>
        </p:txBody>
      </p:sp>
    </p:spTree>
    <p:extLst>
      <p:ext uri="{BB962C8B-B14F-4D97-AF65-F5344CB8AC3E}">
        <p14:creationId xmlns:p14="http://schemas.microsoft.com/office/powerpoint/2010/main" val="871594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1128</Words>
  <Application>Microsoft Office PowerPoint</Application>
  <PresentationFormat>Widescreen</PresentationFormat>
  <Paragraphs>68</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-apple-system</vt:lpstr>
      <vt:lpstr>Arial</vt:lpstr>
      <vt:lpstr>Calibri</vt:lpstr>
      <vt:lpstr>inherit</vt:lpstr>
      <vt:lpstr>Poppins</vt:lpstr>
      <vt:lpstr>Roboto</vt:lpstr>
      <vt:lpstr>Roboto</vt:lpstr>
      <vt:lpstr>Office Theme</vt:lpstr>
      <vt:lpstr>Functions and Objectives of Financial System in India </vt:lpstr>
      <vt:lpstr>Financial System </vt:lpstr>
      <vt:lpstr>Financial Service</vt:lpstr>
      <vt:lpstr>Financial services</vt:lpstr>
      <vt:lpstr>PowerPoint Presentation</vt:lpstr>
      <vt:lpstr>PowerPoint Presentation</vt:lpstr>
      <vt:lpstr>1 – Financial Institutions </vt:lpstr>
      <vt:lpstr>2 – Financial Markets </vt:lpstr>
      <vt:lpstr>3- Financial Instruments </vt:lpstr>
      <vt:lpstr>4 – Financial Services </vt:lpstr>
      <vt:lpstr>Functions of Financial System</vt:lpstr>
      <vt:lpstr>1. Liquidity Function </vt:lpstr>
      <vt:lpstr>2. Payment Function </vt:lpstr>
      <vt:lpstr>3. Saving Function </vt:lpstr>
      <vt:lpstr>PowerPoint Presentation</vt:lpstr>
      <vt:lpstr>6. Reformatory Functions </vt:lpstr>
      <vt:lpstr>7. Policy Function</vt:lpstr>
      <vt:lpstr>Objectives of Financial System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Financial System in India </dc:title>
  <dc:creator>Manish</dc:creator>
  <cp:lastModifiedBy>Manish Dadhich</cp:lastModifiedBy>
  <cp:revision>16</cp:revision>
  <dcterms:created xsi:type="dcterms:W3CDTF">2020-07-07T09:58:33Z</dcterms:created>
  <dcterms:modified xsi:type="dcterms:W3CDTF">2023-02-07T15:39:25Z</dcterms:modified>
</cp:coreProperties>
</file>