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5" r:id="rId18"/>
    <p:sldId id="315" r:id="rId19"/>
    <p:sldId id="328" r:id="rId20"/>
    <p:sldId id="329" r:id="rId21"/>
    <p:sldId id="276" r:id="rId22"/>
    <p:sldId id="316" r:id="rId23"/>
    <p:sldId id="317" r:id="rId24"/>
    <p:sldId id="318" r:id="rId25"/>
    <p:sldId id="319" r:id="rId26"/>
    <p:sldId id="320" r:id="rId27"/>
    <p:sldId id="321" r:id="rId28"/>
    <p:sldId id="277" r:id="rId29"/>
    <p:sldId id="323" r:id="rId30"/>
    <p:sldId id="324" r:id="rId31"/>
    <p:sldId id="325" r:id="rId32"/>
    <p:sldId id="299" r:id="rId33"/>
    <p:sldId id="300" r:id="rId34"/>
    <p:sldId id="301" r:id="rId35"/>
    <p:sldId id="302" r:id="rId36"/>
    <p:sldId id="307" r:id="rId37"/>
    <p:sldId id="308" r:id="rId38"/>
    <p:sldId id="309" r:id="rId39"/>
    <p:sldId id="311" r:id="rId40"/>
    <p:sldId id="312" r:id="rId41"/>
    <p:sldId id="327" r:id="rId42"/>
    <p:sldId id="330" r:id="rId43"/>
    <p:sldId id="331" r:id="rId44"/>
    <p:sldId id="326" r:id="rId4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533400"/>
            <a:ext cx="8833485" cy="0"/>
          </a:xfrm>
          <a:custGeom>
            <a:avLst/>
            <a:gdLst/>
            <a:ahLst/>
            <a:cxnLst/>
            <a:rect l="l" t="t" r="r" b="b"/>
            <a:pathLst>
              <a:path w="8833485">
                <a:moveTo>
                  <a:pt x="0" y="0"/>
                </a:moveTo>
                <a:lnTo>
                  <a:pt x="8833104" y="0"/>
                </a:lnTo>
              </a:path>
            </a:pathLst>
          </a:custGeom>
          <a:ln w="12700">
            <a:solidFill>
              <a:srgbClr val="C39900"/>
            </a:solidFill>
            <a:prstDash val="sysDash"/>
          </a:ln>
        </p:spPr>
        <p:txBody>
          <a:bodyPr wrap="square" lIns="0" tIns="0" rIns="0" bIns="0" rtlCol="0"/>
          <a:lstStyle/>
          <a:p>
            <a:endParaRPr/>
          </a:p>
        </p:txBody>
      </p:sp>
      <p:sp>
        <p:nvSpPr>
          <p:cNvPr id="3" name="object 3"/>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4" name="object 4"/>
          <p:cNvSpPr/>
          <p:nvPr/>
        </p:nvSpPr>
        <p:spPr>
          <a:xfrm>
            <a:off x="8991600" y="152400"/>
            <a:ext cx="152400" cy="6705600"/>
          </a:xfrm>
          <a:custGeom>
            <a:avLst/>
            <a:gdLst/>
            <a:ahLst/>
            <a:cxnLst/>
            <a:rect l="l" t="t" r="r" b="b"/>
            <a:pathLst>
              <a:path w="152400" h="6705600">
                <a:moveTo>
                  <a:pt x="0" y="6705599"/>
                </a:moveTo>
                <a:lnTo>
                  <a:pt x="152400" y="6705599"/>
                </a:lnTo>
                <a:lnTo>
                  <a:pt x="152400" y="0"/>
                </a:lnTo>
                <a:lnTo>
                  <a:pt x="0" y="0"/>
                </a:lnTo>
                <a:lnTo>
                  <a:pt x="0" y="6705599"/>
                </a:lnTo>
                <a:close/>
              </a:path>
            </a:pathLst>
          </a:custGeom>
          <a:solidFill>
            <a:srgbClr val="FFFFFF"/>
          </a:solidFill>
        </p:spPr>
        <p:txBody>
          <a:bodyPr wrap="square" lIns="0" tIns="0" rIns="0" bIns="0" rtlCol="0"/>
          <a:lstStyle/>
          <a:p>
            <a:endParaRPr/>
          </a:p>
        </p:txBody>
      </p:sp>
      <p:sp>
        <p:nvSpPr>
          <p:cNvPr id="5" name="object 5"/>
          <p:cNvSpPr/>
          <p:nvPr/>
        </p:nvSpPr>
        <p:spPr>
          <a:xfrm>
            <a:off x="152400" y="0"/>
            <a:ext cx="8991600" cy="152400"/>
          </a:xfrm>
          <a:custGeom>
            <a:avLst/>
            <a:gdLst/>
            <a:ahLst/>
            <a:cxnLst/>
            <a:rect l="l" t="t" r="r" b="b"/>
            <a:pathLst>
              <a:path w="8991600" h="152400">
                <a:moveTo>
                  <a:pt x="0" y="152400"/>
                </a:moveTo>
                <a:lnTo>
                  <a:pt x="8991600" y="152400"/>
                </a:lnTo>
                <a:lnTo>
                  <a:pt x="8991600" y="0"/>
                </a:lnTo>
                <a:lnTo>
                  <a:pt x="0" y="0"/>
                </a:lnTo>
                <a:lnTo>
                  <a:pt x="0" y="152400"/>
                </a:lnTo>
                <a:close/>
              </a:path>
            </a:pathLst>
          </a:custGeom>
          <a:solidFill>
            <a:srgbClr val="FFFFFF"/>
          </a:solidFill>
        </p:spPr>
        <p:txBody>
          <a:bodyPr wrap="square" lIns="0" tIns="0" rIns="0" bIns="0" rtlCol="0"/>
          <a:lstStyle/>
          <a:p>
            <a:endParaRPr/>
          </a:p>
        </p:txBody>
      </p:sp>
      <p:sp>
        <p:nvSpPr>
          <p:cNvPr id="6" name="object 6"/>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9" name="object 9"/>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10" name="object 10"/>
          <p:cNvSpPr/>
          <p:nvPr/>
        </p:nvSpPr>
        <p:spPr>
          <a:xfrm>
            <a:off x="1295400" y="228600"/>
            <a:ext cx="609600" cy="609600"/>
          </a:xfrm>
          <a:custGeom>
            <a:avLst/>
            <a:gdLst/>
            <a:ahLst/>
            <a:cxnLst/>
            <a:rect l="l" t="t" r="r" b="b"/>
            <a:pathLst>
              <a:path w="609600" h="609600">
                <a:moveTo>
                  <a:pt x="304800" y="0"/>
                </a:moveTo>
                <a:lnTo>
                  <a:pt x="255374" y="3990"/>
                </a:lnTo>
                <a:lnTo>
                  <a:pt x="208483" y="15544"/>
                </a:lnTo>
                <a:lnTo>
                  <a:pt x="164753" y="34032"/>
                </a:lnTo>
                <a:lnTo>
                  <a:pt x="124815" y="58826"/>
                </a:lnTo>
                <a:lnTo>
                  <a:pt x="89296" y="89296"/>
                </a:lnTo>
                <a:lnTo>
                  <a:pt x="58826" y="124815"/>
                </a:lnTo>
                <a:lnTo>
                  <a:pt x="34032" y="164753"/>
                </a:lnTo>
                <a:lnTo>
                  <a:pt x="15544" y="208483"/>
                </a:lnTo>
                <a:lnTo>
                  <a:pt x="3990" y="255374"/>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74"/>
                </a:lnTo>
                <a:lnTo>
                  <a:pt x="594055" y="208483"/>
                </a:lnTo>
                <a:lnTo>
                  <a:pt x="575567" y="164753"/>
                </a:lnTo>
                <a:lnTo>
                  <a:pt x="550773" y="124815"/>
                </a:lnTo>
                <a:lnTo>
                  <a:pt x="520303" y="89296"/>
                </a:lnTo>
                <a:lnTo>
                  <a:pt x="484784" y="58826"/>
                </a:lnTo>
                <a:lnTo>
                  <a:pt x="444846" y="34032"/>
                </a:lnTo>
                <a:lnTo>
                  <a:pt x="401116" y="15544"/>
                </a:lnTo>
                <a:lnTo>
                  <a:pt x="354225" y="3990"/>
                </a:lnTo>
                <a:lnTo>
                  <a:pt x="304800" y="0"/>
                </a:lnTo>
                <a:close/>
              </a:path>
            </a:pathLst>
          </a:custGeom>
          <a:solidFill>
            <a:srgbClr val="FFFFFF"/>
          </a:solidFill>
        </p:spPr>
        <p:txBody>
          <a:bodyPr wrap="square" lIns="0" tIns="0" rIns="0" bIns="0" rtlCol="0"/>
          <a:lstStyle/>
          <a:p>
            <a:endParaRPr/>
          </a:p>
        </p:txBody>
      </p:sp>
      <p:sp>
        <p:nvSpPr>
          <p:cNvPr id="11" name="object 11"/>
          <p:cNvSpPr/>
          <p:nvPr/>
        </p:nvSpPr>
        <p:spPr>
          <a:xfrm>
            <a:off x="1389888" y="323088"/>
            <a:ext cx="421005" cy="421005"/>
          </a:xfrm>
          <a:custGeom>
            <a:avLst/>
            <a:gdLst/>
            <a:ahLst/>
            <a:cxnLst/>
            <a:rect l="l" t="t" r="r" b="b"/>
            <a:pathLst>
              <a:path w="421005" h="421005">
                <a:moveTo>
                  <a:pt x="210312" y="0"/>
                </a:moveTo>
                <a:lnTo>
                  <a:pt x="162072" y="5551"/>
                </a:lnTo>
                <a:lnTo>
                  <a:pt x="117798" y="21367"/>
                </a:lnTo>
                <a:lnTo>
                  <a:pt x="78750" y="46186"/>
                </a:lnTo>
                <a:lnTo>
                  <a:pt x="46186" y="78750"/>
                </a:lnTo>
                <a:lnTo>
                  <a:pt x="21367" y="117798"/>
                </a:lnTo>
                <a:lnTo>
                  <a:pt x="5551" y="162072"/>
                </a:lnTo>
                <a:lnTo>
                  <a:pt x="0" y="210311"/>
                </a:lnTo>
                <a:lnTo>
                  <a:pt x="5551" y="258551"/>
                </a:lnTo>
                <a:lnTo>
                  <a:pt x="21367" y="302825"/>
                </a:lnTo>
                <a:lnTo>
                  <a:pt x="46186" y="341873"/>
                </a:lnTo>
                <a:lnTo>
                  <a:pt x="78750" y="374437"/>
                </a:lnTo>
                <a:lnTo>
                  <a:pt x="117798" y="399256"/>
                </a:lnTo>
                <a:lnTo>
                  <a:pt x="162072" y="415072"/>
                </a:lnTo>
                <a:lnTo>
                  <a:pt x="210312" y="420623"/>
                </a:lnTo>
                <a:lnTo>
                  <a:pt x="258551" y="415072"/>
                </a:lnTo>
                <a:lnTo>
                  <a:pt x="302825" y="399256"/>
                </a:lnTo>
                <a:lnTo>
                  <a:pt x="341873" y="374437"/>
                </a:lnTo>
                <a:lnTo>
                  <a:pt x="374437" y="341873"/>
                </a:lnTo>
                <a:lnTo>
                  <a:pt x="399256" y="302825"/>
                </a:lnTo>
                <a:lnTo>
                  <a:pt x="415072" y="25855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5" name="object 15"/>
          <p:cNvSpPr txBox="1">
            <a:spLocks noGrp="1"/>
          </p:cNvSpPr>
          <p:nvPr>
            <p:ph type="title"/>
          </p:nvPr>
        </p:nvSpPr>
        <p:spPr>
          <a:xfrm>
            <a:off x="1752600" y="990600"/>
            <a:ext cx="5045710" cy="1243289"/>
          </a:xfrm>
          <a:prstGeom prst="rect">
            <a:avLst/>
          </a:prstGeom>
        </p:spPr>
        <p:txBody>
          <a:bodyPr vert="horz" wrap="square" lIns="0" tIns="12065" rIns="0" bIns="0" rtlCol="0">
            <a:spAutoFit/>
          </a:bodyPr>
          <a:lstStyle/>
          <a:p>
            <a:pPr marL="12065" marR="5080" indent="-1905" algn="ctr">
              <a:lnSpc>
                <a:spcPct val="100000"/>
              </a:lnSpc>
              <a:spcBef>
                <a:spcPts val="95"/>
              </a:spcBef>
            </a:pPr>
            <a:r>
              <a:rPr sz="4000" u="none" spc="-5" dirty="0">
                <a:solidFill>
                  <a:srgbClr val="001F5F"/>
                </a:solidFill>
                <a:latin typeface="Baskerville Old Face"/>
                <a:cs typeface="Baskerville Old Face"/>
              </a:rPr>
              <a:t>The  </a:t>
            </a:r>
            <a:r>
              <a:rPr sz="4000" u="none" spc="5" dirty="0">
                <a:solidFill>
                  <a:srgbClr val="001F5F"/>
                </a:solidFill>
                <a:latin typeface="Baskerville Old Face"/>
                <a:cs typeface="Baskerville Old Face"/>
              </a:rPr>
              <a:t>C</a:t>
            </a:r>
            <a:r>
              <a:rPr sz="4000" u="none" spc="-5" dirty="0">
                <a:solidFill>
                  <a:srgbClr val="001F5F"/>
                </a:solidFill>
                <a:latin typeface="Baskerville Old Face"/>
                <a:cs typeface="Baskerville Old Face"/>
              </a:rPr>
              <a:t>o</a:t>
            </a:r>
            <a:r>
              <a:rPr sz="4000" u="none" spc="5" dirty="0">
                <a:solidFill>
                  <a:srgbClr val="001F5F"/>
                </a:solidFill>
                <a:latin typeface="Baskerville Old Face"/>
                <a:cs typeface="Baskerville Old Face"/>
              </a:rPr>
              <a:t>n</a:t>
            </a:r>
            <a:r>
              <a:rPr sz="4000" u="none" dirty="0">
                <a:solidFill>
                  <a:srgbClr val="001F5F"/>
                </a:solidFill>
                <a:latin typeface="Baskerville Old Face"/>
                <a:cs typeface="Baskerville Old Face"/>
              </a:rPr>
              <a:t>s</a:t>
            </a:r>
            <a:r>
              <a:rPr sz="4000" u="none" spc="-5" dirty="0">
                <a:solidFill>
                  <a:srgbClr val="001F5F"/>
                </a:solidFill>
                <a:latin typeface="Baskerville Old Face"/>
                <a:cs typeface="Baskerville Old Face"/>
              </a:rPr>
              <a:t>u</a:t>
            </a:r>
            <a:r>
              <a:rPr sz="4000" u="none" spc="5" dirty="0">
                <a:solidFill>
                  <a:srgbClr val="001F5F"/>
                </a:solidFill>
                <a:latin typeface="Baskerville Old Face"/>
                <a:cs typeface="Baskerville Old Face"/>
              </a:rPr>
              <a:t>m</a:t>
            </a:r>
            <a:r>
              <a:rPr sz="4000" u="none" spc="-5" dirty="0">
                <a:solidFill>
                  <a:srgbClr val="001F5F"/>
                </a:solidFill>
                <a:latin typeface="Baskerville Old Face"/>
                <a:cs typeface="Baskerville Old Face"/>
              </a:rPr>
              <a:t>er  Protection  </a:t>
            </a:r>
            <a:r>
              <a:rPr sz="4000" u="none" dirty="0">
                <a:solidFill>
                  <a:srgbClr val="001F5F"/>
                </a:solidFill>
                <a:latin typeface="Baskerville Old Face"/>
                <a:cs typeface="Baskerville Old Face"/>
              </a:rPr>
              <a:t>Act,</a:t>
            </a:r>
            <a:r>
              <a:rPr sz="4000" u="none" spc="-90" dirty="0">
                <a:solidFill>
                  <a:srgbClr val="001F5F"/>
                </a:solidFill>
                <a:latin typeface="Baskerville Old Face"/>
                <a:cs typeface="Baskerville Old Face"/>
              </a:rPr>
              <a:t> </a:t>
            </a:r>
            <a:r>
              <a:rPr sz="4000" u="none" dirty="0">
                <a:solidFill>
                  <a:srgbClr val="001F5F"/>
                </a:solidFill>
                <a:latin typeface="Baskerville Old Face"/>
                <a:cs typeface="Baskerville Old Face"/>
              </a:rPr>
              <a:t>1986</a:t>
            </a:r>
            <a:endParaRPr sz="4000">
              <a:latin typeface="Baskerville Old Face"/>
              <a:cs typeface="Baskerville Old Face"/>
            </a:endParaRPr>
          </a:p>
        </p:txBody>
      </p:sp>
      <p:sp>
        <p:nvSpPr>
          <p:cNvPr id="17" name="object 17"/>
          <p:cNvSpPr txBox="1"/>
          <p:nvPr/>
        </p:nvSpPr>
        <p:spPr>
          <a:xfrm>
            <a:off x="2362200" y="4572000"/>
            <a:ext cx="5561965" cy="1028487"/>
          </a:xfrm>
          <a:prstGeom prst="rect">
            <a:avLst/>
          </a:prstGeom>
        </p:spPr>
        <p:txBody>
          <a:bodyPr vert="horz" wrap="square" lIns="0" tIns="12700" rIns="0" bIns="0" rtlCol="0">
            <a:spAutoFit/>
          </a:bodyPr>
          <a:lstStyle/>
          <a:p>
            <a:pPr>
              <a:lnSpc>
                <a:spcPct val="100000"/>
              </a:lnSpc>
            </a:pPr>
            <a:endParaRPr sz="3000">
              <a:latin typeface="Times New Roman"/>
              <a:cs typeface="Times New Roman"/>
            </a:endParaRPr>
          </a:p>
          <a:p>
            <a:pPr marR="5080" algn="r">
              <a:lnSpc>
                <a:spcPct val="100000"/>
              </a:lnSpc>
            </a:pPr>
            <a:r>
              <a:rPr sz="1800" b="1" spc="-5" dirty="0">
                <a:latin typeface="Georgia"/>
                <a:cs typeface="Georgia"/>
              </a:rPr>
              <a:t>BY</a:t>
            </a:r>
            <a:r>
              <a:rPr sz="1800" b="1" dirty="0">
                <a:latin typeface="Georgia"/>
                <a:cs typeface="Georgia"/>
              </a:rPr>
              <a:t>:-</a:t>
            </a:r>
            <a:endParaRPr sz="1800">
              <a:latin typeface="Georgia"/>
              <a:cs typeface="Georgia"/>
            </a:endParaRPr>
          </a:p>
          <a:p>
            <a:pPr marL="506730" marR="6985" indent="2417445" algn="r">
              <a:lnSpc>
                <a:spcPct val="100000"/>
              </a:lnSpc>
            </a:pPr>
            <a:r>
              <a:rPr lang="en-US" b="1" spc="-5" dirty="0">
                <a:latin typeface="Georgia"/>
                <a:cs typeface="Georgia"/>
              </a:rPr>
              <a:t>Dr. Manish </a:t>
            </a:r>
            <a:r>
              <a:rPr lang="en-US" b="1" spc="-5" dirty="0" err="1">
                <a:latin typeface="Georgia"/>
                <a:cs typeface="Georgia"/>
              </a:rPr>
              <a:t>Dadhich</a:t>
            </a:r>
            <a:endParaRPr sz="1800">
              <a:latin typeface="Georgia"/>
              <a:cs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80491" y="354533"/>
            <a:ext cx="4207510" cy="514350"/>
          </a:xfrm>
          <a:prstGeom prst="rect">
            <a:avLst/>
          </a:prstGeom>
        </p:spPr>
        <p:txBody>
          <a:bodyPr vert="horz" wrap="square" lIns="0" tIns="13335" rIns="0" bIns="0" rtlCol="0">
            <a:spAutoFit/>
          </a:bodyPr>
          <a:lstStyle/>
          <a:p>
            <a:pPr marL="12700">
              <a:lnSpc>
                <a:spcPct val="100000"/>
              </a:lnSpc>
              <a:spcBef>
                <a:spcPts val="105"/>
              </a:spcBef>
            </a:pPr>
            <a:r>
              <a:rPr sz="3200" u="none" spc="-5" dirty="0">
                <a:solidFill>
                  <a:srgbClr val="C00000"/>
                </a:solidFill>
              </a:rPr>
              <a:t>What </a:t>
            </a:r>
            <a:r>
              <a:rPr sz="3200" u="none" dirty="0">
                <a:solidFill>
                  <a:srgbClr val="C00000"/>
                </a:solidFill>
              </a:rPr>
              <a:t>is “Services”</a:t>
            </a:r>
            <a:r>
              <a:rPr sz="3200" u="none" spc="-120" dirty="0">
                <a:solidFill>
                  <a:srgbClr val="C00000"/>
                </a:solidFill>
              </a:rPr>
              <a:t> </a:t>
            </a:r>
            <a:r>
              <a:rPr sz="3200" u="none" dirty="0">
                <a:solidFill>
                  <a:srgbClr val="C00000"/>
                </a:solidFill>
              </a:rPr>
              <a:t>?</a:t>
            </a:r>
            <a:endParaRPr sz="3200"/>
          </a:p>
        </p:txBody>
      </p:sp>
      <p:sp>
        <p:nvSpPr>
          <p:cNvPr id="13" name="object 13"/>
          <p:cNvSpPr txBox="1"/>
          <p:nvPr/>
        </p:nvSpPr>
        <p:spPr>
          <a:xfrm>
            <a:off x="535940" y="1385651"/>
            <a:ext cx="7911465" cy="4965065"/>
          </a:xfrm>
          <a:prstGeom prst="rect">
            <a:avLst/>
          </a:prstGeom>
        </p:spPr>
        <p:txBody>
          <a:bodyPr vert="horz" wrap="square" lIns="0" tIns="195580" rIns="0" bIns="0" rtlCol="0">
            <a:spAutoFit/>
          </a:bodyPr>
          <a:lstStyle/>
          <a:p>
            <a:pPr marL="12700">
              <a:lnSpc>
                <a:spcPct val="100000"/>
              </a:lnSpc>
              <a:spcBef>
                <a:spcPts val="1540"/>
              </a:spcBef>
            </a:pPr>
            <a:r>
              <a:rPr sz="2400" dirty="0">
                <a:latin typeface="Georgia"/>
                <a:cs typeface="Georgia"/>
              </a:rPr>
              <a:t>– According </a:t>
            </a:r>
            <a:r>
              <a:rPr sz="2400" spc="-5" dirty="0">
                <a:latin typeface="Georgia"/>
                <a:cs typeface="Georgia"/>
              </a:rPr>
              <a:t>to [section.2(o)]</a:t>
            </a:r>
            <a:r>
              <a:rPr sz="2400" spc="-20" dirty="0">
                <a:latin typeface="Georgia"/>
                <a:cs typeface="Georgia"/>
              </a:rPr>
              <a:t> </a:t>
            </a:r>
            <a:r>
              <a:rPr sz="2400" spc="10" dirty="0">
                <a:latin typeface="Georgia"/>
                <a:cs typeface="Georgia"/>
              </a:rPr>
              <a:t>:-</a:t>
            </a:r>
            <a:endParaRPr sz="2400">
              <a:latin typeface="Georgia"/>
              <a:cs typeface="Georgia"/>
            </a:endParaRPr>
          </a:p>
          <a:p>
            <a:pPr marL="286385" marR="5080">
              <a:lnSpc>
                <a:spcPct val="150000"/>
              </a:lnSpc>
            </a:pPr>
            <a:r>
              <a:rPr sz="2400" spc="-285" dirty="0">
                <a:latin typeface="Georgia"/>
                <a:cs typeface="Georgia"/>
              </a:rPr>
              <a:t>―service‖ </a:t>
            </a:r>
            <a:r>
              <a:rPr sz="2400" dirty="0">
                <a:latin typeface="Georgia"/>
                <a:cs typeface="Georgia"/>
              </a:rPr>
              <a:t>means </a:t>
            </a:r>
            <a:r>
              <a:rPr sz="2400" spc="-5" dirty="0">
                <a:latin typeface="Georgia"/>
                <a:cs typeface="Georgia"/>
              </a:rPr>
              <a:t>service of </a:t>
            </a:r>
            <a:r>
              <a:rPr sz="2400" dirty="0">
                <a:latin typeface="Georgia"/>
                <a:cs typeface="Georgia"/>
              </a:rPr>
              <a:t>any </a:t>
            </a:r>
            <a:r>
              <a:rPr sz="2400" spc="-5" dirty="0">
                <a:latin typeface="Georgia"/>
                <a:cs typeface="Georgia"/>
              </a:rPr>
              <a:t>description which </a:t>
            </a:r>
            <a:r>
              <a:rPr sz="2400" dirty="0">
                <a:latin typeface="Georgia"/>
                <a:cs typeface="Georgia"/>
              </a:rPr>
              <a:t>is made  available </a:t>
            </a:r>
            <a:r>
              <a:rPr sz="2400" spc="-5" dirty="0">
                <a:latin typeface="Georgia"/>
                <a:cs typeface="Georgia"/>
              </a:rPr>
              <a:t>to potential </a:t>
            </a:r>
            <a:r>
              <a:rPr sz="2400" spc="-10" dirty="0">
                <a:latin typeface="Georgia"/>
                <a:cs typeface="Georgia"/>
              </a:rPr>
              <a:t>users </a:t>
            </a:r>
            <a:r>
              <a:rPr sz="2400" dirty="0">
                <a:latin typeface="Georgia"/>
                <a:cs typeface="Georgia"/>
              </a:rPr>
              <a:t>and includes </a:t>
            </a:r>
            <a:r>
              <a:rPr sz="2400" spc="-5" dirty="0">
                <a:latin typeface="Georgia"/>
                <a:cs typeface="Georgia"/>
              </a:rPr>
              <a:t>the provision </a:t>
            </a:r>
            <a:r>
              <a:rPr sz="2400" dirty="0">
                <a:latin typeface="Georgia"/>
                <a:cs typeface="Georgia"/>
              </a:rPr>
              <a:t>of  </a:t>
            </a:r>
            <a:r>
              <a:rPr sz="2400" spc="-5" dirty="0">
                <a:latin typeface="Georgia"/>
                <a:cs typeface="Georgia"/>
              </a:rPr>
              <a:t>facilities </a:t>
            </a:r>
            <a:r>
              <a:rPr sz="2400" dirty="0">
                <a:latin typeface="Georgia"/>
                <a:cs typeface="Georgia"/>
              </a:rPr>
              <a:t>in </a:t>
            </a:r>
            <a:r>
              <a:rPr sz="2400" spc="-5" dirty="0">
                <a:latin typeface="Georgia"/>
                <a:cs typeface="Georgia"/>
              </a:rPr>
              <a:t>connection with banking, financing,  </a:t>
            </a:r>
            <a:r>
              <a:rPr sz="2400" dirty="0">
                <a:latin typeface="Georgia"/>
                <a:cs typeface="Georgia"/>
              </a:rPr>
              <a:t>insurance, </a:t>
            </a:r>
            <a:r>
              <a:rPr sz="2400" spc="-5" dirty="0">
                <a:latin typeface="Georgia"/>
                <a:cs typeface="Georgia"/>
              </a:rPr>
              <a:t>transport, processing, supply of electricity or  other energy board or lodging or both purveying of news  or other information, but does </a:t>
            </a:r>
            <a:r>
              <a:rPr sz="2400" dirty="0">
                <a:latin typeface="Georgia"/>
                <a:cs typeface="Georgia"/>
              </a:rPr>
              <a:t>not include </a:t>
            </a:r>
            <a:r>
              <a:rPr sz="2400" spc="-5" dirty="0">
                <a:latin typeface="Georgia"/>
                <a:cs typeface="Georgia"/>
              </a:rPr>
              <a:t>the </a:t>
            </a:r>
            <a:r>
              <a:rPr sz="2400" dirty="0">
                <a:latin typeface="Georgia"/>
                <a:cs typeface="Georgia"/>
              </a:rPr>
              <a:t>rendering  </a:t>
            </a:r>
            <a:r>
              <a:rPr sz="2400" spc="-5" dirty="0">
                <a:latin typeface="Georgia"/>
                <a:cs typeface="Georgia"/>
              </a:rPr>
              <a:t>of </a:t>
            </a:r>
            <a:r>
              <a:rPr sz="2400" dirty="0">
                <a:latin typeface="Georgia"/>
                <a:cs typeface="Georgia"/>
              </a:rPr>
              <a:t>any </a:t>
            </a:r>
            <a:r>
              <a:rPr sz="2400" spc="-5" dirty="0">
                <a:latin typeface="Georgia"/>
                <a:cs typeface="Georgia"/>
              </a:rPr>
              <a:t>service free of charge or under </a:t>
            </a:r>
            <a:r>
              <a:rPr sz="2400" dirty="0">
                <a:latin typeface="Georgia"/>
                <a:cs typeface="Georgia"/>
              </a:rPr>
              <a:t>a </a:t>
            </a:r>
            <a:r>
              <a:rPr sz="2400" spc="-5" dirty="0">
                <a:latin typeface="Georgia"/>
                <a:cs typeface="Georgia"/>
              </a:rPr>
              <a:t>contract of  personal service.</a:t>
            </a:r>
            <a:endParaRPr sz="2400">
              <a:latin typeface="Georgia"/>
              <a:cs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80491" y="427685"/>
            <a:ext cx="5013960" cy="514350"/>
          </a:xfrm>
          <a:prstGeom prst="rect">
            <a:avLst/>
          </a:prstGeom>
        </p:spPr>
        <p:txBody>
          <a:bodyPr vert="horz" wrap="square" lIns="0" tIns="13335" rIns="0" bIns="0" rtlCol="0">
            <a:spAutoFit/>
          </a:bodyPr>
          <a:lstStyle/>
          <a:p>
            <a:pPr marL="12700">
              <a:lnSpc>
                <a:spcPct val="100000"/>
              </a:lnSpc>
              <a:spcBef>
                <a:spcPts val="105"/>
              </a:spcBef>
            </a:pPr>
            <a:r>
              <a:rPr sz="3200" u="none" spc="-5" dirty="0">
                <a:solidFill>
                  <a:srgbClr val="C00000"/>
                </a:solidFill>
              </a:rPr>
              <a:t>What </a:t>
            </a:r>
            <a:r>
              <a:rPr sz="3200" u="none" dirty="0">
                <a:solidFill>
                  <a:srgbClr val="C00000"/>
                </a:solidFill>
              </a:rPr>
              <a:t>is a </a:t>
            </a:r>
            <a:r>
              <a:rPr sz="3200" u="none" spc="-5" dirty="0">
                <a:solidFill>
                  <a:srgbClr val="C00000"/>
                </a:solidFill>
              </a:rPr>
              <a:t>“Complaint”</a:t>
            </a:r>
            <a:r>
              <a:rPr sz="3200" u="none" spc="-65" dirty="0">
                <a:solidFill>
                  <a:srgbClr val="C00000"/>
                </a:solidFill>
              </a:rPr>
              <a:t> </a:t>
            </a:r>
            <a:r>
              <a:rPr sz="3200" u="none" dirty="0">
                <a:solidFill>
                  <a:srgbClr val="C00000"/>
                </a:solidFill>
              </a:rPr>
              <a:t>?</a:t>
            </a:r>
            <a:endParaRPr sz="3200"/>
          </a:p>
        </p:txBody>
      </p:sp>
      <p:sp>
        <p:nvSpPr>
          <p:cNvPr id="13" name="object 13"/>
          <p:cNvSpPr/>
          <p:nvPr/>
        </p:nvSpPr>
        <p:spPr>
          <a:xfrm>
            <a:off x="5135879" y="4545329"/>
            <a:ext cx="1472565" cy="0"/>
          </a:xfrm>
          <a:custGeom>
            <a:avLst/>
            <a:gdLst/>
            <a:ahLst/>
            <a:cxnLst/>
            <a:rect l="l" t="t" r="r" b="b"/>
            <a:pathLst>
              <a:path w="1472565">
                <a:moveTo>
                  <a:pt x="0" y="0"/>
                </a:moveTo>
                <a:lnTo>
                  <a:pt x="1472183" y="0"/>
                </a:lnTo>
              </a:path>
            </a:pathLst>
          </a:custGeom>
          <a:ln w="16763">
            <a:solidFill>
              <a:srgbClr val="000000"/>
            </a:solidFill>
          </a:ln>
        </p:spPr>
        <p:txBody>
          <a:bodyPr wrap="square" lIns="0" tIns="0" rIns="0" bIns="0" rtlCol="0"/>
          <a:lstStyle/>
          <a:p>
            <a:endParaRPr/>
          </a:p>
        </p:txBody>
      </p:sp>
      <p:sp>
        <p:nvSpPr>
          <p:cNvPr id="14" name="object 14"/>
          <p:cNvSpPr/>
          <p:nvPr/>
        </p:nvSpPr>
        <p:spPr>
          <a:xfrm>
            <a:off x="6637019" y="5020817"/>
            <a:ext cx="1734820" cy="0"/>
          </a:xfrm>
          <a:custGeom>
            <a:avLst/>
            <a:gdLst/>
            <a:ahLst/>
            <a:cxnLst/>
            <a:rect l="l" t="t" r="r" b="b"/>
            <a:pathLst>
              <a:path w="1734820">
                <a:moveTo>
                  <a:pt x="0" y="0"/>
                </a:moveTo>
                <a:lnTo>
                  <a:pt x="1734312" y="0"/>
                </a:lnTo>
              </a:path>
            </a:pathLst>
          </a:custGeom>
          <a:ln w="16763">
            <a:solidFill>
              <a:srgbClr val="000000"/>
            </a:solidFill>
          </a:ln>
        </p:spPr>
        <p:txBody>
          <a:bodyPr wrap="square" lIns="0" tIns="0" rIns="0" bIns="0" rtlCol="0"/>
          <a:lstStyle/>
          <a:p>
            <a:endParaRPr/>
          </a:p>
        </p:txBody>
      </p:sp>
      <p:sp>
        <p:nvSpPr>
          <p:cNvPr id="15" name="object 15"/>
          <p:cNvSpPr txBox="1"/>
          <p:nvPr/>
        </p:nvSpPr>
        <p:spPr>
          <a:xfrm>
            <a:off x="380491" y="1471011"/>
            <a:ext cx="8350250" cy="4464685"/>
          </a:xfrm>
          <a:prstGeom prst="rect">
            <a:avLst/>
          </a:prstGeom>
        </p:spPr>
        <p:txBody>
          <a:bodyPr vert="horz" wrap="square" lIns="0" tIns="91440" rIns="0" bIns="0" rtlCol="0">
            <a:spAutoFit/>
          </a:bodyPr>
          <a:lstStyle/>
          <a:p>
            <a:pPr marL="287020" indent="-274320">
              <a:lnSpc>
                <a:spcPct val="100000"/>
              </a:lnSpc>
              <a:spcBef>
                <a:spcPts val="720"/>
              </a:spcBef>
              <a:buClr>
                <a:srgbClr val="97C622"/>
              </a:buClr>
              <a:buSzPct val="84615"/>
              <a:buFont typeface="Wingdings 2"/>
              <a:buChar char=""/>
              <a:tabLst>
                <a:tab pos="287020" algn="l"/>
              </a:tabLst>
            </a:pPr>
            <a:r>
              <a:rPr sz="2600" spc="5" dirty="0">
                <a:latin typeface="Georgia"/>
                <a:cs typeface="Georgia"/>
              </a:rPr>
              <a:t>An </a:t>
            </a:r>
            <a:r>
              <a:rPr sz="2600" u="heavy" dirty="0">
                <a:uFill>
                  <a:solidFill>
                    <a:srgbClr val="000000"/>
                  </a:solidFill>
                </a:uFill>
                <a:latin typeface="Georgia"/>
                <a:cs typeface="Georgia"/>
              </a:rPr>
              <a:t>allegation</a:t>
            </a:r>
            <a:r>
              <a:rPr sz="2600" dirty="0">
                <a:latin typeface="Georgia"/>
                <a:cs typeface="Georgia"/>
              </a:rPr>
              <a:t> in </a:t>
            </a:r>
            <a:r>
              <a:rPr sz="2600" spc="-5" dirty="0">
                <a:latin typeface="Georgia"/>
                <a:cs typeface="Georgia"/>
              </a:rPr>
              <a:t>writing </a:t>
            </a:r>
            <a:r>
              <a:rPr sz="2600" dirty="0">
                <a:latin typeface="Georgia"/>
                <a:cs typeface="Georgia"/>
              </a:rPr>
              <a:t>by a </a:t>
            </a:r>
            <a:r>
              <a:rPr sz="2600" spc="-5" dirty="0">
                <a:latin typeface="Georgia"/>
                <a:cs typeface="Georgia"/>
              </a:rPr>
              <a:t>complainant</a:t>
            </a:r>
            <a:r>
              <a:rPr sz="2600" spc="-85" dirty="0">
                <a:latin typeface="Georgia"/>
                <a:cs typeface="Georgia"/>
              </a:rPr>
              <a:t> </a:t>
            </a:r>
            <a:r>
              <a:rPr sz="2600" spc="-5" dirty="0">
                <a:latin typeface="Georgia"/>
                <a:cs typeface="Georgia"/>
              </a:rPr>
              <a:t>that:</a:t>
            </a:r>
            <a:endParaRPr sz="2600">
              <a:latin typeface="Georgia"/>
              <a:cs typeface="Georgia"/>
            </a:endParaRPr>
          </a:p>
          <a:p>
            <a:pPr marL="560705" marR="8255" lvl="1" indent="-274320">
              <a:lnSpc>
                <a:spcPct val="100000"/>
              </a:lnSpc>
              <a:spcBef>
                <a:spcPts val="630"/>
              </a:spcBef>
              <a:buClr>
                <a:srgbClr val="58AFB8"/>
              </a:buClr>
              <a:buSzPct val="69230"/>
              <a:buFont typeface="Wingdings"/>
              <a:buChar char=""/>
              <a:tabLst>
                <a:tab pos="561340" algn="l"/>
              </a:tabLst>
            </a:pPr>
            <a:r>
              <a:rPr sz="2600" dirty="0">
                <a:latin typeface="Georgia"/>
                <a:cs typeface="Georgia"/>
              </a:rPr>
              <a:t>An </a:t>
            </a:r>
            <a:r>
              <a:rPr sz="2600" u="heavy" spc="-5" dirty="0">
                <a:uFill>
                  <a:solidFill>
                    <a:srgbClr val="000000"/>
                  </a:solidFill>
                </a:uFill>
                <a:latin typeface="Georgia"/>
                <a:cs typeface="Georgia"/>
              </a:rPr>
              <a:t>unfair </a:t>
            </a:r>
            <a:r>
              <a:rPr sz="2600" u="heavy" dirty="0">
                <a:uFill>
                  <a:solidFill>
                    <a:srgbClr val="000000"/>
                  </a:solidFill>
                </a:uFill>
                <a:latin typeface="Georgia"/>
                <a:cs typeface="Georgia"/>
              </a:rPr>
              <a:t>or </a:t>
            </a:r>
            <a:r>
              <a:rPr sz="2600" u="heavy" spc="-5" dirty="0">
                <a:uFill>
                  <a:solidFill>
                    <a:srgbClr val="000000"/>
                  </a:solidFill>
                </a:uFill>
                <a:latin typeface="Georgia"/>
                <a:cs typeface="Georgia"/>
              </a:rPr>
              <a:t>restrictive trade practice</a:t>
            </a:r>
            <a:r>
              <a:rPr sz="2600" spc="-5" dirty="0">
                <a:latin typeface="Georgia"/>
                <a:cs typeface="Georgia"/>
              </a:rPr>
              <a:t> </a:t>
            </a:r>
            <a:r>
              <a:rPr sz="2600" dirty="0">
                <a:latin typeface="Georgia"/>
                <a:cs typeface="Georgia"/>
              </a:rPr>
              <a:t>is </a:t>
            </a:r>
            <a:r>
              <a:rPr sz="2600" spc="-5" dirty="0">
                <a:latin typeface="Georgia"/>
                <a:cs typeface="Georgia"/>
              </a:rPr>
              <a:t>practiced </a:t>
            </a:r>
            <a:r>
              <a:rPr sz="2600" spc="-10" dirty="0">
                <a:latin typeface="Georgia"/>
                <a:cs typeface="Georgia"/>
              </a:rPr>
              <a:t>by  </a:t>
            </a:r>
            <a:r>
              <a:rPr sz="2600" spc="-5" dirty="0">
                <a:latin typeface="Georgia"/>
                <a:cs typeface="Georgia"/>
              </a:rPr>
              <a:t>trader </a:t>
            </a:r>
            <a:r>
              <a:rPr sz="2600" dirty="0">
                <a:latin typeface="Georgia"/>
                <a:cs typeface="Georgia"/>
              </a:rPr>
              <a:t>or </a:t>
            </a:r>
            <a:r>
              <a:rPr sz="2600" spc="-5" dirty="0">
                <a:latin typeface="Georgia"/>
                <a:cs typeface="Georgia"/>
              </a:rPr>
              <a:t>service</a:t>
            </a:r>
            <a:r>
              <a:rPr sz="2600" spc="-50" dirty="0">
                <a:latin typeface="Georgia"/>
                <a:cs typeface="Georgia"/>
              </a:rPr>
              <a:t> </a:t>
            </a:r>
            <a:r>
              <a:rPr sz="2600" spc="-5" dirty="0">
                <a:latin typeface="Georgia"/>
                <a:cs typeface="Georgia"/>
              </a:rPr>
              <a:t>provider</a:t>
            </a:r>
            <a:endParaRPr sz="2600">
              <a:latin typeface="Georgia"/>
              <a:cs typeface="Georgia"/>
            </a:endParaRPr>
          </a:p>
          <a:p>
            <a:pPr marL="560705" marR="8255" lvl="1" indent="-274320">
              <a:lnSpc>
                <a:spcPct val="100000"/>
              </a:lnSpc>
              <a:spcBef>
                <a:spcPts val="625"/>
              </a:spcBef>
              <a:buClr>
                <a:srgbClr val="58AFB8"/>
              </a:buClr>
              <a:buSzPct val="69230"/>
              <a:buFont typeface="Wingdings"/>
              <a:buChar char=""/>
              <a:tabLst>
                <a:tab pos="561340" algn="l"/>
              </a:tabLst>
            </a:pPr>
            <a:r>
              <a:rPr sz="2600" u="heavy" spc="-5" dirty="0">
                <a:uFill>
                  <a:solidFill>
                    <a:srgbClr val="000000"/>
                  </a:solidFill>
                </a:uFill>
                <a:latin typeface="Georgia"/>
                <a:cs typeface="Georgia"/>
              </a:rPr>
              <a:t>Goods</a:t>
            </a:r>
            <a:r>
              <a:rPr sz="2600" spc="-5" dirty="0">
                <a:latin typeface="Georgia"/>
                <a:cs typeface="Georgia"/>
              </a:rPr>
              <a:t> bought </a:t>
            </a:r>
            <a:r>
              <a:rPr sz="2600" dirty="0">
                <a:latin typeface="Georgia"/>
                <a:cs typeface="Georgia"/>
              </a:rPr>
              <a:t>or to be </a:t>
            </a:r>
            <a:r>
              <a:rPr sz="2600" spc="-5" dirty="0">
                <a:latin typeface="Georgia"/>
                <a:cs typeface="Georgia"/>
              </a:rPr>
              <a:t>bought </a:t>
            </a:r>
            <a:r>
              <a:rPr sz="2600" dirty="0">
                <a:latin typeface="Georgia"/>
                <a:cs typeface="Georgia"/>
              </a:rPr>
              <a:t>or </a:t>
            </a:r>
            <a:r>
              <a:rPr sz="2600" spc="-5" dirty="0">
                <a:latin typeface="Georgia"/>
                <a:cs typeface="Georgia"/>
              </a:rPr>
              <a:t>services hired </a:t>
            </a:r>
            <a:r>
              <a:rPr sz="2600" spc="-10" dirty="0">
                <a:latin typeface="Georgia"/>
                <a:cs typeface="Georgia"/>
              </a:rPr>
              <a:t>or </a:t>
            </a:r>
            <a:r>
              <a:rPr sz="2600" dirty="0">
                <a:latin typeface="Georgia"/>
                <a:cs typeface="Georgia"/>
              </a:rPr>
              <a:t>to  be </a:t>
            </a:r>
            <a:r>
              <a:rPr sz="2600" spc="-5" dirty="0">
                <a:latin typeface="Georgia"/>
                <a:cs typeface="Georgia"/>
              </a:rPr>
              <a:t>hired </a:t>
            </a:r>
            <a:r>
              <a:rPr sz="2600" dirty="0">
                <a:latin typeface="Georgia"/>
                <a:cs typeface="Georgia"/>
              </a:rPr>
              <a:t>suffered </a:t>
            </a:r>
            <a:r>
              <a:rPr sz="2600" spc="-5" dirty="0">
                <a:latin typeface="Georgia"/>
                <a:cs typeface="Georgia"/>
              </a:rPr>
              <a:t>from </a:t>
            </a:r>
            <a:r>
              <a:rPr sz="2600" dirty="0">
                <a:latin typeface="Georgia"/>
                <a:cs typeface="Georgia"/>
              </a:rPr>
              <a:t>any</a:t>
            </a:r>
            <a:r>
              <a:rPr sz="2600" spc="-65" dirty="0">
                <a:latin typeface="Georgia"/>
                <a:cs typeface="Georgia"/>
              </a:rPr>
              <a:t> </a:t>
            </a:r>
            <a:r>
              <a:rPr sz="2600" spc="-225" dirty="0">
                <a:latin typeface="Georgia"/>
                <a:cs typeface="Georgia"/>
              </a:rPr>
              <a:t>―</a:t>
            </a:r>
            <a:r>
              <a:rPr sz="2600" u="heavy" spc="-225" dirty="0">
                <a:uFill>
                  <a:solidFill>
                    <a:srgbClr val="000000"/>
                  </a:solidFill>
                </a:uFill>
                <a:latin typeface="Georgia"/>
                <a:cs typeface="Georgia"/>
              </a:rPr>
              <a:t>deficiency</a:t>
            </a:r>
            <a:r>
              <a:rPr sz="2600" spc="-225" dirty="0">
                <a:latin typeface="Georgia"/>
                <a:cs typeface="Georgia"/>
              </a:rPr>
              <a:t>‖</a:t>
            </a:r>
            <a:endParaRPr sz="2600">
              <a:latin typeface="Georgia"/>
              <a:cs typeface="Georgia"/>
            </a:endParaRPr>
          </a:p>
          <a:p>
            <a:pPr marL="560705" marR="8255" lvl="1" indent="-274320">
              <a:lnSpc>
                <a:spcPct val="100000"/>
              </a:lnSpc>
              <a:spcBef>
                <a:spcPts val="625"/>
              </a:spcBef>
              <a:buClr>
                <a:srgbClr val="58AFB8"/>
              </a:buClr>
              <a:buSzPct val="69230"/>
              <a:buFont typeface="Wingdings"/>
              <a:buChar char=""/>
              <a:tabLst>
                <a:tab pos="561340" algn="l"/>
                <a:tab pos="1742439" algn="l"/>
                <a:tab pos="2644775" algn="l"/>
                <a:tab pos="3088640" algn="l"/>
                <a:tab pos="4255770" algn="l"/>
                <a:tab pos="4670425" algn="l"/>
                <a:tab pos="5112385" algn="l"/>
                <a:tab pos="6223635" algn="l"/>
                <a:tab pos="6644640" algn="l"/>
                <a:tab pos="7120255" algn="l"/>
                <a:tab pos="8022590" algn="l"/>
              </a:tabLst>
            </a:pPr>
            <a:r>
              <a:rPr sz="2600" u="heavy" spc="-5" dirty="0">
                <a:uFill>
                  <a:solidFill>
                    <a:srgbClr val="000000"/>
                  </a:solidFill>
                </a:uFill>
                <a:latin typeface="Georgia"/>
                <a:cs typeface="Georgia"/>
              </a:rPr>
              <a:t>Serv</a:t>
            </a:r>
            <a:r>
              <a:rPr sz="2600" u="heavy" spc="-15" dirty="0">
                <a:uFill>
                  <a:solidFill>
                    <a:srgbClr val="000000"/>
                  </a:solidFill>
                </a:uFill>
                <a:latin typeface="Georgia"/>
                <a:cs typeface="Georgia"/>
              </a:rPr>
              <a:t>i</a:t>
            </a:r>
            <a:r>
              <a:rPr sz="2600" u="heavy" spc="-5" dirty="0">
                <a:uFill>
                  <a:solidFill>
                    <a:srgbClr val="000000"/>
                  </a:solidFill>
                </a:uFill>
                <a:latin typeface="Georgia"/>
                <a:cs typeface="Georgia"/>
              </a:rPr>
              <a:t>c</a:t>
            </a:r>
            <a:r>
              <a:rPr sz="2600" u="heavy" dirty="0">
                <a:uFill>
                  <a:solidFill>
                    <a:srgbClr val="000000"/>
                  </a:solidFill>
                </a:uFill>
                <a:latin typeface="Georgia"/>
                <a:cs typeface="Georgia"/>
              </a:rPr>
              <a:t>e</a:t>
            </a:r>
            <a:r>
              <a:rPr sz="2600" dirty="0">
                <a:latin typeface="Georgia"/>
                <a:cs typeface="Georgia"/>
              </a:rPr>
              <a:t>	</a:t>
            </a:r>
            <a:r>
              <a:rPr sz="2600" spc="-5" dirty="0">
                <a:latin typeface="Georgia"/>
                <a:cs typeface="Georgia"/>
              </a:rPr>
              <a:t>h</a:t>
            </a:r>
            <a:r>
              <a:rPr sz="2600" spc="-15" dirty="0">
                <a:latin typeface="Georgia"/>
                <a:cs typeface="Georgia"/>
              </a:rPr>
              <a:t>i</a:t>
            </a:r>
            <a:r>
              <a:rPr sz="2600" dirty="0">
                <a:latin typeface="Georgia"/>
                <a:cs typeface="Georgia"/>
              </a:rPr>
              <a:t>red	or	av</a:t>
            </a:r>
            <a:r>
              <a:rPr sz="2600" spc="-20" dirty="0">
                <a:latin typeface="Georgia"/>
                <a:cs typeface="Georgia"/>
              </a:rPr>
              <a:t>a</a:t>
            </a:r>
            <a:r>
              <a:rPr sz="2600" dirty="0">
                <a:latin typeface="Georgia"/>
                <a:cs typeface="Georgia"/>
              </a:rPr>
              <a:t>iled	of	or	agreed	</a:t>
            </a:r>
            <a:r>
              <a:rPr sz="2600" spc="-15" dirty="0">
                <a:latin typeface="Georgia"/>
                <a:cs typeface="Georgia"/>
              </a:rPr>
              <a:t>t</a:t>
            </a:r>
            <a:r>
              <a:rPr sz="2600" dirty="0">
                <a:latin typeface="Georgia"/>
                <a:cs typeface="Georgia"/>
              </a:rPr>
              <a:t>o	</a:t>
            </a:r>
            <a:r>
              <a:rPr sz="2600" spc="5" dirty="0">
                <a:latin typeface="Georgia"/>
                <a:cs typeface="Georgia"/>
              </a:rPr>
              <a:t>b</a:t>
            </a:r>
            <a:r>
              <a:rPr sz="2600" dirty="0">
                <a:latin typeface="Georgia"/>
                <a:cs typeface="Georgia"/>
              </a:rPr>
              <a:t>e	</a:t>
            </a:r>
            <a:r>
              <a:rPr sz="2600" spc="-5" dirty="0">
                <a:latin typeface="Georgia"/>
                <a:cs typeface="Georgia"/>
              </a:rPr>
              <a:t>h</a:t>
            </a:r>
            <a:r>
              <a:rPr sz="2600" spc="-15" dirty="0">
                <a:latin typeface="Georgia"/>
                <a:cs typeface="Georgia"/>
              </a:rPr>
              <a:t>i</a:t>
            </a:r>
            <a:r>
              <a:rPr sz="2600" dirty="0">
                <a:latin typeface="Georgia"/>
                <a:cs typeface="Georgia"/>
              </a:rPr>
              <a:t>r</a:t>
            </a:r>
            <a:r>
              <a:rPr sz="2600" spc="-10" dirty="0">
                <a:latin typeface="Georgia"/>
                <a:cs typeface="Georgia"/>
              </a:rPr>
              <a:t>e</a:t>
            </a:r>
            <a:r>
              <a:rPr sz="2600" dirty="0">
                <a:latin typeface="Georgia"/>
                <a:cs typeface="Georgia"/>
              </a:rPr>
              <a:t>d	</a:t>
            </a:r>
            <a:r>
              <a:rPr sz="2600" spc="-15" dirty="0">
                <a:latin typeface="Georgia"/>
                <a:cs typeface="Georgia"/>
              </a:rPr>
              <a:t>or  </a:t>
            </a:r>
            <a:r>
              <a:rPr sz="2600" dirty="0">
                <a:latin typeface="Georgia"/>
                <a:cs typeface="Georgia"/>
              </a:rPr>
              <a:t>availed by </a:t>
            </a:r>
            <a:r>
              <a:rPr sz="2600" spc="-5" dirty="0">
                <a:latin typeface="Georgia"/>
                <a:cs typeface="Georgia"/>
              </a:rPr>
              <a:t>him </a:t>
            </a:r>
            <a:r>
              <a:rPr sz="2600" dirty="0">
                <a:latin typeface="Georgia"/>
                <a:cs typeface="Georgia"/>
              </a:rPr>
              <a:t>suffers </a:t>
            </a:r>
            <a:r>
              <a:rPr sz="2600" spc="-5" dirty="0">
                <a:latin typeface="Georgia"/>
                <a:cs typeface="Georgia"/>
              </a:rPr>
              <a:t>from</a:t>
            </a:r>
            <a:r>
              <a:rPr sz="2600" spc="-75" dirty="0">
                <a:latin typeface="Georgia"/>
                <a:cs typeface="Georgia"/>
              </a:rPr>
              <a:t> </a:t>
            </a:r>
            <a:r>
              <a:rPr sz="2600" spc="-225" dirty="0">
                <a:latin typeface="Georgia"/>
                <a:cs typeface="Georgia"/>
              </a:rPr>
              <a:t>―deficiency‖</a:t>
            </a:r>
            <a:endParaRPr sz="2600">
              <a:latin typeface="Georgia"/>
              <a:cs typeface="Georgia"/>
            </a:endParaRPr>
          </a:p>
          <a:p>
            <a:pPr marL="561340" lvl="1" indent="-274320">
              <a:lnSpc>
                <a:spcPct val="100000"/>
              </a:lnSpc>
              <a:spcBef>
                <a:spcPts val="625"/>
              </a:spcBef>
              <a:buClr>
                <a:srgbClr val="58AFB8"/>
              </a:buClr>
              <a:buSzPct val="69230"/>
              <a:buFont typeface="Wingdings"/>
              <a:buChar char=""/>
              <a:tabLst>
                <a:tab pos="561340" algn="l"/>
              </a:tabLst>
            </a:pPr>
            <a:r>
              <a:rPr sz="2600" spc="-5" dirty="0">
                <a:latin typeface="Georgia"/>
                <a:cs typeface="Georgia"/>
              </a:rPr>
              <a:t>Trader </a:t>
            </a:r>
            <a:r>
              <a:rPr sz="2600" dirty="0">
                <a:latin typeface="Georgia"/>
                <a:cs typeface="Georgia"/>
              </a:rPr>
              <a:t>or </a:t>
            </a:r>
            <a:r>
              <a:rPr sz="2600" spc="-5" dirty="0">
                <a:latin typeface="Georgia"/>
                <a:cs typeface="Georgia"/>
              </a:rPr>
              <a:t>service provider has charged excess</a:t>
            </a:r>
            <a:r>
              <a:rPr sz="2600" spc="-50" dirty="0">
                <a:latin typeface="Georgia"/>
                <a:cs typeface="Georgia"/>
              </a:rPr>
              <a:t> </a:t>
            </a:r>
            <a:r>
              <a:rPr sz="2600" spc="-5" dirty="0">
                <a:latin typeface="Georgia"/>
                <a:cs typeface="Georgia"/>
              </a:rPr>
              <a:t>price</a:t>
            </a:r>
            <a:endParaRPr sz="2600">
              <a:latin typeface="Georgia"/>
              <a:cs typeface="Georgia"/>
            </a:endParaRPr>
          </a:p>
          <a:p>
            <a:pPr marL="560705" marR="5080" lvl="1" indent="-274320">
              <a:lnSpc>
                <a:spcPct val="100000"/>
              </a:lnSpc>
              <a:spcBef>
                <a:spcPts val="625"/>
              </a:spcBef>
              <a:buClr>
                <a:srgbClr val="58AFB8"/>
              </a:buClr>
              <a:buSzPct val="69230"/>
              <a:buFont typeface="Wingdings"/>
              <a:buChar char=""/>
              <a:tabLst>
                <a:tab pos="561340" algn="l"/>
              </a:tabLst>
            </a:pPr>
            <a:r>
              <a:rPr sz="2600" spc="-5" dirty="0">
                <a:latin typeface="Georgia"/>
                <a:cs typeface="Georgia"/>
              </a:rPr>
              <a:t>Goods and services </a:t>
            </a:r>
            <a:r>
              <a:rPr sz="2600" dirty="0">
                <a:latin typeface="Georgia"/>
                <a:cs typeface="Georgia"/>
              </a:rPr>
              <a:t>are </a:t>
            </a:r>
            <a:r>
              <a:rPr sz="2600" u="heavy" spc="-5" dirty="0">
                <a:uFill>
                  <a:solidFill>
                    <a:srgbClr val="000000"/>
                  </a:solidFill>
                </a:uFill>
                <a:latin typeface="Georgia"/>
                <a:cs typeface="Georgia"/>
              </a:rPr>
              <a:t>hazardous</a:t>
            </a:r>
            <a:r>
              <a:rPr sz="2600" spc="-5" dirty="0">
                <a:latin typeface="Georgia"/>
                <a:cs typeface="Georgia"/>
              </a:rPr>
              <a:t> </a:t>
            </a:r>
            <a:r>
              <a:rPr sz="2600" dirty="0">
                <a:latin typeface="Georgia"/>
                <a:cs typeface="Georgia"/>
              </a:rPr>
              <a:t>or </a:t>
            </a:r>
            <a:r>
              <a:rPr sz="2600" spc="-5" dirty="0">
                <a:latin typeface="Georgia"/>
                <a:cs typeface="Georgia"/>
              </a:rPr>
              <a:t>are likely </a:t>
            </a:r>
            <a:r>
              <a:rPr sz="2600" dirty="0">
                <a:latin typeface="Georgia"/>
                <a:cs typeface="Georgia"/>
              </a:rPr>
              <a:t>to be  </a:t>
            </a:r>
            <a:r>
              <a:rPr sz="2600" spc="-5" dirty="0">
                <a:latin typeface="Georgia"/>
                <a:cs typeface="Georgia"/>
              </a:rPr>
              <a:t>hazardous </a:t>
            </a:r>
            <a:r>
              <a:rPr sz="2600" dirty="0">
                <a:latin typeface="Georgia"/>
                <a:cs typeface="Georgia"/>
              </a:rPr>
              <a:t>to life and</a:t>
            </a:r>
            <a:r>
              <a:rPr sz="2600" spc="-50" dirty="0">
                <a:latin typeface="Georgia"/>
                <a:cs typeface="Georgia"/>
              </a:rPr>
              <a:t> </a:t>
            </a:r>
            <a:r>
              <a:rPr sz="2600" spc="-5" dirty="0">
                <a:latin typeface="Georgia"/>
                <a:cs typeface="Georgia"/>
              </a:rPr>
              <a:t>safety.</a:t>
            </a:r>
            <a:endParaRPr sz="2600">
              <a:latin typeface="Georgia"/>
              <a:cs typeface="Georgia"/>
            </a:endParaRPr>
          </a:p>
        </p:txBody>
      </p:sp>
      <p:sp>
        <p:nvSpPr>
          <p:cNvPr id="16" name="object 16"/>
          <p:cNvSpPr/>
          <p:nvPr/>
        </p:nvSpPr>
        <p:spPr>
          <a:xfrm>
            <a:off x="7391400" y="228600"/>
            <a:ext cx="1428750" cy="1295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80491" y="351485"/>
            <a:ext cx="5391785" cy="514350"/>
          </a:xfrm>
          <a:prstGeom prst="rect">
            <a:avLst/>
          </a:prstGeom>
        </p:spPr>
        <p:txBody>
          <a:bodyPr vert="horz" wrap="square" lIns="0" tIns="13335" rIns="0" bIns="0" rtlCol="0">
            <a:spAutoFit/>
          </a:bodyPr>
          <a:lstStyle/>
          <a:p>
            <a:pPr marL="12700">
              <a:lnSpc>
                <a:spcPct val="100000"/>
              </a:lnSpc>
              <a:spcBef>
                <a:spcPts val="105"/>
              </a:spcBef>
            </a:pPr>
            <a:r>
              <a:rPr sz="3200" u="none" dirty="0">
                <a:solidFill>
                  <a:srgbClr val="C00000"/>
                </a:solidFill>
              </a:rPr>
              <a:t>Who is a </a:t>
            </a:r>
            <a:r>
              <a:rPr sz="3200" u="none" spc="-5" dirty="0">
                <a:solidFill>
                  <a:srgbClr val="C00000"/>
                </a:solidFill>
              </a:rPr>
              <a:t>“Complainant”</a:t>
            </a:r>
            <a:r>
              <a:rPr sz="3200" u="none" spc="-70" dirty="0">
                <a:solidFill>
                  <a:srgbClr val="C00000"/>
                </a:solidFill>
              </a:rPr>
              <a:t> </a:t>
            </a:r>
            <a:r>
              <a:rPr sz="3200" u="none" dirty="0">
                <a:solidFill>
                  <a:srgbClr val="C00000"/>
                </a:solidFill>
              </a:rPr>
              <a:t>?</a:t>
            </a:r>
            <a:endParaRPr sz="3200"/>
          </a:p>
        </p:txBody>
      </p:sp>
      <p:sp>
        <p:nvSpPr>
          <p:cNvPr id="13" name="object 13"/>
          <p:cNvSpPr txBox="1">
            <a:spLocks noGrp="1"/>
          </p:cNvSpPr>
          <p:nvPr>
            <p:ph idx="1"/>
          </p:nvPr>
        </p:nvSpPr>
        <p:spPr>
          <a:prstGeom prst="rect">
            <a:avLst/>
          </a:prstGeom>
        </p:spPr>
        <p:txBody>
          <a:bodyPr vert="horz" wrap="square" lIns="0" tIns="55244" rIns="0" bIns="0" rtlCol="0">
            <a:spAutoFit/>
          </a:bodyPr>
          <a:lstStyle/>
          <a:p>
            <a:pPr marL="289560" indent="-274320">
              <a:lnSpc>
                <a:spcPct val="100000"/>
              </a:lnSpc>
              <a:spcBef>
                <a:spcPts val="434"/>
              </a:spcBef>
              <a:buClr>
                <a:srgbClr val="97C622"/>
              </a:buClr>
              <a:buSzPct val="83928"/>
              <a:buFont typeface="Wingdings 2"/>
              <a:buChar char=""/>
              <a:tabLst>
                <a:tab pos="289560" algn="l"/>
              </a:tabLst>
            </a:pPr>
            <a:r>
              <a:rPr sz="2800" spc="-5" dirty="0"/>
              <a:t>A</a:t>
            </a:r>
            <a:r>
              <a:rPr sz="2800" spc="-25" dirty="0"/>
              <a:t> </a:t>
            </a:r>
            <a:r>
              <a:rPr sz="2800" spc="-10" dirty="0"/>
              <a:t>consumer</a:t>
            </a:r>
            <a:endParaRPr sz="2800"/>
          </a:p>
          <a:p>
            <a:pPr marL="288925" marR="8255" indent="-274320">
              <a:lnSpc>
                <a:spcPts val="3030"/>
              </a:lnSpc>
              <a:spcBef>
                <a:spcPts val="710"/>
              </a:spcBef>
              <a:buClr>
                <a:srgbClr val="97C622"/>
              </a:buClr>
              <a:buSzPct val="83928"/>
              <a:buFont typeface="Wingdings 2"/>
              <a:buChar char=""/>
              <a:tabLst>
                <a:tab pos="289560" algn="l"/>
                <a:tab pos="1102995" algn="l"/>
                <a:tab pos="2798445" algn="l"/>
                <a:tab pos="4542155" algn="l"/>
                <a:tab pos="6488430" algn="l"/>
              </a:tabLst>
            </a:pPr>
            <a:r>
              <a:rPr sz="2800" spc="-5" dirty="0"/>
              <a:t>Any	vo</a:t>
            </a:r>
            <a:r>
              <a:rPr sz="2800" dirty="0"/>
              <a:t>l</a:t>
            </a:r>
            <a:r>
              <a:rPr sz="2800" spc="-20" dirty="0"/>
              <a:t>u</a:t>
            </a:r>
            <a:r>
              <a:rPr sz="2800" spc="-5" dirty="0"/>
              <a:t>nta</a:t>
            </a:r>
            <a:r>
              <a:rPr sz="2800" spc="-20" dirty="0"/>
              <a:t>r</a:t>
            </a:r>
            <a:r>
              <a:rPr sz="2800" spc="-5" dirty="0"/>
              <a:t>y</a:t>
            </a:r>
            <a:r>
              <a:rPr sz="2800" dirty="0"/>
              <a:t>	</a:t>
            </a:r>
            <a:r>
              <a:rPr sz="2800" spc="-10" dirty="0"/>
              <a:t>c</a:t>
            </a:r>
            <a:r>
              <a:rPr sz="2800" spc="10" dirty="0"/>
              <a:t>o</a:t>
            </a:r>
            <a:r>
              <a:rPr sz="2800" spc="-5" dirty="0"/>
              <a:t>nsum</a:t>
            </a:r>
            <a:r>
              <a:rPr sz="2800" dirty="0"/>
              <a:t>e</a:t>
            </a:r>
            <a:r>
              <a:rPr sz="2800" spc="-5" dirty="0"/>
              <a:t>r</a:t>
            </a:r>
            <a:r>
              <a:rPr sz="2800" dirty="0"/>
              <a:t>	</a:t>
            </a:r>
            <a:r>
              <a:rPr sz="2800" spc="-5" dirty="0"/>
              <a:t>asso</a:t>
            </a:r>
            <a:r>
              <a:rPr sz="2800" spc="10" dirty="0"/>
              <a:t>c</a:t>
            </a:r>
            <a:r>
              <a:rPr sz="2800" dirty="0"/>
              <a:t>i</a:t>
            </a:r>
            <a:r>
              <a:rPr sz="2800" spc="-5" dirty="0"/>
              <a:t>a</a:t>
            </a:r>
            <a:r>
              <a:rPr sz="2800" spc="-20" dirty="0"/>
              <a:t>t</a:t>
            </a:r>
            <a:r>
              <a:rPr sz="2800" dirty="0"/>
              <a:t>i</a:t>
            </a:r>
            <a:r>
              <a:rPr sz="2800" spc="5" dirty="0"/>
              <a:t>o</a:t>
            </a:r>
            <a:r>
              <a:rPr sz="2800" spc="-5" dirty="0"/>
              <a:t>n</a:t>
            </a:r>
            <a:r>
              <a:rPr sz="2800" dirty="0"/>
              <a:t>	</a:t>
            </a:r>
            <a:r>
              <a:rPr sz="2800" spc="-5" dirty="0"/>
              <a:t>registered  under </a:t>
            </a:r>
            <a:r>
              <a:rPr sz="2800" spc="-10" dirty="0"/>
              <a:t>the </a:t>
            </a:r>
            <a:r>
              <a:rPr sz="2800" spc="-5" dirty="0"/>
              <a:t>Companies Act or any other</a:t>
            </a:r>
            <a:r>
              <a:rPr sz="2800" spc="25" dirty="0"/>
              <a:t> </a:t>
            </a:r>
            <a:r>
              <a:rPr sz="2800" spc="-10" dirty="0"/>
              <a:t>law</a:t>
            </a:r>
            <a:endParaRPr sz="2800"/>
          </a:p>
          <a:p>
            <a:pPr marL="288925" marR="5080" indent="-274320">
              <a:lnSpc>
                <a:spcPts val="3020"/>
              </a:lnSpc>
              <a:spcBef>
                <a:spcPts val="675"/>
              </a:spcBef>
              <a:buClr>
                <a:srgbClr val="97C622"/>
              </a:buClr>
              <a:buSzPct val="83928"/>
              <a:buFont typeface="Wingdings 2"/>
              <a:buChar char=""/>
              <a:tabLst>
                <a:tab pos="289560" algn="l"/>
                <a:tab pos="1702435" algn="l"/>
                <a:tab pos="2293620" algn="l"/>
                <a:tab pos="3345179" algn="l"/>
                <a:tab pos="5665470" algn="l"/>
                <a:tab pos="6139815" algn="l"/>
                <a:tab pos="6619875" algn="l"/>
                <a:tab pos="7884795" algn="l"/>
              </a:tabLst>
            </a:pPr>
            <a:r>
              <a:rPr sz="2800" spc="-10" dirty="0"/>
              <a:t>C</a:t>
            </a:r>
            <a:r>
              <a:rPr sz="2800" dirty="0"/>
              <a:t>e</a:t>
            </a:r>
            <a:r>
              <a:rPr sz="2800" spc="-5" dirty="0"/>
              <a:t>ntr</a:t>
            </a:r>
            <a:r>
              <a:rPr sz="2800" spc="-20" dirty="0"/>
              <a:t>a</a:t>
            </a:r>
            <a:r>
              <a:rPr sz="2800" spc="-5" dirty="0"/>
              <a:t>l</a:t>
            </a:r>
            <a:r>
              <a:rPr sz="2800" dirty="0"/>
              <a:t>	</a:t>
            </a:r>
            <a:r>
              <a:rPr sz="2800" spc="-5" dirty="0"/>
              <a:t>or</a:t>
            </a:r>
            <a:r>
              <a:rPr sz="2800" dirty="0"/>
              <a:t>	</a:t>
            </a:r>
            <a:r>
              <a:rPr sz="2800" spc="-10" dirty="0"/>
              <a:t>S</a:t>
            </a:r>
            <a:r>
              <a:rPr sz="2800" dirty="0"/>
              <a:t>t</a:t>
            </a:r>
            <a:r>
              <a:rPr sz="2800" spc="-5" dirty="0"/>
              <a:t>a</a:t>
            </a:r>
            <a:r>
              <a:rPr sz="2800" spc="-20" dirty="0"/>
              <a:t>t</a:t>
            </a:r>
            <a:r>
              <a:rPr sz="2800" spc="-5" dirty="0"/>
              <a:t>e</a:t>
            </a:r>
            <a:r>
              <a:rPr sz="2800" dirty="0"/>
              <a:t>	</a:t>
            </a:r>
            <a:r>
              <a:rPr sz="2800" spc="-10" dirty="0"/>
              <a:t>Gov</a:t>
            </a:r>
            <a:r>
              <a:rPr sz="2800" spc="5" dirty="0"/>
              <a:t>e</a:t>
            </a:r>
            <a:r>
              <a:rPr sz="2800" spc="-5" dirty="0"/>
              <a:t>r</a:t>
            </a:r>
            <a:r>
              <a:rPr sz="2800" spc="-20" dirty="0"/>
              <a:t>n</a:t>
            </a:r>
            <a:r>
              <a:rPr sz="2800" spc="-5" dirty="0"/>
              <a:t>ment,</a:t>
            </a:r>
            <a:r>
              <a:rPr sz="2800" dirty="0"/>
              <a:t>	</a:t>
            </a:r>
            <a:r>
              <a:rPr sz="2800" spc="-10" dirty="0"/>
              <a:t>i</a:t>
            </a:r>
            <a:r>
              <a:rPr sz="2800" spc="-5" dirty="0"/>
              <a:t>f</a:t>
            </a:r>
            <a:r>
              <a:rPr sz="2800" dirty="0"/>
              <a:t>	</a:t>
            </a:r>
            <a:r>
              <a:rPr sz="2800" spc="-10" dirty="0"/>
              <a:t>i</a:t>
            </a:r>
            <a:r>
              <a:rPr sz="2800" spc="-5" dirty="0"/>
              <a:t>t</a:t>
            </a:r>
            <a:r>
              <a:rPr sz="2800" dirty="0"/>
              <a:t>	m</a:t>
            </a:r>
            <a:r>
              <a:rPr sz="2800" spc="-5" dirty="0"/>
              <a:t>ak</a:t>
            </a:r>
            <a:r>
              <a:rPr sz="2800" spc="5" dirty="0"/>
              <a:t>e</a:t>
            </a:r>
            <a:r>
              <a:rPr sz="2800" spc="-5" dirty="0"/>
              <a:t>s</a:t>
            </a:r>
            <a:r>
              <a:rPr sz="2800" dirty="0"/>
              <a:t>	</a:t>
            </a:r>
            <a:r>
              <a:rPr sz="2800" spc="-5" dirty="0"/>
              <a:t>a  </a:t>
            </a:r>
            <a:r>
              <a:rPr sz="2800" spc="-10" dirty="0"/>
              <a:t>complaint</a:t>
            </a:r>
            <a:endParaRPr sz="2800"/>
          </a:p>
          <a:p>
            <a:pPr marL="289560" indent="-274320">
              <a:lnSpc>
                <a:spcPct val="100000"/>
              </a:lnSpc>
              <a:spcBef>
                <a:spcPts val="295"/>
              </a:spcBef>
              <a:buClr>
                <a:srgbClr val="97C622"/>
              </a:buClr>
              <a:buSzPct val="83928"/>
              <a:buFont typeface="Wingdings 2"/>
              <a:buChar char=""/>
              <a:tabLst>
                <a:tab pos="289560" algn="l"/>
              </a:tabLst>
            </a:pPr>
            <a:r>
              <a:rPr sz="2800" spc="-5" dirty="0"/>
              <a:t>One or more consumers having </a:t>
            </a:r>
            <a:r>
              <a:rPr sz="2800" spc="-10" dirty="0"/>
              <a:t>same</a:t>
            </a:r>
            <a:r>
              <a:rPr sz="2800" spc="15" dirty="0"/>
              <a:t> </a:t>
            </a:r>
            <a:r>
              <a:rPr sz="2800" spc="-5" dirty="0"/>
              <a:t>interest</a:t>
            </a:r>
            <a:endParaRPr sz="2800"/>
          </a:p>
          <a:p>
            <a:pPr marL="288925" marR="5715" indent="-274320">
              <a:lnSpc>
                <a:spcPts val="3020"/>
              </a:lnSpc>
              <a:spcBef>
                <a:spcPts val="720"/>
              </a:spcBef>
              <a:buClr>
                <a:srgbClr val="97C622"/>
              </a:buClr>
              <a:buSzPct val="83928"/>
              <a:buFont typeface="Wingdings 2"/>
              <a:buChar char=""/>
              <a:tabLst>
                <a:tab pos="289560" algn="l"/>
              </a:tabLst>
            </a:pPr>
            <a:r>
              <a:rPr sz="2800" spc="-5" dirty="0"/>
              <a:t>In </a:t>
            </a:r>
            <a:r>
              <a:rPr sz="2800" spc="-10" dirty="0"/>
              <a:t>case of </a:t>
            </a:r>
            <a:r>
              <a:rPr sz="2800" spc="-5" dirty="0"/>
              <a:t>death of a consumer, </a:t>
            </a:r>
            <a:r>
              <a:rPr sz="2800" spc="-10" dirty="0"/>
              <a:t>his </a:t>
            </a:r>
            <a:r>
              <a:rPr sz="2800" spc="-5" dirty="0"/>
              <a:t>legal </a:t>
            </a:r>
            <a:r>
              <a:rPr sz="2800" spc="-10" dirty="0"/>
              <a:t>heir </a:t>
            </a:r>
            <a:r>
              <a:rPr sz="2800" spc="-5" dirty="0"/>
              <a:t>or  representative.</a:t>
            </a:r>
            <a:endParaRPr sz="2800"/>
          </a:p>
        </p:txBody>
      </p:sp>
      <p:sp>
        <p:nvSpPr>
          <p:cNvPr id="14" name="object 14"/>
          <p:cNvSpPr txBox="1"/>
          <p:nvPr/>
        </p:nvSpPr>
        <p:spPr>
          <a:xfrm>
            <a:off x="609600" y="5029187"/>
            <a:ext cx="7924800" cy="954405"/>
          </a:xfrm>
          <a:prstGeom prst="rect">
            <a:avLst/>
          </a:prstGeom>
          <a:solidFill>
            <a:srgbClr val="FFFFFF"/>
          </a:solidFill>
          <a:ln w="12700">
            <a:solidFill>
              <a:srgbClr val="000000"/>
            </a:solidFill>
          </a:ln>
        </p:spPr>
        <p:txBody>
          <a:bodyPr vert="horz" wrap="square" lIns="0" tIns="35560" rIns="0" bIns="0" rtlCol="0">
            <a:spAutoFit/>
          </a:bodyPr>
          <a:lstStyle/>
          <a:p>
            <a:pPr marL="91440" marR="360680">
              <a:lnSpc>
                <a:spcPct val="100000"/>
              </a:lnSpc>
              <a:spcBef>
                <a:spcPts val="280"/>
              </a:spcBef>
            </a:pPr>
            <a:r>
              <a:rPr sz="2800" spc="-5" dirty="0">
                <a:latin typeface="Georgia"/>
                <a:cs typeface="Georgia"/>
              </a:rPr>
              <a:t>A Consumer Dispute arises when a </a:t>
            </a:r>
            <a:r>
              <a:rPr sz="2800" spc="-10" dirty="0">
                <a:latin typeface="Georgia"/>
                <a:cs typeface="Georgia"/>
              </a:rPr>
              <a:t>complaint </a:t>
            </a:r>
            <a:r>
              <a:rPr sz="2800" spc="-5" dirty="0">
                <a:latin typeface="Georgia"/>
                <a:cs typeface="Georgia"/>
              </a:rPr>
              <a:t>is  denied or</a:t>
            </a:r>
            <a:r>
              <a:rPr sz="2800" spc="-10" dirty="0">
                <a:latin typeface="Georgia"/>
                <a:cs typeface="Georgia"/>
              </a:rPr>
              <a:t> disputed.</a:t>
            </a:r>
            <a:endParaRPr sz="2800">
              <a:latin typeface="Georgia"/>
              <a:cs typeface="Georg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83540" y="400253"/>
            <a:ext cx="5978525" cy="514350"/>
          </a:xfrm>
          <a:prstGeom prst="rect">
            <a:avLst/>
          </a:prstGeom>
        </p:spPr>
        <p:txBody>
          <a:bodyPr vert="horz" wrap="square" lIns="0" tIns="13335" rIns="0" bIns="0" rtlCol="0">
            <a:spAutoFit/>
          </a:bodyPr>
          <a:lstStyle/>
          <a:p>
            <a:pPr marL="12700">
              <a:lnSpc>
                <a:spcPct val="100000"/>
              </a:lnSpc>
              <a:spcBef>
                <a:spcPts val="105"/>
              </a:spcBef>
            </a:pPr>
            <a:r>
              <a:rPr sz="3200" u="none" spc="-5" dirty="0">
                <a:solidFill>
                  <a:srgbClr val="C00000"/>
                </a:solidFill>
              </a:rPr>
              <a:t>What </a:t>
            </a:r>
            <a:r>
              <a:rPr sz="3200" u="none" dirty="0">
                <a:solidFill>
                  <a:srgbClr val="C00000"/>
                </a:solidFill>
              </a:rPr>
              <a:t>is “Defect in “Goods”</a:t>
            </a:r>
            <a:r>
              <a:rPr sz="3200" u="none" spc="-125" dirty="0">
                <a:solidFill>
                  <a:srgbClr val="C00000"/>
                </a:solidFill>
              </a:rPr>
              <a:t> </a:t>
            </a:r>
            <a:r>
              <a:rPr sz="3200" u="none" dirty="0">
                <a:solidFill>
                  <a:srgbClr val="C00000"/>
                </a:solidFill>
              </a:rPr>
              <a:t>?</a:t>
            </a:r>
            <a:endParaRPr sz="3200"/>
          </a:p>
        </p:txBody>
      </p:sp>
      <p:sp>
        <p:nvSpPr>
          <p:cNvPr id="13" name="object 13"/>
          <p:cNvSpPr txBox="1"/>
          <p:nvPr/>
        </p:nvSpPr>
        <p:spPr>
          <a:xfrm>
            <a:off x="612140" y="1456943"/>
            <a:ext cx="7768590" cy="4416425"/>
          </a:xfrm>
          <a:prstGeom prst="rect">
            <a:avLst/>
          </a:prstGeom>
        </p:spPr>
        <p:txBody>
          <a:bodyPr vert="horz" wrap="square" lIns="0" tIns="195580" rIns="0" bIns="0" rtlCol="0">
            <a:spAutoFit/>
          </a:bodyPr>
          <a:lstStyle/>
          <a:p>
            <a:pPr marL="12700" algn="just">
              <a:lnSpc>
                <a:spcPct val="100000"/>
              </a:lnSpc>
              <a:spcBef>
                <a:spcPts val="1540"/>
              </a:spcBef>
            </a:pPr>
            <a:r>
              <a:rPr sz="2400" dirty="0">
                <a:latin typeface="Georgia"/>
                <a:cs typeface="Georgia"/>
              </a:rPr>
              <a:t>According </a:t>
            </a:r>
            <a:r>
              <a:rPr sz="2400" spc="-5" dirty="0">
                <a:latin typeface="Georgia"/>
                <a:cs typeface="Georgia"/>
              </a:rPr>
              <a:t>to section.2 </a:t>
            </a:r>
            <a:r>
              <a:rPr sz="2400" dirty="0">
                <a:latin typeface="Georgia"/>
                <a:cs typeface="Georgia"/>
              </a:rPr>
              <a:t>(1) (f)</a:t>
            </a:r>
            <a:r>
              <a:rPr sz="2400" spc="515" dirty="0">
                <a:latin typeface="Georgia"/>
                <a:cs typeface="Georgia"/>
              </a:rPr>
              <a:t> </a:t>
            </a:r>
            <a:r>
              <a:rPr sz="2400" dirty="0">
                <a:latin typeface="Georgia"/>
                <a:cs typeface="Georgia"/>
              </a:rPr>
              <a:t>-</a:t>
            </a:r>
            <a:endParaRPr sz="2400">
              <a:latin typeface="Georgia"/>
              <a:cs typeface="Georgia"/>
            </a:endParaRPr>
          </a:p>
          <a:p>
            <a:pPr marL="469900" marR="5080" indent="-457834" algn="just">
              <a:lnSpc>
                <a:spcPct val="150000"/>
              </a:lnSpc>
              <a:spcBef>
                <a:spcPts val="5"/>
              </a:spcBef>
            </a:pPr>
            <a:r>
              <a:rPr sz="2400" dirty="0">
                <a:latin typeface="Georgia"/>
                <a:cs typeface="Georgia"/>
              </a:rPr>
              <a:t>– </a:t>
            </a:r>
            <a:r>
              <a:rPr sz="2400" spc="-5" dirty="0">
                <a:latin typeface="Georgia"/>
                <a:cs typeface="Georgia"/>
              </a:rPr>
              <a:t>"defect" </a:t>
            </a:r>
            <a:r>
              <a:rPr sz="2400" dirty="0">
                <a:latin typeface="Georgia"/>
                <a:cs typeface="Georgia"/>
              </a:rPr>
              <a:t>means any </a:t>
            </a:r>
            <a:r>
              <a:rPr sz="2400" spc="-5" dirty="0">
                <a:latin typeface="Georgia"/>
                <a:cs typeface="Georgia"/>
              </a:rPr>
              <a:t>fault, imperfection </a:t>
            </a:r>
            <a:r>
              <a:rPr sz="2400" dirty="0">
                <a:latin typeface="Georgia"/>
                <a:cs typeface="Georgia"/>
              </a:rPr>
              <a:t>or  shortcoming in </a:t>
            </a:r>
            <a:r>
              <a:rPr sz="2400" spc="-5" dirty="0">
                <a:latin typeface="Georgia"/>
                <a:cs typeface="Georgia"/>
              </a:rPr>
              <a:t>the quality, quantity, potency, purity  </a:t>
            </a:r>
            <a:r>
              <a:rPr sz="2400" dirty="0">
                <a:latin typeface="Georgia"/>
                <a:cs typeface="Georgia"/>
              </a:rPr>
              <a:t>or </a:t>
            </a:r>
            <a:r>
              <a:rPr sz="2400" spc="-5" dirty="0">
                <a:latin typeface="Georgia"/>
                <a:cs typeface="Georgia"/>
              </a:rPr>
              <a:t>standard which </a:t>
            </a:r>
            <a:r>
              <a:rPr sz="2400" dirty="0">
                <a:latin typeface="Georgia"/>
                <a:cs typeface="Georgia"/>
              </a:rPr>
              <a:t>is </a:t>
            </a:r>
            <a:r>
              <a:rPr sz="2400" spc="-5" dirty="0">
                <a:latin typeface="Georgia"/>
                <a:cs typeface="Georgia"/>
              </a:rPr>
              <a:t>required to be </a:t>
            </a:r>
            <a:r>
              <a:rPr sz="2400" dirty="0">
                <a:latin typeface="Georgia"/>
                <a:cs typeface="Georgia"/>
              </a:rPr>
              <a:t>maintained </a:t>
            </a:r>
            <a:r>
              <a:rPr sz="2400" spc="-5" dirty="0">
                <a:latin typeface="Georgia"/>
                <a:cs typeface="Georgia"/>
              </a:rPr>
              <a:t>by </a:t>
            </a:r>
            <a:r>
              <a:rPr sz="2400" dirty="0">
                <a:latin typeface="Georgia"/>
                <a:cs typeface="Georgia"/>
              </a:rPr>
              <a:t>or  </a:t>
            </a:r>
            <a:r>
              <a:rPr sz="2400" spc="-5" dirty="0">
                <a:latin typeface="Georgia"/>
                <a:cs typeface="Georgia"/>
              </a:rPr>
              <a:t>under </a:t>
            </a:r>
            <a:r>
              <a:rPr sz="2400" dirty="0">
                <a:latin typeface="Georgia"/>
                <a:cs typeface="Georgia"/>
              </a:rPr>
              <a:t>any </a:t>
            </a:r>
            <a:r>
              <a:rPr sz="2400" spc="-5" dirty="0">
                <a:latin typeface="Georgia"/>
                <a:cs typeface="Georgia"/>
              </a:rPr>
              <a:t>law </a:t>
            </a:r>
            <a:r>
              <a:rPr sz="2400" dirty="0">
                <a:latin typeface="Georgia"/>
                <a:cs typeface="Georgia"/>
              </a:rPr>
              <a:t>for </a:t>
            </a:r>
            <a:r>
              <a:rPr sz="2400" spc="-5" dirty="0">
                <a:latin typeface="Georgia"/>
                <a:cs typeface="Georgia"/>
              </a:rPr>
              <a:t>the time being </a:t>
            </a:r>
            <a:r>
              <a:rPr sz="2400" dirty="0">
                <a:latin typeface="Georgia"/>
                <a:cs typeface="Georgia"/>
              </a:rPr>
              <a:t>in </a:t>
            </a:r>
            <a:r>
              <a:rPr sz="2400" spc="-5" dirty="0">
                <a:latin typeface="Georgia"/>
                <a:cs typeface="Georgia"/>
              </a:rPr>
              <a:t>force under </a:t>
            </a:r>
            <a:r>
              <a:rPr sz="2400" dirty="0">
                <a:latin typeface="Georgia"/>
                <a:cs typeface="Georgia"/>
              </a:rPr>
              <a:t>any  </a:t>
            </a:r>
            <a:r>
              <a:rPr sz="2400" spc="-5" dirty="0">
                <a:latin typeface="Georgia"/>
                <a:cs typeface="Georgia"/>
              </a:rPr>
              <a:t>contract, express </a:t>
            </a:r>
            <a:r>
              <a:rPr sz="2400" dirty="0">
                <a:latin typeface="Georgia"/>
                <a:cs typeface="Georgia"/>
              </a:rPr>
              <a:t>or implied or as is </a:t>
            </a:r>
            <a:r>
              <a:rPr sz="2400" spc="-5" dirty="0">
                <a:latin typeface="Georgia"/>
                <a:cs typeface="Georgia"/>
              </a:rPr>
              <a:t>claimed by the </a:t>
            </a:r>
            <a:r>
              <a:rPr sz="2400" spc="565" dirty="0">
                <a:latin typeface="Georgia"/>
                <a:cs typeface="Georgia"/>
              </a:rPr>
              <a:t> </a:t>
            </a:r>
            <a:r>
              <a:rPr sz="2400" spc="-5" dirty="0">
                <a:latin typeface="Georgia"/>
                <a:cs typeface="Georgia"/>
              </a:rPr>
              <a:t>trader </a:t>
            </a:r>
            <a:r>
              <a:rPr sz="2400" dirty="0">
                <a:latin typeface="Georgia"/>
                <a:cs typeface="Georgia"/>
              </a:rPr>
              <a:t>in </a:t>
            </a:r>
            <a:r>
              <a:rPr sz="2400" spc="-5" dirty="0">
                <a:latin typeface="Georgia"/>
                <a:cs typeface="Georgia"/>
              </a:rPr>
              <a:t>any </a:t>
            </a:r>
            <a:r>
              <a:rPr sz="2400" dirty="0">
                <a:latin typeface="Georgia"/>
                <a:cs typeface="Georgia"/>
              </a:rPr>
              <a:t>manner </a:t>
            </a:r>
            <a:r>
              <a:rPr sz="2400" spc="-5" dirty="0">
                <a:latin typeface="Georgia"/>
                <a:cs typeface="Georgia"/>
              </a:rPr>
              <a:t>whatsoever </a:t>
            </a:r>
            <a:r>
              <a:rPr sz="2400" dirty="0">
                <a:latin typeface="Georgia"/>
                <a:cs typeface="Georgia"/>
              </a:rPr>
              <a:t>in relation </a:t>
            </a:r>
            <a:r>
              <a:rPr sz="2400" spc="-5" dirty="0">
                <a:latin typeface="Georgia"/>
                <a:cs typeface="Georgia"/>
              </a:rPr>
              <a:t>to </a:t>
            </a:r>
            <a:r>
              <a:rPr sz="2400" dirty="0">
                <a:latin typeface="Georgia"/>
                <a:cs typeface="Georgia"/>
              </a:rPr>
              <a:t>any  </a:t>
            </a:r>
            <a:r>
              <a:rPr sz="2400" spc="-5" dirty="0">
                <a:latin typeface="Georgia"/>
                <a:cs typeface="Georgia"/>
              </a:rPr>
              <a:t>goods;</a:t>
            </a:r>
            <a:endParaRPr sz="2400">
              <a:latin typeface="Georgia"/>
              <a:cs typeface="Georg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21360" y="400253"/>
            <a:ext cx="6927215" cy="514350"/>
          </a:xfrm>
          <a:prstGeom prst="rect">
            <a:avLst/>
          </a:prstGeom>
        </p:spPr>
        <p:txBody>
          <a:bodyPr vert="horz" wrap="square" lIns="0" tIns="13335" rIns="0" bIns="0" rtlCol="0">
            <a:spAutoFit/>
          </a:bodyPr>
          <a:lstStyle/>
          <a:p>
            <a:pPr marL="12700">
              <a:lnSpc>
                <a:spcPct val="100000"/>
              </a:lnSpc>
              <a:spcBef>
                <a:spcPts val="105"/>
              </a:spcBef>
              <a:tabLst>
                <a:tab pos="1810385" algn="l"/>
              </a:tabLst>
            </a:pPr>
            <a:r>
              <a:rPr sz="3200" u="none" spc="-5" dirty="0">
                <a:solidFill>
                  <a:srgbClr val="C00000"/>
                </a:solidFill>
              </a:rPr>
              <a:t>What</a:t>
            </a:r>
            <a:r>
              <a:rPr sz="3200" u="none" spc="-10" dirty="0">
                <a:solidFill>
                  <a:srgbClr val="C00000"/>
                </a:solidFill>
              </a:rPr>
              <a:t> </a:t>
            </a:r>
            <a:r>
              <a:rPr sz="3200" u="none" dirty="0">
                <a:solidFill>
                  <a:srgbClr val="C00000"/>
                </a:solidFill>
              </a:rPr>
              <a:t>is	</a:t>
            </a:r>
            <a:r>
              <a:rPr sz="3200" u="none" spc="-5" dirty="0">
                <a:solidFill>
                  <a:srgbClr val="C00000"/>
                </a:solidFill>
              </a:rPr>
              <a:t>“Deficiency in Service”</a:t>
            </a:r>
            <a:r>
              <a:rPr sz="3200" u="none" spc="-25" dirty="0">
                <a:solidFill>
                  <a:srgbClr val="C00000"/>
                </a:solidFill>
              </a:rPr>
              <a:t> </a:t>
            </a:r>
            <a:r>
              <a:rPr sz="3200" u="none" dirty="0">
                <a:solidFill>
                  <a:srgbClr val="C00000"/>
                </a:solidFill>
              </a:rPr>
              <a:t>?</a:t>
            </a:r>
            <a:endParaRPr sz="3200"/>
          </a:p>
        </p:txBody>
      </p:sp>
      <p:sp>
        <p:nvSpPr>
          <p:cNvPr id="13" name="object 13"/>
          <p:cNvSpPr txBox="1"/>
          <p:nvPr/>
        </p:nvSpPr>
        <p:spPr>
          <a:xfrm>
            <a:off x="535940" y="1497329"/>
            <a:ext cx="7432040" cy="4867275"/>
          </a:xfrm>
          <a:prstGeom prst="rect">
            <a:avLst/>
          </a:prstGeom>
        </p:spPr>
        <p:txBody>
          <a:bodyPr vert="horz" wrap="square" lIns="0" tIns="12700" rIns="0" bIns="0" rtlCol="0">
            <a:spAutoFit/>
          </a:bodyPr>
          <a:lstStyle/>
          <a:p>
            <a:pPr marL="355600" indent="-342900">
              <a:lnSpc>
                <a:spcPct val="100000"/>
              </a:lnSpc>
              <a:spcBef>
                <a:spcPts val="100"/>
              </a:spcBef>
              <a:buFont typeface="Arial"/>
              <a:buChar char="•"/>
              <a:tabLst>
                <a:tab pos="354965" algn="l"/>
                <a:tab pos="355600" algn="l"/>
              </a:tabLst>
            </a:pPr>
            <a:r>
              <a:rPr sz="2400" spc="-85" dirty="0">
                <a:latin typeface="Georgia"/>
                <a:cs typeface="Georgia"/>
              </a:rPr>
              <a:t>Deficiency‘</a:t>
            </a:r>
            <a:r>
              <a:rPr sz="2400" spc="-30" dirty="0">
                <a:latin typeface="Georgia"/>
                <a:cs typeface="Georgia"/>
              </a:rPr>
              <a:t> </a:t>
            </a:r>
            <a:r>
              <a:rPr sz="2400" dirty="0">
                <a:latin typeface="Georgia"/>
                <a:cs typeface="Georgia"/>
              </a:rPr>
              <a:t>means</a:t>
            </a:r>
          </a:p>
          <a:p>
            <a:pPr marL="756285" lvl="1" indent="-287020">
              <a:lnSpc>
                <a:spcPct val="100000"/>
              </a:lnSpc>
              <a:spcBef>
                <a:spcPts val="1780"/>
              </a:spcBef>
              <a:buFont typeface="Arial"/>
              <a:buChar char="–"/>
              <a:tabLst>
                <a:tab pos="756285" algn="l"/>
                <a:tab pos="756920" algn="l"/>
              </a:tabLst>
            </a:pPr>
            <a:r>
              <a:rPr sz="2000" dirty="0">
                <a:latin typeface="Georgia"/>
                <a:cs typeface="Georgia"/>
              </a:rPr>
              <a:t>a </a:t>
            </a:r>
            <a:r>
              <a:rPr sz="2000" spc="-5" dirty="0">
                <a:latin typeface="Georgia"/>
                <a:cs typeface="Georgia"/>
              </a:rPr>
              <a:t>fault, </a:t>
            </a:r>
            <a:r>
              <a:rPr sz="2000" dirty="0">
                <a:latin typeface="Georgia"/>
                <a:cs typeface="Georgia"/>
              </a:rPr>
              <a:t>imperfection, </a:t>
            </a:r>
            <a:r>
              <a:rPr sz="2000" spc="-5" dirty="0">
                <a:latin typeface="Georgia"/>
                <a:cs typeface="Georgia"/>
              </a:rPr>
              <a:t>shortcoming </a:t>
            </a:r>
            <a:r>
              <a:rPr sz="2000" dirty="0">
                <a:latin typeface="Georgia"/>
                <a:cs typeface="Georgia"/>
              </a:rPr>
              <a:t>or inadequacy in</a:t>
            </a:r>
            <a:r>
              <a:rPr sz="2000" spc="-40" dirty="0">
                <a:latin typeface="Georgia"/>
                <a:cs typeface="Georgia"/>
              </a:rPr>
              <a:t> </a:t>
            </a:r>
            <a:r>
              <a:rPr sz="2000" spc="-5" dirty="0">
                <a:latin typeface="Georgia"/>
                <a:cs typeface="Georgia"/>
              </a:rPr>
              <a:t>quality,</a:t>
            </a:r>
            <a:endParaRPr sz="2000" dirty="0">
              <a:latin typeface="Georgia"/>
              <a:cs typeface="Georgia"/>
            </a:endParaRPr>
          </a:p>
          <a:p>
            <a:pPr marL="756285">
              <a:lnSpc>
                <a:spcPct val="100000"/>
              </a:lnSpc>
              <a:spcBef>
                <a:spcPts val="1200"/>
              </a:spcBef>
            </a:pPr>
            <a:r>
              <a:rPr sz="2000" spc="-5" dirty="0">
                <a:latin typeface="Georgia"/>
                <a:cs typeface="Georgia"/>
              </a:rPr>
              <a:t>nature, or </a:t>
            </a:r>
            <a:r>
              <a:rPr sz="2000" dirty="0">
                <a:latin typeface="Georgia"/>
                <a:cs typeface="Georgia"/>
              </a:rPr>
              <a:t>manner </a:t>
            </a:r>
            <a:r>
              <a:rPr sz="2000" spc="-5" dirty="0">
                <a:latin typeface="Georgia"/>
                <a:cs typeface="Georgia"/>
              </a:rPr>
              <a:t>of performance than </a:t>
            </a:r>
            <a:r>
              <a:rPr sz="2000" dirty="0">
                <a:latin typeface="Georgia"/>
                <a:cs typeface="Georgia"/>
              </a:rPr>
              <a:t>is</a:t>
            </a:r>
            <a:r>
              <a:rPr sz="2000" spc="5" dirty="0">
                <a:latin typeface="Georgia"/>
                <a:cs typeface="Georgia"/>
              </a:rPr>
              <a:t> </a:t>
            </a:r>
            <a:r>
              <a:rPr sz="2000" spc="-5" dirty="0">
                <a:latin typeface="Georgia"/>
                <a:cs typeface="Georgia"/>
              </a:rPr>
              <a:t>required.</a:t>
            </a:r>
            <a:endParaRPr sz="2000" dirty="0">
              <a:latin typeface="Georgia"/>
              <a:cs typeface="Georgia"/>
            </a:endParaRPr>
          </a:p>
          <a:p>
            <a:pPr marL="355600" indent="-342900">
              <a:lnSpc>
                <a:spcPct val="100000"/>
              </a:lnSpc>
              <a:spcBef>
                <a:spcPts val="1914"/>
              </a:spcBef>
              <a:buFont typeface="Arial"/>
              <a:buChar char="•"/>
              <a:tabLst>
                <a:tab pos="354965" algn="l"/>
                <a:tab pos="355600" algn="l"/>
              </a:tabLst>
            </a:pPr>
            <a:r>
              <a:rPr sz="2400" spc="-114" dirty="0">
                <a:latin typeface="Georgia"/>
                <a:cs typeface="Georgia"/>
              </a:rPr>
              <a:t>Service‘</a:t>
            </a:r>
            <a:r>
              <a:rPr sz="2400" spc="-10" dirty="0">
                <a:latin typeface="Georgia"/>
                <a:cs typeface="Georgia"/>
              </a:rPr>
              <a:t> </a:t>
            </a:r>
            <a:r>
              <a:rPr sz="2400" dirty="0">
                <a:latin typeface="Georgia"/>
                <a:cs typeface="Georgia"/>
              </a:rPr>
              <a:t>includes</a:t>
            </a:r>
          </a:p>
          <a:p>
            <a:pPr marL="756285" marR="23495" lvl="1" indent="-287020">
              <a:lnSpc>
                <a:spcPct val="150000"/>
              </a:lnSpc>
              <a:spcBef>
                <a:spcPts val="585"/>
              </a:spcBef>
              <a:buFont typeface="Arial"/>
              <a:buChar char="–"/>
              <a:tabLst>
                <a:tab pos="756285" algn="l"/>
                <a:tab pos="756920" algn="l"/>
              </a:tabLst>
            </a:pPr>
            <a:r>
              <a:rPr sz="2000" spc="-5" dirty="0">
                <a:latin typeface="Georgia"/>
                <a:cs typeface="Georgia"/>
              </a:rPr>
              <a:t>service </a:t>
            </a:r>
            <a:r>
              <a:rPr sz="2000" dirty="0">
                <a:latin typeface="Georgia"/>
                <a:cs typeface="Georgia"/>
              </a:rPr>
              <a:t>in </a:t>
            </a:r>
            <a:r>
              <a:rPr sz="2000" spc="-5" dirty="0">
                <a:latin typeface="Georgia"/>
                <a:cs typeface="Georgia"/>
              </a:rPr>
              <a:t>connection with banking, financing, </a:t>
            </a:r>
            <a:r>
              <a:rPr sz="2000" dirty="0">
                <a:latin typeface="Georgia"/>
                <a:cs typeface="Georgia"/>
              </a:rPr>
              <a:t>insurance,  </a:t>
            </a:r>
            <a:r>
              <a:rPr sz="2000" spc="-5" dirty="0">
                <a:latin typeface="Georgia"/>
                <a:cs typeface="Georgia"/>
              </a:rPr>
              <a:t>transport, processing, supply of electrical </a:t>
            </a:r>
            <a:r>
              <a:rPr sz="2000" dirty="0">
                <a:latin typeface="Georgia"/>
                <a:cs typeface="Georgia"/>
              </a:rPr>
              <a:t>and </a:t>
            </a:r>
            <a:r>
              <a:rPr sz="2000" spc="-5" dirty="0">
                <a:latin typeface="Georgia"/>
                <a:cs typeface="Georgia"/>
              </a:rPr>
              <a:t>other energy,  boarding or lodging, housing </a:t>
            </a:r>
            <a:r>
              <a:rPr sz="2000" dirty="0">
                <a:latin typeface="Georgia"/>
                <a:cs typeface="Georgia"/>
              </a:rPr>
              <a:t>construction, entertainment,  </a:t>
            </a:r>
            <a:r>
              <a:rPr sz="2000" spc="-5" dirty="0">
                <a:latin typeface="Georgia"/>
                <a:cs typeface="Georgia"/>
              </a:rPr>
              <a:t>amusement </a:t>
            </a:r>
            <a:r>
              <a:rPr sz="2000" dirty="0">
                <a:latin typeface="Georgia"/>
                <a:cs typeface="Georgia"/>
              </a:rPr>
              <a:t>or purveying of news and </a:t>
            </a:r>
            <a:r>
              <a:rPr sz="2000" spc="-5" dirty="0">
                <a:latin typeface="Georgia"/>
                <a:cs typeface="Georgia"/>
              </a:rPr>
              <a:t>other</a:t>
            </a:r>
            <a:r>
              <a:rPr sz="2000" spc="-80" dirty="0">
                <a:latin typeface="Georgia"/>
                <a:cs typeface="Georgia"/>
              </a:rPr>
              <a:t> </a:t>
            </a:r>
            <a:r>
              <a:rPr sz="2000" spc="-5" dirty="0">
                <a:latin typeface="Georgia"/>
                <a:cs typeface="Georgia"/>
              </a:rPr>
              <a:t>information</a:t>
            </a:r>
            <a:endParaRPr sz="2000" dirty="0">
              <a:latin typeface="Georgia"/>
              <a:cs typeface="Georgia"/>
            </a:endParaRPr>
          </a:p>
          <a:p>
            <a:pPr marL="756285" marR="278765" lvl="1" indent="-287020">
              <a:lnSpc>
                <a:spcPct val="150000"/>
              </a:lnSpc>
              <a:spcBef>
                <a:spcPts val="480"/>
              </a:spcBef>
              <a:buFont typeface="Arial"/>
              <a:buChar char="–"/>
              <a:tabLst>
                <a:tab pos="756285" algn="l"/>
                <a:tab pos="756920" algn="l"/>
              </a:tabLst>
            </a:pPr>
            <a:r>
              <a:rPr sz="2000" spc="-5" dirty="0">
                <a:latin typeface="Georgia"/>
                <a:cs typeface="Georgia"/>
              </a:rPr>
              <a:t>but does </a:t>
            </a:r>
            <a:r>
              <a:rPr sz="2000" dirty="0">
                <a:latin typeface="Georgia"/>
                <a:cs typeface="Georgia"/>
              </a:rPr>
              <a:t>not </a:t>
            </a:r>
            <a:r>
              <a:rPr sz="2000" spc="-5" dirty="0">
                <a:latin typeface="Georgia"/>
                <a:cs typeface="Georgia"/>
              </a:rPr>
              <a:t>include </a:t>
            </a:r>
            <a:r>
              <a:rPr sz="2000" dirty="0">
                <a:latin typeface="Georgia"/>
                <a:cs typeface="Georgia"/>
              </a:rPr>
              <a:t>any </a:t>
            </a:r>
            <a:r>
              <a:rPr sz="2000" spc="-5" dirty="0">
                <a:latin typeface="Georgia"/>
                <a:cs typeface="Georgia"/>
              </a:rPr>
              <a:t>service free of charge or </a:t>
            </a:r>
            <a:r>
              <a:rPr sz="2000" dirty="0">
                <a:latin typeface="Georgia"/>
                <a:cs typeface="Georgia"/>
              </a:rPr>
              <a:t>under a  </a:t>
            </a:r>
            <a:r>
              <a:rPr sz="2000" spc="-5" dirty="0">
                <a:latin typeface="Georgia"/>
                <a:cs typeface="Georgia"/>
              </a:rPr>
              <a:t>personal</a:t>
            </a:r>
            <a:r>
              <a:rPr sz="2000" spc="-15" dirty="0">
                <a:latin typeface="Georgia"/>
                <a:cs typeface="Georgia"/>
              </a:rPr>
              <a:t> </a:t>
            </a:r>
            <a:r>
              <a:rPr sz="2000" spc="-5" dirty="0">
                <a:latin typeface="Georgia"/>
                <a:cs typeface="Georgia"/>
              </a:rPr>
              <a:t>contract.</a:t>
            </a:r>
            <a:endParaRPr sz="2000" dirty="0">
              <a:latin typeface="Georgia"/>
              <a:cs typeface="Georgi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80491" y="427685"/>
            <a:ext cx="7205345" cy="514350"/>
          </a:xfrm>
          <a:prstGeom prst="rect">
            <a:avLst/>
          </a:prstGeom>
        </p:spPr>
        <p:txBody>
          <a:bodyPr vert="horz" wrap="square" lIns="0" tIns="13335" rIns="0" bIns="0" rtlCol="0">
            <a:spAutoFit/>
          </a:bodyPr>
          <a:lstStyle/>
          <a:p>
            <a:pPr marL="12700">
              <a:lnSpc>
                <a:spcPct val="100000"/>
              </a:lnSpc>
              <a:spcBef>
                <a:spcPts val="105"/>
              </a:spcBef>
            </a:pPr>
            <a:r>
              <a:rPr sz="3200" u="none" spc="-5" dirty="0">
                <a:solidFill>
                  <a:srgbClr val="C00000"/>
                </a:solidFill>
              </a:rPr>
              <a:t>What </a:t>
            </a:r>
            <a:r>
              <a:rPr sz="3200" u="none" dirty="0">
                <a:solidFill>
                  <a:srgbClr val="C00000"/>
                </a:solidFill>
              </a:rPr>
              <a:t>is </a:t>
            </a:r>
            <a:r>
              <a:rPr sz="3200" u="none" spc="-5" dirty="0">
                <a:solidFill>
                  <a:srgbClr val="C00000"/>
                </a:solidFill>
              </a:rPr>
              <a:t>“Unfair </a:t>
            </a:r>
            <a:r>
              <a:rPr sz="3200" u="none" dirty="0">
                <a:solidFill>
                  <a:srgbClr val="C00000"/>
                </a:solidFill>
              </a:rPr>
              <a:t>Trade </a:t>
            </a:r>
            <a:r>
              <a:rPr sz="3200" u="none" spc="-5" dirty="0">
                <a:solidFill>
                  <a:srgbClr val="C00000"/>
                </a:solidFill>
              </a:rPr>
              <a:t>Practices”</a:t>
            </a:r>
            <a:r>
              <a:rPr sz="3200" u="none" spc="-50" dirty="0">
                <a:solidFill>
                  <a:srgbClr val="C00000"/>
                </a:solidFill>
              </a:rPr>
              <a:t> </a:t>
            </a:r>
            <a:r>
              <a:rPr sz="3200" u="none" dirty="0">
                <a:solidFill>
                  <a:srgbClr val="C00000"/>
                </a:solidFill>
              </a:rPr>
              <a:t>?</a:t>
            </a:r>
            <a:endParaRPr sz="3200"/>
          </a:p>
        </p:txBody>
      </p:sp>
      <p:sp>
        <p:nvSpPr>
          <p:cNvPr id="13" name="object 13"/>
          <p:cNvSpPr txBox="1"/>
          <p:nvPr/>
        </p:nvSpPr>
        <p:spPr>
          <a:xfrm>
            <a:off x="380491" y="1484228"/>
            <a:ext cx="8187055" cy="2715552"/>
          </a:xfrm>
          <a:prstGeom prst="rect">
            <a:avLst/>
          </a:prstGeom>
        </p:spPr>
        <p:txBody>
          <a:bodyPr vert="horz" wrap="square" lIns="0" tIns="12700" rIns="0" bIns="0" rtlCol="0">
            <a:spAutoFit/>
          </a:bodyPr>
          <a:lstStyle/>
          <a:p>
            <a:pPr marL="287020" marR="5080" indent="-274320">
              <a:lnSpc>
                <a:spcPct val="150000"/>
              </a:lnSpc>
              <a:spcBef>
                <a:spcPts val="100"/>
              </a:spcBef>
              <a:buClr>
                <a:srgbClr val="97C622"/>
              </a:buClr>
              <a:buSzPct val="85416"/>
              <a:buFont typeface="Wingdings 2"/>
              <a:buChar char=""/>
              <a:tabLst>
                <a:tab pos="286385" algn="l"/>
                <a:tab pos="287020" algn="l"/>
              </a:tabLst>
            </a:pPr>
            <a:r>
              <a:rPr sz="2400" spc="-5" dirty="0">
                <a:latin typeface="Georgia"/>
                <a:cs typeface="Georgia"/>
              </a:rPr>
              <a:t>"Unfair </a:t>
            </a:r>
            <a:r>
              <a:rPr sz="2400" dirty="0">
                <a:latin typeface="Georgia"/>
                <a:cs typeface="Georgia"/>
              </a:rPr>
              <a:t>Trade </a:t>
            </a:r>
            <a:r>
              <a:rPr sz="2400" spc="-5" dirty="0">
                <a:latin typeface="Georgia"/>
                <a:cs typeface="Georgia"/>
              </a:rPr>
              <a:t>Practice" </a:t>
            </a:r>
            <a:r>
              <a:rPr sz="2400" dirty="0">
                <a:latin typeface="Georgia"/>
                <a:cs typeface="Georgia"/>
              </a:rPr>
              <a:t>means a </a:t>
            </a:r>
            <a:r>
              <a:rPr sz="2400" spc="-5" dirty="0">
                <a:latin typeface="Georgia"/>
                <a:cs typeface="Georgia"/>
              </a:rPr>
              <a:t>trade practice which, for  the purpose of promoting the sale, use or </a:t>
            </a:r>
            <a:r>
              <a:rPr sz="2400" spc="-10" dirty="0">
                <a:latin typeface="Georgia"/>
                <a:cs typeface="Georgia"/>
              </a:rPr>
              <a:t>supply </a:t>
            </a:r>
            <a:r>
              <a:rPr sz="2400" spc="-5" dirty="0">
                <a:latin typeface="Georgia"/>
                <a:cs typeface="Georgia"/>
              </a:rPr>
              <a:t>of </a:t>
            </a:r>
            <a:r>
              <a:rPr sz="2400" dirty="0">
                <a:latin typeface="Georgia"/>
                <a:cs typeface="Georgia"/>
              </a:rPr>
              <a:t>any  </a:t>
            </a:r>
            <a:r>
              <a:rPr sz="2400" spc="-5" dirty="0">
                <a:latin typeface="Georgia"/>
                <a:cs typeface="Georgia"/>
              </a:rPr>
              <a:t>goods or for </a:t>
            </a:r>
            <a:r>
              <a:rPr sz="2400" spc="-10" dirty="0">
                <a:latin typeface="Georgia"/>
                <a:cs typeface="Georgia"/>
              </a:rPr>
              <a:t>the </a:t>
            </a:r>
            <a:r>
              <a:rPr sz="2400" spc="-5" dirty="0">
                <a:latin typeface="Georgia"/>
                <a:cs typeface="Georgia"/>
              </a:rPr>
              <a:t>provision of </a:t>
            </a:r>
            <a:r>
              <a:rPr sz="2400" dirty="0">
                <a:latin typeface="Georgia"/>
                <a:cs typeface="Georgia"/>
              </a:rPr>
              <a:t>any </a:t>
            </a:r>
            <a:r>
              <a:rPr sz="2400" spc="-5" dirty="0">
                <a:latin typeface="Georgia"/>
                <a:cs typeface="Georgia"/>
              </a:rPr>
              <a:t>service, adopts </a:t>
            </a:r>
            <a:r>
              <a:rPr sz="2400" dirty="0">
                <a:latin typeface="Georgia"/>
                <a:cs typeface="Georgia"/>
              </a:rPr>
              <a:t>any </a:t>
            </a:r>
            <a:r>
              <a:rPr sz="2400" u="heavy" spc="-5" dirty="0">
                <a:uFill>
                  <a:solidFill>
                    <a:srgbClr val="000000"/>
                  </a:solidFill>
                </a:uFill>
                <a:latin typeface="Georgia"/>
                <a:cs typeface="Georgia"/>
              </a:rPr>
              <a:t>unfair  </a:t>
            </a:r>
            <a:r>
              <a:rPr sz="2400" u="heavy" dirty="0">
                <a:uFill>
                  <a:solidFill>
                    <a:srgbClr val="000000"/>
                  </a:solidFill>
                </a:uFill>
                <a:latin typeface="Georgia"/>
                <a:cs typeface="Georgia"/>
              </a:rPr>
              <a:t>method</a:t>
            </a:r>
            <a:r>
              <a:rPr sz="2400" dirty="0">
                <a:latin typeface="Georgia"/>
                <a:cs typeface="Georgia"/>
              </a:rPr>
              <a:t> </a:t>
            </a:r>
            <a:r>
              <a:rPr sz="2400" spc="-5" dirty="0">
                <a:latin typeface="Georgia"/>
                <a:cs typeface="Georgia"/>
              </a:rPr>
              <a:t>or </a:t>
            </a:r>
            <a:r>
              <a:rPr sz="2400" u="heavy" spc="-5" dirty="0">
                <a:uFill>
                  <a:solidFill>
                    <a:srgbClr val="000000"/>
                  </a:solidFill>
                </a:uFill>
                <a:latin typeface="Georgia"/>
                <a:cs typeface="Georgia"/>
              </a:rPr>
              <a:t>unfair</a:t>
            </a:r>
            <a:r>
              <a:rPr sz="2400" spc="-5" dirty="0">
                <a:latin typeface="Georgia"/>
                <a:cs typeface="Georgia"/>
              </a:rPr>
              <a:t> or </a:t>
            </a:r>
            <a:r>
              <a:rPr sz="2400" u="heavy" spc="-5" dirty="0">
                <a:uFill>
                  <a:solidFill>
                    <a:srgbClr val="000000"/>
                  </a:solidFill>
                </a:uFill>
                <a:latin typeface="Georgia"/>
                <a:cs typeface="Georgia"/>
              </a:rPr>
              <a:t>deceptive practice</a:t>
            </a:r>
            <a:r>
              <a:rPr sz="2400" spc="-5" dirty="0">
                <a:latin typeface="Georgia"/>
                <a:cs typeface="Georgia"/>
              </a:rPr>
              <a:t> </a:t>
            </a:r>
            <a:r>
              <a:rPr sz="2400" dirty="0">
                <a:latin typeface="Georgia"/>
                <a:cs typeface="Georgia"/>
              </a:rPr>
              <a:t>including any of </a:t>
            </a:r>
            <a:r>
              <a:rPr sz="2400" spc="-5" dirty="0">
                <a:latin typeface="Georgia"/>
                <a:cs typeface="Georgia"/>
              </a:rPr>
              <a:t>the  following</a:t>
            </a:r>
            <a:r>
              <a:rPr sz="2400" spc="-10" dirty="0">
                <a:latin typeface="Georgia"/>
                <a:cs typeface="Georgia"/>
              </a:rPr>
              <a:t> </a:t>
            </a:r>
            <a:r>
              <a:rPr sz="2400" spc="-5" dirty="0">
                <a:latin typeface="Georgia"/>
                <a:cs typeface="Georgia"/>
              </a:rPr>
              <a:t>practices</a:t>
            </a:r>
            <a:r>
              <a:rPr lang="en-US" sz="2400" spc="-5" dirty="0">
                <a:latin typeface="Georgia"/>
                <a:cs typeface="Georgia"/>
              </a:rPr>
              <a:t>.</a:t>
            </a:r>
            <a:endParaRPr sz="2400" dirty="0">
              <a:latin typeface="Georgia"/>
              <a:cs typeface="Georgia"/>
            </a:endParaRPr>
          </a:p>
        </p:txBody>
      </p:sp>
      <p:sp>
        <p:nvSpPr>
          <p:cNvPr id="14" name="object 14"/>
          <p:cNvSpPr/>
          <p:nvPr/>
        </p:nvSpPr>
        <p:spPr>
          <a:xfrm>
            <a:off x="7162800" y="4800600"/>
            <a:ext cx="1295400" cy="1295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434441" y="389636"/>
            <a:ext cx="7972425" cy="636270"/>
          </a:xfrm>
          <a:prstGeom prst="rect">
            <a:avLst/>
          </a:prstGeom>
        </p:spPr>
        <p:txBody>
          <a:bodyPr vert="horz" wrap="square" lIns="0" tIns="13335" rIns="0" bIns="0" rtlCol="0">
            <a:spAutoFit/>
          </a:bodyPr>
          <a:lstStyle/>
          <a:p>
            <a:pPr marL="114300" marR="5080" indent="-102235">
              <a:lnSpc>
                <a:spcPct val="100000"/>
              </a:lnSpc>
              <a:spcBef>
                <a:spcPts val="105"/>
              </a:spcBef>
            </a:pPr>
            <a:r>
              <a:rPr sz="2000" u="none" dirty="0">
                <a:solidFill>
                  <a:srgbClr val="000000"/>
                </a:solidFill>
              </a:rPr>
              <a:t>1) </a:t>
            </a:r>
            <a:r>
              <a:rPr sz="2000" u="none" spc="-5" dirty="0">
                <a:solidFill>
                  <a:srgbClr val="000000"/>
                </a:solidFill>
              </a:rPr>
              <a:t>The </a:t>
            </a:r>
            <a:r>
              <a:rPr sz="2000" u="none" dirty="0">
                <a:solidFill>
                  <a:srgbClr val="000000"/>
                </a:solidFill>
              </a:rPr>
              <a:t>practice </a:t>
            </a:r>
            <a:r>
              <a:rPr sz="2000" u="none" spc="-5" dirty="0">
                <a:solidFill>
                  <a:srgbClr val="000000"/>
                </a:solidFill>
              </a:rPr>
              <a:t>of </a:t>
            </a:r>
            <a:r>
              <a:rPr sz="2000" u="none" dirty="0">
                <a:solidFill>
                  <a:srgbClr val="000000"/>
                </a:solidFill>
              </a:rPr>
              <a:t>making </a:t>
            </a:r>
            <a:r>
              <a:rPr sz="2000" u="heavy" spc="-5" dirty="0">
                <a:solidFill>
                  <a:srgbClr val="000000"/>
                </a:solidFill>
                <a:uFill>
                  <a:solidFill>
                    <a:srgbClr val="000000"/>
                  </a:solidFill>
                </a:uFill>
              </a:rPr>
              <a:t>any statement</a:t>
            </a:r>
            <a:r>
              <a:rPr sz="2000" u="none" spc="-5" dirty="0">
                <a:solidFill>
                  <a:srgbClr val="000000"/>
                </a:solidFill>
              </a:rPr>
              <a:t>, whether </a:t>
            </a:r>
            <a:r>
              <a:rPr sz="2000" u="heavy" spc="-5" dirty="0">
                <a:solidFill>
                  <a:srgbClr val="000000"/>
                </a:solidFill>
                <a:uFill>
                  <a:solidFill>
                    <a:srgbClr val="000000"/>
                  </a:solidFill>
                </a:uFill>
              </a:rPr>
              <a:t>orally</a:t>
            </a:r>
            <a:r>
              <a:rPr sz="2000" u="none" spc="-5" dirty="0">
                <a:solidFill>
                  <a:srgbClr val="000000"/>
                </a:solidFill>
              </a:rPr>
              <a:t> </a:t>
            </a:r>
            <a:r>
              <a:rPr sz="2000" u="none" dirty="0">
                <a:solidFill>
                  <a:srgbClr val="000000"/>
                </a:solidFill>
              </a:rPr>
              <a:t>or in </a:t>
            </a:r>
            <a:r>
              <a:rPr sz="2000" u="heavy" dirty="0">
                <a:solidFill>
                  <a:srgbClr val="000000"/>
                </a:solidFill>
                <a:uFill>
                  <a:solidFill>
                    <a:srgbClr val="000000"/>
                  </a:solidFill>
                </a:uFill>
              </a:rPr>
              <a:t> </a:t>
            </a:r>
            <a:r>
              <a:rPr sz="2000" u="heavy" spc="-5" dirty="0">
                <a:solidFill>
                  <a:srgbClr val="000000"/>
                </a:solidFill>
                <a:uFill>
                  <a:solidFill>
                    <a:srgbClr val="000000"/>
                  </a:solidFill>
                </a:uFill>
              </a:rPr>
              <a:t>writing</a:t>
            </a:r>
            <a:r>
              <a:rPr sz="2000" u="none" spc="-5" dirty="0">
                <a:solidFill>
                  <a:srgbClr val="000000"/>
                </a:solidFill>
              </a:rPr>
              <a:t> </a:t>
            </a:r>
            <a:r>
              <a:rPr sz="2000" u="none" dirty="0">
                <a:solidFill>
                  <a:srgbClr val="000000"/>
                </a:solidFill>
              </a:rPr>
              <a:t>or by </a:t>
            </a:r>
            <a:r>
              <a:rPr sz="2000" u="heavy" dirty="0">
                <a:solidFill>
                  <a:srgbClr val="000000"/>
                </a:solidFill>
                <a:uFill>
                  <a:solidFill>
                    <a:srgbClr val="000000"/>
                  </a:solidFill>
                </a:uFill>
              </a:rPr>
              <a:t>visible</a:t>
            </a:r>
            <a:r>
              <a:rPr sz="2000" u="none" dirty="0">
                <a:solidFill>
                  <a:srgbClr val="000000"/>
                </a:solidFill>
              </a:rPr>
              <a:t> </a:t>
            </a:r>
            <a:r>
              <a:rPr sz="2000" u="none" spc="-5" dirty="0">
                <a:solidFill>
                  <a:srgbClr val="000000"/>
                </a:solidFill>
              </a:rPr>
              <a:t>representation </a:t>
            </a:r>
            <a:r>
              <a:rPr sz="2000" u="heavy" spc="-5" dirty="0">
                <a:solidFill>
                  <a:srgbClr val="000000"/>
                </a:solidFill>
                <a:uFill>
                  <a:solidFill>
                    <a:srgbClr val="000000"/>
                  </a:solidFill>
                </a:uFill>
              </a:rPr>
              <a:t>falsely represents</a:t>
            </a:r>
            <a:r>
              <a:rPr sz="2000" u="none" spc="-5" dirty="0">
                <a:solidFill>
                  <a:srgbClr val="000000"/>
                </a:solidFill>
              </a:rPr>
              <a:t> that</a:t>
            </a:r>
            <a:r>
              <a:rPr sz="2000" u="none" spc="10" dirty="0">
                <a:solidFill>
                  <a:srgbClr val="000000"/>
                </a:solidFill>
              </a:rPr>
              <a:t> </a:t>
            </a:r>
            <a:r>
              <a:rPr sz="2000" u="none" dirty="0">
                <a:solidFill>
                  <a:srgbClr val="000000"/>
                </a:solidFill>
              </a:rPr>
              <a:t>-</a:t>
            </a:r>
            <a:endParaRPr sz="2000"/>
          </a:p>
        </p:txBody>
      </p:sp>
      <p:sp>
        <p:nvSpPr>
          <p:cNvPr id="13" name="object 13"/>
          <p:cNvSpPr txBox="1"/>
          <p:nvPr/>
        </p:nvSpPr>
        <p:spPr>
          <a:xfrm>
            <a:off x="210413" y="1424686"/>
            <a:ext cx="8780780" cy="3908762"/>
          </a:xfrm>
          <a:prstGeom prst="rect">
            <a:avLst/>
          </a:prstGeom>
        </p:spPr>
        <p:txBody>
          <a:bodyPr vert="horz" wrap="square" lIns="0" tIns="12700" rIns="0" bIns="0" rtlCol="0">
            <a:spAutoFit/>
          </a:bodyPr>
          <a:lstStyle/>
          <a:p>
            <a:pPr marL="286385" marR="6985" indent="-274320" algn="just">
              <a:lnSpc>
                <a:spcPct val="150000"/>
              </a:lnSpc>
              <a:spcBef>
                <a:spcPts val="100"/>
              </a:spcBef>
              <a:buClr>
                <a:srgbClr val="4B6212"/>
              </a:buClr>
              <a:buSzPct val="83333"/>
              <a:buFont typeface="Wingdings 2"/>
              <a:buChar char=""/>
              <a:tabLst>
                <a:tab pos="287020" algn="l"/>
              </a:tabLst>
            </a:pPr>
            <a:r>
              <a:rPr sz="1800" dirty="0">
                <a:latin typeface="Georgia"/>
                <a:cs typeface="Georgia"/>
              </a:rPr>
              <a:t>The </a:t>
            </a:r>
            <a:r>
              <a:rPr sz="1800" spc="-5" dirty="0">
                <a:latin typeface="Georgia"/>
                <a:cs typeface="Georgia"/>
              </a:rPr>
              <a:t>goods </a:t>
            </a:r>
            <a:r>
              <a:rPr sz="1800" spc="5" dirty="0">
                <a:latin typeface="Georgia"/>
                <a:cs typeface="Georgia"/>
              </a:rPr>
              <a:t>or </a:t>
            </a:r>
            <a:r>
              <a:rPr sz="1800" spc="-5" dirty="0">
                <a:latin typeface="Georgia"/>
                <a:cs typeface="Georgia"/>
              </a:rPr>
              <a:t>services </a:t>
            </a:r>
            <a:r>
              <a:rPr sz="1800" dirty="0">
                <a:latin typeface="Georgia"/>
                <a:cs typeface="Georgia"/>
              </a:rPr>
              <a:t>are of a </a:t>
            </a:r>
            <a:r>
              <a:rPr sz="1800" spc="-5" dirty="0">
                <a:latin typeface="Georgia"/>
                <a:cs typeface="Georgia"/>
              </a:rPr>
              <a:t>particular </a:t>
            </a:r>
            <a:r>
              <a:rPr sz="1800" dirty="0">
                <a:latin typeface="Georgia"/>
                <a:cs typeface="Georgia"/>
              </a:rPr>
              <a:t>standard, quality, </a:t>
            </a:r>
            <a:r>
              <a:rPr sz="1800" spc="-5" dirty="0">
                <a:latin typeface="Georgia"/>
                <a:cs typeface="Georgia"/>
              </a:rPr>
              <a:t>quantity, </a:t>
            </a:r>
            <a:r>
              <a:rPr sz="1800" dirty="0">
                <a:latin typeface="Georgia"/>
                <a:cs typeface="Georgia"/>
              </a:rPr>
              <a:t>grade,  </a:t>
            </a:r>
            <a:r>
              <a:rPr sz="1800" spc="-5" dirty="0">
                <a:latin typeface="Georgia"/>
                <a:cs typeface="Georgia"/>
              </a:rPr>
              <a:t>composition, style </a:t>
            </a:r>
            <a:r>
              <a:rPr sz="1800" dirty="0">
                <a:latin typeface="Georgia"/>
                <a:cs typeface="Georgia"/>
              </a:rPr>
              <a:t>or model;</a:t>
            </a:r>
            <a:r>
              <a:rPr sz="1800" spc="10" dirty="0">
                <a:latin typeface="Georgia"/>
                <a:cs typeface="Georgia"/>
              </a:rPr>
              <a:t> </a:t>
            </a:r>
            <a:r>
              <a:rPr sz="1800" dirty="0">
                <a:latin typeface="Georgia"/>
                <a:cs typeface="Georgia"/>
              </a:rPr>
              <a:t>/</a:t>
            </a:r>
            <a:endParaRPr sz="1800">
              <a:latin typeface="Georgia"/>
              <a:cs typeface="Georgia"/>
            </a:endParaRPr>
          </a:p>
          <a:p>
            <a:pPr marL="287020" indent="-274320" algn="just">
              <a:lnSpc>
                <a:spcPct val="100000"/>
              </a:lnSpc>
              <a:spcBef>
                <a:spcPts val="1515"/>
              </a:spcBef>
              <a:buClr>
                <a:srgbClr val="4B6212"/>
              </a:buClr>
              <a:buSzPct val="83333"/>
              <a:buFont typeface="Wingdings 2"/>
              <a:buChar char=""/>
              <a:tabLst>
                <a:tab pos="287020" algn="l"/>
              </a:tabLst>
            </a:pPr>
            <a:r>
              <a:rPr sz="1800" dirty="0">
                <a:latin typeface="Georgia"/>
                <a:cs typeface="Georgia"/>
              </a:rPr>
              <a:t>Any </a:t>
            </a:r>
            <a:r>
              <a:rPr sz="1800" spc="-5" dirty="0">
                <a:latin typeface="Georgia"/>
                <a:cs typeface="Georgia"/>
              </a:rPr>
              <a:t>re-built, second-hand, renovated, reconditioned </a:t>
            </a:r>
            <a:r>
              <a:rPr sz="1800" dirty="0">
                <a:latin typeface="Georgia"/>
                <a:cs typeface="Georgia"/>
              </a:rPr>
              <a:t>or old </a:t>
            </a:r>
            <a:r>
              <a:rPr sz="1800" spc="-5" dirty="0">
                <a:latin typeface="Georgia"/>
                <a:cs typeface="Georgia"/>
              </a:rPr>
              <a:t>goods </a:t>
            </a:r>
            <a:r>
              <a:rPr sz="1800" dirty="0">
                <a:latin typeface="Georgia"/>
                <a:cs typeface="Georgia"/>
              </a:rPr>
              <a:t>as new </a:t>
            </a:r>
            <a:r>
              <a:rPr sz="1800" spc="-5" dirty="0">
                <a:latin typeface="Georgia"/>
                <a:cs typeface="Georgia"/>
              </a:rPr>
              <a:t>goods;</a:t>
            </a:r>
            <a:r>
              <a:rPr sz="1800" spc="125" dirty="0">
                <a:latin typeface="Georgia"/>
                <a:cs typeface="Georgia"/>
              </a:rPr>
              <a:t> </a:t>
            </a:r>
            <a:r>
              <a:rPr sz="1800" dirty="0">
                <a:latin typeface="Georgia"/>
                <a:cs typeface="Georgia"/>
              </a:rPr>
              <a:t>/</a:t>
            </a:r>
            <a:endParaRPr sz="1800">
              <a:latin typeface="Georgia"/>
              <a:cs typeface="Georgia"/>
            </a:endParaRPr>
          </a:p>
          <a:p>
            <a:pPr marL="286385" marR="5080" indent="-274320" algn="just">
              <a:lnSpc>
                <a:spcPct val="150000"/>
              </a:lnSpc>
              <a:spcBef>
                <a:spcPts val="430"/>
              </a:spcBef>
              <a:buClr>
                <a:srgbClr val="4B6212"/>
              </a:buClr>
              <a:buSzPct val="83333"/>
              <a:buFont typeface="Wingdings 2"/>
              <a:buChar char=""/>
              <a:tabLst>
                <a:tab pos="287020" algn="l"/>
              </a:tabLst>
            </a:pPr>
            <a:r>
              <a:rPr sz="1800" dirty="0">
                <a:latin typeface="Georgia"/>
                <a:cs typeface="Georgia"/>
              </a:rPr>
              <a:t>The </a:t>
            </a:r>
            <a:r>
              <a:rPr sz="1800" spc="-5" dirty="0">
                <a:latin typeface="Georgia"/>
                <a:cs typeface="Georgia"/>
              </a:rPr>
              <a:t>goods </a:t>
            </a:r>
            <a:r>
              <a:rPr sz="1800" spc="5" dirty="0">
                <a:latin typeface="Georgia"/>
                <a:cs typeface="Georgia"/>
              </a:rPr>
              <a:t>or </a:t>
            </a:r>
            <a:r>
              <a:rPr sz="1800" spc="-5" dirty="0">
                <a:latin typeface="Georgia"/>
                <a:cs typeface="Georgia"/>
              </a:rPr>
              <a:t>services have sponsorship, approval, performance, characteristics,  accessories, </a:t>
            </a:r>
            <a:r>
              <a:rPr sz="1800" dirty="0">
                <a:latin typeface="Georgia"/>
                <a:cs typeface="Georgia"/>
              </a:rPr>
              <a:t>uses or benefits </a:t>
            </a:r>
            <a:r>
              <a:rPr sz="1800" spc="-5" dirty="0">
                <a:latin typeface="Georgia"/>
                <a:cs typeface="Georgia"/>
              </a:rPr>
              <a:t>which such goods </a:t>
            </a:r>
            <a:r>
              <a:rPr sz="1800" spc="5" dirty="0">
                <a:latin typeface="Georgia"/>
                <a:cs typeface="Georgia"/>
              </a:rPr>
              <a:t>or </a:t>
            </a:r>
            <a:r>
              <a:rPr sz="1800" spc="-5" dirty="0">
                <a:latin typeface="Georgia"/>
                <a:cs typeface="Georgia"/>
              </a:rPr>
              <a:t>services do </a:t>
            </a:r>
            <a:r>
              <a:rPr sz="1800" dirty="0">
                <a:latin typeface="Georgia"/>
                <a:cs typeface="Georgia"/>
              </a:rPr>
              <a:t>not have; / The </a:t>
            </a:r>
            <a:r>
              <a:rPr sz="1800" spc="-5" dirty="0">
                <a:latin typeface="Georgia"/>
                <a:cs typeface="Georgia"/>
              </a:rPr>
              <a:t>seller  </a:t>
            </a:r>
            <a:r>
              <a:rPr sz="1800" dirty="0">
                <a:latin typeface="Georgia"/>
                <a:cs typeface="Georgia"/>
              </a:rPr>
              <a:t>or </a:t>
            </a:r>
            <a:r>
              <a:rPr sz="1800" spc="-5" dirty="0">
                <a:latin typeface="Georgia"/>
                <a:cs typeface="Georgia"/>
              </a:rPr>
              <a:t>the supplier has </a:t>
            </a:r>
            <a:r>
              <a:rPr sz="1800" dirty="0">
                <a:latin typeface="Georgia"/>
                <a:cs typeface="Georgia"/>
              </a:rPr>
              <a:t>a </a:t>
            </a:r>
            <a:r>
              <a:rPr sz="1800" spc="-5" dirty="0">
                <a:latin typeface="Georgia"/>
                <a:cs typeface="Georgia"/>
              </a:rPr>
              <a:t>sponsorship </a:t>
            </a:r>
            <a:r>
              <a:rPr sz="1800" dirty="0">
                <a:latin typeface="Georgia"/>
                <a:cs typeface="Georgia"/>
              </a:rPr>
              <a:t>or </a:t>
            </a:r>
            <a:r>
              <a:rPr sz="1800" spc="-5" dirty="0">
                <a:latin typeface="Georgia"/>
                <a:cs typeface="Georgia"/>
              </a:rPr>
              <a:t>approval </a:t>
            </a:r>
            <a:r>
              <a:rPr sz="1800" spc="5" dirty="0">
                <a:latin typeface="Georgia"/>
                <a:cs typeface="Georgia"/>
              </a:rPr>
              <a:t>or </a:t>
            </a:r>
            <a:r>
              <a:rPr sz="1800" spc="-5" dirty="0">
                <a:latin typeface="Georgia"/>
                <a:cs typeface="Georgia"/>
              </a:rPr>
              <a:t>affiliation which such </a:t>
            </a:r>
            <a:r>
              <a:rPr sz="1800" dirty="0">
                <a:latin typeface="Georgia"/>
                <a:cs typeface="Georgia"/>
              </a:rPr>
              <a:t>seller or  </a:t>
            </a:r>
            <a:r>
              <a:rPr sz="1800" spc="-5" dirty="0">
                <a:latin typeface="Georgia"/>
                <a:cs typeface="Georgia"/>
              </a:rPr>
              <a:t>supplier does </a:t>
            </a:r>
            <a:r>
              <a:rPr sz="1800" dirty="0">
                <a:latin typeface="Georgia"/>
                <a:cs typeface="Georgia"/>
              </a:rPr>
              <a:t>not</a:t>
            </a:r>
            <a:r>
              <a:rPr sz="1800" spc="-15" dirty="0">
                <a:latin typeface="Georgia"/>
                <a:cs typeface="Georgia"/>
              </a:rPr>
              <a:t> </a:t>
            </a:r>
            <a:r>
              <a:rPr sz="1800" spc="-5" dirty="0">
                <a:latin typeface="Georgia"/>
                <a:cs typeface="Georgia"/>
              </a:rPr>
              <a:t>have;</a:t>
            </a:r>
            <a:endParaRPr sz="1800">
              <a:latin typeface="Georgia"/>
              <a:cs typeface="Georgia"/>
            </a:endParaRPr>
          </a:p>
          <a:p>
            <a:pPr marL="286385" marR="10160" indent="-274320" algn="just">
              <a:lnSpc>
                <a:spcPct val="150100"/>
              </a:lnSpc>
              <a:spcBef>
                <a:spcPts val="430"/>
              </a:spcBef>
              <a:buClr>
                <a:srgbClr val="4B6212"/>
              </a:buClr>
              <a:buSzPct val="83333"/>
              <a:buFont typeface="Wingdings 2"/>
              <a:buChar char=""/>
              <a:tabLst>
                <a:tab pos="287020" algn="l"/>
              </a:tabLst>
            </a:pPr>
            <a:r>
              <a:rPr sz="1800" spc="-5" dirty="0">
                <a:latin typeface="Georgia"/>
                <a:cs typeface="Georgia"/>
              </a:rPr>
              <a:t>Makes </a:t>
            </a:r>
            <a:r>
              <a:rPr sz="1800" dirty="0">
                <a:latin typeface="Georgia"/>
                <a:cs typeface="Georgia"/>
              </a:rPr>
              <a:t>a </a:t>
            </a:r>
            <a:r>
              <a:rPr sz="1800" spc="-5" dirty="0">
                <a:latin typeface="Georgia"/>
                <a:cs typeface="Georgia"/>
              </a:rPr>
              <a:t>false </a:t>
            </a:r>
            <a:r>
              <a:rPr sz="1800" dirty="0">
                <a:latin typeface="Georgia"/>
                <a:cs typeface="Georgia"/>
              </a:rPr>
              <a:t>or misleading </a:t>
            </a:r>
            <a:r>
              <a:rPr sz="1800" spc="-5" dirty="0">
                <a:latin typeface="Georgia"/>
                <a:cs typeface="Georgia"/>
              </a:rPr>
              <a:t>representation concerning the </a:t>
            </a:r>
            <a:r>
              <a:rPr sz="1800" dirty="0">
                <a:latin typeface="Georgia"/>
                <a:cs typeface="Georgia"/>
              </a:rPr>
              <a:t>need for, </a:t>
            </a:r>
            <a:r>
              <a:rPr sz="1800" spc="5" dirty="0">
                <a:latin typeface="Georgia"/>
                <a:cs typeface="Georgia"/>
              </a:rPr>
              <a:t>or </a:t>
            </a:r>
            <a:r>
              <a:rPr sz="1800" spc="-5" dirty="0">
                <a:latin typeface="Georgia"/>
                <a:cs typeface="Georgia"/>
              </a:rPr>
              <a:t>the  Usefulness of, </a:t>
            </a:r>
            <a:r>
              <a:rPr sz="1800" dirty="0">
                <a:latin typeface="Georgia"/>
                <a:cs typeface="Georgia"/>
              </a:rPr>
              <a:t>any </a:t>
            </a:r>
            <a:r>
              <a:rPr sz="1800" spc="-5" dirty="0">
                <a:latin typeface="Georgia"/>
                <a:cs typeface="Georgia"/>
              </a:rPr>
              <a:t>goods </a:t>
            </a:r>
            <a:r>
              <a:rPr sz="1800" dirty="0">
                <a:latin typeface="Georgia"/>
                <a:cs typeface="Georgia"/>
              </a:rPr>
              <a:t>or </a:t>
            </a:r>
            <a:r>
              <a:rPr sz="1800" spc="-5" dirty="0">
                <a:latin typeface="Georgia"/>
                <a:cs typeface="Georgia"/>
              </a:rPr>
              <a:t>services</a:t>
            </a:r>
            <a:r>
              <a:rPr sz="1800" spc="-5">
                <a:latin typeface="Georgia"/>
                <a:cs typeface="Georgia"/>
              </a:rPr>
              <a:t>;</a:t>
            </a:r>
            <a:r>
              <a:rPr sz="1800" spc="25">
                <a:latin typeface="Georgia"/>
                <a:cs typeface="Georgia"/>
              </a:rPr>
              <a:t> </a:t>
            </a:r>
            <a:r>
              <a:rPr sz="1800">
                <a:latin typeface="Georgia"/>
                <a:cs typeface="Georgia"/>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80491" y="427685"/>
            <a:ext cx="7886065" cy="514350"/>
          </a:xfrm>
          <a:prstGeom prst="rect">
            <a:avLst/>
          </a:prstGeom>
        </p:spPr>
        <p:txBody>
          <a:bodyPr vert="horz" wrap="square" lIns="0" tIns="13335" rIns="0" bIns="0" rtlCol="0">
            <a:spAutoFit/>
          </a:bodyPr>
          <a:lstStyle/>
          <a:p>
            <a:pPr marL="12700">
              <a:lnSpc>
                <a:spcPct val="100000"/>
              </a:lnSpc>
              <a:spcBef>
                <a:spcPts val="105"/>
              </a:spcBef>
            </a:pPr>
            <a:r>
              <a:rPr sz="3200" u="none" spc="-5" dirty="0">
                <a:solidFill>
                  <a:srgbClr val="C00000"/>
                </a:solidFill>
              </a:rPr>
              <a:t>What </a:t>
            </a:r>
            <a:r>
              <a:rPr sz="3200" u="none" dirty="0">
                <a:solidFill>
                  <a:srgbClr val="C00000"/>
                </a:solidFill>
              </a:rPr>
              <a:t>is </a:t>
            </a:r>
            <a:r>
              <a:rPr sz="3200" u="none" spc="-5" dirty="0">
                <a:solidFill>
                  <a:srgbClr val="C00000"/>
                </a:solidFill>
              </a:rPr>
              <a:t>“Restricted </a:t>
            </a:r>
            <a:r>
              <a:rPr sz="3200" u="none" dirty="0">
                <a:solidFill>
                  <a:srgbClr val="C00000"/>
                </a:solidFill>
              </a:rPr>
              <a:t>Trade</a:t>
            </a:r>
            <a:r>
              <a:rPr sz="3200" u="none" spc="-65" dirty="0">
                <a:solidFill>
                  <a:srgbClr val="C00000"/>
                </a:solidFill>
              </a:rPr>
              <a:t> </a:t>
            </a:r>
            <a:r>
              <a:rPr sz="3200" u="none" spc="-5" dirty="0">
                <a:solidFill>
                  <a:srgbClr val="C00000"/>
                </a:solidFill>
              </a:rPr>
              <a:t>Practices”?</a:t>
            </a:r>
            <a:endParaRPr sz="3200"/>
          </a:p>
        </p:txBody>
      </p:sp>
      <p:sp>
        <p:nvSpPr>
          <p:cNvPr id="13" name="object 13"/>
          <p:cNvSpPr txBox="1"/>
          <p:nvPr/>
        </p:nvSpPr>
        <p:spPr>
          <a:xfrm>
            <a:off x="380491" y="1497335"/>
            <a:ext cx="8247380" cy="4995663"/>
          </a:xfrm>
          <a:prstGeom prst="rect">
            <a:avLst/>
          </a:prstGeom>
        </p:spPr>
        <p:txBody>
          <a:bodyPr vert="horz" wrap="square" lIns="0" tIns="12700" rIns="0" bIns="0" rtlCol="0">
            <a:spAutoFit/>
          </a:bodyPr>
          <a:lstStyle/>
          <a:p>
            <a:pPr marL="12700" marR="5080" algn="just">
              <a:lnSpc>
                <a:spcPct val="150000"/>
              </a:lnSpc>
              <a:spcBef>
                <a:spcPts val="100"/>
              </a:spcBef>
            </a:pPr>
            <a:r>
              <a:rPr sz="2400" spc="-80" dirty="0">
                <a:latin typeface="Georgia"/>
                <a:cs typeface="Georgia"/>
              </a:rPr>
              <a:t>―Restrictive </a:t>
            </a:r>
            <a:r>
              <a:rPr sz="2400" spc="-5" dirty="0">
                <a:latin typeface="Georgia"/>
                <a:cs typeface="Georgia"/>
              </a:rPr>
              <a:t>trade </a:t>
            </a:r>
            <a:r>
              <a:rPr sz="2400" spc="-130" dirty="0">
                <a:latin typeface="Georgia"/>
                <a:cs typeface="Georgia"/>
              </a:rPr>
              <a:t>practice‖ </a:t>
            </a:r>
            <a:r>
              <a:rPr sz="2400" spc="-5" dirty="0">
                <a:latin typeface="Georgia"/>
                <a:cs typeface="Georgia"/>
              </a:rPr>
              <a:t>means a trade practice </a:t>
            </a:r>
            <a:r>
              <a:rPr sz="2400" spc="-10" dirty="0">
                <a:latin typeface="Georgia"/>
                <a:cs typeface="Georgia"/>
              </a:rPr>
              <a:t>which tends </a:t>
            </a:r>
            <a:r>
              <a:rPr sz="2400" spc="-5" dirty="0">
                <a:latin typeface="Georgia"/>
                <a:cs typeface="Georgia"/>
              </a:rPr>
              <a:t>to bring about  </a:t>
            </a:r>
            <a:r>
              <a:rPr sz="2400" u="sng" spc="-5" dirty="0">
                <a:uFill>
                  <a:solidFill>
                    <a:srgbClr val="000000"/>
                  </a:solidFill>
                </a:uFill>
                <a:latin typeface="Georgia"/>
                <a:cs typeface="Georgia"/>
              </a:rPr>
              <a:t>manipulation of </a:t>
            </a:r>
            <a:r>
              <a:rPr sz="2400" u="sng" spc="-10" dirty="0">
                <a:uFill>
                  <a:solidFill>
                    <a:srgbClr val="000000"/>
                  </a:solidFill>
                </a:uFill>
                <a:latin typeface="Georgia"/>
                <a:cs typeface="Georgia"/>
              </a:rPr>
              <a:t>price</a:t>
            </a:r>
            <a:r>
              <a:rPr sz="2400" spc="-10" dirty="0">
                <a:latin typeface="Georgia"/>
                <a:cs typeface="Georgia"/>
              </a:rPr>
              <a:t> </a:t>
            </a:r>
            <a:r>
              <a:rPr sz="2400" spc="-5" dirty="0">
                <a:latin typeface="Georgia"/>
                <a:cs typeface="Georgia"/>
              </a:rPr>
              <a:t>or </a:t>
            </a:r>
            <a:r>
              <a:rPr sz="2400" u="sng" spc="-10" dirty="0">
                <a:uFill>
                  <a:solidFill>
                    <a:srgbClr val="000000"/>
                  </a:solidFill>
                </a:uFill>
                <a:latin typeface="Georgia"/>
                <a:cs typeface="Georgia"/>
              </a:rPr>
              <a:t>conditions </a:t>
            </a:r>
            <a:r>
              <a:rPr sz="2400" u="sng" spc="-5" dirty="0">
                <a:uFill>
                  <a:solidFill>
                    <a:srgbClr val="000000"/>
                  </a:solidFill>
                </a:uFill>
                <a:latin typeface="Georgia"/>
                <a:cs typeface="Georgia"/>
              </a:rPr>
              <a:t>of </a:t>
            </a:r>
            <a:r>
              <a:rPr sz="2400" u="sng" spc="-10" dirty="0">
                <a:uFill>
                  <a:solidFill>
                    <a:srgbClr val="000000"/>
                  </a:solidFill>
                </a:uFill>
                <a:latin typeface="Georgia"/>
                <a:cs typeface="Georgia"/>
              </a:rPr>
              <a:t>delivery or </a:t>
            </a:r>
            <a:r>
              <a:rPr sz="2400" u="sng" spc="-5" dirty="0">
                <a:uFill>
                  <a:solidFill>
                    <a:srgbClr val="000000"/>
                  </a:solidFill>
                </a:uFill>
                <a:latin typeface="Georgia"/>
                <a:cs typeface="Georgia"/>
              </a:rPr>
              <a:t>to affect </a:t>
            </a:r>
            <a:r>
              <a:rPr sz="2400" u="sng" spc="-10" dirty="0">
                <a:uFill>
                  <a:solidFill>
                    <a:srgbClr val="000000"/>
                  </a:solidFill>
                </a:uFill>
                <a:latin typeface="Georgia"/>
                <a:cs typeface="Georgia"/>
              </a:rPr>
              <a:t>flow </a:t>
            </a:r>
            <a:r>
              <a:rPr sz="2400" u="sng" spc="-5" dirty="0">
                <a:uFill>
                  <a:solidFill>
                    <a:srgbClr val="000000"/>
                  </a:solidFill>
                </a:uFill>
                <a:latin typeface="Georgia"/>
                <a:cs typeface="Georgia"/>
              </a:rPr>
              <a:t>of </a:t>
            </a:r>
            <a:r>
              <a:rPr sz="2400" u="sng" spc="-10" dirty="0">
                <a:uFill>
                  <a:solidFill>
                    <a:srgbClr val="000000"/>
                  </a:solidFill>
                </a:uFill>
                <a:latin typeface="Georgia"/>
                <a:cs typeface="Georgia"/>
              </a:rPr>
              <a:t>supplies </a:t>
            </a:r>
            <a:r>
              <a:rPr sz="2400" spc="-5" dirty="0">
                <a:latin typeface="Georgia"/>
                <a:cs typeface="Georgia"/>
              </a:rPr>
              <a:t>in  the market relating to </a:t>
            </a:r>
            <a:r>
              <a:rPr sz="2400" spc="-10" dirty="0">
                <a:latin typeface="Georgia"/>
                <a:cs typeface="Georgia"/>
              </a:rPr>
              <a:t>goods </a:t>
            </a:r>
            <a:r>
              <a:rPr sz="2400" spc="-5" dirty="0">
                <a:latin typeface="Georgia"/>
                <a:cs typeface="Georgia"/>
              </a:rPr>
              <a:t>or </a:t>
            </a:r>
            <a:r>
              <a:rPr sz="2400" spc="-10" dirty="0">
                <a:latin typeface="Georgia"/>
                <a:cs typeface="Georgia"/>
              </a:rPr>
              <a:t>services </a:t>
            </a:r>
            <a:r>
              <a:rPr sz="2400" spc="-5" dirty="0">
                <a:latin typeface="Georgia"/>
                <a:cs typeface="Georgia"/>
              </a:rPr>
              <a:t>in </a:t>
            </a:r>
            <a:r>
              <a:rPr sz="2400" spc="-10" dirty="0">
                <a:latin typeface="Georgia"/>
                <a:cs typeface="Georgia"/>
              </a:rPr>
              <a:t>such </a:t>
            </a:r>
            <a:r>
              <a:rPr sz="2400" spc="-5" dirty="0">
                <a:latin typeface="Georgia"/>
                <a:cs typeface="Georgia"/>
              </a:rPr>
              <a:t>a manner as </a:t>
            </a:r>
            <a:r>
              <a:rPr sz="2400" u="sng" spc="-5" dirty="0">
                <a:uFill>
                  <a:solidFill>
                    <a:srgbClr val="000000"/>
                  </a:solidFill>
                </a:uFill>
                <a:latin typeface="Georgia"/>
                <a:cs typeface="Georgia"/>
              </a:rPr>
              <a:t>to </a:t>
            </a:r>
            <a:r>
              <a:rPr sz="2400" u="sng" spc="-10" dirty="0">
                <a:uFill>
                  <a:solidFill>
                    <a:srgbClr val="000000"/>
                  </a:solidFill>
                </a:uFill>
                <a:latin typeface="Georgia"/>
                <a:cs typeface="Georgia"/>
              </a:rPr>
              <a:t>impose </a:t>
            </a:r>
            <a:r>
              <a:rPr sz="2400" u="sng" spc="-5" dirty="0">
                <a:uFill>
                  <a:solidFill>
                    <a:srgbClr val="000000"/>
                  </a:solidFill>
                </a:uFill>
                <a:latin typeface="Georgia"/>
                <a:cs typeface="Georgia"/>
              </a:rPr>
              <a:t>on </a:t>
            </a:r>
            <a:r>
              <a:rPr sz="2400" u="sng" spc="-10" dirty="0">
                <a:uFill>
                  <a:solidFill>
                    <a:srgbClr val="000000"/>
                  </a:solidFill>
                </a:uFill>
                <a:latin typeface="Georgia"/>
                <a:cs typeface="Georgia"/>
              </a:rPr>
              <a:t>the </a:t>
            </a:r>
            <a:r>
              <a:rPr sz="2400" spc="-10" dirty="0">
                <a:latin typeface="Georgia"/>
                <a:cs typeface="Georgia"/>
              </a:rPr>
              <a:t> </a:t>
            </a:r>
            <a:r>
              <a:rPr sz="2400" u="sng" spc="-10" dirty="0">
                <a:uFill>
                  <a:solidFill>
                    <a:srgbClr val="000000"/>
                  </a:solidFill>
                </a:uFill>
                <a:latin typeface="Georgia"/>
                <a:cs typeface="Georgia"/>
              </a:rPr>
              <a:t>consumers unjustified costs</a:t>
            </a:r>
            <a:r>
              <a:rPr sz="2400" spc="-10" dirty="0">
                <a:latin typeface="Georgia"/>
                <a:cs typeface="Georgia"/>
              </a:rPr>
              <a:t> </a:t>
            </a:r>
            <a:r>
              <a:rPr sz="2400" spc="-5" dirty="0">
                <a:latin typeface="Georgia"/>
                <a:cs typeface="Georgia"/>
              </a:rPr>
              <a:t>or restrictions and </a:t>
            </a:r>
            <a:r>
              <a:rPr sz="2400" spc="-10" dirty="0">
                <a:latin typeface="Georgia"/>
                <a:cs typeface="Georgia"/>
              </a:rPr>
              <a:t>shall</a:t>
            </a:r>
            <a:r>
              <a:rPr sz="2400" spc="140" dirty="0">
                <a:latin typeface="Georgia"/>
                <a:cs typeface="Georgia"/>
              </a:rPr>
              <a:t> </a:t>
            </a:r>
            <a:r>
              <a:rPr sz="2400" spc="-5" dirty="0">
                <a:latin typeface="Georgia"/>
                <a:cs typeface="Georgia"/>
              </a:rPr>
              <a:t>include—</a:t>
            </a:r>
            <a:endParaRPr sz="2400">
              <a:latin typeface="Georgia"/>
              <a:cs typeface="Georgia"/>
            </a:endParaRPr>
          </a:p>
          <a:p>
            <a:pPr marL="802005" marR="55880" indent="-515620" algn="just">
              <a:lnSpc>
                <a:spcPct val="150000"/>
              </a:lnSpc>
              <a:spcBef>
                <a:spcPts val="455"/>
              </a:spcBef>
              <a:buClr>
                <a:srgbClr val="71941A"/>
              </a:buClr>
              <a:buAutoNum type="alphaLcPeriod"/>
              <a:tabLst>
                <a:tab pos="802640" algn="l"/>
              </a:tabLst>
            </a:pPr>
            <a:r>
              <a:rPr sz="2400" u="sng" spc="-10" dirty="0">
                <a:uFill>
                  <a:solidFill>
                    <a:srgbClr val="000000"/>
                  </a:solidFill>
                </a:uFill>
                <a:latin typeface="Georgia"/>
                <a:cs typeface="Georgia"/>
              </a:rPr>
              <a:t>Delay</a:t>
            </a:r>
            <a:r>
              <a:rPr sz="2400" spc="-10" dirty="0">
                <a:latin typeface="Georgia"/>
                <a:cs typeface="Georgia"/>
              </a:rPr>
              <a:t> beyond </a:t>
            </a:r>
            <a:r>
              <a:rPr sz="2400" spc="-5" dirty="0">
                <a:latin typeface="Georgia"/>
                <a:cs typeface="Georgia"/>
              </a:rPr>
              <a:t>the </a:t>
            </a:r>
            <a:r>
              <a:rPr sz="2400" spc="-10" dirty="0">
                <a:latin typeface="Georgia"/>
                <a:cs typeface="Georgia"/>
              </a:rPr>
              <a:t>period </a:t>
            </a:r>
            <a:r>
              <a:rPr sz="2400" spc="-5" dirty="0">
                <a:latin typeface="Georgia"/>
                <a:cs typeface="Georgia"/>
              </a:rPr>
              <a:t>agreed to by a trader in </a:t>
            </a:r>
            <a:r>
              <a:rPr sz="2400" u="sng" spc="-10" dirty="0">
                <a:uFill>
                  <a:solidFill>
                    <a:srgbClr val="000000"/>
                  </a:solidFill>
                </a:uFill>
                <a:latin typeface="Georgia"/>
                <a:cs typeface="Georgia"/>
              </a:rPr>
              <a:t>supply </a:t>
            </a:r>
            <a:r>
              <a:rPr sz="2400" u="sng" spc="-5" dirty="0">
                <a:uFill>
                  <a:solidFill>
                    <a:srgbClr val="000000"/>
                  </a:solidFill>
                </a:uFill>
                <a:latin typeface="Georgia"/>
                <a:cs typeface="Georgia"/>
              </a:rPr>
              <a:t>of </a:t>
            </a:r>
            <a:r>
              <a:rPr sz="2400" u="sng" spc="-10" dirty="0">
                <a:uFill>
                  <a:solidFill>
                    <a:srgbClr val="000000"/>
                  </a:solidFill>
                </a:uFill>
                <a:latin typeface="Georgia"/>
                <a:cs typeface="Georgia"/>
              </a:rPr>
              <a:t>such goods </a:t>
            </a:r>
            <a:r>
              <a:rPr sz="2400" spc="-10" dirty="0">
                <a:latin typeface="Georgia"/>
                <a:cs typeface="Georgia"/>
              </a:rPr>
              <a:t> </a:t>
            </a:r>
            <a:r>
              <a:rPr sz="2400" spc="-5" dirty="0">
                <a:latin typeface="Georgia"/>
                <a:cs typeface="Georgia"/>
              </a:rPr>
              <a:t>or in </a:t>
            </a:r>
            <a:r>
              <a:rPr sz="2400" u="sng" spc="-10" dirty="0">
                <a:uFill>
                  <a:solidFill>
                    <a:srgbClr val="000000"/>
                  </a:solidFill>
                </a:uFill>
                <a:latin typeface="Georgia"/>
                <a:cs typeface="Georgia"/>
              </a:rPr>
              <a:t>providing </a:t>
            </a:r>
            <a:r>
              <a:rPr sz="2400" u="sng" spc="-5" dirty="0">
                <a:uFill>
                  <a:solidFill>
                    <a:srgbClr val="000000"/>
                  </a:solidFill>
                </a:uFill>
                <a:latin typeface="Georgia"/>
                <a:cs typeface="Georgia"/>
              </a:rPr>
              <a:t>the </a:t>
            </a:r>
            <a:r>
              <a:rPr sz="2400" u="sng" spc="-10" dirty="0">
                <a:uFill>
                  <a:solidFill>
                    <a:srgbClr val="000000"/>
                  </a:solidFill>
                </a:uFill>
                <a:latin typeface="Georgia"/>
                <a:cs typeface="Georgia"/>
              </a:rPr>
              <a:t>services</a:t>
            </a:r>
            <a:r>
              <a:rPr sz="2400" spc="-10" dirty="0">
                <a:latin typeface="Georgia"/>
                <a:cs typeface="Georgia"/>
              </a:rPr>
              <a:t> which has led </a:t>
            </a:r>
            <a:r>
              <a:rPr sz="2400" spc="-5" dirty="0">
                <a:latin typeface="Georgia"/>
                <a:cs typeface="Georgia"/>
              </a:rPr>
              <a:t>or is likely to </a:t>
            </a:r>
            <a:r>
              <a:rPr sz="2400" spc="-10" dirty="0">
                <a:latin typeface="Georgia"/>
                <a:cs typeface="Georgia"/>
              </a:rPr>
              <a:t>lead </a:t>
            </a:r>
            <a:r>
              <a:rPr sz="2400" u="sng" spc="-5" dirty="0">
                <a:uFill>
                  <a:solidFill>
                    <a:srgbClr val="000000"/>
                  </a:solidFill>
                </a:uFill>
                <a:latin typeface="Georgia"/>
                <a:cs typeface="Georgia"/>
              </a:rPr>
              <a:t>to rise in  </a:t>
            </a:r>
            <a:r>
              <a:rPr sz="2400" u="sng" spc="-5">
                <a:uFill>
                  <a:solidFill>
                    <a:srgbClr val="000000"/>
                  </a:solidFill>
                </a:uFill>
                <a:latin typeface="Georgia"/>
                <a:cs typeface="Georgia"/>
              </a:rPr>
              <a:t>the</a:t>
            </a:r>
            <a:r>
              <a:rPr sz="2400" u="sng" spc="-35">
                <a:uFill>
                  <a:solidFill>
                    <a:srgbClr val="000000"/>
                  </a:solidFill>
                </a:uFill>
                <a:latin typeface="Georgia"/>
                <a:cs typeface="Georgia"/>
              </a:rPr>
              <a:t> </a:t>
            </a:r>
            <a:r>
              <a:rPr sz="2400" u="sng" spc="-10">
                <a:uFill>
                  <a:solidFill>
                    <a:srgbClr val="000000"/>
                  </a:solidFill>
                </a:uFill>
                <a:latin typeface="Georgia"/>
                <a:cs typeface="Georgia"/>
              </a:rPr>
              <a:t>price</a:t>
            </a:r>
            <a:endParaRPr sz="2400">
              <a:latin typeface="Georgia"/>
              <a:cs typeface="Georgi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Objects of the Consumer Protection Act, 1986</a:t>
            </a:r>
            <a:endParaRPr lang="en-US" sz="3200" dirty="0"/>
          </a:p>
        </p:txBody>
      </p:sp>
      <p:sp>
        <p:nvSpPr>
          <p:cNvPr id="3" name="Content Placeholder 2"/>
          <p:cNvSpPr>
            <a:spLocks noGrp="1"/>
          </p:cNvSpPr>
          <p:nvPr>
            <p:ph idx="1"/>
          </p:nvPr>
        </p:nvSpPr>
        <p:spPr/>
        <p:txBody>
          <a:bodyPr>
            <a:normAutofit fontScale="85000" lnSpcReduction="10000"/>
          </a:bodyPr>
          <a:lstStyle/>
          <a:p>
            <a:pPr algn="just"/>
            <a:r>
              <a:rPr lang="en-US" dirty="0"/>
              <a:t>The preamble to the Act states that the Act is legislated to provide for better protection of the interests of consumers and for that purpose to make provision for the establishment of consumer councils and other authorities for the settlement of consumer's disputes and for matters connected therewith.</a:t>
            </a:r>
          </a:p>
          <a:p>
            <a:pPr algn="just"/>
            <a:r>
              <a:rPr lang="en-US" dirty="0"/>
              <a:t>Consumer protection is essential for a healthy economy. We need Consumer Protection Act for the following:-</a:t>
            </a:r>
          </a:p>
          <a:p>
            <a:pPr algn="just">
              <a:buNone/>
            </a:pPr>
            <a:br>
              <a:rPr lang="en-US" dirty="0"/>
            </a:br>
            <a:r>
              <a:rPr lang="en-US"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dirty="0"/>
              <a:t>Physical protection of the consumer.</a:t>
            </a:r>
          </a:p>
          <a:p>
            <a:pPr marL="514350" indent="-514350">
              <a:buFont typeface="+mj-lt"/>
              <a:buAutoNum type="arabicPeriod"/>
            </a:pPr>
            <a:r>
              <a:rPr lang="en-US" dirty="0"/>
              <a:t>Protection against deceptive and unfair trade practices. </a:t>
            </a:r>
          </a:p>
          <a:p>
            <a:pPr marL="514350" indent="-514350">
              <a:buFont typeface="+mj-lt"/>
              <a:buAutoNum type="arabicPeriod"/>
            </a:pPr>
            <a:r>
              <a:rPr lang="en-US" dirty="0"/>
              <a:t>Protection against all types of pollution.</a:t>
            </a:r>
          </a:p>
          <a:p>
            <a:pPr marL="514350" indent="-514350">
              <a:buFont typeface="+mj-lt"/>
              <a:buAutoNum type="arabicPeriod"/>
            </a:pPr>
            <a:r>
              <a:rPr lang="en-US" dirty="0"/>
              <a:t>Protection against the abuse of monopoly position and/or restrictive trade practices.</a:t>
            </a:r>
            <a:br>
              <a:rPr lang="en-US" dirty="0"/>
            </a:br>
            <a:br>
              <a:rPr lang="en-US"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045714" y="304241"/>
            <a:ext cx="3048635" cy="635000"/>
          </a:xfrm>
          <a:prstGeom prst="rect">
            <a:avLst/>
          </a:prstGeom>
        </p:spPr>
        <p:txBody>
          <a:bodyPr vert="horz" wrap="square" lIns="0" tIns="12065" rIns="0" bIns="0" rtlCol="0">
            <a:spAutoFit/>
          </a:bodyPr>
          <a:lstStyle/>
          <a:p>
            <a:pPr marL="12700">
              <a:lnSpc>
                <a:spcPct val="100000"/>
              </a:lnSpc>
              <a:spcBef>
                <a:spcPts val="95"/>
              </a:spcBef>
            </a:pPr>
            <a:r>
              <a:rPr sz="4000" u="none" spc="-10" dirty="0">
                <a:solidFill>
                  <a:srgbClr val="C00000"/>
                </a:solidFill>
              </a:rPr>
              <a:t>CONTE</a:t>
            </a:r>
            <a:r>
              <a:rPr sz="4000" u="none" spc="5" dirty="0">
                <a:solidFill>
                  <a:srgbClr val="C00000"/>
                </a:solidFill>
              </a:rPr>
              <a:t>N</a:t>
            </a:r>
            <a:r>
              <a:rPr sz="4000" u="none" spc="-10" dirty="0">
                <a:solidFill>
                  <a:srgbClr val="C00000"/>
                </a:solidFill>
              </a:rPr>
              <a:t>TS</a:t>
            </a:r>
            <a:endParaRPr sz="4000"/>
          </a:p>
        </p:txBody>
      </p:sp>
      <p:sp>
        <p:nvSpPr>
          <p:cNvPr id="13" name="object 13"/>
          <p:cNvSpPr txBox="1"/>
          <p:nvPr/>
        </p:nvSpPr>
        <p:spPr>
          <a:xfrm>
            <a:off x="380491" y="1463698"/>
            <a:ext cx="7922895" cy="4488815"/>
          </a:xfrm>
          <a:prstGeom prst="rect">
            <a:avLst/>
          </a:prstGeom>
        </p:spPr>
        <p:txBody>
          <a:bodyPr vert="horz" wrap="square" lIns="0" tIns="97790" rIns="0" bIns="0" rtlCol="0">
            <a:spAutoFit/>
          </a:bodyPr>
          <a:lstStyle/>
          <a:p>
            <a:pPr marL="287020" indent="-274320">
              <a:lnSpc>
                <a:spcPct val="100000"/>
              </a:lnSpc>
              <a:spcBef>
                <a:spcPts val="770"/>
              </a:spcBef>
              <a:buClr>
                <a:srgbClr val="97C622"/>
              </a:buClr>
              <a:buSzPct val="83928"/>
              <a:buFont typeface="Wingdings"/>
              <a:buChar char=""/>
              <a:tabLst>
                <a:tab pos="286385" algn="l"/>
                <a:tab pos="287020" algn="l"/>
              </a:tabLst>
            </a:pPr>
            <a:r>
              <a:rPr sz="2800" spc="-5" dirty="0">
                <a:latin typeface="Georgia"/>
                <a:cs typeface="Georgia"/>
              </a:rPr>
              <a:t>Introduction</a:t>
            </a:r>
            <a:endParaRPr sz="2800">
              <a:latin typeface="Georgia"/>
              <a:cs typeface="Georgia"/>
            </a:endParaRPr>
          </a:p>
          <a:p>
            <a:pPr marL="287020" indent="-274320">
              <a:lnSpc>
                <a:spcPct val="100000"/>
              </a:lnSpc>
              <a:spcBef>
                <a:spcPts val="675"/>
              </a:spcBef>
              <a:buClr>
                <a:srgbClr val="97C622"/>
              </a:buClr>
              <a:buSzPct val="83928"/>
              <a:buFont typeface="Wingdings"/>
              <a:buChar char=""/>
              <a:tabLst>
                <a:tab pos="286385" algn="l"/>
                <a:tab pos="287020" algn="l"/>
              </a:tabLst>
            </a:pPr>
            <a:r>
              <a:rPr sz="2800" spc="-5" dirty="0">
                <a:latin typeface="Georgia"/>
                <a:cs typeface="Georgia"/>
              </a:rPr>
              <a:t>Need for consumer</a:t>
            </a:r>
            <a:r>
              <a:rPr sz="2800" spc="-20" dirty="0">
                <a:latin typeface="Georgia"/>
                <a:cs typeface="Georgia"/>
              </a:rPr>
              <a:t> </a:t>
            </a:r>
            <a:r>
              <a:rPr sz="2800" spc="-10" dirty="0">
                <a:latin typeface="Georgia"/>
                <a:cs typeface="Georgia"/>
              </a:rPr>
              <a:t>protection</a:t>
            </a:r>
            <a:endParaRPr sz="2800">
              <a:latin typeface="Georgia"/>
              <a:cs typeface="Georgia"/>
            </a:endParaRPr>
          </a:p>
          <a:p>
            <a:pPr marL="287020" indent="-274320">
              <a:lnSpc>
                <a:spcPct val="100000"/>
              </a:lnSpc>
              <a:spcBef>
                <a:spcPts val="675"/>
              </a:spcBef>
              <a:buClr>
                <a:srgbClr val="97C622"/>
              </a:buClr>
              <a:buSzPct val="83928"/>
              <a:buFont typeface="Wingdings"/>
              <a:buChar char=""/>
              <a:tabLst>
                <a:tab pos="286385" algn="l"/>
                <a:tab pos="287020" algn="l"/>
              </a:tabLst>
            </a:pPr>
            <a:r>
              <a:rPr sz="2800" spc="-5" dirty="0">
                <a:latin typeface="Georgia"/>
                <a:cs typeface="Georgia"/>
              </a:rPr>
              <a:t>Scope of </a:t>
            </a:r>
            <a:r>
              <a:rPr sz="2800" spc="-10" dirty="0">
                <a:latin typeface="Georgia"/>
                <a:cs typeface="Georgia"/>
              </a:rPr>
              <a:t>consumer protection</a:t>
            </a:r>
            <a:r>
              <a:rPr sz="2800" spc="35" dirty="0">
                <a:latin typeface="Georgia"/>
                <a:cs typeface="Georgia"/>
              </a:rPr>
              <a:t> </a:t>
            </a:r>
            <a:r>
              <a:rPr sz="2800" spc="-5" dirty="0">
                <a:latin typeface="Georgia"/>
                <a:cs typeface="Georgia"/>
              </a:rPr>
              <a:t>act</a:t>
            </a:r>
            <a:endParaRPr sz="2800">
              <a:latin typeface="Georgia"/>
              <a:cs typeface="Georgia"/>
            </a:endParaRPr>
          </a:p>
          <a:p>
            <a:pPr marL="287020" indent="-274320">
              <a:lnSpc>
                <a:spcPct val="100000"/>
              </a:lnSpc>
              <a:spcBef>
                <a:spcPts val="670"/>
              </a:spcBef>
              <a:buClr>
                <a:srgbClr val="97C622"/>
              </a:buClr>
              <a:buSzPct val="83928"/>
              <a:buFont typeface="Wingdings"/>
              <a:buChar char=""/>
              <a:tabLst>
                <a:tab pos="286385" algn="l"/>
                <a:tab pos="287020" algn="l"/>
              </a:tabLst>
            </a:pPr>
            <a:r>
              <a:rPr sz="2800" spc="-10" dirty="0">
                <a:latin typeface="Georgia"/>
                <a:cs typeface="Georgia"/>
              </a:rPr>
              <a:t>Features </a:t>
            </a:r>
            <a:r>
              <a:rPr sz="2800" spc="-5" dirty="0">
                <a:latin typeface="Georgia"/>
                <a:cs typeface="Georgia"/>
              </a:rPr>
              <a:t>of </a:t>
            </a:r>
            <a:r>
              <a:rPr sz="2800" spc="-10" dirty="0">
                <a:latin typeface="Georgia"/>
                <a:cs typeface="Georgia"/>
              </a:rPr>
              <a:t>consumer protection</a:t>
            </a:r>
            <a:r>
              <a:rPr sz="2800" spc="45" dirty="0">
                <a:latin typeface="Georgia"/>
                <a:cs typeface="Georgia"/>
              </a:rPr>
              <a:t> </a:t>
            </a:r>
            <a:r>
              <a:rPr sz="2800" spc="-5" dirty="0">
                <a:latin typeface="Georgia"/>
                <a:cs typeface="Georgia"/>
              </a:rPr>
              <a:t>act</a:t>
            </a:r>
            <a:endParaRPr sz="2800">
              <a:latin typeface="Georgia"/>
              <a:cs typeface="Georgia"/>
            </a:endParaRPr>
          </a:p>
          <a:p>
            <a:pPr marL="287020" indent="-274320">
              <a:lnSpc>
                <a:spcPct val="100000"/>
              </a:lnSpc>
              <a:spcBef>
                <a:spcPts val="675"/>
              </a:spcBef>
              <a:buClr>
                <a:srgbClr val="97C622"/>
              </a:buClr>
              <a:buSzPct val="83928"/>
              <a:buFont typeface="Wingdings"/>
              <a:buChar char=""/>
              <a:tabLst>
                <a:tab pos="286385" algn="l"/>
                <a:tab pos="287020" algn="l"/>
              </a:tabLst>
            </a:pPr>
            <a:r>
              <a:rPr sz="2800" spc="-5" dirty="0">
                <a:latin typeface="Georgia"/>
                <a:cs typeface="Georgia"/>
              </a:rPr>
              <a:t>Definitions under consumer </a:t>
            </a:r>
            <a:r>
              <a:rPr sz="2800" spc="-10" dirty="0">
                <a:latin typeface="Georgia"/>
                <a:cs typeface="Georgia"/>
              </a:rPr>
              <a:t>protection </a:t>
            </a:r>
            <a:r>
              <a:rPr sz="2800" spc="-5" dirty="0">
                <a:latin typeface="Georgia"/>
                <a:cs typeface="Georgia"/>
              </a:rPr>
              <a:t>act</a:t>
            </a:r>
            <a:r>
              <a:rPr sz="2800" spc="55" dirty="0">
                <a:latin typeface="Georgia"/>
                <a:cs typeface="Georgia"/>
              </a:rPr>
              <a:t> </a:t>
            </a:r>
            <a:r>
              <a:rPr sz="2800" spc="-5" dirty="0">
                <a:latin typeface="Georgia"/>
                <a:cs typeface="Georgia"/>
              </a:rPr>
              <a:t>1986.</a:t>
            </a:r>
            <a:endParaRPr sz="2800">
              <a:latin typeface="Georgia"/>
              <a:cs typeface="Georgia"/>
            </a:endParaRPr>
          </a:p>
          <a:p>
            <a:pPr marL="287020" indent="-274320">
              <a:lnSpc>
                <a:spcPct val="100000"/>
              </a:lnSpc>
              <a:spcBef>
                <a:spcPts val="670"/>
              </a:spcBef>
              <a:buClr>
                <a:srgbClr val="97C622"/>
              </a:buClr>
              <a:buSzPct val="83928"/>
              <a:buFont typeface="Wingdings"/>
              <a:buChar char=""/>
              <a:tabLst>
                <a:tab pos="286385" algn="l"/>
                <a:tab pos="287020" algn="l"/>
              </a:tabLst>
            </a:pPr>
            <a:r>
              <a:rPr sz="2800" spc="-10" dirty="0">
                <a:latin typeface="Georgia"/>
                <a:cs typeface="Georgia"/>
              </a:rPr>
              <a:t>Organizational</a:t>
            </a:r>
            <a:r>
              <a:rPr sz="2800" spc="20" dirty="0">
                <a:latin typeface="Georgia"/>
                <a:cs typeface="Georgia"/>
              </a:rPr>
              <a:t> </a:t>
            </a:r>
            <a:r>
              <a:rPr sz="2800" spc="-5" dirty="0">
                <a:latin typeface="Georgia"/>
                <a:cs typeface="Georgia"/>
              </a:rPr>
              <a:t>set-up</a:t>
            </a:r>
            <a:endParaRPr sz="2800">
              <a:latin typeface="Georgia"/>
              <a:cs typeface="Georgia"/>
            </a:endParaRPr>
          </a:p>
          <a:p>
            <a:pPr marL="802005" lvl="1" indent="-515620">
              <a:lnSpc>
                <a:spcPct val="100000"/>
              </a:lnSpc>
              <a:spcBef>
                <a:spcPts val="595"/>
              </a:spcBef>
              <a:buClr>
                <a:srgbClr val="58AFB8"/>
              </a:buClr>
              <a:buSzPct val="68750"/>
              <a:buAutoNum type="arabicPeriod"/>
              <a:tabLst>
                <a:tab pos="802005" algn="l"/>
                <a:tab pos="802640" algn="l"/>
              </a:tabLst>
            </a:pPr>
            <a:r>
              <a:rPr sz="2400" spc="-5" dirty="0">
                <a:latin typeface="Georgia"/>
                <a:cs typeface="Georgia"/>
              </a:rPr>
              <a:t>Consumer protection</a:t>
            </a:r>
            <a:r>
              <a:rPr sz="2400" spc="-20" dirty="0">
                <a:latin typeface="Georgia"/>
                <a:cs typeface="Georgia"/>
              </a:rPr>
              <a:t> </a:t>
            </a:r>
            <a:r>
              <a:rPr sz="2400" spc="-5" dirty="0">
                <a:latin typeface="Georgia"/>
                <a:cs typeface="Georgia"/>
              </a:rPr>
              <a:t>councils</a:t>
            </a:r>
            <a:endParaRPr sz="2400">
              <a:latin typeface="Georgia"/>
              <a:cs typeface="Georgia"/>
            </a:endParaRPr>
          </a:p>
          <a:p>
            <a:pPr marL="802005" lvl="1" indent="-515620">
              <a:lnSpc>
                <a:spcPct val="100000"/>
              </a:lnSpc>
              <a:spcBef>
                <a:spcPts val="575"/>
              </a:spcBef>
              <a:buClr>
                <a:srgbClr val="58AFB8"/>
              </a:buClr>
              <a:buSzPct val="68750"/>
              <a:buAutoNum type="arabicPeriod"/>
              <a:tabLst>
                <a:tab pos="802005" algn="l"/>
                <a:tab pos="802640" algn="l"/>
              </a:tabLst>
            </a:pPr>
            <a:r>
              <a:rPr sz="2400" spc="-5" dirty="0">
                <a:latin typeface="Georgia"/>
                <a:cs typeface="Georgia"/>
              </a:rPr>
              <a:t>Consumer disputes </a:t>
            </a:r>
            <a:r>
              <a:rPr sz="2400" dirty="0">
                <a:latin typeface="Georgia"/>
                <a:cs typeface="Georgia"/>
              </a:rPr>
              <a:t>redressal</a:t>
            </a:r>
            <a:r>
              <a:rPr sz="2400" spc="-35" dirty="0">
                <a:latin typeface="Georgia"/>
                <a:cs typeface="Georgia"/>
              </a:rPr>
              <a:t> </a:t>
            </a:r>
            <a:r>
              <a:rPr sz="2400" dirty="0">
                <a:latin typeface="Georgia"/>
                <a:cs typeface="Georgia"/>
              </a:rPr>
              <a:t>agencies</a:t>
            </a:r>
            <a:endParaRPr sz="2400">
              <a:latin typeface="Georgia"/>
              <a:cs typeface="Georgia"/>
            </a:endParaRPr>
          </a:p>
          <a:p>
            <a:pPr marL="287020" indent="-274320">
              <a:lnSpc>
                <a:spcPct val="100000"/>
              </a:lnSpc>
              <a:spcBef>
                <a:spcPts val="660"/>
              </a:spcBef>
              <a:buClr>
                <a:srgbClr val="97C622"/>
              </a:buClr>
              <a:buFont typeface="Wingdings"/>
              <a:buChar char=""/>
              <a:tabLst>
                <a:tab pos="287020" algn="l"/>
              </a:tabLst>
            </a:pPr>
            <a:r>
              <a:rPr sz="2800" spc="-5" dirty="0">
                <a:latin typeface="Georgia"/>
                <a:cs typeface="Georgia"/>
              </a:rPr>
              <a:t>Procedure of filing</a:t>
            </a:r>
            <a:r>
              <a:rPr sz="2800" spc="25" dirty="0">
                <a:latin typeface="Georgia"/>
                <a:cs typeface="Georgia"/>
              </a:rPr>
              <a:t> </a:t>
            </a:r>
            <a:r>
              <a:rPr sz="2800" spc="-10" dirty="0">
                <a:latin typeface="Georgia"/>
                <a:cs typeface="Georgia"/>
              </a:rPr>
              <a:t>complaints</a:t>
            </a:r>
            <a:endParaRPr sz="2800">
              <a:latin typeface="Georgia"/>
              <a:cs typeface="Georgia"/>
            </a:endParaRPr>
          </a:p>
        </p:txBody>
      </p:sp>
      <p:sp>
        <p:nvSpPr>
          <p:cNvPr id="14" name="object 14"/>
          <p:cNvSpPr/>
          <p:nvPr/>
        </p:nvSpPr>
        <p:spPr>
          <a:xfrm>
            <a:off x="7543800" y="4800600"/>
            <a:ext cx="1371600" cy="1524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Autofit/>
          </a:bodyPr>
          <a:lstStyle/>
          <a:p>
            <a:pPr algn="just">
              <a:buNone/>
            </a:pPr>
            <a:r>
              <a:rPr lang="en-US" sz="2800" dirty="0"/>
              <a:t>5. Protection of enjoying the rights. The consumer interest in the market place is the focus or the art of enlightened marketing mix. </a:t>
            </a:r>
          </a:p>
          <a:p>
            <a:pPr algn="just">
              <a:buNone/>
            </a:pPr>
            <a:r>
              <a:rPr lang="en-US" sz="2800" dirty="0"/>
              <a:t>6. The business and consumerism both aim at the protection of consumer interest-business through self-regulation and consumerism through self-help. Consumerism invokes government assistance when business misbehaves and fails to fulfill special responsibilities. </a:t>
            </a:r>
          </a:p>
          <a:p>
            <a:pPr algn="just">
              <a:buNone/>
            </a:pPr>
            <a:r>
              <a:rPr lang="en-US" sz="2800" dirty="0"/>
              <a:t>7. To setup quasi judicial machinery at district, state and central level for speedy </a:t>
            </a:r>
            <a:r>
              <a:rPr lang="en-US" sz="2800" dirty="0" err="1"/>
              <a:t>redressal</a:t>
            </a:r>
            <a:r>
              <a:rPr lang="en-US" sz="2800" dirty="0"/>
              <a:t>. </a:t>
            </a:r>
            <a:br>
              <a:rPr lang="en-US" sz="2800" dirty="0"/>
            </a:br>
            <a:br>
              <a:rPr lang="en-US" sz="2800" dirty="0"/>
            </a:b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1435988" y="427685"/>
            <a:ext cx="6269990" cy="514350"/>
          </a:xfrm>
          <a:prstGeom prst="rect">
            <a:avLst/>
          </a:prstGeom>
        </p:spPr>
        <p:txBody>
          <a:bodyPr vert="horz" wrap="square" lIns="0" tIns="13335" rIns="0" bIns="0" rtlCol="0">
            <a:spAutoFit/>
          </a:bodyPr>
          <a:lstStyle/>
          <a:p>
            <a:pPr marL="12700">
              <a:lnSpc>
                <a:spcPct val="100000"/>
              </a:lnSpc>
              <a:spcBef>
                <a:spcPts val="105"/>
              </a:spcBef>
            </a:pPr>
            <a:r>
              <a:rPr sz="3200" u="none" dirty="0"/>
              <a:t>REASONS FOR</a:t>
            </a:r>
            <a:r>
              <a:rPr sz="3200" u="none" spc="-105" dirty="0"/>
              <a:t> </a:t>
            </a:r>
            <a:r>
              <a:rPr sz="3200" u="none" dirty="0"/>
              <a:t>COMPLAINTS</a:t>
            </a:r>
            <a:endParaRPr sz="3200"/>
          </a:p>
        </p:txBody>
      </p:sp>
      <p:sp>
        <p:nvSpPr>
          <p:cNvPr id="13" name="object 13"/>
          <p:cNvSpPr txBox="1"/>
          <p:nvPr/>
        </p:nvSpPr>
        <p:spPr>
          <a:xfrm>
            <a:off x="380491" y="1295400"/>
            <a:ext cx="8515350" cy="5321329"/>
          </a:xfrm>
          <a:prstGeom prst="rect">
            <a:avLst/>
          </a:prstGeom>
        </p:spPr>
        <p:txBody>
          <a:bodyPr vert="horz" wrap="square" lIns="0" tIns="12065" rIns="0" bIns="0" rtlCol="0">
            <a:spAutoFit/>
          </a:bodyPr>
          <a:lstStyle/>
          <a:p>
            <a:pPr marL="12700">
              <a:spcBef>
                <a:spcPts val="95"/>
              </a:spcBef>
            </a:pPr>
            <a:r>
              <a:rPr sz="2000" spc="-5" dirty="0">
                <a:latin typeface="Georgia"/>
                <a:cs typeface="Georgia"/>
              </a:rPr>
              <a:t>One </a:t>
            </a:r>
            <a:r>
              <a:rPr sz="2000" spc="-10" dirty="0">
                <a:latin typeface="Georgia"/>
                <a:cs typeface="Georgia"/>
              </a:rPr>
              <a:t>can</a:t>
            </a:r>
            <a:r>
              <a:rPr sz="2000" spc="5" dirty="0">
                <a:latin typeface="Georgia"/>
                <a:cs typeface="Georgia"/>
              </a:rPr>
              <a:t> </a:t>
            </a:r>
            <a:r>
              <a:rPr sz="2000" spc="-5" dirty="0">
                <a:latin typeface="Georgia"/>
                <a:cs typeface="Georgia"/>
              </a:rPr>
              <a:t>file</a:t>
            </a:r>
            <a:r>
              <a:rPr sz="2000" spc="10" dirty="0">
                <a:latin typeface="Georgia"/>
                <a:cs typeface="Georgia"/>
              </a:rPr>
              <a:t> </a:t>
            </a:r>
            <a:r>
              <a:rPr sz="2000" spc="-5" dirty="0">
                <a:latin typeface="Georgia"/>
                <a:cs typeface="Georgia"/>
              </a:rPr>
              <a:t>a</a:t>
            </a:r>
            <a:r>
              <a:rPr sz="2000" dirty="0">
                <a:latin typeface="Georgia"/>
                <a:cs typeface="Georgia"/>
              </a:rPr>
              <a:t> </a:t>
            </a:r>
            <a:r>
              <a:rPr sz="2000" spc="-10" dirty="0">
                <a:latin typeface="Georgia"/>
                <a:cs typeface="Georgia"/>
              </a:rPr>
              <a:t>consumer</a:t>
            </a:r>
            <a:r>
              <a:rPr sz="2000" spc="30" dirty="0">
                <a:latin typeface="Georgia"/>
                <a:cs typeface="Georgia"/>
              </a:rPr>
              <a:t> </a:t>
            </a:r>
            <a:r>
              <a:rPr sz="2000" spc="-10" dirty="0">
                <a:latin typeface="Georgia"/>
                <a:cs typeface="Georgia"/>
              </a:rPr>
              <a:t>complaint</a:t>
            </a:r>
            <a:r>
              <a:rPr sz="2000" spc="5" dirty="0">
                <a:latin typeface="Georgia"/>
                <a:cs typeface="Georgia"/>
              </a:rPr>
              <a:t> </a:t>
            </a:r>
            <a:r>
              <a:rPr sz="2000" spc="-10" dirty="0">
                <a:latin typeface="Georgia"/>
                <a:cs typeface="Georgia"/>
              </a:rPr>
              <a:t>under</a:t>
            </a:r>
            <a:r>
              <a:rPr sz="2000" spc="30" dirty="0">
                <a:latin typeface="Georgia"/>
                <a:cs typeface="Georgia"/>
              </a:rPr>
              <a:t> </a:t>
            </a:r>
            <a:r>
              <a:rPr sz="2000" spc="-10" dirty="0">
                <a:latin typeface="Georgia"/>
                <a:cs typeface="Georgia"/>
              </a:rPr>
              <a:t>Consumer</a:t>
            </a:r>
            <a:r>
              <a:rPr sz="2000" spc="25" dirty="0">
                <a:latin typeface="Georgia"/>
                <a:cs typeface="Georgia"/>
              </a:rPr>
              <a:t> </a:t>
            </a:r>
            <a:r>
              <a:rPr sz="2000" spc="-10" dirty="0">
                <a:latin typeface="Georgia"/>
                <a:cs typeface="Georgia"/>
              </a:rPr>
              <a:t>Protection</a:t>
            </a:r>
            <a:r>
              <a:rPr sz="2000" spc="20" dirty="0">
                <a:latin typeface="Georgia"/>
                <a:cs typeface="Georgia"/>
              </a:rPr>
              <a:t> </a:t>
            </a:r>
            <a:r>
              <a:rPr sz="2000" spc="-10" dirty="0">
                <a:latin typeface="Georgia"/>
                <a:cs typeface="Georgia"/>
              </a:rPr>
              <a:t>Act,</a:t>
            </a:r>
            <a:r>
              <a:rPr sz="2000" spc="25" dirty="0">
                <a:latin typeface="Georgia"/>
                <a:cs typeface="Georgia"/>
              </a:rPr>
              <a:t> </a:t>
            </a:r>
            <a:r>
              <a:rPr sz="2000" spc="-10" dirty="0">
                <a:latin typeface="Georgia"/>
                <a:cs typeface="Georgia"/>
              </a:rPr>
              <a:t>1986</a:t>
            </a:r>
            <a:r>
              <a:rPr sz="2000" spc="30" dirty="0">
                <a:latin typeface="Georgia"/>
                <a:cs typeface="Georgia"/>
              </a:rPr>
              <a:t> </a:t>
            </a:r>
            <a:r>
              <a:rPr sz="2000" spc="-5" dirty="0">
                <a:latin typeface="Georgia"/>
                <a:cs typeface="Georgia"/>
              </a:rPr>
              <a:t>for</a:t>
            </a:r>
            <a:r>
              <a:rPr sz="2000" spc="20" dirty="0">
                <a:latin typeface="Georgia"/>
                <a:cs typeface="Georgia"/>
              </a:rPr>
              <a:t> </a:t>
            </a:r>
            <a:r>
              <a:rPr sz="2000" spc="-10" dirty="0">
                <a:latin typeface="Georgia"/>
                <a:cs typeface="Georgia"/>
              </a:rPr>
              <a:t>any</a:t>
            </a:r>
            <a:r>
              <a:rPr sz="2000" spc="10" dirty="0">
                <a:latin typeface="Georgia"/>
                <a:cs typeface="Georgia"/>
              </a:rPr>
              <a:t> </a:t>
            </a:r>
            <a:r>
              <a:rPr sz="2000" spc="-5" dirty="0">
                <a:latin typeface="Georgia"/>
                <a:cs typeface="Georgia"/>
              </a:rPr>
              <a:t>of</a:t>
            </a:r>
            <a:r>
              <a:rPr sz="2000" spc="15" dirty="0">
                <a:latin typeface="Georgia"/>
                <a:cs typeface="Georgia"/>
              </a:rPr>
              <a:t> </a:t>
            </a:r>
            <a:r>
              <a:rPr sz="2000" spc="-10" dirty="0">
                <a:latin typeface="Georgia"/>
                <a:cs typeface="Georgia"/>
              </a:rPr>
              <a:t>the</a:t>
            </a:r>
            <a:r>
              <a:rPr sz="2000" spc="15" dirty="0">
                <a:latin typeface="Georgia"/>
                <a:cs typeface="Georgia"/>
              </a:rPr>
              <a:t> </a:t>
            </a:r>
            <a:r>
              <a:rPr sz="2000" spc="-10" dirty="0">
                <a:latin typeface="Georgia"/>
                <a:cs typeface="Georgia"/>
              </a:rPr>
              <a:t>following</a:t>
            </a:r>
            <a:r>
              <a:rPr sz="2000" spc="20" dirty="0">
                <a:latin typeface="Georgia"/>
                <a:cs typeface="Georgia"/>
              </a:rPr>
              <a:t> </a:t>
            </a:r>
            <a:r>
              <a:rPr sz="2000" spc="-10">
                <a:latin typeface="Georgia"/>
                <a:cs typeface="Georgia"/>
              </a:rPr>
              <a:t>reasons.</a:t>
            </a:r>
            <a:endParaRPr sz="2000">
              <a:latin typeface="Times New Roman"/>
              <a:cs typeface="Times New Roman"/>
            </a:endParaRPr>
          </a:p>
          <a:p>
            <a:pPr marL="287020" indent="-274320">
              <a:buClr>
                <a:srgbClr val="97C622"/>
              </a:buClr>
              <a:buSzPct val="84615"/>
              <a:buFont typeface="Wingdings 2"/>
              <a:buChar char=""/>
              <a:tabLst>
                <a:tab pos="286385" algn="l"/>
                <a:tab pos="287020" algn="l"/>
              </a:tabLst>
            </a:pPr>
            <a:r>
              <a:rPr sz="2000" spc="-10" dirty="0">
                <a:latin typeface="Georgia"/>
                <a:cs typeface="Georgia"/>
              </a:rPr>
              <a:t>When </a:t>
            </a:r>
            <a:r>
              <a:rPr sz="2000" spc="-5" dirty="0">
                <a:latin typeface="Georgia"/>
                <a:cs typeface="Georgia"/>
              </a:rPr>
              <a:t>a </a:t>
            </a:r>
            <a:r>
              <a:rPr sz="2000" spc="-10" dirty="0">
                <a:latin typeface="Georgia"/>
                <a:cs typeface="Georgia"/>
              </a:rPr>
              <a:t>company cheats </a:t>
            </a:r>
            <a:r>
              <a:rPr sz="2000" spc="-5" dirty="0">
                <a:latin typeface="Georgia"/>
                <a:cs typeface="Georgia"/>
              </a:rPr>
              <a:t>a </a:t>
            </a:r>
            <a:r>
              <a:rPr sz="2000" spc="-10" dirty="0">
                <a:latin typeface="Georgia"/>
                <a:cs typeface="Georgia"/>
              </a:rPr>
              <a:t>consumer after purchasing </a:t>
            </a:r>
            <a:r>
              <a:rPr sz="2000" spc="-5" dirty="0">
                <a:latin typeface="Georgia"/>
                <a:cs typeface="Georgia"/>
              </a:rPr>
              <a:t>a </a:t>
            </a:r>
            <a:r>
              <a:rPr sz="2000" spc="-10" dirty="0">
                <a:latin typeface="Georgia"/>
                <a:cs typeface="Georgia"/>
              </a:rPr>
              <a:t>product.Cheating by </a:t>
            </a:r>
            <a:r>
              <a:rPr sz="2000" spc="-5" dirty="0">
                <a:latin typeface="Georgia"/>
                <a:cs typeface="Georgia"/>
              </a:rPr>
              <a:t>giving </a:t>
            </a:r>
            <a:r>
              <a:rPr sz="2000" spc="-10" dirty="0">
                <a:latin typeface="Georgia"/>
                <a:cs typeface="Georgia"/>
              </a:rPr>
              <a:t>false </a:t>
            </a:r>
            <a:r>
              <a:rPr sz="2000" spc="5" dirty="0">
                <a:latin typeface="Georgia"/>
                <a:cs typeface="Georgia"/>
              </a:rPr>
              <a:t> </a:t>
            </a:r>
            <a:r>
              <a:rPr sz="2000" spc="-5">
                <a:latin typeface="Georgia"/>
                <a:cs typeface="Georgia"/>
              </a:rPr>
              <a:t>promises.</a:t>
            </a:r>
            <a:endParaRPr sz="2000">
              <a:latin typeface="Times New Roman"/>
              <a:cs typeface="Times New Roman"/>
            </a:endParaRPr>
          </a:p>
          <a:p>
            <a:pPr marL="287020" indent="-274320">
              <a:buClr>
                <a:srgbClr val="97C622"/>
              </a:buClr>
              <a:buSzPct val="84615"/>
              <a:buFont typeface="Wingdings 2"/>
              <a:buChar char=""/>
              <a:tabLst>
                <a:tab pos="286385" algn="l"/>
                <a:tab pos="287020" algn="l"/>
              </a:tabLst>
            </a:pPr>
            <a:r>
              <a:rPr sz="2000" spc="-10" dirty="0">
                <a:latin typeface="Georgia"/>
                <a:cs typeface="Georgia"/>
              </a:rPr>
              <a:t>Not </a:t>
            </a:r>
            <a:r>
              <a:rPr sz="2000" spc="-5" dirty="0">
                <a:latin typeface="Georgia"/>
                <a:cs typeface="Georgia"/>
              </a:rPr>
              <a:t>delivering </a:t>
            </a:r>
            <a:r>
              <a:rPr sz="2000" spc="-10" dirty="0">
                <a:latin typeface="Georgia"/>
                <a:cs typeface="Georgia"/>
              </a:rPr>
              <a:t>the goods and </a:t>
            </a:r>
            <a:r>
              <a:rPr sz="2000" spc="-5" dirty="0">
                <a:latin typeface="Georgia"/>
                <a:cs typeface="Georgia"/>
              </a:rPr>
              <a:t>services for which </a:t>
            </a:r>
            <a:r>
              <a:rPr sz="2000" spc="-10" dirty="0">
                <a:latin typeface="Georgia"/>
                <a:cs typeface="Georgia"/>
              </a:rPr>
              <a:t>payment </a:t>
            </a:r>
            <a:r>
              <a:rPr sz="2000" spc="-5" dirty="0">
                <a:latin typeface="Georgia"/>
                <a:cs typeface="Georgia"/>
              </a:rPr>
              <a:t>is</a:t>
            </a:r>
            <a:r>
              <a:rPr sz="2000" spc="70" dirty="0">
                <a:latin typeface="Georgia"/>
                <a:cs typeface="Georgia"/>
              </a:rPr>
              <a:t> </a:t>
            </a:r>
            <a:r>
              <a:rPr sz="2000" spc="-10">
                <a:latin typeface="Georgia"/>
                <a:cs typeface="Georgia"/>
              </a:rPr>
              <a:t>made.</a:t>
            </a:r>
            <a:endParaRPr sz="2000">
              <a:latin typeface="Times New Roman"/>
              <a:cs typeface="Times New Roman"/>
            </a:endParaRPr>
          </a:p>
          <a:p>
            <a:pPr marL="287020" indent="-274320">
              <a:buClr>
                <a:srgbClr val="97C622"/>
              </a:buClr>
              <a:buSzPct val="84615"/>
              <a:buFont typeface="Wingdings 2"/>
              <a:buChar char=""/>
              <a:tabLst>
                <a:tab pos="286385" algn="l"/>
                <a:tab pos="287020" algn="l"/>
              </a:tabLst>
            </a:pPr>
            <a:r>
              <a:rPr sz="2000" spc="-10" dirty="0">
                <a:latin typeface="Georgia"/>
                <a:cs typeface="Georgia"/>
              </a:rPr>
              <a:t>Consumer has suffered loss </a:t>
            </a:r>
            <a:r>
              <a:rPr sz="2000" spc="-5" dirty="0">
                <a:latin typeface="Georgia"/>
                <a:cs typeface="Georgia"/>
              </a:rPr>
              <a:t>or </a:t>
            </a:r>
            <a:r>
              <a:rPr sz="2000" spc="-10" dirty="0">
                <a:latin typeface="Georgia"/>
                <a:cs typeface="Georgia"/>
              </a:rPr>
              <a:t>damage as </a:t>
            </a:r>
            <a:r>
              <a:rPr sz="2000" spc="-5" dirty="0">
                <a:latin typeface="Georgia"/>
                <a:cs typeface="Georgia"/>
              </a:rPr>
              <a:t>a result of </a:t>
            </a:r>
            <a:r>
              <a:rPr sz="2000" spc="-10" dirty="0">
                <a:latin typeface="Georgia"/>
                <a:cs typeface="Georgia"/>
              </a:rPr>
              <a:t>any unfair Trade</a:t>
            </a:r>
            <a:r>
              <a:rPr sz="2000" spc="200" dirty="0">
                <a:latin typeface="Georgia"/>
                <a:cs typeface="Georgia"/>
              </a:rPr>
              <a:t> </a:t>
            </a:r>
            <a:r>
              <a:rPr sz="2000" spc="-10">
                <a:latin typeface="Georgia"/>
                <a:cs typeface="Georgia"/>
              </a:rPr>
              <a:t>Practice.</a:t>
            </a:r>
            <a:endParaRPr sz="2000">
              <a:latin typeface="Times New Roman"/>
              <a:cs typeface="Times New Roman"/>
            </a:endParaRPr>
          </a:p>
          <a:p>
            <a:pPr marL="287020" indent="-274320">
              <a:buClr>
                <a:srgbClr val="97C622"/>
              </a:buClr>
              <a:buSzPct val="84615"/>
              <a:buFont typeface="Wingdings 2"/>
              <a:buChar char=""/>
              <a:tabLst>
                <a:tab pos="286385" algn="l"/>
                <a:tab pos="287020" algn="l"/>
              </a:tabLst>
            </a:pPr>
            <a:r>
              <a:rPr sz="2000" spc="-10" dirty="0">
                <a:latin typeface="Georgia"/>
                <a:cs typeface="Georgia"/>
              </a:rPr>
              <a:t>Any unfair trade practice as defined </a:t>
            </a:r>
            <a:r>
              <a:rPr sz="2000" spc="-5" dirty="0">
                <a:latin typeface="Georgia"/>
                <a:cs typeface="Georgia"/>
              </a:rPr>
              <a:t>in </a:t>
            </a:r>
            <a:r>
              <a:rPr sz="2000" spc="-10" dirty="0">
                <a:latin typeface="Georgia"/>
                <a:cs typeface="Georgia"/>
              </a:rPr>
              <a:t>the Act </a:t>
            </a:r>
            <a:r>
              <a:rPr sz="2000" spc="-5" dirty="0">
                <a:latin typeface="Georgia"/>
                <a:cs typeface="Georgia"/>
              </a:rPr>
              <a:t>or restrictive </a:t>
            </a:r>
            <a:r>
              <a:rPr sz="2000" spc="-10" dirty="0">
                <a:latin typeface="Georgia"/>
                <a:cs typeface="Georgia"/>
              </a:rPr>
              <a:t>trade practices </a:t>
            </a:r>
            <a:r>
              <a:rPr sz="2000" spc="-5" dirty="0">
                <a:latin typeface="Georgia"/>
                <a:cs typeface="Georgia"/>
              </a:rPr>
              <a:t>like </a:t>
            </a:r>
            <a:r>
              <a:rPr sz="2000" dirty="0">
                <a:latin typeface="Georgia"/>
                <a:cs typeface="Georgia"/>
              </a:rPr>
              <a:t>tie-up </a:t>
            </a:r>
            <a:r>
              <a:rPr sz="2000" spc="-10" dirty="0">
                <a:latin typeface="Georgia"/>
                <a:cs typeface="Georgia"/>
              </a:rPr>
              <a:t>sales </a:t>
            </a:r>
            <a:r>
              <a:rPr sz="2000" spc="-5" dirty="0">
                <a:latin typeface="Georgia"/>
                <a:cs typeface="Georgia"/>
              </a:rPr>
              <a:t>adopted </a:t>
            </a:r>
            <a:r>
              <a:rPr sz="2000" spc="-10" dirty="0">
                <a:latin typeface="Georgia"/>
                <a:cs typeface="Georgia"/>
              </a:rPr>
              <a:t>by</a:t>
            </a:r>
            <a:r>
              <a:rPr sz="2000" spc="25" dirty="0">
                <a:latin typeface="Georgia"/>
                <a:cs typeface="Georgia"/>
              </a:rPr>
              <a:t> </a:t>
            </a:r>
            <a:r>
              <a:rPr sz="2000" spc="-10" dirty="0">
                <a:latin typeface="Georgia"/>
                <a:cs typeface="Georgia"/>
              </a:rPr>
              <a:t>any trader</a:t>
            </a:r>
            <a:endParaRPr sz="2000">
              <a:latin typeface="Georgia"/>
              <a:cs typeface="Georgia"/>
            </a:endParaRPr>
          </a:p>
          <a:p>
            <a:pPr marL="287020" indent="-274320">
              <a:buClr>
                <a:srgbClr val="97C622"/>
              </a:buClr>
              <a:buSzPct val="84615"/>
              <a:buFont typeface="Wingdings 2"/>
              <a:buChar char=""/>
              <a:tabLst>
                <a:tab pos="286385" algn="l"/>
                <a:tab pos="287020" algn="l"/>
              </a:tabLst>
            </a:pPr>
            <a:r>
              <a:rPr sz="2000" spc="-5">
                <a:latin typeface="Georgia"/>
                <a:cs typeface="Georgia"/>
              </a:rPr>
              <a:t>The </a:t>
            </a:r>
            <a:r>
              <a:rPr sz="2000" spc="-10" dirty="0">
                <a:latin typeface="Georgia"/>
                <a:cs typeface="Georgia"/>
              </a:rPr>
              <a:t>goods purchased suffer from one or </a:t>
            </a:r>
            <a:r>
              <a:rPr sz="2000" spc="-5" dirty="0">
                <a:latin typeface="Georgia"/>
                <a:cs typeface="Georgia"/>
              </a:rPr>
              <a:t>more</a:t>
            </a:r>
            <a:r>
              <a:rPr sz="2000" spc="130" dirty="0">
                <a:latin typeface="Georgia"/>
                <a:cs typeface="Georgia"/>
              </a:rPr>
              <a:t> </a:t>
            </a:r>
            <a:r>
              <a:rPr sz="2000" spc="-10" dirty="0">
                <a:latin typeface="Georgia"/>
                <a:cs typeface="Georgia"/>
              </a:rPr>
              <a:t>defects</a:t>
            </a:r>
            <a:endParaRPr sz="2000">
              <a:latin typeface="Georgia"/>
              <a:cs typeface="Georgia"/>
            </a:endParaRPr>
          </a:p>
          <a:p>
            <a:pPr marL="287020" marR="186055" indent="-274320">
              <a:spcBef>
                <a:spcPts val="310"/>
              </a:spcBef>
              <a:buClr>
                <a:srgbClr val="97C622"/>
              </a:buClr>
              <a:buSzPct val="84615"/>
              <a:buFont typeface="Wingdings 2"/>
              <a:buChar char=""/>
              <a:tabLst>
                <a:tab pos="286385" algn="l"/>
                <a:tab pos="287020" algn="l"/>
              </a:tabLst>
            </a:pPr>
            <a:r>
              <a:rPr sz="2000" spc="-5" dirty="0">
                <a:latin typeface="Georgia"/>
                <a:cs typeface="Georgia"/>
              </a:rPr>
              <a:t>The </a:t>
            </a:r>
            <a:r>
              <a:rPr sz="2000" spc="-10" dirty="0">
                <a:latin typeface="Georgia"/>
                <a:cs typeface="Georgia"/>
              </a:rPr>
              <a:t>trader charging excess </a:t>
            </a:r>
            <a:r>
              <a:rPr sz="2000" spc="-5" dirty="0">
                <a:latin typeface="Georgia"/>
                <a:cs typeface="Georgia"/>
              </a:rPr>
              <a:t>of </a:t>
            </a:r>
            <a:r>
              <a:rPr sz="2000" spc="-10" dirty="0">
                <a:latin typeface="Georgia"/>
                <a:cs typeface="Georgia"/>
              </a:rPr>
              <a:t>amount </a:t>
            </a:r>
            <a:r>
              <a:rPr sz="2000" spc="-5" dirty="0">
                <a:latin typeface="Georgia"/>
                <a:cs typeface="Georgia"/>
              </a:rPr>
              <a:t>of </a:t>
            </a:r>
            <a:r>
              <a:rPr sz="2000" spc="-10" dirty="0">
                <a:latin typeface="Georgia"/>
                <a:cs typeface="Georgia"/>
              </a:rPr>
              <a:t>the </a:t>
            </a:r>
            <a:r>
              <a:rPr sz="2000" spc="-5" dirty="0">
                <a:latin typeface="Georgia"/>
                <a:cs typeface="Georgia"/>
              </a:rPr>
              <a:t>price </a:t>
            </a:r>
            <a:r>
              <a:rPr sz="2000" spc="-10" dirty="0">
                <a:latin typeface="Georgia"/>
                <a:cs typeface="Georgia"/>
              </a:rPr>
              <a:t>displayed </a:t>
            </a:r>
            <a:r>
              <a:rPr sz="2000" spc="-5" dirty="0">
                <a:latin typeface="Georgia"/>
                <a:cs typeface="Georgia"/>
              </a:rPr>
              <a:t>on </a:t>
            </a:r>
            <a:r>
              <a:rPr sz="2000" spc="-10" dirty="0">
                <a:latin typeface="Georgia"/>
                <a:cs typeface="Georgia"/>
              </a:rPr>
              <a:t>goods </a:t>
            </a:r>
            <a:r>
              <a:rPr sz="2000" spc="-5" dirty="0">
                <a:latin typeface="Georgia"/>
                <a:cs typeface="Georgia"/>
              </a:rPr>
              <a:t>or on </a:t>
            </a:r>
            <a:r>
              <a:rPr sz="2000" spc="-10" dirty="0">
                <a:latin typeface="Georgia"/>
                <a:cs typeface="Georgia"/>
              </a:rPr>
              <a:t>any packet </a:t>
            </a:r>
            <a:r>
              <a:rPr sz="2000" spc="-5" dirty="0">
                <a:latin typeface="Georgia"/>
                <a:cs typeface="Georgia"/>
              </a:rPr>
              <a:t>containing such </a:t>
            </a:r>
            <a:r>
              <a:rPr sz="2000" spc="-10" dirty="0">
                <a:latin typeface="Georgia"/>
                <a:cs typeface="Georgia"/>
              </a:rPr>
              <a:t>good or  </a:t>
            </a:r>
            <a:r>
              <a:rPr sz="2000" spc="-5" dirty="0">
                <a:latin typeface="Georgia"/>
                <a:cs typeface="Georgia"/>
              </a:rPr>
              <a:t>fixed </a:t>
            </a:r>
            <a:r>
              <a:rPr sz="2000" spc="-10" dirty="0">
                <a:latin typeface="Georgia"/>
                <a:cs typeface="Georgia"/>
              </a:rPr>
              <a:t>by any law </a:t>
            </a:r>
            <a:r>
              <a:rPr sz="2000" spc="-5" dirty="0">
                <a:latin typeface="Georgia"/>
                <a:cs typeface="Georgia"/>
              </a:rPr>
              <a:t>for </a:t>
            </a:r>
            <a:r>
              <a:rPr sz="2000" spc="-10" dirty="0">
                <a:latin typeface="Georgia"/>
                <a:cs typeface="Georgia"/>
              </a:rPr>
              <a:t>the time being </a:t>
            </a:r>
            <a:r>
              <a:rPr sz="2000" spc="-5" dirty="0">
                <a:latin typeface="Georgia"/>
                <a:cs typeface="Georgia"/>
              </a:rPr>
              <a:t>in</a:t>
            </a:r>
            <a:r>
              <a:rPr sz="2000" spc="35" dirty="0">
                <a:latin typeface="Georgia"/>
                <a:cs typeface="Georgia"/>
              </a:rPr>
              <a:t> </a:t>
            </a:r>
            <a:r>
              <a:rPr sz="2000" spc="-10" dirty="0">
                <a:latin typeface="Georgia"/>
                <a:cs typeface="Georgia"/>
              </a:rPr>
              <a:t>force</a:t>
            </a:r>
            <a:endParaRPr sz="2000">
              <a:latin typeface="Georgia"/>
              <a:cs typeface="Georgia"/>
            </a:endParaRPr>
          </a:p>
          <a:p>
            <a:pPr marL="287020" marR="608965" indent="-274320">
              <a:spcBef>
                <a:spcPts val="315"/>
              </a:spcBef>
              <a:buClr>
                <a:srgbClr val="97C622"/>
              </a:buClr>
              <a:buSzPct val="84615"/>
              <a:buFont typeface="Wingdings 2"/>
              <a:buChar char=""/>
              <a:tabLst>
                <a:tab pos="286385" algn="l"/>
                <a:tab pos="287020" algn="l"/>
              </a:tabLst>
            </a:pPr>
            <a:r>
              <a:rPr sz="2000" spc="-5" dirty="0">
                <a:latin typeface="Georgia"/>
                <a:cs typeface="Georgia"/>
              </a:rPr>
              <a:t>The </a:t>
            </a:r>
            <a:r>
              <a:rPr sz="2000" spc="-10" dirty="0">
                <a:latin typeface="Georgia"/>
                <a:cs typeface="Georgia"/>
              </a:rPr>
              <a:t>goods </a:t>
            </a:r>
            <a:r>
              <a:rPr sz="2000" spc="-5" dirty="0">
                <a:latin typeface="Georgia"/>
                <a:cs typeface="Georgia"/>
              </a:rPr>
              <a:t>hazardous to life </a:t>
            </a:r>
            <a:r>
              <a:rPr sz="2000" spc="-10" dirty="0">
                <a:latin typeface="Georgia"/>
                <a:cs typeface="Georgia"/>
              </a:rPr>
              <a:t>and safety, </a:t>
            </a:r>
            <a:r>
              <a:rPr sz="2000" spc="-5" dirty="0">
                <a:latin typeface="Georgia"/>
                <a:cs typeface="Georgia"/>
              </a:rPr>
              <a:t>when used, </a:t>
            </a:r>
            <a:r>
              <a:rPr sz="2000" spc="-10" dirty="0">
                <a:latin typeface="Georgia"/>
                <a:cs typeface="Georgia"/>
              </a:rPr>
              <a:t>are being offered </a:t>
            </a:r>
            <a:r>
              <a:rPr sz="2000" spc="-5" dirty="0">
                <a:latin typeface="Georgia"/>
                <a:cs typeface="Georgia"/>
              </a:rPr>
              <a:t>for </a:t>
            </a:r>
            <a:r>
              <a:rPr sz="2000" spc="-10" dirty="0">
                <a:latin typeface="Georgia"/>
                <a:cs typeface="Georgia"/>
              </a:rPr>
              <a:t>sale </a:t>
            </a:r>
            <a:r>
              <a:rPr sz="2000" spc="-5" dirty="0">
                <a:latin typeface="Georgia"/>
                <a:cs typeface="Georgia"/>
              </a:rPr>
              <a:t>to </a:t>
            </a:r>
            <a:r>
              <a:rPr sz="2000" spc="-10" dirty="0">
                <a:latin typeface="Georgia"/>
                <a:cs typeface="Georgia"/>
              </a:rPr>
              <a:t>public </a:t>
            </a:r>
            <a:r>
              <a:rPr sz="2000" spc="-5" dirty="0">
                <a:latin typeface="Georgia"/>
                <a:cs typeface="Georgia"/>
              </a:rPr>
              <a:t>in </a:t>
            </a:r>
            <a:r>
              <a:rPr sz="2000" spc="-10" dirty="0">
                <a:latin typeface="Georgia"/>
                <a:cs typeface="Georgia"/>
              </a:rPr>
              <a:t>contravention of  </a:t>
            </a:r>
            <a:r>
              <a:rPr sz="2000" spc="-5" dirty="0">
                <a:latin typeface="Georgia"/>
                <a:cs typeface="Georgia"/>
              </a:rPr>
              <a:t>provisions of </a:t>
            </a:r>
            <a:r>
              <a:rPr sz="2000" spc="-10" dirty="0">
                <a:latin typeface="Georgia"/>
                <a:cs typeface="Georgia"/>
              </a:rPr>
              <a:t>any law </a:t>
            </a:r>
            <a:r>
              <a:rPr sz="2000" spc="-5" dirty="0">
                <a:latin typeface="Georgia"/>
                <a:cs typeface="Georgia"/>
              </a:rPr>
              <a:t>for </a:t>
            </a:r>
            <a:r>
              <a:rPr sz="2000" spc="-10" dirty="0">
                <a:latin typeface="Georgia"/>
                <a:cs typeface="Georgia"/>
              </a:rPr>
              <a:t>the time being </a:t>
            </a:r>
            <a:r>
              <a:rPr sz="2000" spc="-5" dirty="0">
                <a:latin typeface="Georgia"/>
                <a:cs typeface="Georgia"/>
              </a:rPr>
              <a:t>in</a:t>
            </a:r>
            <a:r>
              <a:rPr sz="2000" spc="20" dirty="0">
                <a:latin typeface="Georgia"/>
                <a:cs typeface="Georgia"/>
              </a:rPr>
              <a:t> </a:t>
            </a:r>
            <a:r>
              <a:rPr sz="2000" spc="-10" dirty="0">
                <a:latin typeface="Georgia"/>
                <a:cs typeface="Georgia"/>
              </a:rPr>
              <a:t>force</a:t>
            </a:r>
            <a:endParaRPr sz="2000">
              <a:latin typeface="Georgia"/>
              <a:cs typeface="Georgia"/>
            </a:endParaRPr>
          </a:p>
          <a:p>
            <a:pPr>
              <a:spcBef>
                <a:spcPts val="25"/>
              </a:spcBef>
              <a:buClr>
                <a:srgbClr val="97C622"/>
              </a:buClr>
              <a:buFont typeface="Wingdings 2"/>
              <a:buChar char=""/>
            </a:pPr>
            <a:endParaRPr sz="2000">
              <a:latin typeface="Times New Roman"/>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Basic rights of consumers as per the Consumer Protection Act (CPA) are:</a:t>
            </a:r>
          </a:p>
        </p:txBody>
      </p:sp>
      <p:sp>
        <p:nvSpPr>
          <p:cNvPr id="3" name="Content Placeholder 2"/>
          <p:cNvSpPr>
            <a:spLocks noGrp="1"/>
          </p:cNvSpPr>
          <p:nvPr>
            <p:ph idx="1"/>
          </p:nvPr>
        </p:nvSpPr>
        <p:spPr/>
        <p:txBody>
          <a:bodyPr/>
          <a:lstStyle/>
          <a:p>
            <a:pPr>
              <a:buNone/>
            </a:pPr>
            <a:r>
              <a:rPr lang="en-US" dirty="0"/>
              <a:t>1. Right to safety.</a:t>
            </a:r>
          </a:p>
          <a:p>
            <a:pPr>
              <a:buNone/>
            </a:pPr>
            <a:r>
              <a:rPr lang="en-US" dirty="0"/>
              <a:t>2. Right to be informed.</a:t>
            </a:r>
          </a:p>
          <a:p>
            <a:pPr>
              <a:buNone/>
            </a:pPr>
            <a:r>
              <a:rPr lang="en-US" dirty="0"/>
              <a:t>3. Right to choose.</a:t>
            </a:r>
          </a:p>
          <a:p>
            <a:pPr>
              <a:buNone/>
            </a:pPr>
            <a:r>
              <a:rPr lang="en-US" dirty="0"/>
              <a:t>4. Right to be heard.</a:t>
            </a:r>
          </a:p>
          <a:p>
            <a:pPr>
              <a:buNone/>
            </a:pPr>
            <a:r>
              <a:rPr lang="en-US" dirty="0"/>
              <a:t>5. Right to seek </a:t>
            </a:r>
            <a:r>
              <a:rPr lang="en-US" dirty="0" err="1"/>
              <a:t>redressal</a:t>
            </a:r>
            <a:r>
              <a:rPr lang="en-US" dirty="0"/>
              <a:t>.</a:t>
            </a:r>
          </a:p>
          <a:p>
            <a:pPr>
              <a:buNone/>
            </a:pPr>
            <a:r>
              <a:rPr lang="en-US" dirty="0"/>
              <a:t>6. Right to consumer education.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Basic rights (cont’d)</a:t>
            </a:r>
          </a:p>
        </p:txBody>
      </p:sp>
      <p:sp>
        <p:nvSpPr>
          <p:cNvPr id="3" name="Content Placeholder 2"/>
          <p:cNvSpPr>
            <a:spLocks noGrp="1"/>
          </p:cNvSpPr>
          <p:nvPr>
            <p:ph idx="1"/>
          </p:nvPr>
        </p:nvSpPr>
        <p:spPr>
          <a:xfrm>
            <a:off x="457200" y="1066800"/>
            <a:ext cx="8458200" cy="5059363"/>
          </a:xfrm>
        </p:spPr>
        <p:txBody>
          <a:bodyPr>
            <a:noAutofit/>
          </a:bodyPr>
          <a:lstStyle/>
          <a:p>
            <a:pPr algn="just">
              <a:buNone/>
            </a:pPr>
            <a:r>
              <a:rPr lang="en-US" sz="2400" b="1" dirty="0"/>
              <a:t>1.      Right to Safety</a:t>
            </a:r>
            <a:r>
              <a:rPr lang="en-US" sz="2400" dirty="0"/>
              <a:t> </a:t>
            </a:r>
            <a:r>
              <a:rPr lang="en-US" sz="2400" b="1" dirty="0"/>
              <a:t>:</a:t>
            </a:r>
            <a:endParaRPr lang="en-US" sz="2400" dirty="0"/>
          </a:p>
          <a:p>
            <a:pPr algn="just">
              <a:buNone/>
            </a:pPr>
            <a:r>
              <a:rPr lang="en-US" sz="2400" dirty="0"/>
              <a:t>It is the consumer right to be protected against goods and  services which is hazardous to health or life.</a:t>
            </a:r>
          </a:p>
          <a:p>
            <a:pPr algn="just">
              <a:buNone/>
            </a:pPr>
            <a:r>
              <a:rPr lang="en-US" sz="2400" b="1" dirty="0"/>
              <a:t>2.      Right to be Informed:</a:t>
            </a:r>
            <a:endParaRPr lang="en-US" sz="2400" dirty="0"/>
          </a:p>
          <a:p>
            <a:pPr algn="just">
              <a:buNone/>
            </a:pPr>
            <a:r>
              <a:rPr lang="en-US" sz="2400" dirty="0"/>
              <a:t>The consumer has the right to be informed about   the quality, quantity, purity, standard and price of goods he intends to purchase. Therefore, the manufacture must mention complete information  about the product, its ingredients, date of manufacture, price, precaution  of use, etc. on the label and package of the product.</a:t>
            </a:r>
          </a:p>
          <a:p>
            <a:pPr algn="just">
              <a:buNone/>
            </a:pPr>
            <a:r>
              <a:rPr lang="en-US" sz="2400" b="1" dirty="0"/>
              <a:t>3.      Right to Choose:</a:t>
            </a:r>
            <a:endParaRPr lang="en-US" sz="2400" dirty="0"/>
          </a:p>
          <a:p>
            <a:pPr algn="just">
              <a:buNone/>
            </a:pPr>
            <a:r>
              <a:rPr lang="en-US" sz="2400" dirty="0"/>
              <a:t>The consumer should be assured of freedom to choose from a variety of products at competitive prices. Every consumer wants to buy a product on his free will. </a:t>
            </a:r>
          </a:p>
          <a:p>
            <a:pPr algn="just"/>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Autofit/>
          </a:bodyPr>
          <a:lstStyle/>
          <a:p>
            <a:pPr algn="just">
              <a:buNone/>
            </a:pPr>
            <a:r>
              <a:rPr lang="en-US" sz="2400" b="1" dirty="0"/>
              <a:t>4.      Right to Representation (or to be Heard):</a:t>
            </a:r>
            <a:endParaRPr lang="en-US" sz="2400" dirty="0"/>
          </a:p>
          <a:p>
            <a:pPr algn="just">
              <a:buNone/>
            </a:pPr>
            <a:r>
              <a:rPr lang="en-US" sz="2400" dirty="0"/>
              <a:t>The consumer has right to register dissatisfaction with any product and get his complaint heard. Most of the reputed firms have set up consumer service cells to listen to the consumer’s complaint and take appropriate steps to redress their grievances.</a:t>
            </a:r>
          </a:p>
          <a:p>
            <a:pPr algn="just">
              <a:buNone/>
            </a:pPr>
            <a:r>
              <a:rPr lang="en-US" sz="2400" b="1" dirty="0"/>
              <a:t>5.     </a:t>
            </a:r>
            <a:r>
              <a:rPr lang="en-US" sz="2400" dirty="0"/>
              <a:t> </a:t>
            </a:r>
            <a:r>
              <a:rPr lang="en-US" sz="2400" b="1" dirty="0"/>
              <a:t>Right to Seek </a:t>
            </a:r>
            <a:r>
              <a:rPr lang="en-US" sz="2400" b="1" dirty="0" err="1"/>
              <a:t>Redressal</a:t>
            </a:r>
            <a:r>
              <a:rPr lang="en-US" sz="2400" b="1" dirty="0"/>
              <a:t>:</a:t>
            </a:r>
            <a:endParaRPr lang="en-US" sz="2400" dirty="0"/>
          </a:p>
          <a:p>
            <a:pPr algn="just">
              <a:buNone/>
            </a:pPr>
            <a:r>
              <a:rPr lang="en-US" sz="2400" dirty="0"/>
              <a:t>It is the right to seek </a:t>
            </a:r>
            <a:r>
              <a:rPr lang="en-US" sz="2400" dirty="0" err="1"/>
              <a:t>redressal</a:t>
            </a:r>
            <a:r>
              <a:rPr lang="en-US" sz="2400" dirty="0"/>
              <a:t> against any defect in goods or unfair trader suffered by the consumer. If the quality and performance of a product falls short of seller’s claims, the consumer has a right to certain remedies. The Consumer Protection Act requires that the product must be repaired, replaced or taken back by the seller as provided under the contract between the buyer and the seller.</a:t>
            </a:r>
          </a:p>
          <a:p>
            <a:pPr algn="just"/>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a:t>6.  Right to Consumer Education:</a:t>
            </a:r>
            <a:endParaRPr lang="en-US" dirty="0"/>
          </a:p>
          <a:p>
            <a:r>
              <a:rPr lang="en-US" dirty="0"/>
              <a:t>It means right of acquiring knowledge and being a well-informed consumer throughout his life. He should also be made aware of his rights and the remedies available through publicity in the mass media.</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a:t>Consumer Responsibilities</a:t>
            </a:r>
            <a:endParaRPr lang="en-US" dirty="0"/>
          </a:p>
        </p:txBody>
      </p:sp>
      <p:sp>
        <p:nvSpPr>
          <p:cNvPr id="3" name="Content Placeholder 2"/>
          <p:cNvSpPr>
            <a:spLocks noGrp="1"/>
          </p:cNvSpPr>
          <p:nvPr>
            <p:ph idx="1"/>
          </p:nvPr>
        </p:nvSpPr>
        <p:spPr>
          <a:xfrm>
            <a:off x="457200" y="990600"/>
            <a:ext cx="8382000" cy="5135563"/>
          </a:xfrm>
        </p:spPr>
        <p:txBody>
          <a:bodyPr>
            <a:noAutofit/>
          </a:bodyPr>
          <a:lstStyle/>
          <a:p>
            <a:pPr algn="just">
              <a:buNone/>
            </a:pPr>
            <a:r>
              <a:rPr lang="en-US" sz="2800" dirty="0"/>
              <a:t>(</a:t>
            </a:r>
            <a:r>
              <a:rPr lang="en-US" sz="2800" dirty="0" err="1"/>
              <a:t>i</a:t>
            </a:r>
            <a:r>
              <a:rPr lang="en-US" sz="2800" dirty="0"/>
              <a:t>) </a:t>
            </a:r>
            <a:r>
              <a:rPr lang="en-US" sz="2800" b="1" dirty="0"/>
              <a:t>To provide adequate information to the seller: </a:t>
            </a:r>
            <a:r>
              <a:rPr lang="en-US" sz="2800" dirty="0"/>
              <a:t>The consumer has the responsibility to provide adequate information about his needs and expectation to the sellers.</a:t>
            </a:r>
          </a:p>
          <a:p>
            <a:pPr algn="just">
              <a:buNone/>
            </a:pPr>
            <a:r>
              <a:rPr lang="en-US" sz="2800" dirty="0"/>
              <a:t>(ii) </a:t>
            </a:r>
            <a:r>
              <a:rPr lang="en-US" sz="2800" b="1" dirty="0"/>
              <a:t>To exercise caution in purchasing:</a:t>
            </a:r>
            <a:r>
              <a:rPr lang="en-US" sz="2800" dirty="0"/>
              <a:t> The consumer must try to get full information on the quality, design, utility, quantity, price, etc. of the product before purchasing it.</a:t>
            </a:r>
          </a:p>
          <a:p>
            <a:pPr algn="just">
              <a:buNone/>
            </a:pPr>
            <a:r>
              <a:rPr lang="en-US" sz="2800" dirty="0"/>
              <a:t>(iii) </a:t>
            </a:r>
            <a:r>
              <a:rPr lang="en-US" sz="2800" b="1" dirty="0"/>
              <a:t>To insist on cash memo or receipt:</a:t>
            </a:r>
            <a:r>
              <a:rPr lang="en-US" sz="2800" dirty="0"/>
              <a:t> The consumer must get a cash memo or receipt as a proof of purchase of goods from the seller. This would help him in making a complaint to the seller in case of any defect in the goods.</a:t>
            </a:r>
          </a:p>
          <a:p>
            <a:pPr algn="just">
              <a:buNone/>
            </a:pPr>
            <a:endParaRPr 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dirty="0"/>
              <a:t>(iv)  </a:t>
            </a:r>
            <a:r>
              <a:rPr lang="en-US" b="1" dirty="0"/>
              <a:t>To file complaint against genuine grievance:</a:t>
            </a:r>
            <a:r>
              <a:rPr lang="en-US" dirty="0"/>
              <a:t> The consumer must file a complaint with the seller or manufacturer about any defects or shortcoming in the products and services.</a:t>
            </a:r>
          </a:p>
          <a:p>
            <a:pPr algn="just">
              <a:buNone/>
            </a:pPr>
            <a:r>
              <a:rPr lang="en-US" dirty="0"/>
              <a:t>(v) </a:t>
            </a:r>
            <a:r>
              <a:rPr lang="en-US" b="1" dirty="0"/>
              <a:t>To be quality conscious:</a:t>
            </a:r>
            <a:r>
              <a:rPr lang="en-US" dirty="0"/>
              <a:t> The consumer should never compromise on the quality of goods. While making purchases, the consumers must look for standard quality certification marks such as ISI, </a:t>
            </a:r>
            <a:r>
              <a:rPr lang="en-US" dirty="0" err="1"/>
              <a:t>Agmark</a:t>
            </a:r>
            <a:r>
              <a:rPr lang="en-US" dirty="0"/>
              <a:t>, </a:t>
            </a:r>
            <a:r>
              <a:rPr lang="en-US" dirty="0" err="1"/>
              <a:t>Woolmark</a:t>
            </a:r>
            <a:r>
              <a:rPr lang="en-US" dirty="0"/>
              <a:t>, FPO, etc. For example, electric iron must carry ISI mark.</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p:nvPr/>
        </p:nvSpPr>
        <p:spPr>
          <a:xfrm>
            <a:off x="2623820" y="1711198"/>
            <a:ext cx="3973195" cy="513715"/>
          </a:xfrm>
          <a:prstGeom prst="rect">
            <a:avLst/>
          </a:prstGeom>
        </p:spPr>
        <p:txBody>
          <a:bodyPr vert="horz" wrap="square" lIns="0" tIns="13335" rIns="0" bIns="0" rtlCol="0">
            <a:spAutoFit/>
          </a:bodyPr>
          <a:lstStyle/>
          <a:p>
            <a:pPr marL="12700">
              <a:lnSpc>
                <a:spcPct val="100000"/>
              </a:lnSpc>
              <a:spcBef>
                <a:spcPts val="105"/>
              </a:spcBef>
            </a:pPr>
            <a:r>
              <a:rPr sz="3200" dirty="0">
                <a:latin typeface="Georgia"/>
                <a:cs typeface="Georgia"/>
              </a:rPr>
              <a:t>Organizational</a:t>
            </a:r>
            <a:r>
              <a:rPr sz="3200" spc="-120" dirty="0">
                <a:latin typeface="Georgia"/>
                <a:cs typeface="Georgia"/>
              </a:rPr>
              <a:t> </a:t>
            </a:r>
            <a:r>
              <a:rPr sz="3200" dirty="0">
                <a:latin typeface="Georgia"/>
                <a:cs typeface="Georgia"/>
              </a:rPr>
              <a:t>Set-up</a:t>
            </a:r>
            <a:endParaRPr sz="3200">
              <a:latin typeface="Georgia"/>
              <a:cs typeface="Georgia"/>
            </a:endParaRPr>
          </a:p>
        </p:txBody>
      </p:sp>
      <p:sp>
        <p:nvSpPr>
          <p:cNvPr id="13" name="object 13"/>
          <p:cNvSpPr/>
          <p:nvPr/>
        </p:nvSpPr>
        <p:spPr>
          <a:xfrm>
            <a:off x="4572000" y="2270886"/>
            <a:ext cx="76200" cy="548640"/>
          </a:xfrm>
          <a:custGeom>
            <a:avLst/>
            <a:gdLst/>
            <a:ahLst/>
            <a:cxnLst/>
            <a:rect l="l" t="t" r="r" b="b"/>
            <a:pathLst>
              <a:path w="76200" h="548639">
                <a:moveTo>
                  <a:pt x="31750" y="472313"/>
                </a:moveTo>
                <a:lnTo>
                  <a:pt x="0" y="472313"/>
                </a:lnTo>
                <a:lnTo>
                  <a:pt x="38100" y="548513"/>
                </a:lnTo>
                <a:lnTo>
                  <a:pt x="69850" y="485013"/>
                </a:lnTo>
                <a:lnTo>
                  <a:pt x="31750" y="485013"/>
                </a:lnTo>
                <a:lnTo>
                  <a:pt x="31750" y="472313"/>
                </a:lnTo>
                <a:close/>
              </a:path>
              <a:path w="76200" h="548639">
                <a:moveTo>
                  <a:pt x="44450" y="0"/>
                </a:moveTo>
                <a:lnTo>
                  <a:pt x="31750" y="0"/>
                </a:lnTo>
                <a:lnTo>
                  <a:pt x="31750" y="485013"/>
                </a:lnTo>
                <a:lnTo>
                  <a:pt x="44450" y="485013"/>
                </a:lnTo>
                <a:lnTo>
                  <a:pt x="44450" y="0"/>
                </a:lnTo>
                <a:close/>
              </a:path>
              <a:path w="76200" h="548639">
                <a:moveTo>
                  <a:pt x="76200" y="472313"/>
                </a:moveTo>
                <a:lnTo>
                  <a:pt x="44450" y="472313"/>
                </a:lnTo>
                <a:lnTo>
                  <a:pt x="44450" y="485013"/>
                </a:lnTo>
                <a:lnTo>
                  <a:pt x="69850" y="485013"/>
                </a:lnTo>
                <a:lnTo>
                  <a:pt x="76200" y="472313"/>
                </a:lnTo>
                <a:close/>
              </a:path>
            </a:pathLst>
          </a:custGeom>
          <a:solidFill>
            <a:srgbClr val="000000"/>
          </a:solidFill>
        </p:spPr>
        <p:txBody>
          <a:bodyPr wrap="square" lIns="0" tIns="0" rIns="0" bIns="0" rtlCol="0"/>
          <a:lstStyle/>
          <a:p>
            <a:endParaRPr/>
          </a:p>
        </p:txBody>
      </p:sp>
      <p:sp>
        <p:nvSpPr>
          <p:cNvPr id="14" name="object 14"/>
          <p:cNvSpPr txBox="1"/>
          <p:nvPr/>
        </p:nvSpPr>
        <p:spPr>
          <a:xfrm>
            <a:off x="808431" y="3242309"/>
            <a:ext cx="3275965" cy="574675"/>
          </a:xfrm>
          <a:prstGeom prst="rect">
            <a:avLst/>
          </a:prstGeom>
        </p:spPr>
        <p:txBody>
          <a:bodyPr vert="horz" wrap="square" lIns="0" tIns="12700" rIns="0" bIns="0" rtlCol="0">
            <a:spAutoFit/>
          </a:bodyPr>
          <a:lstStyle/>
          <a:p>
            <a:pPr algn="ctr">
              <a:lnSpc>
                <a:spcPct val="100000"/>
              </a:lnSpc>
              <a:spcBef>
                <a:spcPts val="100"/>
              </a:spcBef>
            </a:pPr>
            <a:r>
              <a:rPr sz="1800" dirty="0">
                <a:latin typeface="Georgia"/>
                <a:cs typeface="Georgia"/>
              </a:rPr>
              <a:t>Advisory</a:t>
            </a:r>
            <a:r>
              <a:rPr sz="1800" spc="-5" dirty="0">
                <a:latin typeface="Georgia"/>
                <a:cs typeface="Georgia"/>
              </a:rPr>
              <a:t> </a:t>
            </a:r>
            <a:r>
              <a:rPr sz="1800" dirty="0">
                <a:latin typeface="Georgia"/>
                <a:cs typeface="Georgia"/>
              </a:rPr>
              <a:t>Bodies</a:t>
            </a:r>
            <a:endParaRPr sz="1800">
              <a:latin typeface="Georgia"/>
              <a:cs typeface="Georgia"/>
            </a:endParaRPr>
          </a:p>
          <a:p>
            <a:pPr algn="ctr">
              <a:lnSpc>
                <a:spcPct val="100000"/>
              </a:lnSpc>
            </a:pPr>
            <a:r>
              <a:rPr sz="1800" spc="-5" dirty="0">
                <a:latin typeface="Georgia"/>
                <a:cs typeface="Georgia"/>
              </a:rPr>
              <a:t>(Consumer Protection</a:t>
            </a:r>
            <a:r>
              <a:rPr sz="1800" spc="-20" dirty="0">
                <a:latin typeface="Georgia"/>
                <a:cs typeface="Georgia"/>
              </a:rPr>
              <a:t> </a:t>
            </a:r>
            <a:r>
              <a:rPr sz="1800" spc="-5" dirty="0">
                <a:latin typeface="Georgia"/>
                <a:cs typeface="Georgia"/>
              </a:rPr>
              <a:t>Councils)</a:t>
            </a:r>
            <a:endParaRPr sz="1800">
              <a:latin typeface="Georgia"/>
              <a:cs typeface="Georgia"/>
            </a:endParaRPr>
          </a:p>
        </p:txBody>
      </p:sp>
      <p:sp>
        <p:nvSpPr>
          <p:cNvPr id="15" name="object 15"/>
          <p:cNvSpPr txBox="1"/>
          <p:nvPr/>
        </p:nvSpPr>
        <p:spPr>
          <a:xfrm>
            <a:off x="6095491" y="3150234"/>
            <a:ext cx="2098675" cy="848994"/>
          </a:xfrm>
          <a:prstGeom prst="rect">
            <a:avLst/>
          </a:prstGeom>
        </p:spPr>
        <p:txBody>
          <a:bodyPr vert="horz" wrap="square" lIns="0" tIns="12700" rIns="0" bIns="0" rtlCol="0">
            <a:spAutoFit/>
          </a:bodyPr>
          <a:lstStyle/>
          <a:p>
            <a:pPr marL="12700" marR="5080" indent="57785" algn="just">
              <a:lnSpc>
                <a:spcPct val="100000"/>
              </a:lnSpc>
              <a:spcBef>
                <a:spcPts val="100"/>
              </a:spcBef>
            </a:pPr>
            <a:r>
              <a:rPr sz="1800" spc="-5" dirty="0">
                <a:latin typeface="Georgia"/>
                <a:cs typeface="Georgia"/>
              </a:rPr>
              <a:t>Adjudicative </a:t>
            </a:r>
            <a:r>
              <a:rPr sz="1800" dirty="0">
                <a:latin typeface="Georgia"/>
                <a:cs typeface="Georgia"/>
              </a:rPr>
              <a:t>Bodies  </a:t>
            </a:r>
            <a:r>
              <a:rPr sz="1800" spc="-5" dirty="0">
                <a:latin typeface="Georgia"/>
                <a:cs typeface="Georgia"/>
              </a:rPr>
              <a:t>(Consumer Disputes  </a:t>
            </a:r>
            <a:r>
              <a:rPr sz="1800" dirty="0">
                <a:latin typeface="Georgia"/>
                <a:cs typeface="Georgia"/>
              </a:rPr>
              <a:t>Redressal</a:t>
            </a:r>
            <a:r>
              <a:rPr sz="1800" spc="-60" dirty="0">
                <a:latin typeface="Georgia"/>
                <a:cs typeface="Georgia"/>
              </a:rPr>
              <a:t> </a:t>
            </a:r>
            <a:r>
              <a:rPr sz="1800" dirty="0">
                <a:latin typeface="Georgia"/>
                <a:cs typeface="Georgia"/>
              </a:rPr>
              <a:t>Agencies)</a:t>
            </a:r>
            <a:endParaRPr sz="1800">
              <a:latin typeface="Georgia"/>
              <a:cs typeface="Georgia"/>
            </a:endParaRPr>
          </a:p>
        </p:txBody>
      </p:sp>
      <p:sp>
        <p:nvSpPr>
          <p:cNvPr id="16" name="object 16"/>
          <p:cNvSpPr/>
          <p:nvPr/>
        </p:nvSpPr>
        <p:spPr>
          <a:xfrm>
            <a:off x="2057400" y="2878327"/>
            <a:ext cx="5111750" cy="17780"/>
          </a:xfrm>
          <a:custGeom>
            <a:avLst/>
            <a:gdLst/>
            <a:ahLst/>
            <a:cxnLst/>
            <a:rect l="l" t="t" r="r" b="b"/>
            <a:pathLst>
              <a:path w="5111750" h="17780">
                <a:moveTo>
                  <a:pt x="0" y="0"/>
                </a:moveTo>
                <a:lnTo>
                  <a:pt x="5111750" y="17272"/>
                </a:lnTo>
              </a:path>
            </a:pathLst>
          </a:custGeom>
          <a:ln w="12700">
            <a:solidFill>
              <a:srgbClr val="000000"/>
            </a:solidFill>
          </a:ln>
        </p:spPr>
        <p:txBody>
          <a:bodyPr wrap="square" lIns="0" tIns="0" rIns="0" bIns="0" rtlCol="0"/>
          <a:lstStyle/>
          <a:p>
            <a:endParaRPr/>
          </a:p>
        </p:txBody>
      </p:sp>
      <p:sp>
        <p:nvSpPr>
          <p:cNvPr id="17" name="object 17"/>
          <p:cNvSpPr/>
          <p:nvPr/>
        </p:nvSpPr>
        <p:spPr>
          <a:xfrm>
            <a:off x="2019300" y="2912872"/>
            <a:ext cx="76200" cy="218820"/>
          </a:xfrm>
          <a:prstGeom prst="rect">
            <a:avLst/>
          </a:prstGeom>
          <a:blipFill>
            <a:blip r:embed="rId2" cstate="print"/>
            <a:stretch>
              <a:fillRect/>
            </a:stretch>
          </a:blipFill>
        </p:spPr>
        <p:txBody>
          <a:bodyPr wrap="square" lIns="0" tIns="0" rIns="0" bIns="0" rtlCol="0"/>
          <a:lstStyle/>
          <a:p>
            <a:endParaRPr/>
          </a:p>
        </p:txBody>
      </p:sp>
      <p:sp>
        <p:nvSpPr>
          <p:cNvPr id="18" name="object 18"/>
          <p:cNvSpPr txBox="1"/>
          <p:nvPr/>
        </p:nvSpPr>
        <p:spPr>
          <a:xfrm>
            <a:off x="297281" y="4750689"/>
            <a:ext cx="1078865" cy="1123315"/>
          </a:xfrm>
          <a:prstGeom prst="rect">
            <a:avLst/>
          </a:prstGeom>
        </p:spPr>
        <p:txBody>
          <a:bodyPr vert="horz" wrap="square" lIns="0" tIns="12700" rIns="0" bIns="0" rtlCol="0">
            <a:spAutoFit/>
          </a:bodyPr>
          <a:lstStyle/>
          <a:p>
            <a:pPr marL="12700" marR="5080" algn="ctr">
              <a:lnSpc>
                <a:spcPct val="100000"/>
              </a:lnSpc>
              <a:spcBef>
                <a:spcPts val="100"/>
              </a:spcBef>
            </a:pPr>
            <a:r>
              <a:rPr sz="1800" spc="-5" dirty="0">
                <a:latin typeface="Georgia"/>
                <a:cs typeface="Georgia"/>
              </a:rPr>
              <a:t>Central  Consu</a:t>
            </a:r>
            <a:r>
              <a:rPr sz="1800" spc="-10" dirty="0">
                <a:latin typeface="Georgia"/>
                <a:cs typeface="Georgia"/>
              </a:rPr>
              <a:t>m</a:t>
            </a:r>
            <a:r>
              <a:rPr sz="1800" dirty="0">
                <a:latin typeface="Georgia"/>
                <a:cs typeface="Georgia"/>
              </a:rPr>
              <a:t>er  </a:t>
            </a:r>
            <a:r>
              <a:rPr sz="1800" spc="-10" dirty="0">
                <a:latin typeface="Georgia"/>
                <a:cs typeface="Georgia"/>
              </a:rPr>
              <a:t>P</a:t>
            </a:r>
            <a:r>
              <a:rPr sz="1800" spc="-5" dirty="0">
                <a:latin typeface="Georgia"/>
                <a:cs typeface="Georgia"/>
              </a:rPr>
              <a:t>rot</a:t>
            </a:r>
            <a:r>
              <a:rPr sz="1800" spc="5" dirty="0">
                <a:latin typeface="Georgia"/>
                <a:cs typeface="Georgia"/>
              </a:rPr>
              <a:t>e</a:t>
            </a:r>
            <a:r>
              <a:rPr sz="1800" spc="-5" dirty="0">
                <a:latin typeface="Georgia"/>
                <a:cs typeface="Georgia"/>
              </a:rPr>
              <a:t>ction  councils</a:t>
            </a:r>
            <a:endParaRPr sz="1800">
              <a:latin typeface="Georgia"/>
              <a:cs typeface="Georgia"/>
            </a:endParaRPr>
          </a:p>
        </p:txBody>
      </p:sp>
      <p:sp>
        <p:nvSpPr>
          <p:cNvPr id="19" name="object 19"/>
          <p:cNvSpPr txBox="1"/>
          <p:nvPr/>
        </p:nvSpPr>
        <p:spPr>
          <a:xfrm>
            <a:off x="1644776" y="4674489"/>
            <a:ext cx="1099185" cy="1123315"/>
          </a:xfrm>
          <a:prstGeom prst="rect">
            <a:avLst/>
          </a:prstGeom>
        </p:spPr>
        <p:txBody>
          <a:bodyPr vert="horz" wrap="square" lIns="0" tIns="12700" rIns="0" bIns="0" rtlCol="0">
            <a:spAutoFit/>
          </a:bodyPr>
          <a:lstStyle/>
          <a:p>
            <a:pPr marL="12700" marR="5080" indent="-88900" algn="ctr">
              <a:lnSpc>
                <a:spcPct val="100000"/>
              </a:lnSpc>
              <a:spcBef>
                <a:spcPts val="100"/>
              </a:spcBef>
            </a:pPr>
            <a:r>
              <a:rPr sz="1800" spc="-5" dirty="0">
                <a:latin typeface="Georgia"/>
                <a:cs typeface="Georgia"/>
              </a:rPr>
              <a:t>State  Consumer  </a:t>
            </a:r>
            <a:r>
              <a:rPr sz="1800" spc="-10" dirty="0">
                <a:latin typeface="Georgia"/>
                <a:cs typeface="Georgia"/>
              </a:rPr>
              <a:t>P</a:t>
            </a:r>
            <a:r>
              <a:rPr sz="1800" spc="-5" dirty="0">
                <a:latin typeface="Georgia"/>
                <a:cs typeface="Georgia"/>
              </a:rPr>
              <a:t>rot</a:t>
            </a:r>
            <a:r>
              <a:rPr sz="1800" spc="5" dirty="0">
                <a:latin typeface="Georgia"/>
                <a:cs typeface="Georgia"/>
              </a:rPr>
              <a:t>e</a:t>
            </a:r>
            <a:r>
              <a:rPr sz="1800" spc="-5" dirty="0">
                <a:latin typeface="Georgia"/>
                <a:cs typeface="Georgia"/>
              </a:rPr>
              <a:t>ction  Councils</a:t>
            </a:r>
            <a:endParaRPr sz="1800">
              <a:latin typeface="Georgia"/>
              <a:cs typeface="Georgia"/>
            </a:endParaRPr>
          </a:p>
        </p:txBody>
      </p:sp>
      <p:sp>
        <p:nvSpPr>
          <p:cNvPr id="20" name="object 20"/>
          <p:cNvSpPr txBox="1"/>
          <p:nvPr/>
        </p:nvSpPr>
        <p:spPr>
          <a:xfrm>
            <a:off x="2940557" y="4674489"/>
            <a:ext cx="1099185" cy="1123315"/>
          </a:xfrm>
          <a:prstGeom prst="rect">
            <a:avLst/>
          </a:prstGeom>
        </p:spPr>
        <p:txBody>
          <a:bodyPr vert="horz" wrap="square" lIns="0" tIns="12700" rIns="0" bIns="0" rtlCol="0">
            <a:spAutoFit/>
          </a:bodyPr>
          <a:lstStyle/>
          <a:p>
            <a:pPr marL="12700" marR="5080" indent="-85725" algn="ctr">
              <a:lnSpc>
                <a:spcPct val="100000"/>
              </a:lnSpc>
              <a:spcBef>
                <a:spcPts val="100"/>
              </a:spcBef>
            </a:pPr>
            <a:r>
              <a:rPr sz="1800" spc="-5" dirty="0">
                <a:latin typeface="Georgia"/>
                <a:cs typeface="Georgia"/>
              </a:rPr>
              <a:t>District  Consumer  </a:t>
            </a:r>
            <a:r>
              <a:rPr sz="1800" spc="-10" dirty="0">
                <a:latin typeface="Georgia"/>
                <a:cs typeface="Georgia"/>
              </a:rPr>
              <a:t>P</a:t>
            </a:r>
            <a:r>
              <a:rPr sz="1800" spc="-5" dirty="0">
                <a:latin typeface="Georgia"/>
                <a:cs typeface="Georgia"/>
              </a:rPr>
              <a:t>rot</a:t>
            </a:r>
            <a:r>
              <a:rPr sz="1800" spc="5" dirty="0">
                <a:latin typeface="Georgia"/>
                <a:cs typeface="Georgia"/>
              </a:rPr>
              <a:t>e</a:t>
            </a:r>
            <a:r>
              <a:rPr sz="1800" spc="-5" dirty="0">
                <a:latin typeface="Georgia"/>
                <a:cs typeface="Georgia"/>
              </a:rPr>
              <a:t>ction  Councils</a:t>
            </a:r>
            <a:endParaRPr sz="1800">
              <a:latin typeface="Georgia"/>
              <a:cs typeface="Georgia"/>
            </a:endParaRPr>
          </a:p>
        </p:txBody>
      </p:sp>
      <p:sp>
        <p:nvSpPr>
          <p:cNvPr id="21" name="object 21"/>
          <p:cNvSpPr txBox="1"/>
          <p:nvPr/>
        </p:nvSpPr>
        <p:spPr>
          <a:xfrm>
            <a:off x="4961382" y="4674489"/>
            <a:ext cx="870585" cy="1123315"/>
          </a:xfrm>
          <a:prstGeom prst="rect">
            <a:avLst/>
          </a:prstGeom>
        </p:spPr>
        <p:txBody>
          <a:bodyPr vert="horz" wrap="square" lIns="0" tIns="12700" rIns="0" bIns="0" rtlCol="0">
            <a:spAutoFit/>
          </a:bodyPr>
          <a:lstStyle/>
          <a:p>
            <a:pPr marL="117475" marR="47625" indent="-62865" algn="just">
              <a:lnSpc>
                <a:spcPct val="100000"/>
              </a:lnSpc>
              <a:spcBef>
                <a:spcPts val="100"/>
              </a:spcBef>
            </a:pPr>
            <a:r>
              <a:rPr sz="1800" dirty="0">
                <a:latin typeface="Georgia"/>
                <a:cs typeface="Georgia"/>
              </a:rPr>
              <a:t>District  </a:t>
            </a:r>
            <a:r>
              <a:rPr sz="1800" spc="-5" dirty="0">
                <a:latin typeface="Georgia"/>
                <a:cs typeface="Georgia"/>
              </a:rPr>
              <a:t>For</a:t>
            </a:r>
            <a:r>
              <a:rPr sz="1800" spc="-10" dirty="0">
                <a:latin typeface="Georgia"/>
                <a:cs typeface="Georgia"/>
              </a:rPr>
              <a:t>u</a:t>
            </a:r>
            <a:r>
              <a:rPr sz="1800" dirty="0">
                <a:latin typeface="Georgia"/>
                <a:cs typeface="Georgia"/>
              </a:rPr>
              <a:t>m  </a:t>
            </a:r>
            <a:r>
              <a:rPr sz="1800" spc="-5" dirty="0">
                <a:latin typeface="Georgia"/>
                <a:cs typeface="Georgia"/>
              </a:rPr>
              <a:t>(580</a:t>
            </a:r>
            <a:endParaRPr sz="1800">
              <a:latin typeface="Georgia"/>
              <a:cs typeface="Georgia"/>
            </a:endParaRPr>
          </a:p>
          <a:p>
            <a:pPr marL="12700">
              <a:lnSpc>
                <a:spcPct val="100000"/>
              </a:lnSpc>
            </a:pPr>
            <a:r>
              <a:rPr sz="1800" dirty="0">
                <a:latin typeface="Georgia"/>
                <a:cs typeface="Georgia"/>
              </a:rPr>
              <a:t>District)</a:t>
            </a:r>
            <a:endParaRPr sz="1800">
              <a:latin typeface="Georgia"/>
              <a:cs typeface="Georgia"/>
            </a:endParaRPr>
          </a:p>
        </p:txBody>
      </p:sp>
      <p:sp>
        <p:nvSpPr>
          <p:cNvPr id="22" name="object 22"/>
          <p:cNvSpPr txBox="1"/>
          <p:nvPr/>
        </p:nvSpPr>
        <p:spPr>
          <a:xfrm>
            <a:off x="6029959" y="4522089"/>
            <a:ext cx="1287780" cy="1397635"/>
          </a:xfrm>
          <a:prstGeom prst="rect">
            <a:avLst/>
          </a:prstGeom>
        </p:spPr>
        <p:txBody>
          <a:bodyPr vert="horz" wrap="square" lIns="0" tIns="12700" rIns="0" bIns="0" rtlCol="0">
            <a:spAutoFit/>
          </a:bodyPr>
          <a:lstStyle/>
          <a:p>
            <a:pPr marL="12065" marR="5080" indent="-55880" algn="ctr">
              <a:lnSpc>
                <a:spcPct val="100000"/>
              </a:lnSpc>
              <a:spcBef>
                <a:spcPts val="100"/>
              </a:spcBef>
            </a:pPr>
            <a:r>
              <a:rPr sz="1800" spc="-5" dirty="0">
                <a:latin typeface="Georgia"/>
                <a:cs typeface="Georgia"/>
              </a:rPr>
              <a:t>State  Commission  </a:t>
            </a:r>
            <a:r>
              <a:rPr sz="1800" dirty="0">
                <a:latin typeface="Georgia"/>
                <a:cs typeface="Georgia"/>
              </a:rPr>
              <a:t>(35</a:t>
            </a:r>
            <a:r>
              <a:rPr sz="1800" spc="-45" dirty="0">
                <a:latin typeface="Georgia"/>
                <a:cs typeface="Georgia"/>
              </a:rPr>
              <a:t> </a:t>
            </a:r>
            <a:r>
              <a:rPr sz="1800" spc="-5" dirty="0">
                <a:latin typeface="Georgia"/>
                <a:cs typeface="Georgia"/>
              </a:rPr>
              <a:t>State</a:t>
            </a:r>
            <a:endParaRPr sz="1800">
              <a:latin typeface="Georgia"/>
              <a:cs typeface="Georgia"/>
            </a:endParaRPr>
          </a:p>
          <a:p>
            <a:pPr marL="60960" marR="53975" indent="-57150" algn="ctr">
              <a:lnSpc>
                <a:spcPct val="100000"/>
              </a:lnSpc>
            </a:pPr>
            <a:r>
              <a:rPr sz="1800" dirty="0">
                <a:latin typeface="Georgia"/>
                <a:cs typeface="Georgia"/>
              </a:rPr>
              <a:t>&amp; </a:t>
            </a:r>
            <a:r>
              <a:rPr sz="1800" spc="-5" dirty="0">
                <a:latin typeface="Georgia"/>
                <a:cs typeface="Georgia"/>
              </a:rPr>
              <a:t>Union  </a:t>
            </a:r>
            <a:r>
              <a:rPr sz="1800" dirty="0">
                <a:latin typeface="Georgia"/>
                <a:cs typeface="Georgia"/>
              </a:rPr>
              <a:t>T</a:t>
            </a:r>
            <a:r>
              <a:rPr sz="1800" spc="5" dirty="0">
                <a:latin typeface="Georgia"/>
                <a:cs typeface="Georgia"/>
              </a:rPr>
              <a:t>e</a:t>
            </a:r>
            <a:r>
              <a:rPr sz="1800" spc="-5" dirty="0">
                <a:latin typeface="Georgia"/>
                <a:cs typeface="Georgia"/>
              </a:rPr>
              <a:t>rr</a:t>
            </a:r>
            <a:r>
              <a:rPr sz="1800" dirty="0">
                <a:latin typeface="Georgia"/>
                <a:cs typeface="Georgia"/>
              </a:rPr>
              <a:t>itori</a:t>
            </a:r>
            <a:r>
              <a:rPr sz="1800" spc="5" dirty="0">
                <a:latin typeface="Georgia"/>
                <a:cs typeface="Georgia"/>
              </a:rPr>
              <a:t>e</a:t>
            </a:r>
            <a:r>
              <a:rPr sz="1800" spc="-5" dirty="0">
                <a:latin typeface="Georgia"/>
                <a:cs typeface="Georgia"/>
              </a:rPr>
              <a:t>s)</a:t>
            </a:r>
            <a:endParaRPr sz="1800">
              <a:latin typeface="Georgia"/>
              <a:cs typeface="Georgia"/>
            </a:endParaRPr>
          </a:p>
        </p:txBody>
      </p:sp>
      <p:sp>
        <p:nvSpPr>
          <p:cNvPr id="23" name="object 23"/>
          <p:cNvSpPr txBox="1"/>
          <p:nvPr/>
        </p:nvSpPr>
        <p:spPr>
          <a:xfrm>
            <a:off x="7535926" y="4674489"/>
            <a:ext cx="1287780" cy="574040"/>
          </a:xfrm>
          <a:prstGeom prst="rect">
            <a:avLst/>
          </a:prstGeom>
        </p:spPr>
        <p:txBody>
          <a:bodyPr vert="horz" wrap="square" lIns="0" tIns="12700" rIns="0" bIns="0" rtlCol="0">
            <a:spAutoFit/>
          </a:bodyPr>
          <a:lstStyle/>
          <a:p>
            <a:pPr marL="12700" marR="5080" indent="191770">
              <a:lnSpc>
                <a:spcPct val="100000"/>
              </a:lnSpc>
              <a:spcBef>
                <a:spcPts val="100"/>
              </a:spcBef>
            </a:pPr>
            <a:r>
              <a:rPr sz="1800" dirty="0">
                <a:latin typeface="Georgia"/>
                <a:cs typeface="Georgia"/>
              </a:rPr>
              <a:t>National  </a:t>
            </a:r>
            <a:r>
              <a:rPr sz="1800" spc="-5" dirty="0">
                <a:latin typeface="Georgia"/>
                <a:cs typeface="Georgia"/>
              </a:rPr>
              <a:t>Commission</a:t>
            </a:r>
            <a:endParaRPr sz="1800">
              <a:latin typeface="Georgia"/>
              <a:cs typeface="Georgia"/>
            </a:endParaRPr>
          </a:p>
        </p:txBody>
      </p:sp>
      <p:sp>
        <p:nvSpPr>
          <p:cNvPr id="24" name="object 24"/>
          <p:cNvSpPr/>
          <p:nvPr/>
        </p:nvSpPr>
        <p:spPr>
          <a:xfrm>
            <a:off x="723900" y="4343400"/>
            <a:ext cx="2667000" cy="0"/>
          </a:xfrm>
          <a:custGeom>
            <a:avLst/>
            <a:gdLst/>
            <a:ahLst/>
            <a:cxnLst/>
            <a:rect l="l" t="t" r="r" b="b"/>
            <a:pathLst>
              <a:path w="2667000">
                <a:moveTo>
                  <a:pt x="0" y="0"/>
                </a:moveTo>
                <a:lnTo>
                  <a:pt x="2667000" y="0"/>
                </a:lnTo>
              </a:path>
            </a:pathLst>
          </a:custGeom>
          <a:ln w="12700">
            <a:solidFill>
              <a:srgbClr val="000000"/>
            </a:solidFill>
          </a:ln>
        </p:spPr>
        <p:txBody>
          <a:bodyPr wrap="square" lIns="0" tIns="0" rIns="0" bIns="0" rtlCol="0"/>
          <a:lstStyle/>
          <a:p>
            <a:endParaRPr/>
          </a:p>
        </p:txBody>
      </p:sp>
      <p:sp>
        <p:nvSpPr>
          <p:cNvPr id="25" name="object 25"/>
          <p:cNvSpPr/>
          <p:nvPr/>
        </p:nvSpPr>
        <p:spPr>
          <a:xfrm>
            <a:off x="1866900" y="3886200"/>
            <a:ext cx="76200" cy="457200"/>
          </a:xfrm>
          <a:custGeom>
            <a:avLst/>
            <a:gdLst/>
            <a:ahLst/>
            <a:cxnLst/>
            <a:rect l="l" t="t" r="r" b="b"/>
            <a:pathLst>
              <a:path w="76200" h="457200">
                <a:moveTo>
                  <a:pt x="31750" y="381000"/>
                </a:moveTo>
                <a:lnTo>
                  <a:pt x="0" y="381000"/>
                </a:lnTo>
                <a:lnTo>
                  <a:pt x="38100" y="457200"/>
                </a:lnTo>
                <a:lnTo>
                  <a:pt x="69850" y="393700"/>
                </a:lnTo>
                <a:lnTo>
                  <a:pt x="31750" y="393700"/>
                </a:lnTo>
                <a:lnTo>
                  <a:pt x="31750" y="381000"/>
                </a:lnTo>
                <a:close/>
              </a:path>
              <a:path w="76200" h="457200">
                <a:moveTo>
                  <a:pt x="44450" y="0"/>
                </a:moveTo>
                <a:lnTo>
                  <a:pt x="31750" y="0"/>
                </a:lnTo>
                <a:lnTo>
                  <a:pt x="31750" y="393700"/>
                </a:lnTo>
                <a:lnTo>
                  <a:pt x="44450" y="393700"/>
                </a:lnTo>
                <a:lnTo>
                  <a:pt x="44450" y="0"/>
                </a:lnTo>
                <a:close/>
              </a:path>
              <a:path w="76200" h="457200">
                <a:moveTo>
                  <a:pt x="76200" y="381000"/>
                </a:moveTo>
                <a:lnTo>
                  <a:pt x="44450" y="381000"/>
                </a:lnTo>
                <a:lnTo>
                  <a:pt x="44450" y="393700"/>
                </a:lnTo>
                <a:lnTo>
                  <a:pt x="69850" y="393700"/>
                </a:lnTo>
                <a:lnTo>
                  <a:pt x="76200" y="381000"/>
                </a:lnTo>
                <a:close/>
              </a:path>
            </a:pathLst>
          </a:custGeom>
          <a:solidFill>
            <a:srgbClr val="000000"/>
          </a:solidFill>
        </p:spPr>
        <p:txBody>
          <a:bodyPr wrap="square" lIns="0" tIns="0" rIns="0" bIns="0" rtlCol="0"/>
          <a:lstStyle/>
          <a:p>
            <a:endParaRPr/>
          </a:p>
        </p:txBody>
      </p:sp>
      <p:sp>
        <p:nvSpPr>
          <p:cNvPr id="26" name="object 26"/>
          <p:cNvSpPr/>
          <p:nvPr/>
        </p:nvSpPr>
        <p:spPr>
          <a:xfrm>
            <a:off x="647700" y="4343400"/>
            <a:ext cx="76200" cy="228600"/>
          </a:xfrm>
          <a:prstGeom prst="rect">
            <a:avLst/>
          </a:prstGeom>
          <a:blipFill>
            <a:blip r:embed="rId3" cstate="print"/>
            <a:stretch>
              <a:fillRect/>
            </a:stretch>
          </a:blipFill>
        </p:spPr>
        <p:txBody>
          <a:bodyPr wrap="square" lIns="0" tIns="0" rIns="0" bIns="0" rtlCol="0"/>
          <a:lstStyle/>
          <a:p>
            <a:endParaRPr/>
          </a:p>
        </p:txBody>
      </p:sp>
      <p:sp>
        <p:nvSpPr>
          <p:cNvPr id="27" name="object 27"/>
          <p:cNvSpPr/>
          <p:nvPr/>
        </p:nvSpPr>
        <p:spPr>
          <a:xfrm>
            <a:off x="3352800" y="4343400"/>
            <a:ext cx="76200" cy="228600"/>
          </a:xfrm>
          <a:prstGeom prst="rect">
            <a:avLst/>
          </a:prstGeom>
          <a:blipFill>
            <a:blip r:embed="rId3" cstate="print"/>
            <a:stretch>
              <a:fillRect/>
            </a:stretch>
          </a:blipFill>
        </p:spPr>
        <p:txBody>
          <a:bodyPr wrap="square" lIns="0" tIns="0" rIns="0" bIns="0" rtlCol="0"/>
          <a:lstStyle/>
          <a:p>
            <a:endParaRPr/>
          </a:p>
        </p:txBody>
      </p:sp>
      <p:sp>
        <p:nvSpPr>
          <p:cNvPr id="28" name="object 28"/>
          <p:cNvSpPr/>
          <p:nvPr/>
        </p:nvSpPr>
        <p:spPr>
          <a:xfrm>
            <a:off x="2019300" y="4343400"/>
            <a:ext cx="76200" cy="228600"/>
          </a:xfrm>
          <a:prstGeom prst="rect">
            <a:avLst/>
          </a:prstGeom>
          <a:blipFill>
            <a:blip r:embed="rId3" cstate="print"/>
            <a:stretch>
              <a:fillRect/>
            </a:stretch>
          </a:blipFill>
        </p:spPr>
        <p:txBody>
          <a:bodyPr wrap="square" lIns="0" tIns="0" rIns="0" bIns="0" rtlCol="0"/>
          <a:lstStyle/>
          <a:p>
            <a:endParaRPr/>
          </a:p>
        </p:txBody>
      </p:sp>
      <p:sp>
        <p:nvSpPr>
          <p:cNvPr id="29" name="object 29"/>
          <p:cNvSpPr/>
          <p:nvPr/>
        </p:nvSpPr>
        <p:spPr>
          <a:xfrm>
            <a:off x="5271134" y="4343400"/>
            <a:ext cx="2819400" cy="0"/>
          </a:xfrm>
          <a:custGeom>
            <a:avLst/>
            <a:gdLst/>
            <a:ahLst/>
            <a:cxnLst/>
            <a:rect l="l" t="t" r="r" b="b"/>
            <a:pathLst>
              <a:path w="2819400">
                <a:moveTo>
                  <a:pt x="0" y="0"/>
                </a:moveTo>
                <a:lnTo>
                  <a:pt x="2819399" y="0"/>
                </a:lnTo>
              </a:path>
            </a:pathLst>
          </a:custGeom>
          <a:ln w="12700">
            <a:solidFill>
              <a:srgbClr val="000000"/>
            </a:solidFill>
          </a:ln>
        </p:spPr>
        <p:txBody>
          <a:bodyPr wrap="square" lIns="0" tIns="0" rIns="0" bIns="0" rtlCol="0"/>
          <a:lstStyle/>
          <a:p>
            <a:endParaRPr/>
          </a:p>
        </p:txBody>
      </p:sp>
      <p:sp>
        <p:nvSpPr>
          <p:cNvPr id="30" name="object 30"/>
          <p:cNvSpPr/>
          <p:nvPr/>
        </p:nvSpPr>
        <p:spPr>
          <a:xfrm>
            <a:off x="5219700" y="4343400"/>
            <a:ext cx="76200" cy="228600"/>
          </a:xfrm>
          <a:prstGeom prst="rect">
            <a:avLst/>
          </a:prstGeom>
          <a:blipFill>
            <a:blip r:embed="rId3" cstate="print"/>
            <a:stretch>
              <a:fillRect/>
            </a:stretch>
          </a:blipFill>
        </p:spPr>
        <p:txBody>
          <a:bodyPr wrap="square" lIns="0" tIns="0" rIns="0" bIns="0" rtlCol="0"/>
          <a:lstStyle/>
          <a:p>
            <a:endParaRPr/>
          </a:p>
        </p:txBody>
      </p:sp>
      <p:sp>
        <p:nvSpPr>
          <p:cNvPr id="31" name="object 31"/>
          <p:cNvSpPr/>
          <p:nvPr/>
        </p:nvSpPr>
        <p:spPr>
          <a:xfrm>
            <a:off x="7131050" y="2895600"/>
            <a:ext cx="76200" cy="228600"/>
          </a:xfrm>
          <a:prstGeom prst="rect">
            <a:avLst/>
          </a:prstGeom>
          <a:blipFill>
            <a:blip r:embed="rId3" cstate="print"/>
            <a:stretch>
              <a:fillRect/>
            </a:stretch>
          </a:blipFill>
        </p:spPr>
        <p:txBody>
          <a:bodyPr wrap="square" lIns="0" tIns="0" rIns="0" bIns="0" rtlCol="0"/>
          <a:lstStyle/>
          <a:p>
            <a:endParaRPr/>
          </a:p>
        </p:txBody>
      </p:sp>
      <p:sp>
        <p:nvSpPr>
          <p:cNvPr id="32" name="object 32"/>
          <p:cNvSpPr/>
          <p:nvPr/>
        </p:nvSpPr>
        <p:spPr>
          <a:xfrm>
            <a:off x="6591300" y="4343400"/>
            <a:ext cx="76200" cy="207899"/>
          </a:xfrm>
          <a:prstGeom prst="rect">
            <a:avLst/>
          </a:prstGeom>
          <a:blipFill>
            <a:blip r:embed="rId4" cstate="print"/>
            <a:stretch>
              <a:fillRect/>
            </a:stretch>
          </a:blipFill>
        </p:spPr>
        <p:txBody>
          <a:bodyPr wrap="square" lIns="0" tIns="0" rIns="0" bIns="0" rtlCol="0"/>
          <a:lstStyle/>
          <a:p>
            <a:endParaRPr/>
          </a:p>
        </p:txBody>
      </p:sp>
      <p:sp>
        <p:nvSpPr>
          <p:cNvPr id="33" name="object 33"/>
          <p:cNvSpPr/>
          <p:nvPr/>
        </p:nvSpPr>
        <p:spPr>
          <a:xfrm>
            <a:off x="8052434" y="4343400"/>
            <a:ext cx="76200" cy="214883"/>
          </a:xfrm>
          <a:prstGeom prst="rect">
            <a:avLst/>
          </a:prstGeom>
          <a:blipFill>
            <a:blip r:embed="rId5" cstate="print"/>
            <a:stretch>
              <a:fillRect/>
            </a:stretch>
          </a:blipFill>
        </p:spPr>
        <p:txBody>
          <a:bodyPr wrap="square" lIns="0" tIns="0" rIns="0" bIns="0" rtlCol="0"/>
          <a:lstStyle/>
          <a:p>
            <a:endParaRPr/>
          </a:p>
        </p:txBody>
      </p:sp>
      <p:sp>
        <p:nvSpPr>
          <p:cNvPr id="34" name="object 34"/>
          <p:cNvSpPr txBox="1">
            <a:spLocks noGrp="1"/>
          </p:cNvSpPr>
          <p:nvPr>
            <p:ph type="title"/>
          </p:nvPr>
        </p:nvSpPr>
        <p:spPr>
          <a:xfrm>
            <a:off x="1977008" y="366725"/>
            <a:ext cx="5184775" cy="574675"/>
          </a:xfrm>
          <a:prstGeom prst="rect">
            <a:avLst/>
          </a:prstGeom>
        </p:spPr>
        <p:txBody>
          <a:bodyPr vert="horz" wrap="square" lIns="0" tIns="12700" rIns="0" bIns="0" rtlCol="0">
            <a:spAutoFit/>
          </a:bodyPr>
          <a:lstStyle/>
          <a:p>
            <a:pPr marL="12700">
              <a:lnSpc>
                <a:spcPct val="100000"/>
              </a:lnSpc>
              <a:spcBef>
                <a:spcPts val="100"/>
              </a:spcBef>
            </a:pPr>
            <a:r>
              <a:rPr sz="3600" u="none" dirty="0">
                <a:solidFill>
                  <a:srgbClr val="C00000"/>
                </a:solidFill>
              </a:rPr>
              <a:t>Organizational</a:t>
            </a:r>
            <a:r>
              <a:rPr sz="3600" u="none" spc="-95" dirty="0">
                <a:solidFill>
                  <a:srgbClr val="C00000"/>
                </a:solidFill>
              </a:rPr>
              <a:t> </a:t>
            </a:r>
            <a:r>
              <a:rPr sz="3600" u="none" dirty="0">
                <a:solidFill>
                  <a:srgbClr val="C00000"/>
                </a:solidFill>
              </a:rPr>
              <a:t>Set-up</a:t>
            </a:r>
            <a:endParaRPr sz="3600"/>
          </a:p>
        </p:txBody>
      </p:sp>
      <p:sp>
        <p:nvSpPr>
          <p:cNvPr id="35" name="object 35"/>
          <p:cNvSpPr/>
          <p:nvPr/>
        </p:nvSpPr>
        <p:spPr>
          <a:xfrm>
            <a:off x="6743700" y="4038600"/>
            <a:ext cx="76200" cy="304800"/>
          </a:xfrm>
          <a:custGeom>
            <a:avLst/>
            <a:gdLst/>
            <a:ahLst/>
            <a:cxnLst/>
            <a:rect l="l" t="t" r="r" b="b"/>
            <a:pathLst>
              <a:path w="76200" h="304800">
                <a:moveTo>
                  <a:pt x="31750" y="228600"/>
                </a:moveTo>
                <a:lnTo>
                  <a:pt x="0" y="228600"/>
                </a:lnTo>
                <a:lnTo>
                  <a:pt x="38100" y="304800"/>
                </a:lnTo>
                <a:lnTo>
                  <a:pt x="69850" y="241300"/>
                </a:lnTo>
                <a:lnTo>
                  <a:pt x="31750" y="241300"/>
                </a:lnTo>
                <a:lnTo>
                  <a:pt x="31750" y="228600"/>
                </a:lnTo>
                <a:close/>
              </a:path>
              <a:path w="76200" h="304800">
                <a:moveTo>
                  <a:pt x="44450" y="0"/>
                </a:moveTo>
                <a:lnTo>
                  <a:pt x="31750" y="0"/>
                </a:lnTo>
                <a:lnTo>
                  <a:pt x="31750" y="241300"/>
                </a:lnTo>
                <a:lnTo>
                  <a:pt x="44450" y="241300"/>
                </a:lnTo>
                <a:lnTo>
                  <a:pt x="44450" y="0"/>
                </a:lnTo>
                <a:close/>
              </a:path>
              <a:path w="76200" h="304800">
                <a:moveTo>
                  <a:pt x="76200" y="228600"/>
                </a:moveTo>
                <a:lnTo>
                  <a:pt x="44450" y="228600"/>
                </a:lnTo>
                <a:lnTo>
                  <a:pt x="44450" y="241300"/>
                </a:lnTo>
                <a:lnTo>
                  <a:pt x="69850" y="241300"/>
                </a:lnTo>
                <a:lnTo>
                  <a:pt x="76200" y="228600"/>
                </a:lnTo>
                <a:close/>
              </a:path>
            </a:pathLst>
          </a:custGeom>
          <a:solidFill>
            <a:srgbClr val="000000"/>
          </a:solidFill>
        </p:spPr>
        <p:txBody>
          <a:bodyPr wrap="square" lIns="0" tIns="0" rIns="0" bIns="0" rtlCol="0"/>
          <a:lstStyle/>
          <a:p>
            <a:endParaRPr/>
          </a:p>
        </p:txBody>
      </p:sp>
      <p:sp>
        <p:nvSpPr>
          <p:cNvPr id="36" name="object 36"/>
          <p:cNvSpPr/>
          <p:nvPr/>
        </p:nvSpPr>
        <p:spPr>
          <a:xfrm>
            <a:off x="7010400" y="1523961"/>
            <a:ext cx="1752600" cy="975525"/>
          </a:xfrm>
          <a:prstGeom prst="rect">
            <a:avLst/>
          </a:prstGeom>
          <a:blipFill>
            <a:blip r:embed="rId6" cstate="print"/>
            <a:stretch>
              <a:fillRect/>
            </a:stretch>
          </a:blipFill>
        </p:spPr>
        <p:txBody>
          <a:bodyPr wrap="square" lIns="0" tIns="0" rIns="0" bIns="0" rtlCol="0"/>
          <a:lstStyle/>
          <a:p>
            <a:endParaRPr/>
          </a:p>
        </p:txBody>
      </p:sp>
      <p:sp>
        <p:nvSpPr>
          <p:cNvPr id="37" name="object 37"/>
          <p:cNvSpPr/>
          <p:nvPr/>
        </p:nvSpPr>
        <p:spPr>
          <a:xfrm>
            <a:off x="390956" y="1438275"/>
            <a:ext cx="1514094" cy="1228725"/>
          </a:xfrm>
          <a:prstGeom prst="rect">
            <a:avLst/>
          </a:prstGeom>
          <a:blipFill>
            <a:blip r:embed="rId7" cstate="print"/>
            <a:stretch>
              <a:fillRect/>
            </a:stretch>
          </a:blipFill>
        </p:spPr>
        <p:txBody>
          <a:bodyPr wrap="square" lIns="0" tIns="0" rIns="0" bIns="0" rtlCol="0"/>
          <a:lstStyle/>
          <a:p>
            <a:endParaRPr/>
          </a:p>
        </p:txBody>
      </p:sp>
      <p:sp>
        <p:nvSpPr>
          <p:cNvPr id="38" name="object 38"/>
          <p:cNvSpPr/>
          <p:nvPr/>
        </p:nvSpPr>
        <p:spPr>
          <a:xfrm>
            <a:off x="8090534" y="533400"/>
            <a:ext cx="443865" cy="457200"/>
          </a:xfrm>
          <a:custGeom>
            <a:avLst/>
            <a:gdLst/>
            <a:ahLst/>
            <a:cxnLst/>
            <a:rect l="l" t="t" r="r" b="b"/>
            <a:pathLst>
              <a:path w="443865" h="457200">
                <a:moveTo>
                  <a:pt x="443865" y="0"/>
                </a:moveTo>
                <a:lnTo>
                  <a:pt x="0" y="0"/>
                </a:lnTo>
                <a:lnTo>
                  <a:pt x="0" y="457200"/>
                </a:lnTo>
                <a:lnTo>
                  <a:pt x="443865" y="457200"/>
                </a:lnTo>
                <a:lnTo>
                  <a:pt x="443865" y="395097"/>
                </a:lnTo>
                <a:lnTo>
                  <a:pt x="263525" y="395097"/>
                </a:lnTo>
                <a:lnTo>
                  <a:pt x="159512" y="291084"/>
                </a:lnTo>
                <a:lnTo>
                  <a:pt x="55372" y="291084"/>
                </a:lnTo>
                <a:lnTo>
                  <a:pt x="55372" y="166115"/>
                </a:lnTo>
                <a:lnTo>
                  <a:pt x="159512" y="166115"/>
                </a:lnTo>
                <a:lnTo>
                  <a:pt x="263525" y="62102"/>
                </a:lnTo>
                <a:lnTo>
                  <a:pt x="443865" y="62102"/>
                </a:lnTo>
                <a:lnTo>
                  <a:pt x="443865" y="0"/>
                </a:lnTo>
                <a:close/>
              </a:path>
              <a:path w="443865" h="457200">
                <a:moveTo>
                  <a:pt x="443865" y="62102"/>
                </a:moveTo>
                <a:lnTo>
                  <a:pt x="263525" y="62102"/>
                </a:lnTo>
                <a:lnTo>
                  <a:pt x="263525" y="395097"/>
                </a:lnTo>
                <a:lnTo>
                  <a:pt x="443865" y="395097"/>
                </a:lnTo>
                <a:lnTo>
                  <a:pt x="443865" y="62102"/>
                </a:lnTo>
                <a:close/>
              </a:path>
            </a:pathLst>
          </a:custGeom>
          <a:solidFill>
            <a:srgbClr val="97C622"/>
          </a:solidFill>
        </p:spPr>
        <p:txBody>
          <a:bodyPr wrap="square" lIns="0" tIns="0" rIns="0" bIns="0" rtlCol="0"/>
          <a:lstStyle/>
          <a:p>
            <a:endParaRPr/>
          </a:p>
        </p:txBody>
      </p:sp>
      <p:sp>
        <p:nvSpPr>
          <p:cNvPr id="39" name="object 39"/>
          <p:cNvSpPr/>
          <p:nvPr/>
        </p:nvSpPr>
        <p:spPr>
          <a:xfrm>
            <a:off x="8145906" y="595502"/>
            <a:ext cx="208279" cy="333375"/>
          </a:xfrm>
          <a:custGeom>
            <a:avLst/>
            <a:gdLst/>
            <a:ahLst/>
            <a:cxnLst/>
            <a:rect l="l" t="t" r="r" b="b"/>
            <a:pathLst>
              <a:path w="208279" h="333375">
                <a:moveTo>
                  <a:pt x="208152" y="0"/>
                </a:moveTo>
                <a:lnTo>
                  <a:pt x="104140" y="104012"/>
                </a:lnTo>
                <a:lnTo>
                  <a:pt x="0" y="104012"/>
                </a:lnTo>
                <a:lnTo>
                  <a:pt x="0" y="228981"/>
                </a:lnTo>
                <a:lnTo>
                  <a:pt x="104140" y="228981"/>
                </a:lnTo>
                <a:lnTo>
                  <a:pt x="208152" y="332994"/>
                </a:lnTo>
                <a:lnTo>
                  <a:pt x="208152" y="0"/>
                </a:lnTo>
                <a:close/>
              </a:path>
            </a:pathLst>
          </a:custGeom>
          <a:solidFill>
            <a:srgbClr val="5B7715"/>
          </a:solidFill>
        </p:spPr>
        <p:txBody>
          <a:bodyPr wrap="square" lIns="0" tIns="0" rIns="0" bIns="0" rtlCol="0"/>
          <a:lstStyle/>
          <a:p>
            <a:endParaRPr/>
          </a:p>
        </p:txBody>
      </p:sp>
      <p:sp>
        <p:nvSpPr>
          <p:cNvPr id="40" name="object 40"/>
          <p:cNvSpPr/>
          <p:nvPr/>
        </p:nvSpPr>
        <p:spPr>
          <a:xfrm>
            <a:off x="8145906" y="595502"/>
            <a:ext cx="208279" cy="333375"/>
          </a:xfrm>
          <a:custGeom>
            <a:avLst/>
            <a:gdLst/>
            <a:ahLst/>
            <a:cxnLst/>
            <a:rect l="l" t="t" r="r" b="b"/>
            <a:pathLst>
              <a:path w="208279" h="333375">
                <a:moveTo>
                  <a:pt x="0" y="104012"/>
                </a:moveTo>
                <a:lnTo>
                  <a:pt x="104140" y="104012"/>
                </a:lnTo>
                <a:lnTo>
                  <a:pt x="208152" y="0"/>
                </a:lnTo>
                <a:lnTo>
                  <a:pt x="208152" y="332994"/>
                </a:lnTo>
                <a:lnTo>
                  <a:pt x="104140" y="228981"/>
                </a:lnTo>
                <a:lnTo>
                  <a:pt x="0" y="228981"/>
                </a:lnTo>
                <a:lnTo>
                  <a:pt x="0" y="104012"/>
                </a:lnTo>
                <a:close/>
              </a:path>
            </a:pathLst>
          </a:custGeom>
          <a:ln w="12700">
            <a:solidFill>
              <a:srgbClr val="6D9217"/>
            </a:solidFill>
            <a:prstDash val="sysDash"/>
          </a:ln>
        </p:spPr>
        <p:txBody>
          <a:bodyPr wrap="square" lIns="0" tIns="0" rIns="0" bIns="0" rtlCol="0"/>
          <a:lstStyle/>
          <a:p>
            <a:endParaRPr/>
          </a:p>
        </p:txBody>
      </p:sp>
      <p:sp>
        <p:nvSpPr>
          <p:cNvPr id="41" name="object 41"/>
          <p:cNvSpPr/>
          <p:nvPr/>
        </p:nvSpPr>
        <p:spPr>
          <a:xfrm>
            <a:off x="8395716" y="637158"/>
            <a:ext cx="83185" cy="62865"/>
          </a:xfrm>
          <a:custGeom>
            <a:avLst/>
            <a:gdLst/>
            <a:ahLst/>
            <a:cxnLst/>
            <a:rect l="l" t="t" r="r" b="b"/>
            <a:pathLst>
              <a:path w="83184" h="62865">
                <a:moveTo>
                  <a:pt x="0" y="62356"/>
                </a:moveTo>
                <a:lnTo>
                  <a:pt x="83184" y="0"/>
                </a:lnTo>
              </a:path>
            </a:pathLst>
          </a:custGeom>
          <a:ln w="12700">
            <a:solidFill>
              <a:srgbClr val="6D9217"/>
            </a:solidFill>
            <a:prstDash val="sysDash"/>
          </a:ln>
        </p:spPr>
        <p:txBody>
          <a:bodyPr wrap="square" lIns="0" tIns="0" rIns="0" bIns="0" rtlCol="0"/>
          <a:lstStyle/>
          <a:p>
            <a:endParaRPr/>
          </a:p>
        </p:txBody>
      </p:sp>
      <p:sp>
        <p:nvSpPr>
          <p:cNvPr id="42" name="object 42"/>
          <p:cNvSpPr/>
          <p:nvPr/>
        </p:nvSpPr>
        <p:spPr>
          <a:xfrm>
            <a:off x="8395716" y="762000"/>
            <a:ext cx="83185" cy="0"/>
          </a:xfrm>
          <a:custGeom>
            <a:avLst/>
            <a:gdLst/>
            <a:ahLst/>
            <a:cxnLst/>
            <a:rect l="l" t="t" r="r" b="b"/>
            <a:pathLst>
              <a:path w="83184">
                <a:moveTo>
                  <a:pt x="0" y="0"/>
                </a:moveTo>
                <a:lnTo>
                  <a:pt x="83184" y="0"/>
                </a:lnTo>
              </a:path>
            </a:pathLst>
          </a:custGeom>
          <a:ln w="12700">
            <a:solidFill>
              <a:srgbClr val="6D9217"/>
            </a:solidFill>
            <a:prstDash val="sysDash"/>
          </a:ln>
        </p:spPr>
        <p:txBody>
          <a:bodyPr wrap="square" lIns="0" tIns="0" rIns="0" bIns="0" rtlCol="0"/>
          <a:lstStyle/>
          <a:p>
            <a:endParaRPr/>
          </a:p>
        </p:txBody>
      </p:sp>
      <p:sp>
        <p:nvSpPr>
          <p:cNvPr id="43" name="object 43"/>
          <p:cNvSpPr/>
          <p:nvPr/>
        </p:nvSpPr>
        <p:spPr>
          <a:xfrm>
            <a:off x="8395716" y="824483"/>
            <a:ext cx="83185" cy="62865"/>
          </a:xfrm>
          <a:custGeom>
            <a:avLst/>
            <a:gdLst/>
            <a:ahLst/>
            <a:cxnLst/>
            <a:rect l="l" t="t" r="r" b="b"/>
            <a:pathLst>
              <a:path w="83184" h="62865">
                <a:moveTo>
                  <a:pt x="0" y="0"/>
                </a:moveTo>
                <a:lnTo>
                  <a:pt x="83184" y="62356"/>
                </a:lnTo>
              </a:path>
            </a:pathLst>
          </a:custGeom>
          <a:ln w="12700">
            <a:solidFill>
              <a:srgbClr val="6D9217"/>
            </a:solidFill>
            <a:prstDash val="sysDash"/>
          </a:ln>
        </p:spPr>
        <p:txBody>
          <a:bodyPr wrap="square" lIns="0" tIns="0" rIns="0" bIns="0" rtlCol="0"/>
          <a:lstStyle/>
          <a:p>
            <a:endParaRPr/>
          </a:p>
        </p:txBody>
      </p:sp>
      <p:sp>
        <p:nvSpPr>
          <p:cNvPr id="44" name="object 44"/>
          <p:cNvSpPr/>
          <p:nvPr/>
        </p:nvSpPr>
        <p:spPr>
          <a:xfrm>
            <a:off x="8090534" y="533400"/>
            <a:ext cx="444500" cy="457200"/>
          </a:xfrm>
          <a:custGeom>
            <a:avLst/>
            <a:gdLst/>
            <a:ahLst/>
            <a:cxnLst/>
            <a:rect l="l" t="t" r="r" b="b"/>
            <a:pathLst>
              <a:path w="444500" h="457200">
                <a:moveTo>
                  <a:pt x="0" y="457200"/>
                </a:moveTo>
                <a:lnTo>
                  <a:pt x="443928" y="457200"/>
                </a:lnTo>
                <a:lnTo>
                  <a:pt x="443928" y="0"/>
                </a:lnTo>
                <a:lnTo>
                  <a:pt x="0" y="0"/>
                </a:lnTo>
                <a:lnTo>
                  <a:pt x="0" y="457200"/>
                </a:lnTo>
                <a:close/>
              </a:path>
            </a:pathLst>
          </a:custGeom>
          <a:ln w="12700">
            <a:solidFill>
              <a:srgbClr val="6D9217"/>
            </a:solidFill>
            <a:prstDash val="sysDash"/>
          </a:ln>
        </p:spPr>
        <p:txBody>
          <a:bodyPr wrap="square" lIns="0" tIns="0" rIns="0" bIns="0" rtlCol="0"/>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Central Consumer Protection Council </a:t>
            </a:r>
          </a:p>
        </p:txBody>
      </p:sp>
      <p:sp>
        <p:nvSpPr>
          <p:cNvPr id="3" name="Content Placeholder 2"/>
          <p:cNvSpPr>
            <a:spLocks noGrp="1"/>
          </p:cNvSpPr>
          <p:nvPr>
            <p:ph idx="1"/>
          </p:nvPr>
        </p:nvSpPr>
        <p:spPr/>
        <p:txBody>
          <a:bodyPr>
            <a:normAutofit fontScale="77500" lnSpcReduction="20000"/>
          </a:bodyPr>
          <a:lstStyle/>
          <a:p>
            <a:pPr algn="just"/>
            <a:r>
              <a:rPr lang="en-US" dirty="0"/>
              <a:t>Section 4 empowers the Central Government to establish a Council to be known as the Central Consumer Protection Council (hereinafter referred to as the Central Council), consisting of the Minister in charge of Consumer Affairs in the Central Government, as its Chairman, and such number of other official or nonofficial members representing such interests as may be prescribed. </a:t>
            </a:r>
          </a:p>
          <a:p>
            <a:pPr algn="just"/>
            <a:r>
              <a:rPr lang="en-US" dirty="0"/>
              <a:t>However, the Consumer Protection Rules, 1987 restrict the number of members of the Central Council to 150 members. Section 5 of the Act requires the Central Council to meet as and when necessary, but </a:t>
            </a:r>
            <a:r>
              <a:rPr lang="en-US" dirty="0" err="1"/>
              <a:t>atleast</a:t>
            </a:r>
            <a:r>
              <a:rPr lang="en-US" dirty="0"/>
              <a:t> once in every year. The procedure in regard to transaction of its business at the meeting is given in Rule 4 of the Rules.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p:nvPr/>
        </p:nvSpPr>
        <p:spPr>
          <a:xfrm>
            <a:off x="535940" y="1460649"/>
            <a:ext cx="8065134" cy="4676921"/>
          </a:xfrm>
          <a:prstGeom prst="rect">
            <a:avLst/>
          </a:prstGeom>
        </p:spPr>
        <p:txBody>
          <a:bodyPr vert="horz" wrap="square" lIns="0" tIns="97790" rIns="0" bIns="0" rtlCol="0">
            <a:spAutoFit/>
          </a:bodyPr>
          <a:lstStyle/>
          <a:p>
            <a:pPr marL="469900" indent="-457834">
              <a:lnSpc>
                <a:spcPct val="100000"/>
              </a:lnSpc>
              <a:spcBef>
                <a:spcPts val="770"/>
              </a:spcBef>
              <a:buFont typeface="Wingdings"/>
              <a:buChar char=""/>
              <a:tabLst>
                <a:tab pos="469900" algn="l"/>
                <a:tab pos="470534" algn="l"/>
              </a:tabLst>
            </a:pPr>
            <a:r>
              <a:rPr lang="en-US" sz="2800" spc="-10" dirty="0">
                <a:latin typeface="Georgia"/>
                <a:cs typeface="Georgia"/>
              </a:rPr>
              <a:t>Consumer protection act was passed on 5</a:t>
            </a:r>
            <a:r>
              <a:rPr lang="en-US" sz="2800" spc="-10" baseline="30000" dirty="0">
                <a:latin typeface="Georgia"/>
                <a:cs typeface="Georgia"/>
              </a:rPr>
              <a:t>th</a:t>
            </a:r>
            <a:r>
              <a:rPr lang="en-US" sz="2800" spc="-10" dirty="0">
                <a:latin typeface="Georgia"/>
                <a:cs typeface="Georgia"/>
              </a:rPr>
              <a:t> </a:t>
            </a:r>
            <a:r>
              <a:rPr lang="en-US" sz="2800" spc="-10" dirty="0" err="1">
                <a:latin typeface="Georgia"/>
                <a:cs typeface="Georgia"/>
              </a:rPr>
              <a:t>dec</a:t>
            </a:r>
            <a:r>
              <a:rPr lang="en-US" sz="2800" spc="-10" dirty="0">
                <a:latin typeface="Georgia"/>
                <a:cs typeface="Georgia"/>
              </a:rPr>
              <a:t>. </a:t>
            </a:r>
            <a:r>
              <a:rPr sz="2800" spc="-5">
                <a:latin typeface="Georgia"/>
                <a:cs typeface="Georgia"/>
              </a:rPr>
              <a:t>1986</a:t>
            </a:r>
            <a:endParaRPr sz="2800">
              <a:latin typeface="Georgia"/>
              <a:cs typeface="Georgia"/>
            </a:endParaRPr>
          </a:p>
          <a:p>
            <a:pPr marL="469900" marR="551180" indent="-457834">
              <a:lnSpc>
                <a:spcPct val="100000"/>
              </a:lnSpc>
              <a:spcBef>
                <a:spcPts val="675"/>
              </a:spcBef>
              <a:buFont typeface="Wingdings"/>
              <a:buChar char=""/>
              <a:tabLst>
                <a:tab pos="469900" algn="l"/>
                <a:tab pos="470534" algn="l"/>
              </a:tabLst>
            </a:pPr>
            <a:r>
              <a:rPr sz="2800" spc="-5" dirty="0">
                <a:latin typeface="Georgia"/>
                <a:cs typeface="Georgia"/>
              </a:rPr>
              <a:t>To </a:t>
            </a:r>
            <a:r>
              <a:rPr sz="2800" spc="-10" dirty="0">
                <a:latin typeface="Georgia"/>
                <a:cs typeface="Georgia"/>
              </a:rPr>
              <a:t>provide </a:t>
            </a:r>
            <a:r>
              <a:rPr sz="2800" spc="-5" dirty="0">
                <a:latin typeface="Georgia"/>
                <a:cs typeface="Georgia"/>
              </a:rPr>
              <a:t>for </a:t>
            </a:r>
            <a:r>
              <a:rPr sz="2800" spc="-10" dirty="0">
                <a:latin typeface="Georgia"/>
                <a:cs typeface="Georgia"/>
              </a:rPr>
              <a:t>better protection </a:t>
            </a:r>
            <a:r>
              <a:rPr sz="2800" spc="-5" dirty="0">
                <a:latin typeface="Georgia"/>
                <a:cs typeface="Georgia"/>
              </a:rPr>
              <a:t>of interest </a:t>
            </a:r>
            <a:r>
              <a:rPr sz="2800" dirty="0">
                <a:latin typeface="Georgia"/>
                <a:cs typeface="Georgia"/>
              </a:rPr>
              <a:t>of  </a:t>
            </a:r>
            <a:r>
              <a:rPr sz="2800" spc="-10" dirty="0">
                <a:latin typeface="Georgia"/>
                <a:cs typeface="Georgia"/>
              </a:rPr>
              <a:t>consumers.</a:t>
            </a:r>
            <a:endParaRPr sz="2800">
              <a:latin typeface="Georgia"/>
              <a:cs typeface="Georgia"/>
            </a:endParaRPr>
          </a:p>
          <a:p>
            <a:pPr marL="469900" marR="5080" indent="-457834">
              <a:lnSpc>
                <a:spcPct val="100000"/>
              </a:lnSpc>
              <a:spcBef>
                <a:spcPts val="675"/>
              </a:spcBef>
              <a:buFont typeface="Wingdings"/>
              <a:buChar char=""/>
              <a:tabLst>
                <a:tab pos="469900" algn="l"/>
                <a:tab pos="470534" algn="l"/>
              </a:tabLst>
            </a:pPr>
            <a:r>
              <a:rPr sz="2800" spc="-5" dirty="0">
                <a:latin typeface="Georgia"/>
                <a:cs typeface="Georgia"/>
              </a:rPr>
              <a:t>To make </a:t>
            </a:r>
            <a:r>
              <a:rPr sz="2800" spc="-10" dirty="0">
                <a:latin typeface="Georgia"/>
                <a:cs typeface="Georgia"/>
              </a:rPr>
              <a:t>provisions </a:t>
            </a:r>
            <a:r>
              <a:rPr sz="2800" spc="-5" dirty="0">
                <a:latin typeface="Georgia"/>
                <a:cs typeface="Georgia"/>
              </a:rPr>
              <a:t>for </a:t>
            </a:r>
            <a:r>
              <a:rPr sz="2800" spc="-10" dirty="0">
                <a:latin typeface="Georgia"/>
                <a:cs typeface="Georgia"/>
              </a:rPr>
              <a:t>the </a:t>
            </a:r>
            <a:r>
              <a:rPr sz="2800" spc="-5" dirty="0">
                <a:latin typeface="Georgia"/>
                <a:cs typeface="Georgia"/>
              </a:rPr>
              <a:t>establishment </a:t>
            </a:r>
            <a:r>
              <a:rPr sz="2800" spc="-10" dirty="0">
                <a:latin typeface="Georgia"/>
                <a:cs typeface="Georgia"/>
              </a:rPr>
              <a:t>of  </a:t>
            </a:r>
            <a:r>
              <a:rPr sz="2800" spc="-5" dirty="0">
                <a:latin typeface="Georgia"/>
                <a:cs typeface="Georgia"/>
              </a:rPr>
              <a:t>Consumer Councils and other authorities for </a:t>
            </a:r>
            <a:r>
              <a:rPr sz="2800" spc="-10" dirty="0">
                <a:latin typeface="Georgia"/>
                <a:cs typeface="Georgia"/>
              </a:rPr>
              <a:t>the  </a:t>
            </a:r>
            <a:r>
              <a:rPr sz="2800" spc="-5" dirty="0">
                <a:latin typeface="Georgia"/>
                <a:cs typeface="Georgia"/>
              </a:rPr>
              <a:t>settlement of consumer</a:t>
            </a:r>
            <a:r>
              <a:rPr sz="2800" spc="-25" dirty="0">
                <a:latin typeface="Georgia"/>
                <a:cs typeface="Georgia"/>
              </a:rPr>
              <a:t> </a:t>
            </a:r>
            <a:r>
              <a:rPr sz="2800" spc="-10" dirty="0">
                <a:latin typeface="Georgia"/>
                <a:cs typeface="Georgia"/>
              </a:rPr>
              <a:t>disputes.</a:t>
            </a:r>
            <a:endParaRPr sz="2800">
              <a:latin typeface="Georgia"/>
              <a:cs typeface="Georgia"/>
            </a:endParaRPr>
          </a:p>
          <a:p>
            <a:pPr marL="469900" marR="76835" indent="-457834">
              <a:lnSpc>
                <a:spcPct val="100000"/>
              </a:lnSpc>
              <a:spcBef>
                <a:spcPts val="670"/>
              </a:spcBef>
              <a:buFont typeface="Wingdings"/>
              <a:buChar char=""/>
              <a:tabLst>
                <a:tab pos="469900" algn="l"/>
                <a:tab pos="470534" algn="l"/>
              </a:tabLst>
            </a:pPr>
            <a:r>
              <a:rPr sz="2800" spc="-5" dirty="0">
                <a:latin typeface="Georgia"/>
                <a:cs typeface="Georgia"/>
              </a:rPr>
              <a:t>Act </a:t>
            </a:r>
            <a:r>
              <a:rPr sz="2800" spc="-10" dirty="0">
                <a:latin typeface="Georgia"/>
                <a:cs typeface="Georgia"/>
              </a:rPr>
              <a:t>applies </a:t>
            </a:r>
            <a:r>
              <a:rPr sz="2800" spc="-5" dirty="0">
                <a:latin typeface="Georgia"/>
                <a:cs typeface="Georgia"/>
              </a:rPr>
              <a:t>to whole of </a:t>
            </a:r>
            <a:r>
              <a:rPr sz="2800" spc="-5">
                <a:latin typeface="Georgia"/>
                <a:cs typeface="Georgia"/>
              </a:rPr>
              <a:t>India </a:t>
            </a:r>
            <a:r>
              <a:rPr lang="en-US" sz="2800" spc="-5" dirty="0">
                <a:latin typeface="Georgia"/>
                <a:cs typeface="Georgia"/>
              </a:rPr>
              <a:t>including</a:t>
            </a:r>
            <a:r>
              <a:rPr sz="2800" spc="-5">
                <a:latin typeface="Georgia"/>
                <a:cs typeface="Georgia"/>
              </a:rPr>
              <a:t> </a:t>
            </a:r>
            <a:r>
              <a:rPr sz="2800" spc="-5" dirty="0">
                <a:latin typeface="Georgia"/>
                <a:cs typeface="Georgia"/>
              </a:rPr>
              <a:t>Jammu and  </a:t>
            </a:r>
            <a:r>
              <a:rPr sz="2800" spc="-10" dirty="0">
                <a:latin typeface="Georgia"/>
                <a:cs typeface="Georgia"/>
              </a:rPr>
              <a:t>Kashmir </a:t>
            </a:r>
            <a:r>
              <a:rPr sz="2800" spc="-5" dirty="0">
                <a:latin typeface="Georgia"/>
                <a:cs typeface="Georgia"/>
              </a:rPr>
              <a:t>and shall apply to all goods and  services.</a:t>
            </a:r>
            <a:endParaRPr sz="2800">
              <a:latin typeface="Georgia"/>
              <a:cs typeface="Georgia"/>
            </a:endParaRPr>
          </a:p>
        </p:txBody>
      </p:sp>
      <p:sp>
        <p:nvSpPr>
          <p:cNvPr id="13" name="object 13"/>
          <p:cNvSpPr txBox="1">
            <a:spLocks noGrp="1"/>
          </p:cNvSpPr>
          <p:nvPr>
            <p:ph type="title"/>
          </p:nvPr>
        </p:nvSpPr>
        <p:spPr>
          <a:xfrm>
            <a:off x="3042030" y="349377"/>
            <a:ext cx="3061335" cy="574040"/>
          </a:xfrm>
          <a:prstGeom prst="rect">
            <a:avLst/>
          </a:prstGeom>
        </p:spPr>
        <p:txBody>
          <a:bodyPr vert="horz" wrap="square" lIns="0" tIns="12700" rIns="0" bIns="0" rtlCol="0">
            <a:spAutoFit/>
          </a:bodyPr>
          <a:lstStyle/>
          <a:p>
            <a:pPr marL="12700">
              <a:lnSpc>
                <a:spcPct val="100000"/>
              </a:lnSpc>
              <a:spcBef>
                <a:spcPts val="100"/>
              </a:spcBef>
            </a:pPr>
            <a:r>
              <a:rPr sz="3600" u="none" dirty="0">
                <a:solidFill>
                  <a:srgbClr val="C00000"/>
                </a:solidFill>
              </a:rPr>
              <a:t>Introduction</a:t>
            </a:r>
            <a:endParaRPr sz="36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State Consumer Protection Council </a:t>
            </a:r>
          </a:p>
        </p:txBody>
      </p:sp>
      <p:sp>
        <p:nvSpPr>
          <p:cNvPr id="3" name="Content Placeholder 2"/>
          <p:cNvSpPr>
            <a:spLocks noGrp="1"/>
          </p:cNvSpPr>
          <p:nvPr>
            <p:ph idx="1"/>
          </p:nvPr>
        </p:nvSpPr>
        <p:spPr/>
        <p:txBody>
          <a:bodyPr>
            <a:normAutofit fontScale="85000" lnSpcReduction="20000"/>
          </a:bodyPr>
          <a:lstStyle/>
          <a:p>
            <a:pPr algn="just"/>
            <a:r>
              <a:rPr lang="en-US" dirty="0"/>
              <a:t>Section 7 provides for the establishment of State Consumer Protection Councils by any State Government (by notification) to be known as Consumer Protection Council for (name of the State). The State Council shall consist of a Minister </a:t>
            </a:r>
            <a:r>
              <a:rPr lang="en-US" dirty="0" err="1"/>
              <a:t>incharge</a:t>
            </a:r>
            <a:r>
              <a:rPr lang="en-US" dirty="0"/>
              <a:t> of Consumer Affairs in the State Government as its Chairman and such number of other official or non-official members representing such interests as may be prescribed by the State Government and such number of other official or non official members, not exceeding ten, as may be nominated by the Central Government. The State Council shall meet as and when necessary but not less than two meetings shall be held every year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District Consumer Protection Council </a:t>
            </a:r>
          </a:p>
        </p:txBody>
      </p:sp>
      <p:sp>
        <p:nvSpPr>
          <p:cNvPr id="3" name="Content Placeholder 2"/>
          <p:cNvSpPr>
            <a:spLocks noGrp="1"/>
          </p:cNvSpPr>
          <p:nvPr>
            <p:ph idx="1"/>
          </p:nvPr>
        </p:nvSpPr>
        <p:spPr/>
        <p:txBody>
          <a:bodyPr>
            <a:normAutofit fontScale="85000" lnSpcReduction="10000"/>
          </a:bodyPr>
          <a:lstStyle/>
          <a:p>
            <a:pPr algn="just"/>
            <a:r>
              <a:rPr lang="en-US" dirty="0"/>
              <a:t>In order to promote and protect the rights of the consumers within the district, section 8A provides for establishment in every district of a council to be known as the District Consumer Protection Council .</a:t>
            </a:r>
          </a:p>
          <a:p>
            <a:pPr algn="just"/>
            <a:r>
              <a:rPr lang="en-US" dirty="0"/>
              <a:t>It shall consist of the Collector of the district (by whatever name called), who shall be its Chairman and such number of other official and non-official members representing such interests as may be prescribed by the State Government. The District Council shall meet as and when necessary but not less than two meetings shall be held every year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55575"/>
          </a:xfrm>
          <a:custGeom>
            <a:avLst/>
            <a:gdLst/>
            <a:ahLst/>
            <a:cxnLst/>
            <a:rect l="l" t="t" r="r" b="b"/>
            <a:pathLst>
              <a:path w="8839200" h="155575">
                <a:moveTo>
                  <a:pt x="0" y="155448"/>
                </a:moveTo>
                <a:lnTo>
                  <a:pt x="8839200" y="155448"/>
                </a:lnTo>
                <a:lnTo>
                  <a:pt x="8839200" y="0"/>
                </a:lnTo>
                <a:lnTo>
                  <a:pt x="0" y="0"/>
                </a:lnTo>
                <a:lnTo>
                  <a:pt x="0" y="155448"/>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8495"/>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txBox="1">
            <a:spLocks noGrp="1"/>
          </p:cNvSpPr>
          <p:nvPr>
            <p:ph type="title"/>
          </p:nvPr>
        </p:nvSpPr>
        <p:spPr>
          <a:xfrm>
            <a:off x="1720976" y="440563"/>
            <a:ext cx="5698490" cy="513715"/>
          </a:xfrm>
          <a:prstGeom prst="rect">
            <a:avLst/>
          </a:prstGeom>
        </p:spPr>
        <p:txBody>
          <a:bodyPr vert="horz" wrap="square" lIns="0" tIns="13335" rIns="0" bIns="0" rtlCol="0">
            <a:spAutoFit/>
          </a:bodyPr>
          <a:lstStyle/>
          <a:p>
            <a:pPr marL="12700">
              <a:lnSpc>
                <a:spcPct val="100000"/>
              </a:lnSpc>
              <a:spcBef>
                <a:spcPts val="105"/>
              </a:spcBef>
              <a:tabLst>
                <a:tab pos="2996565" algn="l"/>
                <a:tab pos="3726815" algn="l"/>
              </a:tabLst>
            </a:pPr>
            <a:r>
              <a:rPr sz="3200" u="none" dirty="0">
                <a:solidFill>
                  <a:srgbClr val="001F5F"/>
                </a:solidFill>
              </a:rPr>
              <a:t>D</a:t>
            </a:r>
            <a:r>
              <a:rPr sz="3200" u="none" spc="5" dirty="0">
                <a:solidFill>
                  <a:srgbClr val="001F5F"/>
                </a:solidFill>
              </a:rPr>
              <a:t>E</a:t>
            </a:r>
            <a:r>
              <a:rPr sz="3200" u="none" spc="-5" dirty="0">
                <a:solidFill>
                  <a:srgbClr val="001F5F"/>
                </a:solidFill>
              </a:rPr>
              <a:t>FICIENC</a:t>
            </a:r>
            <a:r>
              <a:rPr sz="3200" u="none" dirty="0">
                <a:solidFill>
                  <a:srgbClr val="001F5F"/>
                </a:solidFill>
              </a:rPr>
              <a:t>Y	IN	</a:t>
            </a:r>
            <a:r>
              <a:rPr sz="3200" u="none" spc="-10" dirty="0">
                <a:solidFill>
                  <a:srgbClr val="001F5F"/>
                </a:solidFill>
              </a:rPr>
              <a:t>S</a:t>
            </a:r>
            <a:r>
              <a:rPr sz="3200" u="none" spc="-5" dirty="0">
                <a:solidFill>
                  <a:srgbClr val="001F5F"/>
                </a:solidFill>
              </a:rPr>
              <a:t>ER</a:t>
            </a:r>
            <a:r>
              <a:rPr sz="3200" u="none" spc="10" dirty="0">
                <a:solidFill>
                  <a:srgbClr val="001F5F"/>
                </a:solidFill>
              </a:rPr>
              <a:t>V</a:t>
            </a:r>
            <a:r>
              <a:rPr sz="3200" u="none" dirty="0">
                <a:solidFill>
                  <a:srgbClr val="001F5F"/>
                </a:solidFill>
              </a:rPr>
              <a:t>ICE</a:t>
            </a:r>
            <a:endParaRPr sz="3200"/>
          </a:p>
        </p:txBody>
      </p:sp>
      <p:sp>
        <p:nvSpPr>
          <p:cNvPr id="9" name="object 9"/>
          <p:cNvSpPr txBox="1"/>
          <p:nvPr/>
        </p:nvSpPr>
        <p:spPr>
          <a:xfrm>
            <a:off x="380491" y="1453388"/>
            <a:ext cx="8378825" cy="3903345"/>
          </a:xfrm>
          <a:prstGeom prst="rect">
            <a:avLst/>
          </a:prstGeom>
        </p:spPr>
        <p:txBody>
          <a:bodyPr vert="horz" wrap="square" lIns="0" tIns="12700" rIns="0" bIns="0" rtlCol="0">
            <a:spAutoFit/>
          </a:bodyPr>
          <a:lstStyle/>
          <a:p>
            <a:pPr marL="287020" indent="-274320" algn="just">
              <a:lnSpc>
                <a:spcPct val="100000"/>
              </a:lnSpc>
              <a:spcBef>
                <a:spcPts val="100"/>
              </a:spcBef>
              <a:buClr>
                <a:srgbClr val="97C622"/>
              </a:buClr>
              <a:buSzPct val="85416"/>
              <a:buFont typeface="Wingdings 2"/>
              <a:buChar char=""/>
              <a:tabLst>
                <a:tab pos="287020" algn="l"/>
              </a:tabLst>
            </a:pPr>
            <a:r>
              <a:rPr sz="2400" b="1" spc="-5" dirty="0">
                <a:latin typeface="Georgia"/>
                <a:cs typeface="Georgia"/>
              </a:rPr>
              <a:t>Meaning</a:t>
            </a:r>
            <a:r>
              <a:rPr sz="2400" b="1" spc="160" dirty="0">
                <a:latin typeface="Georgia"/>
                <a:cs typeface="Georgia"/>
              </a:rPr>
              <a:t> </a:t>
            </a:r>
            <a:r>
              <a:rPr sz="2400" b="1" spc="-5" dirty="0">
                <a:latin typeface="Georgia"/>
                <a:cs typeface="Georgia"/>
              </a:rPr>
              <a:t>:-</a:t>
            </a:r>
            <a:r>
              <a:rPr sz="2400" b="1" spc="75" dirty="0">
                <a:latin typeface="Georgia"/>
                <a:cs typeface="Georgia"/>
              </a:rPr>
              <a:t> </a:t>
            </a:r>
            <a:r>
              <a:rPr sz="2400" spc="-5" dirty="0">
                <a:latin typeface="Georgia"/>
                <a:cs typeface="Georgia"/>
              </a:rPr>
              <a:t>Section</a:t>
            </a:r>
            <a:r>
              <a:rPr sz="2400" spc="135" dirty="0">
                <a:latin typeface="Georgia"/>
                <a:cs typeface="Georgia"/>
              </a:rPr>
              <a:t> </a:t>
            </a:r>
            <a:r>
              <a:rPr sz="2400" dirty="0">
                <a:latin typeface="Georgia"/>
                <a:cs typeface="Georgia"/>
              </a:rPr>
              <a:t>2(1)</a:t>
            </a:r>
            <a:r>
              <a:rPr sz="2400" spc="130" dirty="0">
                <a:latin typeface="Georgia"/>
                <a:cs typeface="Georgia"/>
              </a:rPr>
              <a:t> </a:t>
            </a:r>
            <a:r>
              <a:rPr sz="2400" dirty="0">
                <a:latin typeface="Georgia"/>
                <a:cs typeface="Georgia"/>
              </a:rPr>
              <a:t>(g)</a:t>
            </a:r>
            <a:r>
              <a:rPr sz="2400" spc="120" dirty="0">
                <a:latin typeface="Georgia"/>
                <a:cs typeface="Georgia"/>
              </a:rPr>
              <a:t> </a:t>
            </a:r>
            <a:r>
              <a:rPr sz="2400" dirty="0">
                <a:latin typeface="Georgia"/>
                <a:cs typeface="Georgia"/>
              </a:rPr>
              <a:t>of</a:t>
            </a:r>
            <a:r>
              <a:rPr sz="2400" spc="130" dirty="0">
                <a:latin typeface="Georgia"/>
                <a:cs typeface="Georgia"/>
              </a:rPr>
              <a:t> </a:t>
            </a:r>
            <a:r>
              <a:rPr sz="2400" spc="-5" dirty="0">
                <a:latin typeface="Georgia"/>
                <a:cs typeface="Georgia"/>
              </a:rPr>
              <a:t>the</a:t>
            </a:r>
            <a:r>
              <a:rPr sz="2400" spc="130" dirty="0">
                <a:latin typeface="Georgia"/>
                <a:cs typeface="Georgia"/>
              </a:rPr>
              <a:t> </a:t>
            </a:r>
            <a:r>
              <a:rPr sz="2400" dirty="0">
                <a:latin typeface="Georgia"/>
                <a:cs typeface="Georgia"/>
              </a:rPr>
              <a:t>Act</a:t>
            </a:r>
            <a:r>
              <a:rPr sz="2400" spc="120" dirty="0">
                <a:latin typeface="Georgia"/>
                <a:cs typeface="Georgia"/>
              </a:rPr>
              <a:t> </a:t>
            </a:r>
            <a:r>
              <a:rPr sz="2400" spc="-5" dirty="0">
                <a:latin typeface="Georgia"/>
                <a:cs typeface="Georgia"/>
              </a:rPr>
              <a:t>provides</a:t>
            </a:r>
            <a:r>
              <a:rPr sz="2400" spc="135" dirty="0">
                <a:latin typeface="Georgia"/>
                <a:cs typeface="Georgia"/>
              </a:rPr>
              <a:t> </a:t>
            </a:r>
            <a:r>
              <a:rPr sz="2400" spc="-5" dirty="0">
                <a:latin typeface="Georgia"/>
                <a:cs typeface="Georgia"/>
              </a:rPr>
              <a:t>that,</a:t>
            </a:r>
            <a:endParaRPr sz="2400">
              <a:latin typeface="Georgia"/>
              <a:cs typeface="Georgia"/>
            </a:endParaRPr>
          </a:p>
          <a:p>
            <a:pPr marL="287020" marR="5080" algn="just">
              <a:lnSpc>
                <a:spcPct val="160000"/>
              </a:lnSpc>
            </a:pPr>
            <a:r>
              <a:rPr sz="2400" spc="-215" dirty="0">
                <a:latin typeface="Georgia"/>
                <a:cs typeface="Georgia"/>
              </a:rPr>
              <a:t>―deficiency‖ </a:t>
            </a:r>
            <a:r>
              <a:rPr sz="2400" dirty="0">
                <a:latin typeface="Georgia"/>
                <a:cs typeface="Georgia"/>
              </a:rPr>
              <a:t>means any </a:t>
            </a:r>
            <a:r>
              <a:rPr sz="2400" spc="-5" dirty="0">
                <a:latin typeface="Georgia"/>
                <a:cs typeface="Georgia"/>
              </a:rPr>
              <a:t>fault, imperfection, </a:t>
            </a:r>
            <a:r>
              <a:rPr sz="2400" dirty="0">
                <a:latin typeface="Georgia"/>
                <a:cs typeface="Georgia"/>
              </a:rPr>
              <a:t>shortcoming or  </a:t>
            </a:r>
            <a:r>
              <a:rPr sz="2400" spc="-5" dirty="0">
                <a:latin typeface="Georgia"/>
                <a:cs typeface="Georgia"/>
              </a:rPr>
              <a:t>inadequacy </a:t>
            </a:r>
            <a:r>
              <a:rPr sz="2400" dirty="0">
                <a:latin typeface="Georgia"/>
                <a:cs typeface="Georgia"/>
              </a:rPr>
              <a:t>in </a:t>
            </a:r>
            <a:r>
              <a:rPr sz="2400" spc="-5" dirty="0">
                <a:latin typeface="Georgia"/>
                <a:cs typeface="Georgia"/>
              </a:rPr>
              <a:t>the quality, </a:t>
            </a:r>
            <a:r>
              <a:rPr sz="2400" dirty="0">
                <a:latin typeface="Georgia"/>
                <a:cs typeface="Georgia"/>
              </a:rPr>
              <a:t>nature and </a:t>
            </a:r>
            <a:r>
              <a:rPr sz="2400" spc="-5" dirty="0">
                <a:latin typeface="Georgia"/>
                <a:cs typeface="Georgia"/>
              </a:rPr>
              <a:t>manner </a:t>
            </a:r>
            <a:r>
              <a:rPr sz="2400" dirty="0">
                <a:latin typeface="Georgia"/>
                <a:cs typeface="Georgia"/>
              </a:rPr>
              <a:t>of  </a:t>
            </a:r>
            <a:r>
              <a:rPr sz="2400" spc="-5" dirty="0">
                <a:latin typeface="Georgia"/>
                <a:cs typeface="Georgia"/>
              </a:rPr>
              <a:t>performance which </a:t>
            </a:r>
            <a:r>
              <a:rPr sz="2400" dirty="0">
                <a:latin typeface="Georgia"/>
                <a:cs typeface="Georgia"/>
              </a:rPr>
              <a:t>is required </a:t>
            </a:r>
            <a:r>
              <a:rPr sz="2400" spc="-5" dirty="0">
                <a:latin typeface="Georgia"/>
                <a:cs typeface="Georgia"/>
              </a:rPr>
              <a:t>to be maintained by </a:t>
            </a:r>
            <a:r>
              <a:rPr sz="2400" spc="10" dirty="0">
                <a:latin typeface="Georgia"/>
                <a:cs typeface="Georgia"/>
              </a:rPr>
              <a:t>or  </a:t>
            </a:r>
            <a:r>
              <a:rPr sz="2400" spc="-5" dirty="0">
                <a:latin typeface="Georgia"/>
                <a:cs typeface="Georgia"/>
              </a:rPr>
              <a:t>under </a:t>
            </a:r>
            <a:r>
              <a:rPr sz="2400" dirty="0">
                <a:latin typeface="Georgia"/>
                <a:cs typeface="Georgia"/>
              </a:rPr>
              <a:t>any </a:t>
            </a:r>
            <a:r>
              <a:rPr sz="2400" spc="-5" dirty="0">
                <a:latin typeface="Georgia"/>
                <a:cs typeface="Georgia"/>
              </a:rPr>
              <a:t>law for </a:t>
            </a:r>
            <a:r>
              <a:rPr sz="2400" dirty="0">
                <a:latin typeface="Georgia"/>
                <a:cs typeface="Georgia"/>
              </a:rPr>
              <a:t>the </a:t>
            </a:r>
            <a:r>
              <a:rPr sz="2400" spc="-5" dirty="0">
                <a:latin typeface="Georgia"/>
                <a:cs typeface="Georgia"/>
              </a:rPr>
              <a:t>time being </a:t>
            </a:r>
            <a:r>
              <a:rPr sz="2400" dirty="0">
                <a:latin typeface="Georgia"/>
                <a:cs typeface="Georgia"/>
              </a:rPr>
              <a:t>in </a:t>
            </a:r>
            <a:r>
              <a:rPr sz="2400" spc="-5" dirty="0">
                <a:latin typeface="Georgia"/>
                <a:cs typeface="Georgia"/>
              </a:rPr>
              <a:t>force </a:t>
            </a:r>
            <a:r>
              <a:rPr sz="2400" dirty="0">
                <a:latin typeface="Georgia"/>
                <a:cs typeface="Georgia"/>
              </a:rPr>
              <a:t>or </a:t>
            </a:r>
            <a:r>
              <a:rPr sz="2400" spc="-5" dirty="0">
                <a:latin typeface="Georgia"/>
                <a:cs typeface="Georgia"/>
              </a:rPr>
              <a:t>has been  undertaken to be performed </a:t>
            </a:r>
            <a:r>
              <a:rPr sz="2400" spc="5" dirty="0">
                <a:latin typeface="Georgia"/>
                <a:cs typeface="Georgia"/>
              </a:rPr>
              <a:t>by </a:t>
            </a:r>
            <a:r>
              <a:rPr sz="2400" dirty="0">
                <a:latin typeface="Georgia"/>
                <a:cs typeface="Georgia"/>
              </a:rPr>
              <a:t>a </a:t>
            </a:r>
            <a:r>
              <a:rPr sz="2400" spc="-5" dirty="0">
                <a:latin typeface="Georgia"/>
                <a:cs typeface="Georgia"/>
              </a:rPr>
              <a:t>person </a:t>
            </a:r>
            <a:r>
              <a:rPr sz="2400" dirty="0">
                <a:latin typeface="Georgia"/>
                <a:cs typeface="Georgia"/>
              </a:rPr>
              <a:t>in </a:t>
            </a:r>
            <a:r>
              <a:rPr sz="2400" spc="-5" dirty="0">
                <a:latin typeface="Georgia"/>
                <a:cs typeface="Georgia"/>
              </a:rPr>
              <a:t>pursuance </a:t>
            </a:r>
            <a:r>
              <a:rPr sz="2400" dirty="0">
                <a:latin typeface="Georgia"/>
                <a:cs typeface="Georgia"/>
              </a:rPr>
              <a:t>of a  </a:t>
            </a:r>
            <a:r>
              <a:rPr sz="2400" spc="-5" dirty="0">
                <a:latin typeface="Georgia"/>
                <a:cs typeface="Georgia"/>
              </a:rPr>
              <a:t>contract </a:t>
            </a:r>
            <a:r>
              <a:rPr sz="2400" dirty="0">
                <a:latin typeface="Georgia"/>
                <a:cs typeface="Georgia"/>
              </a:rPr>
              <a:t>or </a:t>
            </a:r>
            <a:r>
              <a:rPr sz="2400" spc="-5" dirty="0">
                <a:latin typeface="Georgia"/>
                <a:cs typeface="Georgia"/>
              </a:rPr>
              <a:t>otherwise </a:t>
            </a:r>
            <a:r>
              <a:rPr sz="2400" dirty="0">
                <a:latin typeface="Georgia"/>
                <a:cs typeface="Georgia"/>
              </a:rPr>
              <a:t>in relation </a:t>
            </a:r>
            <a:r>
              <a:rPr sz="2400" spc="-5" dirty="0">
                <a:latin typeface="Georgia"/>
                <a:cs typeface="Georgia"/>
              </a:rPr>
              <a:t>to </a:t>
            </a:r>
            <a:r>
              <a:rPr sz="2400" dirty="0">
                <a:latin typeface="Georgia"/>
                <a:cs typeface="Georgia"/>
              </a:rPr>
              <a:t>any</a:t>
            </a:r>
            <a:r>
              <a:rPr sz="2400" spc="-50" dirty="0">
                <a:latin typeface="Georgia"/>
                <a:cs typeface="Georgia"/>
              </a:rPr>
              <a:t> </a:t>
            </a:r>
            <a:r>
              <a:rPr sz="2400" spc="-5" dirty="0">
                <a:latin typeface="Georgia"/>
                <a:cs typeface="Georgia"/>
              </a:rPr>
              <a:t>service.</a:t>
            </a:r>
            <a:endParaRPr sz="2400">
              <a:latin typeface="Georgia"/>
              <a:cs typeface="Georgi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0"/>
            <a:ext cx="8839200" cy="155575"/>
          </a:xfrm>
          <a:custGeom>
            <a:avLst/>
            <a:gdLst/>
            <a:ahLst/>
            <a:cxnLst/>
            <a:rect l="l" t="t" r="r" b="b"/>
            <a:pathLst>
              <a:path w="8839200" h="155575">
                <a:moveTo>
                  <a:pt x="0" y="155448"/>
                </a:moveTo>
                <a:lnTo>
                  <a:pt x="8839200" y="155448"/>
                </a:lnTo>
                <a:lnTo>
                  <a:pt x="8839200" y="0"/>
                </a:lnTo>
                <a:lnTo>
                  <a:pt x="0" y="0"/>
                </a:lnTo>
                <a:lnTo>
                  <a:pt x="0" y="155448"/>
                </a:lnTo>
                <a:close/>
              </a:path>
            </a:pathLst>
          </a:custGeom>
          <a:solidFill>
            <a:srgbClr val="FFFFFF"/>
          </a:solidFill>
        </p:spPr>
        <p:txBody>
          <a:bodyPr wrap="square" lIns="0" tIns="0" rIns="0" bIns="0" rtlCol="0"/>
          <a:lstStyle/>
          <a:p>
            <a:endParaRPr/>
          </a:p>
        </p:txBody>
      </p:sp>
      <p:sp>
        <p:nvSpPr>
          <p:cNvPr id="3" name="object 3"/>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6" name="object 6"/>
          <p:cNvSpPr/>
          <p:nvPr/>
        </p:nvSpPr>
        <p:spPr>
          <a:xfrm>
            <a:off x="152400" y="158495"/>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7" name="object 7"/>
          <p:cNvSpPr txBox="1"/>
          <p:nvPr/>
        </p:nvSpPr>
        <p:spPr>
          <a:xfrm>
            <a:off x="380491" y="671068"/>
            <a:ext cx="8378825" cy="4013835"/>
          </a:xfrm>
          <a:prstGeom prst="rect">
            <a:avLst/>
          </a:prstGeom>
        </p:spPr>
        <p:txBody>
          <a:bodyPr vert="horz" wrap="square" lIns="0" tIns="12700" rIns="0" bIns="0" rtlCol="0">
            <a:spAutoFit/>
          </a:bodyPr>
          <a:lstStyle/>
          <a:p>
            <a:pPr marL="287020" marR="5080" indent="-274320" algn="just">
              <a:lnSpc>
                <a:spcPct val="150100"/>
              </a:lnSpc>
              <a:spcBef>
                <a:spcPts val="100"/>
              </a:spcBef>
              <a:buClr>
                <a:srgbClr val="97C622"/>
              </a:buClr>
              <a:buSzPct val="85416"/>
              <a:buFont typeface="Wingdings 2"/>
              <a:buChar char=""/>
              <a:tabLst>
                <a:tab pos="287020" algn="l"/>
              </a:tabLst>
            </a:pPr>
            <a:r>
              <a:rPr sz="2400" dirty="0">
                <a:latin typeface="Candara"/>
                <a:cs typeface="Candara"/>
              </a:rPr>
              <a:t>“Deficiency” </a:t>
            </a:r>
            <a:r>
              <a:rPr sz="2400" spc="-5" dirty="0">
                <a:latin typeface="Candara"/>
                <a:cs typeface="Candara"/>
              </a:rPr>
              <a:t>means </a:t>
            </a:r>
            <a:r>
              <a:rPr sz="2400" dirty="0">
                <a:latin typeface="Candara"/>
                <a:cs typeface="Candara"/>
              </a:rPr>
              <a:t>any fault, imperfection, shortcoming or  </a:t>
            </a:r>
            <a:r>
              <a:rPr sz="2400" spc="-5" dirty="0">
                <a:latin typeface="Candara"/>
                <a:cs typeface="Candara"/>
              </a:rPr>
              <a:t>inadequacy </a:t>
            </a:r>
            <a:r>
              <a:rPr sz="2400" dirty="0">
                <a:latin typeface="Candara"/>
                <a:cs typeface="Candara"/>
              </a:rPr>
              <a:t>in the </a:t>
            </a:r>
            <a:r>
              <a:rPr sz="2400" spc="-5" dirty="0">
                <a:latin typeface="Candara"/>
                <a:cs typeface="Candara"/>
              </a:rPr>
              <a:t>quality, nature and manner </a:t>
            </a:r>
            <a:r>
              <a:rPr sz="2400" dirty="0">
                <a:latin typeface="Candara"/>
                <a:cs typeface="Candara"/>
              </a:rPr>
              <a:t>of</a:t>
            </a:r>
            <a:r>
              <a:rPr sz="2400" spc="70" dirty="0">
                <a:latin typeface="Candara"/>
                <a:cs typeface="Candara"/>
              </a:rPr>
              <a:t> </a:t>
            </a:r>
            <a:r>
              <a:rPr sz="2400" dirty="0">
                <a:latin typeface="Candara"/>
                <a:cs typeface="Candara"/>
              </a:rPr>
              <a:t>performance.</a:t>
            </a:r>
            <a:endParaRPr sz="2400">
              <a:latin typeface="Candara"/>
              <a:cs typeface="Candara"/>
            </a:endParaRPr>
          </a:p>
          <a:p>
            <a:pPr marL="287020" marR="5080" indent="-274320" algn="just">
              <a:lnSpc>
                <a:spcPct val="150000"/>
              </a:lnSpc>
              <a:spcBef>
                <a:spcPts val="575"/>
              </a:spcBef>
              <a:buClr>
                <a:srgbClr val="97C622"/>
              </a:buClr>
              <a:buSzPct val="85416"/>
              <a:buFont typeface="Wingdings 2"/>
              <a:buChar char=""/>
              <a:tabLst>
                <a:tab pos="287020" algn="l"/>
              </a:tabLst>
            </a:pPr>
            <a:r>
              <a:rPr sz="2400" spc="-10" dirty="0">
                <a:latin typeface="Candara"/>
                <a:cs typeface="Candara"/>
              </a:rPr>
              <a:t>Such </a:t>
            </a:r>
            <a:r>
              <a:rPr sz="2400" spc="-5" dirty="0">
                <a:latin typeface="Candara"/>
                <a:cs typeface="Candara"/>
              </a:rPr>
              <a:t>quality and </a:t>
            </a:r>
            <a:r>
              <a:rPr sz="2400" dirty="0">
                <a:latin typeface="Candara"/>
                <a:cs typeface="Candara"/>
              </a:rPr>
              <a:t>manner of performance of service should  </a:t>
            </a:r>
            <a:r>
              <a:rPr sz="2400" spc="-5" dirty="0">
                <a:latin typeface="Candara"/>
                <a:cs typeface="Candara"/>
              </a:rPr>
              <a:t>have </a:t>
            </a:r>
            <a:r>
              <a:rPr sz="2400" dirty="0">
                <a:latin typeface="Candara"/>
                <a:cs typeface="Candara"/>
              </a:rPr>
              <a:t>been required to </a:t>
            </a:r>
            <a:r>
              <a:rPr sz="2400" spc="-5" dirty="0">
                <a:latin typeface="Candara"/>
                <a:cs typeface="Candara"/>
              </a:rPr>
              <a:t>be </a:t>
            </a:r>
            <a:r>
              <a:rPr sz="2400" dirty="0">
                <a:latin typeface="Candara"/>
                <a:cs typeface="Candara"/>
              </a:rPr>
              <a:t>maintained </a:t>
            </a:r>
            <a:r>
              <a:rPr sz="2400" spc="-5" dirty="0">
                <a:latin typeface="Candara"/>
                <a:cs typeface="Candara"/>
              </a:rPr>
              <a:t>by </a:t>
            </a:r>
            <a:r>
              <a:rPr sz="2400" dirty="0">
                <a:latin typeface="Candara"/>
                <a:cs typeface="Candara"/>
              </a:rPr>
              <a:t>or under </a:t>
            </a:r>
            <a:r>
              <a:rPr sz="2400" spc="-5" dirty="0">
                <a:latin typeface="Candara"/>
                <a:cs typeface="Candara"/>
              </a:rPr>
              <a:t>any </a:t>
            </a:r>
            <a:r>
              <a:rPr sz="2400" dirty="0">
                <a:latin typeface="Candara"/>
                <a:cs typeface="Candara"/>
              </a:rPr>
              <a:t>law for  the time being in force or undertaken to </a:t>
            </a:r>
            <a:r>
              <a:rPr sz="2400" spc="5" dirty="0">
                <a:latin typeface="Candara"/>
                <a:cs typeface="Candara"/>
              </a:rPr>
              <a:t>be </a:t>
            </a:r>
            <a:r>
              <a:rPr sz="2400" dirty="0">
                <a:latin typeface="Candara"/>
                <a:cs typeface="Candara"/>
              </a:rPr>
              <a:t>performed </a:t>
            </a:r>
            <a:r>
              <a:rPr sz="2400" spc="-5" dirty="0">
                <a:latin typeface="Candara"/>
                <a:cs typeface="Candara"/>
              </a:rPr>
              <a:t>by </a:t>
            </a:r>
            <a:r>
              <a:rPr sz="2400" dirty="0">
                <a:latin typeface="Candara"/>
                <a:cs typeface="Candara"/>
              </a:rPr>
              <a:t>a  person in </a:t>
            </a:r>
            <a:r>
              <a:rPr sz="2400" spc="-5" dirty="0">
                <a:latin typeface="Candara"/>
                <a:cs typeface="Candara"/>
              </a:rPr>
              <a:t>pursuance </a:t>
            </a:r>
            <a:r>
              <a:rPr sz="2400" dirty="0">
                <a:latin typeface="Candara"/>
                <a:cs typeface="Candara"/>
              </a:rPr>
              <a:t>of a </a:t>
            </a:r>
            <a:r>
              <a:rPr sz="2400" spc="-5" dirty="0">
                <a:latin typeface="Candara"/>
                <a:cs typeface="Candara"/>
              </a:rPr>
              <a:t>contract </a:t>
            </a:r>
            <a:r>
              <a:rPr sz="2400" dirty="0">
                <a:latin typeface="Candara"/>
                <a:cs typeface="Candara"/>
              </a:rPr>
              <a:t>or</a:t>
            </a:r>
            <a:r>
              <a:rPr sz="2400" spc="10" dirty="0">
                <a:latin typeface="Candara"/>
                <a:cs typeface="Candara"/>
              </a:rPr>
              <a:t> </a:t>
            </a:r>
            <a:r>
              <a:rPr sz="2400" dirty="0">
                <a:latin typeface="Candara"/>
                <a:cs typeface="Candara"/>
              </a:rPr>
              <a:t>otherwise.</a:t>
            </a:r>
            <a:endParaRPr sz="2400">
              <a:latin typeface="Candara"/>
              <a:cs typeface="Candara"/>
            </a:endParaRPr>
          </a:p>
          <a:p>
            <a:pPr marL="287020" indent="-274320" algn="just">
              <a:lnSpc>
                <a:spcPct val="100000"/>
              </a:lnSpc>
              <a:spcBef>
                <a:spcPts val="2020"/>
              </a:spcBef>
              <a:buClr>
                <a:srgbClr val="97C622"/>
              </a:buClr>
              <a:buSzPct val="85416"/>
              <a:buFont typeface="Wingdings 2"/>
              <a:buChar char=""/>
              <a:tabLst>
                <a:tab pos="287020" algn="l"/>
              </a:tabLst>
            </a:pPr>
            <a:r>
              <a:rPr sz="2400" spc="-5" dirty="0">
                <a:latin typeface="Candara"/>
                <a:cs typeface="Candara"/>
              </a:rPr>
              <a:t>The deficiency </a:t>
            </a:r>
            <a:r>
              <a:rPr sz="2400" dirty="0">
                <a:latin typeface="Candara"/>
                <a:cs typeface="Candara"/>
              </a:rPr>
              <a:t>must </a:t>
            </a:r>
            <a:r>
              <a:rPr sz="2400" spc="-5" dirty="0">
                <a:latin typeface="Candara"/>
                <a:cs typeface="Candara"/>
              </a:rPr>
              <a:t>be </a:t>
            </a:r>
            <a:r>
              <a:rPr sz="2400" dirty="0">
                <a:latin typeface="Candara"/>
                <a:cs typeface="Candara"/>
              </a:rPr>
              <a:t>in relation to a</a:t>
            </a:r>
            <a:r>
              <a:rPr sz="2400" spc="15" dirty="0">
                <a:latin typeface="Candara"/>
                <a:cs typeface="Candara"/>
              </a:rPr>
              <a:t> </a:t>
            </a:r>
            <a:r>
              <a:rPr sz="2400" dirty="0">
                <a:latin typeface="Candara"/>
                <a:cs typeface="Candara"/>
              </a:rPr>
              <a:t>service.</a:t>
            </a:r>
            <a:endParaRPr sz="2400">
              <a:latin typeface="Candara"/>
              <a:cs typeface="Candara"/>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55575"/>
          </a:xfrm>
          <a:custGeom>
            <a:avLst/>
            <a:gdLst/>
            <a:ahLst/>
            <a:cxnLst/>
            <a:rect l="l" t="t" r="r" b="b"/>
            <a:pathLst>
              <a:path w="8839200" h="155575">
                <a:moveTo>
                  <a:pt x="0" y="155448"/>
                </a:moveTo>
                <a:lnTo>
                  <a:pt x="8839200" y="155448"/>
                </a:lnTo>
                <a:lnTo>
                  <a:pt x="8839200" y="0"/>
                </a:lnTo>
                <a:lnTo>
                  <a:pt x="0" y="0"/>
                </a:lnTo>
                <a:lnTo>
                  <a:pt x="0" y="155448"/>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8495"/>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txBox="1">
            <a:spLocks noGrp="1"/>
          </p:cNvSpPr>
          <p:nvPr>
            <p:ph type="title"/>
          </p:nvPr>
        </p:nvSpPr>
        <p:spPr>
          <a:xfrm>
            <a:off x="2330576" y="412445"/>
            <a:ext cx="4474845" cy="528955"/>
          </a:xfrm>
          <a:prstGeom prst="rect">
            <a:avLst/>
          </a:prstGeom>
        </p:spPr>
        <p:txBody>
          <a:bodyPr vert="horz" wrap="square" lIns="0" tIns="12700" rIns="0" bIns="0" rtlCol="0">
            <a:spAutoFit/>
          </a:bodyPr>
          <a:lstStyle/>
          <a:p>
            <a:pPr marL="12700">
              <a:lnSpc>
                <a:spcPct val="100000"/>
              </a:lnSpc>
              <a:spcBef>
                <a:spcPts val="100"/>
              </a:spcBef>
              <a:tabLst>
                <a:tab pos="1800225" algn="l"/>
              </a:tabLst>
            </a:pPr>
            <a:r>
              <a:rPr sz="3300" u="none" spc="-5" dirty="0">
                <a:solidFill>
                  <a:srgbClr val="C00000"/>
                </a:solidFill>
              </a:rPr>
              <a:t>Service	</a:t>
            </a:r>
            <a:r>
              <a:rPr sz="3300" u="none" dirty="0">
                <a:solidFill>
                  <a:srgbClr val="C00000"/>
                </a:solidFill>
              </a:rPr>
              <a:t>[u/s</a:t>
            </a:r>
            <a:r>
              <a:rPr sz="3300" u="none" spc="-75" dirty="0">
                <a:solidFill>
                  <a:srgbClr val="C00000"/>
                </a:solidFill>
              </a:rPr>
              <a:t> </a:t>
            </a:r>
            <a:r>
              <a:rPr sz="3300" u="none" spc="-5" dirty="0">
                <a:solidFill>
                  <a:srgbClr val="C00000"/>
                </a:solidFill>
              </a:rPr>
              <a:t>2(1)(o)]</a:t>
            </a:r>
            <a:endParaRPr sz="3300"/>
          </a:p>
        </p:txBody>
      </p:sp>
      <p:sp>
        <p:nvSpPr>
          <p:cNvPr id="9" name="object 9"/>
          <p:cNvSpPr txBox="1"/>
          <p:nvPr/>
        </p:nvSpPr>
        <p:spPr>
          <a:xfrm>
            <a:off x="302463" y="1301242"/>
            <a:ext cx="8296909" cy="4242435"/>
          </a:xfrm>
          <a:prstGeom prst="rect">
            <a:avLst/>
          </a:prstGeom>
        </p:spPr>
        <p:txBody>
          <a:bodyPr vert="horz" wrap="square" lIns="0" tIns="12065" rIns="0" bIns="0" rtlCol="0">
            <a:spAutoFit/>
          </a:bodyPr>
          <a:lstStyle/>
          <a:p>
            <a:pPr marL="12700">
              <a:lnSpc>
                <a:spcPct val="100000"/>
              </a:lnSpc>
              <a:spcBef>
                <a:spcPts val="95"/>
              </a:spcBef>
            </a:pPr>
            <a:r>
              <a:rPr sz="2800" b="1" spc="-10" dirty="0">
                <a:solidFill>
                  <a:srgbClr val="001F5F"/>
                </a:solidFill>
                <a:latin typeface="Georgia"/>
                <a:cs typeface="Georgia"/>
              </a:rPr>
              <a:t>Meaning</a:t>
            </a:r>
            <a:endParaRPr sz="2800">
              <a:latin typeface="Georgia"/>
              <a:cs typeface="Georgia"/>
            </a:endParaRPr>
          </a:p>
          <a:p>
            <a:pPr marL="205740" marR="5080" indent="-27940" algn="just">
              <a:lnSpc>
                <a:spcPct val="150000"/>
              </a:lnSpc>
              <a:spcBef>
                <a:spcPts val="680"/>
              </a:spcBef>
            </a:pPr>
            <a:r>
              <a:rPr sz="2700" spc="-145" dirty="0">
                <a:latin typeface="Georgia"/>
                <a:cs typeface="Georgia"/>
              </a:rPr>
              <a:t>‗Service </a:t>
            </a:r>
            <a:r>
              <a:rPr sz="2700" spc="-5" dirty="0">
                <a:latin typeface="Georgia"/>
                <a:cs typeface="Georgia"/>
              </a:rPr>
              <a:t>of </a:t>
            </a:r>
            <a:r>
              <a:rPr sz="2700" dirty="0">
                <a:latin typeface="Georgia"/>
                <a:cs typeface="Georgia"/>
              </a:rPr>
              <a:t>any </a:t>
            </a:r>
            <a:r>
              <a:rPr sz="2700" spc="-5" dirty="0">
                <a:latin typeface="Georgia"/>
                <a:cs typeface="Georgia"/>
              </a:rPr>
              <a:t>description which </a:t>
            </a:r>
            <a:r>
              <a:rPr sz="2700" dirty="0">
                <a:latin typeface="Georgia"/>
                <a:cs typeface="Georgia"/>
              </a:rPr>
              <a:t>is made </a:t>
            </a:r>
            <a:r>
              <a:rPr sz="2700" spc="-5" dirty="0">
                <a:latin typeface="Georgia"/>
                <a:cs typeface="Georgia"/>
              </a:rPr>
              <a:t>available </a:t>
            </a:r>
            <a:r>
              <a:rPr sz="2700" dirty="0">
                <a:latin typeface="Georgia"/>
                <a:cs typeface="Georgia"/>
              </a:rPr>
              <a:t>its  </a:t>
            </a:r>
            <a:r>
              <a:rPr sz="2700" spc="-5" dirty="0">
                <a:latin typeface="Georgia"/>
                <a:cs typeface="Georgia"/>
              </a:rPr>
              <a:t>potential users </a:t>
            </a:r>
            <a:r>
              <a:rPr sz="2700" dirty="0">
                <a:latin typeface="Georgia"/>
                <a:cs typeface="Georgia"/>
              </a:rPr>
              <a:t>and includes </a:t>
            </a:r>
            <a:r>
              <a:rPr sz="2700" spc="-5" dirty="0">
                <a:latin typeface="Georgia"/>
                <a:cs typeface="Georgia"/>
              </a:rPr>
              <a:t>but </a:t>
            </a:r>
            <a:r>
              <a:rPr sz="2700" dirty="0">
                <a:latin typeface="Georgia"/>
                <a:cs typeface="Georgia"/>
              </a:rPr>
              <a:t>not </a:t>
            </a:r>
            <a:r>
              <a:rPr sz="2700" spc="-5" dirty="0">
                <a:latin typeface="Georgia"/>
                <a:cs typeface="Georgia"/>
              </a:rPr>
              <a:t>limited </a:t>
            </a:r>
            <a:r>
              <a:rPr sz="2700" dirty="0">
                <a:latin typeface="Georgia"/>
                <a:cs typeface="Georgia"/>
              </a:rPr>
              <a:t>to </a:t>
            </a:r>
            <a:r>
              <a:rPr sz="2700" spc="-5" dirty="0">
                <a:latin typeface="Georgia"/>
                <a:cs typeface="Georgia"/>
              </a:rPr>
              <a:t>the  provisions of facilities </a:t>
            </a:r>
            <a:r>
              <a:rPr sz="2700" dirty="0">
                <a:latin typeface="Georgia"/>
                <a:cs typeface="Georgia"/>
              </a:rPr>
              <a:t>in </a:t>
            </a:r>
            <a:r>
              <a:rPr sz="2700" spc="-5" dirty="0">
                <a:latin typeface="Georgia"/>
                <a:cs typeface="Georgia"/>
              </a:rPr>
              <a:t>connection with</a:t>
            </a:r>
            <a:r>
              <a:rPr sz="2700" spc="445" dirty="0">
                <a:latin typeface="Georgia"/>
                <a:cs typeface="Georgia"/>
              </a:rPr>
              <a:t> </a:t>
            </a:r>
            <a:r>
              <a:rPr sz="2700" spc="-5" dirty="0">
                <a:latin typeface="Georgia"/>
                <a:cs typeface="Georgia"/>
              </a:rPr>
              <a:t>banking,  financing, insurance,…….. </a:t>
            </a:r>
            <a:r>
              <a:rPr sz="2700" spc="-10" dirty="0">
                <a:latin typeface="Georgia"/>
                <a:cs typeface="Georgia"/>
              </a:rPr>
              <a:t>But </a:t>
            </a:r>
            <a:r>
              <a:rPr sz="2700" spc="-5" dirty="0">
                <a:latin typeface="Georgia"/>
                <a:cs typeface="Georgia"/>
              </a:rPr>
              <a:t>does </a:t>
            </a:r>
            <a:r>
              <a:rPr sz="2700" dirty="0">
                <a:latin typeface="Georgia"/>
                <a:cs typeface="Georgia"/>
              </a:rPr>
              <a:t>not </a:t>
            </a:r>
            <a:r>
              <a:rPr sz="2700" spc="-5" dirty="0">
                <a:latin typeface="Georgia"/>
                <a:cs typeface="Georgia"/>
              </a:rPr>
              <a:t>include the  rendering of </a:t>
            </a:r>
            <a:r>
              <a:rPr sz="2700" dirty="0">
                <a:latin typeface="Georgia"/>
                <a:cs typeface="Georgia"/>
              </a:rPr>
              <a:t>any </a:t>
            </a:r>
            <a:r>
              <a:rPr sz="2700" spc="-10" dirty="0">
                <a:latin typeface="Georgia"/>
                <a:cs typeface="Georgia"/>
              </a:rPr>
              <a:t>service free </a:t>
            </a:r>
            <a:r>
              <a:rPr sz="2700" spc="-5" dirty="0">
                <a:latin typeface="Georgia"/>
                <a:cs typeface="Georgia"/>
              </a:rPr>
              <a:t>of </a:t>
            </a:r>
            <a:r>
              <a:rPr sz="2700" spc="-10" dirty="0">
                <a:latin typeface="Georgia"/>
                <a:cs typeface="Georgia"/>
              </a:rPr>
              <a:t>charge </a:t>
            </a:r>
            <a:r>
              <a:rPr sz="2700" spc="-5" dirty="0">
                <a:latin typeface="Georgia"/>
                <a:cs typeface="Georgia"/>
              </a:rPr>
              <a:t>or </a:t>
            </a:r>
            <a:r>
              <a:rPr sz="2700" spc="-10" dirty="0">
                <a:latin typeface="Georgia"/>
                <a:cs typeface="Georgia"/>
              </a:rPr>
              <a:t>under </a:t>
            </a:r>
            <a:r>
              <a:rPr sz="2700" dirty="0">
                <a:latin typeface="Georgia"/>
                <a:cs typeface="Georgia"/>
              </a:rPr>
              <a:t>a  </a:t>
            </a:r>
            <a:r>
              <a:rPr sz="2700" spc="-5" dirty="0">
                <a:latin typeface="Georgia"/>
                <a:cs typeface="Georgia"/>
              </a:rPr>
              <a:t>contract of personal</a:t>
            </a:r>
            <a:r>
              <a:rPr sz="2700" spc="-20" dirty="0">
                <a:latin typeface="Georgia"/>
                <a:cs typeface="Georgia"/>
              </a:rPr>
              <a:t> </a:t>
            </a:r>
            <a:r>
              <a:rPr sz="2700" spc="-5" dirty="0">
                <a:latin typeface="Georgia"/>
                <a:cs typeface="Georgia"/>
              </a:rPr>
              <a:t>service‘.</a:t>
            </a:r>
            <a:endParaRPr sz="2700">
              <a:latin typeface="Georgia"/>
              <a:cs typeface="Georgi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55575"/>
          </a:xfrm>
          <a:custGeom>
            <a:avLst/>
            <a:gdLst/>
            <a:ahLst/>
            <a:cxnLst/>
            <a:rect l="l" t="t" r="r" b="b"/>
            <a:pathLst>
              <a:path w="8839200" h="155575">
                <a:moveTo>
                  <a:pt x="0" y="155448"/>
                </a:moveTo>
                <a:lnTo>
                  <a:pt x="8839200" y="155448"/>
                </a:lnTo>
                <a:lnTo>
                  <a:pt x="8839200" y="0"/>
                </a:lnTo>
                <a:lnTo>
                  <a:pt x="0" y="0"/>
                </a:lnTo>
                <a:lnTo>
                  <a:pt x="0" y="155448"/>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8495"/>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txBox="1">
            <a:spLocks noGrp="1"/>
          </p:cNvSpPr>
          <p:nvPr>
            <p:ph type="title"/>
          </p:nvPr>
        </p:nvSpPr>
        <p:spPr>
          <a:xfrm>
            <a:off x="3650741" y="412445"/>
            <a:ext cx="1834514" cy="528955"/>
          </a:xfrm>
          <a:prstGeom prst="rect">
            <a:avLst/>
          </a:prstGeom>
        </p:spPr>
        <p:txBody>
          <a:bodyPr vert="horz" wrap="square" lIns="0" tIns="12700" rIns="0" bIns="0" rtlCol="0">
            <a:spAutoFit/>
          </a:bodyPr>
          <a:lstStyle/>
          <a:p>
            <a:pPr marL="12700">
              <a:lnSpc>
                <a:spcPct val="100000"/>
              </a:lnSpc>
              <a:spcBef>
                <a:spcPts val="100"/>
              </a:spcBef>
            </a:pPr>
            <a:r>
              <a:rPr sz="3300" b="0" u="none" spc="-5" dirty="0">
                <a:latin typeface="Georgia"/>
                <a:cs typeface="Georgia"/>
              </a:rPr>
              <a:t>Examples</a:t>
            </a:r>
            <a:endParaRPr sz="3300">
              <a:latin typeface="Georgia"/>
              <a:cs typeface="Georgia"/>
            </a:endParaRPr>
          </a:p>
        </p:txBody>
      </p:sp>
      <p:sp>
        <p:nvSpPr>
          <p:cNvPr id="9" name="object 9"/>
          <p:cNvSpPr txBox="1"/>
          <p:nvPr/>
        </p:nvSpPr>
        <p:spPr>
          <a:xfrm>
            <a:off x="380491" y="1425955"/>
            <a:ext cx="8377555" cy="4062095"/>
          </a:xfrm>
          <a:prstGeom prst="rect">
            <a:avLst/>
          </a:prstGeom>
        </p:spPr>
        <p:txBody>
          <a:bodyPr vert="horz" wrap="square" lIns="0" tIns="12700" rIns="0" bIns="0" rtlCol="0">
            <a:spAutoFit/>
          </a:bodyPr>
          <a:lstStyle/>
          <a:p>
            <a:pPr marL="287020" indent="-274320" algn="just">
              <a:lnSpc>
                <a:spcPct val="100000"/>
              </a:lnSpc>
              <a:spcBef>
                <a:spcPts val="100"/>
              </a:spcBef>
              <a:buClr>
                <a:srgbClr val="97C622"/>
              </a:buClr>
              <a:buSzPct val="85416"/>
              <a:buFont typeface="Wingdings 2"/>
              <a:buChar char=""/>
              <a:tabLst>
                <a:tab pos="287020" algn="l"/>
              </a:tabLst>
            </a:pPr>
            <a:r>
              <a:rPr sz="2400" dirty="0">
                <a:latin typeface="Georgia"/>
                <a:cs typeface="Georgia"/>
              </a:rPr>
              <a:t>Bank of </a:t>
            </a:r>
            <a:r>
              <a:rPr sz="2400" spc="-5" dirty="0">
                <a:latin typeface="Georgia"/>
                <a:cs typeface="Georgia"/>
              </a:rPr>
              <a:t>Maharashtra </a:t>
            </a:r>
            <a:r>
              <a:rPr sz="2400" dirty="0">
                <a:latin typeface="Georgia"/>
                <a:cs typeface="Georgia"/>
              </a:rPr>
              <a:t>v/s </a:t>
            </a:r>
            <a:r>
              <a:rPr sz="2400" spc="-5" dirty="0">
                <a:latin typeface="Georgia"/>
                <a:cs typeface="Georgia"/>
              </a:rPr>
              <a:t>Mrs </a:t>
            </a:r>
            <a:r>
              <a:rPr sz="2400" dirty="0">
                <a:latin typeface="Georgia"/>
                <a:cs typeface="Georgia"/>
              </a:rPr>
              <a:t>Jyothi</a:t>
            </a:r>
            <a:r>
              <a:rPr sz="2400" spc="-15" dirty="0">
                <a:latin typeface="Georgia"/>
                <a:cs typeface="Georgia"/>
              </a:rPr>
              <a:t> </a:t>
            </a:r>
            <a:r>
              <a:rPr sz="2400" spc="-5" dirty="0">
                <a:latin typeface="Georgia"/>
                <a:cs typeface="Georgia"/>
              </a:rPr>
              <a:t>Satya</a:t>
            </a:r>
            <a:endParaRPr sz="2400">
              <a:latin typeface="Georgia"/>
              <a:cs typeface="Georgia"/>
            </a:endParaRPr>
          </a:p>
          <a:p>
            <a:pPr marL="560705" marR="5080" lvl="1" indent="-274320" algn="just">
              <a:lnSpc>
                <a:spcPct val="150100"/>
              </a:lnSpc>
              <a:spcBef>
                <a:spcPts val="575"/>
              </a:spcBef>
              <a:buClr>
                <a:srgbClr val="58AFB8"/>
              </a:buClr>
              <a:buSzPct val="70000"/>
              <a:buFont typeface="Wingdings"/>
              <a:buChar char=""/>
              <a:tabLst>
                <a:tab pos="561340" algn="l"/>
              </a:tabLst>
            </a:pPr>
            <a:r>
              <a:rPr sz="2000" dirty="0">
                <a:latin typeface="Georgia"/>
                <a:cs typeface="Georgia"/>
              </a:rPr>
              <a:t>When </a:t>
            </a:r>
            <a:r>
              <a:rPr sz="2000" spc="-5" dirty="0">
                <a:latin typeface="Georgia"/>
                <a:cs typeface="Georgia"/>
              </a:rPr>
              <a:t>the locker facility </a:t>
            </a:r>
            <a:r>
              <a:rPr sz="2000" dirty="0">
                <a:latin typeface="Georgia"/>
                <a:cs typeface="Georgia"/>
              </a:rPr>
              <a:t>is </a:t>
            </a:r>
            <a:r>
              <a:rPr sz="2000" spc="-5" dirty="0">
                <a:latin typeface="Georgia"/>
                <a:cs typeface="Georgia"/>
              </a:rPr>
              <a:t>provided </a:t>
            </a:r>
            <a:r>
              <a:rPr sz="2000" dirty="0">
                <a:latin typeface="Georgia"/>
                <a:cs typeface="Georgia"/>
              </a:rPr>
              <a:t>by </a:t>
            </a:r>
            <a:r>
              <a:rPr sz="2000" spc="-5" dirty="0">
                <a:latin typeface="Georgia"/>
                <a:cs typeface="Georgia"/>
              </a:rPr>
              <a:t>the bank, the relationship b/w  the </a:t>
            </a:r>
            <a:r>
              <a:rPr sz="2000" dirty="0">
                <a:latin typeface="Georgia"/>
                <a:cs typeface="Georgia"/>
              </a:rPr>
              <a:t>bank and </a:t>
            </a:r>
            <a:r>
              <a:rPr sz="2000" spc="-5" dirty="0">
                <a:latin typeface="Georgia"/>
                <a:cs typeface="Georgia"/>
              </a:rPr>
              <a:t>hirer of </a:t>
            </a:r>
            <a:r>
              <a:rPr sz="2000" dirty="0">
                <a:latin typeface="Georgia"/>
                <a:cs typeface="Georgia"/>
              </a:rPr>
              <a:t>a </a:t>
            </a:r>
            <a:r>
              <a:rPr sz="2000" spc="-5" dirty="0">
                <a:latin typeface="Georgia"/>
                <a:cs typeface="Georgia"/>
              </a:rPr>
              <a:t>locker </a:t>
            </a:r>
            <a:r>
              <a:rPr sz="2000" dirty="0">
                <a:latin typeface="Georgia"/>
                <a:cs typeface="Georgia"/>
              </a:rPr>
              <a:t>is not </a:t>
            </a:r>
            <a:r>
              <a:rPr sz="2000" spc="-5" dirty="0">
                <a:latin typeface="Georgia"/>
                <a:cs typeface="Georgia"/>
              </a:rPr>
              <a:t>that of </a:t>
            </a:r>
            <a:r>
              <a:rPr sz="2000" dirty="0">
                <a:latin typeface="Georgia"/>
                <a:cs typeface="Georgia"/>
              </a:rPr>
              <a:t>a </a:t>
            </a:r>
            <a:r>
              <a:rPr sz="2000" spc="-5" dirty="0">
                <a:latin typeface="Georgia"/>
                <a:cs typeface="Georgia"/>
              </a:rPr>
              <a:t>landlord </a:t>
            </a:r>
            <a:r>
              <a:rPr sz="2000" dirty="0">
                <a:latin typeface="Georgia"/>
                <a:cs typeface="Georgia"/>
              </a:rPr>
              <a:t>and</a:t>
            </a:r>
            <a:r>
              <a:rPr sz="2000" spc="85" dirty="0">
                <a:latin typeface="Georgia"/>
                <a:cs typeface="Georgia"/>
              </a:rPr>
              <a:t> </a:t>
            </a:r>
            <a:r>
              <a:rPr sz="2000" dirty="0">
                <a:latin typeface="Georgia"/>
                <a:cs typeface="Georgia"/>
              </a:rPr>
              <a:t>tenant.</a:t>
            </a:r>
            <a:endParaRPr sz="2000">
              <a:latin typeface="Georgia"/>
              <a:cs typeface="Georgia"/>
            </a:endParaRPr>
          </a:p>
          <a:p>
            <a:pPr marL="560705" marR="6985" lvl="1" indent="-274320" algn="just">
              <a:lnSpc>
                <a:spcPct val="150000"/>
              </a:lnSpc>
              <a:spcBef>
                <a:spcPts val="480"/>
              </a:spcBef>
              <a:buClr>
                <a:srgbClr val="58AFB8"/>
              </a:buClr>
              <a:buSzPct val="70000"/>
              <a:buFont typeface="Wingdings"/>
              <a:buChar char=""/>
              <a:tabLst>
                <a:tab pos="561340" algn="l"/>
              </a:tabLst>
            </a:pPr>
            <a:r>
              <a:rPr sz="2000" spc="-5" dirty="0">
                <a:latin typeface="Georgia"/>
                <a:cs typeface="Georgia"/>
              </a:rPr>
              <a:t>In event of loss of contents of lockers as </a:t>
            </a:r>
            <a:r>
              <a:rPr sz="2000" dirty="0">
                <a:latin typeface="Georgia"/>
                <a:cs typeface="Georgia"/>
              </a:rPr>
              <a:t>a result </a:t>
            </a:r>
            <a:r>
              <a:rPr sz="2000" spc="-5" dirty="0">
                <a:latin typeface="Georgia"/>
                <a:cs typeface="Georgia"/>
              </a:rPr>
              <a:t>of </a:t>
            </a:r>
            <a:r>
              <a:rPr sz="2000" dirty="0">
                <a:latin typeface="Georgia"/>
                <a:cs typeface="Georgia"/>
              </a:rPr>
              <a:t>robbery, </a:t>
            </a:r>
            <a:r>
              <a:rPr sz="2000" spc="-5" dirty="0">
                <a:latin typeface="Georgia"/>
                <a:cs typeface="Georgia"/>
              </a:rPr>
              <a:t>the bank  will </a:t>
            </a:r>
            <a:r>
              <a:rPr sz="2000" dirty="0">
                <a:latin typeface="Georgia"/>
                <a:cs typeface="Georgia"/>
              </a:rPr>
              <a:t>be </a:t>
            </a:r>
            <a:r>
              <a:rPr sz="2000" spc="-5" dirty="0">
                <a:latin typeface="Georgia"/>
                <a:cs typeface="Georgia"/>
              </a:rPr>
              <a:t>liable for deficiency of service.</a:t>
            </a:r>
            <a:endParaRPr sz="2000">
              <a:latin typeface="Georgia"/>
              <a:cs typeface="Georgia"/>
            </a:endParaRPr>
          </a:p>
          <a:p>
            <a:pPr marL="287020" marR="5715" indent="-274320" algn="just">
              <a:lnSpc>
                <a:spcPct val="150000"/>
              </a:lnSpc>
              <a:spcBef>
                <a:spcPts val="480"/>
              </a:spcBef>
              <a:buClr>
                <a:srgbClr val="97C622"/>
              </a:buClr>
              <a:buSzPct val="85416"/>
              <a:buFont typeface="Arial"/>
              <a:buChar char="•"/>
              <a:tabLst>
                <a:tab pos="287020" algn="l"/>
              </a:tabLst>
            </a:pPr>
            <a:r>
              <a:rPr sz="2400" spc="-5" dirty="0">
                <a:latin typeface="Georgia"/>
                <a:cs typeface="Georgia"/>
              </a:rPr>
              <a:t>Failure </a:t>
            </a:r>
            <a:r>
              <a:rPr sz="2400" dirty="0">
                <a:latin typeface="Georgia"/>
                <a:cs typeface="Georgia"/>
              </a:rPr>
              <a:t>of </a:t>
            </a:r>
            <a:r>
              <a:rPr sz="2400" spc="-5" dirty="0">
                <a:latin typeface="Georgia"/>
                <a:cs typeface="Georgia"/>
              </a:rPr>
              <a:t>the housing board to give possession </a:t>
            </a:r>
            <a:r>
              <a:rPr sz="2400" dirty="0">
                <a:latin typeface="Georgia"/>
                <a:cs typeface="Georgia"/>
              </a:rPr>
              <a:t>of </a:t>
            </a:r>
            <a:r>
              <a:rPr sz="2400" spc="-5" dirty="0">
                <a:latin typeface="Georgia"/>
                <a:cs typeface="Georgia"/>
              </a:rPr>
              <a:t>the flat  </a:t>
            </a:r>
            <a:r>
              <a:rPr sz="2400" dirty="0">
                <a:latin typeface="Georgia"/>
                <a:cs typeface="Georgia"/>
              </a:rPr>
              <a:t>after </a:t>
            </a:r>
            <a:r>
              <a:rPr sz="2400" spc="-5" dirty="0">
                <a:latin typeface="Georgia"/>
                <a:cs typeface="Georgia"/>
              </a:rPr>
              <a:t>receiving the price and registering </a:t>
            </a:r>
            <a:r>
              <a:rPr sz="2400" dirty="0">
                <a:latin typeface="Georgia"/>
                <a:cs typeface="Georgia"/>
              </a:rPr>
              <a:t>it </a:t>
            </a:r>
            <a:r>
              <a:rPr sz="2400" spc="-5" dirty="0">
                <a:latin typeface="Georgia"/>
                <a:cs typeface="Georgia"/>
              </a:rPr>
              <a:t>in favour </a:t>
            </a:r>
            <a:r>
              <a:rPr sz="2400" dirty="0">
                <a:latin typeface="Georgia"/>
                <a:cs typeface="Georgia"/>
              </a:rPr>
              <a:t>of </a:t>
            </a:r>
            <a:r>
              <a:rPr sz="2400" spc="-5" dirty="0">
                <a:latin typeface="Georgia"/>
                <a:cs typeface="Georgia"/>
              </a:rPr>
              <a:t>the  </a:t>
            </a:r>
            <a:r>
              <a:rPr sz="2400" dirty="0">
                <a:latin typeface="Georgia"/>
                <a:cs typeface="Georgia"/>
              </a:rPr>
              <a:t>allottee.</a:t>
            </a:r>
            <a:endParaRPr sz="2400">
              <a:latin typeface="Georgia"/>
              <a:cs typeface="Georgia"/>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55575"/>
          </a:xfrm>
          <a:custGeom>
            <a:avLst/>
            <a:gdLst/>
            <a:ahLst/>
            <a:cxnLst/>
            <a:rect l="l" t="t" r="r" b="b"/>
            <a:pathLst>
              <a:path w="8839200" h="155575">
                <a:moveTo>
                  <a:pt x="0" y="155448"/>
                </a:moveTo>
                <a:lnTo>
                  <a:pt x="8839200" y="155448"/>
                </a:lnTo>
                <a:lnTo>
                  <a:pt x="8839200" y="0"/>
                </a:lnTo>
                <a:lnTo>
                  <a:pt x="0" y="0"/>
                </a:lnTo>
                <a:lnTo>
                  <a:pt x="0" y="155448"/>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8495"/>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txBox="1">
            <a:spLocks noGrp="1"/>
          </p:cNvSpPr>
          <p:nvPr>
            <p:ph type="title"/>
          </p:nvPr>
        </p:nvSpPr>
        <p:spPr>
          <a:xfrm>
            <a:off x="1330833" y="168655"/>
            <a:ext cx="6478270" cy="543560"/>
          </a:xfrm>
          <a:prstGeom prst="rect">
            <a:avLst/>
          </a:prstGeom>
        </p:spPr>
        <p:txBody>
          <a:bodyPr vert="horz" wrap="square" lIns="0" tIns="12065" rIns="0" bIns="0" rtlCol="0">
            <a:spAutoFit/>
          </a:bodyPr>
          <a:lstStyle/>
          <a:p>
            <a:pPr marL="12700">
              <a:lnSpc>
                <a:spcPct val="100000"/>
              </a:lnSpc>
              <a:spcBef>
                <a:spcPts val="95"/>
              </a:spcBef>
            </a:pPr>
            <a:r>
              <a:rPr sz="3400" b="0" spc="-5" dirty="0">
                <a:latin typeface="Georgia"/>
                <a:cs typeface="Georgia"/>
              </a:rPr>
              <a:t>WHO </a:t>
            </a:r>
            <a:r>
              <a:rPr sz="3400" b="0" spc="-10" dirty="0">
                <a:latin typeface="Georgia"/>
                <a:cs typeface="Georgia"/>
              </a:rPr>
              <a:t>CAN FILE </a:t>
            </a:r>
            <a:r>
              <a:rPr sz="3400" b="0" spc="-5" dirty="0">
                <a:latin typeface="Georgia"/>
                <a:cs typeface="Georgia"/>
              </a:rPr>
              <a:t>A</a:t>
            </a:r>
            <a:r>
              <a:rPr sz="3400" b="0" spc="-10" dirty="0">
                <a:latin typeface="Georgia"/>
                <a:cs typeface="Georgia"/>
              </a:rPr>
              <a:t> </a:t>
            </a:r>
            <a:r>
              <a:rPr sz="3400" b="0" spc="-5" dirty="0">
                <a:latin typeface="Georgia"/>
                <a:cs typeface="Georgia"/>
              </a:rPr>
              <a:t>COMPLAINT?</a:t>
            </a:r>
            <a:endParaRPr sz="3400">
              <a:latin typeface="Georgia"/>
              <a:cs typeface="Georgia"/>
            </a:endParaRPr>
          </a:p>
        </p:txBody>
      </p:sp>
      <p:sp>
        <p:nvSpPr>
          <p:cNvPr id="9" name="object 9"/>
          <p:cNvSpPr txBox="1"/>
          <p:nvPr/>
        </p:nvSpPr>
        <p:spPr>
          <a:xfrm>
            <a:off x="380491" y="996696"/>
            <a:ext cx="8060055" cy="3538220"/>
          </a:xfrm>
          <a:prstGeom prst="rect">
            <a:avLst/>
          </a:prstGeom>
        </p:spPr>
        <p:txBody>
          <a:bodyPr vert="horz" wrap="square" lIns="0" tIns="12700" rIns="0" bIns="0" rtlCol="0">
            <a:spAutoFit/>
          </a:bodyPr>
          <a:lstStyle/>
          <a:p>
            <a:pPr marL="287020" marR="100330" indent="-274320">
              <a:lnSpc>
                <a:spcPct val="150100"/>
              </a:lnSpc>
              <a:spcBef>
                <a:spcPts val="100"/>
              </a:spcBef>
              <a:buClr>
                <a:srgbClr val="97C622"/>
              </a:buClr>
              <a:buSzPct val="83333"/>
              <a:buFont typeface="Wingdings 2"/>
              <a:buChar char=""/>
              <a:tabLst>
                <a:tab pos="286385" algn="l"/>
                <a:tab pos="287020" algn="l"/>
              </a:tabLst>
            </a:pPr>
            <a:r>
              <a:rPr sz="1800" b="1" spc="-5" dirty="0">
                <a:latin typeface="Georgia"/>
                <a:cs typeface="Georgia"/>
              </a:rPr>
              <a:t>The Consumer Protection Act </a:t>
            </a:r>
            <a:r>
              <a:rPr sz="1800" b="1" dirty="0">
                <a:latin typeface="Georgia"/>
                <a:cs typeface="Georgia"/>
              </a:rPr>
              <a:t>itself </a:t>
            </a:r>
            <a:r>
              <a:rPr sz="1800" b="1" spc="-5" dirty="0">
                <a:latin typeface="Georgia"/>
                <a:cs typeface="Georgia"/>
              </a:rPr>
              <a:t>provides </a:t>
            </a:r>
            <a:r>
              <a:rPr sz="1800" b="1" dirty="0">
                <a:latin typeface="Georgia"/>
                <a:cs typeface="Georgia"/>
              </a:rPr>
              <a:t>a </a:t>
            </a:r>
            <a:r>
              <a:rPr sz="1800" b="1" spc="-5" dirty="0">
                <a:latin typeface="Georgia"/>
                <a:cs typeface="Georgia"/>
              </a:rPr>
              <a:t>list of persons who  can file </a:t>
            </a:r>
            <a:r>
              <a:rPr sz="1800" b="1" dirty="0">
                <a:latin typeface="Georgia"/>
                <a:cs typeface="Georgia"/>
              </a:rPr>
              <a:t>a </a:t>
            </a:r>
            <a:r>
              <a:rPr sz="1800" b="1" spc="-5" dirty="0">
                <a:latin typeface="Georgia"/>
                <a:cs typeface="Georgia"/>
              </a:rPr>
              <a:t>complaint under the Act which </a:t>
            </a:r>
            <a:r>
              <a:rPr sz="1800" b="1" dirty="0">
                <a:latin typeface="Georgia"/>
                <a:cs typeface="Georgia"/>
              </a:rPr>
              <a:t>is </a:t>
            </a:r>
            <a:r>
              <a:rPr sz="1800" b="1" spc="-5" dirty="0">
                <a:latin typeface="Georgia"/>
                <a:cs typeface="Georgia"/>
              </a:rPr>
              <a:t>described</a:t>
            </a:r>
            <a:r>
              <a:rPr sz="1800" b="1" spc="35" dirty="0">
                <a:latin typeface="Georgia"/>
                <a:cs typeface="Georgia"/>
              </a:rPr>
              <a:t> </a:t>
            </a:r>
            <a:r>
              <a:rPr sz="1800" b="1" dirty="0">
                <a:latin typeface="Georgia"/>
                <a:cs typeface="Georgia"/>
              </a:rPr>
              <a:t>hereunder-</a:t>
            </a:r>
            <a:endParaRPr sz="1800">
              <a:latin typeface="Georgia"/>
              <a:cs typeface="Georgia"/>
            </a:endParaRPr>
          </a:p>
          <a:p>
            <a:pPr marL="561340" lvl="1" indent="-274320">
              <a:lnSpc>
                <a:spcPct val="100000"/>
              </a:lnSpc>
              <a:spcBef>
                <a:spcPts val="1510"/>
              </a:spcBef>
              <a:buClr>
                <a:srgbClr val="58AFB8"/>
              </a:buClr>
              <a:buSzPct val="69444"/>
              <a:buFont typeface="Wingdings"/>
              <a:buChar char=""/>
              <a:tabLst>
                <a:tab pos="560705" algn="l"/>
                <a:tab pos="561340" algn="l"/>
              </a:tabLst>
            </a:pPr>
            <a:r>
              <a:rPr sz="1800" spc="-5" dirty="0">
                <a:latin typeface="Georgia"/>
                <a:cs typeface="Georgia"/>
              </a:rPr>
              <a:t>Firstly </a:t>
            </a:r>
            <a:r>
              <a:rPr sz="1800" dirty="0">
                <a:latin typeface="Georgia"/>
                <a:cs typeface="Georgia"/>
              </a:rPr>
              <a:t>a</a:t>
            </a:r>
            <a:r>
              <a:rPr sz="1800" spc="-15" dirty="0">
                <a:latin typeface="Georgia"/>
                <a:cs typeface="Georgia"/>
              </a:rPr>
              <a:t> </a:t>
            </a:r>
            <a:r>
              <a:rPr sz="1800" spc="-5" dirty="0">
                <a:latin typeface="Georgia"/>
                <a:cs typeface="Georgia"/>
              </a:rPr>
              <a:t>Consumer</a:t>
            </a:r>
            <a:endParaRPr sz="1800">
              <a:latin typeface="Georgia"/>
              <a:cs typeface="Georgia"/>
            </a:endParaRPr>
          </a:p>
          <a:p>
            <a:pPr marL="561340" lvl="1" indent="-274320">
              <a:lnSpc>
                <a:spcPct val="100000"/>
              </a:lnSpc>
              <a:spcBef>
                <a:spcPts val="1515"/>
              </a:spcBef>
              <a:buClr>
                <a:srgbClr val="58AFB8"/>
              </a:buClr>
              <a:buSzPct val="69444"/>
              <a:buFont typeface="Wingdings"/>
              <a:buChar char=""/>
              <a:tabLst>
                <a:tab pos="560705" algn="l"/>
                <a:tab pos="561340" algn="l"/>
              </a:tabLst>
            </a:pPr>
            <a:r>
              <a:rPr sz="1800" spc="-5" dirty="0">
                <a:latin typeface="Georgia"/>
                <a:cs typeface="Georgia"/>
              </a:rPr>
              <a:t>Secondly, </a:t>
            </a:r>
            <a:r>
              <a:rPr sz="1800" dirty="0">
                <a:latin typeface="Georgia"/>
                <a:cs typeface="Georgia"/>
              </a:rPr>
              <a:t>Any </a:t>
            </a:r>
            <a:r>
              <a:rPr sz="1800" spc="-5" dirty="0">
                <a:latin typeface="Georgia"/>
                <a:cs typeface="Georgia"/>
              </a:rPr>
              <a:t>voluntary Association </a:t>
            </a:r>
            <a:r>
              <a:rPr sz="1800" dirty="0">
                <a:latin typeface="Georgia"/>
                <a:cs typeface="Georgia"/>
              </a:rPr>
              <a:t>Registered </a:t>
            </a:r>
            <a:r>
              <a:rPr sz="1800" spc="-5" dirty="0">
                <a:latin typeface="Georgia"/>
                <a:cs typeface="Georgia"/>
              </a:rPr>
              <a:t>under the Companies</a:t>
            </a:r>
            <a:r>
              <a:rPr sz="1800" spc="65" dirty="0">
                <a:latin typeface="Georgia"/>
                <a:cs typeface="Georgia"/>
              </a:rPr>
              <a:t> </a:t>
            </a:r>
            <a:r>
              <a:rPr sz="1800" dirty="0">
                <a:latin typeface="Georgia"/>
                <a:cs typeface="Georgia"/>
              </a:rPr>
              <a:t>Act,</a:t>
            </a:r>
            <a:endParaRPr sz="1800">
              <a:latin typeface="Georgia"/>
              <a:cs typeface="Georgia"/>
            </a:endParaRPr>
          </a:p>
          <a:p>
            <a:pPr marL="560705">
              <a:lnSpc>
                <a:spcPct val="100000"/>
              </a:lnSpc>
              <a:spcBef>
                <a:spcPts val="1080"/>
              </a:spcBef>
            </a:pPr>
            <a:r>
              <a:rPr sz="1800" spc="-5" dirty="0">
                <a:latin typeface="Georgia"/>
                <a:cs typeface="Georgia"/>
              </a:rPr>
              <a:t>1956, or under </a:t>
            </a:r>
            <a:r>
              <a:rPr sz="1800" dirty="0">
                <a:latin typeface="Georgia"/>
                <a:cs typeface="Georgia"/>
              </a:rPr>
              <a:t>any </a:t>
            </a:r>
            <a:r>
              <a:rPr sz="1800" spc="-5" dirty="0">
                <a:latin typeface="Georgia"/>
                <a:cs typeface="Georgia"/>
              </a:rPr>
              <a:t>other law for </a:t>
            </a:r>
            <a:r>
              <a:rPr sz="1800" dirty="0">
                <a:latin typeface="Georgia"/>
                <a:cs typeface="Georgia"/>
              </a:rPr>
              <a:t>the </a:t>
            </a:r>
            <a:r>
              <a:rPr sz="1800" spc="-5" dirty="0">
                <a:latin typeface="Georgia"/>
                <a:cs typeface="Georgia"/>
              </a:rPr>
              <a:t>time being </a:t>
            </a:r>
            <a:r>
              <a:rPr sz="1800" dirty="0">
                <a:latin typeface="Georgia"/>
                <a:cs typeface="Georgia"/>
              </a:rPr>
              <a:t>in</a:t>
            </a:r>
            <a:r>
              <a:rPr sz="1800" spc="15" dirty="0">
                <a:latin typeface="Georgia"/>
                <a:cs typeface="Georgia"/>
              </a:rPr>
              <a:t> </a:t>
            </a:r>
            <a:r>
              <a:rPr sz="1800" spc="-5" dirty="0">
                <a:latin typeface="Georgia"/>
                <a:cs typeface="Georgia"/>
              </a:rPr>
              <a:t>force</a:t>
            </a:r>
            <a:endParaRPr sz="1800">
              <a:latin typeface="Georgia"/>
              <a:cs typeface="Georgia"/>
            </a:endParaRPr>
          </a:p>
          <a:p>
            <a:pPr marL="561340" lvl="1" indent="-274320">
              <a:lnSpc>
                <a:spcPct val="100000"/>
              </a:lnSpc>
              <a:spcBef>
                <a:spcPts val="1510"/>
              </a:spcBef>
              <a:buClr>
                <a:srgbClr val="58AFB8"/>
              </a:buClr>
              <a:buSzPct val="69444"/>
              <a:buFont typeface="Wingdings"/>
              <a:buChar char=""/>
              <a:tabLst>
                <a:tab pos="560705" algn="l"/>
                <a:tab pos="561340" algn="l"/>
              </a:tabLst>
            </a:pPr>
            <a:r>
              <a:rPr sz="1800" spc="-5" dirty="0">
                <a:latin typeface="Georgia"/>
                <a:cs typeface="Georgia"/>
              </a:rPr>
              <a:t>Thirdly the Central government or the State</a:t>
            </a:r>
            <a:r>
              <a:rPr sz="1800" spc="80" dirty="0">
                <a:latin typeface="Georgia"/>
                <a:cs typeface="Georgia"/>
              </a:rPr>
              <a:t> </a:t>
            </a:r>
            <a:r>
              <a:rPr sz="1800" spc="-5" dirty="0">
                <a:latin typeface="Georgia"/>
                <a:cs typeface="Georgia"/>
              </a:rPr>
              <a:t>Government</a:t>
            </a:r>
            <a:endParaRPr sz="1800">
              <a:latin typeface="Georgia"/>
              <a:cs typeface="Georgia"/>
            </a:endParaRPr>
          </a:p>
          <a:p>
            <a:pPr marL="560705" marR="209550" lvl="1" indent="-274320">
              <a:lnSpc>
                <a:spcPct val="150100"/>
              </a:lnSpc>
              <a:spcBef>
                <a:spcPts val="430"/>
              </a:spcBef>
              <a:buClr>
                <a:srgbClr val="58AFB8"/>
              </a:buClr>
              <a:buSzPct val="69444"/>
              <a:buFont typeface="Wingdings"/>
              <a:buChar char=""/>
              <a:tabLst>
                <a:tab pos="560705" algn="l"/>
                <a:tab pos="561340" algn="l"/>
              </a:tabLst>
            </a:pPr>
            <a:r>
              <a:rPr sz="1800" spc="-5" dirty="0">
                <a:latin typeface="Georgia"/>
                <a:cs typeface="Georgia"/>
              </a:rPr>
              <a:t>Fourthly </a:t>
            </a:r>
            <a:r>
              <a:rPr sz="1800" dirty="0">
                <a:latin typeface="Georgia"/>
                <a:cs typeface="Georgia"/>
              </a:rPr>
              <a:t>one </a:t>
            </a:r>
            <a:r>
              <a:rPr sz="1800" spc="-5" dirty="0">
                <a:latin typeface="Georgia"/>
                <a:cs typeface="Georgia"/>
              </a:rPr>
              <a:t>or more consumers, where there </a:t>
            </a:r>
            <a:r>
              <a:rPr sz="1800" dirty="0">
                <a:latin typeface="Georgia"/>
                <a:cs typeface="Georgia"/>
              </a:rPr>
              <a:t>are </a:t>
            </a:r>
            <a:r>
              <a:rPr sz="1800" spc="-5" dirty="0">
                <a:latin typeface="Georgia"/>
                <a:cs typeface="Georgia"/>
              </a:rPr>
              <a:t>numerous Consumers  having the </a:t>
            </a:r>
            <a:r>
              <a:rPr sz="1800" dirty="0">
                <a:latin typeface="Georgia"/>
                <a:cs typeface="Georgia"/>
              </a:rPr>
              <a:t>same</a:t>
            </a:r>
            <a:r>
              <a:rPr sz="1800" spc="20" dirty="0">
                <a:latin typeface="Georgia"/>
                <a:cs typeface="Georgia"/>
              </a:rPr>
              <a:t> </a:t>
            </a:r>
            <a:r>
              <a:rPr sz="1800" spc="-5" dirty="0">
                <a:latin typeface="Georgia"/>
                <a:cs typeface="Georgia"/>
              </a:rPr>
              <a:t>interest.</a:t>
            </a:r>
            <a:endParaRPr sz="1800">
              <a:latin typeface="Georgia"/>
              <a:cs typeface="Georgi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55575"/>
          </a:xfrm>
          <a:custGeom>
            <a:avLst/>
            <a:gdLst/>
            <a:ahLst/>
            <a:cxnLst/>
            <a:rect l="l" t="t" r="r" b="b"/>
            <a:pathLst>
              <a:path w="8839200" h="155575">
                <a:moveTo>
                  <a:pt x="0" y="155448"/>
                </a:moveTo>
                <a:lnTo>
                  <a:pt x="8839200" y="155448"/>
                </a:lnTo>
                <a:lnTo>
                  <a:pt x="8839200" y="0"/>
                </a:lnTo>
                <a:lnTo>
                  <a:pt x="0" y="0"/>
                </a:lnTo>
                <a:lnTo>
                  <a:pt x="0" y="155448"/>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8495"/>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txBox="1"/>
          <p:nvPr/>
        </p:nvSpPr>
        <p:spPr>
          <a:xfrm>
            <a:off x="578916" y="1405463"/>
            <a:ext cx="7085330" cy="3128645"/>
          </a:xfrm>
          <a:prstGeom prst="rect">
            <a:avLst/>
          </a:prstGeom>
        </p:spPr>
        <p:txBody>
          <a:bodyPr vert="horz" wrap="square" lIns="0" tIns="149860" rIns="0" bIns="0" rtlCol="0">
            <a:spAutoFit/>
          </a:bodyPr>
          <a:lstStyle/>
          <a:p>
            <a:pPr marL="12700">
              <a:lnSpc>
                <a:spcPct val="100000"/>
              </a:lnSpc>
              <a:spcBef>
                <a:spcPts val="1180"/>
              </a:spcBef>
            </a:pPr>
            <a:r>
              <a:rPr sz="1800" b="1" spc="-5" dirty="0">
                <a:latin typeface="Georgia"/>
                <a:cs typeface="Georgia"/>
              </a:rPr>
              <a:t>Besides The above list the following can also file </a:t>
            </a:r>
            <a:r>
              <a:rPr sz="1800" b="1" dirty="0">
                <a:latin typeface="Georgia"/>
                <a:cs typeface="Georgia"/>
              </a:rPr>
              <a:t>a</a:t>
            </a:r>
            <a:r>
              <a:rPr sz="1800" b="1" spc="110" dirty="0">
                <a:latin typeface="Georgia"/>
                <a:cs typeface="Georgia"/>
              </a:rPr>
              <a:t> </a:t>
            </a:r>
            <a:r>
              <a:rPr sz="1800" b="1" spc="-5" dirty="0">
                <a:latin typeface="Georgia"/>
                <a:cs typeface="Georgia"/>
              </a:rPr>
              <a:t>consumer</a:t>
            </a:r>
            <a:endParaRPr sz="1800" dirty="0">
              <a:latin typeface="Georgia"/>
              <a:cs typeface="Georgia"/>
            </a:endParaRPr>
          </a:p>
          <a:p>
            <a:pPr marL="12700">
              <a:lnSpc>
                <a:spcPct val="100000"/>
              </a:lnSpc>
              <a:spcBef>
                <a:spcPts val="1080"/>
              </a:spcBef>
            </a:pPr>
            <a:r>
              <a:rPr sz="1800" b="1" spc="-5" dirty="0">
                <a:latin typeface="Georgia"/>
                <a:cs typeface="Georgia"/>
              </a:rPr>
              <a:t>complaint:</a:t>
            </a:r>
            <a:endParaRPr sz="1800" dirty="0">
              <a:latin typeface="Georgia"/>
              <a:cs typeface="Georgia"/>
            </a:endParaRPr>
          </a:p>
          <a:p>
            <a:pPr marL="559435" indent="-90170">
              <a:lnSpc>
                <a:spcPct val="100000"/>
              </a:lnSpc>
              <a:spcBef>
                <a:spcPts val="1145"/>
              </a:spcBef>
              <a:buSzPct val="95000"/>
              <a:buFont typeface="Arial"/>
              <a:buChar char="•"/>
              <a:tabLst>
                <a:tab pos="560070" algn="l"/>
              </a:tabLst>
            </a:pPr>
            <a:r>
              <a:rPr sz="2000" dirty="0">
                <a:latin typeface="Georgia"/>
                <a:cs typeface="Georgia"/>
              </a:rPr>
              <a:t>Any </a:t>
            </a:r>
            <a:r>
              <a:rPr sz="2000" spc="-5" dirty="0">
                <a:latin typeface="Georgia"/>
                <a:cs typeface="Georgia"/>
              </a:rPr>
              <a:t>person who </a:t>
            </a:r>
            <a:r>
              <a:rPr sz="2000" dirty="0">
                <a:latin typeface="Georgia"/>
                <a:cs typeface="Georgia"/>
              </a:rPr>
              <a:t>is a </a:t>
            </a:r>
            <a:r>
              <a:rPr sz="2000" spc="-5" dirty="0">
                <a:latin typeface="Georgia"/>
                <a:cs typeface="Georgia"/>
              </a:rPr>
              <a:t>beneficiary of the goods/services</a:t>
            </a:r>
            <a:endParaRPr sz="2000" dirty="0">
              <a:latin typeface="Georgia"/>
              <a:cs typeface="Georgia"/>
            </a:endParaRPr>
          </a:p>
          <a:p>
            <a:pPr marL="559435" indent="-90170">
              <a:lnSpc>
                <a:spcPct val="100000"/>
              </a:lnSpc>
              <a:spcBef>
                <a:spcPts val="1205"/>
              </a:spcBef>
              <a:buSzPct val="95000"/>
              <a:buFont typeface="Arial"/>
              <a:buChar char="•"/>
              <a:tabLst>
                <a:tab pos="560070" algn="l"/>
              </a:tabLst>
            </a:pPr>
            <a:r>
              <a:rPr sz="2000" dirty="0">
                <a:latin typeface="Georgia"/>
                <a:cs typeface="Georgia"/>
              </a:rPr>
              <a:t>Legal representatives </a:t>
            </a:r>
            <a:r>
              <a:rPr sz="2000" spc="-5" dirty="0">
                <a:latin typeface="Georgia"/>
                <a:cs typeface="Georgia"/>
              </a:rPr>
              <a:t>of deceased</a:t>
            </a:r>
            <a:r>
              <a:rPr sz="2000" spc="-85" dirty="0">
                <a:latin typeface="Georgia"/>
                <a:cs typeface="Georgia"/>
              </a:rPr>
              <a:t> </a:t>
            </a:r>
            <a:r>
              <a:rPr sz="2000" spc="-5" dirty="0">
                <a:latin typeface="Georgia"/>
                <a:cs typeface="Georgia"/>
              </a:rPr>
              <a:t>consumers</a:t>
            </a:r>
            <a:endParaRPr sz="2000" dirty="0">
              <a:latin typeface="Georgia"/>
              <a:cs typeface="Georgia"/>
            </a:endParaRPr>
          </a:p>
          <a:p>
            <a:pPr marL="559435" indent="-90170">
              <a:lnSpc>
                <a:spcPct val="100000"/>
              </a:lnSpc>
              <a:spcBef>
                <a:spcPts val="1200"/>
              </a:spcBef>
              <a:buSzPct val="95000"/>
              <a:buFont typeface="Arial"/>
              <a:buChar char="•"/>
              <a:tabLst>
                <a:tab pos="560070" algn="l"/>
              </a:tabLst>
            </a:pPr>
            <a:r>
              <a:rPr sz="2000" dirty="0">
                <a:latin typeface="Georgia"/>
                <a:cs typeface="Georgia"/>
              </a:rPr>
              <a:t>Legal </a:t>
            </a:r>
            <a:r>
              <a:rPr sz="2000" spc="-5" dirty="0">
                <a:latin typeface="Georgia"/>
                <a:cs typeface="Georgia"/>
              </a:rPr>
              <a:t>he</a:t>
            </a:r>
            <a:r>
              <a:rPr lang="en-US" sz="2000" spc="-5" dirty="0">
                <a:latin typeface="Georgia"/>
                <a:cs typeface="Georgia"/>
              </a:rPr>
              <a:t>i</a:t>
            </a:r>
            <a:r>
              <a:rPr sz="2000" spc="-5" dirty="0">
                <a:latin typeface="Georgia"/>
                <a:cs typeface="Georgia"/>
              </a:rPr>
              <a:t>rs of the deceased</a:t>
            </a:r>
            <a:r>
              <a:rPr sz="2000" spc="-50" dirty="0">
                <a:latin typeface="Georgia"/>
                <a:cs typeface="Georgia"/>
              </a:rPr>
              <a:t> </a:t>
            </a:r>
            <a:r>
              <a:rPr sz="2000" spc="-5" dirty="0">
                <a:latin typeface="Georgia"/>
                <a:cs typeface="Georgia"/>
              </a:rPr>
              <a:t>consumer</a:t>
            </a:r>
            <a:endParaRPr sz="2000" dirty="0">
              <a:latin typeface="Georgia"/>
              <a:cs typeface="Georgia"/>
            </a:endParaRPr>
          </a:p>
          <a:p>
            <a:pPr marL="559435" indent="-90170">
              <a:lnSpc>
                <a:spcPct val="100000"/>
              </a:lnSpc>
              <a:spcBef>
                <a:spcPts val="1200"/>
              </a:spcBef>
              <a:buSzPct val="95000"/>
              <a:buFont typeface="Arial"/>
              <a:buChar char="•"/>
              <a:tabLst>
                <a:tab pos="560070" algn="l"/>
              </a:tabLst>
            </a:pPr>
            <a:r>
              <a:rPr sz="2000" dirty="0">
                <a:latin typeface="Georgia"/>
                <a:cs typeface="Georgia"/>
              </a:rPr>
              <a:t>Husband </a:t>
            </a:r>
            <a:r>
              <a:rPr sz="2000" spc="-5" dirty="0">
                <a:latin typeface="Georgia"/>
                <a:cs typeface="Georgia"/>
              </a:rPr>
              <a:t>of the</a:t>
            </a:r>
            <a:r>
              <a:rPr sz="2000" spc="-30" dirty="0">
                <a:latin typeface="Georgia"/>
                <a:cs typeface="Georgia"/>
              </a:rPr>
              <a:t> </a:t>
            </a:r>
            <a:r>
              <a:rPr sz="2000" spc="-5" dirty="0">
                <a:latin typeface="Georgia"/>
                <a:cs typeface="Georgia"/>
              </a:rPr>
              <a:t>consumer</a:t>
            </a:r>
            <a:endParaRPr sz="2000" dirty="0">
              <a:latin typeface="Georgia"/>
              <a:cs typeface="Georgia"/>
            </a:endParaRPr>
          </a:p>
          <a:p>
            <a:pPr marL="559435" indent="-90170">
              <a:lnSpc>
                <a:spcPct val="100000"/>
              </a:lnSpc>
              <a:spcBef>
                <a:spcPts val="1200"/>
              </a:spcBef>
              <a:buSzPct val="95000"/>
              <a:buFont typeface="Arial"/>
              <a:buChar char="•"/>
              <a:tabLst>
                <a:tab pos="560070" algn="l"/>
              </a:tabLst>
            </a:pPr>
            <a:r>
              <a:rPr sz="2000" dirty="0">
                <a:latin typeface="Georgia"/>
                <a:cs typeface="Georgia"/>
              </a:rPr>
              <a:t>Relative </a:t>
            </a:r>
            <a:r>
              <a:rPr sz="2000" spc="-5" dirty="0">
                <a:latin typeface="Georgia"/>
                <a:cs typeface="Georgia"/>
              </a:rPr>
              <a:t>of the</a:t>
            </a:r>
            <a:r>
              <a:rPr sz="2000" spc="-55" dirty="0">
                <a:latin typeface="Georgia"/>
                <a:cs typeface="Georgia"/>
              </a:rPr>
              <a:t> </a:t>
            </a:r>
            <a:r>
              <a:rPr sz="2000" spc="-5" dirty="0">
                <a:latin typeface="Georgia"/>
                <a:cs typeface="Georgia"/>
              </a:rPr>
              <a:t>consumer</a:t>
            </a:r>
            <a:endParaRPr sz="2000" dirty="0">
              <a:latin typeface="Georgia"/>
              <a:cs typeface="Georgia"/>
            </a:endParaRPr>
          </a:p>
        </p:txBody>
      </p:sp>
      <p:sp>
        <p:nvSpPr>
          <p:cNvPr id="9" name="object 9"/>
          <p:cNvSpPr txBox="1">
            <a:spLocks noGrp="1"/>
          </p:cNvSpPr>
          <p:nvPr>
            <p:ph type="title"/>
          </p:nvPr>
        </p:nvSpPr>
        <p:spPr>
          <a:xfrm>
            <a:off x="1330833" y="168655"/>
            <a:ext cx="6478270" cy="543560"/>
          </a:xfrm>
          <a:prstGeom prst="rect">
            <a:avLst/>
          </a:prstGeom>
        </p:spPr>
        <p:txBody>
          <a:bodyPr vert="horz" wrap="square" lIns="0" tIns="12065" rIns="0" bIns="0" rtlCol="0">
            <a:spAutoFit/>
          </a:bodyPr>
          <a:lstStyle/>
          <a:p>
            <a:pPr marL="12700">
              <a:lnSpc>
                <a:spcPct val="100000"/>
              </a:lnSpc>
              <a:spcBef>
                <a:spcPts val="95"/>
              </a:spcBef>
            </a:pPr>
            <a:r>
              <a:rPr sz="3400" b="0" spc="-5" dirty="0">
                <a:latin typeface="Georgia"/>
                <a:cs typeface="Georgia"/>
              </a:rPr>
              <a:t>WHO </a:t>
            </a:r>
            <a:r>
              <a:rPr sz="3400" b="0" spc="-10" dirty="0">
                <a:latin typeface="Georgia"/>
                <a:cs typeface="Georgia"/>
              </a:rPr>
              <a:t>CAN FILE </a:t>
            </a:r>
            <a:r>
              <a:rPr sz="3400" b="0" spc="-5" dirty="0">
                <a:latin typeface="Georgia"/>
                <a:cs typeface="Georgia"/>
              </a:rPr>
              <a:t>A</a:t>
            </a:r>
            <a:r>
              <a:rPr sz="3400" b="0" spc="-10" dirty="0">
                <a:latin typeface="Georgia"/>
                <a:cs typeface="Georgia"/>
              </a:rPr>
              <a:t> </a:t>
            </a:r>
            <a:r>
              <a:rPr sz="3400" b="0" spc="-5" dirty="0">
                <a:latin typeface="Georgia"/>
                <a:cs typeface="Georgia"/>
              </a:rPr>
              <a:t>COMPLAINT?</a:t>
            </a:r>
            <a:endParaRPr sz="3400">
              <a:latin typeface="Georgia"/>
              <a:cs typeface="Georgia"/>
            </a:endParaRPr>
          </a:p>
        </p:txBody>
      </p:sp>
      <p:sp>
        <p:nvSpPr>
          <p:cNvPr id="10" name="object 10"/>
          <p:cNvSpPr/>
          <p:nvPr/>
        </p:nvSpPr>
        <p:spPr>
          <a:xfrm>
            <a:off x="6072251" y="3571875"/>
            <a:ext cx="2143125" cy="214312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55575"/>
          </a:xfrm>
          <a:custGeom>
            <a:avLst/>
            <a:gdLst/>
            <a:ahLst/>
            <a:cxnLst/>
            <a:rect l="l" t="t" r="r" b="b"/>
            <a:pathLst>
              <a:path w="8839200" h="155575">
                <a:moveTo>
                  <a:pt x="0" y="155448"/>
                </a:moveTo>
                <a:lnTo>
                  <a:pt x="8839200" y="155448"/>
                </a:lnTo>
                <a:lnTo>
                  <a:pt x="8839200" y="0"/>
                </a:lnTo>
                <a:lnTo>
                  <a:pt x="0" y="0"/>
                </a:lnTo>
                <a:lnTo>
                  <a:pt x="0" y="155448"/>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8495"/>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txBox="1">
            <a:spLocks noGrp="1"/>
          </p:cNvSpPr>
          <p:nvPr>
            <p:ph type="title"/>
          </p:nvPr>
        </p:nvSpPr>
        <p:spPr>
          <a:xfrm>
            <a:off x="733755" y="834898"/>
            <a:ext cx="7776209" cy="452120"/>
          </a:xfrm>
          <a:prstGeom prst="rect">
            <a:avLst/>
          </a:prstGeom>
        </p:spPr>
        <p:txBody>
          <a:bodyPr vert="horz" wrap="square" lIns="0" tIns="12065" rIns="0" bIns="0" rtlCol="0">
            <a:spAutoFit/>
          </a:bodyPr>
          <a:lstStyle/>
          <a:p>
            <a:pPr marL="12700">
              <a:lnSpc>
                <a:spcPct val="100000"/>
              </a:lnSpc>
              <a:spcBef>
                <a:spcPts val="95"/>
              </a:spcBef>
            </a:pPr>
            <a:r>
              <a:rPr sz="2800" b="0" spc="-5" dirty="0">
                <a:latin typeface="Georgia"/>
                <a:cs typeface="Georgia"/>
              </a:rPr>
              <a:t>Time </a:t>
            </a:r>
            <a:r>
              <a:rPr sz="2800" b="0" spc="-10" dirty="0">
                <a:latin typeface="Georgia"/>
                <a:cs typeface="Georgia"/>
              </a:rPr>
              <a:t>frame within which </a:t>
            </a:r>
            <a:r>
              <a:rPr sz="2800" b="0" spc="-5" dirty="0">
                <a:latin typeface="Georgia"/>
                <a:cs typeface="Georgia"/>
              </a:rPr>
              <a:t>a complaint </a:t>
            </a:r>
            <a:r>
              <a:rPr sz="2800" b="0" spc="-10" dirty="0">
                <a:latin typeface="Georgia"/>
                <a:cs typeface="Georgia"/>
              </a:rPr>
              <a:t>can </a:t>
            </a:r>
            <a:r>
              <a:rPr sz="2800" b="0" spc="-5" dirty="0">
                <a:latin typeface="Georgia"/>
                <a:cs typeface="Georgia"/>
              </a:rPr>
              <a:t>be</a:t>
            </a:r>
            <a:r>
              <a:rPr sz="2800" b="0" spc="85" dirty="0">
                <a:latin typeface="Georgia"/>
                <a:cs typeface="Georgia"/>
              </a:rPr>
              <a:t> </a:t>
            </a:r>
            <a:r>
              <a:rPr sz="2800" b="0" spc="-10" dirty="0">
                <a:latin typeface="Georgia"/>
                <a:cs typeface="Georgia"/>
              </a:rPr>
              <a:t>filed</a:t>
            </a:r>
            <a:endParaRPr sz="2800">
              <a:latin typeface="Georgia"/>
              <a:cs typeface="Georgia"/>
            </a:endParaRPr>
          </a:p>
        </p:txBody>
      </p:sp>
      <p:sp>
        <p:nvSpPr>
          <p:cNvPr id="9" name="object 9"/>
          <p:cNvSpPr txBox="1"/>
          <p:nvPr/>
        </p:nvSpPr>
        <p:spPr>
          <a:xfrm>
            <a:off x="380491" y="1548129"/>
            <a:ext cx="8362950" cy="4276725"/>
          </a:xfrm>
          <a:prstGeom prst="rect">
            <a:avLst/>
          </a:prstGeom>
        </p:spPr>
        <p:txBody>
          <a:bodyPr vert="horz" wrap="square" lIns="0" tIns="12700" rIns="0" bIns="0" rtlCol="0">
            <a:spAutoFit/>
          </a:bodyPr>
          <a:lstStyle/>
          <a:p>
            <a:pPr marL="287020" marR="5080" indent="-274320">
              <a:lnSpc>
                <a:spcPct val="100000"/>
              </a:lnSpc>
              <a:spcBef>
                <a:spcPts val="100"/>
              </a:spcBef>
              <a:buClr>
                <a:srgbClr val="97C622"/>
              </a:buClr>
              <a:buSzPct val="85416"/>
              <a:buFont typeface="Wingdings 2"/>
              <a:buChar char=""/>
              <a:tabLst>
                <a:tab pos="286385" algn="l"/>
                <a:tab pos="287020" algn="l"/>
              </a:tabLst>
            </a:pPr>
            <a:r>
              <a:rPr sz="2400" spc="-5" dirty="0">
                <a:latin typeface="Georgia"/>
                <a:cs typeface="Georgia"/>
              </a:rPr>
              <a:t>Section </a:t>
            </a:r>
            <a:r>
              <a:rPr sz="2400" dirty="0">
                <a:latin typeface="Georgia"/>
                <a:cs typeface="Georgia"/>
              </a:rPr>
              <a:t>24A </a:t>
            </a:r>
            <a:r>
              <a:rPr sz="2400" spc="-5" dirty="0">
                <a:latin typeface="Georgia"/>
                <a:cs typeface="Georgia"/>
              </a:rPr>
              <a:t>of the </a:t>
            </a:r>
            <a:r>
              <a:rPr sz="2400" dirty="0">
                <a:latin typeface="Georgia"/>
                <a:cs typeface="Georgia"/>
              </a:rPr>
              <a:t>Act </a:t>
            </a:r>
            <a:r>
              <a:rPr sz="2400" spc="-5" dirty="0">
                <a:latin typeface="Georgia"/>
                <a:cs typeface="Georgia"/>
              </a:rPr>
              <a:t>provides that </a:t>
            </a:r>
            <a:r>
              <a:rPr sz="2400" dirty="0">
                <a:latin typeface="Georgia"/>
                <a:cs typeface="Georgia"/>
              </a:rPr>
              <a:t>a </a:t>
            </a:r>
            <a:r>
              <a:rPr sz="2400" spc="-5" dirty="0">
                <a:latin typeface="Georgia"/>
                <a:cs typeface="Georgia"/>
              </a:rPr>
              <a:t>consumer dispute can  be filed within </a:t>
            </a:r>
            <a:r>
              <a:rPr sz="2400" spc="-10" dirty="0">
                <a:latin typeface="Georgia"/>
                <a:cs typeface="Georgia"/>
              </a:rPr>
              <a:t>two </a:t>
            </a:r>
            <a:r>
              <a:rPr sz="2400" spc="-5" dirty="0">
                <a:latin typeface="Georgia"/>
                <a:cs typeface="Georgia"/>
              </a:rPr>
              <a:t>years from the date on which the cause  of </a:t>
            </a:r>
            <a:r>
              <a:rPr sz="2400" dirty="0">
                <a:latin typeface="Georgia"/>
                <a:cs typeface="Georgia"/>
              </a:rPr>
              <a:t>action</a:t>
            </a:r>
            <a:r>
              <a:rPr sz="2400" spc="-35" dirty="0">
                <a:latin typeface="Georgia"/>
                <a:cs typeface="Georgia"/>
              </a:rPr>
              <a:t> </a:t>
            </a:r>
            <a:r>
              <a:rPr sz="2400" spc="-5" dirty="0">
                <a:latin typeface="Georgia"/>
                <a:cs typeface="Georgia"/>
              </a:rPr>
              <a:t>arises.</a:t>
            </a:r>
            <a:endParaRPr sz="2400">
              <a:latin typeface="Georgia"/>
              <a:cs typeface="Georgia"/>
            </a:endParaRPr>
          </a:p>
          <a:p>
            <a:pPr>
              <a:lnSpc>
                <a:spcPct val="100000"/>
              </a:lnSpc>
              <a:spcBef>
                <a:spcPts val="10"/>
              </a:spcBef>
              <a:buChar char=""/>
            </a:pPr>
            <a:endParaRPr sz="3500">
              <a:latin typeface="Times New Roman"/>
              <a:cs typeface="Times New Roman"/>
            </a:endParaRPr>
          </a:p>
          <a:p>
            <a:pPr marL="287020" marR="24765" indent="-274320">
              <a:lnSpc>
                <a:spcPct val="100000"/>
              </a:lnSpc>
              <a:buClr>
                <a:srgbClr val="97C622"/>
              </a:buClr>
              <a:buSzPct val="85416"/>
              <a:buFont typeface="Wingdings 2"/>
              <a:buChar char=""/>
              <a:tabLst>
                <a:tab pos="286385" algn="l"/>
                <a:tab pos="287020" algn="l"/>
              </a:tabLst>
            </a:pPr>
            <a:r>
              <a:rPr sz="2400" dirty="0">
                <a:latin typeface="Georgia"/>
                <a:cs typeface="Georgia"/>
              </a:rPr>
              <a:t>The </a:t>
            </a:r>
            <a:r>
              <a:rPr sz="2400" spc="-5" dirty="0">
                <a:latin typeface="Georgia"/>
                <a:cs typeface="Georgia"/>
              </a:rPr>
              <a:t>point of time </a:t>
            </a:r>
            <a:r>
              <a:rPr sz="2400" spc="-10" dirty="0">
                <a:latin typeface="Georgia"/>
                <a:cs typeface="Georgia"/>
              </a:rPr>
              <a:t>when </a:t>
            </a:r>
            <a:r>
              <a:rPr sz="2400" spc="-5" dirty="0">
                <a:latin typeface="Georgia"/>
                <a:cs typeface="Georgia"/>
              </a:rPr>
              <a:t>cause of </a:t>
            </a:r>
            <a:r>
              <a:rPr sz="2400" dirty="0">
                <a:latin typeface="Georgia"/>
                <a:cs typeface="Georgia"/>
              </a:rPr>
              <a:t>action </a:t>
            </a:r>
            <a:r>
              <a:rPr sz="2400" spc="-5" dirty="0">
                <a:latin typeface="Georgia"/>
                <a:cs typeface="Georgia"/>
              </a:rPr>
              <a:t>arises </a:t>
            </a:r>
            <a:r>
              <a:rPr sz="2400" dirty="0">
                <a:latin typeface="Georgia"/>
                <a:cs typeface="Georgia"/>
              </a:rPr>
              <a:t>is an  important </a:t>
            </a:r>
            <a:r>
              <a:rPr sz="2400" spc="-5" dirty="0">
                <a:latin typeface="Georgia"/>
                <a:cs typeface="Georgia"/>
              </a:rPr>
              <a:t>factor </a:t>
            </a:r>
            <a:r>
              <a:rPr sz="2400" dirty="0">
                <a:latin typeface="Georgia"/>
                <a:cs typeface="Georgia"/>
              </a:rPr>
              <a:t>in </a:t>
            </a:r>
            <a:r>
              <a:rPr sz="2400" spc="-5" dirty="0">
                <a:latin typeface="Georgia"/>
                <a:cs typeface="Georgia"/>
              </a:rPr>
              <a:t>determining the time period </a:t>
            </a:r>
            <a:r>
              <a:rPr sz="2400" dirty="0">
                <a:latin typeface="Georgia"/>
                <a:cs typeface="Georgia"/>
              </a:rPr>
              <a:t>available </a:t>
            </a:r>
            <a:r>
              <a:rPr sz="2400" spc="-5" dirty="0">
                <a:latin typeface="Georgia"/>
                <a:cs typeface="Georgia"/>
              </a:rPr>
              <a:t>to  file </a:t>
            </a:r>
            <a:r>
              <a:rPr sz="2400" dirty="0">
                <a:latin typeface="Georgia"/>
                <a:cs typeface="Georgia"/>
              </a:rPr>
              <a:t>a </a:t>
            </a:r>
            <a:r>
              <a:rPr sz="2400" spc="-5" dirty="0">
                <a:latin typeface="Georgia"/>
                <a:cs typeface="Georgia"/>
              </a:rPr>
              <a:t>complaint. </a:t>
            </a:r>
            <a:r>
              <a:rPr sz="2400" dirty="0">
                <a:latin typeface="Georgia"/>
                <a:cs typeface="Georgia"/>
              </a:rPr>
              <a:t>There are no </a:t>
            </a:r>
            <a:r>
              <a:rPr sz="2400" spc="-5" dirty="0">
                <a:latin typeface="Georgia"/>
                <a:cs typeface="Georgia"/>
              </a:rPr>
              <a:t>set </a:t>
            </a:r>
            <a:r>
              <a:rPr sz="2400" dirty="0">
                <a:latin typeface="Georgia"/>
                <a:cs typeface="Georgia"/>
              </a:rPr>
              <a:t>rules </a:t>
            </a:r>
            <a:r>
              <a:rPr sz="2400" spc="-5" dirty="0">
                <a:latin typeface="Georgia"/>
                <a:cs typeface="Georgia"/>
              </a:rPr>
              <a:t>to decide such time.  </a:t>
            </a:r>
            <a:r>
              <a:rPr sz="2400" dirty="0">
                <a:latin typeface="Georgia"/>
                <a:cs typeface="Georgia"/>
              </a:rPr>
              <a:t>It </a:t>
            </a:r>
            <a:r>
              <a:rPr sz="2400" spc="-5" dirty="0">
                <a:latin typeface="Georgia"/>
                <a:cs typeface="Georgia"/>
              </a:rPr>
              <a:t>depends on the facts </a:t>
            </a:r>
            <a:r>
              <a:rPr sz="2400" dirty="0">
                <a:latin typeface="Georgia"/>
                <a:cs typeface="Georgia"/>
              </a:rPr>
              <a:t>and </a:t>
            </a:r>
            <a:r>
              <a:rPr sz="2400" spc="-5" dirty="0">
                <a:latin typeface="Georgia"/>
                <a:cs typeface="Georgia"/>
              </a:rPr>
              <a:t>circumstances of each</a:t>
            </a:r>
            <a:r>
              <a:rPr sz="2400" spc="-80" dirty="0">
                <a:latin typeface="Georgia"/>
                <a:cs typeface="Georgia"/>
              </a:rPr>
              <a:t> </a:t>
            </a:r>
            <a:r>
              <a:rPr sz="2400" spc="-5" dirty="0">
                <a:latin typeface="Georgia"/>
                <a:cs typeface="Georgia"/>
              </a:rPr>
              <a:t>case.</a:t>
            </a:r>
            <a:endParaRPr sz="2400">
              <a:latin typeface="Georgia"/>
              <a:cs typeface="Georgia"/>
            </a:endParaRPr>
          </a:p>
          <a:p>
            <a:pPr>
              <a:lnSpc>
                <a:spcPct val="100000"/>
              </a:lnSpc>
              <a:spcBef>
                <a:spcPts val="30"/>
              </a:spcBef>
              <a:buChar char=""/>
            </a:pPr>
            <a:endParaRPr sz="3450">
              <a:latin typeface="Times New Roman"/>
              <a:cs typeface="Times New Roman"/>
            </a:endParaRPr>
          </a:p>
          <a:p>
            <a:pPr marL="287020" indent="-274320">
              <a:lnSpc>
                <a:spcPct val="100000"/>
              </a:lnSpc>
              <a:buClr>
                <a:srgbClr val="97C622"/>
              </a:buClr>
              <a:buSzPct val="84090"/>
              <a:buFont typeface="Wingdings 2"/>
              <a:buChar char=""/>
              <a:tabLst>
                <a:tab pos="286385" algn="l"/>
                <a:tab pos="287020" algn="l"/>
              </a:tabLst>
            </a:pPr>
            <a:r>
              <a:rPr sz="2200" spc="-5" dirty="0">
                <a:latin typeface="Georgia"/>
                <a:cs typeface="Georgia"/>
              </a:rPr>
              <a:t>The complaint should </a:t>
            </a:r>
            <a:r>
              <a:rPr sz="2200" spc="-10" dirty="0">
                <a:latin typeface="Georgia"/>
                <a:cs typeface="Georgia"/>
              </a:rPr>
              <a:t>be </a:t>
            </a:r>
            <a:r>
              <a:rPr sz="2200" spc="-5" dirty="0">
                <a:latin typeface="Georgia"/>
                <a:cs typeface="Georgia"/>
              </a:rPr>
              <a:t>filed within 2 </a:t>
            </a:r>
            <a:r>
              <a:rPr sz="2200" spc="-10" dirty="0">
                <a:latin typeface="Georgia"/>
                <a:cs typeface="Georgia"/>
              </a:rPr>
              <a:t>years </a:t>
            </a:r>
            <a:r>
              <a:rPr sz="2200" spc="-5" dirty="0">
                <a:latin typeface="Georgia"/>
                <a:cs typeface="Georgia"/>
              </a:rPr>
              <a:t>from the date</a:t>
            </a:r>
            <a:r>
              <a:rPr sz="2200" spc="30" dirty="0">
                <a:latin typeface="Georgia"/>
                <a:cs typeface="Georgia"/>
              </a:rPr>
              <a:t> </a:t>
            </a:r>
            <a:r>
              <a:rPr sz="2200" spc="-10" dirty="0">
                <a:latin typeface="Georgia"/>
                <a:cs typeface="Georgia"/>
              </a:rPr>
              <a:t>of</a:t>
            </a:r>
            <a:endParaRPr sz="2200">
              <a:latin typeface="Georgia"/>
              <a:cs typeface="Georgia"/>
            </a:endParaRPr>
          </a:p>
          <a:p>
            <a:pPr marL="287020">
              <a:lnSpc>
                <a:spcPct val="100000"/>
              </a:lnSpc>
            </a:pPr>
            <a:r>
              <a:rPr sz="2200" spc="-10" dirty="0">
                <a:latin typeface="Georgia"/>
                <a:cs typeface="Georgia"/>
              </a:rPr>
              <a:t>cause </a:t>
            </a:r>
            <a:r>
              <a:rPr sz="2200" dirty="0">
                <a:latin typeface="Georgia"/>
                <a:cs typeface="Georgia"/>
              </a:rPr>
              <a:t>of</a:t>
            </a:r>
            <a:r>
              <a:rPr sz="2200" spc="-10" dirty="0">
                <a:latin typeface="Georgia"/>
                <a:cs typeface="Georgia"/>
              </a:rPr>
              <a:t> </a:t>
            </a:r>
            <a:r>
              <a:rPr sz="2200" spc="-5" dirty="0">
                <a:latin typeface="Georgia"/>
                <a:cs typeface="Georgia"/>
              </a:rPr>
              <a:t>action.</a:t>
            </a:r>
            <a:endParaRPr sz="2200">
              <a:latin typeface="Georgia"/>
              <a:cs typeface="Georgia"/>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457200" y="274638"/>
            <a:ext cx="8229600" cy="1004120"/>
          </a:xfrm>
          <a:prstGeom prst="rect">
            <a:avLst/>
          </a:prstGeom>
        </p:spPr>
        <p:txBody>
          <a:bodyPr vert="horz" wrap="square" lIns="0" tIns="140969" rIns="0" bIns="0" rtlCol="0">
            <a:spAutoFit/>
          </a:bodyPr>
          <a:lstStyle/>
          <a:p>
            <a:pPr algn="ctr">
              <a:lnSpc>
                <a:spcPct val="100000"/>
              </a:lnSpc>
              <a:spcBef>
                <a:spcPts val="100"/>
              </a:spcBef>
            </a:pPr>
            <a:r>
              <a:rPr sz="2800" spc="-5" dirty="0"/>
              <a:t>Procedure to file </a:t>
            </a:r>
            <a:r>
              <a:rPr sz="2800" dirty="0"/>
              <a:t>a </a:t>
            </a:r>
            <a:r>
              <a:rPr sz="2800" spc="-10" dirty="0"/>
              <a:t>Consumer</a:t>
            </a:r>
            <a:r>
              <a:rPr sz="2800" spc="-40" dirty="0"/>
              <a:t> </a:t>
            </a:r>
            <a:r>
              <a:rPr sz="2800" spc="-5" dirty="0"/>
              <a:t>Complaint</a:t>
            </a:r>
          </a:p>
          <a:p>
            <a:pPr algn="ctr">
              <a:lnSpc>
                <a:spcPct val="100000"/>
              </a:lnSpc>
            </a:pPr>
            <a:r>
              <a:rPr sz="2800" b="0" u="none" spc="-5" dirty="0">
                <a:latin typeface="Georgia"/>
                <a:cs typeface="Georgia"/>
              </a:rPr>
              <a:t>Under the Consumer Protection </a:t>
            </a:r>
            <a:r>
              <a:rPr sz="2800" b="0" u="none" dirty="0">
                <a:latin typeface="Georgia"/>
                <a:cs typeface="Georgia"/>
              </a:rPr>
              <a:t>Act,</a:t>
            </a:r>
            <a:r>
              <a:rPr sz="2800" b="0" u="none" spc="-60" dirty="0">
                <a:latin typeface="Georgia"/>
                <a:cs typeface="Georgia"/>
              </a:rPr>
              <a:t> </a:t>
            </a:r>
            <a:r>
              <a:rPr sz="2800" b="0" u="none" dirty="0">
                <a:latin typeface="Georgia"/>
                <a:cs typeface="Georgia"/>
              </a:rPr>
              <a:t>1986</a:t>
            </a:r>
          </a:p>
        </p:txBody>
      </p:sp>
      <p:sp>
        <p:nvSpPr>
          <p:cNvPr id="13" name="object 13"/>
          <p:cNvSpPr txBox="1"/>
          <p:nvPr/>
        </p:nvSpPr>
        <p:spPr>
          <a:xfrm>
            <a:off x="435965" y="1268374"/>
            <a:ext cx="8270240" cy="5147310"/>
          </a:xfrm>
          <a:prstGeom prst="rect">
            <a:avLst/>
          </a:prstGeom>
        </p:spPr>
        <p:txBody>
          <a:bodyPr vert="horz" wrap="square" lIns="0" tIns="12700" rIns="0" bIns="0" rtlCol="0">
            <a:spAutoFit/>
          </a:bodyPr>
          <a:lstStyle/>
          <a:p>
            <a:pPr marL="355600" marR="5080" indent="-342900">
              <a:lnSpc>
                <a:spcPct val="150000"/>
              </a:lnSpc>
              <a:spcBef>
                <a:spcPts val="100"/>
              </a:spcBef>
              <a:buAutoNum type="arabicPeriod"/>
              <a:tabLst>
                <a:tab pos="354965" algn="l"/>
                <a:tab pos="355600" algn="l"/>
              </a:tabLst>
            </a:pPr>
            <a:r>
              <a:rPr sz="1600" spc="-5" dirty="0">
                <a:latin typeface="Georgia"/>
                <a:cs typeface="Georgia"/>
              </a:rPr>
              <a:t>One may send a notice to </a:t>
            </a:r>
            <a:r>
              <a:rPr sz="1600" dirty="0">
                <a:latin typeface="Georgia"/>
                <a:cs typeface="Georgia"/>
              </a:rPr>
              <a:t>the </a:t>
            </a:r>
            <a:r>
              <a:rPr sz="1600" spc="-10" dirty="0">
                <a:latin typeface="Georgia"/>
                <a:cs typeface="Georgia"/>
              </a:rPr>
              <a:t>opposite </a:t>
            </a:r>
            <a:r>
              <a:rPr sz="1600" spc="-5" dirty="0">
                <a:latin typeface="Georgia"/>
                <a:cs typeface="Georgia"/>
              </a:rPr>
              <a:t>party </a:t>
            </a:r>
            <a:r>
              <a:rPr sz="1600" dirty="0">
                <a:latin typeface="Georgia"/>
                <a:cs typeface="Georgia"/>
              </a:rPr>
              <a:t>mentioning </a:t>
            </a:r>
            <a:r>
              <a:rPr sz="1600" spc="-5" dirty="0">
                <a:latin typeface="Georgia"/>
                <a:cs typeface="Georgia"/>
              </a:rPr>
              <a:t>a time limit to settle </a:t>
            </a:r>
            <a:r>
              <a:rPr sz="1600" dirty="0">
                <a:latin typeface="Georgia"/>
                <a:cs typeface="Georgia"/>
              </a:rPr>
              <a:t>the  </a:t>
            </a:r>
            <a:r>
              <a:rPr sz="1600" spc="-5" dirty="0">
                <a:latin typeface="Georgia"/>
                <a:cs typeface="Georgia"/>
              </a:rPr>
              <a:t>grievance </a:t>
            </a:r>
            <a:r>
              <a:rPr sz="1600" spc="-10" dirty="0">
                <a:latin typeface="Georgia"/>
                <a:cs typeface="Georgia"/>
              </a:rPr>
              <a:t>though </a:t>
            </a:r>
            <a:r>
              <a:rPr sz="1600" spc="-5" dirty="0">
                <a:latin typeface="Georgia"/>
                <a:cs typeface="Georgia"/>
              </a:rPr>
              <a:t>it is not</a:t>
            </a:r>
            <a:r>
              <a:rPr sz="1600" spc="80" dirty="0">
                <a:latin typeface="Georgia"/>
                <a:cs typeface="Georgia"/>
              </a:rPr>
              <a:t> </a:t>
            </a:r>
            <a:r>
              <a:rPr sz="1600" spc="-10" dirty="0">
                <a:latin typeface="Georgia"/>
                <a:cs typeface="Georgia"/>
              </a:rPr>
              <a:t>compulsory.</a:t>
            </a:r>
            <a:endParaRPr sz="1600">
              <a:latin typeface="Georgia"/>
              <a:cs typeface="Georgia"/>
            </a:endParaRPr>
          </a:p>
          <a:p>
            <a:pPr marL="355600" indent="-342900">
              <a:lnSpc>
                <a:spcPct val="100000"/>
              </a:lnSpc>
              <a:spcBef>
                <a:spcPts val="960"/>
              </a:spcBef>
              <a:buAutoNum type="arabicPeriod"/>
              <a:tabLst>
                <a:tab pos="354965" algn="l"/>
                <a:tab pos="355600" algn="l"/>
              </a:tabLst>
            </a:pPr>
            <a:r>
              <a:rPr sz="1600" spc="-10" dirty="0">
                <a:latin typeface="Georgia"/>
                <a:cs typeface="Georgia"/>
              </a:rPr>
              <a:t>Prepare </a:t>
            </a:r>
            <a:r>
              <a:rPr sz="1600" spc="-5" dirty="0">
                <a:latin typeface="Georgia"/>
                <a:cs typeface="Georgia"/>
              </a:rPr>
              <a:t>a </a:t>
            </a:r>
            <a:r>
              <a:rPr sz="1600" spc="-10" dirty="0">
                <a:latin typeface="Georgia"/>
                <a:cs typeface="Georgia"/>
              </a:rPr>
              <a:t>complaint with the required details </a:t>
            </a:r>
            <a:r>
              <a:rPr sz="1600" spc="-5" dirty="0">
                <a:latin typeface="Georgia"/>
                <a:cs typeface="Georgia"/>
              </a:rPr>
              <a:t>(as </a:t>
            </a:r>
            <a:r>
              <a:rPr sz="1600" spc="-10" dirty="0">
                <a:latin typeface="Georgia"/>
                <a:cs typeface="Georgia"/>
              </a:rPr>
              <a:t>given</a:t>
            </a:r>
            <a:r>
              <a:rPr sz="1600" spc="280" dirty="0">
                <a:latin typeface="Georgia"/>
                <a:cs typeface="Georgia"/>
              </a:rPr>
              <a:t> </a:t>
            </a:r>
            <a:r>
              <a:rPr sz="1600" spc="-10" dirty="0">
                <a:latin typeface="Georgia"/>
                <a:cs typeface="Georgia"/>
              </a:rPr>
              <a:t>below).</a:t>
            </a:r>
            <a:endParaRPr sz="1600">
              <a:latin typeface="Georgia"/>
              <a:cs typeface="Georgia"/>
            </a:endParaRPr>
          </a:p>
          <a:p>
            <a:pPr marL="355600" indent="-342900">
              <a:lnSpc>
                <a:spcPct val="100000"/>
              </a:lnSpc>
              <a:spcBef>
                <a:spcPts val="960"/>
              </a:spcBef>
              <a:buAutoNum type="arabicPeriod"/>
              <a:tabLst>
                <a:tab pos="354965" algn="l"/>
                <a:tab pos="355600" algn="l"/>
              </a:tabLst>
            </a:pPr>
            <a:r>
              <a:rPr sz="1600" spc="-10" dirty="0">
                <a:latin typeface="Georgia"/>
                <a:cs typeface="Georgia"/>
              </a:rPr>
              <a:t>Get the complaint </a:t>
            </a:r>
            <a:r>
              <a:rPr sz="1600" spc="-5" dirty="0">
                <a:latin typeface="Georgia"/>
                <a:cs typeface="Georgia"/>
              </a:rPr>
              <a:t>affidavit notarized </a:t>
            </a:r>
            <a:r>
              <a:rPr sz="1600" spc="-10" dirty="0">
                <a:latin typeface="Georgia"/>
                <a:cs typeface="Georgia"/>
              </a:rPr>
              <a:t>through </a:t>
            </a:r>
            <a:r>
              <a:rPr sz="1600" spc="-5" dirty="0">
                <a:latin typeface="Georgia"/>
                <a:cs typeface="Georgia"/>
              </a:rPr>
              <a:t>a</a:t>
            </a:r>
            <a:r>
              <a:rPr sz="1600" spc="220" dirty="0">
                <a:latin typeface="Georgia"/>
                <a:cs typeface="Georgia"/>
              </a:rPr>
              <a:t> </a:t>
            </a:r>
            <a:r>
              <a:rPr sz="1600" spc="-5" dirty="0">
                <a:latin typeface="Georgia"/>
                <a:cs typeface="Georgia"/>
              </a:rPr>
              <a:t>notary.</a:t>
            </a:r>
            <a:endParaRPr sz="1600">
              <a:latin typeface="Georgia"/>
              <a:cs typeface="Georgia"/>
            </a:endParaRPr>
          </a:p>
          <a:p>
            <a:pPr marL="355600" indent="-342900">
              <a:lnSpc>
                <a:spcPct val="100000"/>
              </a:lnSpc>
              <a:spcBef>
                <a:spcPts val="960"/>
              </a:spcBef>
              <a:buAutoNum type="arabicPeriod"/>
              <a:tabLst>
                <a:tab pos="354965" algn="l"/>
                <a:tab pos="355600" algn="l"/>
              </a:tabLst>
            </a:pPr>
            <a:r>
              <a:rPr sz="1600" spc="-10" dirty="0">
                <a:latin typeface="Georgia"/>
                <a:cs typeface="Georgia"/>
              </a:rPr>
              <a:t>Make required </a:t>
            </a:r>
            <a:r>
              <a:rPr sz="1600" spc="-5" dirty="0">
                <a:latin typeface="Georgia"/>
                <a:cs typeface="Georgia"/>
              </a:rPr>
              <a:t>number of </a:t>
            </a:r>
            <a:r>
              <a:rPr sz="1600" spc="-10" dirty="0">
                <a:latin typeface="Georgia"/>
                <a:cs typeface="Georgia"/>
              </a:rPr>
              <a:t>photocopies </a:t>
            </a:r>
            <a:r>
              <a:rPr sz="1600" spc="-5" dirty="0">
                <a:latin typeface="Georgia"/>
                <a:cs typeface="Georgia"/>
              </a:rPr>
              <a:t>after notarizing</a:t>
            </a:r>
            <a:r>
              <a:rPr sz="1600" spc="215" dirty="0">
                <a:latin typeface="Georgia"/>
                <a:cs typeface="Georgia"/>
              </a:rPr>
              <a:t> </a:t>
            </a:r>
            <a:r>
              <a:rPr sz="1600" spc="-5" dirty="0">
                <a:latin typeface="Georgia"/>
                <a:cs typeface="Georgia"/>
              </a:rPr>
              <a:t>.</a:t>
            </a:r>
            <a:endParaRPr sz="1600">
              <a:latin typeface="Georgia"/>
              <a:cs typeface="Georgia"/>
            </a:endParaRPr>
          </a:p>
          <a:p>
            <a:pPr marL="355600" indent="-342900">
              <a:lnSpc>
                <a:spcPct val="100000"/>
              </a:lnSpc>
              <a:spcBef>
                <a:spcPts val="960"/>
              </a:spcBef>
              <a:buAutoNum type="arabicPeriod"/>
              <a:tabLst>
                <a:tab pos="354965" algn="l"/>
                <a:tab pos="355600" algn="l"/>
              </a:tabLst>
            </a:pPr>
            <a:r>
              <a:rPr sz="1600" spc="-10" dirty="0">
                <a:latin typeface="Georgia"/>
                <a:cs typeface="Georgia"/>
              </a:rPr>
              <a:t>Prepare </a:t>
            </a:r>
            <a:r>
              <a:rPr sz="1600" spc="-5" dirty="0">
                <a:latin typeface="Georgia"/>
                <a:cs typeface="Georgia"/>
              </a:rPr>
              <a:t>a bank </a:t>
            </a:r>
            <a:r>
              <a:rPr sz="1600" spc="-10" dirty="0">
                <a:latin typeface="Georgia"/>
                <a:cs typeface="Georgia"/>
              </a:rPr>
              <a:t>draft from </a:t>
            </a:r>
            <a:r>
              <a:rPr sz="1600" spc="-5" dirty="0">
                <a:latin typeface="Georgia"/>
                <a:cs typeface="Georgia"/>
              </a:rPr>
              <a:t>a nationalized Bank to </a:t>
            </a:r>
            <a:r>
              <a:rPr sz="1600" spc="-10" dirty="0">
                <a:latin typeface="Georgia"/>
                <a:cs typeface="Georgia"/>
              </a:rPr>
              <a:t>pay court</a:t>
            </a:r>
            <a:r>
              <a:rPr sz="1600" spc="285" dirty="0">
                <a:latin typeface="Georgia"/>
                <a:cs typeface="Georgia"/>
              </a:rPr>
              <a:t> </a:t>
            </a:r>
            <a:r>
              <a:rPr sz="1600" spc="-10" dirty="0">
                <a:latin typeface="Georgia"/>
                <a:cs typeface="Georgia"/>
              </a:rPr>
              <a:t>fee.</a:t>
            </a:r>
            <a:endParaRPr sz="1600">
              <a:latin typeface="Georgia"/>
              <a:cs typeface="Georgia"/>
            </a:endParaRPr>
          </a:p>
          <a:p>
            <a:pPr marL="355600" marR="5080" indent="-342900">
              <a:lnSpc>
                <a:spcPct val="150000"/>
              </a:lnSpc>
              <a:buAutoNum type="arabicPeriod"/>
              <a:tabLst>
                <a:tab pos="354965" algn="l"/>
                <a:tab pos="355600" algn="l"/>
              </a:tabLst>
            </a:pPr>
            <a:r>
              <a:rPr sz="1600" spc="-5" dirty="0">
                <a:latin typeface="Georgia"/>
                <a:cs typeface="Georgia"/>
              </a:rPr>
              <a:t>Submit </a:t>
            </a:r>
            <a:r>
              <a:rPr sz="1600" dirty="0">
                <a:latin typeface="Georgia"/>
                <a:cs typeface="Georgia"/>
              </a:rPr>
              <a:t>the </a:t>
            </a:r>
            <a:r>
              <a:rPr sz="1600" spc="-5" dirty="0">
                <a:latin typeface="Georgia"/>
                <a:cs typeface="Georgia"/>
              </a:rPr>
              <a:t>complaint </a:t>
            </a:r>
            <a:r>
              <a:rPr sz="1600" dirty="0">
                <a:latin typeface="Georgia"/>
                <a:cs typeface="Georgia"/>
              </a:rPr>
              <a:t>and </a:t>
            </a:r>
            <a:r>
              <a:rPr sz="1600" spc="-10" dirty="0">
                <a:latin typeface="Georgia"/>
                <a:cs typeface="Georgia"/>
              </a:rPr>
              <a:t>court </a:t>
            </a:r>
            <a:r>
              <a:rPr sz="1600" spc="-5" dirty="0">
                <a:latin typeface="Georgia"/>
                <a:cs typeface="Georgia"/>
              </a:rPr>
              <a:t>fee to the receiving clerk in </a:t>
            </a:r>
            <a:r>
              <a:rPr sz="1600" dirty="0">
                <a:latin typeface="Georgia"/>
                <a:cs typeface="Georgia"/>
              </a:rPr>
              <a:t>the </a:t>
            </a:r>
            <a:r>
              <a:rPr sz="1600" spc="-5" dirty="0">
                <a:latin typeface="Georgia"/>
                <a:cs typeface="Georgia"/>
              </a:rPr>
              <a:t>consumer </a:t>
            </a:r>
            <a:r>
              <a:rPr sz="1600" spc="-10" dirty="0">
                <a:latin typeface="Georgia"/>
                <a:cs typeface="Georgia"/>
              </a:rPr>
              <a:t>court who  will give you the date </a:t>
            </a:r>
            <a:r>
              <a:rPr sz="1600" spc="-5" dirty="0">
                <a:latin typeface="Georgia"/>
                <a:cs typeface="Georgia"/>
              </a:rPr>
              <a:t>for admission </a:t>
            </a:r>
            <a:r>
              <a:rPr sz="1600" spc="-10" dirty="0">
                <a:latin typeface="Georgia"/>
                <a:cs typeface="Georgia"/>
              </a:rPr>
              <a:t>hearing </a:t>
            </a:r>
            <a:r>
              <a:rPr sz="1600" spc="-5" dirty="0">
                <a:latin typeface="Georgia"/>
                <a:cs typeface="Georgia"/>
              </a:rPr>
              <a:t>and </a:t>
            </a:r>
            <a:r>
              <a:rPr sz="1600" spc="-10" dirty="0">
                <a:latin typeface="Georgia"/>
                <a:cs typeface="Georgia"/>
              </a:rPr>
              <a:t>complaint reference</a:t>
            </a:r>
            <a:r>
              <a:rPr sz="1600" spc="25" dirty="0">
                <a:latin typeface="Georgia"/>
                <a:cs typeface="Georgia"/>
              </a:rPr>
              <a:t> </a:t>
            </a:r>
            <a:r>
              <a:rPr sz="1600" spc="-5" dirty="0">
                <a:latin typeface="Georgia"/>
                <a:cs typeface="Georgia"/>
              </a:rPr>
              <a:t>number</a:t>
            </a:r>
            <a:endParaRPr sz="1600">
              <a:latin typeface="Georgia"/>
              <a:cs typeface="Georgia"/>
            </a:endParaRPr>
          </a:p>
          <a:p>
            <a:pPr marL="355600" marR="5080" indent="-342900">
              <a:lnSpc>
                <a:spcPct val="150000"/>
              </a:lnSpc>
              <a:spcBef>
                <a:spcPts val="5"/>
              </a:spcBef>
              <a:buAutoNum type="arabicPeriod"/>
              <a:tabLst>
                <a:tab pos="354965" algn="l"/>
                <a:tab pos="355600" algn="l"/>
              </a:tabLst>
            </a:pPr>
            <a:r>
              <a:rPr sz="1600" spc="-5" dirty="0">
                <a:latin typeface="Georgia"/>
                <a:cs typeface="Georgia"/>
              </a:rPr>
              <a:t>On admission hearing, </a:t>
            </a:r>
            <a:r>
              <a:rPr sz="1600" spc="-10" dirty="0">
                <a:latin typeface="Georgia"/>
                <a:cs typeface="Georgia"/>
              </a:rPr>
              <a:t>you </a:t>
            </a:r>
            <a:r>
              <a:rPr sz="1600" spc="-5" dirty="0">
                <a:latin typeface="Georgia"/>
                <a:cs typeface="Georgia"/>
              </a:rPr>
              <a:t>would </a:t>
            </a:r>
            <a:r>
              <a:rPr sz="1600" dirty="0">
                <a:latin typeface="Georgia"/>
                <a:cs typeface="Georgia"/>
              </a:rPr>
              <a:t>be </a:t>
            </a:r>
            <a:r>
              <a:rPr sz="1600" spc="-5" dirty="0">
                <a:latin typeface="Georgia"/>
                <a:cs typeface="Georgia"/>
              </a:rPr>
              <a:t>informed whether or not your matter is </a:t>
            </a:r>
            <a:r>
              <a:rPr sz="1600" dirty="0">
                <a:latin typeface="Georgia"/>
                <a:cs typeface="Georgia"/>
              </a:rPr>
              <a:t>admitted.  </a:t>
            </a:r>
            <a:r>
              <a:rPr sz="1600" spc="-5" dirty="0">
                <a:latin typeface="Georgia"/>
                <a:cs typeface="Georgia"/>
              </a:rPr>
              <a:t>If admitted </a:t>
            </a:r>
            <a:r>
              <a:rPr sz="1600" spc="-10" dirty="0">
                <a:latin typeface="Georgia"/>
                <a:cs typeface="Georgia"/>
              </a:rPr>
              <a:t>you will be given the date </a:t>
            </a:r>
            <a:r>
              <a:rPr sz="1600" spc="-5" dirty="0">
                <a:latin typeface="Georgia"/>
                <a:cs typeface="Georgia"/>
              </a:rPr>
              <a:t>for next</a:t>
            </a:r>
            <a:r>
              <a:rPr sz="1600" spc="235" dirty="0">
                <a:latin typeface="Georgia"/>
                <a:cs typeface="Georgia"/>
              </a:rPr>
              <a:t> </a:t>
            </a:r>
            <a:r>
              <a:rPr sz="1600" spc="-5" dirty="0">
                <a:latin typeface="Georgia"/>
                <a:cs typeface="Georgia"/>
              </a:rPr>
              <a:t>hearing.</a:t>
            </a:r>
            <a:endParaRPr sz="1600">
              <a:latin typeface="Georgia"/>
              <a:cs typeface="Georgia"/>
            </a:endParaRPr>
          </a:p>
          <a:p>
            <a:pPr marL="355600" marR="6350" indent="-342900">
              <a:lnSpc>
                <a:spcPct val="150000"/>
              </a:lnSpc>
              <a:buAutoNum type="arabicPeriod"/>
              <a:tabLst>
                <a:tab pos="354965" algn="l"/>
                <a:tab pos="355600" algn="l"/>
              </a:tabLst>
            </a:pPr>
            <a:r>
              <a:rPr sz="1600" spc="-5" dirty="0">
                <a:latin typeface="Georgia"/>
                <a:cs typeface="Georgia"/>
              </a:rPr>
              <a:t>The </a:t>
            </a:r>
            <a:r>
              <a:rPr sz="1600" spc="-10" dirty="0">
                <a:latin typeface="Georgia"/>
                <a:cs typeface="Georgia"/>
              </a:rPr>
              <a:t>court </a:t>
            </a:r>
            <a:r>
              <a:rPr sz="1600" spc="-5" dirty="0">
                <a:latin typeface="Georgia"/>
                <a:cs typeface="Georgia"/>
              </a:rPr>
              <a:t>will send a notice with your complaint </a:t>
            </a:r>
            <a:r>
              <a:rPr sz="1600" spc="-10" dirty="0">
                <a:latin typeface="Georgia"/>
                <a:cs typeface="Georgia"/>
              </a:rPr>
              <a:t>copy </a:t>
            </a:r>
            <a:r>
              <a:rPr sz="1600" spc="-5" dirty="0">
                <a:latin typeface="Georgia"/>
                <a:cs typeface="Georgia"/>
              </a:rPr>
              <a:t>to </a:t>
            </a:r>
            <a:r>
              <a:rPr sz="1600" dirty="0">
                <a:latin typeface="Georgia"/>
                <a:cs typeface="Georgia"/>
              </a:rPr>
              <a:t>the </a:t>
            </a:r>
            <a:r>
              <a:rPr sz="1600" spc="-10" dirty="0">
                <a:latin typeface="Georgia"/>
                <a:cs typeface="Georgia"/>
              </a:rPr>
              <a:t>opposite </a:t>
            </a:r>
            <a:r>
              <a:rPr sz="1600" spc="-5" dirty="0">
                <a:latin typeface="Georgia"/>
                <a:cs typeface="Georgia"/>
              </a:rPr>
              <a:t>party seeking  </a:t>
            </a:r>
            <a:r>
              <a:rPr sz="1600" spc="-10" dirty="0">
                <a:latin typeface="Georgia"/>
                <a:cs typeface="Georgia"/>
              </a:rPr>
              <a:t>reply within </a:t>
            </a:r>
            <a:r>
              <a:rPr sz="1600" spc="-5" dirty="0">
                <a:latin typeface="Georgia"/>
                <a:cs typeface="Georgia"/>
              </a:rPr>
              <a:t>30 </a:t>
            </a:r>
            <a:r>
              <a:rPr sz="1600" spc="-10" dirty="0">
                <a:latin typeface="Georgia"/>
                <a:cs typeface="Georgia"/>
              </a:rPr>
              <a:t>days, </a:t>
            </a:r>
            <a:r>
              <a:rPr sz="1600" spc="-5" dirty="0">
                <a:latin typeface="Georgia"/>
                <a:cs typeface="Georgia"/>
              </a:rPr>
              <a:t>and asking it to attend </a:t>
            </a:r>
            <a:r>
              <a:rPr sz="1600" spc="-10" dirty="0">
                <a:latin typeface="Georgia"/>
                <a:cs typeface="Georgia"/>
              </a:rPr>
              <a:t>the</a:t>
            </a:r>
            <a:r>
              <a:rPr sz="1600" spc="250" dirty="0">
                <a:latin typeface="Georgia"/>
                <a:cs typeface="Georgia"/>
              </a:rPr>
              <a:t> </a:t>
            </a:r>
            <a:r>
              <a:rPr sz="1600" spc="-5" dirty="0">
                <a:latin typeface="Georgia"/>
                <a:cs typeface="Georgia"/>
              </a:rPr>
              <a:t>hearing.</a:t>
            </a:r>
            <a:endParaRPr sz="1600">
              <a:latin typeface="Georgia"/>
              <a:cs typeface="Georgia"/>
            </a:endParaRPr>
          </a:p>
          <a:p>
            <a:pPr marL="355600" indent="-342900">
              <a:lnSpc>
                <a:spcPct val="100000"/>
              </a:lnSpc>
              <a:spcBef>
                <a:spcPts val="960"/>
              </a:spcBef>
              <a:buAutoNum type="arabicPeriod"/>
              <a:tabLst>
                <a:tab pos="354965" algn="l"/>
                <a:tab pos="355600" algn="l"/>
              </a:tabLst>
            </a:pPr>
            <a:r>
              <a:rPr sz="1600" spc="-10" dirty="0">
                <a:latin typeface="Georgia"/>
                <a:cs typeface="Georgia"/>
              </a:rPr>
              <a:t>The hearings will </a:t>
            </a:r>
            <a:r>
              <a:rPr sz="1600" spc="-5" dirty="0">
                <a:latin typeface="Georgia"/>
                <a:cs typeface="Georgia"/>
              </a:rPr>
              <a:t>continue till </a:t>
            </a:r>
            <a:r>
              <a:rPr sz="1600" spc="-10" dirty="0">
                <a:latin typeface="Georgia"/>
                <a:cs typeface="Georgia"/>
              </a:rPr>
              <a:t>the </a:t>
            </a:r>
            <a:r>
              <a:rPr sz="1600" spc="-5" dirty="0">
                <a:latin typeface="Georgia"/>
                <a:cs typeface="Georgia"/>
              </a:rPr>
              <a:t>matter is</a:t>
            </a:r>
            <a:r>
              <a:rPr sz="1600" spc="195" dirty="0">
                <a:latin typeface="Georgia"/>
                <a:cs typeface="Georgia"/>
              </a:rPr>
              <a:t> </a:t>
            </a:r>
            <a:r>
              <a:rPr sz="1600" spc="-5" dirty="0">
                <a:latin typeface="Georgia"/>
                <a:cs typeface="Georgia"/>
              </a:rPr>
              <a:t>decided.</a:t>
            </a:r>
            <a:endParaRPr sz="1600">
              <a:latin typeface="Georgia"/>
              <a:cs typeface="Georgia"/>
            </a:endParaRPr>
          </a:p>
          <a:p>
            <a:pPr marL="355600" indent="-342900">
              <a:lnSpc>
                <a:spcPct val="100000"/>
              </a:lnSpc>
              <a:spcBef>
                <a:spcPts val="960"/>
              </a:spcBef>
              <a:buAutoNum type="arabicPeriod"/>
              <a:tabLst>
                <a:tab pos="355600" algn="l"/>
              </a:tabLst>
            </a:pPr>
            <a:r>
              <a:rPr sz="1600" spc="-5" dirty="0">
                <a:latin typeface="Georgia"/>
                <a:cs typeface="Georgia"/>
              </a:rPr>
              <a:t>A </a:t>
            </a:r>
            <a:r>
              <a:rPr sz="1600" spc="-10" dirty="0">
                <a:latin typeface="Georgia"/>
                <a:cs typeface="Georgia"/>
              </a:rPr>
              <a:t>copy </a:t>
            </a:r>
            <a:r>
              <a:rPr sz="1600" spc="-5" dirty="0">
                <a:latin typeface="Georgia"/>
                <a:cs typeface="Georgia"/>
              </a:rPr>
              <a:t>of </a:t>
            </a:r>
            <a:r>
              <a:rPr sz="1600" spc="-10" dirty="0">
                <a:latin typeface="Georgia"/>
                <a:cs typeface="Georgia"/>
              </a:rPr>
              <a:t>the court order will be </a:t>
            </a:r>
            <a:r>
              <a:rPr sz="1600" spc="-5" dirty="0">
                <a:latin typeface="Georgia"/>
                <a:cs typeface="Georgia"/>
              </a:rPr>
              <a:t>communicated to all </a:t>
            </a:r>
            <a:r>
              <a:rPr sz="1600" spc="-10" dirty="0">
                <a:latin typeface="Georgia"/>
                <a:cs typeface="Georgia"/>
              </a:rPr>
              <a:t>the parties by registered</a:t>
            </a:r>
            <a:r>
              <a:rPr sz="1600" spc="20" dirty="0">
                <a:latin typeface="Georgia"/>
                <a:cs typeface="Georgia"/>
              </a:rPr>
              <a:t> </a:t>
            </a:r>
            <a:r>
              <a:rPr sz="1600" spc="-5" dirty="0">
                <a:latin typeface="Georgia"/>
                <a:cs typeface="Georgia"/>
              </a:rPr>
              <a:t>post.</a:t>
            </a:r>
            <a:endParaRPr sz="1600">
              <a:latin typeface="Georgia"/>
              <a:cs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3" name="object 3"/>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6" name="object 6"/>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7" name="object 7"/>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8" name="object 8"/>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9" name="object 9"/>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0" name="object 10"/>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1" name="object 11"/>
          <p:cNvSpPr txBox="1"/>
          <p:nvPr/>
        </p:nvSpPr>
        <p:spPr>
          <a:xfrm>
            <a:off x="530453" y="427685"/>
            <a:ext cx="8078470" cy="5189855"/>
          </a:xfrm>
          <a:prstGeom prst="rect">
            <a:avLst/>
          </a:prstGeom>
        </p:spPr>
        <p:txBody>
          <a:bodyPr vert="horz" wrap="square" lIns="0" tIns="13335" rIns="0" bIns="0" rtlCol="0">
            <a:spAutoFit/>
          </a:bodyPr>
          <a:lstStyle/>
          <a:p>
            <a:pPr marL="12700">
              <a:lnSpc>
                <a:spcPct val="100000"/>
              </a:lnSpc>
              <a:spcBef>
                <a:spcPts val="105"/>
              </a:spcBef>
            </a:pPr>
            <a:r>
              <a:rPr sz="3200" b="1" dirty="0">
                <a:solidFill>
                  <a:srgbClr val="C00000"/>
                </a:solidFill>
                <a:latin typeface="Georgia"/>
                <a:cs typeface="Georgia"/>
              </a:rPr>
              <a:t>NEED FOR CONSUMER</a:t>
            </a:r>
            <a:r>
              <a:rPr sz="3200" b="1" spc="-114" dirty="0">
                <a:solidFill>
                  <a:srgbClr val="C00000"/>
                </a:solidFill>
                <a:latin typeface="Georgia"/>
                <a:cs typeface="Georgia"/>
              </a:rPr>
              <a:t> </a:t>
            </a:r>
            <a:r>
              <a:rPr sz="3200" b="1" dirty="0">
                <a:solidFill>
                  <a:srgbClr val="C00000"/>
                </a:solidFill>
                <a:latin typeface="Georgia"/>
                <a:cs typeface="Georgia"/>
              </a:rPr>
              <a:t>PROTECTION</a:t>
            </a:r>
            <a:endParaRPr sz="3200">
              <a:latin typeface="Georgia"/>
              <a:cs typeface="Georgia"/>
            </a:endParaRPr>
          </a:p>
          <a:p>
            <a:pPr>
              <a:lnSpc>
                <a:spcPct val="100000"/>
              </a:lnSpc>
              <a:spcBef>
                <a:spcPts val="30"/>
              </a:spcBef>
            </a:pPr>
            <a:endParaRPr sz="4600">
              <a:latin typeface="Times New Roman"/>
              <a:cs typeface="Times New Roman"/>
            </a:endParaRPr>
          </a:p>
          <a:p>
            <a:pPr marL="861694" indent="-515620">
              <a:lnSpc>
                <a:spcPct val="100000"/>
              </a:lnSpc>
              <a:buClr>
                <a:srgbClr val="001F5F"/>
              </a:buClr>
              <a:buAutoNum type="arabicPeriod"/>
              <a:tabLst>
                <a:tab pos="861694" algn="l"/>
                <a:tab pos="862330" algn="l"/>
              </a:tabLst>
            </a:pPr>
            <a:r>
              <a:rPr sz="3200" spc="-5" dirty="0">
                <a:latin typeface="Georgia"/>
                <a:cs typeface="Georgia"/>
              </a:rPr>
              <a:t>Social</a:t>
            </a:r>
            <a:r>
              <a:rPr sz="3200" spc="-30" dirty="0">
                <a:latin typeface="Georgia"/>
                <a:cs typeface="Georgia"/>
              </a:rPr>
              <a:t> </a:t>
            </a:r>
            <a:r>
              <a:rPr sz="3200" spc="-5" dirty="0">
                <a:latin typeface="Georgia"/>
                <a:cs typeface="Georgia"/>
              </a:rPr>
              <a:t>responsibility</a:t>
            </a:r>
            <a:endParaRPr sz="3200">
              <a:latin typeface="Georgia"/>
              <a:cs typeface="Georgia"/>
            </a:endParaRPr>
          </a:p>
          <a:p>
            <a:pPr marL="861694" indent="-515620">
              <a:lnSpc>
                <a:spcPct val="100000"/>
              </a:lnSpc>
              <a:spcBef>
                <a:spcPts val="770"/>
              </a:spcBef>
              <a:buClr>
                <a:srgbClr val="001F5F"/>
              </a:buClr>
              <a:buAutoNum type="arabicPeriod"/>
              <a:tabLst>
                <a:tab pos="861694" algn="l"/>
                <a:tab pos="862330" algn="l"/>
              </a:tabLst>
            </a:pPr>
            <a:r>
              <a:rPr sz="3200" spc="-5" dirty="0">
                <a:latin typeface="Georgia"/>
                <a:cs typeface="Georgia"/>
              </a:rPr>
              <a:t>Misleading</a:t>
            </a:r>
            <a:r>
              <a:rPr sz="3200" spc="-40" dirty="0">
                <a:latin typeface="Georgia"/>
                <a:cs typeface="Georgia"/>
              </a:rPr>
              <a:t> </a:t>
            </a:r>
            <a:r>
              <a:rPr sz="3200" dirty="0">
                <a:latin typeface="Georgia"/>
                <a:cs typeface="Georgia"/>
              </a:rPr>
              <a:t>advertisement</a:t>
            </a:r>
            <a:endParaRPr sz="3200">
              <a:latin typeface="Georgia"/>
              <a:cs typeface="Georgia"/>
            </a:endParaRPr>
          </a:p>
          <a:p>
            <a:pPr marL="861694" indent="-515620">
              <a:lnSpc>
                <a:spcPct val="100000"/>
              </a:lnSpc>
              <a:spcBef>
                <a:spcPts val="765"/>
              </a:spcBef>
              <a:buClr>
                <a:srgbClr val="001F5F"/>
              </a:buClr>
              <a:buAutoNum type="arabicPeriod"/>
              <a:tabLst>
                <a:tab pos="861694" algn="l"/>
                <a:tab pos="862330" algn="l"/>
              </a:tabLst>
            </a:pPr>
            <a:r>
              <a:rPr sz="3200" spc="-5" dirty="0">
                <a:latin typeface="Georgia"/>
                <a:cs typeface="Georgia"/>
              </a:rPr>
              <a:t>Consumer</a:t>
            </a:r>
            <a:r>
              <a:rPr sz="3200" spc="-30" dirty="0">
                <a:latin typeface="Georgia"/>
                <a:cs typeface="Georgia"/>
              </a:rPr>
              <a:t> </a:t>
            </a:r>
            <a:r>
              <a:rPr sz="3200" spc="-5" dirty="0">
                <a:latin typeface="Georgia"/>
                <a:cs typeface="Georgia"/>
              </a:rPr>
              <a:t>satisfaction</a:t>
            </a:r>
            <a:endParaRPr sz="3200">
              <a:latin typeface="Georgia"/>
              <a:cs typeface="Georgia"/>
            </a:endParaRPr>
          </a:p>
          <a:p>
            <a:pPr marL="861694" indent="-515620">
              <a:lnSpc>
                <a:spcPct val="100000"/>
              </a:lnSpc>
              <a:spcBef>
                <a:spcPts val="775"/>
              </a:spcBef>
              <a:buClr>
                <a:srgbClr val="001F5F"/>
              </a:buClr>
              <a:buAutoNum type="arabicPeriod"/>
              <a:tabLst>
                <a:tab pos="861694" algn="l"/>
                <a:tab pos="862330" algn="l"/>
              </a:tabLst>
            </a:pPr>
            <a:r>
              <a:rPr sz="3200" dirty="0">
                <a:latin typeface="Georgia"/>
                <a:cs typeface="Georgia"/>
              </a:rPr>
              <a:t>Principle of </a:t>
            </a:r>
            <a:r>
              <a:rPr sz="3200" spc="-5" dirty="0">
                <a:latin typeface="Georgia"/>
                <a:cs typeface="Georgia"/>
              </a:rPr>
              <a:t>social</a:t>
            </a:r>
            <a:r>
              <a:rPr sz="3200" spc="-40" dirty="0">
                <a:latin typeface="Georgia"/>
                <a:cs typeface="Georgia"/>
              </a:rPr>
              <a:t> </a:t>
            </a:r>
            <a:r>
              <a:rPr sz="3200" spc="-5" dirty="0">
                <a:latin typeface="Georgia"/>
                <a:cs typeface="Georgia"/>
              </a:rPr>
              <a:t>justice</a:t>
            </a:r>
            <a:endParaRPr sz="3200">
              <a:latin typeface="Georgia"/>
              <a:cs typeface="Georgia"/>
            </a:endParaRPr>
          </a:p>
          <a:p>
            <a:pPr marL="861694" indent="-515620">
              <a:lnSpc>
                <a:spcPct val="100000"/>
              </a:lnSpc>
              <a:spcBef>
                <a:spcPts val="765"/>
              </a:spcBef>
              <a:buClr>
                <a:srgbClr val="001F5F"/>
              </a:buClr>
              <a:buAutoNum type="arabicPeriod"/>
              <a:tabLst>
                <a:tab pos="861694" algn="l"/>
                <a:tab pos="862330" algn="l"/>
              </a:tabLst>
            </a:pPr>
            <a:r>
              <a:rPr sz="3200" spc="-5" dirty="0">
                <a:latin typeface="Georgia"/>
                <a:cs typeface="Georgia"/>
              </a:rPr>
              <a:t>Principle of</a:t>
            </a:r>
            <a:r>
              <a:rPr sz="3200" spc="-35" dirty="0">
                <a:latin typeface="Georgia"/>
                <a:cs typeface="Georgia"/>
              </a:rPr>
              <a:t> </a:t>
            </a:r>
            <a:r>
              <a:rPr sz="3200" spc="-5" dirty="0">
                <a:latin typeface="Georgia"/>
                <a:cs typeface="Georgia"/>
              </a:rPr>
              <a:t>trusteeship</a:t>
            </a:r>
            <a:endParaRPr sz="3200">
              <a:latin typeface="Georgia"/>
              <a:cs typeface="Georgia"/>
            </a:endParaRPr>
          </a:p>
          <a:p>
            <a:pPr marL="861694" indent="-515620">
              <a:lnSpc>
                <a:spcPct val="100000"/>
              </a:lnSpc>
              <a:spcBef>
                <a:spcPts val="770"/>
              </a:spcBef>
              <a:buClr>
                <a:srgbClr val="001F5F"/>
              </a:buClr>
              <a:buAutoNum type="arabicPeriod"/>
              <a:tabLst>
                <a:tab pos="861694" algn="l"/>
                <a:tab pos="862330" algn="l"/>
              </a:tabLst>
            </a:pPr>
            <a:r>
              <a:rPr sz="3200" dirty="0">
                <a:latin typeface="Georgia"/>
                <a:cs typeface="Georgia"/>
              </a:rPr>
              <a:t>Unfair </a:t>
            </a:r>
            <a:r>
              <a:rPr sz="3200" spc="-5" dirty="0">
                <a:latin typeface="Georgia"/>
                <a:cs typeface="Georgia"/>
              </a:rPr>
              <a:t>trade</a:t>
            </a:r>
            <a:r>
              <a:rPr sz="3200" spc="-45" dirty="0">
                <a:latin typeface="Georgia"/>
                <a:cs typeface="Georgia"/>
              </a:rPr>
              <a:t> </a:t>
            </a:r>
            <a:r>
              <a:rPr sz="3200" dirty="0">
                <a:latin typeface="Georgia"/>
                <a:cs typeface="Georgia"/>
              </a:rPr>
              <a:t>practices</a:t>
            </a:r>
            <a:endParaRPr sz="3200">
              <a:latin typeface="Georgia"/>
              <a:cs typeface="Georgia"/>
            </a:endParaRPr>
          </a:p>
          <a:p>
            <a:pPr marL="861694" indent="-515620">
              <a:lnSpc>
                <a:spcPct val="100000"/>
              </a:lnSpc>
              <a:spcBef>
                <a:spcPts val="770"/>
              </a:spcBef>
              <a:buClr>
                <a:srgbClr val="001F5F"/>
              </a:buClr>
              <a:buAutoNum type="arabicPeriod"/>
              <a:tabLst>
                <a:tab pos="861694" algn="l"/>
                <a:tab pos="862330" algn="l"/>
              </a:tabLst>
            </a:pPr>
            <a:r>
              <a:rPr sz="3200" dirty="0">
                <a:latin typeface="Georgia"/>
                <a:cs typeface="Georgia"/>
              </a:rPr>
              <a:t>Physical</a:t>
            </a:r>
            <a:r>
              <a:rPr sz="3200" spc="-5" dirty="0">
                <a:latin typeface="Georgia"/>
                <a:cs typeface="Georgia"/>
              </a:rPr>
              <a:t> protection</a:t>
            </a:r>
            <a:endParaRPr sz="3200">
              <a:latin typeface="Georgia"/>
              <a:cs typeface="Georgia"/>
            </a:endParaRPr>
          </a:p>
        </p:txBody>
      </p:sp>
      <p:sp>
        <p:nvSpPr>
          <p:cNvPr id="12" name="object 12"/>
          <p:cNvSpPr/>
          <p:nvPr/>
        </p:nvSpPr>
        <p:spPr>
          <a:xfrm>
            <a:off x="7543800" y="4800600"/>
            <a:ext cx="1371600" cy="1524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55575"/>
          </a:xfrm>
          <a:custGeom>
            <a:avLst/>
            <a:gdLst/>
            <a:ahLst/>
            <a:cxnLst/>
            <a:rect l="l" t="t" r="r" b="b"/>
            <a:pathLst>
              <a:path w="8839200" h="155575">
                <a:moveTo>
                  <a:pt x="0" y="155448"/>
                </a:moveTo>
                <a:lnTo>
                  <a:pt x="8839200" y="155448"/>
                </a:lnTo>
                <a:lnTo>
                  <a:pt x="8839200" y="0"/>
                </a:lnTo>
                <a:lnTo>
                  <a:pt x="0" y="0"/>
                </a:lnTo>
                <a:lnTo>
                  <a:pt x="0" y="155448"/>
                </a:lnTo>
                <a:close/>
              </a:path>
            </a:pathLst>
          </a:custGeom>
          <a:solidFill>
            <a:srgbClr val="FFFFFF"/>
          </a:solidFill>
        </p:spPr>
        <p:txBody>
          <a:bodyPr wrap="square" lIns="0" tIns="0" rIns="0" bIns="0" rtlCol="0"/>
          <a:lstStyle/>
          <a:p>
            <a:endParaRPr/>
          </a:p>
        </p:txBody>
      </p:sp>
      <p:sp>
        <p:nvSpPr>
          <p:cNvPr id="4" name="object 4"/>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6304" y="6391655"/>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8495"/>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txBox="1">
            <a:spLocks noGrp="1"/>
          </p:cNvSpPr>
          <p:nvPr>
            <p:ph type="title"/>
          </p:nvPr>
        </p:nvSpPr>
        <p:spPr>
          <a:xfrm>
            <a:off x="545693" y="249428"/>
            <a:ext cx="8044180" cy="482600"/>
          </a:xfrm>
          <a:prstGeom prst="rect">
            <a:avLst/>
          </a:prstGeom>
        </p:spPr>
        <p:txBody>
          <a:bodyPr vert="horz" wrap="square" lIns="0" tIns="12700" rIns="0" bIns="0" rtlCol="0">
            <a:spAutoFit/>
          </a:bodyPr>
          <a:lstStyle/>
          <a:p>
            <a:pPr marL="12700">
              <a:lnSpc>
                <a:spcPct val="100000"/>
              </a:lnSpc>
              <a:spcBef>
                <a:spcPts val="100"/>
              </a:spcBef>
            </a:pPr>
            <a:r>
              <a:rPr sz="3000" u="none" spc="-5" dirty="0">
                <a:solidFill>
                  <a:srgbClr val="C00000"/>
                </a:solidFill>
              </a:rPr>
              <a:t>Checklist Before Making </a:t>
            </a:r>
            <a:r>
              <a:rPr sz="3000" u="none" dirty="0">
                <a:solidFill>
                  <a:srgbClr val="C00000"/>
                </a:solidFill>
              </a:rPr>
              <a:t>Your</a:t>
            </a:r>
            <a:r>
              <a:rPr sz="3000" u="none" spc="5" dirty="0">
                <a:solidFill>
                  <a:srgbClr val="C00000"/>
                </a:solidFill>
              </a:rPr>
              <a:t> </a:t>
            </a:r>
            <a:r>
              <a:rPr sz="3000" u="none" spc="-5" dirty="0">
                <a:solidFill>
                  <a:srgbClr val="C00000"/>
                </a:solidFill>
              </a:rPr>
              <a:t>Complaint</a:t>
            </a:r>
            <a:endParaRPr sz="3000"/>
          </a:p>
        </p:txBody>
      </p:sp>
      <p:sp>
        <p:nvSpPr>
          <p:cNvPr id="9" name="object 9"/>
          <p:cNvSpPr txBox="1"/>
          <p:nvPr/>
        </p:nvSpPr>
        <p:spPr>
          <a:xfrm>
            <a:off x="364641" y="777391"/>
            <a:ext cx="8225231" cy="5457904"/>
          </a:xfrm>
          <a:prstGeom prst="rect">
            <a:avLst/>
          </a:prstGeom>
        </p:spPr>
        <p:txBody>
          <a:bodyPr vert="horz" wrap="square" lIns="0" tIns="111760" rIns="0" bIns="0" rtlCol="0">
            <a:spAutoFit/>
          </a:bodyPr>
          <a:lstStyle/>
          <a:p>
            <a:pPr marL="355600" indent="-342900">
              <a:lnSpc>
                <a:spcPct val="100000"/>
              </a:lnSpc>
              <a:spcBef>
                <a:spcPts val="880"/>
              </a:spcBef>
              <a:buAutoNum type="arabicPeriod"/>
              <a:tabLst>
                <a:tab pos="354965" algn="l"/>
                <a:tab pos="355600" algn="l"/>
              </a:tabLst>
            </a:pPr>
            <a:r>
              <a:rPr sz="1300" spc="-5" dirty="0">
                <a:latin typeface="Georgia"/>
                <a:cs typeface="Georgia"/>
              </a:rPr>
              <a:t>A </a:t>
            </a:r>
            <a:r>
              <a:rPr sz="1300" spc="-10" dirty="0">
                <a:latin typeface="Georgia"/>
                <a:cs typeface="Georgia"/>
              </a:rPr>
              <a:t>cause-title </a:t>
            </a:r>
            <a:r>
              <a:rPr sz="1300" spc="-5" dirty="0">
                <a:latin typeface="Georgia"/>
                <a:cs typeface="Georgia"/>
              </a:rPr>
              <a:t>i.e. The </a:t>
            </a:r>
            <a:r>
              <a:rPr sz="1300" spc="-10" dirty="0">
                <a:latin typeface="Georgia"/>
                <a:cs typeface="Georgia"/>
              </a:rPr>
              <a:t>Complaint should, </a:t>
            </a:r>
            <a:r>
              <a:rPr sz="1300" spc="-5" dirty="0">
                <a:latin typeface="Georgia"/>
                <a:cs typeface="Georgia"/>
              </a:rPr>
              <a:t>if </a:t>
            </a:r>
            <a:r>
              <a:rPr sz="1300" spc="-10" dirty="0">
                <a:latin typeface="Georgia"/>
                <a:cs typeface="Georgia"/>
              </a:rPr>
              <a:t>possible, </a:t>
            </a:r>
            <a:r>
              <a:rPr sz="1300" spc="-5" dirty="0">
                <a:latin typeface="Georgia"/>
                <a:cs typeface="Georgia"/>
              </a:rPr>
              <a:t>have a</a:t>
            </a:r>
            <a:r>
              <a:rPr sz="1300" spc="90" dirty="0">
                <a:latin typeface="Georgia"/>
                <a:cs typeface="Georgia"/>
              </a:rPr>
              <a:t> </a:t>
            </a:r>
            <a:r>
              <a:rPr sz="1300" spc="-5" dirty="0">
                <a:latin typeface="Georgia"/>
                <a:cs typeface="Georgia"/>
              </a:rPr>
              <a:t>heading</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Your </a:t>
            </a:r>
            <a:r>
              <a:rPr sz="1300" spc="-5" dirty="0">
                <a:latin typeface="Georgia"/>
                <a:cs typeface="Georgia"/>
              </a:rPr>
              <a:t>name, </a:t>
            </a:r>
            <a:r>
              <a:rPr sz="1300" spc="-10" dirty="0">
                <a:latin typeface="Georgia"/>
                <a:cs typeface="Georgia"/>
              </a:rPr>
              <a:t>description and</a:t>
            </a:r>
            <a:r>
              <a:rPr sz="1300" spc="15" dirty="0">
                <a:latin typeface="Georgia"/>
                <a:cs typeface="Georgia"/>
              </a:rPr>
              <a:t> </a:t>
            </a:r>
            <a:r>
              <a:rPr sz="1300" spc="-10" dirty="0">
                <a:latin typeface="Georgia"/>
                <a:cs typeface="Georgia"/>
              </a:rPr>
              <a:t>address</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5" dirty="0">
                <a:latin typeface="Georgia"/>
                <a:cs typeface="Georgia"/>
              </a:rPr>
              <a:t>The name, </a:t>
            </a:r>
            <a:r>
              <a:rPr sz="1300" spc="-10" dirty="0">
                <a:latin typeface="Georgia"/>
                <a:cs typeface="Georgia"/>
              </a:rPr>
              <a:t>description and </a:t>
            </a:r>
            <a:r>
              <a:rPr sz="1300" spc="-5" dirty="0">
                <a:latin typeface="Georgia"/>
                <a:cs typeface="Georgia"/>
              </a:rPr>
              <a:t>address of </a:t>
            </a:r>
            <a:r>
              <a:rPr sz="1300" spc="-10" dirty="0">
                <a:latin typeface="Georgia"/>
                <a:cs typeface="Georgia"/>
              </a:rPr>
              <a:t>the </a:t>
            </a:r>
            <a:r>
              <a:rPr sz="1300" spc="-5" dirty="0">
                <a:latin typeface="Georgia"/>
                <a:cs typeface="Georgia"/>
              </a:rPr>
              <a:t>opposite </a:t>
            </a:r>
            <a:r>
              <a:rPr sz="1300" spc="-10" dirty="0">
                <a:latin typeface="Georgia"/>
                <a:cs typeface="Georgia"/>
              </a:rPr>
              <a:t>party </a:t>
            </a:r>
            <a:r>
              <a:rPr sz="1300" spc="-5" dirty="0">
                <a:latin typeface="Georgia"/>
                <a:cs typeface="Georgia"/>
              </a:rPr>
              <a:t>or</a:t>
            </a:r>
            <a:r>
              <a:rPr sz="1300" spc="60" dirty="0">
                <a:latin typeface="Georgia"/>
                <a:cs typeface="Georgia"/>
              </a:rPr>
              <a:t> </a:t>
            </a:r>
            <a:r>
              <a:rPr sz="1300" spc="-10" dirty="0">
                <a:latin typeface="Georgia"/>
                <a:cs typeface="Georgia"/>
              </a:rPr>
              <a:t>parties</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Facts about the complaint and </a:t>
            </a:r>
            <a:r>
              <a:rPr sz="1300" spc="-5" dirty="0">
                <a:latin typeface="Georgia"/>
                <a:cs typeface="Georgia"/>
              </a:rPr>
              <a:t>when and where it</a:t>
            </a:r>
            <a:r>
              <a:rPr sz="1300" spc="55" dirty="0">
                <a:latin typeface="Georgia"/>
                <a:cs typeface="Georgia"/>
              </a:rPr>
              <a:t> </a:t>
            </a:r>
            <a:r>
              <a:rPr sz="1300" spc="-10" dirty="0">
                <a:latin typeface="Georgia"/>
                <a:cs typeface="Georgia"/>
              </a:rPr>
              <a:t>arose</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5" dirty="0">
                <a:latin typeface="Georgia"/>
                <a:cs typeface="Georgia"/>
              </a:rPr>
              <a:t>How the opposite parties are </a:t>
            </a:r>
            <a:r>
              <a:rPr sz="1300" spc="-10" dirty="0">
                <a:latin typeface="Georgia"/>
                <a:cs typeface="Georgia"/>
              </a:rPr>
              <a:t>liable to be proceeded </a:t>
            </a:r>
            <a:r>
              <a:rPr sz="1300" spc="-5" dirty="0">
                <a:latin typeface="Georgia"/>
                <a:cs typeface="Georgia"/>
              </a:rPr>
              <a:t>against and why they </a:t>
            </a:r>
            <a:r>
              <a:rPr sz="1300" spc="-10" dirty="0">
                <a:latin typeface="Georgia"/>
                <a:cs typeface="Georgia"/>
              </a:rPr>
              <a:t>are</a:t>
            </a:r>
            <a:r>
              <a:rPr sz="1300" spc="110" dirty="0">
                <a:latin typeface="Georgia"/>
                <a:cs typeface="Georgia"/>
              </a:rPr>
              <a:t> </a:t>
            </a:r>
            <a:r>
              <a:rPr sz="1300" spc="-10" dirty="0">
                <a:latin typeface="Georgia"/>
                <a:cs typeface="Georgia"/>
              </a:rPr>
              <a:t>answerable</a:t>
            </a:r>
            <a:r>
              <a:rPr lang="en-US" sz="1300" dirty="0">
                <a:latin typeface="Georgia"/>
                <a:cs typeface="Georgia"/>
              </a:rPr>
              <a:t> </a:t>
            </a:r>
            <a:r>
              <a:rPr sz="1300" spc="-5" dirty="0">
                <a:latin typeface="Georgia"/>
                <a:cs typeface="Georgia"/>
              </a:rPr>
              <a:t>or </a:t>
            </a:r>
            <a:r>
              <a:rPr sz="1300" spc="-10" dirty="0">
                <a:latin typeface="Georgia"/>
                <a:cs typeface="Georgia"/>
              </a:rPr>
              <a:t>accountable </a:t>
            </a:r>
            <a:r>
              <a:rPr sz="1300" spc="-5" dirty="0">
                <a:latin typeface="Georgia"/>
                <a:cs typeface="Georgia"/>
              </a:rPr>
              <a:t>to </a:t>
            </a:r>
            <a:r>
              <a:rPr sz="1300" spc="-10" dirty="0">
                <a:latin typeface="Georgia"/>
                <a:cs typeface="Georgia"/>
              </a:rPr>
              <a:t>this</a:t>
            </a:r>
            <a:r>
              <a:rPr sz="1300" spc="25" dirty="0">
                <a:latin typeface="Georgia"/>
                <a:cs typeface="Georgia"/>
              </a:rPr>
              <a:t> </a:t>
            </a:r>
            <a:r>
              <a:rPr sz="1300" spc="-10" dirty="0">
                <a:latin typeface="Georgia"/>
                <a:cs typeface="Georgia"/>
              </a:rPr>
              <a:t>petition.</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Copies </a:t>
            </a:r>
            <a:r>
              <a:rPr sz="1300" spc="-5" dirty="0">
                <a:latin typeface="Georgia"/>
                <a:cs typeface="Georgia"/>
              </a:rPr>
              <a:t>of documents in </a:t>
            </a:r>
            <a:r>
              <a:rPr sz="1300" spc="-10" dirty="0">
                <a:latin typeface="Georgia"/>
                <a:cs typeface="Georgia"/>
              </a:rPr>
              <a:t>support </a:t>
            </a:r>
            <a:r>
              <a:rPr sz="1300" spc="-5" dirty="0">
                <a:latin typeface="Georgia"/>
                <a:cs typeface="Georgia"/>
              </a:rPr>
              <a:t>of </a:t>
            </a:r>
            <a:r>
              <a:rPr sz="1300" spc="-10" dirty="0">
                <a:latin typeface="Georgia"/>
                <a:cs typeface="Georgia"/>
              </a:rPr>
              <a:t>the allegations contained </a:t>
            </a:r>
            <a:r>
              <a:rPr sz="1300" spc="-5" dirty="0">
                <a:latin typeface="Georgia"/>
                <a:cs typeface="Georgia"/>
              </a:rPr>
              <a:t>in </a:t>
            </a:r>
            <a:r>
              <a:rPr sz="1300" spc="-10" dirty="0">
                <a:latin typeface="Georgia"/>
                <a:cs typeface="Georgia"/>
              </a:rPr>
              <a:t>the</a:t>
            </a:r>
            <a:r>
              <a:rPr sz="1300" spc="90" dirty="0">
                <a:latin typeface="Georgia"/>
                <a:cs typeface="Georgia"/>
              </a:rPr>
              <a:t> </a:t>
            </a:r>
            <a:r>
              <a:rPr sz="1300" spc="-10" dirty="0">
                <a:latin typeface="Georgia"/>
                <a:cs typeface="Georgia"/>
              </a:rPr>
              <a:t>petition.</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Complainants are </a:t>
            </a:r>
            <a:r>
              <a:rPr sz="1300" spc="-5" dirty="0">
                <a:latin typeface="Georgia"/>
                <a:cs typeface="Georgia"/>
              </a:rPr>
              <a:t>advised </a:t>
            </a:r>
            <a:r>
              <a:rPr sz="1300" spc="-10" dirty="0">
                <a:latin typeface="Georgia"/>
                <a:cs typeface="Georgia"/>
              </a:rPr>
              <a:t>to </a:t>
            </a:r>
            <a:r>
              <a:rPr sz="1300" spc="-5" dirty="0">
                <a:latin typeface="Georgia"/>
                <a:cs typeface="Georgia"/>
              </a:rPr>
              <a:t>keep copies of </a:t>
            </a:r>
            <a:r>
              <a:rPr sz="1300" spc="-10" dirty="0">
                <a:latin typeface="Georgia"/>
                <a:cs typeface="Georgia"/>
              </a:rPr>
              <a:t>the complaint/petition and </a:t>
            </a:r>
            <a:r>
              <a:rPr sz="1300" spc="-5" dirty="0">
                <a:latin typeface="Georgia"/>
                <a:cs typeface="Georgia"/>
              </a:rPr>
              <a:t>all</a:t>
            </a:r>
            <a:r>
              <a:rPr sz="1300" spc="160" dirty="0">
                <a:latin typeface="Georgia"/>
                <a:cs typeface="Georgia"/>
              </a:rPr>
              <a:t> </a:t>
            </a:r>
            <a:r>
              <a:rPr sz="1300" spc="-5" dirty="0">
                <a:latin typeface="Georgia"/>
                <a:cs typeface="Georgia"/>
              </a:rPr>
              <a:t>furnished</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5" dirty="0">
                <a:latin typeface="Georgia"/>
                <a:cs typeface="Georgia"/>
              </a:rPr>
              <a:t>documents for </a:t>
            </a:r>
            <a:r>
              <a:rPr sz="1300" spc="-10" dirty="0">
                <a:latin typeface="Georgia"/>
                <a:cs typeface="Georgia"/>
              </a:rPr>
              <a:t>their records. </a:t>
            </a:r>
            <a:r>
              <a:rPr sz="1300" spc="-5" dirty="0">
                <a:latin typeface="Georgia"/>
                <a:cs typeface="Georgia"/>
              </a:rPr>
              <a:t>A list </a:t>
            </a:r>
            <a:r>
              <a:rPr sz="1300" spc="-10" dirty="0">
                <a:latin typeface="Georgia"/>
                <a:cs typeface="Georgia"/>
              </a:rPr>
              <a:t>of </a:t>
            </a:r>
            <a:r>
              <a:rPr sz="1300" spc="-5" dirty="0">
                <a:latin typeface="Georgia"/>
                <a:cs typeface="Georgia"/>
              </a:rPr>
              <a:t>documents </a:t>
            </a:r>
            <a:r>
              <a:rPr sz="1300" spc="-10" dirty="0">
                <a:latin typeface="Georgia"/>
                <a:cs typeface="Georgia"/>
              </a:rPr>
              <a:t>should be </a:t>
            </a:r>
            <a:r>
              <a:rPr sz="1300" spc="-5" dirty="0">
                <a:latin typeface="Georgia"/>
                <a:cs typeface="Georgia"/>
              </a:rPr>
              <a:t>furnished </a:t>
            </a:r>
            <a:r>
              <a:rPr sz="1300" spc="-10" dirty="0">
                <a:latin typeface="Georgia"/>
                <a:cs typeface="Georgia"/>
              </a:rPr>
              <a:t>along </a:t>
            </a:r>
            <a:r>
              <a:rPr sz="1300" spc="-5" dirty="0">
                <a:latin typeface="Georgia"/>
                <a:cs typeface="Georgia"/>
              </a:rPr>
              <a:t>with</a:t>
            </a:r>
            <a:r>
              <a:rPr sz="1300" spc="245" dirty="0">
                <a:latin typeface="Georgia"/>
                <a:cs typeface="Georgia"/>
              </a:rPr>
              <a:t> </a:t>
            </a:r>
            <a:r>
              <a:rPr sz="1300" spc="-10" dirty="0">
                <a:latin typeface="Georgia"/>
                <a:cs typeface="Georgia"/>
              </a:rPr>
              <a:t>the</a:t>
            </a:r>
            <a:endParaRPr sz="1300" dirty="0">
              <a:latin typeface="Georgia"/>
              <a:cs typeface="Georgia"/>
            </a:endParaRPr>
          </a:p>
          <a:p>
            <a:pPr marL="355600" indent="-342900">
              <a:lnSpc>
                <a:spcPct val="100000"/>
              </a:lnSpc>
              <a:spcBef>
                <a:spcPts val="785"/>
              </a:spcBef>
              <a:buAutoNum type="arabicPeriod"/>
              <a:tabLst>
                <a:tab pos="355600" algn="l"/>
              </a:tabLst>
            </a:pPr>
            <a:r>
              <a:rPr sz="1300" spc="-5" dirty="0">
                <a:latin typeface="Georgia"/>
                <a:cs typeface="Georgia"/>
              </a:rPr>
              <a:t>complaint, duly signed </a:t>
            </a:r>
            <a:r>
              <a:rPr sz="1300" spc="-10" dirty="0">
                <a:latin typeface="Georgia"/>
                <a:cs typeface="Georgia"/>
              </a:rPr>
              <a:t>by you.</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You would also </a:t>
            </a:r>
            <a:r>
              <a:rPr sz="1300" spc="-5" dirty="0">
                <a:latin typeface="Georgia"/>
                <a:cs typeface="Georgia"/>
              </a:rPr>
              <a:t>need </a:t>
            </a:r>
            <a:r>
              <a:rPr sz="1300" spc="-10" dirty="0">
                <a:latin typeface="Georgia"/>
                <a:cs typeface="Georgia"/>
              </a:rPr>
              <a:t>to state </a:t>
            </a:r>
            <a:r>
              <a:rPr sz="1300" spc="-5" dirty="0">
                <a:latin typeface="Georgia"/>
                <a:cs typeface="Georgia"/>
              </a:rPr>
              <a:t>how </a:t>
            </a:r>
            <a:r>
              <a:rPr sz="1300" spc="-10" dirty="0">
                <a:latin typeface="Georgia"/>
                <a:cs typeface="Georgia"/>
              </a:rPr>
              <a:t>the case falls </a:t>
            </a:r>
            <a:r>
              <a:rPr sz="1300" spc="-5" dirty="0">
                <a:latin typeface="Georgia"/>
                <a:cs typeface="Georgia"/>
              </a:rPr>
              <a:t>within </a:t>
            </a:r>
            <a:r>
              <a:rPr sz="1300" spc="-10" dirty="0">
                <a:latin typeface="Georgia"/>
                <a:cs typeface="Georgia"/>
              </a:rPr>
              <a:t>the </a:t>
            </a:r>
            <a:r>
              <a:rPr sz="1300" spc="-5" dirty="0">
                <a:latin typeface="Georgia"/>
                <a:cs typeface="Georgia"/>
              </a:rPr>
              <a:t>jurisdiction of </a:t>
            </a:r>
            <a:r>
              <a:rPr sz="1300" spc="-10" dirty="0">
                <a:latin typeface="Georgia"/>
                <a:cs typeface="Georgia"/>
              </a:rPr>
              <a:t>the forum</a:t>
            </a:r>
            <a:r>
              <a:rPr sz="1300" spc="220" dirty="0">
                <a:latin typeface="Georgia"/>
                <a:cs typeface="Georgia"/>
              </a:rPr>
              <a:t> </a:t>
            </a:r>
            <a:r>
              <a:rPr sz="1300" spc="-5" dirty="0">
                <a:latin typeface="Georgia"/>
                <a:cs typeface="Georgia"/>
              </a:rPr>
              <a:t>/</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5" dirty="0">
                <a:latin typeface="Georgia"/>
                <a:cs typeface="Georgia"/>
              </a:rPr>
              <a:t>commission – whether </a:t>
            </a:r>
            <a:r>
              <a:rPr sz="1300" spc="-10" dirty="0">
                <a:latin typeface="Georgia"/>
                <a:cs typeface="Georgia"/>
              </a:rPr>
              <a:t>the </a:t>
            </a:r>
            <a:r>
              <a:rPr sz="1300" spc="-5" dirty="0">
                <a:latin typeface="Georgia"/>
                <a:cs typeface="Georgia"/>
              </a:rPr>
              <a:t>opposite </a:t>
            </a:r>
            <a:r>
              <a:rPr sz="1300" spc="-10" dirty="0">
                <a:latin typeface="Georgia"/>
                <a:cs typeface="Georgia"/>
              </a:rPr>
              <a:t>party </a:t>
            </a:r>
            <a:r>
              <a:rPr sz="1300" spc="-5" dirty="0">
                <a:latin typeface="Georgia"/>
                <a:cs typeface="Georgia"/>
              </a:rPr>
              <a:t>resides or </a:t>
            </a:r>
            <a:r>
              <a:rPr sz="1300" spc="-10" dirty="0">
                <a:latin typeface="Georgia"/>
                <a:cs typeface="Georgia"/>
              </a:rPr>
              <a:t>carried </a:t>
            </a:r>
            <a:r>
              <a:rPr sz="1300" spc="-5" dirty="0">
                <a:latin typeface="Georgia"/>
                <a:cs typeface="Georgia"/>
              </a:rPr>
              <a:t>on business r </a:t>
            </a:r>
            <a:r>
              <a:rPr sz="1300" spc="-10" dirty="0">
                <a:latin typeface="Georgia"/>
                <a:cs typeface="Georgia"/>
              </a:rPr>
              <a:t>has </a:t>
            </a:r>
            <a:r>
              <a:rPr sz="1300" spc="-5" dirty="0">
                <a:latin typeface="Georgia"/>
                <a:cs typeface="Georgia"/>
              </a:rPr>
              <a:t>a</a:t>
            </a:r>
            <a:r>
              <a:rPr sz="1300" spc="130" dirty="0">
                <a:latin typeface="Georgia"/>
                <a:cs typeface="Georgia"/>
              </a:rPr>
              <a:t> </a:t>
            </a:r>
            <a:r>
              <a:rPr sz="1300" spc="-10" dirty="0">
                <a:latin typeface="Georgia"/>
                <a:cs typeface="Georgia"/>
              </a:rPr>
              <a:t>branch</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office </a:t>
            </a:r>
            <a:r>
              <a:rPr sz="1300" spc="-5" dirty="0">
                <a:latin typeface="Georgia"/>
                <a:cs typeface="Georgia"/>
              </a:rPr>
              <a:t>or </a:t>
            </a:r>
            <a:r>
              <a:rPr sz="1300" spc="-10" dirty="0">
                <a:latin typeface="Georgia"/>
                <a:cs typeface="Georgia"/>
              </a:rPr>
              <a:t>personally works </a:t>
            </a:r>
            <a:r>
              <a:rPr sz="1300" spc="-5" dirty="0">
                <a:latin typeface="Georgia"/>
                <a:cs typeface="Georgia"/>
              </a:rPr>
              <a:t>for </a:t>
            </a:r>
            <a:r>
              <a:rPr sz="1300" spc="-10" dirty="0">
                <a:latin typeface="Georgia"/>
                <a:cs typeface="Georgia"/>
              </a:rPr>
              <a:t>gain </a:t>
            </a:r>
            <a:r>
              <a:rPr sz="1300" spc="-5" dirty="0">
                <a:latin typeface="Georgia"/>
                <a:cs typeface="Georgia"/>
              </a:rPr>
              <a:t>within </a:t>
            </a:r>
            <a:r>
              <a:rPr sz="1300" spc="-10" dirty="0">
                <a:latin typeface="Georgia"/>
                <a:cs typeface="Georgia"/>
              </a:rPr>
              <a:t>the </a:t>
            </a:r>
            <a:r>
              <a:rPr sz="1300" spc="-5" dirty="0">
                <a:latin typeface="Georgia"/>
                <a:cs typeface="Georgia"/>
              </a:rPr>
              <a:t>jurisdiction of </a:t>
            </a:r>
            <a:r>
              <a:rPr sz="1300" spc="-10" dirty="0">
                <a:latin typeface="Georgia"/>
                <a:cs typeface="Georgia"/>
              </a:rPr>
              <a:t>the forum </a:t>
            </a:r>
            <a:r>
              <a:rPr sz="1300" spc="-5" dirty="0">
                <a:latin typeface="Georgia"/>
                <a:cs typeface="Georgia"/>
              </a:rPr>
              <a:t>or whether </a:t>
            </a:r>
            <a:r>
              <a:rPr sz="1300" spc="-10" dirty="0">
                <a:latin typeface="Georgia"/>
                <a:cs typeface="Georgia"/>
              </a:rPr>
              <a:t>the</a:t>
            </a:r>
            <a:r>
              <a:rPr sz="1300" spc="229" dirty="0">
                <a:latin typeface="Georgia"/>
                <a:cs typeface="Georgia"/>
              </a:rPr>
              <a:t> </a:t>
            </a:r>
            <a:r>
              <a:rPr sz="1300" spc="-10" dirty="0">
                <a:latin typeface="Georgia"/>
                <a:cs typeface="Georgia"/>
              </a:rPr>
              <a:t>cause</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5" dirty="0">
                <a:latin typeface="Georgia"/>
                <a:cs typeface="Georgia"/>
              </a:rPr>
              <a:t>of </a:t>
            </a:r>
            <a:r>
              <a:rPr sz="1300" spc="-10" dirty="0">
                <a:latin typeface="Georgia"/>
                <a:cs typeface="Georgia"/>
              </a:rPr>
              <a:t>action (damaged goods </a:t>
            </a:r>
            <a:r>
              <a:rPr sz="1300" spc="-5" dirty="0">
                <a:latin typeface="Georgia"/>
                <a:cs typeface="Georgia"/>
              </a:rPr>
              <a:t>or </a:t>
            </a:r>
            <a:r>
              <a:rPr sz="1300" spc="-10" dirty="0">
                <a:latin typeface="Georgia"/>
                <a:cs typeface="Georgia"/>
              </a:rPr>
              <a:t>deficient </a:t>
            </a:r>
            <a:r>
              <a:rPr sz="1300" spc="-5" dirty="0">
                <a:latin typeface="Georgia"/>
                <a:cs typeface="Georgia"/>
              </a:rPr>
              <a:t>service) </a:t>
            </a:r>
            <a:r>
              <a:rPr sz="1300" spc="-10" dirty="0">
                <a:latin typeface="Georgia"/>
                <a:cs typeface="Georgia"/>
              </a:rPr>
              <a:t>arose </a:t>
            </a:r>
            <a:r>
              <a:rPr sz="1300" spc="-5" dirty="0">
                <a:latin typeface="Georgia"/>
                <a:cs typeface="Georgia"/>
              </a:rPr>
              <a:t>within </a:t>
            </a:r>
            <a:r>
              <a:rPr sz="1300" spc="-10" dirty="0">
                <a:latin typeface="Georgia"/>
                <a:cs typeface="Georgia"/>
              </a:rPr>
              <a:t>the forum‘s</a:t>
            </a:r>
            <a:r>
              <a:rPr sz="1300" spc="165" dirty="0">
                <a:latin typeface="Georgia"/>
                <a:cs typeface="Georgia"/>
              </a:rPr>
              <a:t> </a:t>
            </a:r>
            <a:r>
              <a:rPr sz="1300" spc="-10" dirty="0">
                <a:latin typeface="Georgia"/>
                <a:cs typeface="Georgia"/>
              </a:rPr>
              <a:t>jurisdiction.</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You are also </a:t>
            </a:r>
            <a:r>
              <a:rPr sz="1300" spc="-5" dirty="0">
                <a:latin typeface="Georgia"/>
                <a:cs typeface="Georgia"/>
              </a:rPr>
              <a:t>entitled to claim </a:t>
            </a:r>
            <a:r>
              <a:rPr sz="1300" spc="-10" dirty="0">
                <a:latin typeface="Georgia"/>
                <a:cs typeface="Georgia"/>
              </a:rPr>
              <a:t>the cost of your </a:t>
            </a:r>
            <a:r>
              <a:rPr sz="1300" spc="-5" dirty="0">
                <a:latin typeface="Georgia"/>
                <a:cs typeface="Georgia"/>
              </a:rPr>
              <a:t>complaint </a:t>
            </a:r>
            <a:r>
              <a:rPr sz="1300" spc="-10" dirty="0">
                <a:latin typeface="Georgia"/>
                <a:cs typeface="Georgia"/>
              </a:rPr>
              <a:t>from </a:t>
            </a:r>
            <a:r>
              <a:rPr sz="1300" spc="-5" dirty="0">
                <a:latin typeface="Georgia"/>
                <a:cs typeface="Georgia"/>
              </a:rPr>
              <a:t>the opposite </a:t>
            </a:r>
            <a:r>
              <a:rPr sz="1300" spc="-10" dirty="0">
                <a:latin typeface="Georgia"/>
                <a:cs typeface="Georgia"/>
              </a:rPr>
              <a:t>party.</a:t>
            </a:r>
            <a:r>
              <a:rPr sz="1300" spc="200" dirty="0">
                <a:latin typeface="Georgia"/>
                <a:cs typeface="Georgia"/>
              </a:rPr>
              <a:t> </a:t>
            </a:r>
            <a:r>
              <a:rPr sz="1300" spc="-5" dirty="0">
                <a:latin typeface="Georgia"/>
                <a:cs typeface="Georgia"/>
              </a:rPr>
              <a:t>Hence</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5" dirty="0">
                <a:latin typeface="Georgia"/>
                <a:cs typeface="Georgia"/>
              </a:rPr>
              <a:t>include </a:t>
            </a:r>
            <a:r>
              <a:rPr sz="1300" spc="-10" dirty="0">
                <a:latin typeface="Georgia"/>
                <a:cs typeface="Georgia"/>
              </a:rPr>
              <a:t>that amount </a:t>
            </a:r>
            <a:r>
              <a:rPr sz="1300" spc="-5" dirty="0">
                <a:latin typeface="Georgia"/>
                <a:cs typeface="Georgia"/>
              </a:rPr>
              <a:t>in </a:t>
            </a:r>
            <a:r>
              <a:rPr sz="1300" spc="-10" dirty="0">
                <a:latin typeface="Georgia"/>
                <a:cs typeface="Georgia"/>
              </a:rPr>
              <a:t>your</a:t>
            </a:r>
            <a:r>
              <a:rPr sz="1300" spc="30" dirty="0">
                <a:latin typeface="Georgia"/>
                <a:cs typeface="Georgia"/>
              </a:rPr>
              <a:t> </a:t>
            </a:r>
            <a:r>
              <a:rPr sz="1300" spc="-10" dirty="0">
                <a:latin typeface="Georgia"/>
                <a:cs typeface="Georgia"/>
              </a:rPr>
              <a:t>complaint.</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According </a:t>
            </a:r>
            <a:r>
              <a:rPr sz="1300" spc="-5" dirty="0">
                <a:latin typeface="Georgia"/>
                <a:cs typeface="Georgia"/>
              </a:rPr>
              <a:t>to </a:t>
            </a:r>
            <a:r>
              <a:rPr sz="1300" spc="-10" dirty="0">
                <a:latin typeface="Georgia"/>
                <a:cs typeface="Georgia"/>
              </a:rPr>
              <a:t>the Consumer Protection Act, </a:t>
            </a:r>
            <a:r>
              <a:rPr sz="1300" spc="-5" dirty="0">
                <a:latin typeface="Georgia"/>
                <a:cs typeface="Georgia"/>
              </a:rPr>
              <a:t>1986, </a:t>
            </a:r>
            <a:r>
              <a:rPr sz="1300" spc="-10" dirty="0">
                <a:latin typeface="Georgia"/>
                <a:cs typeface="Georgia"/>
              </a:rPr>
              <a:t>you don‘t </a:t>
            </a:r>
            <a:r>
              <a:rPr sz="1300" spc="-5" dirty="0">
                <a:latin typeface="Georgia"/>
                <a:cs typeface="Georgia"/>
              </a:rPr>
              <a:t>need a </a:t>
            </a:r>
            <a:r>
              <a:rPr sz="1300" spc="-10" dirty="0">
                <a:latin typeface="Georgia"/>
                <a:cs typeface="Georgia"/>
              </a:rPr>
              <a:t>lawyer </a:t>
            </a:r>
            <a:r>
              <a:rPr sz="1300" spc="-5" dirty="0">
                <a:latin typeface="Georgia"/>
                <a:cs typeface="Georgia"/>
              </a:rPr>
              <a:t>to file</a:t>
            </a:r>
            <a:r>
              <a:rPr sz="1300" spc="229" dirty="0">
                <a:latin typeface="Georgia"/>
                <a:cs typeface="Georgia"/>
              </a:rPr>
              <a:t> </a:t>
            </a:r>
            <a:r>
              <a:rPr sz="1300" spc="-10" dirty="0">
                <a:latin typeface="Georgia"/>
                <a:cs typeface="Georgia"/>
              </a:rPr>
              <a:t>the</a:t>
            </a:r>
            <a:endParaRPr sz="1300" dirty="0">
              <a:latin typeface="Georgia"/>
              <a:cs typeface="Georgia"/>
            </a:endParaRPr>
          </a:p>
          <a:p>
            <a:pPr marL="355600" indent="-342900">
              <a:lnSpc>
                <a:spcPct val="100000"/>
              </a:lnSpc>
              <a:spcBef>
                <a:spcPts val="780"/>
              </a:spcBef>
              <a:buAutoNum type="arabicPeriod"/>
              <a:tabLst>
                <a:tab pos="354965" algn="l"/>
                <a:tab pos="355600" algn="l"/>
              </a:tabLst>
            </a:pPr>
            <a:r>
              <a:rPr sz="1300" spc="-10" dirty="0">
                <a:latin typeface="Georgia"/>
                <a:cs typeface="Georgia"/>
              </a:rPr>
              <a:t>petition </a:t>
            </a:r>
            <a:r>
              <a:rPr sz="1300" spc="-5" dirty="0">
                <a:latin typeface="Georgia"/>
                <a:cs typeface="Georgia"/>
              </a:rPr>
              <a:t>or argue </a:t>
            </a:r>
            <a:r>
              <a:rPr sz="1300" spc="-10" dirty="0">
                <a:latin typeface="Georgia"/>
                <a:cs typeface="Georgia"/>
              </a:rPr>
              <a:t>the case as you can </a:t>
            </a:r>
            <a:r>
              <a:rPr sz="1300" spc="-5" dirty="0">
                <a:latin typeface="Georgia"/>
                <a:cs typeface="Georgia"/>
              </a:rPr>
              <a:t>do it</a:t>
            </a:r>
            <a:r>
              <a:rPr sz="1300" spc="55" dirty="0">
                <a:latin typeface="Georgia"/>
                <a:cs typeface="Georgia"/>
              </a:rPr>
              <a:t> </a:t>
            </a:r>
            <a:r>
              <a:rPr sz="1300" spc="-10" dirty="0">
                <a:latin typeface="Georgia"/>
                <a:cs typeface="Georgia"/>
              </a:rPr>
              <a:t>yourself.</a:t>
            </a:r>
            <a:endParaRPr sz="1300" dirty="0">
              <a:latin typeface="Georgia"/>
              <a:cs typeface="Georgi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1027" name="Picture 3"/>
          <p:cNvPicPr>
            <a:picLocks noChangeAspect="1" noChangeArrowheads="1"/>
          </p:cNvPicPr>
          <p:nvPr/>
        </p:nvPicPr>
        <p:blipFill>
          <a:blip r:embed="rId2"/>
          <a:srcRect/>
          <a:stretch>
            <a:fillRect/>
          </a:stretch>
        </p:blipFill>
        <p:spPr bwMode="auto">
          <a:xfrm>
            <a:off x="0" y="54777"/>
            <a:ext cx="8915400" cy="6803223"/>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 y="228598"/>
          <a:ext cx="9144001" cy="6554925"/>
        </p:xfrm>
        <a:graphic>
          <a:graphicData uri="http://schemas.openxmlformats.org/drawingml/2006/table">
            <a:tbl>
              <a:tblPr/>
              <a:tblGrid>
                <a:gridCol w="608741">
                  <a:extLst>
                    <a:ext uri="{9D8B030D-6E8A-4147-A177-3AD203B41FA5}">
                      <a16:colId xmlns:a16="http://schemas.microsoft.com/office/drawing/2014/main" val="20000"/>
                    </a:ext>
                  </a:extLst>
                </a:gridCol>
                <a:gridCol w="1169260">
                  <a:extLst>
                    <a:ext uri="{9D8B030D-6E8A-4147-A177-3AD203B41FA5}">
                      <a16:colId xmlns:a16="http://schemas.microsoft.com/office/drawing/2014/main" val="20001"/>
                    </a:ext>
                  </a:extLst>
                </a:gridCol>
                <a:gridCol w="2839678">
                  <a:extLst>
                    <a:ext uri="{9D8B030D-6E8A-4147-A177-3AD203B41FA5}">
                      <a16:colId xmlns:a16="http://schemas.microsoft.com/office/drawing/2014/main" val="20002"/>
                    </a:ext>
                  </a:extLst>
                </a:gridCol>
                <a:gridCol w="2263161">
                  <a:extLst>
                    <a:ext uri="{9D8B030D-6E8A-4147-A177-3AD203B41FA5}">
                      <a16:colId xmlns:a16="http://schemas.microsoft.com/office/drawing/2014/main" val="20003"/>
                    </a:ext>
                  </a:extLst>
                </a:gridCol>
                <a:gridCol w="2263161">
                  <a:extLst>
                    <a:ext uri="{9D8B030D-6E8A-4147-A177-3AD203B41FA5}">
                      <a16:colId xmlns:a16="http://schemas.microsoft.com/office/drawing/2014/main" val="20004"/>
                    </a:ext>
                  </a:extLst>
                </a:gridCol>
              </a:tblGrid>
              <a:tr h="667517">
                <a:tc>
                  <a:txBody>
                    <a:bodyPr/>
                    <a:lstStyle/>
                    <a:p>
                      <a:pPr marL="0" marR="0" algn="ctr">
                        <a:lnSpc>
                          <a:spcPct val="115000"/>
                        </a:lnSpc>
                        <a:spcBef>
                          <a:spcPts val="0"/>
                        </a:spcBef>
                        <a:spcAft>
                          <a:spcPts val="1800"/>
                        </a:spcAft>
                      </a:pPr>
                      <a:r>
                        <a:rPr lang="en-US" sz="1600" b="1" i="1" dirty="0" err="1">
                          <a:solidFill>
                            <a:schemeClr val="tx1"/>
                          </a:solidFill>
                          <a:latin typeface="Arial"/>
                          <a:ea typeface="Times New Roman"/>
                          <a:cs typeface="Mangal"/>
                        </a:rPr>
                        <a:t>Sn</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i="1" dirty="0">
                          <a:solidFill>
                            <a:schemeClr val="tx1"/>
                          </a:solidFill>
                          <a:latin typeface="Arial"/>
                          <a:ea typeface="Times New Roman"/>
                          <a:cs typeface="Mangal"/>
                        </a:rPr>
                        <a:t>Distinguish Between</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i="1" dirty="0">
                          <a:solidFill>
                            <a:schemeClr val="tx1"/>
                          </a:solidFill>
                          <a:latin typeface="Arial"/>
                          <a:ea typeface="Times New Roman"/>
                          <a:cs typeface="Mangal"/>
                        </a:rPr>
                        <a:t>National Commission</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i="1">
                          <a:solidFill>
                            <a:schemeClr val="tx1"/>
                          </a:solidFill>
                          <a:latin typeface="Arial"/>
                          <a:ea typeface="Times New Roman"/>
                          <a:cs typeface="Mangal"/>
                        </a:rPr>
                        <a:t>District Forums</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b="1" i="1">
                          <a:solidFill>
                            <a:schemeClr val="tx1"/>
                          </a:solidFill>
                          <a:latin typeface="Arial"/>
                          <a:ea typeface="Times New Roman"/>
                          <a:cs typeface="Mangal"/>
                        </a:rPr>
                        <a:t>State Commission</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949643">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1.</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Meaning</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chemeClr val="tx1"/>
                          </a:solidFill>
                          <a:latin typeface="Arial"/>
                          <a:ea typeface="Times New Roman"/>
                          <a:cs typeface="Mangal"/>
                        </a:rPr>
                        <a:t>A consumer disputes </a:t>
                      </a:r>
                      <a:r>
                        <a:rPr lang="en-US" sz="1600" dirty="0" err="1">
                          <a:solidFill>
                            <a:schemeClr val="tx1"/>
                          </a:solidFill>
                          <a:latin typeface="Arial"/>
                          <a:ea typeface="Times New Roman"/>
                          <a:cs typeface="Mangal"/>
                        </a:rPr>
                        <a:t>redressal</a:t>
                      </a:r>
                      <a:r>
                        <a:rPr lang="en-US" sz="1600" dirty="0">
                          <a:solidFill>
                            <a:schemeClr val="tx1"/>
                          </a:solidFill>
                          <a:latin typeface="Arial"/>
                          <a:ea typeface="Times New Roman"/>
                          <a:cs typeface="Mangal"/>
                        </a:rPr>
                        <a:t> forum working at national level.</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A consumer dispute redressal forms working at district level.</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A consumer dispute redressal forum working at state level</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589437">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2.</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Duration</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chemeClr val="tx1"/>
                          </a:solidFill>
                          <a:latin typeface="Arial"/>
                          <a:ea typeface="Times New Roman"/>
                          <a:cs typeface="Mangal"/>
                        </a:rPr>
                        <a:t>Every member should hold office for a term of five years or up to the age of seventy years, whichever is earlier.</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chemeClr val="tx1"/>
                          </a:solidFill>
                          <a:latin typeface="Arial"/>
                          <a:ea typeface="Times New Roman"/>
                          <a:cs typeface="Mangal"/>
                        </a:rPr>
                        <a:t>Every member should hold office for a term of five years or up to age of sixty seven years, whichever is earlier.</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chemeClr val="tx1"/>
                          </a:solidFill>
                          <a:latin typeface="Arial"/>
                          <a:ea typeface="Times New Roman"/>
                          <a:cs typeface="Mangal"/>
                        </a:rPr>
                        <a:t>Every member should hold office for a term of five years or up to the age of sixty-seven years, whichever is earlier.</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949643">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3.</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Members</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Other than president it has minimum four members.</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Other than president it has two members.</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chemeClr val="tx1"/>
                          </a:solidFill>
                          <a:latin typeface="Arial"/>
                          <a:ea typeface="Times New Roman"/>
                          <a:cs typeface="Mangal"/>
                        </a:rPr>
                        <a:t>Other than president it has minimum two members</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015963">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4.</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a:solidFill>
                            <a:schemeClr val="tx1"/>
                          </a:solidFill>
                          <a:latin typeface="Arial"/>
                          <a:ea typeface="Times New Roman"/>
                          <a:cs typeface="Mangal"/>
                        </a:rPr>
                        <a:t>Monetary Jurisdiction</a:t>
                      </a:r>
                      <a:endParaRPr lang="en-US" sz="16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chemeClr val="tx1"/>
                          </a:solidFill>
                          <a:latin typeface="Arial"/>
                          <a:ea typeface="Times New Roman"/>
                          <a:cs typeface="Mangal"/>
                        </a:rPr>
                        <a:t>It can entertain the cases where the value of goods and services and the compensation claimed is more than rupees 1 </a:t>
                      </a:r>
                      <a:r>
                        <a:rPr lang="en-US" sz="1600" dirty="0" err="1">
                          <a:solidFill>
                            <a:schemeClr val="tx1"/>
                          </a:solidFill>
                          <a:latin typeface="Arial"/>
                          <a:ea typeface="Times New Roman"/>
                          <a:cs typeface="Mangal"/>
                        </a:rPr>
                        <a:t>crore</a:t>
                      </a:r>
                      <a:r>
                        <a:rPr lang="en-US" sz="1600" dirty="0">
                          <a:solidFill>
                            <a:schemeClr val="tx1"/>
                          </a:solidFill>
                          <a:latin typeface="Arial"/>
                          <a:ea typeface="Times New Roman"/>
                          <a:cs typeface="Mangal"/>
                        </a:rPr>
                        <a:t>.</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chemeClr val="tx1"/>
                          </a:solidFill>
                          <a:latin typeface="Arial"/>
                          <a:ea typeface="Times New Roman"/>
                          <a:cs typeface="Mangal"/>
                        </a:rPr>
                        <a:t>it can entertain the cases where the value of goods/services and the compensation claimed is less then rupees twenty </a:t>
                      </a:r>
                      <a:r>
                        <a:rPr lang="en-US" sz="1600" dirty="0" err="1">
                          <a:solidFill>
                            <a:schemeClr val="tx1"/>
                          </a:solidFill>
                          <a:latin typeface="Arial"/>
                          <a:ea typeface="Times New Roman"/>
                          <a:cs typeface="Mangal"/>
                        </a:rPr>
                        <a:t>lakhs</a:t>
                      </a:r>
                      <a:r>
                        <a:rPr lang="en-US" sz="1600" dirty="0">
                          <a:solidFill>
                            <a:schemeClr val="tx1"/>
                          </a:solidFill>
                          <a:latin typeface="Arial"/>
                          <a:ea typeface="Times New Roman"/>
                          <a:cs typeface="Mangal"/>
                        </a:rPr>
                        <a:t>.</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600" dirty="0">
                          <a:solidFill>
                            <a:schemeClr val="tx1"/>
                          </a:solidFill>
                          <a:latin typeface="Arial"/>
                          <a:ea typeface="Times New Roman"/>
                          <a:cs typeface="Mangal"/>
                        </a:rPr>
                        <a:t>It can entertain the cases where the value of goods/services and the compensation claimed is more than rupees twenty </a:t>
                      </a:r>
                      <a:r>
                        <a:rPr lang="en-US" sz="1600" dirty="0" err="1">
                          <a:solidFill>
                            <a:schemeClr val="tx1"/>
                          </a:solidFill>
                          <a:latin typeface="Arial"/>
                          <a:ea typeface="Times New Roman"/>
                          <a:cs typeface="Mangal"/>
                        </a:rPr>
                        <a:t>lakhs</a:t>
                      </a:r>
                      <a:r>
                        <a:rPr lang="en-US" sz="1600" dirty="0">
                          <a:solidFill>
                            <a:schemeClr val="tx1"/>
                          </a:solidFill>
                          <a:latin typeface="Arial"/>
                          <a:ea typeface="Times New Roman"/>
                          <a:cs typeface="Mangal"/>
                        </a:rPr>
                        <a:t> and less than rupees one </a:t>
                      </a:r>
                      <a:r>
                        <a:rPr lang="en-US" sz="1600" dirty="0" err="1">
                          <a:solidFill>
                            <a:schemeClr val="tx1"/>
                          </a:solidFill>
                          <a:latin typeface="Arial"/>
                          <a:ea typeface="Times New Roman"/>
                          <a:cs typeface="Mangal"/>
                        </a:rPr>
                        <a:t>crore</a:t>
                      </a:r>
                      <a:r>
                        <a:rPr lang="en-US" sz="1600" dirty="0">
                          <a:solidFill>
                            <a:schemeClr val="tx1"/>
                          </a:solidFill>
                          <a:latin typeface="Arial"/>
                          <a:ea typeface="Times New Roman"/>
                          <a:cs typeface="Mangal"/>
                        </a:rPr>
                        <a:t>.</a:t>
                      </a:r>
                      <a:endParaRPr lang="en-US" sz="16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extLst>
              <p:ext uri="{D42A27DB-BD31-4B8C-83A1-F6EECF244321}">
                <p14:modId xmlns:p14="http://schemas.microsoft.com/office/powerpoint/2010/main" val="1275110300"/>
              </p:ext>
            </p:extLst>
          </p:nvPr>
        </p:nvGraphicFramePr>
        <p:xfrm>
          <a:off x="-2" y="228599"/>
          <a:ext cx="9144001" cy="7096577"/>
        </p:xfrm>
        <a:graphic>
          <a:graphicData uri="http://schemas.openxmlformats.org/drawingml/2006/table">
            <a:tbl>
              <a:tblPr/>
              <a:tblGrid>
                <a:gridCol w="608741">
                  <a:extLst>
                    <a:ext uri="{9D8B030D-6E8A-4147-A177-3AD203B41FA5}">
                      <a16:colId xmlns:a16="http://schemas.microsoft.com/office/drawing/2014/main" val="20000"/>
                    </a:ext>
                  </a:extLst>
                </a:gridCol>
                <a:gridCol w="1169260">
                  <a:extLst>
                    <a:ext uri="{9D8B030D-6E8A-4147-A177-3AD203B41FA5}">
                      <a16:colId xmlns:a16="http://schemas.microsoft.com/office/drawing/2014/main" val="20001"/>
                    </a:ext>
                  </a:extLst>
                </a:gridCol>
                <a:gridCol w="2839678">
                  <a:extLst>
                    <a:ext uri="{9D8B030D-6E8A-4147-A177-3AD203B41FA5}">
                      <a16:colId xmlns:a16="http://schemas.microsoft.com/office/drawing/2014/main" val="20002"/>
                    </a:ext>
                  </a:extLst>
                </a:gridCol>
                <a:gridCol w="2263161">
                  <a:extLst>
                    <a:ext uri="{9D8B030D-6E8A-4147-A177-3AD203B41FA5}">
                      <a16:colId xmlns:a16="http://schemas.microsoft.com/office/drawing/2014/main" val="20003"/>
                    </a:ext>
                  </a:extLst>
                </a:gridCol>
                <a:gridCol w="2263161">
                  <a:extLst>
                    <a:ext uri="{9D8B030D-6E8A-4147-A177-3AD203B41FA5}">
                      <a16:colId xmlns:a16="http://schemas.microsoft.com/office/drawing/2014/main" val="20004"/>
                    </a:ext>
                  </a:extLst>
                </a:gridCol>
              </a:tblGrid>
              <a:tr h="915889">
                <a:tc>
                  <a:txBody>
                    <a:bodyPr/>
                    <a:lstStyle/>
                    <a:p>
                      <a:pPr marL="0" marR="0" algn="ctr">
                        <a:lnSpc>
                          <a:spcPct val="115000"/>
                        </a:lnSpc>
                        <a:spcBef>
                          <a:spcPts val="0"/>
                        </a:spcBef>
                        <a:spcAft>
                          <a:spcPts val="1800"/>
                        </a:spcAft>
                      </a:pPr>
                      <a:r>
                        <a:rPr lang="en-US" sz="1800" b="1" i="1" dirty="0" err="1">
                          <a:solidFill>
                            <a:schemeClr val="tx1"/>
                          </a:solidFill>
                          <a:latin typeface="Arial"/>
                          <a:ea typeface="Times New Roman"/>
                          <a:cs typeface="Mangal"/>
                        </a:rPr>
                        <a:t>Sn</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b="1" i="1" dirty="0">
                          <a:solidFill>
                            <a:schemeClr val="tx1"/>
                          </a:solidFill>
                          <a:latin typeface="Arial"/>
                          <a:ea typeface="Times New Roman"/>
                          <a:cs typeface="Mangal"/>
                        </a:rPr>
                        <a:t>Distinguish Between</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b="1" i="1" dirty="0">
                          <a:solidFill>
                            <a:schemeClr val="tx1"/>
                          </a:solidFill>
                          <a:latin typeface="Arial"/>
                          <a:ea typeface="Times New Roman"/>
                          <a:cs typeface="Mangal"/>
                        </a:rPr>
                        <a:t>National Commission</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b="1" i="1">
                          <a:solidFill>
                            <a:schemeClr val="tx1"/>
                          </a:solidFill>
                          <a:latin typeface="Arial"/>
                          <a:ea typeface="Times New Roman"/>
                          <a:cs typeface="Mangal"/>
                        </a:rPr>
                        <a:t>District Forums</a:t>
                      </a:r>
                      <a:endParaRPr lang="en-US" sz="18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b="1" i="1">
                          <a:solidFill>
                            <a:schemeClr val="tx1"/>
                          </a:solidFill>
                          <a:latin typeface="Arial"/>
                          <a:ea typeface="Times New Roman"/>
                          <a:cs typeface="Mangal"/>
                        </a:rPr>
                        <a:t>State Commission</a:t>
                      </a:r>
                      <a:endParaRPr lang="en-US" sz="18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100857">
                <a:tc>
                  <a:txBody>
                    <a:bodyPr/>
                    <a:lstStyle/>
                    <a:p>
                      <a:pPr marL="0" marR="0" algn="ctr">
                        <a:lnSpc>
                          <a:spcPct val="115000"/>
                        </a:lnSpc>
                        <a:spcBef>
                          <a:spcPts val="0"/>
                        </a:spcBef>
                        <a:spcAft>
                          <a:spcPts val="0"/>
                        </a:spcAft>
                      </a:pPr>
                      <a:r>
                        <a:rPr lang="en-US" sz="1800" dirty="0">
                          <a:solidFill>
                            <a:schemeClr val="tx1"/>
                          </a:solidFill>
                          <a:latin typeface="Arial"/>
                          <a:ea typeface="Times New Roman"/>
                          <a:cs typeface="Mangal"/>
                        </a:rPr>
                        <a:t>5.</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Arial"/>
                          <a:ea typeface="Times New Roman"/>
                          <a:cs typeface="Mangal"/>
                        </a:rPr>
                        <a:t>Nature of Complaints</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Arial"/>
                          <a:ea typeface="Times New Roman"/>
                          <a:cs typeface="Mangal"/>
                        </a:rPr>
                        <a:t>It can entertain original cases and also appeals against the order of state commission.</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Arial"/>
                          <a:ea typeface="Times New Roman"/>
                          <a:cs typeface="Mangal"/>
                        </a:rPr>
                        <a:t>Only original cases can be entertained which are within the local limits of a district.</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Arial"/>
                          <a:ea typeface="Times New Roman"/>
                          <a:cs typeface="Mangal"/>
                        </a:rPr>
                        <a:t>It can entertain original cases and also appeals against the order of District Forum within the geographical limits of the state</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851546">
                <a:tc>
                  <a:txBody>
                    <a:bodyPr/>
                    <a:lstStyle/>
                    <a:p>
                      <a:pPr marL="0" marR="0" algn="ctr">
                        <a:lnSpc>
                          <a:spcPct val="115000"/>
                        </a:lnSpc>
                        <a:spcBef>
                          <a:spcPts val="0"/>
                        </a:spcBef>
                        <a:spcAft>
                          <a:spcPts val="0"/>
                        </a:spcAft>
                      </a:pPr>
                      <a:r>
                        <a:rPr lang="en-US" sz="1800">
                          <a:solidFill>
                            <a:schemeClr val="tx1"/>
                          </a:solidFill>
                          <a:latin typeface="Arial"/>
                          <a:ea typeface="Times New Roman"/>
                          <a:cs typeface="Mangal"/>
                        </a:rPr>
                        <a:t>6.</a:t>
                      </a:r>
                      <a:endParaRPr lang="en-US" sz="18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a:solidFill>
                            <a:schemeClr val="tx1"/>
                          </a:solidFill>
                          <a:latin typeface="Arial"/>
                          <a:ea typeface="Times New Roman"/>
                          <a:cs typeface="Mangal"/>
                        </a:rPr>
                        <a:t>Area Covered</a:t>
                      </a:r>
                      <a:endParaRPr lang="en-US" sz="18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Arial"/>
                          <a:ea typeface="Times New Roman"/>
                          <a:cs typeface="Mangal"/>
                        </a:rPr>
                        <a:t>It covers the entire country.</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Arial"/>
                          <a:ea typeface="Times New Roman"/>
                          <a:cs typeface="Mangal"/>
                        </a:rPr>
                        <a:t>It covers a particular district.</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Arial"/>
                          <a:ea typeface="Times New Roman"/>
                          <a:cs typeface="Mangal"/>
                        </a:rPr>
                        <a:t>It covers a particular state</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19647">
                <a:tc>
                  <a:txBody>
                    <a:bodyPr/>
                    <a:lstStyle/>
                    <a:p>
                      <a:pPr marL="0" marR="0" algn="just">
                        <a:lnSpc>
                          <a:spcPct val="115000"/>
                        </a:lnSpc>
                        <a:spcBef>
                          <a:spcPts val="0"/>
                        </a:spcBef>
                        <a:spcAft>
                          <a:spcPts val="0"/>
                        </a:spcAft>
                      </a:pPr>
                      <a:r>
                        <a:rPr lang="en-US" sz="1800">
                          <a:solidFill>
                            <a:schemeClr val="tx1"/>
                          </a:solidFill>
                          <a:latin typeface="Arial"/>
                          <a:ea typeface="Times New Roman"/>
                          <a:cs typeface="Mangal"/>
                        </a:rPr>
                        <a:t>7.</a:t>
                      </a:r>
                      <a:endParaRPr lang="en-US" sz="18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800">
                          <a:solidFill>
                            <a:schemeClr val="tx1"/>
                          </a:solidFill>
                          <a:latin typeface="Arial"/>
                          <a:ea typeface="Times New Roman"/>
                          <a:cs typeface="Mangal"/>
                        </a:rPr>
                        <a:t>President</a:t>
                      </a:r>
                      <a:endParaRPr lang="en-US" sz="18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800">
                          <a:solidFill>
                            <a:schemeClr val="tx1"/>
                          </a:solidFill>
                          <a:latin typeface="Arial"/>
                          <a:ea typeface="Times New Roman"/>
                          <a:cs typeface="Mangal"/>
                        </a:rPr>
                        <a:t>Supreme court Judge or equivalent.</a:t>
                      </a:r>
                      <a:endParaRPr lang="en-US" sz="180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800" dirty="0">
                          <a:solidFill>
                            <a:schemeClr val="tx1"/>
                          </a:solidFill>
                          <a:latin typeface="Arial"/>
                          <a:ea typeface="Times New Roman"/>
                          <a:cs typeface="Mangal"/>
                        </a:rPr>
                        <a:t>District judge or equivalent.</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just">
                        <a:lnSpc>
                          <a:spcPct val="115000"/>
                        </a:lnSpc>
                        <a:spcBef>
                          <a:spcPts val="0"/>
                        </a:spcBef>
                        <a:spcAft>
                          <a:spcPts val="0"/>
                        </a:spcAft>
                      </a:pPr>
                      <a:r>
                        <a:rPr lang="en-US" sz="1800" dirty="0">
                          <a:solidFill>
                            <a:schemeClr val="tx1"/>
                          </a:solidFill>
                          <a:latin typeface="Arial"/>
                          <a:ea typeface="Times New Roman"/>
                          <a:cs typeface="Mangal"/>
                        </a:rPr>
                        <a:t>High Court Judge or equivalent</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080061">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Mangal"/>
                        </a:rPr>
                        <a:t>8</a:t>
                      </a: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Mangal"/>
                        </a:rPr>
                        <a:t>Number</a:t>
                      </a: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Mangal"/>
                        </a:rPr>
                        <a:t>Onl</a:t>
                      </a:r>
                      <a:r>
                        <a:rPr lang="en-US" sz="1800" baseline="0" dirty="0">
                          <a:solidFill>
                            <a:schemeClr val="tx1"/>
                          </a:solidFill>
                          <a:latin typeface="Calibri"/>
                          <a:ea typeface="Calibri"/>
                          <a:cs typeface="Mangal"/>
                        </a:rPr>
                        <a:t>y one in a country</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mn-lt"/>
                          <a:ea typeface="Calibri"/>
                          <a:cs typeface="Mangal"/>
                        </a:rPr>
                        <a:t>Can be one or more forums in a district</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Mangal"/>
                        </a:rPr>
                        <a:t>Only one is state commission</a:t>
                      </a: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1213801">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Mangal"/>
                        </a:rPr>
                        <a:t>9</a:t>
                      </a: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Mangal"/>
                        </a:rPr>
                        <a:t>Control</a:t>
                      </a: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Calibri"/>
                          <a:ea typeface="Calibri"/>
                          <a:cs typeface="Mangal"/>
                        </a:rPr>
                        <a:t>National commission is an independent institution</a:t>
                      </a: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800" dirty="0">
                          <a:solidFill>
                            <a:schemeClr val="tx1"/>
                          </a:solidFill>
                          <a:latin typeface="+mn-lt"/>
                          <a:ea typeface="Calibri"/>
                          <a:cs typeface="Mangal"/>
                        </a:rPr>
                        <a:t>state commission had admin control</a:t>
                      </a:r>
                      <a:r>
                        <a:rPr lang="en-US" sz="1800" baseline="0" dirty="0">
                          <a:solidFill>
                            <a:schemeClr val="tx1"/>
                          </a:solidFill>
                          <a:latin typeface="+mn-lt"/>
                          <a:ea typeface="Calibri"/>
                          <a:cs typeface="Mangal"/>
                        </a:rPr>
                        <a:t> over district commission</a:t>
                      </a: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a:solidFill>
                            <a:schemeClr val="tx1"/>
                          </a:solidFill>
                          <a:latin typeface="+mn-lt"/>
                          <a:ea typeface="Calibri"/>
                          <a:cs typeface="Mangal"/>
                        </a:rPr>
                        <a:t>National commission has admin control over state commission</a:t>
                      </a:r>
                    </a:p>
                    <a:p>
                      <a:pPr marL="0" marR="0" algn="ctr">
                        <a:lnSpc>
                          <a:spcPct val="115000"/>
                        </a:lnSpc>
                        <a:spcBef>
                          <a:spcPts val="0"/>
                        </a:spcBef>
                        <a:spcAft>
                          <a:spcPts val="0"/>
                        </a:spcAft>
                      </a:pPr>
                      <a:endParaRPr lang="en-US" sz="1800" dirty="0">
                        <a:solidFill>
                          <a:schemeClr val="tx1"/>
                        </a:solidFill>
                        <a:latin typeface="Calibri"/>
                        <a:ea typeface="Calibri"/>
                        <a:cs typeface="Mangal"/>
                      </a:endParaRPr>
                    </a:p>
                  </a:txBody>
                  <a:tcPr marL="24623" marR="24623" marT="24623" marB="24623"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Thank You</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629513" y="491693"/>
            <a:ext cx="7878445" cy="452120"/>
          </a:xfrm>
          <a:prstGeom prst="rect">
            <a:avLst/>
          </a:prstGeom>
        </p:spPr>
        <p:txBody>
          <a:bodyPr vert="horz" wrap="square" lIns="0" tIns="12065" rIns="0" bIns="0" rtlCol="0">
            <a:spAutoFit/>
          </a:bodyPr>
          <a:lstStyle/>
          <a:p>
            <a:pPr marL="12700">
              <a:lnSpc>
                <a:spcPct val="100000"/>
              </a:lnSpc>
              <a:spcBef>
                <a:spcPts val="95"/>
              </a:spcBef>
            </a:pPr>
            <a:r>
              <a:rPr sz="2800" u="none" spc="-5" dirty="0">
                <a:solidFill>
                  <a:srgbClr val="C00000"/>
                </a:solidFill>
              </a:rPr>
              <a:t>SCOPE OF </a:t>
            </a:r>
            <a:r>
              <a:rPr sz="2800" u="none" spc="-10" dirty="0">
                <a:solidFill>
                  <a:srgbClr val="C00000"/>
                </a:solidFill>
              </a:rPr>
              <a:t>COMSUMER PROTECTION</a:t>
            </a:r>
            <a:r>
              <a:rPr sz="2800" u="none" spc="90" dirty="0">
                <a:solidFill>
                  <a:srgbClr val="C00000"/>
                </a:solidFill>
              </a:rPr>
              <a:t> </a:t>
            </a:r>
            <a:r>
              <a:rPr sz="2800" u="none" spc="-10" dirty="0">
                <a:solidFill>
                  <a:srgbClr val="C00000"/>
                </a:solidFill>
              </a:rPr>
              <a:t>ACT</a:t>
            </a:r>
            <a:endParaRPr sz="2800"/>
          </a:p>
        </p:txBody>
      </p:sp>
      <p:sp>
        <p:nvSpPr>
          <p:cNvPr id="13" name="object 13"/>
          <p:cNvSpPr txBox="1"/>
          <p:nvPr/>
        </p:nvSpPr>
        <p:spPr>
          <a:xfrm>
            <a:off x="535940" y="1508214"/>
            <a:ext cx="8041005" cy="4037965"/>
          </a:xfrm>
          <a:prstGeom prst="rect">
            <a:avLst/>
          </a:prstGeom>
        </p:spPr>
        <p:txBody>
          <a:bodyPr vert="horz" wrap="square" lIns="0" tIns="98425" rIns="0" bIns="0" rtlCol="0">
            <a:spAutoFit/>
          </a:bodyPr>
          <a:lstStyle/>
          <a:p>
            <a:pPr marL="527685" indent="-515620">
              <a:lnSpc>
                <a:spcPct val="100000"/>
              </a:lnSpc>
              <a:spcBef>
                <a:spcPts val="775"/>
              </a:spcBef>
              <a:buClr>
                <a:srgbClr val="001F5F"/>
              </a:buClr>
              <a:buAutoNum type="arabicPeriod"/>
              <a:tabLst>
                <a:tab pos="527685" algn="l"/>
                <a:tab pos="528320" algn="l"/>
              </a:tabLst>
            </a:pPr>
            <a:r>
              <a:rPr sz="2800" spc="-10" dirty="0">
                <a:latin typeface="Georgia"/>
                <a:cs typeface="Georgia"/>
              </a:rPr>
              <a:t>Protect </a:t>
            </a:r>
            <a:r>
              <a:rPr sz="2800" spc="-5" dirty="0">
                <a:latin typeface="Georgia"/>
                <a:cs typeface="Georgia"/>
              </a:rPr>
              <a:t>the </a:t>
            </a:r>
            <a:r>
              <a:rPr sz="2800" spc="-10" dirty="0">
                <a:latin typeface="Georgia"/>
                <a:cs typeface="Georgia"/>
              </a:rPr>
              <a:t>rights </a:t>
            </a:r>
            <a:r>
              <a:rPr sz="2800" spc="-5" dirty="0">
                <a:latin typeface="Georgia"/>
                <a:cs typeface="Georgia"/>
              </a:rPr>
              <a:t>of</a:t>
            </a:r>
            <a:r>
              <a:rPr sz="2800" spc="15" dirty="0">
                <a:latin typeface="Georgia"/>
                <a:cs typeface="Georgia"/>
              </a:rPr>
              <a:t> </a:t>
            </a:r>
            <a:r>
              <a:rPr sz="2800" spc="-5" dirty="0">
                <a:latin typeface="Georgia"/>
                <a:cs typeface="Georgia"/>
              </a:rPr>
              <a:t>consumers</a:t>
            </a:r>
            <a:endParaRPr sz="2800">
              <a:latin typeface="Georgia"/>
              <a:cs typeface="Georgia"/>
            </a:endParaRPr>
          </a:p>
          <a:p>
            <a:pPr marL="527685" indent="-515620">
              <a:lnSpc>
                <a:spcPct val="100000"/>
              </a:lnSpc>
              <a:spcBef>
                <a:spcPts val="670"/>
              </a:spcBef>
              <a:buClr>
                <a:srgbClr val="001F5F"/>
              </a:buClr>
              <a:buAutoNum type="arabicPeriod"/>
              <a:tabLst>
                <a:tab pos="527685" algn="l"/>
                <a:tab pos="528320" algn="l"/>
              </a:tabLst>
            </a:pPr>
            <a:r>
              <a:rPr sz="2800" spc="-5" dirty="0">
                <a:latin typeface="Georgia"/>
                <a:cs typeface="Georgia"/>
              </a:rPr>
              <a:t>Redressal to consumer</a:t>
            </a:r>
            <a:r>
              <a:rPr sz="2800" dirty="0">
                <a:latin typeface="Georgia"/>
                <a:cs typeface="Georgia"/>
              </a:rPr>
              <a:t> </a:t>
            </a:r>
            <a:r>
              <a:rPr sz="2800" spc="-10" dirty="0">
                <a:latin typeface="Georgia"/>
                <a:cs typeface="Georgia"/>
              </a:rPr>
              <a:t>disputes</a:t>
            </a:r>
            <a:endParaRPr sz="2800">
              <a:latin typeface="Georgia"/>
              <a:cs typeface="Georgia"/>
            </a:endParaRPr>
          </a:p>
          <a:p>
            <a:pPr marL="527685" indent="-515620">
              <a:lnSpc>
                <a:spcPct val="100000"/>
              </a:lnSpc>
              <a:spcBef>
                <a:spcPts val="675"/>
              </a:spcBef>
              <a:buClr>
                <a:srgbClr val="001F5F"/>
              </a:buClr>
              <a:buAutoNum type="arabicPeriod"/>
              <a:tabLst>
                <a:tab pos="527685" algn="l"/>
                <a:tab pos="528320" algn="l"/>
              </a:tabLst>
            </a:pPr>
            <a:r>
              <a:rPr sz="2800" spc="-5" dirty="0">
                <a:latin typeface="Georgia"/>
                <a:cs typeface="Georgia"/>
              </a:rPr>
              <a:t>Applied to all goods and</a:t>
            </a:r>
            <a:r>
              <a:rPr sz="2800" spc="30" dirty="0">
                <a:latin typeface="Georgia"/>
                <a:cs typeface="Georgia"/>
              </a:rPr>
              <a:t> </a:t>
            </a:r>
            <a:r>
              <a:rPr sz="2800" spc="-5" dirty="0">
                <a:latin typeface="Georgia"/>
                <a:cs typeface="Georgia"/>
              </a:rPr>
              <a:t>services</a:t>
            </a:r>
            <a:endParaRPr sz="2800">
              <a:latin typeface="Georgia"/>
              <a:cs typeface="Georgia"/>
            </a:endParaRPr>
          </a:p>
          <a:p>
            <a:pPr marL="527685" indent="-515620">
              <a:lnSpc>
                <a:spcPct val="100000"/>
              </a:lnSpc>
              <a:spcBef>
                <a:spcPts val="675"/>
              </a:spcBef>
              <a:buClr>
                <a:srgbClr val="001F5F"/>
              </a:buClr>
              <a:buAutoNum type="arabicPeriod"/>
              <a:tabLst>
                <a:tab pos="527685" algn="l"/>
                <a:tab pos="528320" algn="l"/>
              </a:tabLst>
            </a:pPr>
            <a:r>
              <a:rPr sz="2800" spc="-5" dirty="0">
                <a:latin typeface="Georgia"/>
                <a:cs typeface="Georgia"/>
              </a:rPr>
              <a:t>Covers </a:t>
            </a:r>
            <a:r>
              <a:rPr sz="2800" spc="-10" dirty="0">
                <a:latin typeface="Georgia"/>
                <a:cs typeface="Georgia"/>
              </a:rPr>
              <a:t>all the</a:t>
            </a:r>
            <a:r>
              <a:rPr sz="2800" spc="15" dirty="0">
                <a:latin typeface="Georgia"/>
                <a:cs typeface="Georgia"/>
              </a:rPr>
              <a:t> </a:t>
            </a:r>
            <a:r>
              <a:rPr sz="2800" spc="-10" dirty="0">
                <a:latin typeface="Georgia"/>
                <a:cs typeface="Georgia"/>
              </a:rPr>
              <a:t>sectors</a:t>
            </a:r>
            <a:endParaRPr sz="2800">
              <a:latin typeface="Georgia"/>
              <a:cs typeface="Georgia"/>
            </a:endParaRPr>
          </a:p>
          <a:p>
            <a:pPr marL="527685" indent="-515620">
              <a:lnSpc>
                <a:spcPct val="100000"/>
              </a:lnSpc>
              <a:spcBef>
                <a:spcPts val="670"/>
              </a:spcBef>
              <a:buClr>
                <a:srgbClr val="001F5F"/>
              </a:buClr>
              <a:buAutoNum type="arabicPeriod"/>
              <a:tabLst>
                <a:tab pos="527685" algn="l"/>
                <a:tab pos="528320" algn="l"/>
              </a:tabLst>
            </a:pPr>
            <a:r>
              <a:rPr sz="2800" spc="-5" dirty="0">
                <a:latin typeface="Georgia"/>
                <a:cs typeface="Georgia"/>
              </a:rPr>
              <a:t>Compensatory in</a:t>
            </a:r>
            <a:r>
              <a:rPr sz="2800" dirty="0">
                <a:latin typeface="Georgia"/>
                <a:cs typeface="Georgia"/>
              </a:rPr>
              <a:t> </a:t>
            </a:r>
            <a:r>
              <a:rPr sz="2800" spc="-5" dirty="0">
                <a:latin typeface="Georgia"/>
                <a:cs typeface="Georgia"/>
              </a:rPr>
              <a:t>nature</a:t>
            </a:r>
            <a:endParaRPr sz="2800">
              <a:latin typeface="Georgia"/>
              <a:cs typeface="Georgia"/>
            </a:endParaRPr>
          </a:p>
          <a:p>
            <a:pPr marL="527685" marR="5080" indent="-515620">
              <a:lnSpc>
                <a:spcPct val="100000"/>
              </a:lnSpc>
              <a:spcBef>
                <a:spcPts val="670"/>
              </a:spcBef>
              <a:buClr>
                <a:srgbClr val="001F5F"/>
              </a:buClr>
              <a:buAutoNum type="arabicPeriod"/>
              <a:tabLst>
                <a:tab pos="527685" algn="l"/>
                <a:tab pos="528320" algn="l"/>
              </a:tabLst>
            </a:pPr>
            <a:r>
              <a:rPr sz="2800" spc="-5" dirty="0">
                <a:latin typeface="Georgia"/>
                <a:cs typeface="Georgia"/>
              </a:rPr>
              <a:t>ACTs </a:t>
            </a:r>
            <a:r>
              <a:rPr sz="2800" spc="-10" dirty="0">
                <a:latin typeface="Georgia"/>
                <a:cs typeface="Georgia"/>
              </a:rPr>
              <a:t>are </a:t>
            </a:r>
            <a:r>
              <a:rPr sz="2800" spc="-5" dirty="0">
                <a:latin typeface="Georgia"/>
                <a:cs typeface="Georgia"/>
              </a:rPr>
              <a:t>in addition to and not in derogation </a:t>
            </a:r>
            <a:r>
              <a:rPr sz="2800" spc="-10" dirty="0">
                <a:latin typeface="Georgia"/>
                <a:cs typeface="Georgia"/>
              </a:rPr>
              <a:t>of  </a:t>
            </a:r>
            <a:r>
              <a:rPr sz="2800" spc="-5" dirty="0">
                <a:latin typeface="Georgia"/>
                <a:cs typeface="Georgia"/>
              </a:rPr>
              <a:t>the</a:t>
            </a:r>
            <a:r>
              <a:rPr sz="2800" spc="-35" dirty="0">
                <a:latin typeface="Georgia"/>
                <a:cs typeface="Georgia"/>
              </a:rPr>
              <a:t> </a:t>
            </a:r>
            <a:r>
              <a:rPr sz="2800" spc="-10" dirty="0">
                <a:latin typeface="Georgia"/>
                <a:cs typeface="Georgia"/>
              </a:rPr>
              <a:t>provisions</a:t>
            </a:r>
            <a:endParaRPr sz="2800">
              <a:latin typeface="Georgia"/>
              <a:cs typeface="Georgia"/>
            </a:endParaRPr>
          </a:p>
          <a:p>
            <a:pPr marL="527685" indent="-515620">
              <a:lnSpc>
                <a:spcPct val="100000"/>
              </a:lnSpc>
              <a:spcBef>
                <a:spcPts val="675"/>
              </a:spcBef>
              <a:buClr>
                <a:srgbClr val="001F5F"/>
              </a:buClr>
              <a:buAutoNum type="arabicPeriod"/>
              <a:tabLst>
                <a:tab pos="527685" algn="l"/>
                <a:tab pos="528320" algn="l"/>
              </a:tabLst>
            </a:pPr>
            <a:r>
              <a:rPr sz="2800" spc="-10" dirty="0">
                <a:latin typeface="Georgia"/>
                <a:cs typeface="Georgia"/>
              </a:rPr>
              <a:t>Establishment </a:t>
            </a:r>
            <a:r>
              <a:rPr sz="2800" spc="-5" dirty="0">
                <a:latin typeface="Georgia"/>
                <a:cs typeface="Georgia"/>
              </a:rPr>
              <a:t>of </a:t>
            </a:r>
            <a:r>
              <a:rPr sz="2800" spc="-10" dirty="0">
                <a:latin typeface="Georgia"/>
                <a:cs typeface="Georgia"/>
              </a:rPr>
              <a:t>protection</a:t>
            </a:r>
            <a:r>
              <a:rPr sz="2800" spc="25" dirty="0">
                <a:latin typeface="Georgia"/>
                <a:cs typeface="Georgia"/>
              </a:rPr>
              <a:t> </a:t>
            </a:r>
            <a:r>
              <a:rPr sz="2800" spc="-10" dirty="0">
                <a:latin typeface="Georgia"/>
                <a:cs typeface="Georgia"/>
              </a:rPr>
              <a:t>council</a:t>
            </a:r>
            <a:endParaRPr sz="2800">
              <a:latin typeface="Georgia"/>
              <a:cs typeface="Georgia"/>
            </a:endParaRPr>
          </a:p>
        </p:txBody>
      </p:sp>
      <p:sp>
        <p:nvSpPr>
          <p:cNvPr id="14" name="object 14"/>
          <p:cNvSpPr/>
          <p:nvPr/>
        </p:nvSpPr>
        <p:spPr>
          <a:xfrm>
            <a:off x="7543800" y="4876800"/>
            <a:ext cx="1371600" cy="1524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571906" y="449021"/>
            <a:ext cx="8003540" cy="422909"/>
          </a:xfrm>
          <a:prstGeom prst="rect">
            <a:avLst/>
          </a:prstGeom>
        </p:spPr>
        <p:txBody>
          <a:bodyPr vert="horz" wrap="square" lIns="0" tIns="13335" rIns="0" bIns="0" rtlCol="0">
            <a:spAutoFit/>
          </a:bodyPr>
          <a:lstStyle/>
          <a:p>
            <a:pPr marL="12700">
              <a:lnSpc>
                <a:spcPct val="100000"/>
              </a:lnSpc>
              <a:spcBef>
                <a:spcPts val="105"/>
              </a:spcBef>
            </a:pPr>
            <a:r>
              <a:rPr sz="2600" u="none" dirty="0">
                <a:solidFill>
                  <a:srgbClr val="C00000"/>
                </a:solidFill>
              </a:rPr>
              <a:t>FEATURES OF CONSUMER </a:t>
            </a:r>
            <a:r>
              <a:rPr sz="2600" u="none" spc="-5" dirty="0">
                <a:solidFill>
                  <a:srgbClr val="C00000"/>
                </a:solidFill>
              </a:rPr>
              <a:t>PROTECTION</a:t>
            </a:r>
            <a:r>
              <a:rPr sz="2600" u="none" spc="-45" dirty="0">
                <a:solidFill>
                  <a:srgbClr val="C00000"/>
                </a:solidFill>
              </a:rPr>
              <a:t> </a:t>
            </a:r>
            <a:r>
              <a:rPr sz="2600" u="none" spc="-5" dirty="0">
                <a:solidFill>
                  <a:srgbClr val="C00000"/>
                </a:solidFill>
              </a:rPr>
              <a:t>ACT</a:t>
            </a:r>
            <a:endParaRPr sz="2600"/>
          </a:p>
        </p:txBody>
      </p:sp>
      <p:sp>
        <p:nvSpPr>
          <p:cNvPr id="13" name="object 13"/>
          <p:cNvSpPr txBox="1"/>
          <p:nvPr/>
        </p:nvSpPr>
        <p:spPr>
          <a:xfrm>
            <a:off x="650240" y="1697812"/>
            <a:ext cx="6211570" cy="4310795"/>
          </a:xfrm>
          <a:prstGeom prst="rect">
            <a:avLst/>
          </a:prstGeom>
        </p:spPr>
        <p:txBody>
          <a:bodyPr vert="horz" wrap="square" lIns="0" tIns="12065" rIns="0" bIns="0" rtlCol="0">
            <a:spAutoFit/>
          </a:bodyPr>
          <a:lstStyle/>
          <a:p>
            <a:pPr marL="527685" indent="-515620">
              <a:lnSpc>
                <a:spcPct val="100000"/>
              </a:lnSpc>
              <a:spcBef>
                <a:spcPts val="95"/>
              </a:spcBef>
              <a:buClr>
                <a:srgbClr val="001F5F"/>
              </a:buClr>
              <a:buAutoNum type="arabicPeriod"/>
              <a:tabLst>
                <a:tab pos="527685" algn="l"/>
                <a:tab pos="528320" algn="l"/>
              </a:tabLst>
            </a:pPr>
            <a:r>
              <a:rPr sz="2800" spc="-10" dirty="0">
                <a:latin typeface="Georgia"/>
                <a:cs typeface="Georgia"/>
              </a:rPr>
              <a:t>Provision </a:t>
            </a:r>
            <a:r>
              <a:rPr sz="2800" spc="-5" dirty="0">
                <a:latin typeface="Georgia"/>
                <a:cs typeface="Georgia"/>
              </a:rPr>
              <a:t>for </a:t>
            </a:r>
            <a:r>
              <a:rPr sz="2800" spc="-10" dirty="0">
                <a:latin typeface="Georgia"/>
                <a:cs typeface="Georgia"/>
              </a:rPr>
              <a:t>better</a:t>
            </a:r>
            <a:r>
              <a:rPr sz="2800" spc="25" dirty="0">
                <a:latin typeface="Georgia"/>
                <a:cs typeface="Georgia"/>
              </a:rPr>
              <a:t> </a:t>
            </a:r>
            <a:r>
              <a:rPr lang="en-US" sz="2800" spc="25" dirty="0">
                <a:latin typeface="Georgia"/>
                <a:cs typeface="Georgia"/>
              </a:rPr>
              <a:t>consumer </a:t>
            </a:r>
            <a:r>
              <a:rPr sz="2800" spc="-10" dirty="0">
                <a:latin typeface="Georgia"/>
                <a:cs typeface="Georgia"/>
              </a:rPr>
              <a:t>protection</a:t>
            </a:r>
            <a:endParaRPr sz="2800" dirty="0">
              <a:latin typeface="Georgia"/>
              <a:cs typeface="Georgia"/>
            </a:endParaRPr>
          </a:p>
          <a:p>
            <a:pPr marL="527685" indent="-515620">
              <a:lnSpc>
                <a:spcPct val="100000"/>
              </a:lnSpc>
              <a:spcBef>
                <a:spcPts val="2020"/>
              </a:spcBef>
              <a:buClr>
                <a:srgbClr val="001F5F"/>
              </a:buClr>
              <a:buAutoNum type="arabicPeriod"/>
              <a:tabLst>
                <a:tab pos="527685" algn="l"/>
                <a:tab pos="528320" algn="l"/>
              </a:tabLst>
            </a:pPr>
            <a:r>
              <a:rPr sz="2800" spc="-10" dirty="0">
                <a:latin typeface="Georgia"/>
                <a:cs typeface="Georgia"/>
              </a:rPr>
              <a:t>Establishment </a:t>
            </a:r>
            <a:r>
              <a:rPr sz="2800" spc="-5" dirty="0">
                <a:latin typeface="Georgia"/>
                <a:cs typeface="Georgia"/>
              </a:rPr>
              <a:t>of consumer</a:t>
            </a:r>
            <a:r>
              <a:rPr sz="2800" spc="10" dirty="0">
                <a:latin typeface="Georgia"/>
                <a:cs typeface="Georgia"/>
              </a:rPr>
              <a:t> </a:t>
            </a:r>
            <a:r>
              <a:rPr sz="2800" spc="-10" dirty="0">
                <a:latin typeface="Georgia"/>
                <a:cs typeface="Georgia"/>
              </a:rPr>
              <a:t>councils</a:t>
            </a:r>
            <a:endParaRPr sz="2800" dirty="0">
              <a:latin typeface="Georgia"/>
              <a:cs typeface="Georgia"/>
            </a:endParaRPr>
          </a:p>
          <a:p>
            <a:pPr marL="527685" indent="-515620">
              <a:lnSpc>
                <a:spcPct val="100000"/>
              </a:lnSpc>
              <a:spcBef>
                <a:spcPts val="2014"/>
              </a:spcBef>
              <a:buClr>
                <a:srgbClr val="001F5F"/>
              </a:buClr>
              <a:buAutoNum type="arabicPeriod"/>
              <a:tabLst>
                <a:tab pos="527685" algn="l"/>
                <a:tab pos="528320" algn="l"/>
              </a:tabLst>
            </a:pPr>
            <a:r>
              <a:rPr sz="2800" spc="-5" dirty="0">
                <a:latin typeface="Georgia"/>
                <a:cs typeface="Georgia"/>
              </a:rPr>
              <a:t>Promotion of</a:t>
            </a:r>
            <a:r>
              <a:rPr sz="2800" spc="15" dirty="0">
                <a:latin typeface="Georgia"/>
                <a:cs typeface="Georgia"/>
              </a:rPr>
              <a:t> </a:t>
            </a:r>
            <a:r>
              <a:rPr sz="2800" spc="-5" dirty="0">
                <a:latin typeface="Georgia"/>
                <a:cs typeface="Georgia"/>
              </a:rPr>
              <a:t>rights</a:t>
            </a:r>
            <a:endParaRPr sz="2800" dirty="0">
              <a:latin typeface="Georgia"/>
              <a:cs typeface="Georgia"/>
            </a:endParaRPr>
          </a:p>
          <a:p>
            <a:pPr marL="527685" indent="-515620">
              <a:lnSpc>
                <a:spcPct val="100000"/>
              </a:lnSpc>
              <a:spcBef>
                <a:spcPts val="2020"/>
              </a:spcBef>
              <a:buClr>
                <a:srgbClr val="001F5F"/>
              </a:buClr>
              <a:buAutoNum type="arabicPeriod"/>
              <a:tabLst>
                <a:tab pos="527685" algn="l"/>
                <a:tab pos="528320" algn="l"/>
              </a:tabLst>
            </a:pPr>
            <a:r>
              <a:rPr sz="2800" spc="-5" dirty="0">
                <a:latin typeface="Georgia"/>
                <a:cs typeface="Georgia"/>
              </a:rPr>
              <a:t>Speedy redressal machinery</a:t>
            </a:r>
            <a:endParaRPr sz="2800" dirty="0">
              <a:latin typeface="Georgia"/>
              <a:cs typeface="Georgia"/>
            </a:endParaRPr>
          </a:p>
          <a:p>
            <a:pPr marL="527685" indent="-515620">
              <a:lnSpc>
                <a:spcPct val="100000"/>
              </a:lnSpc>
              <a:spcBef>
                <a:spcPts val="2014"/>
              </a:spcBef>
              <a:buClr>
                <a:srgbClr val="001F5F"/>
              </a:buClr>
              <a:buAutoNum type="arabicPeriod"/>
              <a:tabLst>
                <a:tab pos="527685" algn="l"/>
                <a:tab pos="528320" algn="l"/>
              </a:tabLst>
            </a:pPr>
            <a:r>
              <a:rPr sz="2800" spc="-5" dirty="0">
                <a:latin typeface="Georgia"/>
                <a:cs typeface="Georgia"/>
              </a:rPr>
              <a:t>Provides effective </a:t>
            </a:r>
            <a:r>
              <a:rPr sz="2800" spc="-10" dirty="0">
                <a:latin typeface="Georgia"/>
                <a:cs typeface="Georgia"/>
              </a:rPr>
              <a:t>safe</a:t>
            </a:r>
            <a:r>
              <a:rPr sz="2800" spc="5" dirty="0">
                <a:latin typeface="Georgia"/>
                <a:cs typeface="Georgia"/>
              </a:rPr>
              <a:t> </a:t>
            </a:r>
            <a:r>
              <a:rPr sz="2800" spc="-10" dirty="0">
                <a:latin typeface="Georgia"/>
                <a:cs typeface="Georgia"/>
              </a:rPr>
              <a:t>guards</a:t>
            </a:r>
            <a:endParaRPr sz="2800" dirty="0">
              <a:latin typeface="Georgia"/>
              <a:cs typeface="Georgia"/>
            </a:endParaRPr>
          </a:p>
          <a:p>
            <a:pPr marL="527685" indent="-515620">
              <a:lnSpc>
                <a:spcPct val="100000"/>
              </a:lnSpc>
              <a:spcBef>
                <a:spcPts val="2014"/>
              </a:spcBef>
              <a:buClr>
                <a:srgbClr val="001F5F"/>
              </a:buClr>
              <a:buAutoNum type="arabicPeriod"/>
              <a:tabLst>
                <a:tab pos="527685" algn="l"/>
                <a:tab pos="528320" algn="l"/>
              </a:tabLst>
            </a:pPr>
            <a:r>
              <a:rPr sz="2800" spc="-10" dirty="0">
                <a:latin typeface="Georgia"/>
                <a:cs typeface="Georgia"/>
              </a:rPr>
              <a:t>Manga-Carta </a:t>
            </a:r>
            <a:r>
              <a:rPr sz="2800" spc="-5" dirty="0">
                <a:latin typeface="Georgia"/>
                <a:cs typeface="Georgia"/>
              </a:rPr>
              <a:t>of Indian</a:t>
            </a:r>
            <a:r>
              <a:rPr sz="2800" spc="30" dirty="0">
                <a:latin typeface="Georgia"/>
                <a:cs typeface="Georgia"/>
              </a:rPr>
              <a:t> </a:t>
            </a:r>
            <a:r>
              <a:rPr sz="2800" spc="-10" dirty="0">
                <a:latin typeface="Georgia"/>
                <a:cs typeface="Georgia"/>
              </a:rPr>
              <a:t>consumers</a:t>
            </a:r>
            <a:endParaRPr sz="2800" dirty="0">
              <a:latin typeface="Georgia"/>
              <a:cs typeface="Georgi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458825" y="191516"/>
            <a:ext cx="8213090" cy="831850"/>
          </a:xfrm>
          <a:prstGeom prst="rect">
            <a:avLst/>
          </a:prstGeom>
        </p:spPr>
        <p:txBody>
          <a:bodyPr vert="horz" wrap="square" lIns="0" tIns="13335" rIns="0" bIns="0" rtlCol="0">
            <a:spAutoFit/>
          </a:bodyPr>
          <a:lstStyle/>
          <a:p>
            <a:pPr marL="3231515" marR="5080" indent="-3219450">
              <a:lnSpc>
                <a:spcPct val="99700"/>
              </a:lnSpc>
              <a:spcBef>
                <a:spcPts val="105"/>
              </a:spcBef>
            </a:pPr>
            <a:r>
              <a:rPr sz="2500" u="none" spc="-5" dirty="0">
                <a:solidFill>
                  <a:srgbClr val="C00000"/>
                </a:solidFill>
              </a:rPr>
              <a:t>DEFINITIONS </a:t>
            </a:r>
            <a:r>
              <a:rPr sz="2500" u="none" spc="-10" dirty="0">
                <a:solidFill>
                  <a:srgbClr val="C00000"/>
                </a:solidFill>
              </a:rPr>
              <a:t>UNDER CONSUMER PROTECTION  </a:t>
            </a:r>
            <a:r>
              <a:rPr sz="2500" u="none" spc="-5" dirty="0">
                <a:solidFill>
                  <a:srgbClr val="C00000"/>
                </a:solidFill>
              </a:rPr>
              <a:t>ACT </a:t>
            </a:r>
            <a:r>
              <a:rPr sz="2800" u="none" spc="-5" dirty="0">
                <a:solidFill>
                  <a:srgbClr val="C00000"/>
                </a:solidFill>
              </a:rPr>
              <a:t>1986.</a:t>
            </a:r>
            <a:endParaRPr sz="2800"/>
          </a:p>
        </p:txBody>
      </p:sp>
      <p:sp>
        <p:nvSpPr>
          <p:cNvPr id="13" name="object 13"/>
          <p:cNvSpPr txBox="1"/>
          <p:nvPr/>
        </p:nvSpPr>
        <p:spPr>
          <a:xfrm>
            <a:off x="871524" y="1536849"/>
            <a:ext cx="6402705" cy="4635500"/>
          </a:xfrm>
          <a:prstGeom prst="rect">
            <a:avLst/>
          </a:prstGeom>
        </p:spPr>
        <p:txBody>
          <a:bodyPr vert="horz" wrap="square" lIns="0" tIns="97790" rIns="0" bIns="0" rtlCol="0">
            <a:spAutoFit/>
          </a:bodyPr>
          <a:lstStyle/>
          <a:p>
            <a:pPr marL="527685" indent="-515620">
              <a:lnSpc>
                <a:spcPct val="100000"/>
              </a:lnSpc>
              <a:spcBef>
                <a:spcPts val="770"/>
              </a:spcBef>
              <a:buClr>
                <a:srgbClr val="623660"/>
              </a:buClr>
              <a:buAutoNum type="arabicPeriod"/>
              <a:tabLst>
                <a:tab pos="527685" algn="l"/>
                <a:tab pos="528320" algn="l"/>
              </a:tabLst>
            </a:pPr>
            <a:r>
              <a:rPr sz="2800" spc="-5" dirty="0">
                <a:latin typeface="Georgia"/>
                <a:cs typeface="Georgia"/>
              </a:rPr>
              <a:t>Consumer </a:t>
            </a:r>
            <a:r>
              <a:rPr sz="2800" spc="-10" dirty="0">
                <a:latin typeface="Georgia"/>
                <a:cs typeface="Georgia"/>
              </a:rPr>
              <a:t>[Section.2 </a:t>
            </a:r>
            <a:r>
              <a:rPr sz="2800" spc="-5" dirty="0">
                <a:latin typeface="Georgia"/>
                <a:cs typeface="Georgia"/>
              </a:rPr>
              <a:t>(I)</a:t>
            </a:r>
            <a:r>
              <a:rPr sz="2800" spc="10" dirty="0">
                <a:latin typeface="Georgia"/>
                <a:cs typeface="Georgia"/>
              </a:rPr>
              <a:t> </a:t>
            </a:r>
            <a:r>
              <a:rPr sz="2800" spc="-5" dirty="0">
                <a:latin typeface="Georgia"/>
                <a:cs typeface="Georgia"/>
              </a:rPr>
              <a:t>(D)]</a:t>
            </a:r>
            <a:endParaRPr sz="2800">
              <a:latin typeface="Georgia"/>
              <a:cs typeface="Georgia"/>
            </a:endParaRPr>
          </a:p>
          <a:p>
            <a:pPr marL="527685" indent="-515620">
              <a:lnSpc>
                <a:spcPct val="100000"/>
              </a:lnSpc>
              <a:spcBef>
                <a:spcPts val="675"/>
              </a:spcBef>
              <a:buClr>
                <a:srgbClr val="623660"/>
              </a:buClr>
              <a:buAutoNum type="arabicPeriod"/>
              <a:tabLst>
                <a:tab pos="527685" algn="l"/>
                <a:tab pos="528320" algn="l"/>
              </a:tabLst>
            </a:pPr>
            <a:r>
              <a:rPr sz="2800" spc="-10" dirty="0">
                <a:latin typeface="Georgia"/>
                <a:cs typeface="Georgia"/>
              </a:rPr>
              <a:t>Goods</a:t>
            </a:r>
            <a:endParaRPr sz="2800">
              <a:latin typeface="Georgia"/>
              <a:cs typeface="Georgia"/>
            </a:endParaRPr>
          </a:p>
          <a:p>
            <a:pPr marL="527685" indent="-515620">
              <a:lnSpc>
                <a:spcPct val="100000"/>
              </a:lnSpc>
              <a:spcBef>
                <a:spcPts val="675"/>
              </a:spcBef>
              <a:buClr>
                <a:srgbClr val="623660"/>
              </a:buClr>
              <a:buAutoNum type="arabicPeriod"/>
              <a:tabLst>
                <a:tab pos="527685" algn="l"/>
                <a:tab pos="528320" algn="l"/>
              </a:tabLst>
            </a:pPr>
            <a:r>
              <a:rPr sz="2800" spc="-5" dirty="0">
                <a:latin typeface="Georgia"/>
                <a:cs typeface="Georgia"/>
              </a:rPr>
              <a:t>Services [Section.2(o)]</a:t>
            </a:r>
            <a:endParaRPr sz="2800">
              <a:latin typeface="Georgia"/>
              <a:cs typeface="Georgia"/>
            </a:endParaRPr>
          </a:p>
          <a:p>
            <a:pPr marL="527685" indent="-515620">
              <a:lnSpc>
                <a:spcPct val="100000"/>
              </a:lnSpc>
              <a:spcBef>
                <a:spcPts val="670"/>
              </a:spcBef>
              <a:buClr>
                <a:srgbClr val="623660"/>
              </a:buClr>
              <a:buAutoNum type="arabicPeriod"/>
              <a:tabLst>
                <a:tab pos="527685" algn="l"/>
                <a:tab pos="528320" algn="l"/>
              </a:tabLst>
            </a:pPr>
            <a:r>
              <a:rPr sz="2800" spc="-5" dirty="0">
                <a:latin typeface="Georgia"/>
                <a:cs typeface="Georgia"/>
              </a:rPr>
              <a:t>Complaint [Section.2 </a:t>
            </a:r>
            <a:r>
              <a:rPr sz="2800" spc="-10" dirty="0">
                <a:latin typeface="Georgia"/>
                <a:cs typeface="Georgia"/>
              </a:rPr>
              <a:t>(1)(c)]</a:t>
            </a:r>
            <a:endParaRPr sz="2800">
              <a:latin typeface="Georgia"/>
              <a:cs typeface="Georgia"/>
            </a:endParaRPr>
          </a:p>
          <a:p>
            <a:pPr marL="527685" indent="-515620">
              <a:lnSpc>
                <a:spcPct val="100000"/>
              </a:lnSpc>
              <a:spcBef>
                <a:spcPts val="675"/>
              </a:spcBef>
              <a:buClr>
                <a:srgbClr val="623660"/>
              </a:buClr>
              <a:buAutoNum type="arabicPeriod"/>
              <a:tabLst>
                <a:tab pos="527685" algn="l"/>
                <a:tab pos="528320" algn="l"/>
              </a:tabLst>
            </a:pPr>
            <a:r>
              <a:rPr sz="2800" spc="-10" dirty="0">
                <a:latin typeface="Georgia"/>
                <a:cs typeface="Georgia"/>
              </a:rPr>
              <a:t>Complainant </a:t>
            </a:r>
            <a:r>
              <a:rPr sz="2800" spc="-5" dirty="0">
                <a:latin typeface="Georgia"/>
                <a:cs typeface="Georgia"/>
              </a:rPr>
              <a:t>[Section.2</a:t>
            </a:r>
            <a:r>
              <a:rPr sz="2800" spc="10" dirty="0">
                <a:latin typeface="Georgia"/>
                <a:cs typeface="Georgia"/>
              </a:rPr>
              <a:t> </a:t>
            </a:r>
            <a:r>
              <a:rPr sz="2800" spc="-5" dirty="0">
                <a:latin typeface="Georgia"/>
                <a:cs typeface="Georgia"/>
              </a:rPr>
              <a:t>]</a:t>
            </a:r>
            <a:endParaRPr sz="2800">
              <a:latin typeface="Georgia"/>
              <a:cs typeface="Georgia"/>
            </a:endParaRPr>
          </a:p>
          <a:p>
            <a:pPr marL="527685" indent="-515620">
              <a:lnSpc>
                <a:spcPct val="100000"/>
              </a:lnSpc>
              <a:spcBef>
                <a:spcPts val="670"/>
              </a:spcBef>
              <a:buClr>
                <a:srgbClr val="623660"/>
              </a:buClr>
              <a:buAutoNum type="arabicPeriod"/>
              <a:tabLst>
                <a:tab pos="527685" algn="l"/>
                <a:tab pos="528320" algn="l"/>
              </a:tabLst>
            </a:pPr>
            <a:r>
              <a:rPr sz="2800" spc="-5" dirty="0">
                <a:latin typeface="Georgia"/>
                <a:cs typeface="Georgia"/>
              </a:rPr>
              <a:t>Defect In Goods</a:t>
            </a:r>
            <a:r>
              <a:rPr sz="2800" spc="-25" dirty="0">
                <a:latin typeface="Georgia"/>
                <a:cs typeface="Georgia"/>
              </a:rPr>
              <a:t> </a:t>
            </a:r>
            <a:r>
              <a:rPr sz="2800" spc="-5" dirty="0">
                <a:latin typeface="Georgia"/>
                <a:cs typeface="Georgia"/>
              </a:rPr>
              <a:t>[Section.2(1)(f)]</a:t>
            </a:r>
            <a:endParaRPr sz="2800">
              <a:latin typeface="Georgia"/>
              <a:cs typeface="Georgia"/>
            </a:endParaRPr>
          </a:p>
          <a:p>
            <a:pPr marL="527685" indent="-515620">
              <a:lnSpc>
                <a:spcPct val="100000"/>
              </a:lnSpc>
              <a:spcBef>
                <a:spcPts val="675"/>
              </a:spcBef>
              <a:buClr>
                <a:srgbClr val="623660"/>
              </a:buClr>
              <a:buAutoNum type="arabicPeriod"/>
              <a:tabLst>
                <a:tab pos="527685" algn="l"/>
                <a:tab pos="528320" algn="l"/>
              </a:tabLst>
            </a:pPr>
            <a:r>
              <a:rPr sz="2800" spc="-5" dirty="0">
                <a:latin typeface="Georgia"/>
                <a:cs typeface="Georgia"/>
              </a:rPr>
              <a:t>Deficiency In </a:t>
            </a:r>
            <a:r>
              <a:rPr sz="2800" spc="-10" dirty="0">
                <a:latin typeface="Georgia"/>
                <a:cs typeface="Georgia"/>
              </a:rPr>
              <a:t>Services </a:t>
            </a:r>
            <a:r>
              <a:rPr sz="2800" spc="-5" dirty="0">
                <a:latin typeface="Georgia"/>
                <a:cs typeface="Georgia"/>
              </a:rPr>
              <a:t>[Section.2</a:t>
            </a:r>
            <a:r>
              <a:rPr sz="2800" spc="20" dirty="0">
                <a:latin typeface="Georgia"/>
                <a:cs typeface="Georgia"/>
              </a:rPr>
              <a:t> </a:t>
            </a:r>
            <a:r>
              <a:rPr sz="2800" spc="-5" dirty="0">
                <a:latin typeface="Georgia"/>
                <a:cs typeface="Georgia"/>
              </a:rPr>
              <a:t>(G)]</a:t>
            </a:r>
            <a:endParaRPr sz="2800">
              <a:latin typeface="Georgia"/>
              <a:cs typeface="Georgia"/>
            </a:endParaRPr>
          </a:p>
          <a:p>
            <a:pPr marL="527685" indent="-515620">
              <a:lnSpc>
                <a:spcPct val="100000"/>
              </a:lnSpc>
              <a:spcBef>
                <a:spcPts val="675"/>
              </a:spcBef>
              <a:buClr>
                <a:srgbClr val="623660"/>
              </a:buClr>
              <a:buAutoNum type="arabicPeriod"/>
              <a:tabLst>
                <a:tab pos="527685" algn="l"/>
                <a:tab pos="528320" algn="l"/>
              </a:tabLst>
            </a:pPr>
            <a:r>
              <a:rPr sz="2800" spc="-10" dirty="0">
                <a:latin typeface="Georgia"/>
                <a:cs typeface="Georgia"/>
              </a:rPr>
              <a:t>Unfair </a:t>
            </a:r>
            <a:r>
              <a:rPr sz="2800" spc="-5" dirty="0">
                <a:latin typeface="Georgia"/>
                <a:cs typeface="Georgia"/>
              </a:rPr>
              <a:t>Trade</a:t>
            </a:r>
            <a:r>
              <a:rPr sz="2800" spc="35" dirty="0">
                <a:latin typeface="Georgia"/>
                <a:cs typeface="Georgia"/>
              </a:rPr>
              <a:t> </a:t>
            </a:r>
            <a:r>
              <a:rPr sz="2800" spc="-5" dirty="0">
                <a:latin typeface="Georgia"/>
                <a:cs typeface="Georgia"/>
              </a:rPr>
              <a:t>Practices</a:t>
            </a:r>
            <a:endParaRPr sz="2800">
              <a:latin typeface="Georgia"/>
              <a:cs typeface="Georgia"/>
            </a:endParaRPr>
          </a:p>
          <a:p>
            <a:pPr marL="527685" indent="-515620">
              <a:lnSpc>
                <a:spcPct val="100000"/>
              </a:lnSpc>
              <a:spcBef>
                <a:spcPts val="670"/>
              </a:spcBef>
              <a:buClr>
                <a:srgbClr val="623660"/>
              </a:buClr>
              <a:buAutoNum type="arabicPeriod"/>
              <a:tabLst>
                <a:tab pos="527685" algn="l"/>
                <a:tab pos="528320" algn="l"/>
              </a:tabLst>
            </a:pPr>
            <a:r>
              <a:rPr sz="2800" spc="-5" dirty="0">
                <a:latin typeface="Georgia"/>
                <a:cs typeface="Georgia"/>
              </a:rPr>
              <a:t>Restricted Trade</a:t>
            </a:r>
            <a:r>
              <a:rPr sz="2800" spc="35" dirty="0">
                <a:latin typeface="Georgia"/>
                <a:cs typeface="Georgia"/>
              </a:rPr>
              <a:t> </a:t>
            </a:r>
            <a:r>
              <a:rPr sz="2800" spc="-10" dirty="0">
                <a:latin typeface="Georgia"/>
                <a:cs typeface="Georgia"/>
              </a:rPr>
              <a:t>Practices</a:t>
            </a:r>
            <a:endParaRPr sz="2800">
              <a:latin typeface="Georgia"/>
              <a:cs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459740" y="415493"/>
            <a:ext cx="4740275" cy="514350"/>
          </a:xfrm>
          <a:prstGeom prst="rect">
            <a:avLst/>
          </a:prstGeom>
        </p:spPr>
        <p:txBody>
          <a:bodyPr vert="horz" wrap="square" lIns="0" tIns="13335" rIns="0" bIns="0" rtlCol="0">
            <a:spAutoFit/>
          </a:bodyPr>
          <a:lstStyle/>
          <a:p>
            <a:pPr marL="12700">
              <a:lnSpc>
                <a:spcPct val="100000"/>
              </a:lnSpc>
              <a:spcBef>
                <a:spcPts val="105"/>
              </a:spcBef>
            </a:pPr>
            <a:r>
              <a:rPr sz="3200" u="none" dirty="0">
                <a:solidFill>
                  <a:srgbClr val="C00000"/>
                </a:solidFill>
              </a:rPr>
              <a:t>Who is a</a:t>
            </a:r>
            <a:r>
              <a:rPr sz="3200" u="none" spc="-55" dirty="0">
                <a:solidFill>
                  <a:srgbClr val="C00000"/>
                </a:solidFill>
              </a:rPr>
              <a:t> </a:t>
            </a:r>
            <a:r>
              <a:rPr sz="3200" u="none" spc="-5" dirty="0">
                <a:solidFill>
                  <a:srgbClr val="C00000"/>
                </a:solidFill>
              </a:rPr>
              <a:t>“Consumer”?</a:t>
            </a:r>
            <a:endParaRPr sz="3200"/>
          </a:p>
        </p:txBody>
      </p:sp>
      <p:sp>
        <p:nvSpPr>
          <p:cNvPr id="13" name="object 13"/>
          <p:cNvSpPr txBox="1"/>
          <p:nvPr/>
        </p:nvSpPr>
        <p:spPr>
          <a:xfrm>
            <a:off x="612140" y="1536849"/>
            <a:ext cx="7751445" cy="4720590"/>
          </a:xfrm>
          <a:prstGeom prst="rect">
            <a:avLst/>
          </a:prstGeom>
        </p:spPr>
        <p:txBody>
          <a:bodyPr vert="horz" wrap="square" lIns="0" tIns="97790" rIns="0" bIns="0" rtlCol="0">
            <a:spAutoFit/>
          </a:bodyPr>
          <a:lstStyle/>
          <a:p>
            <a:pPr marL="12700">
              <a:lnSpc>
                <a:spcPct val="100000"/>
              </a:lnSpc>
              <a:spcBef>
                <a:spcPts val="770"/>
              </a:spcBef>
            </a:pPr>
            <a:r>
              <a:rPr sz="2800" spc="-5" dirty="0">
                <a:latin typeface="Georgia"/>
                <a:cs typeface="Georgia"/>
              </a:rPr>
              <a:t>According to </a:t>
            </a:r>
            <a:r>
              <a:rPr sz="2800" spc="-10" dirty="0">
                <a:latin typeface="Georgia"/>
                <a:cs typeface="Georgia"/>
              </a:rPr>
              <a:t>Section.2 </a:t>
            </a:r>
            <a:r>
              <a:rPr sz="2800" spc="-5" dirty="0">
                <a:latin typeface="Georgia"/>
                <a:cs typeface="Georgia"/>
              </a:rPr>
              <a:t>(i)</a:t>
            </a:r>
            <a:r>
              <a:rPr sz="2800" spc="30" dirty="0">
                <a:latin typeface="Georgia"/>
                <a:cs typeface="Georgia"/>
              </a:rPr>
              <a:t> </a:t>
            </a:r>
            <a:r>
              <a:rPr sz="2800" spc="-5" dirty="0">
                <a:latin typeface="Georgia"/>
                <a:cs typeface="Georgia"/>
              </a:rPr>
              <a:t>(d)</a:t>
            </a:r>
            <a:endParaRPr sz="2800">
              <a:latin typeface="Georgia"/>
              <a:cs typeface="Georgia"/>
            </a:endParaRPr>
          </a:p>
          <a:p>
            <a:pPr marL="355600" indent="-342900">
              <a:lnSpc>
                <a:spcPct val="100000"/>
              </a:lnSpc>
              <a:spcBef>
                <a:spcPts val="675"/>
              </a:spcBef>
              <a:buFont typeface="Arial"/>
              <a:buChar char="•"/>
              <a:tabLst>
                <a:tab pos="354965" algn="l"/>
                <a:tab pos="355600" algn="l"/>
              </a:tabLst>
            </a:pPr>
            <a:r>
              <a:rPr sz="2800" spc="-5" dirty="0">
                <a:latin typeface="Georgia"/>
                <a:cs typeface="Georgia"/>
              </a:rPr>
              <a:t>Consumer is one who</a:t>
            </a:r>
            <a:r>
              <a:rPr sz="2800" spc="-20" dirty="0">
                <a:latin typeface="Georgia"/>
                <a:cs typeface="Georgia"/>
              </a:rPr>
              <a:t> </a:t>
            </a:r>
            <a:r>
              <a:rPr sz="2800" spc="5" dirty="0">
                <a:latin typeface="Georgia"/>
                <a:cs typeface="Georgia"/>
              </a:rPr>
              <a:t>:-</a:t>
            </a:r>
            <a:endParaRPr sz="2800">
              <a:latin typeface="Georgia"/>
              <a:cs typeface="Georgia"/>
            </a:endParaRPr>
          </a:p>
          <a:p>
            <a:pPr marL="927100" marR="673100" lvl="1" indent="-457200">
              <a:lnSpc>
                <a:spcPct val="100000"/>
              </a:lnSpc>
              <a:spcBef>
                <a:spcPts val="675"/>
              </a:spcBef>
              <a:buChar char="–"/>
              <a:tabLst>
                <a:tab pos="927100" algn="l"/>
                <a:tab pos="927735" algn="l"/>
              </a:tabLst>
            </a:pPr>
            <a:r>
              <a:rPr sz="2800" spc="-5" dirty="0">
                <a:latin typeface="Georgia"/>
                <a:cs typeface="Georgia"/>
              </a:rPr>
              <a:t>Buys any goods for a consideration and  includes a </a:t>
            </a:r>
            <a:r>
              <a:rPr sz="2800" spc="-10" dirty="0">
                <a:latin typeface="Georgia"/>
                <a:cs typeface="Georgia"/>
              </a:rPr>
              <a:t>hire-purchaser;</a:t>
            </a:r>
            <a:endParaRPr sz="2800">
              <a:latin typeface="Georgia"/>
              <a:cs typeface="Georgia"/>
            </a:endParaRPr>
          </a:p>
          <a:p>
            <a:pPr marL="927100" marR="5080" lvl="1" indent="-457200">
              <a:lnSpc>
                <a:spcPct val="100000"/>
              </a:lnSpc>
              <a:spcBef>
                <a:spcPts val="670"/>
              </a:spcBef>
              <a:buChar char="–"/>
              <a:tabLst>
                <a:tab pos="927100" algn="l"/>
                <a:tab pos="927735" algn="l"/>
              </a:tabLst>
            </a:pPr>
            <a:r>
              <a:rPr sz="2800" spc="-5" dirty="0">
                <a:latin typeface="Georgia"/>
                <a:cs typeface="Georgia"/>
              </a:rPr>
              <a:t>Any user of such goods for consideration  </a:t>
            </a:r>
            <a:r>
              <a:rPr sz="2800" spc="-10" dirty="0">
                <a:latin typeface="Georgia"/>
                <a:cs typeface="Georgia"/>
              </a:rPr>
              <a:t>but </a:t>
            </a:r>
            <a:r>
              <a:rPr sz="2800" spc="-5" dirty="0">
                <a:latin typeface="Georgia"/>
                <a:cs typeface="Georgia"/>
              </a:rPr>
              <a:t>excludes one, </a:t>
            </a:r>
            <a:r>
              <a:rPr sz="2800" spc="-10" dirty="0">
                <a:latin typeface="Georgia"/>
                <a:cs typeface="Georgia"/>
              </a:rPr>
              <a:t>who obtains </a:t>
            </a:r>
            <a:r>
              <a:rPr sz="2800" spc="-5" dirty="0">
                <a:latin typeface="Georgia"/>
                <a:cs typeface="Georgia"/>
              </a:rPr>
              <a:t>for re-sale </a:t>
            </a:r>
            <a:r>
              <a:rPr sz="2800" spc="-10" dirty="0">
                <a:latin typeface="Georgia"/>
                <a:cs typeface="Georgia"/>
              </a:rPr>
              <a:t>or  </a:t>
            </a:r>
            <a:r>
              <a:rPr sz="2800" spc="-5" dirty="0">
                <a:latin typeface="Georgia"/>
                <a:cs typeface="Georgia"/>
              </a:rPr>
              <a:t>for </a:t>
            </a:r>
            <a:r>
              <a:rPr sz="2800" spc="-10" dirty="0">
                <a:latin typeface="Georgia"/>
                <a:cs typeface="Georgia"/>
              </a:rPr>
              <a:t>commercial</a:t>
            </a:r>
            <a:r>
              <a:rPr sz="2800" spc="20" dirty="0">
                <a:latin typeface="Georgia"/>
                <a:cs typeface="Georgia"/>
              </a:rPr>
              <a:t> </a:t>
            </a:r>
            <a:r>
              <a:rPr sz="2800" spc="-10" dirty="0">
                <a:latin typeface="Georgia"/>
                <a:cs typeface="Georgia"/>
              </a:rPr>
              <a:t>purposes;</a:t>
            </a:r>
            <a:endParaRPr sz="2800">
              <a:latin typeface="Georgia"/>
              <a:cs typeface="Georgia"/>
            </a:endParaRPr>
          </a:p>
          <a:p>
            <a:pPr marL="927100" marR="541020" lvl="1" indent="-457200">
              <a:lnSpc>
                <a:spcPct val="100000"/>
              </a:lnSpc>
              <a:spcBef>
                <a:spcPts val="675"/>
              </a:spcBef>
              <a:buChar char="–"/>
              <a:tabLst>
                <a:tab pos="927100" algn="l"/>
                <a:tab pos="927735" algn="l"/>
              </a:tabLst>
            </a:pPr>
            <a:r>
              <a:rPr sz="2800" spc="-5" dirty="0">
                <a:latin typeface="Georgia"/>
                <a:cs typeface="Georgia"/>
              </a:rPr>
              <a:t>Hires a service for consideration and  includes a </a:t>
            </a:r>
            <a:r>
              <a:rPr sz="2800" spc="-10" dirty="0">
                <a:latin typeface="Georgia"/>
                <a:cs typeface="Georgia"/>
              </a:rPr>
              <a:t>beneficiary </a:t>
            </a:r>
            <a:r>
              <a:rPr sz="2800" spc="-5" dirty="0">
                <a:latin typeface="Georgia"/>
                <a:cs typeface="Georgia"/>
              </a:rPr>
              <a:t>of such service, if  availed of with </a:t>
            </a:r>
            <a:r>
              <a:rPr sz="2800" spc="-10" dirty="0">
                <a:latin typeface="Georgia"/>
                <a:cs typeface="Georgia"/>
              </a:rPr>
              <a:t>the approval </a:t>
            </a:r>
            <a:r>
              <a:rPr sz="2800" spc="-5" dirty="0">
                <a:latin typeface="Georgia"/>
                <a:cs typeface="Georgia"/>
              </a:rPr>
              <a:t>of </a:t>
            </a:r>
            <a:r>
              <a:rPr sz="2800" spc="-10" dirty="0">
                <a:latin typeface="Georgia"/>
                <a:cs typeface="Georgia"/>
              </a:rPr>
              <a:t>the</a:t>
            </a:r>
            <a:r>
              <a:rPr sz="2800" spc="55" dirty="0">
                <a:latin typeface="Georgia"/>
                <a:cs typeface="Georgia"/>
              </a:rPr>
              <a:t> </a:t>
            </a:r>
            <a:r>
              <a:rPr sz="2800" spc="-10" dirty="0">
                <a:latin typeface="Georgia"/>
                <a:cs typeface="Georgia"/>
              </a:rPr>
              <a:t>hirer.</a:t>
            </a:r>
            <a:endParaRPr sz="2800">
              <a:latin typeface="Georgia"/>
              <a:cs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 y="6705600"/>
            <a:ext cx="8839200" cy="152400"/>
          </a:xfrm>
          <a:custGeom>
            <a:avLst/>
            <a:gdLst/>
            <a:ahLst/>
            <a:cxnLst/>
            <a:rect l="l" t="t" r="r" b="b"/>
            <a:pathLst>
              <a:path w="8839200" h="152400">
                <a:moveTo>
                  <a:pt x="0" y="152400"/>
                </a:moveTo>
                <a:lnTo>
                  <a:pt x="8839200" y="152400"/>
                </a:lnTo>
                <a:lnTo>
                  <a:pt x="8839200" y="0"/>
                </a:lnTo>
                <a:lnTo>
                  <a:pt x="0" y="0"/>
                </a:lnTo>
                <a:lnTo>
                  <a:pt x="0" y="152400"/>
                </a:lnTo>
                <a:close/>
              </a:path>
            </a:pathLst>
          </a:custGeom>
          <a:solidFill>
            <a:srgbClr val="FFFFFF"/>
          </a:solidFill>
        </p:spPr>
        <p:txBody>
          <a:bodyPr wrap="square" lIns="0" tIns="0" rIns="0" bIns="0" rtlCol="0"/>
          <a:lstStyle/>
          <a:p>
            <a:endParaRPr/>
          </a:p>
        </p:txBody>
      </p:sp>
      <p:sp>
        <p:nvSpPr>
          <p:cNvPr id="3" name="object 3"/>
          <p:cNvSpPr/>
          <p:nvPr/>
        </p:nvSpPr>
        <p:spPr>
          <a:xfrm>
            <a:off x="152400" y="0"/>
            <a:ext cx="8839200" cy="1393825"/>
          </a:xfrm>
          <a:custGeom>
            <a:avLst/>
            <a:gdLst/>
            <a:ahLst/>
            <a:cxnLst/>
            <a:rect l="l" t="t" r="r" b="b"/>
            <a:pathLst>
              <a:path w="8839200" h="1393825">
                <a:moveTo>
                  <a:pt x="0" y="1393316"/>
                </a:moveTo>
                <a:lnTo>
                  <a:pt x="8839200" y="1393316"/>
                </a:lnTo>
                <a:lnTo>
                  <a:pt x="8839200" y="0"/>
                </a:lnTo>
                <a:lnTo>
                  <a:pt x="0" y="0"/>
                </a:lnTo>
                <a:lnTo>
                  <a:pt x="0" y="1393316"/>
                </a:lnTo>
                <a:close/>
              </a:path>
            </a:pathLst>
          </a:custGeom>
          <a:solidFill>
            <a:srgbClr val="FFFFFF"/>
          </a:solidFill>
        </p:spPr>
        <p:txBody>
          <a:bodyPr wrap="square" lIns="0" tIns="0" rIns="0" bIns="0" rtlCol="0"/>
          <a:lstStyle/>
          <a:p>
            <a:endParaRPr/>
          </a:p>
        </p:txBody>
      </p:sp>
      <p:sp>
        <p:nvSpPr>
          <p:cNvPr id="4" name="object 4"/>
          <p:cNvSpPr/>
          <p:nvPr/>
        </p:nvSpPr>
        <p:spPr>
          <a:xfrm>
            <a:off x="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5" name="object 5"/>
          <p:cNvSpPr/>
          <p:nvPr/>
        </p:nvSpPr>
        <p:spPr>
          <a:xfrm>
            <a:off x="8991600" y="0"/>
            <a:ext cx="152400" cy="6858000"/>
          </a:xfrm>
          <a:custGeom>
            <a:avLst/>
            <a:gdLst/>
            <a:ahLst/>
            <a:cxnLst/>
            <a:rect l="l" t="t" r="r" b="b"/>
            <a:pathLst>
              <a:path w="152400" h="6858000">
                <a:moveTo>
                  <a:pt x="0" y="6858000"/>
                </a:moveTo>
                <a:lnTo>
                  <a:pt x="152400" y="6858000"/>
                </a:lnTo>
                <a:lnTo>
                  <a:pt x="152400" y="0"/>
                </a:lnTo>
                <a:lnTo>
                  <a:pt x="0" y="0"/>
                </a:lnTo>
                <a:lnTo>
                  <a:pt x="0" y="6858000"/>
                </a:lnTo>
                <a:close/>
              </a:path>
            </a:pathLst>
          </a:custGeom>
          <a:solidFill>
            <a:srgbClr val="FFFFFF"/>
          </a:solidFill>
        </p:spPr>
        <p:txBody>
          <a:bodyPr wrap="square" lIns="0" tIns="0" rIns="0" bIns="0" rtlCol="0"/>
          <a:lstStyle/>
          <a:p>
            <a:endParaRPr/>
          </a:p>
        </p:txBody>
      </p:sp>
      <p:sp>
        <p:nvSpPr>
          <p:cNvPr id="6" name="object 6"/>
          <p:cNvSpPr/>
          <p:nvPr/>
        </p:nvSpPr>
        <p:spPr>
          <a:xfrm>
            <a:off x="149352" y="6388379"/>
            <a:ext cx="8833485" cy="309880"/>
          </a:xfrm>
          <a:custGeom>
            <a:avLst/>
            <a:gdLst/>
            <a:ahLst/>
            <a:cxnLst/>
            <a:rect l="l" t="t" r="r" b="b"/>
            <a:pathLst>
              <a:path w="8833485" h="309879">
                <a:moveTo>
                  <a:pt x="0" y="309562"/>
                </a:moveTo>
                <a:lnTo>
                  <a:pt x="8833104" y="309562"/>
                </a:lnTo>
                <a:lnTo>
                  <a:pt x="8833104" y="0"/>
                </a:lnTo>
                <a:lnTo>
                  <a:pt x="0" y="0"/>
                </a:lnTo>
                <a:lnTo>
                  <a:pt x="0" y="309562"/>
                </a:lnTo>
                <a:close/>
              </a:path>
            </a:pathLst>
          </a:custGeom>
          <a:solidFill>
            <a:srgbClr val="DEAD00"/>
          </a:solidFill>
        </p:spPr>
        <p:txBody>
          <a:bodyPr wrap="square" lIns="0" tIns="0" rIns="0" bIns="0" rtlCol="0"/>
          <a:lstStyle/>
          <a:p>
            <a:endParaRPr/>
          </a:p>
        </p:txBody>
      </p:sp>
      <p:sp>
        <p:nvSpPr>
          <p:cNvPr id="7" name="object 7"/>
          <p:cNvSpPr/>
          <p:nvPr/>
        </p:nvSpPr>
        <p:spPr>
          <a:xfrm>
            <a:off x="152400" y="155447"/>
            <a:ext cx="8833485" cy="6547484"/>
          </a:xfrm>
          <a:custGeom>
            <a:avLst/>
            <a:gdLst/>
            <a:ahLst/>
            <a:cxnLst/>
            <a:rect l="l" t="t" r="r" b="b"/>
            <a:pathLst>
              <a:path w="8833485" h="6547484">
                <a:moveTo>
                  <a:pt x="0" y="6547104"/>
                </a:moveTo>
                <a:lnTo>
                  <a:pt x="8833104" y="6547104"/>
                </a:lnTo>
                <a:lnTo>
                  <a:pt x="8833104" y="0"/>
                </a:lnTo>
                <a:lnTo>
                  <a:pt x="0" y="0"/>
                </a:lnTo>
                <a:lnTo>
                  <a:pt x="0" y="6547104"/>
                </a:lnTo>
                <a:close/>
              </a:path>
            </a:pathLst>
          </a:custGeom>
          <a:ln w="12699">
            <a:solidFill>
              <a:srgbClr val="C39900"/>
            </a:solidFill>
          </a:ln>
        </p:spPr>
        <p:txBody>
          <a:bodyPr wrap="square" lIns="0" tIns="0" rIns="0" bIns="0" rtlCol="0"/>
          <a:lstStyle/>
          <a:p>
            <a:endParaRPr/>
          </a:p>
        </p:txBody>
      </p:sp>
      <p:sp>
        <p:nvSpPr>
          <p:cNvPr id="8" name="object 8"/>
          <p:cNvSpPr/>
          <p:nvPr/>
        </p:nvSpPr>
        <p:spPr>
          <a:xfrm>
            <a:off x="152400" y="1270380"/>
            <a:ext cx="8833485" cy="12700"/>
          </a:xfrm>
          <a:custGeom>
            <a:avLst/>
            <a:gdLst/>
            <a:ahLst/>
            <a:cxnLst/>
            <a:rect l="l" t="t" r="r" b="b"/>
            <a:pathLst>
              <a:path w="8833485" h="12700">
                <a:moveTo>
                  <a:pt x="0" y="12700"/>
                </a:moveTo>
                <a:lnTo>
                  <a:pt x="8833104" y="12700"/>
                </a:lnTo>
                <a:lnTo>
                  <a:pt x="8833104" y="0"/>
                </a:lnTo>
                <a:lnTo>
                  <a:pt x="0" y="0"/>
                </a:lnTo>
                <a:lnTo>
                  <a:pt x="0" y="12700"/>
                </a:lnTo>
                <a:close/>
              </a:path>
            </a:pathLst>
          </a:custGeom>
          <a:solidFill>
            <a:srgbClr val="C39900"/>
          </a:solidFill>
        </p:spPr>
        <p:txBody>
          <a:bodyPr wrap="square" lIns="0" tIns="0" rIns="0" bIns="0" rtlCol="0"/>
          <a:lstStyle/>
          <a:p>
            <a:endParaRPr/>
          </a:p>
        </p:txBody>
      </p:sp>
      <p:sp>
        <p:nvSpPr>
          <p:cNvPr id="9" name="object 9"/>
          <p:cNvSpPr/>
          <p:nvPr/>
        </p:nvSpPr>
        <p:spPr>
          <a:xfrm>
            <a:off x="4267200" y="956055"/>
            <a:ext cx="609600" cy="609600"/>
          </a:xfrm>
          <a:custGeom>
            <a:avLst/>
            <a:gdLst/>
            <a:ahLst/>
            <a:cxnLst/>
            <a:rect l="l" t="t" r="r" b="b"/>
            <a:pathLst>
              <a:path w="609600" h="609600">
                <a:moveTo>
                  <a:pt x="304800" y="0"/>
                </a:moveTo>
                <a:lnTo>
                  <a:pt x="255374" y="3987"/>
                </a:lnTo>
                <a:lnTo>
                  <a:pt x="208483" y="15532"/>
                </a:lnTo>
                <a:lnTo>
                  <a:pt x="164753" y="34008"/>
                </a:lnTo>
                <a:lnTo>
                  <a:pt x="124815" y="58789"/>
                </a:lnTo>
                <a:lnTo>
                  <a:pt x="89296" y="89249"/>
                </a:lnTo>
                <a:lnTo>
                  <a:pt x="58826" y="124760"/>
                </a:lnTo>
                <a:lnTo>
                  <a:pt x="34032" y="164697"/>
                </a:lnTo>
                <a:lnTo>
                  <a:pt x="15544" y="208434"/>
                </a:lnTo>
                <a:lnTo>
                  <a:pt x="3990" y="255343"/>
                </a:lnTo>
                <a:lnTo>
                  <a:pt x="0" y="304800"/>
                </a:lnTo>
                <a:lnTo>
                  <a:pt x="3990" y="354225"/>
                </a:lnTo>
                <a:lnTo>
                  <a:pt x="15544" y="401116"/>
                </a:lnTo>
                <a:lnTo>
                  <a:pt x="34032" y="444846"/>
                </a:lnTo>
                <a:lnTo>
                  <a:pt x="58826" y="484784"/>
                </a:lnTo>
                <a:lnTo>
                  <a:pt x="89296" y="520303"/>
                </a:lnTo>
                <a:lnTo>
                  <a:pt x="124815" y="550773"/>
                </a:lnTo>
                <a:lnTo>
                  <a:pt x="164753" y="575567"/>
                </a:lnTo>
                <a:lnTo>
                  <a:pt x="208483" y="594055"/>
                </a:lnTo>
                <a:lnTo>
                  <a:pt x="255374" y="605609"/>
                </a:lnTo>
                <a:lnTo>
                  <a:pt x="304800" y="609600"/>
                </a:lnTo>
                <a:lnTo>
                  <a:pt x="354225" y="605609"/>
                </a:lnTo>
                <a:lnTo>
                  <a:pt x="401116" y="594055"/>
                </a:lnTo>
                <a:lnTo>
                  <a:pt x="444846" y="575567"/>
                </a:lnTo>
                <a:lnTo>
                  <a:pt x="484784" y="550773"/>
                </a:lnTo>
                <a:lnTo>
                  <a:pt x="520303" y="520303"/>
                </a:lnTo>
                <a:lnTo>
                  <a:pt x="550773" y="484784"/>
                </a:lnTo>
                <a:lnTo>
                  <a:pt x="575567" y="444846"/>
                </a:lnTo>
                <a:lnTo>
                  <a:pt x="594055" y="401116"/>
                </a:lnTo>
                <a:lnTo>
                  <a:pt x="605609" y="354225"/>
                </a:lnTo>
                <a:lnTo>
                  <a:pt x="609600" y="304800"/>
                </a:lnTo>
                <a:lnTo>
                  <a:pt x="605609" y="255343"/>
                </a:lnTo>
                <a:lnTo>
                  <a:pt x="594055" y="208434"/>
                </a:lnTo>
                <a:lnTo>
                  <a:pt x="575567" y="164697"/>
                </a:lnTo>
                <a:lnTo>
                  <a:pt x="550773" y="124760"/>
                </a:lnTo>
                <a:lnTo>
                  <a:pt x="520303" y="89249"/>
                </a:lnTo>
                <a:lnTo>
                  <a:pt x="484784" y="58789"/>
                </a:lnTo>
                <a:lnTo>
                  <a:pt x="444846" y="34008"/>
                </a:lnTo>
                <a:lnTo>
                  <a:pt x="401116" y="15532"/>
                </a:lnTo>
                <a:lnTo>
                  <a:pt x="354225" y="3987"/>
                </a:lnTo>
                <a:lnTo>
                  <a:pt x="304800" y="0"/>
                </a:lnTo>
                <a:close/>
              </a:path>
            </a:pathLst>
          </a:custGeom>
          <a:solidFill>
            <a:srgbClr val="FFFFFF"/>
          </a:solidFill>
        </p:spPr>
        <p:txBody>
          <a:bodyPr wrap="square" lIns="0" tIns="0" rIns="0" bIns="0" rtlCol="0"/>
          <a:lstStyle/>
          <a:p>
            <a:endParaRPr/>
          </a:p>
        </p:txBody>
      </p:sp>
      <p:sp>
        <p:nvSpPr>
          <p:cNvPr id="10" name="object 10"/>
          <p:cNvSpPr/>
          <p:nvPr/>
        </p:nvSpPr>
        <p:spPr>
          <a:xfrm>
            <a:off x="4361688" y="1050544"/>
            <a:ext cx="421005" cy="421005"/>
          </a:xfrm>
          <a:custGeom>
            <a:avLst/>
            <a:gdLst/>
            <a:ahLst/>
            <a:cxnLst/>
            <a:rect l="l" t="t" r="r" b="b"/>
            <a:pathLst>
              <a:path w="421004" h="421005">
                <a:moveTo>
                  <a:pt x="210312" y="0"/>
                </a:moveTo>
                <a:lnTo>
                  <a:pt x="162072" y="5551"/>
                </a:lnTo>
                <a:lnTo>
                  <a:pt x="117798" y="21367"/>
                </a:lnTo>
                <a:lnTo>
                  <a:pt x="78750" y="46186"/>
                </a:lnTo>
                <a:lnTo>
                  <a:pt x="46186" y="78750"/>
                </a:lnTo>
                <a:lnTo>
                  <a:pt x="21367" y="117798"/>
                </a:lnTo>
                <a:lnTo>
                  <a:pt x="5551" y="162072"/>
                </a:lnTo>
                <a:lnTo>
                  <a:pt x="0" y="210311"/>
                </a:lnTo>
                <a:lnTo>
                  <a:pt x="5551" y="258511"/>
                </a:lnTo>
                <a:lnTo>
                  <a:pt x="21367" y="302769"/>
                </a:lnTo>
                <a:lnTo>
                  <a:pt x="46186" y="341820"/>
                </a:lnTo>
                <a:lnTo>
                  <a:pt x="78750" y="374397"/>
                </a:lnTo>
                <a:lnTo>
                  <a:pt x="117798" y="399234"/>
                </a:lnTo>
                <a:lnTo>
                  <a:pt x="162072" y="415065"/>
                </a:lnTo>
                <a:lnTo>
                  <a:pt x="210312" y="420623"/>
                </a:lnTo>
                <a:lnTo>
                  <a:pt x="258551" y="415065"/>
                </a:lnTo>
                <a:lnTo>
                  <a:pt x="302825" y="399234"/>
                </a:lnTo>
                <a:lnTo>
                  <a:pt x="341873" y="374397"/>
                </a:lnTo>
                <a:lnTo>
                  <a:pt x="374437" y="341820"/>
                </a:lnTo>
                <a:lnTo>
                  <a:pt x="399256" y="302769"/>
                </a:lnTo>
                <a:lnTo>
                  <a:pt x="415072" y="258511"/>
                </a:lnTo>
                <a:lnTo>
                  <a:pt x="420624" y="210311"/>
                </a:lnTo>
                <a:lnTo>
                  <a:pt x="415072" y="162072"/>
                </a:lnTo>
                <a:lnTo>
                  <a:pt x="399256" y="117798"/>
                </a:lnTo>
                <a:lnTo>
                  <a:pt x="374437" y="78750"/>
                </a:lnTo>
                <a:lnTo>
                  <a:pt x="341873" y="46186"/>
                </a:lnTo>
                <a:lnTo>
                  <a:pt x="302825" y="21367"/>
                </a:lnTo>
                <a:lnTo>
                  <a:pt x="258551" y="5551"/>
                </a:lnTo>
                <a:lnTo>
                  <a:pt x="210312" y="0"/>
                </a:lnTo>
                <a:close/>
              </a:path>
            </a:pathLst>
          </a:custGeom>
          <a:solidFill>
            <a:srgbClr val="FFFFFF"/>
          </a:solidFill>
        </p:spPr>
        <p:txBody>
          <a:bodyPr wrap="square" lIns="0" tIns="0" rIns="0" bIns="0" rtlCol="0"/>
          <a:lstStyle/>
          <a:p>
            <a:endParaRPr/>
          </a:p>
        </p:txBody>
      </p:sp>
      <p:sp>
        <p:nvSpPr>
          <p:cNvPr id="11" name="object 11"/>
          <p:cNvSpPr/>
          <p:nvPr/>
        </p:nvSpPr>
        <p:spPr>
          <a:xfrm>
            <a:off x="4336288" y="1025397"/>
            <a:ext cx="471805" cy="471170"/>
          </a:xfrm>
          <a:custGeom>
            <a:avLst/>
            <a:gdLst/>
            <a:ahLst/>
            <a:cxnLst/>
            <a:rect l="l" t="t" r="r" b="b"/>
            <a:pathLst>
              <a:path w="471804" h="471169">
                <a:moveTo>
                  <a:pt x="234441" y="0"/>
                </a:moveTo>
                <a:lnTo>
                  <a:pt x="187071" y="5080"/>
                </a:lnTo>
                <a:lnTo>
                  <a:pt x="142875" y="19050"/>
                </a:lnTo>
                <a:lnTo>
                  <a:pt x="102997" y="41910"/>
                </a:lnTo>
                <a:lnTo>
                  <a:pt x="68325" y="69850"/>
                </a:lnTo>
                <a:lnTo>
                  <a:pt x="39624" y="105410"/>
                </a:lnTo>
                <a:lnTo>
                  <a:pt x="18161" y="146050"/>
                </a:lnTo>
                <a:lnTo>
                  <a:pt x="4572" y="190500"/>
                </a:lnTo>
                <a:lnTo>
                  <a:pt x="0" y="237490"/>
                </a:lnTo>
                <a:lnTo>
                  <a:pt x="1397" y="261620"/>
                </a:lnTo>
                <a:lnTo>
                  <a:pt x="11049" y="307340"/>
                </a:lnTo>
                <a:lnTo>
                  <a:pt x="29083" y="349250"/>
                </a:lnTo>
                <a:lnTo>
                  <a:pt x="54610" y="387350"/>
                </a:lnTo>
                <a:lnTo>
                  <a:pt x="86740" y="419100"/>
                </a:lnTo>
                <a:lnTo>
                  <a:pt x="124460" y="444500"/>
                </a:lnTo>
                <a:lnTo>
                  <a:pt x="166877" y="462280"/>
                </a:lnTo>
                <a:lnTo>
                  <a:pt x="212978" y="471170"/>
                </a:lnTo>
                <a:lnTo>
                  <a:pt x="261112" y="471170"/>
                </a:lnTo>
                <a:lnTo>
                  <a:pt x="284352" y="467360"/>
                </a:lnTo>
                <a:lnTo>
                  <a:pt x="307086" y="461010"/>
                </a:lnTo>
                <a:lnTo>
                  <a:pt x="322507" y="454660"/>
                </a:lnTo>
                <a:lnTo>
                  <a:pt x="236092" y="454660"/>
                </a:lnTo>
                <a:lnTo>
                  <a:pt x="213740" y="453390"/>
                </a:lnTo>
                <a:lnTo>
                  <a:pt x="171069" y="445770"/>
                </a:lnTo>
                <a:lnTo>
                  <a:pt x="131825" y="429260"/>
                </a:lnTo>
                <a:lnTo>
                  <a:pt x="96900" y="405130"/>
                </a:lnTo>
                <a:lnTo>
                  <a:pt x="67183" y="375920"/>
                </a:lnTo>
                <a:lnTo>
                  <a:pt x="43561" y="340360"/>
                </a:lnTo>
                <a:lnTo>
                  <a:pt x="26924" y="302260"/>
                </a:lnTo>
                <a:lnTo>
                  <a:pt x="18034" y="259080"/>
                </a:lnTo>
                <a:lnTo>
                  <a:pt x="16954" y="237490"/>
                </a:lnTo>
                <a:lnTo>
                  <a:pt x="16958" y="234950"/>
                </a:lnTo>
                <a:lnTo>
                  <a:pt x="21336" y="193040"/>
                </a:lnTo>
                <a:lnTo>
                  <a:pt x="34036" y="151130"/>
                </a:lnTo>
                <a:lnTo>
                  <a:pt x="54101" y="114300"/>
                </a:lnTo>
                <a:lnTo>
                  <a:pt x="80772" y="81280"/>
                </a:lnTo>
                <a:lnTo>
                  <a:pt x="113157" y="54610"/>
                </a:lnTo>
                <a:lnTo>
                  <a:pt x="150240" y="34290"/>
                </a:lnTo>
                <a:lnTo>
                  <a:pt x="191262" y="21590"/>
                </a:lnTo>
                <a:lnTo>
                  <a:pt x="235331" y="17780"/>
                </a:lnTo>
                <a:lnTo>
                  <a:pt x="323160" y="17780"/>
                </a:lnTo>
                <a:lnTo>
                  <a:pt x="304546" y="10160"/>
                </a:lnTo>
                <a:lnTo>
                  <a:pt x="281939" y="5080"/>
                </a:lnTo>
                <a:lnTo>
                  <a:pt x="258445" y="1270"/>
                </a:lnTo>
                <a:lnTo>
                  <a:pt x="234441" y="0"/>
                </a:lnTo>
                <a:close/>
              </a:path>
              <a:path w="471804" h="471169">
                <a:moveTo>
                  <a:pt x="323160" y="17780"/>
                </a:moveTo>
                <a:lnTo>
                  <a:pt x="235331" y="17780"/>
                </a:lnTo>
                <a:lnTo>
                  <a:pt x="257683" y="19050"/>
                </a:lnTo>
                <a:lnTo>
                  <a:pt x="279400" y="21590"/>
                </a:lnTo>
                <a:lnTo>
                  <a:pt x="320548" y="34290"/>
                </a:lnTo>
                <a:lnTo>
                  <a:pt x="357759" y="54610"/>
                </a:lnTo>
                <a:lnTo>
                  <a:pt x="390144" y="81280"/>
                </a:lnTo>
                <a:lnTo>
                  <a:pt x="416940" y="113030"/>
                </a:lnTo>
                <a:lnTo>
                  <a:pt x="437134" y="151130"/>
                </a:lnTo>
                <a:lnTo>
                  <a:pt x="449961" y="191770"/>
                </a:lnTo>
                <a:lnTo>
                  <a:pt x="454469" y="234950"/>
                </a:lnTo>
                <a:lnTo>
                  <a:pt x="454465" y="237490"/>
                </a:lnTo>
                <a:lnTo>
                  <a:pt x="450088" y="279400"/>
                </a:lnTo>
                <a:lnTo>
                  <a:pt x="437514" y="321310"/>
                </a:lnTo>
                <a:lnTo>
                  <a:pt x="417322" y="358140"/>
                </a:lnTo>
                <a:lnTo>
                  <a:pt x="390778" y="391160"/>
                </a:lnTo>
                <a:lnTo>
                  <a:pt x="358394" y="417830"/>
                </a:lnTo>
                <a:lnTo>
                  <a:pt x="321310" y="438150"/>
                </a:lnTo>
                <a:lnTo>
                  <a:pt x="280162" y="450850"/>
                </a:lnTo>
                <a:lnTo>
                  <a:pt x="236092" y="454660"/>
                </a:lnTo>
                <a:lnTo>
                  <a:pt x="322507" y="454660"/>
                </a:lnTo>
                <a:lnTo>
                  <a:pt x="368553" y="430530"/>
                </a:lnTo>
                <a:lnTo>
                  <a:pt x="403351" y="401320"/>
                </a:lnTo>
                <a:lnTo>
                  <a:pt x="431800" y="367030"/>
                </a:lnTo>
                <a:lnTo>
                  <a:pt x="453389" y="326390"/>
                </a:lnTo>
                <a:lnTo>
                  <a:pt x="466851" y="281940"/>
                </a:lnTo>
                <a:lnTo>
                  <a:pt x="471424" y="234950"/>
                </a:lnTo>
                <a:lnTo>
                  <a:pt x="470026" y="210820"/>
                </a:lnTo>
                <a:lnTo>
                  <a:pt x="460501" y="165100"/>
                </a:lnTo>
                <a:lnTo>
                  <a:pt x="442340" y="123190"/>
                </a:lnTo>
                <a:lnTo>
                  <a:pt x="416813" y="85090"/>
                </a:lnTo>
                <a:lnTo>
                  <a:pt x="384683" y="53340"/>
                </a:lnTo>
                <a:lnTo>
                  <a:pt x="347090" y="27940"/>
                </a:lnTo>
                <a:lnTo>
                  <a:pt x="326263" y="19050"/>
                </a:lnTo>
                <a:lnTo>
                  <a:pt x="323160" y="17780"/>
                </a:lnTo>
                <a:close/>
              </a:path>
              <a:path w="471804" h="471169">
                <a:moveTo>
                  <a:pt x="236092" y="34290"/>
                </a:moveTo>
                <a:lnTo>
                  <a:pt x="195452" y="38100"/>
                </a:lnTo>
                <a:lnTo>
                  <a:pt x="157607" y="49530"/>
                </a:lnTo>
                <a:lnTo>
                  <a:pt x="123189" y="68580"/>
                </a:lnTo>
                <a:lnTo>
                  <a:pt x="93217" y="92710"/>
                </a:lnTo>
                <a:lnTo>
                  <a:pt x="68579" y="123190"/>
                </a:lnTo>
                <a:lnTo>
                  <a:pt x="49911" y="157480"/>
                </a:lnTo>
                <a:lnTo>
                  <a:pt x="38100" y="195580"/>
                </a:lnTo>
                <a:lnTo>
                  <a:pt x="33968" y="234950"/>
                </a:lnTo>
                <a:lnTo>
                  <a:pt x="33964" y="237490"/>
                </a:lnTo>
                <a:lnTo>
                  <a:pt x="34798" y="256540"/>
                </a:lnTo>
                <a:lnTo>
                  <a:pt x="42799" y="295910"/>
                </a:lnTo>
                <a:lnTo>
                  <a:pt x="58038" y="331470"/>
                </a:lnTo>
                <a:lnTo>
                  <a:pt x="79628" y="364490"/>
                </a:lnTo>
                <a:lnTo>
                  <a:pt x="107061" y="391160"/>
                </a:lnTo>
                <a:lnTo>
                  <a:pt x="139191" y="414020"/>
                </a:lnTo>
                <a:lnTo>
                  <a:pt x="175387" y="429260"/>
                </a:lnTo>
                <a:lnTo>
                  <a:pt x="214629" y="436880"/>
                </a:lnTo>
                <a:lnTo>
                  <a:pt x="235331" y="438150"/>
                </a:lnTo>
                <a:lnTo>
                  <a:pt x="255904" y="436880"/>
                </a:lnTo>
                <a:lnTo>
                  <a:pt x="275971" y="434340"/>
                </a:lnTo>
                <a:lnTo>
                  <a:pt x="295401" y="429260"/>
                </a:lnTo>
                <a:lnTo>
                  <a:pt x="313944" y="422910"/>
                </a:lnTo>
                <a:lnTo>
                  <a:pt x="316465" y="421640"/>
                </a:lnTo>
                <a:lnTo>
                  <a:pt x="234441" y="421640"/>
                </a:lnTo>
                <a:lnTo>
                  <a:pt x="215391" y="420370"/>
                </a:lnTo>
                <a:lnTo>
                  <a:pt x="162687" y="406400"/>
                </a:lnTo>
                <a:lnTo>
                  <a:pt x="117221" y="378460"/>
                </a:lnTo>
                <a:lnTo>
                  <a:pt x="81661" y="337820"/>
                </a:lnTo>
                <a:lnTo>
                  <a:pt x="58674" y="289560"/>
                </a:lnTo>
                <a:lnTo>
                  <a:pt x="50800" y="234950"/>
                </a:lnTo>
                <a:lnTo>
                  <a:pt x="51815" y="215900"/>
                </a:lnTo>
                <a:lnTo>
                  <a:pt x="65786" y="162560"/>
                </a:lnTo>
                <a:lnTo>
                  <a:pt x="93725" y="118110"/>
                </a:lnTo>
                <a:lnTo>
                  <a:pt x="133350" y="82550"/>
                </a:lnTo>
                <a:lnTo>
                  <a:pt x="181863" y="59690"/>
                </a:lnTo>
                <a:lnTo>
                  <a:pt x="236982" y="50800"/>
                </a:lnTo>
                <a:lnTo>
                  <a:pt x="314706" y="50800"/>
                </a:lnTo>
                <a:lnTo>
                  <a:pt x="296163" y="43180"/>
                </a:lnTo>
                <a:lnTo>
                  <a:pt x="276860" y="38100"/>
                </a:lnTo>
                <a:lnTo>
                  <a:pt x="256794" y="35560"/>
                </a:lnTo>
                <a:lnTo>
                  <a:pt x="236092" y="34290"/>
                </a:lnTo>
                <a:close/>
              </a:path>
              <a:path w="471804" h="471169">
                <a:moveTo>
                  <a:pt x="314706" y="50800"/>
                </a:moveTo>
                <a:lnTo>
                  <a:pt x="236982" y="50800"/>
                </a:lnTo>
                <a:lnTo>
                  <a:pt x="256032" y="52070"/>
                </a:lnTo>
                <a:lnTo>
                  <a:pt x="291973" y="59690"/>
                </a:lnTo>
                <a:lnTo>
                  <a:pt x="340106" y="83820"/>
                </a:lnTo>
                <a:lnTo>
                  <a:pt x="379222" y="119380"/>
                </a:lnTo>
                <a:lnTo>
                  <a:pt x="406653" y="165100"/>
                </a:lnTo>
                <a:lnTo>
                  <a:pt x="419862" y="218440"/>
                </a:lnTo>
                <a:lnTo>
                  <a:pt x="420624" y="237490"/>
                </a:lnTo>
                <a:lnTo>
                  <a:pt x="419608" y="256540"/>
                </a:lnTo>
                <a:lnTo>
                  <a:pt x="405638" y="309880"/>
                </a:lnTo>
                <a:lnTo>
                  <a:pt x="377698" y="354330"/>
                </a:lnTo>
                <a:lnTo>
                  <a:pt x="338200" y="389890"/>
                </a:lnTo>
                <a:lnTo>
                  <a:pt x="271779" y="417830"/>
                </a:lnTo>
                <a:lnTo>
                  <a:pt x="234441" y="421640"/>
                </a:lnTo>
                <a:lnTo>
                  <a:pt x="316465" y="421640"/>
                </a:lnTo>
                <a:lnTo>
                  <a:pt x="363854" y="392430"/>
                </a:lnTo>
                <a:lnTo>
                  <a:pt x="391287" y="364490"/>
                </a:lnTo>
                <a:lnTo>
                  <a:pt x="413003" y="332740"/>
                </a:lnTo>
                <a:lnTo>
                  <a:pt x="428371" y="297180"/>
                </a:lnTo>
                <a:lnTo>
                  <a:pt x="436499" y="257810"/>
                </a:lnTo>
                <a:lnTo>
                  <a:pt x="437459" y="234950"/>
                </a:lnTo>
                <a:lnTo>
                  <a:pt x="436625" y="215900"/>
                </a:lnTo>
                <a:lnTo>
                  <a:pt x="428625" y="176530"/>
                </a:lnTo>
                <a:lnTo>
                  <a:pt x="413512" y="139700"/>
                </a:lnTo>
                <a:lnTo>
                  <a:pt x="391795" y="107950"/>
                </a:lnTo>
                <a:lnTo>
                  <a:pt x="364489" y="81280"/>
                </a:lnTo>
                <a:lnTo>
                  <a:pt x="332359" y="58420"/>
                </a:lnTo>
                <a:lnTo>
                  <a:pt x="314706" y="50800"/>
                </a:lnTo>
                <a:close/>
              </a:path>
            </a:pathLst>
          </a:custGeom>
          <a:solidFill>
            <a:srgbClr val="C39900"/>
          </a:solidFill>
        </p:spPr>
        <p:txBody>
          <a:bodyPr wrap="square" lIns="0" tIns="0" rIns="0" bIns="0" rtlCol="0"/>
          <a:lstStyle/>
          <a:p>
            <a:endParaRPr/>
          </a:p>
        </p:txBody>
      </p:sp>
      <p:sp>
        <p:nvSpPr>
          <p:cNvPr id="12" name="object 12"/>
          <p:cNvSpPr txBox="1">
            <a:spLocks noGrp="1"/>
          </p:cNvSpPr>
          <p:nvPr>
            <p:ph type="title"/>
          </p:nvPr>
        </p:nvSpPr>
        <p:spPr>
          <a:xfrm>
            <a:off x="380491" y="427685"/>
            <a:ext cx="3792854" cy="514350"/>
          </a:xfrm>
          <a:prstGeom prst="rect">
            <a:avLst/>
          </a:prstGeom>
        </p:spPr>
        <p:txBody>
          <a:bodyPr vert="horz" wrap="square" lIns="0" tIns="13335" rIns="0" bIns="0" rtlCol="0">
            <a:spAutoFit/>
          </a:bodyPr>
          <a:lstStyle/>
          <a:p>
            <a:pPr marL="12700">
              <a:lnSpc>
                <a:spcPct val="100000"/>
              </a:lnSpc>
              <a:spcBef>
                <a:spcPts val="105"/>
              </a:spcBef>
            </a:pPr>
            <a:r>
              <a:rPr sz="3200" u="none" spc="-5" dirty="0">
                <a:solidFill>
                  <a:srgbClr val="C00000"/>
                </a:solidFill>
              </a:rPr>
              <a:t>What </a:t>
            </a:r>
            <a:r>
              <a:rPr sz="3200" u="none" dirty="0">
                <a:solidFill>
                  <a:srgbClr val="C00000"/>
                </a:solidFill>
              </a:rPr>
              <a:t>is </a:t>
            </a:r>
            <a:r>
              <a:rPr sz="3200" u="none" spc="-5" dirty="0">
                <a:solidFill>
                  <a:srgbClr val="C00000"/>
                </a:solidFill>
              </a:rPr>
              <a:t>“Goods”</a:t>
            </a:r>
            <a:r>
              <a:rPr sz="3200" u="none" spc="-80" dirty="0">
                <a:solidFill>
                  <a:srgbClr val="C00000"/>
                </a:solidFill>
              </a:rPr>
              <a:t> </a:t>
            </a:r>
            <a:r>
              <a:rPr sz="3200" u="none" dirty="0">
                <a:solidFill>
                  <a:srgbClr val="C00000"/>
                </a:solidFill>
              </a:rPr>
              <a:t>?</a:t>
            </a:r>
            <a:endParaRPr sz="3200"/>
          </a:p>
        </p:txBody>
      </p:sp>
      <p:sp>
        <p:nvSpPr>
          <p:cNvPr id="13" name="object 13"/>
          <p:cNvSpPr txBox="1"/>
          <p:nvPr/>
        </p:nvSpPr>
        <p:spPr>
          <a:xfrm>
            <a:off x="380491" y="1544091"/>
            <a:ext cx="8266430" cy="3952875"/>
          </a:xfrm>
          <a:prstGeom prst="rect">
            <a:avLst/>
          </a:prstGeom>
        </p:spPr>
        <p:txBody>
          <a:bodyPr vert="horz" wrap="square" lIns="0" tIns="12700" rIns="0" bIns="0" rtlCol="0">
            <a:spAutoFit/>
          </a:bodyPr>
          <a:lstStyle/>
          <a:p>
            <a:pPr marL="287020" marR="672465" indent="-274320">
              <a:lnSpc>
                <a:spcPct val="150100"/>
              </a:lnSpc>
              <a:spcBef>
                <a:spcPts val="100"/>
              </a:spcBef>
            </a:pPr>
            <a:r>
              <a:rPr sz="2350" dirty="0">
                <a:solidFill>
                  <a:srgbClr val="97C622"/>
                </a:solidFill>
                <a:latin typeface="Wingdings 2"/>
                <a:cs typeface="Wingdings 2"/>
              </a:rPr>
              <a:t></a:t>
            </a:r>
            <a:r>
              <a:rPr sz="2800" dirty="0">
                <a:latin typeface="Georgia"/>
                <a:cs typeface="Georgia"/>
              </a:rPr>
              <a:t>According </a:t>
            </a:r>
            <a:r>
              <a:rPr sz="2800" spc="-5" dirty="0">
                <a:latin typeface="Georgia"/>
                <a:cs typeface="Georgia"/>
              </a:rPr>
              <a:t>to Section 2 </a:t>
            </a:r>
            <a:r>
              <a:rPr sz="2800" spc="-10" dirty="0">
                <a:latin typeface="Georgia"/>
                <a:cs typeface="Georgia"/>
              </a:rPr>
              <a:t>(7) </a:t>
            </a:r>
            <a:r>
              <a:rPr sz="2800" spc="-5" dirty="0">
                <a:latin typeface="Georgia"/>
                <a:cs typeface="Georgia"/>
              </a:rPr>
              <a:t>of </a:t>
            </a:r>
            <a:r>
              <a:rPr sz="2800" spc="-10" dirty="0">
                <a:latin typeface="Georgia"/>
                <a:cs typeface="Georgia"/>
              </a:rPr>
              <a:t>the sales </a:t>
            </a:r>
            <a:r>
              <a:rPr sz="2800" spc="-5" dirty="0">
                <a:latin typeface="Georgia"/>
                <a:cs typeface="Georgia"/>
              </a:rPr>
              <a:t>of goods  ACT, goods means, </a:t>
            </a:r>
            <a:r>
              <a:rPr sz="2800" spc="-1255" dirty="0">
                <a:latin typeface="Georgia"/>
                <a:cs typeface="Georgia"/>
              </a:rPr>
              <a:t>―</a:t>
            </a:r>
            <a:r>
              <a:rPr sz="2800" spc="-10" dirty="0">
                <a:latin typeface="Georgia"/>
                <a:cs typeface="Georgia"/>
              </a:rPr>
              <a:t> </a:t>
            </a:r>
            <a:r>
              <a:rPr sz="2800" spc="-5" dirty="0">
                <a:latin typeface="Georgia"/>
                <a:cs typeface="Georgia"/>
              </a:rPr>
              <a:t>every </a:t>
            </a:r>
            <a:r>
              <a:rPr sz="2800" spc="-10" dirty="0">
                <a:latin typeface="Georgia"/>
                <a:cs typeface="Georgia"/>
              </a:rPr>
              <a:t>kind </a:t>
            </a:r>
            <a:r>
              <a:rPr sz="2800" spc="-5" dirty="0">
                <a:latin typeface="Georgia"/>
                <a:cs typeface="Georgia"/>
              </a:rPr>
              <a:t>of</a:t>
            </a:r>
            <a:r>
              <a:rPr sz="2800" spc="40" dirty="0">
                <a:latin typeface="Georgia"/>
                <a:cs typeface="Georgia"/>
              </a:rPr>
              <a:t> </a:t>
            </a:r>
            <a:r>
              <a:rPr sz="2800" spc="-5" dirty="0">
                <a:latin typeface="Georgia"/>
                <a:cs typeface="Georgia"/>
              </a:rPr>
              <a:t>movable</a:t>
            </a:r>
            <a:endParaRPr sz="2800">
              <a:latin typeface="Georgia"/>
              <a:cs typeface="Georgia"/>
            </a:endParaRPr>
          </a:p>
          <a:p>
            <a:pPr marL="287020">
              <a:lnSpc>
                <a:spcPct val="100000"/>
              </a:lnSpc>
              <a:spcBef>
                <a:spcPts val="1680"/>
              </a:spcBef>
            </a:pPr>
            <a:r>
              <a:rPr sz="2800" spc="-10" dirty="0">
                <a:latin typeface="Georgia"/>
                <a:cs typeface="Georgia"/>
              </a:rPr>
              <a:t>property </a:t>
            </a:r>
            <a:r>
              <a:rPr sz="2800" spc="-5" dirty="0">
                <a:latin typeface="Georgia"/>
                <a:cs typeface="Georgia"/>
              </a:rPr>
              <a:t>other </a:t>
            </a:r>
            <a:r>
              <a:rPr sz="2800" spc="-10" dirty="0">
                <a:latin typeface="Georgia"/>
                <a:cs typeface="Georgia"/>
              </a:rPr>
              <a:t>than actionable claims </a:t>
            </a:r>
            <a:r>
              <a:rPr sz="2800" spc="-5" dirty="0">
                <a:latin typeface="Georgia"/>
                <a:cs typeface="Georgia"/>
              </a:rPr>
              <a:t>and</a:t>
            </a:r>
            <a:r>
              <a:rPr sz="2800" spc="85" dirty="0">
                <a:latin typeface="Georgia"/>
                <a:cs typeface="Georgia"/>
              </a:rPr>
              <a:t> </a:t>
            </a:r>
            <a:r>
              <a:rPr sz="2800" spc="-5" dirty="0">
                <a:latin typeface="Georgia"/>
                <a:cs typeface="Georgia"/>
              </a:rPr>
              <a:t>money.</a:t>
            </a:r>
            <a:endParaRPr sz="2800">
              <a:latin typeface="Georgia"/>
              <a:cs typeface="Georgia"/>
            </a:endParaRPr>
          </a:p>
          <a:p>
            <a:pPr marL="287020" marR="5080" indent="-274320">
              <a:lnSpc>
                <a:spcPct val="150000"/>
              </a:lnSpc>
              <a:spcBef>
                <a:spcPts val="675"/>
              </a:spcBef>
            </a:pPr>
            <a:r>
              <a:rPr sz="2350" dirty="0">
                <a:solidFill>
                  <a:srgbClr val="97C622"/>
                </a:solidFill>
                <a:latin typeface="Wingdings 2"/>
                <a:cs typeface="Wingdings 2"/>
              </a:rPr>
              <a:t></a:t>
            </a:r>
            <a:r>
              <a:rPr sz="2800" dirty="0">
                <a:latin typeface="Georgia"/>
                <a:cs typeface="Georgia"/>
              </a:rPr>
              <a:t>Include </a:t>
            </a:r>
            <a:r>
              <a:rPr sz="2800" spc="-5" dirty="0">
                <a:latin typeface="Georgia"/>
                <a:cs typeface="Georgia"/>
              </a:rPr>
              <a:t>stock, shares, </a:t>
            </a:r>
            <a:r>
              <a:rPr sz="2800" spc="-10" dirty="0">
                <a:latin typeface="Georgia"/>
                <a:cs typeface="Georgia"/>
              </a:rPr>
              <a:t>grass </a:t>
            </a:r>
            <a:r>
              <a:rPr sz="2800" spc="-5" dirty="0">
                <a:latin typeface="Georgia"/>
                <a:cs typeface="Georgia"/>
              </a:rPr>
              <a:t>and things attached </a:t>
            </a:r>
            <a:r>
              <a:rPr sz="2800" spc="-10" dirty="0">
                <a:latin typeface="Georgia"/>
                <a:cs typeface="Georgia"/>
              </a:rPr>
              <a:t>to,  </a:t>
            </a:r>
            <a:r>
              <a:rPr sz="2800" spc="-5" dirty="0">
                <a:latin typeface="Georgia"/>
                <a:cs typeface="Georgia"/>
              </a:rPr>
              <a:t>or </a:t>
            </a:r>
            <a:r>
              <a:rPr sz="2800" spc="-10" dirty="0">
                <a:latin typeface="Georgia"/>
                <a:cs typeface="Georgia"/>
              </a:rPr>
              <a:t>forming part </a:t>
            </a:r>
            <a:r>
              <a:rPr sz="2800" spc="-5" dirty="0">
                <a:latin typeface="Georgia"/>
                <a:cs typeface="Georgia"/>
              </a:rPr>
              <a:t>of </a:t>
            </a:r>
            <a:r>
              <a:rPr sz="2800" spc="-10" dirty="0">
                <a:latin typeface="Georgia"/>
                <a:cs typeface="Georgia"/>
              </a:rPr>
              <a:t>the land </a:t>
            </a:r>
            <a:r>
              <a:rPr sz="2800" spc="-5" dirty="0">
                <a:latin typeface="Georgia"/>
                <a:cs typeface="Georgia"/>
              </a:rPr>
              <a:t>which </a:t>
            </a:r>
            <a:r>
              <a:rPr sz="2800" spc="-10" dirty="0">
                <a:latin typeface="Georgia"/>
                <a:cs typeface="Georgia"/>
              </a:rPr>
              <a:t>are </a:t>
            </a:r>
            <a:r>
              <a:rPr sz="2800" spc="-5" dirty="0">
                <a:latin typeface="Georgia"/>
                <a:cs typeface="Georgia"/>
              </a:rPr>
              <a:t>agreed to </a:t>
            </a:r>
            <a:r>
              <a:rPr sz="2800" spc="-10" dirty="0">
                <a:latin typeface="Georgia"/>
                <a:cs typeface="Georgia"/>
              </a:rPr>
              <a:t>be  </a:t>
            </a:r>
            <a:r>
              <a:rPr sz="2800" spc="-5" dirty="0">
                <a:latin typeface="Georgia"/>
                <a:cs typeface="Georgia"/>
              </a:rPr>
              <a:t>served before </a:t>
            </a:r>
            <a:r>
              <a:rPr sz="2800" dirty="0">
                <a:latin typeface="Georgia"/>
                <a:cs typeface="Georgia"/>
              </a:rPr>
              <a:t>sale </a:t>
            </a:r>
            <a:r>
              <a:rPr sz="2800" spc="-5" dirty="0">
                <a:latin typeface="Georgia"/>
                <a:cs typeface="Georgia"/>
              </a:rPr>
              <a:t>or under the </a:t>
            </a:r>
            <a:r>
              <a:rPr sz="2800" spc="-10" dirty="0">
                <a:latin typeface="Georgia"/>
                <a:cs typeface="Georgia"/>
              </a:rPr>
              <a:t>contract </a:t>
            </a:r>
            <a:r>
              <a:rPr sz="2800" spc="-5" dirty="0">
                <a:latin typeface="Georgia"/>
                <a:cs typeface="Georgia"/>
              </a:rPr>
              <a:t>of</a:t>
            </a:r>
            <a:r>
              <a:rPr sz="2800" spc="10" dirty="0">
                <a:latin typeface="Georgia"/>
                <a:cs typeface="Georgia"/>
              </a:rPr>
              <a:t> </a:t>
            </a:r>
            <a:r>
              <a:rPr sz="2800" spc="-285" dirty="0">
                <a:latin typeface="Georgia"/>
                <a:cs typeface="Georgia"/>
              </a:rPr>
              <a:t>sale.‖</a:t>
            </a:r>
            <a:endParaRPr sz="2800">
              <a:latin typeface="Georgia"/>
              <a:cs typeface="Georgi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234</TotalTime>
  <Words>3795</Words>
  <Application>Microsoft Office PowerPoint</Application>
  <PresentationFormat>On-screen Show (4:3)</PresentationFormat>
  <Paragraphs>289</Paragraphs>
  <Slides>44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44</vt:i4>
      </vt:variant>
    </vt:vector>
  </HeadingPairs>
  <TitlesOfParts>
    <vt:vector size="53" baseType="lpstr">
      <vt:lpstr>Arial</vt:lpstr>
      <vt:lpstr>Baskerville Old Face</vt:lpstr>
      <vt:lpstr>Calibri</vt:lpstr>
      <vt:lpstr>Candara</vt:lpstr>
      <vt:lpstr>Georgia</vt:lpstr>
      <vt:lpstr>Times New Roman</vt:lpstr>
      <vt:lpstr>Wingdings</vt:lpstr>
      <vt:lpstr>Wingdings 2</vt:lpstr>
      <vt:lpstr>Office Theme</vt:lpstr>
      <vt:lpstr>The  Consumer  Protection  Act, 1986</vt:lpstr>
      <vt:lpstr>CONTENTS</vt:lpstr>
      <vt:lpstr>Introduction</vt:lpstr>
      <vt:lpstr>PowerPoint Presentation</vt:lpstr>
      <vt:lpstr>SCOPE OF COMSUMER PROTECTION ACT</vt:lpstr>
      <vt:lpstr>FEATURES OF CONSUMER PROTECTION ACT</vt:lpstr>
      <vt:lpstr>DEFINITIONS UNDER CONSUMER PROTECTION  ACT 1986.</vt:lpstr>
      <vt:lpstr>Who is a “Consumer”?</vt:lpstr>
      <vt:lpstr>What is “Goods” ?</vt:lpstr>
      <vt:lpstr>What is “Services” ?</vt:lpstr>
      <vt:lpstr>What is a “Complaint” ?</vt:lpstr>
      <vt:lpstr>Who is a “Complainant” ?</vt:lpstr>
      <vt:lpstr>What is “Defect in “Goods” ?</vt:lpstr>
      <vt:lpstr>What is “Deficiency in Service” ?</vt:lpstr>
      <vt:lpstr>What is “Unfair Trade Practices” ?</vt:lpstr>
      <vt:lpstr>1) The practice of making any statement, whether orally or in  writing or by visible representation falsely represents that -</vt:lpstr>
      <vt:lpstr>What is “Restricted Trade Practices”?</vt:lpstr>
      <vt:lpstr>Objects of the Consumer Protection Act, 1986</vt:lpstr>
      <vt:lpstr>PowerPoint Presentation</vt:lpstr>
      <vt:lpstr>PowerPoint Presentation</vt:lpstr>
      <vt:lpstr>REASONS FOR COMPLAINTS</vt:lpstr>
      <vt:lpstr>Basic rights of consumers as per the Consumer Protection Act (CPA) are:</vt:lpstr>
      <vt:lpstr>Basic rights (cont’d)</vt:lpstr>
      <vt:lpstr>PowerPoint Presentation</vt:lpstr>
      <vt:lpstr>PowerPoint Presentation</vt:lpstr>
      <vt:lpstr>Consumer Responsibilities</vt:lpstr>
      <vt:lpstr>PowerPoint Presentation</vt:lpstr>
      <vt:lpstr>Organizational Set-up</vt:lpstr>
      <vt:lpstr>Central Consumer Protection Council </vt:lpstr>
      <vt:lpstr>State Consumer Protection Council </vt:lpstr>
      <vt:lpstr>District Consumer Protection Council </vt:lpstr>
      <vt:lpstr>DEFICIENCY IN SERVICE</vt:lpstr>
      <vt:lpstr>PowerPoint Presentation</vt:lpstr>
      <vt:lpstr>Service [u/s 2(1)(o)]</vt:lpstr>
      <vt:lpstr>Examples</vt:lpstr>
      <vt:lpstr>WHO CAN FILE A COMPLAINT?</vt:lpstr>
      <vt:lpstr>WHO CAN FILE A COMPLAINT?</vt:lpstr>
      <vt:lpstr>Time frame within which a complaint can be filed</vt:lpstr>
      <vt:lpstr>Procedure to file a Consumer Complaint Under the Consumer Protection Act, 1986</vt:lpstr>
      <vt:lpstr>Checklist Before Making Your Complaint</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Consumer Protection Act, 1986</dc:title>
  <dc:creator>Admin</dc:creator>
  <cp:lastModifiedBy>Manish Dadhich</cp:lastModifiedBy>
  <cp:revision>12</cp:revision>
  <dcterms:created xsi:type="dcterms:W3CDTF">2019-09-19T09:46:50Z</dcterms:created>
  <dcterms:modified xsi:type="dcterms:W3CDTF">2022-01-13T06:19:07Z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2017-09-01T00:00:00Z</vt:filetime>
  </property>
  <property fmtid="{D5CDD505-2E9C-101B-9397-08002B2CF9AE}" pid="3" name="Creator">
    <vt:lpwstr>Microsoft® Office PowerPoint® 2007</vt:lpwstr>
  </property>
  <property fmtid="{D5CDD505-2E9C-101B-9397-08002B2CF9AE}" pid="4" name="LastSaved">
    <vt:filetime>2019-09-19T00:00:00Z</vt:filetime>
  </property>
</Properties>
</file>