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92" r:id="rId3"/>
    <p:sldId id="293" r:id="rId4"/>
    <p:sldId id="295" r:id="rId5"/>
    <p:sldId id="294" r:id="rId6"/>
    <p:sldId id="296" r:id="rId7"/>
    <p:sldId id="284" r:id="rId8"/>
    <p:sldId id="259" r:id="rId9"/>
    <p:sldId id="282" r:id="rId10"/>
    <p:sldId id="297" r:id="rId11"/>
    <p:sldId id="302" r:id="rId12"/>
    <p:sldId id="298" r:id="rId13"/>
    <p:sldId id="299" r:id="rId14"/>
    <p:sldId id="300" r:id="rId15"/>
    <p:sldId id="304" r:id="rId16"/>
    <p:sldId id="305" r:id="rId17"/>
    <p:sldId id="307" r:id="rId18"/>
    <p:sldId id="308" r:id="rId19"/>
    <p:sldId id="309" r:id="rId20"/>
    <p:sldId id="279" r:id="rId21"/>
    <p:sldId id="286" r:id="rId22"/>
    <p:sldId id="288" r:id="rId23"/>
    <p:sldId id="289" r:id="rId24"/>
    <p:sldId id="276" r:id="rId25"/>
    <p:sldId id="310" r:id="rId26"/>
    <p:sldId id="311" r:id="rId27"/>
    <p:sldId id="312" r:id="rId28"/>
    <p:sldId id="313" r:id="rId29"/>
    <p:sldId id="314" r:id="rId30"/>
    <p:sldId id="315" r:id="rId31"/>
    <p:sldId id="316"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IN"/>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lvl1pPr>
          </a:lstStyle>
          <a:p>
            <a:pPr>
              <a:defRPr/>
            </a:pPr>
            <a:fld id="{D24150EF-AE80-417C-9B13-7707975EE29C}" type="datetimeFigureOut">
              <a:rPr lang="en-US"/>
              <a:pPr>
                <a:defRPr/>
              </a:pPr>
              <a:t>8/6/2018</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IN"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IN"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1DB8D125-E32B-4A28-83ED-B0C780D18BCD}" type="slidenum">
              <a:rPr lang="en-IN"/>
              <a:pPr>
                <a:defRPr/>
              </a:pPr>
              <a:t>‹#›</a:t>
            </a:fld>
            <a:endParaRPr lang="en-I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noFill/>
          <a:ln>
            <a:miter lim="800000"/>
            <a:headEnd/>
            <a:tailEnd/>
          </a:ln>
        </p:spPr>
        <p:txBody>
          <a:bodyPr/>
          <a:lstStyle/>
          <a:p>
            <a:fld id="{8189D9D2-CE31-44F2-A586-E829D7E973B6}" type="slidenum">
              <a:rPr lang="en-GB"/>
              <a:pPr/>
              <a:t>7</a:t>
            </a:fld>
            <a:endParaRPr lang="en-GB"/>
          </a:p>
        </p:txBody>
      </p:sp>
      <p:sp>
        <p:nvSpPr>
          <p:cNvPr id="28675" name="Text Box 1"/>
          <p:cNvSpPr txBox="1">
            <a:spLocks noChangeArrowheads="1"/>
          </p:cNvSpPr>
          <p:nvPr/>
        </p:nvSpPr>
        <p:spPr bwMode="auto">
          <a:xfrm>
            <a:off x="957263" y="685800"/>
            <a:ext cx="4943475" cy="3429000"/>
          </a:xfrm>
          <a:prstGeom prst="rect">
            <a:avLst/>
          </a:prstGeom>
          <a:solidFill>
            <a:srgbClr val="FFFFFF"/>
          </a:solidFill>
          <a:ln w="9525">
            <a:solidFill>
              <a:srgbClr val="000000"/>
            </a:solidFill>
            <a:miter lim="800000"/>
            <a:headEnd/>
            <a:tailEnd/>
          </a:ln>
        </p:spPr>
        <p:txBody>
          <a:bodyPr wrap="none" lIns="84408" tIns="42204" rIns="84408" bIns="42204" anchor="ctr"/>
          <a:lstStyle/>
          <a:p>
            <a:endParaRPr lang="en-US"/>
          </a:p>
        </p:txBody>
      </p:sp>
      <p:sp>
        <p:nvSpPr>
          <p:cNvPr id="28676" name="Text Box 2"/>
          <p:cNvSpPr>
            <a:spLocks noGrp="1" noChangeArrowheads="1"/>
          </p:cNvSpPr>
          <p:nvPr>
            <p:ph type="body"/>
          </p:nvPr>
        </p:nvSpPr>
        <p:spPr bwMode="auto">
          <a:xfrm>
            <a:off x="685800" y="4344988"/>
            <a:ext cx="5486400" cy="4114800"/>
          </a:xfrm>
          <a:noFill/>
        </p:spPr>
        <p:txBody>
          <a:bodyPr/>
          <a:lstStyle/>
          <a:p>
            <a:pPr eaLnBrk="1" hangingPunct="1">
              <a:spcBef>
                <a:spcPts val="413"/>
              </a:spcBef>
              <a:tabLst>
                <a:tab pos="0" algn="l"/>
                <a:tab pos="842963" algn="l"/>
                <a:tab pos="1687513" algn="l"/>
                <a:tab pos="2532063" algn="l"/>
                <a:tab pos="3375025" algn="l"/>
                <a:tab pos="4219575" algn="l"/>
                <a:tab pos="5064125" algn="l"/>
                <a:tab pos="5907088" algn="l"/>
                <a:tab pos="6751638" algn="l"/>
                <a:tab pos="7596188" algn="l"/>
                <a:tab pos="8440738" algn="l"/>
                <a:tab pos="9283700" algn="l"/>
              </a:tabLst>
            </a:pPr>
            <a:endParaRPr lang="en-GB" smtClean="0">
              <a:latin typeface="Arial" charset="0"/>
              <a:ea typeface="Lucida Sans Unicode" pitchFamily="34" charset="0"/>
              <a:cs typeface="Lucida Sans Unicode"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bwMode="auto">
          <a:noFill/>
          <a:ln>
            <a:miter lim="800000"/>
            <a:headEnd/>
            <a:tailEnd/>
          </a:ln>
        </p:spPr>
        <p:txBody>
          <a:bodyPr/>
          <a:lstStyle/>
          <a:p>
            <a:fld id="{1918D61E-3C1E-42DD-9820-29D4EA69CD0F}" type="slidenum">
              <a:rPr lang="en-GB"/>
              <a:pPr/>
              <a:t>8</a:t>
            </a:fld>
            <a:endParaRPr lang="en-GB"/>
          </a:p>
        </p:txBody>
      </p:sp>
      <p:sp>
        <p:nvSpPr>
          <p:cNvPr id="29699" name="Text Box 1"/>
          <p:cNvSpPr txBox="1">
            <a:spLocks noChangeArrowheads="1"/>
          </p:cNvSpPr>
          <p:nvPr/>
        </p:nvSpPr>
        <p:spPr bwMode="auto">
          <a:xfrm>
            <a:off x="957263" y="685800"/>
            <a:ext cx="4943475" cy="3429000"/>
          </a:xfrm>
          <a:prstGeom prst="rect">
            <a:avLst/>
          </a:prstGeom>
          <a:solidFill>
            <a:srgbClr val="FFFFFF"/>
          </a:solidFill>
          <a:ln w="9525">
            <a:solidFill>
              <a:srgbClr val="000000"/>
            </a:solidFill>
            <a:miter lim="800000"/>
            <a:headEnd/>
            <a:tailEnd/>
          </a:ln>
        </p:spPr>
        <p:txBody>
          <a:bodyPr wrap="none" lIns="84408" tIns="42204" rIns="84408" bIns="42204" anchor="ctr"/>
          <a:lstStyle/>
          <a:p>
            <a:endParaRPr lang="en-US"/>
          </a:p>
        </p:txBody>
      </p:sp>
      <p:sp>
        <p:nvSpPr>
          <p:cNvPr id="29700" name="Text Box 2"/>
          <p:cNvSpPr>
            <a:spLocks noGrp="1" noChangeArrowheads="1"/>
          </p:cNvSpPr>
          <p:nvPr>
            <p:ph type="body"/>
          </p:nvPr>
        </p:nvSpPr>
        <p:spPr bwMode="auto">
          <a:xfrm>
            <a:off x="685800" y="4344988"/>
            <a:ext cx="5486400" cy="4114800"/>
          </a:xfrm>
          <a:noFill/>
        </p:spPr>
        <p:txBody>
          <a:bodyPr/>
          <a:lstStyle/>
          <a:p>
            <a:pPr eaLnBrk="1" hangingPunct="1">
              <a:spcBef>
                <a:spcPts val="413"/>
              </a:spcBef>
              <a:tabLst>
                <a:tab pos="0" algn="l"/>
                <a:tab pos="842963" algn="l"/>
                <a:tab pos="1687513" algn="l"/>
                <a:tab pos="2532063" algn="l"/>
                <a:tab pos="3375025" algn="l"/>
                <a:tab pos="4219575" algn="l"/>
                <a:tab pos="5064125" algn="l"/>
                <a:tab pos="5907088" algn="l"/>
                <a:tab pos="6751638" algn="l"/>
                <a:tab pos="7596188" algn="l"/>
                <a:tab pos="8440738" algn="l"/>
                <a:tab pos="9283700" algn="l"/>
              </a:tabLst>
            </a:pPr>
            <a:endParaRPr lang="en-GB" smtClean="0">
              <a:latin typeface="Arial" charset="0"/>
              <a:ea typeface="Lucida Sans Unicode" pitchFamily="34" charset="0"/>
              <a:cs typeface="Lucida Sans Unicode"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a:lstStyle/>
          <a:p>
            <a:pPr eaLnBrk="1" hangingPunct="1"/>
            <a:endParaRPr lang="en-IN" smtClean="0"/>
          </a:p>
        </p:txBody>
      </p:sp>
      <p:sp>
        <p:nvSpPr>
          <p:cNvPr id="35844" name="Slide Number Placeholder 3"/>
          <p:cNvSpPr>
            <a:spLocks noGrp="1"/>
          </p:cNvSpPr>
          <p:nvPr>
            <p:ph type="sldNum" sz="quarter" idx="5"/>
          </p:nvPr>
        </p:nvSpPr>
        <p:spPr bwMode="auto">
          <a:noFill/>
          <a:ln>
            <a:miter lim="800000"/>
            <a:headEnd/>
            <a:tailEnd/>
          </a:ln>
        </p:spPr>
        <p:txBody>
          <a:bodyPr/>
          <a:lstStyle/>
          <a:p>
            <a:fld id="{F3A8F656-31D8-4D40-BA9A-58358E99D9C2}" type="slidenum">
              <a:rPr lang="en-IN"/>
              <a:pPr/>
              <a:t>20</a:t>
            </a:fld>
            <a:endParaRPr lang="en-I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a:lstStyle/>
          <a:p>
            <a:pPr eaLnBrk="1" hangingPunct="1"/>
            <a:endParaRPr lang="en-IN" smtClean="0"/>
          </a:p>
        </p:txBody>
      </p:sp>
      <p:sp>
        <p:nvSpPr>
          <p:cNvPr id="36868" name="Slide Number Placeholder 3"/>
          <p:cNvSpPr>
            <a:spLocks noGrp="1"/>
          </p:cNvSpPr>
          <p:nvPr>
            <p:ph type="sldNum" sz="quarter" idx="5"/>
          </p:nvPr>
        </p:nvSpPr>
        <p:spPr bwMode="auto">
          <a:noFill/>
          <a:ln>
            <a:miter lim="800000"/>
            <a:headEnd/>
            <a:tailEnd/>
          </a:ln>
        </p:spPr>
        <p:txBody>
          <a:bodyPr/>
          <a:lstStyle/>
          <a:p>
            <a:fld id="{10AD5513-523A-45FF-AA38-3D4EB3035A01}" type="slidenum">
              <a:rPr lang="en-IN"/>
              <a:pPr/>
              <a:t>21</a:t>
            </a:fld>
            <a:endParaRPr lang="en-I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a:lstStyle/>
          <a:p>
            <a:endParaRPr lang="en-IN" smtClean="0"/>
          </a:p>
        </p:txBody>
      </p:sp>
      <p:sp>
        <p:nvSpPr>
          <p:cNvPr id="45060" name="Slide Number Placeholder 3"/>
          <p:cNvSpPr>
            <a:spLocks noGrp="1"/>
          </p:cNvSpPr>
          <p:nvPr>
            <p:ph type="sldNum" sz="quarter" idx="5"/>
          </p:nvPr>
        </p:nvSpPr>
        <p:spPr bwMode="auto">
          <a:noFill/>
          <a:ln>
            <a:miter lim="800000"/>
            <a:headEnd/>
            <a:tailEnd/>
          </a:ln>
        </p:spPr>
        <p:txBody>
          <a:bodyPr/>
          <a:lstStyle/>
          <a:p>
            <a:fld id="{F3F3CFBF-2986-4768-8189-CBF564682735}" type="slidenum">
              <a:rPr lang="en-IN"/>
              <a:pPr/>
              <a:t>22</a:t>
            </a:fld>
            <a:endParaRPr lang="en-I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bwMode="auto">
          <a:noFill/>
        </p:spPr>
        <p:txBody>
          <a:bodyPr/>
          <a:lstStyle/>
          <a:p>
            <a:endParaRPr lang="en-IN" smtClean="0"/>
          </a:p>
          <a:p>
            <a:endParaRPr lang="en-IN" smtClean="0"/>
          </a:p>
        </p:txBody>
      </p:sp>
      <p:sp>
        <p:nvSpPr>
          <p:cNvPr id="46084" name="Slide Number Placeholder 3"/>
          <p:cNvSpPr>
            <a:spLocks noGrp="1"/>
          </p:cNvSpPr>
          <p:nvPr>
            <p:ph type="sldNum" sz="quarter" idx="5"/>
          </p:nvPr>
        </p:nvSpPr>
        <p:spPr bwMode="auto">
          <a:noFill/>
          <a:ln>
            <a:miter lim="800000"/>
            <a:headEnd/>
            <a:tailEnd/>
          </a:ln>
        </p:spPr>
        <p:txBody>
          <a:bodyPr/>
          <a:lstStyle/>
          <a:p>
            <a:fld id="{8EAE3604-3D14-4AA6-B449-71D68CFB7CBA}" type="slidenum">
              <a:rPr lang="en-IN"/>
              <a:pPr/>
              <a:t>23</a:t>
            </a:fld>
            <a:endParaRPr lang="en-I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bwMode="auto">
          <a:noFill/>
          <a:ln>
            <a:miter lim="800000"/>
            <a:headEnd/>
            <a:tailEnd/>
          </a:ln>
        </p:spPr>
        <p:txBody>
          <a:bodyPr/>
          <a:lstStyle/>
          <a:p>
            <a:fld id="{840BC695-D3D7-4874-8DAD-9B51FA6F9096}" type="slidenum">
              <a:rPr lang="en-GB"/>
              <a:pPr/>
              <a:t>24</a:t>
            </a:fld>
            <a:endParaRPr lang="en-GB"/>
          </a:p>
        </p:txBody>
      </p:sp>
      <p:sp>
        <p:nvSpPr>
          <p:cNvPr id="47107" name="Text Box 1"/>
          <p:cNvSpPr txBox="1">
            <a:spLocks noChangeArrowheads="1"/>
          </p:cNvSpPr>
          <p:nvPr/>
        </p:nvSpPr>
        <p:spPr bwMode="auto">
          <a:xfrm>
            <a:off x="957263" y="685800"/>
            <a:ext cx="4943475" cy="3429000"/>
          </a:xfrm>
          <a:prstGeom prst="rect">
            <a:avLst/>
          </a:prstGeom>
          <a:solidFill>
            <a:srgbClr val="FFFFFF"/>
          </a:solidFill>
          <a:ln w="9525">
            <a:solidFill>
              <a:srgbClr val="000000"/>
            </a:solidFill>
            <a:miter lim="800000"/>
            <a:headEnd/>
            <a:tailEnd/>
          </a:ln>
        </p:spPr>
        <p:txBody>
          <a:bodyPr wrap="none" lIns="84408" tIns="42204" rIns="84408" bIns="42204" anchor="ctr"/>
          <a:lstStyle/>
          <a:p>
            <a:endParaRPr lang="en-US"/>
          </a:p>
        </p:txBody>
      </p:sp>
      <p:sp>
        <p:nvSpPr>
          <p:cNvPr id="47108" name="Text Box 2"/>
          <p:cNvSpPr>
            <a:spLocks noGrp="1" noChangeArrowheads="1"/>
          </p:cNvSpPr>
          <p:nvPr>
            <p:ph type="body"/>
          </p:nvPr>
        </p:nvSpPr>
        <p:spPr bwMode="auto">
          <a:xfrm>
            <a:off x="685800" y="4344988"/>
            <a:ext cx="5486400" cy="4114800"/>
          </a:xfrm>
          <a:noFill/>
        </p:spPr>
        <p:txBody>
          <a:bodyPr/>
          <a:lstStyle/>
          <a:p>
            <a:pPr eaLnBrk="1" hangingPunct="1">
              <a:spcBef>
                <a:spcPts val="413"/>
              </a:spcBef>
              <a:tabLst>
                <a:tab pos="0" algn="l"/>
                <a:tab pos="842963" algn="l"/>
                <a:tab pos="1687513" algn="l"/>
                <a:tab pos="2532063" algn="l"/>
                <a:tab pos="3375025" algn="l"/>
                <a:tab pos="4219575" algn="l"/>
                <a:tab pos="5064125" algn="l"/>
                <a:tab pos="5907088" algn="l"/>
                <a:tab pos="6751638" algn="l"/>
                <a:tab pos="7596188" algn="l"/>
                <a:tab pos="8440738" algn="l"/>
                <a:tab pos="9283700" algn="l"/>
              </a:tabLst>
            </a:pPr>
            <a:endParaRPr lang="en-GB" smtClean="0">
              <a:latin typeface="Arial" charset="0"/>
              <a:ea typeface="Lucida Sans Unicode" pitchFamily="34" charset="0"/>
              <a:cs typeface="Lucida Sans Unicode"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lvl1pPr>
              <a:defRPr/>
            </a:lvl1pPr>
          </a:lstStyle>
          <a:p>
            <a:pPr>
              <a:defRPr/>
            </a:pPr>
            <a:fld id="{70D8D550-55D7-40C7-96F0-89D20009ED07}" type="datetimeFigureOut">
              <a:rPr lang="en-US"/>
              <a:pPr>
                <a:defRPr/>
              </a:pPr>
              <a:t>8/6/2018</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822FCCF9-2040-48D7-9DD7-1C9309BF660A}" type="slidenum">
              <a:rPr lang="en-IN"/>
              <a:pPr>
                <a:defRPr/>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pPr>
              <a:defRPr/>
            </a:pPr>
            <a:fld id="{7184B637-30BC-4EEC-80D8-AEAD7779ECF3}" type="datetimeFigureOut">
              <a:rPr lang="en-US"/>
              <a:pPr>
                <a:defRPr/>
              </a:pPr>
              <a:t>8/6/2018</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6CAEF177-4406-4D8E-A5B0-497E401E3C5C}" type="slidenum">
              <a:rPr lang="en-IN"/>
              <a:pPr>
                <a:defRPr/>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pPr>
              <a:defRPr/>
            </a:pPr>
            <a:fld id="{935F069E-A633-43BE-BDDF-5F2F91BEE1B4}" type="datetimeFigureOut">
              <a:rPr lang="en-US"/>
              <a:pPr>
                <a:defRPr/>
              </a:pPr>
              <a:t>8/6/2018</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43F3293E-43B0-4A11-90B7-BBC65464C30C}" type="slidenum">
              <a:rPr lang="en-IN"/>
              <a:pPr>
                <a:defRPr/>
              </a:pPr>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763713" y="2424113"/>
            <a:ext cx="6515100" cy="1311275"/>
          </a:xfrm>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lvl1pPr>
              <a:defRPr/>
            </a:lvl1pPr>
          </a:lstStyle>
          <a:p>
            <a:pPr>
              <a:defRPr/>
            </a:pPr>
            <a:fld id="{B23776F0-D014-4C8F-8709-36E3F957D2CD}" type="datetimeFigureOut">
              <a:rPr lang="en-US"/>
              <a:pPr>
                <a:defRPr/>
              </a:pPr>
              <a:t>8/6/2018</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A5917DC2-C384-424B-99D0-A5AA62BFECB7}" type="slidenum">
              <a:rPr lang="en-IN"/>
              <a:pPr>
                <a:defRPr/>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2B2DA64-2926-47DF-A8BE-434C1A137774}" type="datetimeFigureOut">
              <a:rPr lang="en-US"/>
              <a:pPr>
                <a:defRPr/>
              </a:pPr>
              <a:t>8/6/2018</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AE52AEC5-13D7-481A-9F18-CBF921E5013D}" type="slidenum">
              <a:rPr lang="en-IN"/>
              <a:pPr>
                <a:defRPr/>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3"/>
          <p:cNvSpPr>
            <a:spLocks noGrp="1"/>
          </p:cNvSpPr>
          <p:nvPr>
            <p:ph type="dt" sz="half" idx="10"/>
          </p:nvPr>
        </p:nvSpPr>
        <p:spPr/>
        <p:txBody>
          <a:bodyPr/>
          <a:lstStyle>
            <a:lvl1pPr>
              <a:defRPr/>
            </a:lvl1pPr>
          </a:lstStyle>
          <a:p>
            <a:pPr>
              <a:defRPr/>
            </a:pPr>
            <a:fld id="{F0038A53-0DB4-499A-8A6E-3CB2B974D57B}" type="datetimeFigureOut">
              <a:rPr lang="en-US"/>
              <a:pPr>
                <a:defRPr/>
              </a:pPr>
              <a:t>8/6/2018</a:t>
            </a:fld>
            <a:endParaRPr lang="en-IN"/>
          </a:p>
        </p:txBody>
      </p:sp>
      <p:sp>
        <p:nvSpPr>
          <p:cNvPr id="6" name="Footer Placeholder 4"/>
          <p:cNvSpPr>
            <a:spLocks noGrp="1"/>
          </p:cNvSpPr>
          <p:nvPr>
            <p:ph type="ftr" sz="quarter" idx="11"/>
          </p:nvPr>
        </p:nvSpPr>
        <p:spPr/>
        <p:txBody>
          <a:bodyPr/>
          <a:lstStyle>
            <a:lvl1pPr>
              <a:defRPr/>
            </a:lvl1pPr>
          </a:lstStyle>
          <a:p>
            <a:pPr>
              <a:defRPr/>
            </a:pPr>
            <a:endParaRPr lang="en-IN"/>
          </a:p>
        </p:txBody>
      </p:sp>
      <p:sp>
        <p:nvSpPr>
          <p:cNvPr id="7" name="Slide Number Placeholder 5"/>
          <p:cNvSpPr>
            <a:spLocks noGrp="1"/>
          </p:cNvSpPr>
          <p:nvPr>
            <p:ph type="sldNum" sz="quarter" idx="12"/>
          </p:nvPr>
        </p:nvSpPr>
        <p:spPr/>
        <p:txBody>
          <a:bodyPr/>
          <a:lstStyle>
            <a:lvl1pPr>
              <a:defRPr/>
            </a:lvl1pPr>
          </a:lstStyle>
          <a:p>
            <a:pPr>
              <a:defRPr/>
            </a:pPr>
            <a:fld id="{F1774272-CE33-443C-8E21-9E5B6A41BB8E}" type="slidenum">
              <a:rPr lang="en-IN"/>
              <a:pPr>
                <a:defRPr/>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3"/>
          <p:cNvSpPr>
            <a:spLocks noGrp="1"/>
          </p:cNvSpPr>
          <p:nvPr>
            <p:ph type="dt" sz="half" idx="10"/>
          </p:nvPr>
        </p:nvSpPr>
        <p:spPr/>
        <p:txBody>
          <a:bodyPr/>
          <a:lstStyle>
            <a:lvl1pPr>
              <a:defRPr/>
            </a:lvl1pPr>
          </a:lstStyle>
          <a:p>
            <a:pPr>
              <a:defRPr/>
            </a:pPr>
            <a:fld id="{DED1ABE1-F7EC-4E62-9EC8-352B596DAB77}" type="datetimeFigureOut">
              <a:rPr lang="en-US"/>
              <a:pPr>
                <a:defRPr/>
              </a:pPr>
              <a:t>8/6/2018</a:t>
            </a:fld>
            <a:endParaRPr lang="en-IN"/>
          </a:p>
        </p:txBody>
      </p:sp>
      <p:sp>
        <p:nvSpPr>
          <p:cNvPr id="8" name="Footer Placeholder 4"/>
          <p:cNvSpPr>
            <a:spLocks noGrp="1"/>
          </p:cNvSpPr>
          <p:nvPr>
            <p:ph type="ftr" sz="quarter" idx="11"/>
          </p:nvPr>
        </p:nvSpPr>
        <p:spPr/>
        <p:txBody>
          <a:bodyPr/>
          <a:lstStyle>
            <a:lvl1pPr>
              <a:defRPr/>
            </a:lvl1pPr>
          </a:lstStyle>
          <a:p>
            <a:pPr>
              <a:defRPr/>
            </a:pPr>
            <a:endParaRPr lang="en-IN"/>
          </a:p>
        </p:txBody>
      </p:sp>
      <p:sp>
        <p:nvSpPr>
          <p:cNvPr id="9" name="Slide Number Placeholder 5"/>
          <p:cNvSpPr>
            <a:spLocks noGrp="1"/>
          </p:cNvSpPr>
          <p:nvPr>
            <p:ph type="sldNum" sz="quarter" idx="12"/>
          </p:nvPr>
        </p:nvSpPr>
        <p:spPr/>
        <p:txBody>
          <a:bodyPr/>
          <a:lstStyle>
            <a:lvl1pPr>
              <a:defRPr/>
            </a:lvl1pPr>
          </a:lstStyle>
          <a:p>
            <a:pPr>
              <a:defRPr/>
            </a:pPr>
            <a:fld id="{F3974162-4BB2-465F-A3A9-1D514C520E13}" type="slidenum">
              <a:rPr lang="en-IN"/>
              <a:pPr>
                <a:defRPr/>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3"/>
          <p:cNvSpPr>
            <a:spLocks noGrp="1"/>
          </p:cNvSpPr>
          <p:nvPr>
            <p:ph type="dt" sz="half" idx="10"/>
          </p:nvPr>
        </p:nvSpPr>
        <p:spPr/>
        <p:txBody>
          <a:bodyPr/>
          <a:lstStyle>
            <a:lvl1pPr>
              <a:defRPr/>
            </a:lvl1pPr>
          </a:lstStyle>
          <a:p>
            <a:pPr>
              <a:defRPr/>
            </a:pPr>
            <a:fld id="{DC3A24FE-0B1F-42DF-AA91-A50713FBDB50}" type="datetimeFigureOut">
              <a:rPr lang="en-US"/>
              <a:pPr>
                <a:defRPr/>
              </a:pPr>
              <a:t>8/6/2018</a:t>
            </a:fld>
            <a:endParaRPr lang="en-IN"/>
          </a:p>
        </p:txBody>
      </p:sp>
      <p:sp>
        <p:nvSpPr>
          <p:cNvPr id="4" name="Footer Placeholder 4"/>
          <p:cNvSpPr>
            <a:spLocks noGrp="1"/>
          </p:cNvSpPr>
          <p:nvPr>
            <p:ph type="ftr" sz="quarter" idx="11"/>
          </p:nvPr>
        </p:nvSpPr>
        <p:spPr/>
        <p:txBody>
          <a:bodyPr/>
          <a:lstStyle>
            <a:lvl1pPr>
              <a:defRPr/>
            </a:lvl1pPr>
          </a:lstStyle>
          <a:p>
            <a:pPr>
              <a:defRPr/>
            </a:pPr>
            <a:endParaRPr lang="en-IN"/>
          </a:p>
        </p:txBody>
      </p:sp>
      <p:sp>
        <p:nvSpPr>
          <p:cNvPr id="5" name="Slide Number Placeholder 5"/>
          <p:cNvSpPr>
            <a:spLocks noGrp="1"/>
          </p:cNvSpPr>
          <p:nvPr>
            <p:ph type="sldNum" sz="quarter" idx="12"/>
          </p:nvPr>
        </p:nvSpPr>
        <p:spPr/>
        <p:txBody>
          <a:bodyPr/>
          <a:lstStyle>
            <a:lvl1pPr>
              <a:defRPr/>
            </a:lvl1pPr>
          </a:lstStyle>
          <a:p>
            <a:pPr>
              <a:defRPr/>
            </a:pPr>
            <a:fld id="{BC6C113E-AED9-4B6C-8B5C-946D9A7323B2}" type="slidenum">
              <a:rPr lang="en-IN"/>
              <a:pPr>
                <a:defRPr/>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87CFEB4-4531-45F5-8AEA-110BDEA0953D}" type="datetimeFigureOut">
              <a:rPr lang="en-US"/>
              <a:pPr>
                <a:defRPr/>
              </a:pPr>
              <a:t>8/6/2018</a:t>
            </a:fld>
            <a:endParaRPr lang="en-IN"/>
          </a:p>
        </p:txBody>
      </p:sp>
      <p:sp>
        <p:nvSpPr>
          <p:cNvPr id="3" name="Footer Placeholder 4"/>
          <p:cNvSpPr>
            <a:spLocks noGrp="1"/>
          </p:cNvSpPr>
          <p:nvPr>
            <p:ph type="ftr" sz="quarter" idx="11"/>
          </p:nvPr>
        </p:nvSpPr>
        <p:spPr/>
        <p:txBody>
          <a:bodyPr/>
          <a:lstStyle>
            <a:lvl1pPr>
              <a:defRPr/>
            </a:lvl1pPr>
          </a:lstStyle>
          <a:p>
            <a:pPr>
              <a:defRPr/>
            </a:pPr>
            <a:endParaRPr lang="en-IN"/>
          </a:p>
        </p:txBody>
      </p:sp>
      <p:sp>
        <p:nvSpPr>
          <p:cNvPr id="4" name="Slide Number Placeholder 5"/>
          <p:cNvSpPr>
            <a:spLocks noGrp="1"/>
          </p:cNvSpPr>
          <p:nvPr>
            <p:ph type="sldNum" sz="quarter" idx="12"/>
          </p:nvPr>
        </p:nvSpPr>
        <p:spPr/>
        <p:txBody>
          <a:bodyPr/>
          <a:lstStyle>
            <a:lvl1pPr>
              <a:defRPr/>
            </a:lvl1pPr>
          </a:lstStyle>
          <a:p>
            <a:pPr>
              <a:defRPr/>
            </a:pPr>
            <a:fld id="{D714D8A8-DEA7-402B-908D-FD98112A7A26}" type="slidenum">
              <a:rPr lang="en-IN"/>
              <a:pPr>
                <a:defRPr/>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692CC53-54F6-41AF-8FAB-86725FE99A9E}" type="datetimeFigureOut">
              <a:rPr lang="en-US"/>
              <a:pPr>
                <a:defRPr/>
              </a:pPr>
              <a:t>8/6/2018</a:t>
            </a:fld>
            <a:endParaRPr lang="en-IN"/>
          </a:p>
        </p:txBody>
      </p:sp>
      <p:sp>
        <p:nvSpPr>
          <p:cNvPr id="6" name="Footer Placeholder 4"/>
          <p:cNvSpPr>
            <a:spLocks noGrp="1"/>
          </p:cNvSpPr>
          <p:nvPr>
            <p:ph type="ftr" sz="quarter" idx="11"/>
          </p:nvPr>
        </p:nvSpPr>
        <p:spPr/>
        <p:txBody>
          <a:bodyPr/>
          <a:lstStyle>
            <a:lvl1pPr>
              <a:defRPr/>
            </a:lvl1pPr>
          </a:lstStyle>
          <a:p>
            <a:pPr>
              <a:defRPr/>
            </a:pPr>
            <a:endParaRPr lang="en-IN"/>
          </a:p>
        </p:txBody>
      </p:sp>
      <p:sp>
        <p:nvSpPr>
          <p:cNvPr id="7" name="Slide Number Placeholder 5"/>
          <p:cNvSpPr>
            <a:spLocks noGrp="1"/>
          </p:cNvSpPr>
          <p:nvPr>
            <p:ph type="sldNum" sz="quarter" idx="12"/>
          </p:nvPr>
        </p:nvSpPr>
        <p:spPr/>
        <p:txBody>
          <a:bodyPr/>
          <a:lstStyle>
            <a:lvl1pPr>
              <a:defRPr/>
            </a:lvl1pPr>
          </a:lstStyle>
          <a:p>
            <a:pPr>
              <a:defRPr/>
            </a:pPr>
            <a:fld id="{709653D4-9077-4841-A757-B2710137F51D}" type="slidenum">
              <a:rPr lang="en-IN"/>
              <a:pPr>
                <a:defRPr/>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931A7C9-FD3E-4C0E-9062-D0207B2E3FB2}" type="datetimeFigureOut">
              <a:rPr lang="en-US"/>
              <a:pPr>
                <a:defRPr/>
              </a:pPr>
              <a:t>8/6/2018</a:t>
            </a:fld>
            <a:endParaRPr lang="en-IN"/>
          </a:p>
        </p:txBody>
      </p:sp>
      <p:sp>
        <p:nvSpPr>
          <p:cNvPr id="6" name="Footer Placeholder 4"/>
          <p:cNvSpPr>
            <a:spLocks noGrp="1"/>
          </p:cNvSpPr>
          <p:nvPr>
            <p:ph type="ftr" sz="quarter" idx="11"/>
          </p:nvPr>
        </p:nvSpPr>
        <p:spPr/>
        <p:txBody>
          <a:bodyPr/>
          <a:lstStyle>
            <a:lvl1pPr>
              <a:defRPr/>
            </a:lvl1pPr>
          </a:lstStyle>
          <a:p>
            <a:pPr>
              <a:defRPr/>
            </a:pPr>
            <a:endParaRPr lang="en-IN"/>
          </a:p>
        </p:txBody>
      </p:sp>
      <p:sp>
        <p:nvSpPr>
          <p:cNvPr id="7" name="Slide Number Placeholder 5"/>
          <p:cNvSpPr>
            <a:spLocks noGrp="1"/>
          </p:cNvSpPr>
          <p:nvPr>
            <p:ph type="sldNum" sz="quarter" idx="12"/>
          </p:nvPr>
        </p:nvSpPr>
        <p:spPr/>
        <p:txBody>
          <a:bodyPr/>
          <a:lstStyle>
            <a:lvl1pPr>
              <a:defRPr/>
            </a:lvl1pPr>
          </a:lstStyle>
          <a:p>
            <a:pPr>
              <a:defRPr/>
            </a:pPr>
            <a:fld id="{BB3E35E1-06A8-4BC9-86DB-544F092C5924}" type="slidenum">
              <a:rPr lang="en-IN"/>
              <a:pPr>
                <a:defRPr/>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IN"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fld id="{42D8EB3E-037D-4BE1-A1FE-8D356527E06E}" type="datetimeFigureOut">
              <a:rPr lang="en-US"/>
              <a:pPr>
                <a:defRPr/>
              </a:pPr>
              <a:t>8/6/2018</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defRPr>
            </a:lvl1pPr>
          </a:lstStyle>
          <a:p>
            <a:pPr>
              <a:defRPr/>
            </a:pPr>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F085E678-177F-4AF3-84B6-923E08B0D27E}" type="slidenum">
              <a:rPr lang="en-IN"/>
              <a:pPr>
                <a:defRPr/>
              </a:pPr>
              <a:t>‹#›</a:t>
            </a:fld>
            <a:endParaRPr lang="en-IN"/>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pPr eaLnBrk="1" hangingPunct="1"/>
            <a:r>
              <a:rPr lang="en-US" b="1" smtClean="0">
                <a:latin typeface="Arial" charset="0"/>
              </a:rPr>
              <a:t>Bank Marketing</a:t>
            </a:r>
            <a:endParaRPr lang="en-IN" b="1" smtClean="0">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CHALLENGES FACED BY INDIAN BANKING INDUSTRY</a:t>
            </a:r>
            <a:endParaRPr lang="en-US" sz="2800" dirty="0"/>
          </a:p>
        </p:txBody>
      </p:sp>
      <p:sp>
        <p:nvSpPr>
          <p:cNvPr id="3" name="Content Placeholder 2"/>
          <p:cNvSpPr>
            <a:spLocks noGrp="1"/>
          </p:cNvSpPr>
          <p:nvPr>
            <p:ph idx="1"/>
          </p:nvPr>
        </p:nvSpPr>
        <p:spPr/>
        <p:txBody>
          <a:bodyPr/>
          <a:lstStyle/>
          <a:p>
            <a:pPr marL="514350" indent="-514350" algn="just">
              <a:buAutoNum type="arabicPeriod"/>
            </a:pPr>
            <a:r>
              <a:rPr lang="en-US" sz="2800" dirty="0" smtClean="0"/>
              <a:t>Asset quality</a:t>
            </a:r>
          </a:p>
          <a:p>
            <a:pPr marL="514350" indent="-514350" algn="just">
              <a:buNone/>
            </a:pPr>
            <a:r>
              <a:rPr lang="en-US" sz="2800" dirty="0" smtClean="0"/>
              <a:t>banking system has remained resilient, asset quality has seen sustained pressure due to continued economic slowdown. The levels of gross non-performing advances (GNPAs) and net NPAs (NNPAs) for the system have been elevated. As per preliminary data received at RBI for March 15,  2018, while the GNPAs have increased to 4.45% for the system as a whole, the NNPAs have also climbed up to 2.36%.</a:t>
            </a:r>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2. Capital adequacy of banks</a:t>
            </a:r>
            <a:endParaRPr lang="en-US" sz="3200" dirty="0"/>
          </a:p>
        </p:txBody>
      </p:sp>
      <p:sp>
        <p:nvSpPr>
          <p:cNvPr id="3" name="Content Placeholder 2"/>
          <p:cNvSpPr>
            <a:spLocks noGrp="1"/>
          </p:cNvSpPr>
          <p:nvPr>
            <p:ph idx="1"/>
          </p:nvPr>
        </p:nvSpPr>
        <p:spPr>
          <a:xfrm>
            <a:off x="457200" y="1214422"/>
            <a:ext cx="8229600" cy="4911741"/>
          </a:xfrm>
        </p:spPr>
        <p:txBody>
          <a:bodyPr/>
          <a:lstStyle/>
          <a:p>
            <a:pPr algn="just">
              <a:buNone/>
            </a:pPr>
            <a:r>
              <a:rPr lang="en-US" sz="2800" dirty="0" smtClean="0"/>
              <a:t>Concerns have been raised about the ability of our banks to raise additional capital to support their business.</a:t>
            </a:r>
          </a:p>
          <a:p>
            <a:pPr algn="just">
              <a:buNone/>
            </a:pPr>
            <a:r>
              <a:rPr lang="en-US" sz="2800" dirty="0" smtClean="0"/>
              <a:t>Higher level of capital adequacy is needed due to higher provisioning requirements resulting from deterioration in asset quality, kicking in of the Basel III Capital norms, capital required to cover additional risk areas under the risk based supervision framework,.</a:t>
            </a:r>
          </a:p>
          <a:p>
            <a:pPr algn="just">
              <a:buNone/>
            </a:pPr>
            <a:r>
              <a:rPr lang="en-US" sz="2800" dirty="0" smtClean="0"/>
              <a:t>The poor valuations of bank stocks, especially the PSBs, are not helping matters either, as raising equity has become difficult.</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lstStyle/>
          <a:p>
            <a:r>
              <a:rPr lang="en-US" sz="3600" dirty="0" smtClean="0"/>
              <a:t>3. Human resource issues</a:t>
            </a:r>
            <a:endParaRPr lang="en-US" sz="3600" dirty="0"/>
          </a:p>
        </p:txBody>
      </p:sp>
      <p:sp>
        <p:nvSpPr>
          <p:cNvPr id="3" name="Content Placeholder 2"/>
          <p:cNvSpPr>
            <a:spLocks noGrp="1"/>
          </p:cNvSpPr>
          <p:nvPr>
            <p:ph idx="1"/>
          </p:nvPr>
        </p:nvSpPr>
        <p:spPr>
          <a:xfrm>
            <a:off x="457200" y="1214422"/>
            <a:ext cx="8229600" cy="4911741"/>
          </a:xfrm>
        </p:spPr>
        <p:txBody>
          <a:bodyPr/>
          <a:lstStyle/>
          <a:p>
            <a:pPr algn="just"/>
            <a:r>
              <a:rPr lang="en-US" sz="2800" dirty="0" smtClean="0"/>
              <a:t>All banks, including those in the private sector, are witnessing high attrition rates, giving rise to resource gaps.</a:t>
            </a:r>
          </a:p>
          <a:p>
            <a:pPr algn="just"/>
            <a:r>
              <a:rPr lang="en-US" sz="2800" dirty="0" smtClean="0"/>
              <a:t>The banks need to continuously enhance the skill levels of their employees so as to remain viable and competitive and to take advantage of new opportunities.</a:t>
            </a:r>
          </a:p>
          <a:p>
            <a:pPr algn="just"/>
            <a:r>
              <a:rPr lang="en-US" sz="2800" dirty="0" smtClean="0"/>
              <a:t>The banking industry has transformed rapidly in the last ten years, shifting from transactional and customer service-oriented to an increasingly aggressive environment, where competition for revenue is on top priority.</a:t>
            </a: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4. Revision to the priority sector lending guidelines</a:t>
            </a:r>
            <a:endParaRPr lang="en-US" sz="2800" dirty="0"/>
          </a:p>
        </p:txBody>
      </p:sp>
      <p:sp>
        <p:nvSpPr>
          <p:cNvPr id="3" name="Content Placeholder 2"/>
          <p:cNvSpPr>
            <a:spLocks noGrp="1"/>
          </p:cNvSpPr>
          <p:nvPr>
            <p:ph idx="1"/>
          </p:nvPr>
        </p:nvSpPr>
        <p:spPr/>
        <p:txBody>
          <a:bodyPr/>
          <a:lstStyle/>
          <a:p>
            <a:pPr algn="just"/>
            <a:r>
              <a:rPr lang="en-US" sz="2800" dirty="0" smtClean="0"/>
              <a:t>There is also readjustment in some sub-targets, whereby the banks are now required to progressively achieve 8% of lending to Small and Marginal Farmers and 7.5% to the micro enterprises among the MSEs in a phased manner.</a:t>
            </a:r>
          </a:p>
          <a:p>
            <a:pPr algn="just"/>
            <a:r>
              <a:rPr lang="en-US" sz="2800" dirty="0" smtClean="0"/>
              <a:t>Lending to a few new sub-sectors like renewable energy, social infrastructure and to the medium enterprises would now be treated as priority sector lending.</a:t>
            </a: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5. Globalization of regulation-making process</a:t>
            </a:r>
            <a:endParaRPr lang="en-US" sz="3200" dirty="0"/>
          </a:p>
        </p:txBody>
      </p:sp>
      <p:sp>
        <p:nvSpPr>
          <p:cNvPr id="3" name="Content Placeholder 2"/>
          <p:cNvSpPr>
            <a:spLocks noGrp="1"/>
          </p:cNvSpPr>
          <p:nvPr>
            <p:ph idx="1"/>
          </p:nvPr>
        </p:nvSpPr>
        <p:spPr/>
        <p:txBody>
          <a:bodyPr/>
          <a:lstStyle/>
          <a:p>
            <a:pPr algn="just"/>
            <a:r>
              <a:rPr lang="en-US" dirty="0" smtClean="0"/>
              <a:t>There is a process for peer review of regulatory guidelines issued by various jurisdictions to ascertain compliance with the global standards, failure to adhere to which would render the jurisdiction non-compliant to the standards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6. Technology and its impact</a:t>
            </a:r>
            <a:endParaRPr lang="en-US" sz="3200" dirty="0"/>
          </a:p>
        </p:txBody>
      </p:sp>
      <p:sp>
        <p:nvSpPr>
          <p:cNvPr id="3" name="Content Placeholder 2"/>
          <p:cNvSpPr>
            <a:spLocks noGrp="1"/>
          </p:cNvSpPr>
          <p:nvPr>
            <p:ph idx="1"/>
          </p:nvPr>
        </p:nvSpPr>
        <p:spPr/>
        <p:txBody>
          <a:bodyPr/>
          <a:lstStyle/>
          <a:p>
            <a:r>
              <a:rPr lang="en-US" dirty="0" smtClean="0"/>
              <a:t>Traditional businesses are slowly moving on-line and e-commerce is the preferred choice of the gen-next customer. The challenge before the PSBs is to upscale their capabilities, train their employees on the new technologies to benefit from the possibilities that adoption of technology can open up.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7. Treating customers fairly </a:t>
            </a:r>
            <a:endParaRPr lang="en-US" sz="3200" dirty="0"/>
          </a:p>
        </p:txBody>
      </p:sp>
      <p:sp>
        <p:nvSpPr>
          <p:cNvPr id="3" name="Content Placeholder 2"/>
          <p:cNvSpPr>
            <a:spLocks noGrp="1"/>
          </p:cNvSpPr>
          <p:nvPr>
            <p:ph idx="1"/>
          </p:nvPr>
        </p:nvSpPr>
        <p:spPr>
          <a:xfrm>
            <a:off x="457200" y="1285860"/>
            <a:ext cx="8229600" cy="4840303"/>
          </a:xfrm>
        </p:spPr>
        <p:txBody>
          <a:bodyPr/>
          <a:lstStyle/>
          <a:p>
            <a:r>
              <a:rPr lang="en-US" sz="2800" dirty="0" smtClean="0"/>
              <a:t>Protection of bank customers has been one of the thrust areas for RBI in recent times. As you may be aware, RBI has issued a Charter of Customer Rights based on the global best practices. The Charter comprises of following five rights:</a:t>
            </a:r>
          </a:p>
          <a:p>
            <a:r>
              <a:rPr lang="en-US" sz="2800" dirty="0" smtClean="0"/>
              <a:t>Right to Fair Treatment </a:t>
            </a:r>
          </a:p>
          <a:p>
            <a:r>
              <a:rPr lang="en-US" sz="2800" dirty="0" smtClean="0"/>
              <a:t>Right to Transparency, Fair and Honest Dealing</a:t>
            </a:r>
          </a:p>
          <a:p>
            <a:r>
              <a:rPr lang="en-US" sz="2800" dirty="0" smtClean="0"/>
              <a:t>Right to Suitability</a:t>
            </a:r>
          </a:p>
          <a:p>
            <a:r>
              <a:rPr lang="en-US" sz="2800" dirty="0" smtClean="0"/>
              <a:t>Right to Privacy  Right to Grievances Redress and Compensation </a:t>
            </a:r>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9. Risk management</a:t>
            </a:r>
            <a:endParaRPr lang="en-US" sz="3600" dirty="0"/>
          </a:p>
        </p:txBody>
      </p:sp>
      <p:sp>
        <p:nvSpPr>
          <p:cNvPr id="3" name="Content Placeholder 2"/>
          <p:cNvSpPr>
            <a:spLocks noGrp="1"/>
          </p:cNvSpPr>
          <p:nvPr>
            <p:ph idx="1"/>
          </p:nvPr>
        </p:nvSpPr>
        <p:spPr/>
        <p:txBody>
          <a:bodyPr/>
          <a:lstStyle/>
          <a:p>
            <a:r>
              <a:rPr lang="en-US" dirty="0" smtClean="0"/>
              <a:t>Risk is inevitable in the banking business and hence, a sound risk management framework is the touchstone of an efficient bank. The risk management effectively aims at balancing the Risk-Return Trade-off which is "maximizing return for a given risk" and "minimizing risk for a given return".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10.</a:t>
            </a:r>
            <a:r>
              <a:rPr lang="en-US" sz="3600" b="1" dirty="0" smtClean="0"/>
              <a:t> Financial Inclusion</a:t>
            </a:r>
            <a:endParaRPr lang="en-US" sz="3600" dirty="0"/>
          </a:p>
        </p:txBody>
      </p:sp>
      <p:sp>
        <p:nvSpPr>
          <p:cNvPr id="3" name="Content Placeholder 2"/>
          <p:cNvSpPr>
            <a:spLocks noGrp="1"/>
          </p:cNvSpPr>
          <p:nvPr>
            <p:ph idx="1"/>
          </p:nvPr>
        </p:nvSpPr>
        <p:spPr/>
        <p:txBody>
          <a:bodyPr/>
          <a:lstStyle/>
          <a:p>
            <a:pPr algn="just"/>
            <a:r>
              <a:rPr lang="en-US" sz="2800" b="1" dirty="0" smtClean="0"/>
              <a:t>Financial inclusion means</a:t>
            </a:r>
            <a:r>
              <a:rPr lang="en-US" sz="2800" dirty="0" smtClean="0"/>
              <a:t> that individuals and businesses have access to useful and affordable </a:t>
            </a:r>
            <a:r>
              <a:rPr lang="en-US" sz="2800" b="1" dirty="0" smtClean="0"/>
              <a:t>financial</a:t>
            </a:r>
            <a:r>
              <a:rPr lang="en-US" sz="2800" dirty="0" smtClean="0"/>
              <a:t> products and services that meet their needs – transactions, payments, savings, credit and insurance – delivered in a responsible and sustainable way.</a:t>
            </a:r>
          </a:p>
          <a:p>
            <a:pPr algn="just"/>
            <a:r>
              <a:rPr lang="en-US" sz="2800" dirty="0" smtClean="0"/>
              <a:t>Dev (2006) stated that financial inclusion is significant from the point of view of living conditions of poor people, farmers, rural non-farm enterprises and other vulnerable groups.</a:t>
            </a:r>
            <a:endParaRPr 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11. Social and Ethical Aspects </a:t>
            </a:r>
            <a:endParaRPr lang="en-US" sz="3200" dirty="0"/>
          </a:p>
        </p:txBody>
      </p:sp>
      <p:sp>
        <p:nvSpPr>
          <p:cNvPr id="3" name="Content Placeholder 2"/>
          <p:cNvSpPr>
            <a:spLocks noGrp="1"/>
          </p:cNvSpPr>
          <p:nvPr>
            <p:ph idx="1"/>
          </p:nvPr>
        </p:nvSpPr>
        <p:spPr/>
        <p:txBody>
          <a:bodyPr/>
          <a:lstStyle/>
          <a:p>
            <a:pPr algn="just"/>
            <a:r>
              <a:rPr lang="en-US" dirty="0" smtClean="0"/>
              <a:t>There are some banks, which proactively undertake the responsibility to bear the social and ethical aspects of banking. This is a challenge for commercial banks to consider these aspects in their working. </a:t>
            </a:r>
          </a:p>
          <a:p>
            <a:pPr algn="just"/>
            <a:r>
              <a:rPr lang="en-US" dirty="0" smtClean="0"/>
              <a:t>Apart from profit maximization, commercial banks are supposed to support those organizations, which have some social concerns.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428628"/>
          </a:xfrm>
        </p:spPr>
        <p:txBody>
          <a:bodyPr/>
          <a:lstStyle/>
          <a:p>
            <a:r>
              <a:rPr lang="en-US" sz="3200" b="1" dirty="0" smtClean="0"/>
              <a:t>Marketing of Banking Services</a:t>
            </a:r>
            <a:br>
              <a:rPr lang="en-US" sz="3200" b="1" dirty="0" smtClean="0"/>
            </a:br>
            <a:endParaRPr lang="en-US" sz="3200" dirty="0"/>
          </a:p>
        </p:txBody>
      </p:sp>
      <p:sp>
        <p:nvSpPr>
          <p:cNvPr id="3" name="Content Placeholder 2"/>
          <p:cNvSpPr>
            <a:spLocks noGrp="1"/>
          </p:cNvSpPr>
          <p:nvPr>
            <p:ph idx="1"/>
          </p:nvPr>
        </p:nvSpPr>
        <p:spPr/>
        <p:txBody>
          <a:bodyPr/>
          <a:lstStyle/>
          <a:p>
            <a:pPr algn="just"/>
            <a:r>
              <a:rPr lang="en-US" dirty="0" smtClean="0"/>
              <a:t>The concept of marketing of banking services is of recent origin. It is only during 1950s banks came to accept the marketing concept for bank services. </a:t>
            </a:r>
          </a:p>
          <a:p>
            <a:pPr algn="just"/>
            <a:r>
              <a:rPr lang="en-US" dirty="0" smtClean="0"/>
              <a:t>Bank marketing is the aggregate of functions directed at providing services to satisfy customers’ financial needs and wants more efficiently and effectively than the competitors in consonance with the </a:t>
            </a:r>
            <a:r>
              <a:rPr lang="en-US" dirty="0" err="1" smtClean="0"/>
              <a:t>organisational</a:t>
            </a:r>
            <a:r>
              <a:rPr lang="en-US" dirty="0" smtClean="0"/>
              <a:t> objectives.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p:cNvSpPr>
          <p:nvPr>
            <p:ph type="body" idx="4294967295"/>
          </p:nvPr>
        </p:nvSpPr>
        <p:spPr>
          <a:xfrm>
            <a:off x="428625" y="188913"/>
            <a:ext cx="8147050" cy="6454775"/>
          </a:xfrm>
        </p:spPr>
        <p:txBody>
          <a:bodyPr/>
          <a:lstStyle/>
          <a:p>
            <a:pPr marL="0" indent="0" algn="ctr" eaLnBrk="1" hangingPunct="1">
              <a:buFont typeface="Arial" charset="0"/>
              <a:buNone/>
            </a:pPr>
            <a:r>
              <a:rPr lang="en-GB" altLang="zh-CN" sz="2800" b="1" dirty="0" smtClean="0">
                <a:latin typeface="Arial" charset="0"/>
              </a:rPr>
              <a:t>Internal Analysis of Banks</a:t>
            </a:r>
          </a:p>
          <a:p>
            <a:pPr marL="0" indent="0" algn="just" eaLnBrk="1" hangingPunct="1">
              <a:buFont typeface="Arial" charset="0"/>
              <a:buNone/>
            </a:pPr>
            <a:r>
              <a:rPr lang="en-GB" altLang="zh-CN" sz="2400" b="1" dirty="0" smtClean="0">
                <a:latin typeface="Arial" charset="0"/>
              </a:rPr>
              <a:t>Systems :</a:t>
            </a:r>
            <a:r>
              <a:rPr lang="en-US" altLang="zh-CN" sz="2400" b="1" dirty="0" smtClean="0">
                <a:latin typeface="Arial" charset="0"/>
              </a:rPr>
              <a:t> </a:t>
            </a:r>
          </a:p>
          <a:p>
            <a:pPr lvl="1" algn="just" eaLnBrk="1" hangingPunct="1">
              <a:buFont typeface="Arial" charset="0"/>
              <a:buChar char="•"/>
            </a:pPr>
            <a:r>
              <a:rPr lang="en-GB" altLang="zh-CN" sz="2400" dirty="0" smtClean="0">
                <a:latin typeface="Arial" charset="0"/>
              </a:rPr>
              <a:t>Branches</a:t>
            </a:r>
            <a:endParaRPr lang="en-US" altLang="zh-CN" sz="2400" dirty="0" smtClean="0">
              <a:latin typeface="Arial" charset="0"/>
            </a:endParaRPr>
          </a:p>
          <a:p>
            <a:pPr lvl="1" algn="just" eaLnBrk="1" hangingPunct="1">
              <a:buFont typeface="Arial" charset="0"/>
              <a:buChar char="•"/>
            </a:pPr>
            <a:r>
              <a:rPr lang="en-GB" altLang="zh-CN" sz="2400" dirty="0" smtClean="0">
                <a:latin typeface="Arial" charset="0"/>
              </a:rPr>
              <a:t>Call centres </a:t>
            </a:r>
          </a:p>
          <a:p>
            <a:pPr lvl="1" algn="just" eaLnBrk="1" hangingPunct="1">
              <a:buFont typeface="Arial" charset="0"/>
              <a:buChar char="•"/>
            </a:pPr>
            <a:r>
              <a:rPr lang="en-GB" altLang="zh-CN" sz="2400" dirty="0" smtClean="0">
                <a:latin typeface="Arial" charset="0"/>
              </a:rPr>
              <a:t>ATMs access</a:t>
            </a:r>
          </a:p>
          <a:p>
            <a:pPr lvl="1" algn="just" eaLnBrk="1" hangingPunct="1">
              <a:buFont typeface="Arial" charset="0"/>
              <a:buChar char="•"/>
            </a:pPr>
            <a:r>
              <a:rPr lang="en-GB" altLang="zh-CN" sz="2400" dirty="0" smtClean="0">
                <a:latin typeface="Arial" charset="0"/>
              </a:rPr>
              <a:t>Business units: retail banking, insurance, investment units</a:t>
            </a:r>
          </a:p>
          <a:p>
            <a:pPr lvl="1" algn="just" eaLnBrk="1" hangingPunct="1">
              <a:buFont typeface="Arial" charset="0"/>
              <a:buChar char="•"/>
            </a:pPr>
            <a:r>
              <a:rPr lang="en-GB" altLang="zh-CN" sz="2400" dirty="0" smtClean="0">
                <a:latin typeface="Arial" charset="0"/>
              </a:rPr>
              <a:t>Computing systems</a:t>
            </a:r>
            <a:endParaRPr lang="en-US" altLang="zh-CN" sz="2400" dirty="0" smtClean="0">
              <a:latin typeface="Arial" charset="0"/>
            </a:endParaRPr>
          </a:p>
          <a:p>
            <a:pPr marL="0" indent="0" algn="just" eaLnBrk="1" hangingPunct="1">
              <a:buFont typeface="Arial" charset="0"/>
              <a:buNone/>
            </a:pPr>
            <a:r>
              <a:rPr lang="en-GB" altLang="zh-CN" sz="2400" b="1" dirty="0" smtClean="0">
                <a:latin typeface="Arial" charset="0"/>
              </a:rPr>
              <a:t>Information Dissemination :</a:t>
            </a:r>
            <a:endParaRPr lang="en-GB" altLang="zh-CN" sz="2400" dirty="0" smtClean="0">
              <a:latin typeface="Arial" charset="0"/>
            </a:endParaRPr>
          </a:p>
          <a:p>
            <a:pPr lvl="1" algn="just" eaLnBrk="1" hangingPunct="1">
              <a:buFont typeface="Arial" charset="0"/>
              <a:buChar char="•"/>
            </a:pPr>
            <a:r>
              <a:rPr lang="en-GB" altLang="zh-CN" sz="2400" dirty="0" smtClean="0">
                <a:latin typeface="Arial" charset="0"/>
              </a:rPr>
              <a:t>Personal customers</a:t>
            </a:r>
          </a:p>
          <a:p>
            <a:pPr lvl="1" algn="just" eaLnBrk="1" hangingPunct="1">
              <a:buFont typeface="Arial" charset="0"/>
              <a:buChar char="•"/>
            </a:pPr>
            <a:r>
              <a:rPr lang="en-GB" altLang="zh-CN" sz="2400" dirty="0" smtClean="0">
                <a:latin typeface="Arial" charset="0"/>
              </a:rPr>
              <a:t>Software</a:t>
            </a:r>
          </a:p>
          <a:p>
            <a:pPr lvl="1" algn="just" eaLnBrk="1" hangingPunct="1">
              <a:buFont typeface="Arial" charset="0"/>
              <a:buChar char="•"/>
            </a:pPr>
            <a:r>
              <a:rPr lang="en-US" altLang="zh-CN" sz="2400" dirty="0" smtClean="0">
                <a:latin typeface="Arial" charset="0"/>
              </a:rPr>
              <a:t> Information support services</a:t>
            </a:r>
            <a:endParaRPr lang="en-GB" altLang="zh-CN" sz="2400" dirty="0" smtClean="0">
              <a:latin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p:cNvSpPr>
          <p:nvPr>
            <p:ph type="body" idx="4294967295"/>
          </p:nvPr>
        </p:nvSpPr>
        <p:spPr>
          <a:xfrm>
            <a:off x="428625" y="188913"/>
            <a:ext cx="8147050" cy="6454775"/>
          </a:xfrm>
        </p:spPr>
        <p:txBody>
          <a:bodyPr/>
          <a:lstStyle/>
          <a:p>
            <a:pPr marL="0" indent="0" algn="ctr" eaLnBrk="1" hangingPunct="1">
              <a:lnSpc>
                <a:spcPct val="170000"/>
              </a:lnSpc>
              <a:buFont typeface="Arial" charset="0"/>
              <a:buNone/>
            </a:pPr>
            <a:r>
              <a:rPr lang="en-GB" altLang="zh-CN" sz="2400" b="1" smtClean="0">
                <a:latin typeface="Arial" charset="0"/>
              </a:rPr>
              <a:t>Internal Analysis of Banks</a:t>
            </a:r>
            <a:endParaRPr lang="en-GB" altLang="zh-CN" sz="2400" smtClean="0">
              <a:latin typeface="Arial" charset="0"/>
            </a:endParaRPr>
          </a:p>
          <a:p>
            <a:pPr marL="0" indent="0" algn="just" eaLnBrk="1" hangingPunct="1">
              <a:lnSpc>
                <a:spcPct val="170000"/>
              </a:lnSpc>
              <a:buFont typeface="Arial" charset="0"/>
              <a:buNone/>
            </a:pPr>
            <a:r>
              <a:rPr lang="en-GB" altLang="zh-CN" sz="2400" b="1" smtClean="0">
                <a:latin typeface="Arial" charset="0"/>
              </a:rPr>
              <a:t>Customers</a:t>
            </a:r>
            <a:r>
              <a:rPr lang="en-GB" altLang="zh-CN" sz="2400" smtClean="0">
                <a:latin typeface="Arial" charset="0"/>
              </a:rPr>
              <a:t>:</a:t>
            </a:r>
            <a:r>
              <a:rPr lang="en-US" altLang="zh-CN" sz="2400" smtClean="0">
                <a:latin typeface="Arial" charset="0"/>
              </a:rPr>
              <a:t> </a:t>
            </a:r>
          </a:p>
          <a:p>
            <a:pPr lvl="1" algn="just" eaLnBrk="1" hangingPunct="1">
              <a:lnSpc>
                <a:spcPct val="170000"/>
              </a:lnSpc>
              <a:buFont typeface="Arial" charset="0"/>
              <a:buChar char="•"/>
            </a:pPr>
            <a:r>
              <a:rPr lang="en-GB" altLang="zh-CN" sz="2400" smtClean="0">
                <a:latin typeface="Arial" charset="0"/>
              </a:rPr>
              <a:t>Focus on deposit accounts </a:t>
            </a:r>
          </a:p>
          <a:p>
            <a:pPr lvl="1" algn="just" eaLnBrk="1" hangingPunct="1">
              <a:lnSpc>
                <a:spcPct val="170000"/>
              </a:lnSpc>
              <a:buFont typeface="Arial" charset="0"/>
              <a:buChar char="•"/>
            </a:pPr>
            <a:r>
              <a:rPr lang="en-GB" altLang="zh-CN" sz="2400" smtClean="0">
                <a:latin typeface="Arial" charset="0"/>
              </a:rPr>
              <a:t>Focus on personal loans</a:t>
            </a:r>
          </a:p>
          <a:p>
            <a:pPr lvl="1" algn="just" eaLnBrk="1" hangingPunct="1">
              <a:lnSpc>
                <a:spcPct val="170000"/>
              </a:lnSpc>
              <a:buFont typeface="Arial" charset="0"/>
              <a:buChar char="•"/>
            </a:pPr>
            <a:r>
              <a:rPr lang="en-GB" altLang="zh-CN" sz="2400" smtClean="0">
                <a:latin typeface="Arial" charset="0"/>
              </a:rPr>
              <a:t>Focus on corporate loans</a:t>
            </a:r>
          </a:p>
          <a:p>
            <a:pPr lvl="1" algn="just" eaLnBrk="1" hangingPunct="1">
              <a:lnSpc>
                <a:spcPct val="170000"/>
              </a:lnSpc>
              <a:buFont typeface="Arial" charset="0"/>
              <a:buChar char="•"/>
            </a:pPr>
            <a:r>
              <a:rPr lang="en-GB" altLang="zh-CN" sz="2400" smtClean="0">
                <a:latin typeface="Arial" charset="0"/>
              </a:rPr>
              <a:t>Focus on investment </a:t>
            </a:r>
          </a:p>
          <a:p>
            <a:pPr lvl="1" algn="just" eaLnBrk="1" hangingPunct="1">
              <a:lnSpc>
                <a:spcPct val="170000"/>
              </a:lnSpc>
              <a:buFont typeface="Arial" charset="0"/>
              <a:buChar char="•"/>
            </a:pPr>
            <a:r>
              <a:rPr lang="en-US" sz="2400" smtClean="0">
                <a:latin typeface="Arial" charset="0"/>
              </a:rPr>
              <a:t>Focus on banking services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84213" y="333375"/>
            <a:ext cx="8208962" cy="6324600"/>
          </a:xfrm>
          <a:prstGeom prst="rect">
            <a:avLst/>
          </a:prstGeom>
          <a:noFill/>
          <a:ln w="9525">
            <a:noFill/>
            <a:miter lim="800000"/>
            <a:headEnd/>
            <a:tailEnd/>
          </a:ln>
        </p:spPr>
        <p:txBody>
          <a:bodyPr>
            <a:spAutoFit/>
          </a:bodyPr>
          <a:lstStyle/>
          <a:p>
            <a:pPr algn="ctr">
              <a:lnSpc>
                <a:spcPct val="150000"/>
              </a:lnSpc>
              <a:spcBef>
                <a:spcPts val="600"/>
              </a:spcBef>
              <a:buClr>
                <a:srgbClr val="282B60"/>
              </a:buClr>
              <a:buSzPct val="125000"/>
              <a:buFont typeface="Times New Roman" pitchFamily="18" charset="0"/>
              <a:buNone/>
            </a:pPr>
            <a:r>
              <a:rPr lang="en-GB" altLang="zh-CN" sz="2400" b="1">
                <a:latin typeface="Arial" charset="0"/>
              </a:rPr>
              <a:t>Marketing Mix</a:t>
            </a:r>
            <a:r>
              <a:rPr lang="en-US" altLang="zh-CN" sz="2400" b="1">
                <a:latin typeface="Arial" charset="0"/>
              </a:rPr>
              <a:t> for Banks</a:t>
            </a:r>
            <a:endParaRPr lang="en-GB" altLang="zh-CN" sz="2400" b="1">
              <a:latin typeface="Arial" charset="0"/>
            </a:endParaRPr>
          </a:p>
          <a:p>
            <a:pPr algn="just">
              <a:lnSpc>
                <a:spcPct val="150000"/>
              </a:lnSpc>
              <a:spcBef>
                <a:spcPts val="600"/>
              </a:spcBef>
              <a:buClr>
                <a:schemeClr val="tx1"/>
              </a:buClr>
              <a:buSzPct val="125000"/>
              <a:buFont typeface="Arial" charset="0"/>
              <a:buChar char="•"/>
            </a:pPr>
            <a:r>
              <a:rPr lang="en-GB" altLang="zh-CN" sz="2400" b="1">
                <a:latin typeface="Arial" charset="0"/>
              </a:rPr>
              <a:t>  Product</a:t>
            </a:r>
            <a:r>
              <a:rPr lang="en-US" altLang="zh-CN" sz="2400">
                <a:latin typeface="Arial" charset="0"/>
              </a:rPr>
              <a:t>  </a:t>
            </a:r>
            <a:r>
              <a:rPr lang="en-US" altLang="zh-CN" sz="2400" b="1">
                <a:latin typeface="Arial" charset="0"/>
              </a:rPr>
              <a:t>/ Service:</a:t>
            </a:r>
          </a:p>
          <a:p>
            <a:pPr marL="800100" lvl="1" indent="-342900" algn="just">
              <a:lnSpc>
                <a:spcPct val="150000"/>
              </a:lnSpc>
              <a:spcBef>
                <a:spcPts val="600"/>
              </a:spcBef>
              <a:buClr>
                <a:schemeClr val="tx1"/>
              </a:buClr>
              <a:buSzPct val="125000"/>
              <a:buFont typeface="Arial" charset="0"/>
              <a:buChar char="•"/>
            </a:pPr>
            <a:r>
              <a:rPr lang="en-US" altLang="zh-CN" sz="2400">
                <a:latin typeface="Arial" charset="0"/>
              </a:rPr>
              <a:t>Credit card account</a:t>
            </a:r>
          </a:p>
          <a:p>
            <a:pPr marL="800100" lvl="1" indent="-342900" algn="just">
              <a:lnSpc>
                <a:spcPct val="150000"/>
              </a:lnSpc>
              <a:spcBef>
                <a:spcPts val="600"/>
              </a:spcBef>
              <a:buClr>
                <a:schemeClr val="tx1"/>
              </a:buClr>
              <a:buSzPct val="125000"/>
              <a:buFont typeface="Arial" charset="0"/>
              <a:buChar char="•"/>
            </a:pPr>
            <a:r>
              <a:rPr lang="en-US" altLang="zh-CN" sz="2400">
                <a:latin typeface="Arial" charset="0"/>
              </a:rPr>
              <a:t>Fund transfer process</a:t>
            </a:r>
          </a:p>
          <a:p>
            <a:pPr marL="800100" lvl="1" indent="-342900" algn="just">
              <a:lnSpc>
                <a:spcPct val="150000"/>
              </a:lnSpc>
              <a:spcBef>
                <a:spcPts val="600"/>
              </a:spcBef>
              <a:buClr>
                <a:schemeClr val="tx1"/>
              </a:buClr>
              <a:buSzPct val="125000"/>
              <a:buFont typeface="Arial" charset="0"/>
              <a:buChar char="•"/>
            </a:pPr>
            <a:r>
              <a:rPr lang="en-US" altLang="zh-CN" sz="2400">
                <a:latin typeface="Arial" charset="0"/>
              </a:rPr>
              <a:t>Guarantee of services</a:t>
            </a:r>
          </a:p>
          <a:p>
            <a:pPr marL="800100" lvl="1" indent="-342900" algn="just">
              <a:lnSpc>
                <a:spcPct val="150000"/>
              </a:lnSpc>
              <a:spcBef>
                <a:spcPts val="600"/>
              </a:spcBef>
              <a:buClr>
                <a:schemeClr val="tx1"/>
              </a:buClr>
              <a:buSzPct val="125000"/>
              <a:buFont typeface="Arial" charset="0"/>
              <a:buChar char="•"/>
            </a:pPr>
            <a:r>
              <a:rPr lang="en-US" altLang="zh-CN" sz="2400">
                <a:latin typeface="Arial" charset="0"/>
              </a:rPr>
              <a:t>Corporate risk management services</a:t>
            </a:r>
          </a:p>
          <a:p>
            <a:pPr algn="just">
              <a:lnSpc>
                <a:spcPct val="150000"/>
              </a:lnSpc>
              <a:spcBef>
                <a:spcPts val="600"/>
              </a:spcBef>
              <a:buClr>
                <a:schemeClr val="tx1"/>
              </a:buClr>
              <a:buSzPct val="125000"/>
              <a:buFont typeface="Arial" charset="0"/>
              <a:buChar char="•"/>
            </a:pPr>
            <a:r>
              <a:rPr lang="en-GB" altLang="zh-CN" sz="2400" b="1">
                <a:latin typeface="Arial" charset="0"/>
              </a:rPr>
              <a:t>  Price / Cost:</a:t>
            </a:r>
          </a:p>
          <a:p>
            <a:pPr marL="800100" lvl="1" indent="-342900" algn="just">
              <a:lnSpc>
                <a:spcPct val="150000"/>
              </a:lnSpc>
              <a:spcBef>
                <a:spcPts val="600"/>
              </a:spcBef>
              <a:buClr>
                <a:schemeClr val="tx1"/>
              </a:buClr>
              <a:buSzPct val="125000"/>
              <a:buFont typeface="Arial" charset="0"/>
              <a:buChar char="•"/>
            </a:pPr>
            <a:r>
              <a:rPr lang="en-GB" altLang="zh-CN" sz="2400">
                <a:latin typeface="Arial" charset="0"/>
              </a:rPr>
              <a:t>Preferential interest rates</a:t>
            </a:r>
          </a:p>
          <a:p>
            <a:pPr marL="800100" lvl="1" indent="-342900" algn="just">
              <a:lnSpc>
                <a:spcPct val="150000"/>
              </a:lnSpc>
              <a:spcBef>
                <a:spcPts val="600"/>
              </a:spcBef>
              <a:buClr>
                <a:schemeClr val="tx1"/>
              </a:buClr>
              <a:buSzPct val="125000"/>
              <a:buFont typeface="Arial" charset="0"/>
              <a:buChar char="•"/>
            </a:pPr>
            <a:r>
              <a:rPr lang="en-GB" altLang="zh-CN" sz="2400">
                <a:latin typeface="Arial" charset="0"/>
              </a:rPr>
              <a:t>Competitive deposit rate </a:t>
            </a:r>
            <a:endParaRPr lang="en-GB" altLang="zh-CN" sz="2400" b="1">
              <a:latin typeface="Arial" charset="0"/>
            </a:endParaRPr>
          </a:p>
          <a:p>
            <a:pPr marL="800100" lvl="1" indent="-342900" algn="just">
              <a:lnSpc>
                <a:spcPct val="150000"/>
              </a:lnSpc>
              <a:spcBef>
                <a:spcPts val="600"/>
              </a:spcBef>
              <a:buClr>
                <a:schemeClr val="tx1"/>
              </a:buClr>
              <a:buSzPct val="125000"/>
            </a:pPr>
            <a:endParaRPr lang="en-GB" altLang="zh-CN" sz="2400" b="1">
              <a:latin typeface="Arial"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720725" y="44450"/>
            <a:ext cx="8172450" cy="6956425"/>
          </a:xfrm>
          <a:prstGeom prst="rect">
            <a:avLst/>
          </a:prstGeom>
          <a:noFill/>
          <a:ln w="9525">
            <a:noFill/>
            <a:miter lim="800000"/>
            <a:headEnd/>
            <a:tailEnd/>
          </a:ln>
        </p:spPr>
        <p:txBody>
          <a:bodyPr>
            <a:spAutoFit/>
          </a:bodyPr>
          <a:lstStyle/>
          <a:p>
            <a:pPr algn="ctr">
              <a:lnSpc>
                <a:spcPct val="150000"/>
              </a:lnSpc>
              <a:spcBef>
                <a:spcPts val="600"/>
              </a:spcBef>
              <a:buClr>
                <a:schemeClr val="tx1"/>
              </a:buClr>
              <a:buSzPct val="125000"/>
            </a:pPr>
            <a:r>
              <a:rPr lang="en-GB" altLang="zh-CN" sz="2400" b="1">
                <a:latin typeface="Arial" charset="0"/>
              </a:rPr>
              <a:t>Marketing Mix</a:t>
            </a:r>
            <a:r>
              <a:rPr lang="en-US" altLang="zh-CN" sz="2400" b="1">
                <a:latin typeface="Arial" charset="0"/>
              </a:rPr>
              <a:t> for Banks</a:t>
            </a:r>
            <a:endParaRPr lang="en-GB" altLang="zh-CN" sz="2400" b="1">
              <a:latin typeface="Arial" charset="0"/>
            </a:endParaRPr>
          </a:p>
          <a:p>
            <a:pPr algn="just">
              <a:lnSpc>
                <a:spcPct val="150000"/>
              </a:lnSpc>
              <a:spcBef>
                <a:spcPts val="600"/>
              </a:spcBef>
              <a:buClr>
                <a:schemeClr val="tx1"/>
              </a:buClr>
              <a:buSzPct val="125000"/>
              <a:buFont typeface="Arial" charset="0"/>
              <a:buChar char="•"/>
            </a:pPr>
            <a:r>
              <a:rPr lang="en-GB" altLang="zh-CN" sz="2400" b="1">
                <a:latin typeface="Arial" charset="0"/>
              </a:rPr>
              <a:t>  Promotion</a:t>
            </a:r>
            <a:r>
              <a:rPr lang="en-US" altLang="zh-CN" sz="2400">
                <a:latin typeface="Arial" charset="0"/>
              </a:rPr>
              <a:t>: </a:t>
            </a:r>
          </a:p>
          <a:p>
            <a:pPr marL="800100" lvl="1" indent="-342900" algn="just">
              <a:lnSpc>
                <a:spcPct val="150000"/>
              </a:lnSpc>
              <a:spcBef>
                <a:spcPts val="600"/>
              </a:spcBef>
              <a:buClr>
                <a:schemeClr val="tx1"/>
              </a:buClr>
              <a:buSzPct val="125000"/>
              <a:buFont typeface="Arial" charset="0"/>
              <a:buChar char="•"/>
            </a:pPr>
            <a:r>
              <a:rPr lang="en-US" altLang="zh-CN" sz="2400">
                <a:latin typeface="Arial" charset="0"/>
              </a:rPr>
              <a:t>Above the line and below the line techniques  </a:t>
            </a:r>
          </a:p>
          <a:p>
            <a:pPr marL="800100" lvl="1" indent="-342900" algn="just">
              <a:lnSpc>
                <a:spcPct val="150000"/>
              </a:lnSpc>
              <a:spcBef>
                <a:spcPts val="600"/>
              </a:spcBef>
              <a:buClr>
                <a:schemeClr val="tx1"/>
              </a:buClr>
              <a:buSzPct val="125000"/>
              <a:buFont typeface="Arial" charset="0"/>
              <a:buChar char="•"/>
            </a:pPr>
            <a:r>
              <a:rPr lang="en-US" altLang="zh-CN" sz="2400">
                <a:latin typeface="Arial" charset="0"/>
              </a:rPr>
              <a:t>Travel magazines</a:t>
            </a:r>
          </a:p>
          <a:p>
            <a:pPr marL="800100" lvl="1" indent="-342900" algn="just">
              <a:lnSpc>
                <a:spcPct val="150000"/>
              </a:lnSpc>
              <a:spcBef>
                <a:spcPts val="600"/>
              </a:spcBef>
              <a:buClr>
                <a:schemeClr val="tx1"/>
              </a:buClr>
              <a:buSzPct val="125000"/>
              <a:buFont typeface="Arial" charset="0"/>
              <a:buChar char="•"/>
            </a:pPr>
            <a:r>
              <a:rPr lang="en-US" altLang="zh-CN" sz="2400">
                <a:latin typeface="Arial" charset="0"/>
              </a:rPr>
              <a:t>Travel agent’s websites</a:t>
            </a:r>
          </a:p>
          <a:p>
            <a:pPr marL="800100" lvl="1" indent="-342900" algn="just">
              <a:lnSpc>
                <a:spcPct val="150000"/>
              </a:lnSpc>
              <a:spcBef>
                <a:spcPts val="600"/>
              </a:spcBef>
              <a:buClr>
                <a:schemeClr val="tx1"/>
              </a:buClr>
              <a:buSzPct val="125000"/>
              <a:buFont typeface="Arial" charset="0"/>
              <a:buChar char="•"/>
            </a:pPr>
            <a:r>
              <a:rPr lang="en-US" altLang="zh-CN" sz="2400">
                <a:latin typeface="Arial" charset="0"/>
              </a:rPr>
              <a:t>Popular TV channels</a:t>
            </a:r>
          </a:p>
          <a:p>
            <a:pPr algn="just">
              <a:lnSpc>
                <a:spcPct val="150000"/>
              </a:lnSpc>
              <a:spcBef>
                <a:spcPts val="600"/>
              </a:spcBef>
              <a:buClr>
                <a:schemeClr val="tx1"/>
              </a:buClr>
              <a:buSzPct val="125000"/>
              <a:buFont typeface="Arial" charset="0"/>
              <a:buChar char="•"/>
            </a:pPr>
            <a:r>
              <a:rPr lang="en-GB" altLang="zh-CN" sz="2400" b="1">
                <a:latin typeface="Arial" charset="0"/>
              </a:rPr>
              <a:t>  Place</a:t>
            </a:r>
            <a:r>
              <a:rPr lang="en-US" altLang="zh-CN" sz="2400">
                <a:latin typeface="Arial" charset="0"/>
              </a:rPr>
              <a:t>: </a:t>
            </a:r>
          </a:p>
          <a:p>
            <a:pPr marL="800100" lvl="1" indent="-342900" algn="just">
              <a:lnSpc>
                <a:spcPct val="150000"/>
              </a:lnSpc>
              <a:spcBef>
                <a:spcPts val="600"/>
              </a:spcBef>
              <a:buClr>
                <a:schemeClr val="tx1"/>
              </a:buClr>
              <a:buSzPct val="125000"/>
              <a:buFont typeface="Arial" charset="0"/>
              <a:buChar char="•"/>
            </a:pPr>
            <a:r>
              <a:rPr lang="en-US" altLang="zh-CN" sz="2400">
                <a:latin typeface="Arial" charset="0"/>
              </a:rPr>
              <a:t>Wider coverage of branches </a:t>
            </a:r>
          </a:p>
          <a:p>
            <a:pPr marL="800100" lvl="1" indent="-342900" algn="just">
              <a:lnSpc>
                <a:spcPct val="150000"/>
              </a:lnSpc>
              <a:spcBef>
                <a:spcPts val="600"/>
              </a:spcBef>
              <a:buClr>
                <a:schemeClr val="tx1"/>
              </a:buClr>
              <a:buSzPct val="125000"/>
              <a:buFont typeface="Arial" charset="0"/>
              <a:buChar char="•"/>
            </a:pPr>
            <a:r>
              <a:rPr lang="en-US" altLang="zh-CN" sz="2400">
                <a:latin typeface="Arial" charset="0"/>
              </a:rPr>
              <a:t>Rural bank office branches </a:t>
            </a:r>
          </a:p>
          <a:p>
            <a:pPr marL="800100" lvl="1" indent="-342900" algn="just">
              <a:lnSpc>
                <a:spcPct val="150000"/>
              </a:lnSpc>
              <a:spcBef>
                <a:spcPts val="600"/>
              </a:spcBef>
              <a:buClr>
                <a:schemeClr val="tx1"/>
              </a:buClr>
              <a:buSzPct val="125000"/>
              <a:buFont typeface="Arial" charset="0"/>
              <a:buChar char="•"/>
            </a:pPr>
            <a:r>
              <a:rPr lang="en-US" altLang="zh-CN" sz="2400">
                <a:latin typeface="Arial" charset="0"/>
              </a:rPr>
              <a:t>ATM machines </a:t>
            </a:r>
          </a:p>
          <a:p>
            <a:pPr marL="800100" lvl="1" indent="-342900" algn="just">
              <a:lnSpc>
                <a:spcPct val="150000"/>
              </a:lnSpc>
              <a:spcBef>
                <a:spcPts val="600"/>
              </a:spcBef>
              <a:buClr>
                <a:schemeClr val="tx1"/>
              </a:buClr>
              <a:buSzPct val="125000"/>
              <a:buFont typeface="Arial" charset="0"/>
              <a:buChar char="•"/>
            </a:pPr>
            <a:r>
              <a:rPr lang="en-US" altLang="zh-CN" sz="2400">
                <a:latin typeface="Arial" charset="0"/>
              </a:rPr>
              <a:t>Internet banking</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5"/>
          <p:cNvSpPr txBox="1">
            <a:spLocks noChangeArrowheads="1"/>
          </p:cNvSpPr>
          <p:nvPr/>
        </p:nvSpPr>
        <p:spPr bwMode="auto">
          <a:xfrm>
            <a:off x="8153400" y="0"/>
            <a:ext cx="990600" cy="349250"/>
          </a:xfrm>
          <a:prstGeom prst="rect">
            <a:avLst/>
          </a:prstGeom>
          <a:solidFill>
            <a:schemeClr val="bg1"/>
          </a:solidFill>
          <a:ln w="9525">
            <a:noFill/>
            <a:miter lim="800000"/>
            <a:headEnd/>
            <a:tailEnd/>
          </a:ln>
        </p:spPr>
        <p:txBody>
          <a:bodyPr>
            <a:spAutoFit/>
          </a:bodyPr>
          <a:lstStyle/>
          <a:p>
            <a:endParaRPr lang="en-US"/>
          </a:p>
        </p:txBody>
      </p:sp>
      <p:sp>
        <p:nvSpPr>
          <p:cNvPr id="23555" name="Rectangle 3"/>
          <p:cNvSpPr txBox="1">
            <a:spLocks noChangeArrowheads="1"/>
          </p:cNvSpPr>
          <p:nvPr/>
        </p:nvSpPr>
        <p:spPr bwMode="auto">
          <a:xfrm>
            <a:off x="476250" y="260350"/>
            <a:ext cx="8343900" cy="6481763"/>
          </a:xfrm>
          <a:prstGeom prst="rect">
            <a:avLst/>
          </a:prstGeom>
          <a:noFill/>
          <a:ln w="9525">
            <a:noFill/>
            <a:miter lim="800000"/>
            <a:headEnd/>
            <a:tailEnd/>
          </a:ln>
        </p:spPr>
        <p:txBody>
          <a:bodyPr anchor="ctr" anchorCtr="1"/>
          <a:lstStyle/>
          <a:p>
            <a:pPr marL="341313" indent="-341313" algn="ctr">
              <a:lnSpc>
                <a:spcPct val="160000"/>
              </a:lnSpc>
              <a:spcBef>
                <a:spcPts val="600"/>
              </a:spcBef>
              <a:buClr>
                <a:srgbClr val="282B60"/>
              </a:buClr>
              <a:buSzPct val="125000"/>
              <a:buFont typeface="Times New Roman" pitchFamily="18" charset="0"/>
              <a:buNone/>
            </a:pPr>
            <a:r>
              <a:rPr lang="en-GB" altLang="zh-CN" sz="2400" b="1">
                <a:latin typeface="Arial" charset="0"/>
              </a:rPr>
              <a:t>Marketing Mix for Banks</a:t>
            </a:r>
            <a:r>
              <a:rPr lang="en-US" altLang="zh-CN" sz="2400" b="1">
                <a:latin typeface="Arial" charset="0"/>
              </a:rPr>
              <a:t> </a:t>
            </a:r>
            <a:endParaRPr lang="en-GB" altLang="zh-CN" sz="2400" b="1">
              <a:solidFill>
                <a:srgbClr val="282B60"/>
              </a:solidFill>
              <a:latin typeface="Arial" charset="0"/>
            </a:endParaRPr>
          </a:p>
          <a:p>
            <a:pPr marL="341313" indent="-341313" algn="just">
              <a:lnSpc>
                <a:spcPct val="160000"/>
              </a:lnSpc>
              <a:spcBef>
                <a:spcPts val="600"/>
              </a:spcBef>
              <a:buClr>
                <a:schemeClr val="tx1"/>
              </a:buClr>
              <a:buSzPct val="125000"/>
              <a:buFontTx/>
              <a:buChar char="•"/>
            </a:pPr>
            <a:r>
              <a:rPr lang="en-GB" altLang="zh-CN" sz="2200" b="1">
                <a:latin typeface="Arial" charset="0"/>
              </a:rPr>
              <a:t>People: </a:t>
            </a:r>
          </a:p>
          <a:p>
            <a:pPr marL="798513" lvl="1" indent="-341313" algn="just">
              <a:lnSpc>
                <a:spcPct val="160000"/>
              </a:lnSpc>
              <a:spcBef>
                <a:spcPts val="600"/>
              </a:spcBef>
              <a:buClr>
                <a:schemeClr val="tx1"/>
              </a:buClr>
              <a:buSzPct val="125000"/>
              <a:buFontTx/>
              <a:buChar char="•"/>
            </a:pPr>
            <a:r>
              <a:rPr lang="en-GB" altLang="zh-CN" sz="2200">
                <a:latin typeface="Arial" charset="0"/>
              </a:rPr>
              <a:t>Skilled staff of the bank </a:t>
            </a:r>
          </a:p>
          <a:p>
            <a:pPr marL="798513" lvl="1" indent="-341313" algn="just">
              <a:lnSpc>
                <a:spcPct val="160000"/>
              </a:lnSpc>
              <a:spcBef>
                <a:spcPts val="600"/>
              </a:spcBef>
              <a:buClr>
                <a:schemeClr val="tx1"/>
              </a:buClr>
              <a:buSzPct val="125000"/>
              <a:buFontTx/>
              <a:buChar char="•"/>
            </a:pPr>
            <a:r>
              <a:rPr lang="en-GB" altLang="zh-CN" sz="2200">
                <a:latin typeface="Arial" charset="0"/>
              </a:rPr>
              <a:t>Training programmes </a:t>
            </a:r>
            <a:endParaRPr lang="en-US" altLang="zh-CN" sz="2200">
              <a:latin typeface="Arial" charset="0"/>
            </a:endParaRPr>
          </a:p>
          <a:p>
            <a:pPr marL="341313" indent="-341313" algn="just">
              <a:lnSpc>
                <a:spcPct val="160000"/>
              </a:lnSpc>
              <a:spcBef>
                <a:spcPts val="600"/>
              </a:spcBef>
              <a:buClr>
                <a:schemeClr val="tx1"/>
              </a:buClr>
              <a:buSzPct val="125000"/>
              <a:buFontTx/>
              <a:buChar char="•"/>
            </a:pPr>
            <a:r>
              <a:rPr lang="en-GB" altLang="zh-CN" sz="2200" b="1">
                <a:latin typeface="Arial" charset="0"/>
              </a:rPr>
              <a:t>Process</a:t>
            </a:r>
            <a:r>
              <a:rPr lang="en-US" altLang="zh-CN" sz="2200">
                <a:latin typeface="Arial" charset="0"/>
              </a:rPr>
              <a:t>: </a:t>
            </a:r>
          </a:p>
          <a:p>
            <a:pPr marL="798513" lvl="1" indent="-341313" algn="just">
              <a:lnSpc>
                <a:spcPct val="160000"/>
              </a:lnSpc>
              <a:spcBef>
                <a:spcPts val="600"/>
              </a:spcBef>
              <a:buClr>
                <a:schemeClr val="tx1"/>
              </a:buClr>
              <a:buSzPct val="125000"/>
              <a:buFontTx/>
              <a:buChar char="•"/>
            </a:pPr>
            <a:r>
              <a:rPr lang="en-US" altLang="zh-CN" sz="2200">
                <a:latin typeface="Arial" charset="0"/>
              </a:rPr>
              <a:t>Accounts can be opened through all the banking channels </a:t>
            </a:r>
          </a:p>
          <a:p>
            <a:pPr marL="798513" lvl="1" indent="-341313" algn="just">
              <a:lnSpc>
                <a:spcPct val="160000"/>
              </a:lnSpc>
              <a:spcBef>
                <a:spcPts val="600"/>
              </a:spcBef>
              <a:buClr>
                <a:schemeClr val="tx1"/>
              </a:buClr>
              <a:buSzPct val="125000"/>
              <a:buFontTx/>
              <a:buChar char="•"/>
            </a:pPr>
            <a:r>
              <a:rPr lang="en-US" altLang="zh-CN" sz="2200">
                <a:latin typeface="Arial" charset="0"/>
              </a:rPr>
              <a:t>Social responsible on the credit limit</a:t>
            </a:r>
          </a:p>
          <a:p>
            <a:pPr marL="341313" indent="-341313" algn="just">
              <a:lnSpc>
                <a:spcPct val="160000"/>
              </a:lnSpc>
              <a:spcBef>
                <a:spcPts val="600"/>
              </a:spcBef>
              <a:buClr>
                <a:schemeClr val="tx1"/>
              </a:buClr>
              <a:buSzPct val="125000"/>
              <a:buFontTx/>
              <a:buChar char="•"/>
            </a:pPr>
            <a:r>
              <a:rPr lang="en-GB" altLang="zh-CN" sz="2200" b="1">
                <a:latin typeface="Arial" charset="0"/>
              </a:rPr>
              <a:t>Visibility: </a:t>
            </a:r>
          </a:p>
          <a:p>
            <a:pPr marL="798513" lvl="1" indent="-341313" algn="just">
              <a:lnSpc>
                <a:spcPct val="160000"/>
              </a:lnSpc>
              <a:spcBef>
                <a:spcPts val="600"/>
              </a:spcBef>
              <a:buClr>
                <a:schemeClr val="tx1"/>
              </a:buClr>
              <a:buSzPct val="125000"/>
              <a:buFontTx/>
              <a:buChar char="•"/>
            </a:pPr>
            <a:r>
              <a:rPr lang="en-GB" altLang="zh-CN" sz="2200">
                <a:latin typeface="Arial" charset="0"/>
              </a:rPr>
              <a:t>Visibility of the branches and the bank logo </a:t>
            </a:r>
          </a:p>
          <a:p>
            <a:pPr marL="798513" lvl="1" indent="-341313" algn="just">
              <a:lnSpc>
                <a:spcPct val="160000"/>
              </a:lnSpc>
              <a:spcBef>
                <a:spcPts val="600"/>
              </a:spcBef>
              <a:buClr>
                <a:schemeClr val="tx1"/>
              </a:buClr>
              <a:buSzPct val="125000"/>
              <a:buFontTx/>
              <a:buChar char="•"/>
            </a:pPr>
            <a:r>
              <a:rPr lang="en-GB" altLang="zh-CN" sz="2200">
                <a:latin typeface="Arial" charset="0"/>
              </a:rPr>
              <a:t>Team of professional staff members</a:t>
            </a:r>
            <a:endParaRPr lang="zh-CN" altLang="en-US" sz="2200">
              <a:latin typeface="Tahoma" pitchFamily="34" charset="0"/>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T</a:t>
            </a:r>
            <a:r>
              <a:rPr lang="en-US" sz="3200" dirty="0" smtClean="0"/>
              <a:t>rends of marketing strategies in Indian banking</a:t>
            </a:r>
            <a:endParaRPr lang="en-US" sz="3200" dirty="0"/>
          </a:p>
        </p:txBody>
      </p:sp>
      <p:sp>
        <p:nvSpPr>
          <p:cNvPr id="3" name="Content Placeholder 2"/>
          <p:cNvSpPr>
            <a:spLocks noGrp="1"/>
          </p:cNvSpPr>
          <p:nvPr>
            <p:ph idx="1"/>
          </p:nvPr>
        </p:nvSpPr>
        <p:spPr/>
        <p:txBody>
          <a:bodyPr/>
          <a:lstStyle/>
          <a:p>
            <a:pPr algn="just">
              <a:buNone/>
            </a:pPr>
            <a:r>
              <a:rPr lang="en-US" sz="2800" dirty="0" smtClean="0"/>
              <a:t>1. Advertising remains the undisputed promotional tool for banks so </a:t>
            </a:r>
            <a:r>
              <a:rPr lang="en-US" sz="2800" dirty="0" smtClean="0"/>
              <a:t>far among </a:t>
            </a:r>
            <a:r>
              <a:rPr lang="en-US" sz="2800" dirty="0" smtClean="0"/>
              <a:t>the other promotional tools</a:t>
            </a:r>
            <a:r>
              <a:rPr lang="en-US" sz="2800" dirty="0" smtClean="0"/>
              <a:t>.</a:t>
            </a:r>
          </a:p>
          <a:p>
            <a:pPr algn="just">
              <a:buNone/>
            </a:pPr>
            <a:r>
              <a:rPr lang="en-US" sz="2800" dirty="0" smtClean="0"/>
              <a:t>	</a:t>
            </a:r>
          </a:p>
          <a:p>
            <a:pPr algn="just">
              <a:buNone/>
            </a:pPr>
            <a:r>
              <a:rPr lang="en-US" sz="2800" dirty="0" smtClean="0"/>
              <a:t>Advertising</a:t>
            </a:r>
            <a:r>
              <a:rPr lang="en-US" sz="2800" dirty="0" smtClean="0"/>
              <a:t>, which includes </a:t>
            </a:r>
            <a:r>
              <a:rPr lang="en-US" sz="2800" dirty="0" smtClean="0"/>
              <a:t>direct mail</a:t>
            </a:r>
            <a:r>
              <a:rPr lang="en-US" sz="2800" dirty="0" smtClean="0"/>
              <a:t>, accounted for the largest share of marketing expenditures at </a:t>
            </a:r>
            <a:r>
              <a:rPr lang="en-US" sz="2800" dirty="0" smtClean="0"/>
              <a:t>52 percent</a:t>
            </a:r>
            <a:r>
              <a:rPr lang="en-US" sz="2800" dirty="0" smtClean="0"/>
              <a:t>, compared to 58 percent in 2007. Public relations </a:t>
            </a:r>
            <a:r>
              <a:rPr lang="en-US" sz="2800" dirty="0" smtClean="0"/>
              <a:t>accounted for </a:t>
            </a:r>
            <a:r>
              <a:rPr lang="en-US" sz="2800" dirty="0" smtClean="0"/>
              <a:t>27 percent of marketing budgets compared to 21 percent in 2007</a:t>
            </a:r>
            <a:endParaRPr lang="en-US"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2. </a:t>
            </a:r>
            <a:r>
              <a:rPr lang="en-US" dirty="0" smtClean="0"/>
              <a:t>Consumer </a:t>
            </a:r>
            <a:r>
              <a:rPr lang="en-US" dirty="0" smtClean="0"/>
              <a:t>expectations are growing. With the increase in the education of the consumers, they are now demanding more and more value added services and are ready to pay premium for it</a:t>
            </a:r>
            <a:r>
              <a:rPr lang="en-US" dirty="0" smtClean="0"/>
              <a:t>. </a:t>
            </a:r>
            <a:r>
              <a:rPr lang="en-US" dirty="0" err="1" smtClean="0"/>
              <a:t>Eg</a:t>
            </a:r>
            <a:r>
              <a:rPr lang="en-US" dirty="0" smtClean="0"/>
              <a:t>. Net banking, </a:t>
            </a:r>
            <a:r>
              <a:rPr lang="en-US" dirty="0" err="1" smtClean="0"/>
              <a:t>Forex</a:t>
            </a:r>
            <a:r>
              <a:rPr lang="en-US" dirty="0" smtClean="0"/>
              <a:t>, term loan, PMJDY.</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4911741"/>
          </a:xfrm>
        </p:spPr>
        <p:txBody>
          <a:bodyPr/>
          <a:lstStyle/>
          <a:p>
            <a:pPr algn="just"/>
            <a:r>
              <a:rPr lang="en-US" sz="2800" dirty="0" smtClean="0"/>
              <a:t>3. Mobile banking is the need for today. It has become the blessing for the consumers who don’t have the time to visit the bank personally. </a:t>
            </a:r>
            <a:endParaRPr lang="en-US" sz="2800" dirty="0" smtClean="0"/>
          </a:p>
          <a:p>
            <a:pPr algn="just">
              <a:buNone/>
            </a:pPr>
            <a:r>
              <a:rPr lang="en-US" sz="2800" dirty="0" smtClean="0"/>
              <a:t>	</a:t>
            </a:r>
            <a:r>
              <a:rPr lang="en-US" sz="2800" dirty="0" smtClean="0"/>
              <a:t>The </a:t>
            </a:r>
            <a:r>
              <a:rPr lang="en-US" sz="2800" dirty="0" smtClean="0"/>
              <a:t>biggest advantage that mobile banking offers to banks is that it drastically cuts down the costs of providing service to the customers. Also service providers are increasingly using the complexity of their supported mobile banking services to attract new customers and retain old ones. </a:t>
            </a:r>
            <a:endParaRPr lang="en-US"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sz="2800" dirty="0" smtClean="0"/>
              <a:t>4. Social media is also a tool for marketing the banking services. Forty percent of banks used social media for marketing purposes in </a:t>
            </a:r>
            <a:r>
              <a:rPr lang="en-US" sz="2800" dirty="0" smtClean="0"/>
              <a:t>2018. </a:t>
            </a:r>
            <a:r>
              <a:rPr lang="en-US" sz="2800" dirty="0" smtClean="0"/>
              <a:t>Twenty-nine percent used social networking (i.e., Face book, Twitter, etc.). </a:t>
            </a:r>
            <a:endParaRPr lang="en-US" sz="2800" dirty="0" smtClean="0"/>
          </a:p>
          <a:p>
            <a:pPr algn="just"/>
            <a:r>
              <a:rPr lang="en-US" sz="2800" dirty="0" smtClean="0"/>
              <a:t>Face </a:t>
            </a:r>
            <a:r>
              <a:rPr lang="en-US" sz="2800" dirty="0" smtClean="0"/>
              <a:t>book, used by 76% of banks, is the most popular among various social media outlets, followed by Twitter at 37%. The </a:t>
            </a:r>
            <a:r>
              <a:rPr lang="en-US" sz="2800" dirty="0" smtClean="0"/>
              <a:t>main reasons </a:t>
            </a:r>
            <a:r>
              <a:rPr lang="en-US" sz="2800" dirty="0" smtClean="0"/>
              <a:t>for using social media were for communication and </a:t>
            </a:r>
            <a:r>
              <a:rPr lang="en-US" sz="2800" dirty="0" smtClean="0"/>
              <a:t>competitiveness</a:t>
            </a:r>
            <a:r>
              <a:rPr lang="en-US" sz="2800" dirty="0" smtClean="0"/>
              <a:t>.</a:t>
            </a:r>
            <a:endParaRPr lang="en-US"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054617"/>
          </a:xfrm>
        </p:spPr>
        <p:txBody>
          <a:bodyPr/>
          <a:lstStyle/>
          <a:p>
            <a:pPr algn="just"/>
            <a:r>
              <a:rPr lang="en-US" sz="2800" dirty="0" smtClean="0"/>
              <a:t>6. Marketing expenditure has witnessed the tremendous growth in last few years as the percentage of total banking expenditure. Despite the overall state of the economy and the banking industry, marketing expenditures were up in </a:t>
            </a:r>
            <a:r>
              <a:rPr lang="en-US" sz="2800" dirty="0" smtClean="0"/>
              <a:t>2017. </a:t>
            </a:r>
            <a:r>
              <a:rPr lang="en-US" sz="2800" dirty="0" smtClean="0"/>
              <a:t>Nearly 60 percent of banks said they planned to increase their marketing expenditures in </a:t>
            </a:r>
            <a:r>
              <a:rPr lang="en-US" sz="2800" dirty="0" smtClean="0"/>
              <a:t>2018, </a:t>
            </a:r>
            <a:r>
              <a:rPr lang="en-US" sz="2800" dirty="0" smtClean="0"/>
              <a:t>the same amount as in </a:t>
            </a:r>
            <a:r>
              <a:rPr lang="en-US" sz="2800" dirty="0" smtClean="0"/>
              <a:t>2017</a:t>
            </a:r>
            <a:r>
              <a:rPr lang="en-US" sz="2800" dirty="0" smtClean="0"/>
              <a:t>. Most of the banks view marketing as a strategic driver for their business.</a:t>
            </a: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428604"/>
            <a:ext cx="8229600" cy="714396"/>
          </a:xfrm>
        </p:spPr>
        <p:txBody>
          <a:bodyPr/>
          <a:lstStyle/>
          <a:p>
            <a:r>
              <a:rPr lang="en-US" sz="3200" b="1" dirty="0" smtClean="0"/>
              <a:t>Bank Marketing Objectives</a:t>
            </a:r>
            <a:br>
              <a:rPr lang="en-US" sz="3200" b="1" dirty="0" smtClean="0"/>
            </a:br>
            <a:endParaRPr lang="en-US" sz="3200" dirty="0"/>
          </a:p>
        </p:txBody>
      </p:sp>
      <p:sp>
        <p:nvSpPr>
          <p:cNvPr id="3" name="Content Placeholder 2"/>
          <p:cNvSpPr>
            <a:spLocks noGrp="1"/>
          </p:cNvSpPr>
          <p:nvPr>
            <p:ph idx="1"/>
          </p:nvPr>
        </p:nvSpPr>
        <p:spPr>
          <a:xfrm>
            <a:off x="457200" y="1000108"/>
            <a:ext cx="8229600" cy="5126055"/>
          </a:xfrm>
        </p:spPr>
        <p:txBody>
          <a:bodyPr/>
          <a:lstStyle/>
          <a:p>
            <a:r>
              <a:rPr lang="en-US" sz="2400" dirty="0" smtClean="0"/>
              <a:t>In this stage it is fruitful to have a discussion on the objectives of Bank</a:t>
            </a:r>
          </a:p>
          <a:p>
            <a:r>
              <a:rPr lang="en-US" sz="2400" dirty="0" smtClean="0"/>
              <a:t>Marketing. The basic objectives of marketing are applicable in the case of bank marketing also. They are:</a:t>
            </a:r>
          </a:p>
          <a:p>
            <a:r>
              <a:rPr lang="en-US" sz="2400" dirty="0" smtClean="0"/>
              <a:t>• </a:t>
            </a:r>
            <a:r>
              <a:rPr lang="en-US" sz="2400" dirty="0" err="1" smtClean="0"/>
              <a:t>Maximising</a:t>
            </a:r>
            <a:r>
              <a:rPr lang="en-US" sz="2400" dirty="0" smtClean="0"/>
              <a:t> the profitability</a:t>
            </a:r>
          </a:p>
          <a:p>
            <a:r>
              <a:rPr lang="en-US" sz="2400" dirty="0" smtClean="0"/>
              <a:t>• Providing high return to investors</a:t>
            </a:r>
          </a:p>
          <a:p>
            <a:r>
              <a:rPr lang="en-US" sz="2400" dirty="0" smtClean="0"/>
              <a:t>• Development of an image and reputation and</a:t>
            </a:r>
          </a:p>
          <a:p>
            <a:r>
              <a:rPr lang="en-US" sz="2400" dirty="0" smtClean="0"/>
              <a:t>• Developing new products to meet emerging customer requirements.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7. Focus on Incremental New Customer Growth: Instead of generating as many accounts as possible, banks will be focusing on the potential value of relationships including the likelihood of engagement and retention.</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8. </a:t>
            </a:r>
            <a:r>
              <a:rPr lang="en-US" dirty="0" smtClean="0"/>
              <a:t>Value added service: with advent of ICT </a:t>
            </a:r>
            <a:r>
              <a:rPr lang="en-US" smtClean="0"/>
              <a:t>desire result </a:t>
            </a:r>
            <a:r>
              <a:rPr lang="en-US" dirty="0" smtClean="0"/>
              <a:t>can be achieved </a:t>
            </a:r>
            <a:r>
              <a:rPr lang="en-US" dirty="0" smtClean="0"/>
              <a:t>when email is combined with more </a:t>
            </a:r>
            <a:r>
              <a:rPr lang="en-US" dirty="0" smtClean="0"/>
              <a:t>value added services like insurance, credit card, term loan etc.</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85786" y="642918"/>
            <a:ext cx="7715304" cy="3046988"/>
          </a:xfrm>
          <a:prstGeom prst="rect">
            <a:avLst/>
          </a:prstGeom>
        </p:spPr>
        <p:txBody>
          <a:bodyPr wrap="square">
            <a:spAutoFit/>
          </a:bodyPr>
          <a:lstStyle/>
          <a:p>
            <a:r>
              <a:rPr lang="en-US" sz="3200" b="1" dirty="0" smtClean="0"/>
              <a:t>Some specific objectives of bank marketing are:</a:t>
            </a:r>
          </a:p>
          <a:p>
            <a:r>
              <a:rPr lang="en-US" sz="3200" dirty="0" smtClean="0"/>
              <a:t>• increase in deposits</a:t>
            </a:r>
          </a:p>
          <a:p>
            <a:r>
              <a:rPr lang="en-US" sz="3200" dirty="0" smtClean="0"/>
              <a:t>• increase in loans</a:t>
            </a:r>
          </a:p>
          <a:p>
            <a:r>
              <a:rPr lang="en-US" sz="3200" dirty="0" smtClean="0"/>
              <a:t>• diversification of products and</a:t>
            </a:r>
          </a:p>
          <a:p>
            <a:r>
              <a:rPr lang="en-US" sz="3200" dirty="0" smtClean="0"/>
              <a:t>• directing customers to specific products</a:t>
            </a:r>
            <a:endParaRPr lang="en-US"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Roadmap to achieve marketing objectives in banking sectors</a:t>
            </a:r>
            <a:endParaRPr lang="en-US" sz="3200" dirty="0"/>
          </a:p>
        </p:txBody>
      </p:sp>
      <p:sp>
        <p:nvSpPr>
          <p:cNvPr id="3" name="Content Placeholder 2"/>
          <p:cNvSpPr>
            <a:spLocks noGrp="1"/>
          </p:cNvSpPr>
          <p:nvPr>
            <p:ph idx="1"/>
          </p:nvPr>
        </p:nvSpPr>
        <p:spPr/>
        <p:txBody>
          <a:bodyPr/>
          <a:lstStyle/>
          <a:p>
            <a:pPr algn="just">
              <a:buNone/>
            </a:pPr>
            <a:r>
              <a:rPr lang="en-US" sz="2800" dirty="0" smtClean="0"/>
              <a:t>1. analysis of the customer </a:t>
            </a:r>
            <a:r>
              <a:rPr lang="en-US" sz="2800" dirty="0" err="1" smtClean="0"/>
              <a:t>behaviour</a:t>
            </a:r>
            <a:r>
              <a:rPr lang="en-US" sz="2800" dirty="0" smtClean="0"/>
              <a:t>, attitudes and market segmentation.</a:t>
            </a:r>
          </a:p>
          <a:p>
            <a:pPr algn="just">
              <a:buNone/>
            </a:pPr>
            <a:r>
              <a:rPr lang="en-US" sz="2800" dirty="0" smtClean="0"/>
              <a:t>2. market research to collect, investigate </a:t>
            </a:r>
            <a:r>
              <a:rPr lang="en-US" sz="2800" dirty="0" err="1" smtClean="0"/>
              <a:t>analyse</a:t>
            </a:r>
            <a:r>
              <a:rPr lang="en-US" sz="2800" dirty="0" smtClean="0"/>
              <a:t> and interpret customers’ attitudes and market developments to contribute to the maximum attainment of objectives.</a:t>
            </a:r>
          </a:p>
          <a:p>
            <a:pPr algn="just">
              <a:buNone/>
            </a:pPr>
            <a:r>
              <a:rPr lang="en-US" sz="2800" dirty="0" smtClean="0"/>
              <a:t> 3. development of new products and/or services</a:t>
            </a:r>
          </a:p>
          <a:p>
            <a:pPr algn="just">
              <a:buNone/>
            </a:pPr>
            <a:r>
              <a:rPr lang="en-US" sz="2800" dirty="0" smtClean="0"/>
              <a:t> 4. advertising, publicity and promotion</a:t>
            </a:r>
          </a:p>
          <a:p>
            <a:pPr algn="just">
              <a:buNone/>
            </a:pPr>
            <a:r>
              <a:rPr lang="en-US" sz="2800" dirty="0" smtClean="0"/>
              <a:t> </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5 . pricing</a:t>
            </a:r>
          </a:p>
          <a:p>
            <a:pPr>
              <a:buNone/>
            </a:pPr>
            <a:r>
              <a:rPr lang="en-US" dirty="0" smtClean="0"/>
              <a:t> 6. defining strategies, administering and controlling the marketing </a:t>
            </a:r>
            <a:r>
              <a:rPr lang="en-US" dirty="0" err="1" smtClean="0"/>
              <a:t>programme</a:t>
            </a:r>
            <a:endParaRPr lang="en-US" dirty="0" smtClean="0"/>
          </a:p>
          <a:p>
            <a:pPr>
              <a:buNone/>
            </a:pPr>
            <a:r>
              <a:rPr lang="en-US" dirty="0" smtClean="0"/>
              <a:t> 7. forecasting changing customer profiles and consequent product changes.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5"/>
          <p:cNvSpPr txBox="1">
            <a:spLocks noChangeArrowheads="1"/>
          </p:cNvSpPr>
          <p:nvPr/>
        </p:nvSpPr>
        <p:spPr bwMode="auto">
          <a:xfrm>
            <a:off x="8153400" y="0"/>
            <a:ext cx="990600" cy="349250"/>
          </a:xfrm>
          <a:prstGeom prst="rect">
            <a:avLst/>
          </a:prstGeom>
          <a:solidFill>
            <a:schemeClr val="bg1"/>
          </a:solidFill>
          <a:ln w="9525">
            <a:noFill/>
            <a:miter lim="800000"/>
            <a:headEnd/>
            <a:tailEnd/>
          </a:ln>
        </p:spPr>
        <p:txBody>
          <a:bodyPr>
            <a:spAutoFit/>
          </a:bodyPr>
          <a:lstStyle/>
          <a:p>
            <a:endParaRPr lang="en-US"/>
          </a:p>
        </p:txBody>
      </p:sp>
      <p:sp>
        <p:nvSpPr>
          <p:cNvPr id="4099" name="Rectangle 3"/>
          <p:cNvSpPr txBox="1">
            <a:spLocks noChangeArrowheads="1"/>
          </p:cNvSpPr>
          <p:nvPr/>
        </p:nvSpPr>
        <p:spPr bwMode="auto">
          <a:xfrm>
            <a:off x="409575" y="333375"/>
            <a:ext cx="8362950" cy="6335713"/>
          </a:xfrm>
          <a:prstGeom prst="rect">
            <a:avLst/>
          </a:prstGeom>
          <a:noFill/>
          <a:ln w="9525">
            <a:noFill/>
            <a:miter lim="800000"/>
            <a:headEnd/>
            <a:tailEnd/>
          </a:ln>
        </p:spPr>
        <p:txBody>
          <a:bodyPr/>
          <a:lstStyle/>
          <a:p>
            <a:pPr marL="609600" indent="-609600" algn="ctr">
              <a:lnSpc>
                <a:spcPct val="145000"/>
              </a:lnSpc>
              <a:spcBef>
                <a:spcPts val="600"/>
              </a:spcBef>
              <a:buClr>
                <a:srgbClr val="282B60"/>
              </a:buClr>
              <a:buSzPct val="125000"/>
              <a:buFont typeface="Times New Roman" pitchFamily="18" charset="0"/>
              <a:buNone/>
            </a:pPr>
            <a:r>
              <a:rPr lang="en-GB" altLang="zh-CN" sz="2400" b="1" dirty="0">
                <a:latin typeface="Arial" charset="0"/>
              </a:rPr>
              <a:t>Mission and Objectives of Bank Marketing </a:t>
            </a:r>
          </a:p>
          <a:p>
            <a:pPr marL="609600" indent="-609600" algn="just">
              <a:lnSpc>
                <a:spcPct val="145000"/>
              </a:lnSpc>
              <a:spcBef>
                <a:spcPts val="600"/>
              </a:spcBef>
              <a:buClr>
                <a:schemeClr val="tx1"/>
              </a:buClr>
              <a:buSzPct val="125000"/>
            </a:pPr>
            <a:r>
              <a:rPr lang="en-GB" altLang="zh-CN" sz="2000" b="1" dirty="0">
                <a:latin typeface="Arial" charset="0"/>
              </a:rPr>
              <a:t>Mission Statement</a:t>
            </a:r>
          </a:p>
          <a:p>
            <a:pPr marL="742950" lvl="1" indent="-285750" algn="just">
              <a:lnSpc>
                <a:spcPct val="145000"/>
              </a:lnSpc>
              <a:spcBef>
                <a:spcPts val="600"/>
              </a:spcBef>
              <a:buClr>
                <a:srgbClr val="282B60"/>
              </a:buClr>
              <a:buSzPct val="125000"/>
              <a:buFont typeface="Arial" charset="0"/>
              <a:buChar char="•"/>
            </a:pPr>
            <a:r>
              <a:rPr lang="en-GB" altLang="zh-CN" sz="2000" dirty="0">
                <a:latin typeface="Arial" charset="0"/>
              </a:rPr>
              <a:t>	Financial service</a:t>
            </a:r>
          </a:p>
          <a:p>
            <a:pPr marL="742950" lvl="1" indent="-285750" algn="just">
              <a:lnSpc>
                <a:spcPct val="145000"/>
              </a:lnSpc>
              <a:spcBef>
                <a:spcPts val="600"/>
              </a:spcBef>
              <a:buClr>
                <a:srgbClr val="282B60"/>
              </a:buClr>
              <a:buSzPct val="125000"/>
              <a:buFont typeface="Arial" charset="0"/>
              <a:buChar char="•"/>
            </a:pPr>
            <a:r>
              <a:rPr lang="en-GB" altLang="zh-CN" sz="2000" dirty="0">
                <a:latin typeface="Arial" charset="0"/>
              </a:rPr>
              <a:t>	Market penetration</a:t>
            </a:r>
          </a:p>
          <a:p>
            <a:pPr marL="742950" lvl="1" indent="-285750" algn="just">
              <a:lnSpc>
                <a:spcPct val="145000"/>
              </a:lnSpc>
              <a:spcBef>
                <a:spcPts val="600"/>
              </a:spcBef>
              <a:buClr>
                <a:srgbClr val="282B60"/>
              </a:buClr>
              <a:buSzPct val="125000"/>
              <a:buFont typeface="Arial" charset="0"/>
              <a:buChar char="•"/>
            </a:pPr>
            <a:r>
              <a:rPr lang="en-GB" altLang="zh-CN" sz="2000" dirty="0">
                <a:latin typeface="Arial" charset="0"/>
              </a:rPr>
              <a:t>	Customer base</a:t>
            </a:r>
          </a:p>
          <a:p>
            <a:pPr marL="609600" indent="-609600" algn="just">
              <a:lnSpc>
                <a:spcPct val="145000"/>
              </a:lnSpc>
              <a:spcBef>
                <a:spcPts val="600"/>
              </a:spcBef>
              <a:buSzPct val="125000"/>
            </a:pPr>
            <a:r>
              <a:rPr lang="en-GB" altLang="zh-CN" sz="2000" b="1" dirty="0">
                <a:latin typeface="Arial" charset="0"/>
              </a:rPr>
              <a:t>Illustrative Marketing Objectives </a:t>
            </a:r>
            <a:r>
              <a:rPr lang="en-GB" altLang="zh-CN" sz="2000" b="1" dirty="0" smtClean="0">
                <a:latin typeface="Arial" charset="0"/>
              </a:rPr>
              <a:t>(app.)</a:t>
            </a:r>
            <a:endParaRPr lang="en-GB" altLang="zh-CN" sz="2000" b="1" dirty="0">
              <a:latin typeface="Arial" charset="0"/>
            </a:endParaRPr>
          </a:p>
          <a:p>
            <a:pPr marL="742950" lvl="1" indent="-285750" algn="just">
              <a:lnSpc>
                <a:spcPct val="145000"/>
              </a:lnSpc>
              <a:spcBef>
                <a:spcPts val="600"/>
              </a:spcBef>
              <a:buSzPct val="125000"/>
              <a:buFont typeface="Arial" charset="0"/>
              <a:buChar char="•"/>
            </a:pPr>
            <a:r>
              <a:rPr lang="en-GB" altLang="zh-CN" sz="2000" dirty="0">
                <a:latin typeface="Arial" charset="0"/>
              </a:rPr>
              <a:t>Income growth: 8% </a:t>
            </a:r>
          </a:p>
          <a:p>
            <a:pPr marL="742950" lvl="1" indent="-285750" algn="just">
              <a:lnSpc>
                <a:spcPct val="145000"/>
              </a:lnSpc>
              <a:spcBef>
                <a:spcPts val="600"/>
              </a:spcBef>
              <a:buSzPct val="125000"/>
              <a:buFont typeface="Arial" charset="0"/>
              <a:buChar char="•"/>
            </a:pPr>
            <a:r>
              <a:rPr lang="en-GB" altLang="zh-CN" sz="2000" dirty="0">
                <a:latin typeface="Arial" charset="0"/>
              </a:rPr>
              <a:t>Target  new customer increase: 5%</a:t>
            </a:r>
          </a:p>
          <a:p>
            <a:pPr marL="742950" lvl="1" indent="-285750" algn="just">
              <a:lnSpc>
                <a:spcPct val="145000"/>
              </a:lnSpc>
              <a:spcBef>
                <a:spcPts val="600"/>
              </a:spcBef>
              <a:buSzPct val="125000"/>
              <a:buFont typeface="Arial" charset="0"/>
              <a:buChar char="•"/>
            </a:pPr>
            <a:r>
              <a:rPr lang="en-GB" altLang="zh-CN" sz="2000" dirty="0">
                <a:latin typeface="Arial" charset="0"/>
              </a:rPr>
              <a:t>Increase product and service sale of existing customers: 3%</a:t>
            </a:r>
          </a:p>
          <a:p>
            <a:pPr marL="742950" lvl="1" indent="-285750" algn="just">
              <a:lnSpc>
                <a:spcPct val="145000"/>
              </a:lnSpc>
              <a:spcBef>
                <a:spcPts val="600"/>
              </a:spcBef>
              <a:buSzPct val="125000"/>
              <a:buFont typeface="Arial" charset="0"/>
              <a:buChar char="•"/>
            </a:pPr>
            <a:r>
              <a:rPr lang="en-GB" altLang="zh-CN" sz="2000" dirty="0">
                <a:latin typeface="Arial" charset="0"/>
              </a:rPr>
              <a:t>Increase return on investment:10% </a:t>
            </a:r>
          </a:p>
          <a:p>
            <a:pPr marL="742950" lvl="1" indent="-285750" algn="just">
              <a:lnSpc>
                <a:spcPct val="145000"/>
              </a:lnSpc>
              <a:spcBef>
                <a:spcPts val="600"/>
              </a:spcBef>
              <a:buSzPct val="125000"/>
              <a:buFont typeface="Arial" charset="0"/>
              <a:buChar char="•"/>
            </a:pPr>
            <a:r>
              <a:rPr lang="en-GB" altLang="zh-CN" sz="2000" dirty="0">
                <a:latin typeface="Arial" charset="0"/>
              </a:rPr>
              <a:t>Reduce bank cost: 3% </a:t>
            </a:r>
          </a:p>
          <a:p>
            <a:pPr marL="742950" lvl="1" indent="-285750" algn="just">
              <a:lnSpc>
                <a:spcPct val="145000"/>
              </a:lnSpc>
              <a:spcBef>
                <a:spcPts val="600"/>
              </a:spcBef>
              <a:buSzPct val="125000"/>
              <a:buFont typeface="Arial" charset="0"/>
              <a:buChar char="•"/>
            </a:pPr>
            <a:r>
              <a:rPr lang="en-GB" altLang="zh-CN" sz="2000" dirty="0">
                <a:latin typeface="Arial" charset="0"/>
              </a:rPr>
              <a:t>Increase customer satisfaction: 2%</a:t>
            </a:r>
          </a:p>
          <a:p>
            <a:pPr marL="609600" indent="-609600" algn="just">
              <a:lnSpc>
                <a:spcPct val="145000"/>
              </a:lnSpc>
              <a:spcBef>
                <a:spcPts val="600"/>
              </a:spcBef>
              <a:buClr>
                <a:srgbClr val="282B60"/>
              </a:buClr>
              <a:buSzPct val="125000"/>
              <a:buFont typeface="Arial" charset="0"/>
              <a:buChar char="•"/>
            </a:pPr>
            <a:endParaRPr lang="en-US" altLang="zh-CN" sz="2000" dirty="0">
              <a:latin typeface="Arial"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5"/>
          <p:cNvSpPr txBox="1">
            <a:spLocks noChangeArrowheads="1"/>
          </p:cNvSpPr>
          <p:nvPr/>
        </p:nvSpPr>
        <p:spPr bwMode="auto">
          <a:xfrm>
            <a:off x="8153400" y="0"/>
            <a:ext cx="990600" cy="349250"/>
          </a:xfrm>
          <a:prstGeom prst="rect">
            <a:avLst/>
          </a:prstGeom>
          <a:solidFill>
            <a:schemeClr val="bg1"/>
          </a:solidFill>
          <a:ln w="9525">
            <a:noFill/>
            <a:miter lim="800000"/>
            <a:headEnd/>
            <a:tailEnd/>
          </a:ln>
        </p:spPr>
        <p:txBody>
          <a:bodyPr>
            <a:spAutoFit/>
          </a:bodyPr>
          <a:lstStyle/>
          <a:p>
            <a:endParaRPr lang="en-US"/>
          </a:p>
        </p:txBody>
      </p:sp>
      <p:sp>
        <p:nvSpPr>
          <p:cNvPr id="5123" name="Rectangle 2"/>
          <p:cNvSpPr txBox="1">
            <a:spLocks noChangeArrowheads="1"/>
          </p:cNvSpPr>
          <p:nvPr/>
        </p:nvSpPr>
        <p:spPr bwMode="auto">
          <a:xfrm>
            <a:off x="1258888" y="333375"/>
            <a:ext cx="4537075" cy="863600"/>
          </a:xfrm>
          <a:prstGeom prst="rect">
            <a:avLst/>
          </a:prstGeom>
          <a:noFill/>
          <a:ln w="9525">
            <a:noFill/>
            <a:round/>
            <a:headEnd/>
            <a:tailEnd/>
          </a:ln>
        </p:spPr>
        <p:txBody>
          <a:bodyPr lIns="90000" tIns="46800" rIns="90000" bIns="46800" anchor="ctr"/>
          <a:lstStyle/>
          <a:p>
            <a:pPr>
              <a:lnSpc>
                <a:spcPct val="101000"/>
              </a:lnSpc>
              <a:buClr>
                <a:srgbClr val="282B60"/>
              </a:buClr>
              <a:buFont typeface="Tahoma" pitchFamily="34" charset="0"/>
              <a:buNone/>
            </a:pPr>
            <a:endParaRPr lang="en-GB" altLang="zh-CN" sz="4000">
              <a:solidFill>
                <a:srgbClr val="282B60"/>
              </a:solidFill>
            </a:endParaRPr>
          </a:p>
        </p:txBody>
      </p:sp>
      <p:sp>
        <p:nvSpPr>
          <p:cNvPr id="5124" name="Rectangle 3"/>
          <p:cNvSpPr txBox="1">
            <a:spLocks noChangeArrowheads="1"/>
          </p:cNvSpPr>
          <p:nvPr/>
        </p:nvSpPr>
        <p:spPr bwMode="auto">
          <a:xfrm>
            <a:off x="392113" y="361950"/>
            <a:ext cx="8428037" cy="6162675"/>
          </a:xfrm>
          <a:prstGeom prst="rect">
            <a:avLst/>
          </a:prstGeom>
          <a:noFill/>
          <a:ln w="9525">
            <a:noFill/>
            <a:miter lim="800000"/>
            <a:headEnd/>
            <a:tailEnd/>
          </a:ln>
        </p:spPr>
        <p:txBody>
          <a:bodyPr/>
          <a:lstStyle/>
          <a:p>
            <a:pPr marL="609600" indent="-609600" algn="ctr">
              <a:lnSpc>
                <a:spcPct val="125000"/>
              </a:lnSpc>
              <a:spcBef>
                <a:spcPts val="600"/>
              </a:spcBef>
              <a:buClr>
                <a:srgbClr val="282B60"/>
              </a:buClr>
              <a:buSzPct val="125000"/>
            </a:pPr>
            <a:r>
              <a:rPr lang="en-US" sz="2400" b="1">
                <a:latin typeface="Arial" charset="0"/>
              </a:rPr>
              <a:t>Bank Marketing Plan</a:t>
            </a:r>
            <a:endParaRPr lang="en-GB" altLang="zh-CN" sz="2400" b="1">
              <a:latin typeface="Arial" charset="0"/>
            </a:endParaRPr>
          </a:p>
          <a:p>
            <a:pPr marL="609600" indent="-609600" algn="just">
              <a:lnSpc>
                <a:spcPct val="125000"/>
              </a:lnSpc>
              <a:spcBef>
                <a:spcPts val="600"/>
              </a:spcBef>
              <a:buClr>
                <a:srgbClr val="282B60"/>
              </a:buClr>
              <a:buSzPct val="125000"/>
              <a:buFont typeface="Arial" charset="0"/>
              <a:buChar char="•"/>
            </a:pPr>
            <a:endParaRPr lang="en-GB" altLang="zh-CN" sz="2400">
              <a:latin typeface="Arial" charset="0"/>
            </a:endParaRPr>
          </a:p>
          <a:p>
            <a:pPr marL="609600" indent="-609600" algn="just">
              <a:lnSpc>
                <a:spcPct val="125000"/>
              </a:lnSpc>
              <a:spcBef>
                <a:spcPts val="600"/>
              </a:spcBef>
              <a:buSzPct val="125000"/>
              <a:buFont typeface="Arial" charset="0"/>
              <a:buChar char="•"/>
            </a:pPr>
            <a:r>
              <a:rPr lang="en-GB" altLang="zh-CN" sz="2400">
                <a:latin typeface="Arial" charset="0"/>
              </a:rPr>
              <a:t>Written document that summarizes the observation of a market behaviour.</a:t>
            </a:r>
          </a:p>
          <a:p>
            <a:pPr marL="609600" indent="-609600" algn="just">
              <a:lnSpc>
                <a:spcPct val="125000"/>
              </a:lnSpc>
              <a:spcBef>
                <a:spcPts val="600"/>
              </a:spcBef>
              <a:buSzPct val="125000"/>
              <a:buFont typeface="Arial" charset="0"/>
              <a:buChar char="•"/>
            </a:pPr>
            <a:r>
              <a:rPr lang="en-GB" altLang="zh-CN" sz="2400">
                <a:latin typeface="Arial" charset="0"/>
              </a:rPr>
              <a:t>Defines marketing strategy.</a:t>
            </a:r>
          </a:p>
          <a:p>
            <a:pPr marL="609600" indent="-609600" algn="just">
              <a:lnSpc>
                <a:spcPct val="125000"/>
              </a:lnSpc>
              <a:spcBef>
                <a:spcPts val="600"/>
              </a:spcBef>
              <a:buSzPct val="125000"/>
              <a:buFont typeface="Arial" charset="0"/>
              <a:buChar char="•"/>
            </a:pPr>
            <a:r>
              <a:rPr lang="en-GB" altLang="zh-CN" sz="2400">
                <a:latin typeface="Arial" charset="0"/>
              </a:rPr>
              <a:t>Identifies market place. </a:t>
            </a:r>
          </a:p>
          <a:p>
            <a:pPr marL="609600" indent="-609600" algn="just">
              <a:lnSpc>
                <a:spcPct val="125000"/>
              </a:lnSpc>
              <a:spcBef>
                <a:spcPts val="600"/>
              </a:spcBef>
              <a:buSzPct val="125000"/>
              <a:buFont typeface="Arial" charset="0"/>
              <a:buChar char="•"/>
            </a:pPr>
            <a:r>
              <a:rPr lang="en-GB" altLang="zh-CN" sz="2400">
                <a:latin typeface="Arial" charset="0"/>
              </a:rPr>
              <a:t>Suggests strategy of the bank to reach its marketing objectives.</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z="2400" b="1" smtClean="0">
                <a:latin typeface="Arial" charset="0"/>
                <a:cs typeface="Arial" charset="0"/>
              </a:rPr>
              <a:t>Development of Marketing Plan</a:t>
            </a:r>
            <a:endParaRPr lang="en-IN" sz="2400" b="1" smtClean="0">
              <a:latin typeface="Arial" charset="0"/>
              <a:cs typeface="Arial" charset="0"/>
            </a:endParaRPr>
          </a:p>
        </p:txBody>
      </p:sp>
      <p:sp>
        <p:nvSpPr>
          <p:cNvPr id="6147" name="Content Placeholder 2"/>
          <p:cNvSpPr>
            <a:spLocks noGrp="1"/>
          </p:cNvSpPr>
          <p:nvPr>
            <p:ph idx="1"/>
          </p:nvPr>
        </p:nvSpPr>
        <p:spPr/>
        <p:txBody>
          <a:bodyPr/>
          <a:lstStyle/>
          <a:p>
            <a:pPr marL="609600" indent="-609600" algn="just" eaLnBrk="1" hangingPunct="1">
              <a:lnSpc>
                <a:spcPct val="125000"/>
              </a:lnSpc>
              <a:spcBef>
                <a:spcPts val="600"/>
              </a:spcBef>
              <a:buSzPct val="125000"/>
              <a:buFontTx/>
              <a:buChar char="•"/>
            </a:pPr>
            <a:r>
              <a:rPr lang="en-GB" altLang="zh-CN" sz="2400" smtClean="0">
                <a:latin typeface="Arial" charset="0"/>
              </a:rPr>
              <a:t>Understanding of the environment in which the bank is functioning.</a:t>
            </a:r>
          </a:p>
          <a:p>
            <a:pPr marL="609600" indent="-609600" algn="just" eaLnBrk="1" hangingPunct="1">
              <a:lnSpc>
                <a:spcPct val="125000"/>
              </a:lnSpc>
              <a:spcBef>
                <a:spcPts val="600"/>
              </a:spcBef>
              <a:buSzPct val="125000"/>
              <a:buFontTx/>
              <a:buChar char="•"/>
            </a:pPr>
            <a:r>
              <a:rPr lang="en-GB" altLang="zh-CN" sz="2400" smtClean="0">
                <a:latin typeface="Arial" charset="0"/>
              </a:rPr>
              <a:t>Identify variables that will influence the bank functions.</a:t>
            </a:r>
          </a:p>
          <a:p>
            <a:pPr marL="609600" indent="-609600" algn="just" eaLnBrk="1" hangingPunct="1">
              <a:lnSpc>
                <a:spcPct val="125000"/>
              </a:lnSpc>
              <a:spcBef>
                <a:spcPts val="600"/>
              </a:spcBef>
              <a:buSzPct val="125000"/>
              <a:buFontTx/>
              <a:buChar char="•"/>
            </a:pPr>
            <a:r>
              <a:rPr lang="en-GB" altLang="zh-CN" sz="2400" smtClean="0">
                <a:latin typeface="Arial" charset="0"/>
              </a:rPr>
              <a:t>Analyzis of environment </a:t>
            </a:r>
          </a:p>
          <a:p>
            <a:pPr marL="609600" indent="-609600" algn="just" eaLnBrk="1" hangingPunct="1">
              <a:lnSpc>
                <a:spcPct val="125000"/>
              </a:lnSpc>
              <a:spcBef>
                <a:spcPts val="600"/>
              </a:spcBef>
              <a:buSzPct val="125000"/>
              <a:buFont typeface="Arial" charset="0"/>
              <a:buNone/>
            </a:pPr>
            <a:r>
              <a:rPr lang="en-GB" altLang="zh-CN" sz="2400" smtClean="0">
                <a:latin typeface="Arial" charset="0"/>
              </a:rPr>
              <a:t>          - Micro </a:t>
            </a:r>
          </a:p>
          <a:p>
            <a:pPr marL="609600" indent="-609600" algn="just" eaLnBrk="1" hangingPunct="1">
              <a:lnSpc>
                <a:spcPct val="125000"/>
              </a:lnSpc>
              <a:spcBef>
                <a:spcPts val="600"/>
              </a:spcBef>
              <a:buSzPct val="125000"/>
              <a:buFont typeface="Arial" charset="0"/>
              <a:buNone/>
            </a:pPr>
            <a:r>
              <a:rPr lang="en-GB" altLang="zh-CN" sz="2400" smtClean="0">
                <a:latin typeface="Arial" charset="0"/>
              </a:rPr>
              <a:t>          - Macro</a:t>
            </a:r>
          </a:p>
          <a:p>
            <a:pPr marL="609600" indent="-609600" algn="just" eaLnBrk="1" hangingPunct="1">
              <a:lnSpc>
                <a:spcPct val="125000"/>
              </a:lnSpc>
              <a:spcBef>
                <a:spcPts val="600"/>
              </a:spcBef>
              <a:buSzPct val="125000"/>
              <a:buFont typeface="Arial" charset="0"/>
              <a:buNone/>
            </a:pPr>
            <a:r>
              <a:rPr lang="en-GB" altLang="zh-CN" sz="2400" smtClean="0">
                <a:latin typeface="Arial" charset="0"/>
              </a:rPr>
              <a:t>          - Internal </a:t>
            </a:r>
          </a:p>
          <a:p>
            <a:pPr marL="609600" indent="-609600" algn="just" eaLnBrk="1" hangingPunct="1">
              <a:lnSpc>
                <a:spcPct val="125000"/>
              </a:lnSpc>
              <a:spcBef>
                <a:spcPts val="600"/>
              </a:spcBef>
              <a:buClr>
                <a:srgbClr val="282B60"/>
              </a:buClr>
              <a:buSzPct val="125000"/>
              <a:buFont typeface="Arial" charset="0"/>
              <a:buNone/>
            </a:pPr>
            <a:endParaRPr lang="en-GB" altLang="zh-CN" b="1" smtClean="0">
              <a:latin typeface="Arial" charset="0"/>
            </a:endParaRPr>
          </a:p>
          <a:p>
            <a:pPr marL="609600" indent="-609600" eaLnBrk="1" hangingPunct="1"/>
            <a:endParaRPr lang="en-IN"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742</TotalTime>
  <Words>1474</Words>
  <Application>Microsoft Office PowerPoint</Application>
  <PresentationFormat>On-screen Show (4:3)</PresentationFormat>
  <Paragraphs>149</Paragraphs>
  <Slides>31</Slides>
  <Notes>7</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Bank Marketing</vt:lpstr>
      <vt:lpstr>Marketing of Banking Services </vt:lpstr>
      <vt:lpstr>Bank Marketing Objectives </vt:lpstr>
      <vt:lpstr>Slide 4</vt:lpstr>
      <vt:lpstr>Roadmap to achieve marketing objectives in banking sectors</vt:lpstr>
      <vt:lpstr>Slide 6</vt:lpstr>
      <vt:lpstr>Slide 7</vt:lpstr>
      <vt:lpstr>Slide 8</vt:lpstr>
      <vt:lpstr>Development of Marketing Plan</vt:lpstr>
      <vt:lpstr>CHALLENGES FACED BY INDIAN BANKING INDUSTRY</vt:lpstr>
      <vt:lpstr>2. Capital adequacy of banks</vt:lpstr>
      <vt:lpstr>3. Human resource issues</vt:lpstr>
      <vt:lpstr>4. Revision to the priority sector lending guidelines</vt:lpstr>
      <vt:lpstr>5. Globalization of regulation-making process</vt:lpstr>
      <vt:lpstr>6. Technology and its impact</vt:lpstr>
      <vt:lpstr>7. Treating customers fairly </vt:lpstr>
      <vt:lpstr>9. Risk management</vt:lpstr>
      <vt:lpstr>10. Financial Inclusion</vt:lpstr>
      <vt:lpstr>11. Social and Ethical Aspects </vt:lpstr>
      <vt:lpstr>Slide 20</vt:lpstr>
      <vt:lpstr>Slide 21</vt:lpstr>
      <vt:lpstr>Slide 22</vt:lpstr>
      <vt:lpstr>Slide 23</vt:lpstr>
      <vt:lpstr>Slide 24</vt:lpstr>
      <vt:lpstr>Trends of marketing strategies in Indian banking</vt:lpstr>
      <vt:lpstr>Slide 26</vt:lpstr>
      <vt:lpstr>Slide 27</vt:lpstr>
      <vt:lpstr>Slide 28</vt:lpstr>
      <vt:lpstr>Slide 29</vt:lpstr>
      <vt:lpstr>Slide 30</vt:lpstr>
      <vt:lpstr>Slide 31</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Bank Marketing</dc:title>
  <dc:creator>Madhu</dc:creator>
  <cp:lastModifiedBy>Manish</cp:lastModifiedBy>
  <cp:revision>107</cp:revision>
  <dcterms:created xsi:type="dcterms:W3CDTF">2011-11-17T06:58:25Z</dcterms:created>
  <dcterms:modified xsi:type="dcterms:W3CDTF">2018-08-06T05:22:58Z</dcterms:modified>
</cp:coreProperties>
</file>