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Default Extension="sldx" ContentType="application/vnd.openxmlformats-officedocument.presentationml.slide"/>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Lst>
  <p:notesMasterIdLst>
    <p:notesMasterId r:id="rId35"/>
  </p:notesMasterIdLst>
  <p:sldIdLst>
    <p:sldId id="256" r:id="rId2"/>
    <p:sldId id="257" r:id="rId3"/>
    <p:sldId id="293" r:id="rId4"/>
    <p:sldId id="258" r:id="rId5"/>
    <p:sldId id="294" r:id="rId6"/>
    <p:sldId id="295" r:id="rId7"/>
    <p:sldId id="292" r:id="rId8"/>
    <p:sldId id="296" r:id="rId9"/>
    <p:sldId id="286" r:id="rId10"/>
    <p:sldId id="287" r:id="rId11"/>
    <p:sldId id="288" r:id="rId12"/>
    <p:sldId id="302" r:id="rId13"/>
    <p:sldId id="298" r:id="rId14"/>
    <p:sldId id="297" r:id="rId15"/>
    <p:sldId id="299" r:id="rId16"/>
    <p:sldId id="300" r:id="rId17"/>
    <p:sldId id="303" r:id="rId18"/>
    <p:sldId id="304" r:id="rId19"/>
    <p:sldId id="305" r:id="rId20"/>
    <p:sldId id="306" r:id="rId21"/>
    <p:sldId id="278" r:id="rId22"/>
    <p:sldId id="281" r:id="rId23"/>
    <p:sldId id="282" r:id="rId24"/>
    <p:sldId id="283" r:id="rId25"/>
    <p:sldId id="284" r:id="rId26"/>
    <p:sldId id="285" r:id="rId27"/>
    <p:sldId id="265" r:id="rId28"/>
    <p:sldId id="266" r:id="rId29"/>
    <p:sldId id="268" r:id="rId30"/>
    <p:sldId id="269" r:id="rId31"/>
    <p:sldId id="264" r:id="rId32"/>
    <p:sldId id="301" r:id="rId33"/>
    <p:sldId id="290"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22" autoAdjust="0"/>
  </p:normalViewPr>
  <p:slideViewPr>
    <p:cSldViewPr>
      <p:cViewPr>
        <p:scale>
          <a:sx n="75" d="100"/>
          <a:sy n="75" d="100"/>
        </p:scale>
        <p:origin x="-366" y="36"/>
      </p:cViewPr>
      <p:guideLst>
        <p:guide orient="horz" pos="2160"/>
        <p:guide pos="2880"/>
      </p:guideLst>
    </p:cSldViewPr>
  </p:slideViewPr>
  <p:outlineViewPr>
    <p:cViewPr>
      <p:scale>
        <a:sx n="33" d="100"/>
        <a:sy n="33" d="100"/>
      </p:scale>
      <p:origin x="0" y="69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871721F-9805-4B88-AE51-658EEB311FD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4FB0967C-7C5F-4582-9D3F-3954AFA2234A}" type="slidenum">
              <a:rPr lang="en-US" smtClean="0"/>
              <a:pPr/>
              <a:t>1</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A2958B40-D55C-46B9-90E4-1C0CFA878C3C}" type="slidenum">
              <a:rPr lang="en-US" smtClean="0"/>
              <a:pPr/>
              <a:t>24</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74134610-58C2-434E-8359-1A664F5D4783}" type="slidenum">
              <a:rPr lang="en-US" smtClean="0"/>
              <a:pPr/>
              <a:t>25</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19F32E73-7BD4-4F5F-B82D-71B1E2DEB32B}" type="slidenum">
              <a:rPr lang="en-US" smtClean="0"/>
              <a:pPr/>
              <a:t>26</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08EFC909-62DA-4B0E-AEB9-CE640413C524}" type="slidenum">
              <a:rPr lang="en-US" smtClean="0"/>
              <a:pPr/>
              <a:t>27</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263773BB-59AD-4AC0-B604-6042069822D8}" type="slidenum">
              <a:rPr lang="en-US" smtClean="0"/>
              <a:pPr/>
              <a:t>28</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86E9F3F6-2664-4086-A849-AB78CCDA4374}" type="slidenum">
              <a:rPr lang="en-US" smtClean="0"/>
              <a:pPr/>
              <a:t>29</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2B99D00E-4E90-4A71-8718-96FFAFF20228}" type="slidenum">
              <a:rPr lang="en-US" smtClean="0"/>
              <a:pPr/>
              <a:t>30</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pPr eaLnBrk="1" hangingPunct="1"/>
            <a:endParaRPr lang="en-US" smtClean="0"/>
          </a:p>
        </p:txBody>
      </p:sp>
      <p:sp>
        <p:nvSpPr>
          <p:cNvPr id="60420" name="Slide Number Placeholder 3"/>
          <p:cNvSpPr>
            <a:spLocks noGrp="1"/>
          </p:cNvSpPr>
          <p:nvPr>
            <p:ph type="sldNum" sz="quarter" idx="5"/>
          </p:nvPr>
        </p:nvSpPr>
        <p:spPr>
          <a:noFill/>
        </p:spPr>
        <p:txBody>
          <a:bodyPr/>
          <a:lstStyle/>
          <a:p>
            <a:fld id="{3ED9C5F8-A5AD-4506-9B91-2D62430447D9}" type="slidenum">
              <a:rPr lang="en-US" smtClean="0"/>
              <a:pPr/>
              <a:t>31</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A32A7EC1-D447-434F-A4E8-CC8402E18397}" type="slidenum">
              <a:rPr lang="en-US" smtClean="0"/>
              <a:pPr/>
              <a:t>33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1BE9CFB0-A767-44AE-AEC1-DD7EBBAF7E8C}" type="slidenum">
              <a:rPr lang="en-US" smtClean="0"/>
              <a:pPr/>
              <a:t>2</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D4174265-F810-4B42-940E-A223F570839D}" type="slidenum">
              <a:rPr lang="en-US" smtClean="0"/>
              <a:pPr/>
              <a:t>4</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eaLnBrk="1" hangingPunct="1"/>
            <a:endParaRPr lang="en-US" smtClean="0"/>
          </a:p>
        </p:txBody>
      </p:sp>
      <p:sp>
        <p:nvSpPr>
          <p:cNvPr id="44036" name="Slide Number Placeholder 3"/>
          <p:cNvSpPr>
            <a:spLocks noGrp="1"/>
          </p:cNvSpPr>
          <p:nvPr>
            <p:ph type="sldNum" sz="quarter" idx="5"/>
          </p:nvPr>
        </p:nvSpPr>
        <p:spPr>
          <a:noFill/>
        </p:spPr>
        <p:txBody>
          <a:bodyPr/>
          <a:lstStyle/>
          <a:p>
            <a:fld id="{43AC9647-4CCE-4AE4-9150-E16EC0FC954F}" type="slidenum">
              <a:rPr lang="en-US" smtClean="0"/>
              <a:pPr/>
              <a:t>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eaLnBrk="1" hangingPunct="1"/>
            <a:endParaRPr lang="en-US" smtClean="0"/>
          </a:p>
        </p:txBody>
      </p:sp>
      <p:sp>
        <p:nvSpPr>
          <p:cNvPr id="45060" name="Slide Number Placeholder 3"/>
          <p:cNvSpPr>
            <a:spLocks noGrp="1"/>
          </p:cNvSpPr>
          <p:nvPr>
            <p:ph type="sldNum" sz="quarter" idx="5"/>
          </p:nvPr>
        </p:nvSpPr>
        <p:spPr>
          <a:noFill/>
        </p:spPr>
        <p:txBody>
          <a:bodyPr/>
          <a:lstStyle/>
          <a:p>
            <a:fld id="{6DA6DC53-3802-4925-8988-A2159D804174}" type="slidenum">
              <a:rPr lang="en-US" smtClean="0"/>
              <a:pPr/>
              <a:t>10</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pPr eaLnBrk="1" hangingPunct="1"/>
            <a:endParaRPr lang="en-US" smtClean="0"/>
          </a:p>
        </p:txBody>
      </p:sp>
      <p:sp>
        <p:nvSpPr>
          <p:cNvPr id="46084" name="Slide Number Placeholder 3"/>
          <p:cNvSpPr>
            <a:spLocks noGrp="1"/>
          </p:cNvSpPr>
          <p:nvPr>
            <p:ph type="sldNum" sz="quarter" idx="5"/>
          </p:nvPr>
        </p:nvSpPr>
        <p:spPr>
          <a:noFill/>
        </p:spPr>
        <p:txBody>
          <a:bodyPr/>
          <a:lstStyle/>
          <a:p>
            <a:fld id="{B9E5125C-0A25-49E0-B6D3-CF21A357E0BF}" type="slidenum">
              <a:rPr lang="en-US" smtClean="0"/>
              <a:pPr/>
              <a:t>11</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F0A861B6-FFAB-4D6B-8FC6-BC5D6BEA42FA}" type="slidenum">
              <a:rPr lang="en-US" smtClean="0"/>
              <a:pPr/>
              <a:t>21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B60C2695-859B-4114-9A7B-5C41502136B8}" type="slidenum">
              <a:rPr lang="en-US" smtClean="0"/>
              <a:pPr/>
              <a:t>22</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F3C5E9F4-CC64-4C22-923B-2751C75A745E}" type="slidenum">
              <a:rPr lang="en-US" smtClean="0"/>
              <a:pPr/>
              <a:t>23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apurvgourav@gmail.com</a:t>
            </a:r>
            <a:endParaRPr lang="en-US"/>
          </a:p>
        </p:txBody>
      </p:sp>
      <p:sp>
        <p:nvSpPr>
          <p:cNvPr id="6" name="Slide Number Placeholder 5"/>
          <p:cNvSpPr>
            <a:spLocks noGrp="1"/>
          </p:cNvSpPr>
          <p:nvPr>
            <p:ph type="sldNum" sz="quarter" idx="12"/>
          </p:nvPr>
        </p:nvSpPr>
        <p:spPr/>
        <p:txBody>
          <a:bodyPr/>
          <a:lstStyle/>
          <a:p>
            <a:pPr>
              <a:defRPr/>
            </a:pPr>
            <a:fld id="{769FC966-3FED-415A-855E-2ED711A0324D}"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apurvgourav@gmail.com</a:t>
            </a:r>
            <a:endParaRPr lang="en-US"/>
          </a:p>
        </p:txBody>
      </p:sp>
      <p:sp>
        <p:nvSpPr>
          <p:cNvPr id="6" name="Slide Number Placeholder 5"/>
          <p:cNvSpPr>
            <a:spLocks noGrp="1"/>
          </p:cNvSpPr>
          <p:nvPr>
            <p:ph type="sldNum" sz="quarter" idx="12"/>
          </p:nvPr>
        </p:nvSpPr>
        <p:spPr/>
        <p:txBody>
          <a:bodyPr/>
          <a:lstStyle/>
          <a:p>
            <a:pPr>
              <a:defRPr/>
            </a:pPr>
            <a:fld id="{F8D9432C-6CCD-4E7C-826C-28C0F2CEEE59}"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apurvgourav@gmail.com</a:t>
            </a:r>
            <a:endParaRPr lang="en-US"/>
          </a:p>
        </p:txBody>
      </p:sp>
      <p:sp>
        <p:nvSpPr>
          <p:cNvPr id="6" name="Slide Number Placeholder 5"/>
          <p:cNvSpPr>
            <a:spLocks noGrp="1"/>
          </p:cNvSpPr>
          <p:nvPr>
            <p:ph type="sldNum" sz="quarter" idx="12"/>
          </p:nvPr>
        </p:nvSpPr>
        <p:spPr/>
        <p:txBody>
          <a:bodyPr/>
          <a:lstStyle/>
          <a:p>
            <a:pPr>
              <a:defRPr/>
            </a:pPr>
            <a:fld id="{6C2029E0-1D53-4F12-86FD-7572B01E1FC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apurvgourav@gmail.com</a:t>
            </a:r>
            <a:endParaRPr lang="en-US"/>
          </a:p>
        </p:txBody>
      </p:sp>
      <p:sp>
        <p:nvSpPr>
          <p:cNvPr id="6" name="Slide Number Placeholder 5"/>
          <p:cNvSpPr>
            <a:spLocks noGrp="1"/>
          </p:cNvSpPr>
          <p:nvPr>
            <p:ph type="sldNum" sz="quarter" idx="12"/>
          </p:nvPr>
        </p:nvSpPr>
        <p:spPr/>
        <p:txBody>
          <a:bodyPr/>
          <a:lstStyle/>
          <a:p>
            <a:pPr>
              <a:defRPr/>
            </a:pPr>
            <a:fld id="{9664B8F4-EF79-43D3-98FB-A976E3C9BFA3}"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apurvgourav@gmail.com</a:t>
            </a:r>
            <a:endParaRPr lang="en-US"/>
          </a:p>
        </p:txBody>
      </p:sp>
      <p:sp>
        <p:nvSpPr>
          <p:cNvPr id="6" name="Slide Number Placeholder 5"/>
          <p:cNvSpPr>
            <a:spLocks noGrp="1"/>
          </p:cNvSpPr>
          <p:nvPr>
            <p:ph type="sldNum" sz="quarter" idx="12"/>
          </p:nvPr>
        </p:nvSpPr>
        <p:spPr/>
        <p:txBody>
          <a:bodyPr/>
          <a:lstStyle/>
          <a:p>
            <a:pPr>
              <a:defRPr/>
            </a:pPr>
            <a:fld id="{8A9DA15D-2628-4A34-8A34-A24DB43D8C8F}"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apurvgourav@gmail.com</a:t>
            </a:r>
            <a:endParaRPr lang="en-US"/>
          </a:p>
        </p:txBody>
      </p:sp>
      <p:sp>
        <p:nvSpPr>
          <p:cNvPr id="7" name="Slide Number Placeholder 6"/>
          <p:cNvSpPr>
            <a:spLocks noGrp="1"/>
          </p:cNvSpPr>
          <p:nvPr>
            <p:ph type="sldNum" sz="quarter" idx="12"/>
          </p:nvPr>
        </p:nvSpPr>
        <p:spPr/>
        <p:txBody>
          <a:bodyPr/>
          <a:lstStyle/>
          <a:p>
            <a:pPr>
              <a:defRPr/>
            </a:pPr>
            <a:fld id="{D682D184-29C3-49D3-92C4-33773D9FE08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smtClean="0"/>
              <a:t>apurvgourav@gmail.com</a:t>
            </a:r>
            <a:endParaRPr lang="en-US"/>
          </a:p>
        </p:txBody>
      </p:sp>
      <p:sp>
        <p:nvSpPr>
          <p:cNvPr id="9" name="Slide Number Placeholder 8"/>
          <p:cNvSpPr>
            <a:spLocks noGrp="1"/>
          </p:cNvSpPr>
          <p:nvPr>
            <p:ph type="sldNum" sz="quarter" idx="12"/>
          </p:nvPr>
        </p:nvSpPr>
        <p:spPr/>
        <p:txBody>
          <a:bodyPr/>
          <a:lstStyle/>
          <a:p>
            <a:pPr>
              <a:defRPr/>
            </a:pPr>
            <a:fld id="{8F383172-6C7B-40D6-9013-12DEE7C0BFE7}"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apurvgourav@gmail.com</a:t>
            </a:r>
            <a:endParaRPr lang="en-US"/>
          </a:p>
        </p:txBody>
      </p:sp>
      <p:sp>
        <p:nvSpPr>
          <p:cNvPr id="5" name="Slide Number Placeholder 4"/>
          <p:cNvSpPr>
            <a:spLocks noGrp="1"/>
          </p:cNvSpPr>
          <p:nvPr>
            <p:ph type="sldNum" sz="quarter" idx="12"/>
          </p:nvPr>
        </p:nvSpPr>
        <p:spPr/>
        <p:txBody>
          <a:bodyPr/>
          <a:lstStyle/>
          <a:p>
            <a:pPr>
              <a:defRPr/>
            </a:pPr>
            <a:fld id="{0DFF872F-F512-45FD-BA96-24D506E51D14}"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apurvgourav@gmail.com</a:t>
            </a:r>
            <a:endParaRPr lang="en-US"/>
          </a:p>
        </p:txBody>
      </p:sp>
      <p:sp>
        <p:nvSpPr>
          <p:cNvPr id="4" name="Slide Number Placeholder 3"/>
          <p:cNvSpPr>
            <a:spLocks noGrp="1"/>
          </p:cNvSpPr>
          <p:nvPr>
            <p:ph type="sldNum" sz="quarter" idx="12"/>
          </p:nvPr>
        </p:nvSpPr>
        <p:spPr/>
        <p:txBody>
          <a:bodyPr/>
          <a:lstStyle/>
          <a:p>
            <a:pPr>
              <a:defRPr/>
            </a:pPr>
            <a:fld id="{8F4EB0D2-DF63-43EC-83BB-EDA250C69EC7}"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apurvgourav@gmail.com</a:t>
            </a:r>
            <a:endParaRPr lang="en-US"/>
          </a:p>
        </p:txBody>
      </p:sp>
      <p:sp>
        <p:nvSpPr>
          <p:cNvPr id="7" name="Slide Number Placeholder 6"/>
          <p:cNvSpPr>
            <a:spLocks noGrp="1"/>
          </p:cNvSpPr>
          <p:nvPr>
            <p:ph type="sldNum" sz="quarter" idx="12"/>
          </p:nvPr>
        </p:nvSpPr>
        <p:spPr/>
        <p:txBody>
          <a:bodyPr/>
          <a:lstStyle/>
          <a:p>
            <a:pPr>
              <a:defRPr/>
            </a:pPr>
            <a:fld id="{376B9597-44C7-4496-98CD-19982E6BE2F0}"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apurvgourav@gmail.com</a:t>
            </a:r>
            <a:endParaRPr lang="en-US"/>
          </a:p>
        </p:txBody>
      </p:sp>
      <p:sp>
        <p:nvSpPr>
          <p:cNvPr id="7" name="Slide Number Placeholder 6"/>
          <p:cNvSpPr>
            <a:spLocks noGrp="1"/>
          </p:cNvSpPr>
          <p:nvPr>
            <p:ph type="sldNum" sz="quarter" idx="12"/>
          </p:nvPr>
        </p:nvSpPr>
        <p:spPr/>
        <p:txBody>
          <a:bodyPr/>
          <a:lstStyle/>
          <a:p>
            <a:pPr>
              <a:defRPr/>
            </a:pPr>
            <a:fld id="{66DB69B6-A2B5-41CE-871A-82E8EDB3012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apurvgourav@gmail.com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7424B04-3462-4366-8BFB-E213F85988C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lh4.googleusercontent.com/-zsd1nASn6ZI/TxQGN10o23I/AAAAAAAAFmk/QK0L41_Vebk/s800/Provision-on-Types-of-Assets.p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PowerPoint_Slide1.sld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914400"/>
            <a:ext cx="7851648" cy="1828800"/>
          </a:xfrm>
        </p:spPr>
        <p:txBody>
          <a:bodyPr/>
          <a:lstStyle/>
          <a:p>
            <a:pPr algn="ctr" eaLnBrk="1" fontAlgn="auto" hangingPunct="1">
              <a:spcAft>
                <a:spcPts val="0"/>
              </a:spcAft>
              <a:defRPr/>
            </a:pPr>
            <a:r>
              <a:rPr lang="en-US" dirty="0" smtClean="0">
                <a:latin typeface="Algerian" pitchFamily="82" charset="0"/>
              </a:rPr>
              <a:t>NON-PERFORMING ASSETS</a:t>
            </a:r>
          </a:p>
        </p:txBody>
      </p:sp>
      <p:sp>
        <p:nvSpPr>
          <p:cNvPr id="15364" name="Subtitle 4"/>
          <p:cNvSpPr>
            <a:spLocks noGrp="1"/>
          </p:cNvSpPr>
          <p:nvPr>
            <p:ph type="subTitle" idx="1"/>
          </p:nvPr>
        </p:nvSpPr>
        <p:spPr/>
        <p:txBody>
          <a:bodyPr/>
          <a:lstStyle/>
          <a:p>
            <a:pPr marR="0"/>
            <a:r>
              <a:rPr lang="en-US" dirty="0" smtClean="0"/>
              <a:t>Dr. Manish </a:t>
            </a:r>
            <a:r>
              <a:rPr lang="en-US" dirty="0" err="1" smtClean="0"/>
              <a:t>Dadhich</a:t>
            </a:r>
            <a:endParaRPr lang="en-US" dirty="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Cont..</a:t>
            </a:r>
          </a:p>
        </p:txBody>
      </p:sp>
      <p:sp>
        <p:nvSpPr>
          <p:cNvPr id="18435" name="Content Placeholder 2"/>
          <p:cNvSpPr>
            <a:spLocks noGrp="1"/>
          </p:cNvSpPr>
          <p:nvPr>
            <p:ph idx="1"/>
          </p:nvPr>
        </p:nvSpPr>
        <p:spPr/>
        <p:txBody>
          <a:bodyPr>
            <a:normAutofit fontScale="77500" lnSpcReduction="20000"/>
          </a:bodyPr>
          <a:lstStyle/>
          <a:p>
            <a:pPr marL="365760" indent="-283464" algn="just" eaLnBrk="1" fontAlgn="auto" hangingPunct="1">
              <a:spcAft>
                <a:spcPts val="0"/>
              </a:spcAft>
              <a:buFont typeface="Wingdings 2"/>
              <a:buChar char=""/>
              <a:defRPr/>
            </a:pPr>
            <a:r>
              <a:rPr lang="en-US" b="1" i="1" u="sng" dirty="0" smtClean="0">
                <a:effectLst>
                  <a:outerShdw blurRad="38100" dist="38100" dir="2700000" algn="tl">
                    <a:srgbClr val="000000">
                      <a:alpha val="43137"/>
                    </a:srgbClr>
                  </a:outerShdw>
                </a:effectLst>
              </a:rPr>
              <a:t>Doubtful NPA</a:t>
            </a:r>
            <a:r>
              <a:rPr lang="en-US" dirty="0" smtClean="0"/>
              <a:t> : </a:t>
            </a:r>
          </a:p>
          <a:p>
            <a:pPr marL="365760" indent="-283464" algn="just">
              <a:buFont typeface="Wingdings 2"/>
              <a:buChar char=""/>
              <a:defRPr/>
            </a:pPr>
            <a:r>
              <a:rPr lang="en-US" dirty="0" smtClean="0"/>
              <a:t>The asset which is overdue for a period of more than 12 months.</a:t>
            </a:r>
          </a:p>
          <a:p>
            <a:pPr marL="365760" indent="-283464" algn="just">
              <a:buFont typeface="Wingdings 2"/>
              <a:buChar char=""/>
              <a:defRPr/>
            </a:pPr>
            <a:r>
              <a:rPr lang="en-US" dirty="0" smtClean="0"/>
              <a:t>An asset where the terms of the loan agreement regarding interest and principal have been renegotiated or rescheduled after commencement of production, should be classified as substandard and should remain in such category for at least two years.</a:t>
            </a:r>
          </a:p>
          <a:p>
            <a:pPr marL="365760" indent="-283464" algn="just">
              <a:buNone/>
              <a:defRPr/>
            </a:pPr>
            <a:endParaRPr lang="en-US" dirty="0" smtClean="0"/>
          </a:p>
          <a:p>
            <a:pPr marL="365760" indent="-283464" algn="just" eaLnBrk="1" fontAlgn="auto" hangingPunct="1">
              <a:spcAft>
                <a:spcPts val="0"/>
              </a:spcAft>
              <a:buFont typeface="Wingdings 2"/>
              <a:buChar char=""/>
              <a:defRPr/>
            </a:pPr>
            <a:r>
              <a:rPr lang="en-US" dirty="0" smtClean="0"/>
              <a:t>under doubtful NPA there are three sub categories :</a:t>
            </a:r>
          </a:p>
          <a:p>
            <a:pPr marL="886968" lvl="2" algn="just" eaLnBrk="1" fontAlgn="auto" hangingPunct="1">
              <a:spcAft>
                <a:spcPts val="0"/>
              </a:spcAft>
              <a:buFont typeface="Wingdings 2"/>
              <a:buChar char=""/>
              <a:defRPr/>
            </a:pPr>
            <a:r>
              <a:rPr lang="en-US" dirty="0" smtClean="0"/>
              <a:t>D1 i.e. up to 1 year : 20% provision is made by the banks</a:t>
            </a:r>
          </a:p>
          <a:p>
            <a:pPr marL="886968" lvl="2" algn="just" eaLnBrk="1" fontAlgn="auto" hangingPunct="1">
              <a:spcAft>
                <a:spcPts val="0"/>
              </a:spcAft>
              <a:buFont typeface="Wingdings 2"/>
              <a:buChar char=""/>
              <a:defRPr/>
            </a:pPr>
            <a:r>
              <a:rPr lang="en-US" dirty="0" smtClean="0"/>
              <a:t>D2 i.e. up to 2 year: 30% provision is made by the bank </a:t>
            </a:r>
          </a:p>
          <a:p>
            <a:pPr marL="886968" lvl="2" algn="just" eaLnBrk="1" fontAlgn="auto" hangingPunct="1">
              <a:spcAft>
                <a:spcPts val="0"/>
              </a:spcAft>
              <a:buFont typeface="Wingdings 2"/>
              <a:buChar char=""/>
              <a:defRPr/>
            </a:pPr>
            <a:r>
              <a:rPr lang="en-US" dirty="0" smtClean="0"/>
              <a:t>D3 i.e. up to 3 year : 100% provision is made by the bank.</a:t>
            </a:r>
          </a:p>
          <a:p>
            <a:pPr marL="886968" lvl="2" algn="just" eaLnBrk="1" fontAlgn="auto" hangingPunct="1">
              <a:spcAft>
                <a:spcPts val="0"/>
              </a:spcAft>
              <a:buFontTx/>
              <a:buNone/>
              <a:defRPr/>
            </a:pPr>
            <a:endParaRPr lang="en-US" dirty="0" smtClean="0"/>
          </a:p>
          <a:p>
            <a:pPr marL="886968" lvl="2" algn="just" eaLnBrk="1" fontAlgn="auto" hangingPunct="1">
              <a:spcAft>
                <a:spcPts val="0"/>
              </a:spcAft>
              <a:buFont typeface="Wingdings 2"/>
              <a:buChar char=""/>
              <a:defRPr/>
            </a:pPr>
            <a:endParaRPr lang="en-US" dirty="0" smtClean="0"/>
          </a:p>
          <a:p>
            <a:pPr marL="886968" lvl="2" algn="just" eaLnBrk="1" fontAlgn="auto" hangingPunct="1">
              <a:spcAft>
                <a:spcPts val="0"/>
              </a:spcAft>
              <a:buFont typeface="Wingdings 2"/>
              <a:buChar char=""/>
              <a:defRPr/>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Cont..</a:t>
            </a:r>
          </a:p>
        </p:txBody>
      </p:sp>
      <p:sp>
        <p:nvSpPr>
          <p:cNvPr id="22531" name="Content Placeholder 2"/>
          <p:cNvSpPr>
            <a:spLocks noGrp="1"/>
          </p:cNvSpPr>
          <p:nvPr>
            <p:ph idx="1"/>
          </p:nvPr>
        </p:nvSpPr>
        <p:spPr/>
        <p:txBody>
          <a:bodyPr>
            <a:normAutofit/>
          </a:bodyPr>
          <a:lstStyle/>
          <a:p>
            <a:pPr marL="365760" indent="-283464" algn="just">
              <a:buFont typeface="Wingdings 2"/>
              <a:buChar char=""/>
              <a:defRPr/>
            </a:pPr>
            <a:r>
              <a:rPr lang="en-US" sz="2800" b="1" i="1" u="sng" dirty="0" smtClean="0">
                <a:effectLst>
                  <a:outerShdw blurRad="38100" dist="38100" dir="2700000" algn="tl">
                    <a:srgbClr val="000000">
                      <a:alpha val="43137"/>
                    </a:srgbClr>
                  </a:outerShdw>
                </a:effectLst>
              </a:rPr>
              <a:t>Loss Assets </a:t>
            </a:r>
            <a:r>
              <a:rPr lang="en-US" sz="2800" dirty="0" smtClean="0"/>
              <a:t>:  The assets which are doubtful and are considered as non-recoverable by banks. </a:t>
            </a:r>
          </a:p>
          <a:p>
            <a:pPr marL="365760" indent="-283464" algn="just">
              <a:buFont typeface="Wingdings 2"/>
              <a:buChar char=""/>
              <a:defRPr/>
            </a:pPr>
            <a:r>
              <a:rPr lang="en-US" sz="2800" dirty="0" smtClean="0"/>
              <a:t>This 100% provision is made. When account holder comes in this category their account can be written off by the banks. </a:t>
            </a:r>
          </a:p>
          <a:p>
            <a:pPr marL="365760" indent="-283464" algn="just" eaLnBrk="1" fontAlgn="auto" hangingPunct="1">
              <a:spcAft>
                <a:spcPts val="0"/>
              </a:spcAft>
              <a:buFont typeface="Wingdings 2"/>
              <a:buChar char=""/>
              <a:defRPr/>
            </a:pPr>
            <a:endParaRPr lang="en-US" sz="2800" dirty="0" smtClean="0"/>
          </a:p>
          <a:p>
            <a:pPr marL="365760" indent="-283464" algn="just" eaLnBrk="1" fontAlgn="auto" hangingPunct="1">
              <a:spcAft>
                <a:spcPts val="0"/>
              </a:spcAft>
              <a:buFont typeface="Wingdings 2"/>
              <a:buChar char=""/>
              <a:defRPr/>
            </a:pPr>
            <a:r>
              <a:rPr lang="en-US" sz="2800" dirty="0" smtClean="0"/>
              <a:t>After this the assets are handed over to recovery agents for sale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r>
              <a:rPr lang="en-US" b="1" dirty="0" smtClean="0"/>
              <a:t>Gross and Net NPA</a:t>
            </a:r>
            <a:endParaRPr lang="en-US" dirty="0" smtClean="0"/>
          </a:p>
          <a:p>
            <a:r>
              <a:rPr lang="en-US" dirty="0" smtClean="0"/>
              <a:t>NPAs = [(gross or net NPA)/total advances]*100</a:t>
            </a:r>
          </a:p>
          <a:p>
            <a:r>
              <a:rPr lang="en-US" dirty="0" smtClean="0"/>
              <a:t>Where, net NPAs = Gross NPSs – Provision for NPA</a:t>
            </a:r>
          </a:p>
          <a:p>
            <a:pPr hangingPunct="0"/>
            <a:r>
              <a:rPr lang="en-US" dirty="0" smtClean="0"/>
              <a:t>As per RBI circular, gross advance means, all outstanding loans and advances counting advances for which refinance has been received but excluding re-discounted bills and advances written off at head office level.. The following are deducted from gross NPA to arrive at net NPA:</a:t>
            </a:r>
          </a:p>
          <a:p>
            <a:pPr lvl="0" hangingPunct="0"/>
            <a:r>
              <a:rPr lang="en-US" dirty="0" smtClean="0"/>
              <a:t>Balance in interest suspense account, if applicable. </a:t>
            </a:r>
          </a:p>
          <a:p>
            <a:pPr lvl="0" hangingPunct="0"/>
            <a:r>
              <a:rPr lang="en-US" dirty="0" smtClean="0"/>
              <a:t>DICGC/ECGC received and held pending adjustment. </a:t>
            </a:r>
          </a:p>
          <a:p>
            <a:pPr lvl="0" hangingPunct="0"/>
            <a:r>
              <a:rPr lang="en-US" dirty="0" smtClean="0"/>
              <a:t>Part payment received and kept in suspense account. </a:t>
            </a:r>
          </a:p>
          <a:p>
            <a:pPr lvl="0" hangingPunct="0"/>
            <a:r>
              <a:rPr lang="en-US" dirty="0" smtClean="0"/>
              <a:t>Total provisions made excluding technical write off made at head office.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Provision on types of assets</a:t>
            </a:r>
            <a:br>
              <a:rPr lang="en-US" sz="3200" b="1" dirty="0" smtClean="0"/>
            </a:br>
            <a:endParaRPr lang="en-US" sz="3200" dirty="0"/>
          </a:p>
        </p:txBody>
      </p:sp>
      <p:pic>
        <p:nvPicPr>
          <p:cNvPr id="74754" name="Picture 2" descr="types of assets">
            <a:hlinkClick r:id="rId2" tooltip="Provision on types of assets"/>
          </p:cNvPr>
          <p:cNvPicPr>
            <a:picLocks noChangeAspect="1" noChangeArrowheads="1"/>
          </p:cNvPicPr>
          <p:nvPr/>
        </p:nvPicPr>
        <p:blipFill>
          <a:blip r:embed="rId3"/>
          <a:srcRect/>
          <a:stretch>
            <a:fillRect/>
          </a:stretch>
        </p:blipFill>
        <p:spPr bwMode="auto">
          <a:xfrm>
            <a:off x="180556" y="1295400"/>
            <a:ext cx="8582444" cy="44958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685800"/>
            <a:ext cx="7543800" cy="3970318"/>
          </a:xfrm>
          <a:prstGeom prst="rect">
            <a:avLst/>
          </a:prstGeom>
        </p:spPr>
        <p:txBody>
          <a:bodyPr wrap="square">
            <a:spAutoFit/>
          </a:bodyPr>
          <a:lstStyle/>
          <a:p>
            <a:pPr algn="just"/>
            <a:r>
              <a:rPr lang="en-US" sz="2800" b="1" dirty="0" smtClean="0"/>
              <a:t>Present NPA Scenario:-</a:t>
            </a:r>
          </a:p>
          <a:p>
            <a:pPr algn="just"/>
            <a:r>
              <a:rPr lang="en-US" sz="2800" dirty="0" smtClean="0"/>
              <a:t>RBI’s financial stability report said the gross NPA ratio of all banks increased to 9.1% by September 2016 from 7.8% in March 2016.</a:t>
            </a:r>
          </a:p>
          <a:p>
            <a:pPr algn="just"/>
            <a:endParaRPr lang="en-US" sz="2800" dirty="0" smtClean="0"/>
          </a:p>
          <a:p>
            <a:pPr algn="just"/>
            <a:endParaRPr lang="en-US" sz="2800" dirty="0" smtClean="0"/>
          </a:p>
          <a:p>
            <a:pPr algn="just"/>
            <a:r>
              <a:rPr lang="en-US" sz="2800" dirty="0" smtClean="0"/>
              <a:t> Public Sector Banks are worst hit as their gross NPA increased to 12.5% by March 2017 from 11.8% in September 2016.</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61999" y="1676400"/>
          <a:ext cx="7848601" cy="4360969"/>
        </p:xfrm>
        <a:graphic>
          <a:graphicData uri="http://schemas.openxmlformats.org/drawingml/2006/table">
            <a:tbl>
              <a:tblPr/>
              <a:tblGrid>
                <a:gridCol w="1357276"/>
                <a:gridCol w="845840"/>
                <a:gridCol w="904851"/>
                <a:gridCol w="826169"/>
                <a:gridCol w="3914465"/>
              </a:tblGrid>
              <a:tr h="305041">
                <a:tc gridSpan="3">
                  <a:txBody>
                    <a:bodyPr/>
                    <a:lstStyle/>
                    <a:p>
                      <a:pPr marL="635000" marR="0">
                        <a:lnSpc>
                          <a:spcPct val="115000"/>
                        </a:lnSpc>
                        <a:spcBef>
                          <a:spcPts val="0"/>
                        </a:spcBef>
                        <a:spcAft>
                          <a:spcPts val="0"/>
                        </a:spcAft>
                      </a:pPr>
                      <a:r>
                        <a:rPr lang="en-US" sz="1800" b="1" dirty="0">
                          <a:latin typeface="Times New Roman"/>
                          <a:ea typeface="Times New Roman"/>
                          <a:cs typeface="Mangal"/>
                        </a:rPr>
                        <a:t>Loans and Advances</a:t>
                      </a:r>
                      <a:endParaRPr lang="en-US" sz="1800" dirty="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2000">
                        <a:latin typeface="Times New Roman"/>
                        <a:ea typeface="Times New Roman"/>
                        <a:cs typeface="Mangal"/>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14300" marR="0">
                        <a:lnSpc>
                          <a:spcPct val="115000"/>
                        </a:lnSpc>
                        <a:spcBef>
                          <a:spcPts val="0"/>
                        </a:spcBef>
                        <a:spcAft>
                          <a:spcPts val="0"/>
                        </a:spcAft>
                      </a:pPr>
                      <a:r>
                        <a:rPr lang="en-US" sz="1800" b="1">
                          <a:latin typeface="Times New Roman"/>
                          <a:ea typeface="Times New Roman"/>
                          <a:cs typeface="Mangal"/>
                        </a:rPr>
                        <a:t>Guidelines applicable from 31-3-2004</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88971">
                <a:tc gridSpan="4">
                  <a:txBody>
                    <a:bodyPr/>
                    <a:lstStyle/>
                    <a:p>
                      <a:pPr marL="0" marR="0">
                        <a:lnSpc>
                          <a:spcPct val="115000"/>
                        </a:lnSpc>
                        <a:spcBef>
                          <a:spcPts val="0"/>
                        </a:spcBef>
                        <a:spcAft>
                          <a:spcPts val="0"/>
                        </a:spcAft>
                      </a:pPr>
                      <a:endParaRPr lang="en-US" sz="8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8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2331">
                <a:tc gridSpan="4">
                  <a:txBody>
                    <a:bodyPr/>
                    <a:lstStyle/>
                    <a:p>
                      <a:pPr marL="63500" marR="0">
                        <a:lnSpc>
                          <a:spcPct val="115000"/>
                        </a:lnSpc>
                        <a:spcBef>
                          <a:spcPts val="0"/>
                        </a:spcBef>
                        <a:spcAft>
                          <a:spcPts val="0"/>
                        </a:spcAft>
                      </a:pPr>
                      <a:r>
                        <a:rPr lang="en-US" sz="1800" dirty="0">
                          <a:latin typeface="Times New Roman"/>
                          <a:ea typeface="Times New Roman"/>
                          <a:cs typeface="Mangal"/>
                        </a:rPr>
                        <a:t>Term  loan  interest  and/or  </a:t>
                      </a:r>
                      <a:r>
                        <a:rPr lang="en-US" sz="1800" dirty="0" smtClean="0">
                          <a:latin typeface="Times New Roman"/>
                          <a:ea typeface="Times New Roman"/>
                          <a:cs typeface="Mangal"/>
                        </a:rPr>
                        <a:t>installment</a:t>
                      </a:r>
                      <a:endParaRPr lang="en-US" sz="1800" dirty="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50800" marR="0">
                        <a:lnSpc>
                          <a:spcPct val="115000"/>
                        </a:lnSpc>
                        <a:spcBef>
                          <a:spcPts val="0"/>
                        </a:spcBef>
                        <a:spcAft>
                          <a:spcPts val="0"/>
                        </a:spcAft>
                      </a:pPr>
                      <a:r>
                        <a:rPr lang="en-US" sz="1800">
                          <a:latin typeface="Times New Roman"/>
                          <a:ea typeface="Times New Roman"/>
                          <a:cs typeface="Mangal"/>
                        </a:rPr>
                        <a:t>90 days</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42618">
                <a:tc gridSpan="3">
                  <a:txBody>
                    <a:bodyPr/>
                    <a:lstStyle/>
                    <a:p>
                      <a:pPr marL="63500" marR="0">
                        <a:lnSpc>
                          <a:spcPct val="115000"/>
                        </a:lnSpc>
                        <a:spcBef>
                          <a:spcPts val="0"/>
                        </a:spcBef>
                        <a:spcAft>
                          <a:spcPts val="0"/>
                        </a:spcAft>
                      </a:pPr>
                      <a:r>
                        <a:rPr lang="en-US" sz="1800">
                          <a:latin typeface="Times New Roman"/>
                          <a:ea typeface="Times New Roman"/>
                          <a:cs typeface="Mangal"/>
                        </a:rPr>
                        <a:t>remains over due for more than</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2000">
                        <a:latin typeface="Times New Roman"/>
                        <a:ea typeface="Times New Roman"/>
                        <a:cs typeface="Mang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endParaRPr lang="en-US" sz="20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6070">
                <a:tc gridSpan="3">
                  <a:txBody>
                    <a:bodyPr/>
                    <a:lstStyle/>
                    <a:p>
                      <a:pPr marL="0" marR="0">
                        <a:lnSpc>
                          <a:spcPct val="115000"/>
                        </a:lnSpc>
                        <a:spcBef>
                          <a:spcPts val="0"/>
                        </a:spcBef>
                        <a:spcAft>
                          <a:spcPts val="0"/>
                        </a:spcAft>
                      </a:pPr>
                      <a:endParaRPr lang="en-US" sz="11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1100">
                        <a:latin typeface="Times New Roman"/>
                        <a:ea typeface="Times New Roman"/>
                        <a:cs typeface="Mangal"/>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05041">
                <a:tc gridSpan="3">
                  <a:txBody>
                    <a:bodyPr/>
                    <a:lstStyle/>
                    <a:p>
                      <a:pPr marL="63500" marR="0">
                        <a:lnSpc>
                          <a:spcPct val="115000"/>
                        </a:lnSpc>
                        <a:spcBef>
                          <a:spcPts val="0"/>
                        </a:spcBef>
                        <a:spcAft>
                          <a:spcPts val="0"/>
                        </a:spcAft>
                      </a:pPr>
                      <a:r>
                        <a:rPr lang="en-US" sz="1800">
                          <a:latin typeface="Times New Roman"/>
                          <a:ea typeface="Times New Roman"/>
                          <a:cs typeface="Mangal"/>
                        </a:rPr>
                        <a:t>Overdraft/Cash Credit a/c</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2000">
                        <a:latin typeface="Times New Roman"/>
                        <a:ea typeface="Times New Roman"/>
                        <a:cs typeface="Mangal"/>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63500" marR="0">
                        <a:lnSpc>
                          <a:spcPct val="115000"/>
                        </a:lnSpc>
                        <a:spcBef>
                          <a:spcPts val="0"/>
                        </a:spcBef>
                        <a:spcAft>
                          <a:spcPts val="0"/>
                        </a:spcAft>
                      </a:pPr>
                      <a:r>
                        <a:rPr lang="en-US" sz="1800">
                          <a:latin typeface="Times New Roman"/>
                          <a:ea typeface="Times New Roman"/>
                          <a:cs typeface="Mangal"/>
                        </a:rPr>
                        <a:t>remains out of order</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01681">
                <a:tc gridSpan="4">
                  <a:txBody>
                    <a:bodyPr/>
                    <a:lstStyle/>
                    <a:p>
                      <a:pPr marL="0" marR="0">
                        <a:lnSpc>
                          <a:spcPct val="115000"/>
                        </a:lnSpc>
                        <a:spcBef>
                          <a:spcPts val="0"/>
                        </a:spcBef>
                        <a:spcAft>
                          <a:spcPts val="0"/>
                        </a:spcAft>
                      </a:pPr>
                      <a:endParaRPr lang="en-US" sz="8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8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2331">
                <a:tc gridSpan="4">
                  <a:txBody>
                    <a:bodyPr/>
                    <a:lstStyle/>
                    <a:p>
                      <a:pPr marL="63500" marR="0">
                        <a:lnSpc>
                          <a:spcPct val="115000"/>
                        </a:lnSpc>
                        <a:spcBef>
                          <a:spcPts val="0"/>
                        </a:spcBef>
                        <a:spcAft>
                          <a:spcPts val="0"/>
                        </a:spcAft>
                      </a:pPr>
                      <a:r>
                        <a:rPr lang="en-US" sz="1800">
                          <a:latin typeface="Times New Roman"/>
                          <a:ea typeface="Times New Roman"/>
                          <a:cs typeface="Mangal"/>
                        </a:rPr>
                        <a:t>Bills purchased and discounted remains</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50800" marR="0">
                        <a:lnSpc>
                          <a:spcPct val="115000"/>
                        </a:lnSpc>
                        <a:spcBef>
                          <a:spcPts val="0"/>
                        </a:spcBef>
                        <a:spcAft>
                          <a:spcPts val="0"/>
                        </a:spcAft>
                      </a:pPr>
                      <a:r>
                        <a:rPr lang="en-US" sz="1800">
                          <a:latin typeface="Times New Roman"/>
                          <a:ea typeface="Times New Roman"/>
                          <a:cs typeface="Mangal"/>
                        </a:rPr>
                        <a:t>90 days</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43539">
                <a:tc gridSpan="2">
                  <a:txBody>
                    <a:bodyPr/>
                    <a:lstStyle/>
                    <a:p>
                      <a:pPr marL="63500" marR="0">
                        <a:lnSpc>
                          <a:spcPct val="115000"/>
                        </a:lnSpc>
                        <a:spcBef>
                          <a:spcPts val="0"/>
                        </a:spcBef>
                        <a:spcAft>
                          <a:spcPts val="0"/>
                        </a:spcAft>
                      </a:pPr>
                      <a:r>
                        <a:rPr lang="en-US" sz="1800">
                          <a:latin typeface="Times New Roman"/>
                          <a:ea typeface="Times New Roman"/>
                          <a:cs typeface="Mangal"/>
                        </a:rPr>
                        <a:t>over due for more than</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a:txBody>
                    <a:bodyPr/>
                    <a:lstStyle/>
                    <a:p>
                      <a:pPr marL="0" marR="0">
                        <a:lnSpc>
                          <a:spcPct val="115000"/>
                        </a:lnSpc>
                        <a:spcBef>
                          <a:spcPts val="0"/>
                        </a:spcBef>
                        <a:spcAft>
                          <a:spcPts val="0"/>
                        </a:spcAft>
                      </a:pPr>
                      <a:endParaRPr lang="en-US" sz="2000">
                        <a:latin typeface="Times New Roman"/>
                        <a:ea typeface="Times New Roman"/>
                        <a:cs typeface="Mangal"/>
                      </a:endParaRPr>
                    </a:p>
                  </a:txBody>
                  <a:tcPr marL="0" marR="0" marT="0" marB="0" anchor="b">
                    <a:lnL>
                      <a:noFill/>
                    </a:lnL>
                    <a:lnR>
                      <a:noFill/>
                    </a:lnR>
                    <a:lnT>
                      <a:noFill/>
                    </a:lnT>
                    <a:lnB>
                      <a:noFill/>
                    </a:lnB>
                  </a:tcPr>
                </a:tc>
                <a:tc>
                  <a:txBody>
                    <a:bodyPr/>
                    <a:lstStyle/>
                    <a:p>
                      <a:pPr marL="0" marR="0">
                        <a:lnSpc>
                          <a:spcPct val="115000"/>
                        </a:lnSpc>
                        <a:spcBef>
                          <a:spcPts val="0"/>
                        </a:spcBef>
                        <a:spcAft>
                          <a:spcPts val="0"/>
                        </a:spcAft>
                      </a:pPr>
                      <a:endParaRPr lang="en-US" sz="2000">
                        <a:latin typeface="Times New Roman"/>
                        <a:ea typeface="Times New Roman"/>
                        <a:cs typeface="Mang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endParaRPr lang="en-US" sz="20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4391">
                <a:tc>
                  <a:txBody>
                    <a:bodyPr/>
                    <a:lstStyle/>
                    <a:p>
                      <a:pPr marL="0" marR="0">
                        <a:lnSpc>
                          <a:spcPct val="115000"/>
                        </a:lnSpc>
                        <a:spcBef>
                          <a:spcPts val="0"/>
                        </a:spcBef>
                        <a:spcAft>
                          <a:spcPts val="0"/>
                        </a:spcAft>
                      </a:pPr>
                      <a:endParaRPr lang="en-US" sz="9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a:latin typeface="Times New Roman"/>
                        <a:ea typeface="Times New Roman"/>
                        <a:cs typeface="Mangal"/>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a:latin typeface="Times New Roman"/>
                        <a:ea typeface="Times New Roman"/>
                        <a:cs typeface="Mangal"/>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a:latin typeface="Times New Roman"/>
                        <a:ea typeface="Times New Roman"/>
                        <a:cs typeface="Mangal"/>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2331">
                <a:tc>
                  <a:txBody>
                    <a:bodyPr/>
                    <a:lstStyle/>
                    <a:p>
                      <a:pPr marL="63500" marR="0">
                        <a:lnSpc>
                          <a:spcPct val="115000"/>
                        </a:lnSpc>
                        <a:spcBef>
                          <a:spcPts val="0"/>
                        </a:spcBef>
                        <a:spcAft>
                          <a:spcPts val="0"/>
                        </a:spcAft>
                      </a:pPr>
                      <a:r>
                        <a:rPr lang="en-US" sz="1800">
                          <a:latin typeface="Times New Roman"/>
                          <a:ea typeface="Times New Roman"/>
                          <a:cs typeface="Mangal"/>
                        </a:rPr>
                        <a:t>Agricultural</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114300" marR="0">
                        <a:lnSpc>
                          <a:spcPct val="115000"/>
                        </a:lnSpc>
                        <a:spcBef>
                          <a:spcPts val="0"/>
                        </a:spcBef>
                        <a:spcAft>
                          <a:spcPts val="0"/>
                        </a:spcAft>
                      </a:pPr>
                      <a:r>
                        <a:rPr lang="en-US" sz="1800">
                          <a:latin typeface="Times New Roman"/>
                          <a:ea typeface="Times New Roman"/>
                          <a:cs typeface="Mangal"/>
                        </a:rPr>
                        <a:t>loan</a:t>
                      </a:r>
                      <a:endParaRPr lang="en-US" sz="1800">
                        <a:latin typeface="Calibri"/>
                        <a:ea typeface="Times New Roman"/>
                        <a:cs typeface="Mang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38100" marR="0">
                        <a:lnSpc>
                          <a:spcPct val="115000"/>
                        </a:lnSpc>
                        <a:spcBef>
                          <a:spcPts val="0"/>
                        </a:spcBef>
                        <a:spcAft>
                          <a:spcPts val="0"/>
                        </a:spcAft>
                      </a:pPr>
                      <a:r>
                        <a:rPr lang="en-US" sz="1800">
                          <a:latin typeface="Times New Roman"/>
                          <a:ea typeface="Times New Roman"/>
                          <a:cs typeface="Mangal"/>
                        </a:rPr>
                        <a:t>interest</a:t>
                      </a:r>
                      <a:endParaRPr lang="en-US" sz="1800">
                        <a:latin typeface="Calibri"/>
                        <a:ea typeface="Times New Roman"/>
                        <a:cs typeface="Mang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88900" marR="0">
                        <a:lnSpc>
                          <a:spcPct val="115000"/>
                        </a:lnSpc>
                        <a:spcBef>
                          <a:spcPts val="0"/>
                        </a:spcBef>
                        <a:spcAft>
                          <a:spcPts val="0"/>
                        </a:spcAft>
                      </a:pPr>
                      <a:r>
                        <a:rPr lang="en-US" sz="1800">
                          <a:latin typeface="Times New Roman"/>
                          <a:ea typeface="Times New Roman"/>
                          <a:cs typeface="Mangal"/>
                        </a:rPr>
                        <a:t>and/or</a:t>
                      </a:r>
                      <a:endParaRPr lang="en-US" sz="1800">
                        <a:latin typeface="Calibri"/>
                        <a:ea typeface="Times New Roman"/>
                        <a:cs typeface="Mangal"/>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50800" marR="0">
                        <a:lnSpc>
                          <a:spcPct val="115000"/>
                        </a:lnSpc>
                        <a:spcBef>
                          <a:spcPts val="0"/>
                        </a:spcBef>
                        <a:spcAft>
                          <a:spcPts val="0"/>
                        </a:spcAft>
                      </a:pPr>
                      <a:r>
                        <a:rPr lang="en-US" sz="1800">
                          <a:latin typeface="Times New Roman"/>
                          <a:ea typeface="Times New Roman"/>
                          <a:cs typeface="Mangal"/>
                        </a:rPr>
                        <a:t>Two harvest seasons but not exceeding</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42618">
                <a:tc gridSpan="3">
                  <a:txBody>
                    <a:bodyPr/>
                    <a:lstStyle/>
                    <a:p>
                      <a:pPr marL="63500" marR="0">
                        <a:lnSpc>
                          <a:spcPct val="115000"/>
                        </a:lnSpc>
                        <a:spcBef>
                          <a:spcPts val="0"/>
                        </a:spcBef>
                        <a:spcAft>
                          <a:spcPts val="0"/>
                        </a:spcAft>
                      </a:pPr>
                      <a:r>
                        <a:rPr lang="en-US" sz="1800">
                          <a:latin typeface="Times New Roman"/>
                          <a:ea typeface="Times New Roman"/>
                          <a:cs typeface="Mangal"/>
                        </a:rPr>
                        <a:t>instalment remains over due for</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2000">
                        <a:latin typeface="Times New Roman"/>
                        <a:ea typeface="Times New Roman"/>
                        <a:cs typeface="Mang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marL="50800" marR="0">
                        <a:lnSpc>
                          <a:spcPct val="115000"/>
                        </a:lnSpc>
                        <a:spcBef>
                          <a:spcPts val="0"/>
                        </a:spcBef>
                        <a:spcAft>
                          <a:spcPts val="0"/>
                        </a:spcAft>
                      </a:pPr>
                      <a:r>
                        <a:rPr lang="en-US" sz="1800">
                          <a:latin typeface="Times New Roman"/>
                          <a:ea typeface="Times New Roman"/>
                          <a:cs typeface="Mangal"/>
                        </a:rPr>
                        <a:t>two and half years</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4391">
                <a:tc gridSpan="4">
                  <a:txBody>
                    <a:bodyPr/>
                    <a:lstStyle/>
                    <a:p>
                      <a:pPr marL="0" marR="0">
                        <a:lnSpc>
                          <a:spcPct val="115000"/>
                        </a:lnSpc>
                        <a:spcBef>
                          <a:spcPts val="0"/>
                        </a:spcBef>
                        <a:spcAft>
                          <a:spcPts val="0"/>
                        </a:spcAft>
                      </a:pPr>
                      <a:endParaRPr lang="en-US" sz="9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9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2331">
                <a:tc gridSpan="4">
                  <a:txBody>
                    <a:bodyPr/>
                    <a:lstStyle/>
                    <a:p>
                      <a:pPr marL="63500" marR="0">
                        <a:lnSpc>
                          <a:spcPct val="115000"/>
                        </a:lnSpc>
                        <a:spcBef>
                          <a:spcPts val="0"/>
                        </a:spcBef>
                        <a:spcAft>
                          <a:spcPts val="0"/>
                        </a:spcAft>
                      </a:pPr>
                      <a:r>
                        <a:rPr lang="en-US" sz="1800">
                          <a:latin typeface="Times New Roman"/>
                          <a:ea typeface="Times New Roman"/>
                          <a:cs typeface="Mangal"/>
                        </a:rPr>
                        <a:t>Other  accounts-any  amount  to  be</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50800" marR="0">
                        <a:lnSpc>
                          <a:spcPct val="115000"/>
                        </a:lnSpc>
                        <a:spcBef>
                          <a:spcPts val="0"/>
                        </a:spcBef>
                        <a:spcAft>
                          <a:spcPts val="0"/>
                        </a:spcAft>
                      </a:pPr>
                      <a:r>
                        <a:rPr lang="en-US" sz="1800">
                          <a:latin typeface="Times New Roman"/>
                          <a:ea typeface="Times New Roman"/>
                          <a:cs typeface="Mangal"/>
                        </a:rPr>
                        <a:t>90 days</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40777">
                <a:tc gridSpan="4">
                  <a:txBody>
                    <a:bodyPr/>
                    <a:lstStyle/>
                    <a:p>
                      <a:pPr marL="63500" marR="0">
                        <a:lnSpc>
                          <a:spcPct val="115000"/>
                        </a:lnSpc>
                        <a:spcBef>
                          <a:spcPts val="0"/>
                        </a:spcBef>
                        <a:spcAft>
                          <a:spcPts val="0"/>
                        </a:spcAft>
                      </a:pPr>
                      <a:r>
                        <a:rPr lang="en-US" sz="1800">
                          <a:latin typeface="Times New Roman"/>
                          <a:ea typeface="Times New Roman"/>
                          <a:cs typeface="Mangal"/>
                        </a:rPr>
                        <a:t>received remains over due for more than</a:t>
                      </a:r>
                      <a:endParaRPr lang="en-US" sz="1800">
                        <a:latin typeface="Calibri"/>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endParaRPr lang="en-US" sz="200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77940">
                <a:tc>
                  <a:txBody>
                    <a:bodyPr/>
                    <a:lstStyle/>
                    <a:p>
                      <a:pPr marL="0" marR="0">
                        <a:lnSpc>
                          <a:spcPct val="115000"/>
                        </a:lnSpc>
                        <a:spcBef>
                          <a:spcPts val="0"/>
                        </a:spcBef>
                        <a:spcAft>
                          <a:spcPts val="0"/>
                        </a:spcAft>
                      </a:pPr>
                      <a:endParaRPr lang="en-US" sz="105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050">
                        <a:latin typeface="Times New Roman"/>
                        <a:ea typeface="Times New Roman"/>
                        <a:cs typeface="Mangal"/>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050">
                        <a:latin typeface="Times New Roman"/>
                        <a:ea typeface="Times New Roman"/>
                        <a:cs typeface="Mangal"/>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050">
                        <a:latin typeface="Times New Roman"/>
                        <a:ea typeface="Times New Roman"/>
                        <a:cs typeface="Mangal"/>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050" dirty="0">
                        <a:latin typeface="Times New Roman"/>
                        <a:ea typeface="Times New Roman"/>
                        <a:cs typeface="Mang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76801" name="Rectangle 1"/>
          <p:cNvSpPr>
            <a:spLocks noChangeArrowheads="1"/>
          </p:cNvSpPr>
          <p:nvPr/>
        </p:nvSpPr>
        <p:spPr bwMode="auto">
          <a:xfrm>
            <a:off x="304800" y="762000"/>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Summarised</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RBI Guidelines For NPAs Recognition: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200" b="1" dirty="0" smtClean="0">
                <a:solidFill>
                  <a:schemeClr val="tx2">
                    <a:satMod val="130000"/>
                  </a:schemeClr>
                </a:solidFill>
              </a:rPr>
              <a:t>Causes/Reasons behind NPA</a:t>
            </a:r>
            <a:br>
              <a:rPr lang="en-US" sz="3200" b="1" dirty="0" smtClean="0">
                <a:solidFill>
                  <a:schemeClr val="tx2">
                    <a:satMod val="130000"/>
                  </a:schemeClr>
                </a:solidFill>
              </a:rPr>
            </a:br>
            <a:r>
              <a:rPr lang="en-US" sz="3200" b="1" dirty="0" smtClean="0">
                <a:solidFill>
                  <a:schemeClr val="tx2">
                    <a:satMod val="130000"/>
                  </a:schemeClr>
                </a:solidFill>
              </a:rPr>
              <a:t>(On the basis of Factors)</a:t>
            </a:r>
            <a:endParaRPr lang="en-US" sz="3200" dirty="0"/>
          </a:p>
        </p:txBody>
      </p:sp>
      <p:sp>
        <p:nvSpPr>
          <p:cNvPr id="3" name="Content Placeholder 2"/>
          <p:cNvSpPr>
            <a:spLocks noGrp="1"/>
          </p:cNvSpPr>
          <p:nvPr>
            <p:ph idx="1"/>
          </p:nvPr>
        </p:nvSpPr>
        <p:spPr>
          <a:xfrm>
            <a:off x="457200" y="1295400"/>
            <a:ext cx="8382000" cy="5562600"/>
          </a:xfrm>
        </p:spPr>
        <p:txBody>
          <a:bodyPr>
            <a:noAutofit/>
          </a:bodyPr>
          <a:lstStyle/>
          <a:p>
            <a:pPr algn="just">
              <a:buNone/>
            </a:pPr>
            <a:r>
              <a:rPr lang="en-US" sz="1800" b="1" dirty="0" smtClean="0"/>
              <a:t>External Factors</a:t>
            </a:r>
          </a:p>
          <a:p>
            <a:pPr algn="just">
              <a:buNone/>
            </a:pPr>
            <a:r>
              <a:rPr lang="en-US" sz="1800" dirty="0" smtClean="0"/>
              <a:t>a. Ineffective recovery tribunal</a:t>
            </a:r>
          </a:p>
          <a:p>
            <a:pPr algn="just"/>
            <a:r>
              <a:rPr lang="en-US" sz="1800" dirty="0" smtClean="0"/>
              <a:t>The Govt. has set of numbers of recovery tribunals, which works for recovery of loans and advances, due to their carelessness and ineffectiveness in their work the bank suffers the consequence of non-recover, their by reducing their profitability and liquidity.</a:t>
            </a:r>
          </a:p>
          <a:p>
            <a:pPr algn="just">
              <a:buNone/>
            </a:pPr>
            <a:r>
              <a:rPr lang="en-US" sz="1800" dirty="0" smtClean="0"/>
              <a:t>b. Willful Defaults</a:t>
            </a:r>
          </a:p>
          <a:p>
            <a:pPr algn="just"/>
            <a:r>
              <a:rPr lang="en-US" sz="1800" dirty="0" smtClean="0"/>
              <a:t>There are borrowers who are competent to pay back loans but are intentionally withdrawing it. These groups of people should be recognized and proper measures should be taken in order to get back the money extended to them as advances and loans.</a:t>
            </a:r>
          </a:p>
          <a:p>
            <a:pPr algn="just">
              <a:buNone/>
            </a:pPr>
            <a:r>
              <a:rPr lang="en-US" sz="1800" dirty="0" smtClean="0"/>
              <a:t>c. Natural calamities</a:t>
            </a:r>
          </a:p>
          <a:p>
            <a:pPr algn="just"/>
            <a:r>
              <a:rPr lang="en-US" sz="1800" dirty="0" smtClean="0"/>
              <a:t>This is the measure factor, which is creating alarming increase in NPAs of the PSBs. every now and then India is hit by major natural calamities thus making the borrowers unable to pay back there loans. Thus the bank has to make large amount of provisions in order to pay damages those loans.</a:t>
            </a:r>
          </a:p>
          <a:p>
            <a:pPr algn="just"/>
            <a:endParaRPr lang="en-US"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algn="just">
              <a:buNone/>
            </a:pPr>
            <a:r>
              <a:rPr lang="en-US" sz="2000" dirty="0" smtClean="0"/>
              <a:t>d. Industrial sickness</a:t>
            </a:r>
          </a:p>
          <a:p>
            <a:pPr algn="just"/>
            <a:r>
              <a:rPr lang="en-US" sz="2000" dirty="0" smtClean="0"/>
              <a:t>Inappropriate project handling , ineffective management , lack of adequate resources , lack of advance technology , day to day changing govt. Policies produce industrial sickness. Therefore the banks that finance those industries ultimately end up with a low recovery of their loans reducing their profit and liquidity.</a:t>
            </a:r>
          </a:p>
          <a:p>
            <a:pPr algn="just">
              <a:buNone/>
            </a:pPr>
            <a:r>
              <a:rPr lang="en-US" sz="2000" dirty="0" smtClean="0"/>
              <a:t>e. Lack of demand</a:t>
            </a:r>
          </a:p>
          <a:p>
            <a:pPr algn="just"/>
            <a:r>
              <a:rPr lang="en-US" sz="2000" dirty="0" smtClean="0"/>
              <a:t>Entrepreneurs in India could not predict their product demand and starts production which ultimately piles up their product thus making them unable to pay back the money they borrow to operate these activities. </a:t>
            </a:r>
          </a:p>
          <a:p>
            <a:pPr algn="just">
              <a:buNone/>
            </a:pPr>
            <a:r>
              <a:rPr lang="en-US" sz="2000" dirty="0" smtClean="0"/>
              <a:t>f.  Change on Govt. policies</a:t>
            </a:r>
          </a:p>
          <a:p>
            <a:pPr algn="just"/>
            <a:r>
              <a:rPr lang="en-US" sz="2000" dirty="0" smtClean="0"/>
              <a:t>With every new govt. banking sector gets new policies for its operation, so it has to cope with the changing principles and policies for the regulation of the rising of NPAs. For example, the fallout of handloom sector is continuing as most of the weavers Co-operative societies have become defunct largely due to withdrawal of state patronage.</a:t>
            </a:r>
          </a:p>
          <a:p>
            <a:pPr algn="just"/>
            <a:endParaRPr lang="en-US" sz="2000" dirty="0" smtClean="0"/>
          </a:p>
          <a:p>
            <a:pPr algn="just"/>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algn="just">
              <a:buNone/>
            </a:pPr>
            <a:r>
              <a:rPr lang="en-US" dirty="0" smtClean="0"/>
              <a:t>2. Internal Factors</a:t>
            </a:r>
          </a:p>
          <a:p>
            <a:pPr algn="just">
              <a:buNone/>
            </a:pPr>
            <a:r>
              <a:rPr lang="en-US" dirty="0" smtClean="0"/>
              <a:t>a. Defective Lending process</a:t>
            </a:r>
          </a:p>
          <a:p>
            <a:pPr algn="just"/>
            <a:r>
              <a:rPr lang="en-US" dirty="0" smtClean="0"/>
              <a:t>There are three cardinal principles of bank lending that have been followed by the commercial banks, that is, Principles of safety, Principle of liquidity, Principles of profitability. Principles of safety mean that the borrower is in a position to pay back the loan, including both principal and interest. The refund of loan depends upon the borrowers, Capacity to pay and Willingness to pay.</a:t>
            </a:r>
          </a:p>
          <a:p>
            <a:pPr algn="just">
              <a:buNone/>
            </a:pPr>
            <a:r>
              <a:rPr lang="en-US" dirty="0" smtClean="0"/>
              <a:t>b. Inappropriate technology</a:t>
            </a:r>
          </a:p>
          <a:p>
            <a:pPr algn="just"/>
            <a:r>
              <a:rPr lang="en-US" dirty="0" smtClean="0"/>
              <a:t>Due to improper technology and management information system, market driven decisions on real time basis can not be taken. Proper MIS and financial accounting system is not implemented in the banks, which leads to poor credit collection, so NPA, therefore all the branches of the bank should be computerized.</a:t>
            </a:r>
          </a:p>
          <a:p>
            <a:pPr algn="just"/>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pPr algn="just">
              <a:buNone/>
            </a:pPr>
            <a:r>
              <a:rPr lang="en-US" dirty="0" smtClean="0"/>
              <a:t>c. Improper SWOT analysis</a:t>
            </a:r>
          </a:p>
          <a:p>
            <a:pPr algn="just"/>
            <a:r>
              <a:rPr lang="en-US" dirty="0" smtClean="0"/>
              <a:t>The inappropriate strength, weakness, opportunity and threat analysis is another reason for increase in NPAs. While providing unsecured advances the banks depend more on the honesty, integrity, and financial soundness and credit worthiness of the borrower, so, banks should consider the borrowers own capital investment and bank should collect credit information of the borrowers from, a. Bankers b. Enquiry from market/segment of trade, industry, business. c. From external credit rating agencies.</a:t>
            </a:r>
          </a:p>
          <a:p>
            <a:pPr algn="just">
              <a:buNone/>
            </a:pPr>
            <a:r>
              <a:rPr lang="en-US" dirty="0" smtClean="0"/>
              <a:t>d. Poor credit appraisal system</a:t>
            </a:r>
          </a:p>
          <a:p>
            <a:pPr algn="just"/>
            <a:r>
              <a:rPr lang="en-US" dirty="0" smtClean="0"/>
              <a:t>Deprived credit appraisal is an additional factor for the increase in NPAs, due to poor credit appraisal the bank gives advances to those who are not able to repay it back. They should use better credit appraisal to reduce the NPAs.</a:t>
            </a:r>
          </a:p>
          <a:p>
            <a:pPr algn="just"/>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r>
              <a:rPr lang="en-US" sz="4000" dirty="0" err="1" smtClean="0">
                <a:solidFill>
                  <a:schemeClr val="tx2">
                    <a:satMod val="130000"/>
                  </a:schemeClr>
                </a:solidFill>
              </a:rPr>
              <a:t>Npa</a:t>
            </a:r>
            <a:r>
              <a:rPr lang="en-US" sz="4000" dirty="0" smtClean="0">
                <a:solidFill>
                  <a:schemeClr val="tx2">
                    <a:satMod val="130000"/>
                  </a:schemeClr>
                </a:solidFill>
              </a:rPr>
              <a:t> (non performing asset) </a:t>
            </a:r>
          </a:p>
        </p:txBody>
      </p:sp>
      <p:sp>
        <p:nvSpPr>
          <p:cNvPr id="16387" name="Rectangle 3"/>
          <p:cNvSpPr>
            <a:spLocks noGrp="1" noChangeArrowheads="1"/>
          </p:cNvSpPr>
          <p:nvPr>
            <p:ph idx="1"/>
          </p:nvPr>
        </p:nvSpPr>
        <p:spPr/>
        <p:txBody>
          <a:bodyPr>
            <a:normAutofit/>
          </a:bodyPr>
          <a:lstStyle/>
          <a:p>
            <a:pPr algn="just" eaLnBrk="1" hangingPunct="1"/>
            <a:r>
              <a:rPr lang="en-US" sz="2800" dirty="0" smtClean="0"/>
              <a:t>Non Performing Asset means a loan or an account of borrower, which has been classified by a bank or financial institution as sub-standard, doubtful or loss asset, in accordance with the directions or guidelines relating to asset classification issued by RBI.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r>
              <a:rPr lang="en-US" dirty="0" smtClean="0"/>
              <a:t>e. Managerial deficiencies</a:t>
            </a:r>
          </a:p>
          <a:p>
            <a:pPr algn="just"/>
            <a:r>
              <a:rPr lang="en-US" dirty="0" smtClean="0"/>
              <a:t>The banker should always select the borrower very cautiously and should take tangible assets as security to safe guard its interests. When accepting securities, banks should consider, the Marketability, Acceptability, Safety, Transferability etc.</a:t>
            </a:r>
          </a:p>
          <a:p>
            <a:pPr algn="just"/>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r>
              <a:rPr lang="en-US" sz="3600" b="1" dirty="0" smtClean="0"/>
              <a:t>Impact of NPA</a:t>
            </a:r>
          </a:p>
        </p:txBody>
      </p:sp>
      <p:sp>
        <p:nvSpPr>
          <p:cNvPr id="24579" name="Content Placeholder 2"/>
          <p:cNvSpPr>
            <a:spLocks noGrp="1"/>
          </p:cNvSpPr>
          <p:nvPr>
            <p:ph idx="1"/>
          </p:nvPr>
        </p:nvSpPr>
        <p:spPr/>
        <p:txBody>
          <a:bodyPr>
            <a:normAutofit fontScale="77500" lnSpcReduction="20000"/>
          </a:bodyPr>
          <a:lstStyle/>
          <a:p>
            <a:pPr algn="just"/>
            <a:r>
              <a:rPr lang="en-US" dirty="0" smtClean="0"/>
              <a:t>Bank’s profit will come down which they earn in the form of interest.</a:t>
            </a:r>
          </a:p>
          <a:p>
            <a:pPr algn="just"/>
            <a:r>
              <a:rPr lang="en-US" dirty="0" smtClean="0"/>
              <a:t>Banks will become reluctant to lend thus affecting their borrowers.</a:t>
            </a:r>
          </a:p>
          <a:p>
            <a:pPr algn="just"/>
            <a:r>
              <a:rPr lang="en-US" dirty="0" smtClean="0"/>
              <a:t>Affects the liquidity position of banks.</a:t>
            </a:r>
          </a:p>
          <a:p>
            <a:pPr algn="just"/>
            <a:r>
              <a:rPr lang="en-US" dirty="0" smtClean="0"/>
              <a:t>Service to good customers may get affected.</a:t>
            </a:r>
          </a:p>
          <a:p>
            <a:pPr algn="just"/>
            <a:r>
              <a:rPr lang="en-US" dirty="0" smtClean="0"/>
              <a:t>Adversely affect the bank balance sheet.</a:t>
            </a:r>
          </a:p>
          <a:p>
            <a:pPr algn="just"/>
            <a:r>
              <a:rPr lang="en-US" dirty="0" smtClean="0"/>
              <a:t>Restriction on flow of cash done by bank due to the provisions of fund made against NPA.</a:t>
            </a:r>
          </a:p>
          <a:p>
            <a:pPr algn="just"/>
            <a:r>
              <a:rPr lang="en-US" dirty="0" smtClean="0"/>
              <a:t>Drain of profit.</a:t>
            </a:r>
          </a:p>
          <a:p>
            <a:pPr algn="just"/>
            <a:r>
              <a:rPr lang="en-US" dirty="0" smtClean="0"/>
              <a:t>Bad effect on goodwill.</a:t>
            </a:r>
          </a:p>
          <a:p>
            <a:pPr algn="just"/>
            <a:r>
              <a:rPr lang="en-US" dirty="0" smtClean="0"/>
              <a:t>Bad effect on equity value.</a:t>
            </a:r>
          </a:p>
          <a:p>
            <a:pPr algn="just"/>
            <a:endParaRPr lang="en-US" dirty="0" smtClean="0"/>
          </a:p>
          <a:p>
            <a:pPr algn="just" eaLnBrk="1" hangingPunct="1"/>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pPr eaLnBrk="1" fontAlgn="auto" hangingPunct="1">
              <a:spcAft>
                <a:spcPts val="0"/>
              </a:spcAft>
              <a:defRPr/>
            </a:pPr>
            <a:r>
              <a:rPr lang="en-US" sz="3200" b="1" dirty="0" smtClean="0">
                <a:solidFill>
                  <a:schemeClr val="tx2">
                    <a:satMod val="130000"/>
                  </a:schemeClr>
                </a:solidFill>
              </a:rPr>
              <a:t>Corrective remedies for NPA</a:t>
            </a:r>
          </a:p>
        </p:txBody>
      </p:sp>
      <p:sp>
        <p:nvSpPr>
          <p:cNvPr id="26627" name="Content Placeholder 2"/>
          <p:cNvSpPr>
            <a:spLocks noGrp="1"/>
          </p:cNvSpPr>
          <p:nvPr>
            <p:ph idx="1"/>
          </p:nvPr>
        </p:nvSpPr>
        <p:spPr/>
        <p:txBody>
          <a:bodyPr>
            <a:normAutofit/>
          </a:bodyPr>
          <a:lstStyle/>
          <a:p>
            <a:pPr algn="just">
              <a:buNone/>
            </a:pPr>
            <a:r>
              <a:rPr lang="en-US" sz="2800" dirty="0" smtClean="0">
                <a:solidFill>
                  <a:schemeClr val="tx2">
                    <a:satMod val="130000"/>
                  </a:schemeClr>
                </a:solidFill>
              </a:rPr>
              <a:t>1. SARFAESI Act, 2002</a:t>
            </a:r>
          </a:p>
          <a:p>
            <a:pPr algn="just"/>
            <a:r>
              <a:rPr lang="en-US" sz="2800" dirty="0" smtClean="0"/>
              <a:t>The Securitization and Reconstruction of Financial Assets and Enforcement of Security Interest Act, 2002 empowers Banks / Financial Institutions to recover their non-performing assets without the intervention of the Court.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fontAlgn="auto" hangingPunct="1">
              <a:spcAft>
                <a:spcPts val="0"/>
              </a:spcAft>
              <a:defRPr/>
            </a:pPr>
            <a:r>
              <a:rPr lang="en-US" smtClean="0">
                <a:solidFill>
                  <a:schemeClr val="tx2">
                    <a:satMod val="130000"/>
                  </a:schemeClr>
                </a:solidFill>
              </a:rPr>
              <a:t>CONT..</a:t>
            </a:r>
          </a:p>
        </p:txBody>
      </p:sp>
      <p:sp>
        <p:nvSpPr>
          <p:cNvPr id="27651" name="Content Placeholder 2"/>
          <p:cNvSpPr>
            <a:spLocks noGrp="1"/>
          </p:cNvSpPr>
          <p:nvPr>
            <p:ph idx="1"/>
          </p:nvPr>
        </p:nvSpPr>
        <p:spPr/>
        <p:txBody>
          <a:bodyPr>
            <a:normAutofit/>
          </a:bodyPr>
          <a:lstStyle/>
          <a:p>
            <a:pPr eaLnBrk="1" hangingPunct="1"/>
            <a:r>
              <a:rPr lang="en-US" sz="2800" dirty="0" smtClean="0"/>
              <a:t>The Act provides three alternative methods for recovery of non-performing assets, namely: -</a:t>
            </a:r>
          </a:p>
          <a:p>
            <a:pPr eaLnBrk="1" hangingPunct="1"/>
            <a:r>
              <a:rPr lang="en-US" sz="2800" dirty="0" smtClean="0"/>
              <a:t>Securitization </a:t>
            </a:r>
          </a:p>
          <a:p>
            <a:pPr eaLnBrk="1" hangingPunct="1"/>
            <a:r>
              <a:rPr lang="en-US" sz="2800" dirty="0" smtClean="0"/>
              <a:t>Asset Reconstruction  </a:t>
            </a:r>
          </a:p>
          <a:p>
            <a:pPr eaLnBrk="1" hangingPunct="1"/>
            <a:r>
              <a:rPr lang="en-US" sz="2800" dirty="0" smtClean="0"/>
              <a:t>Enforcement of Security without the intervention of the Court.</a:t>
            </a:r>
          </a:p>
          <a:p>
            <a:pPr eaLnBrk="1" hangingPunct="1"/>
            <a:endParaRPr lang="en-US" sz="2800" dirty="0" smtClean="0"/>
          </a:p>
          <a:p>
            <a:pPr eaLnBrk="1" hangingPunct="1"/>
            <a:endParaRPr lang="en-US"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fontAlgn="auto" hangingPunct="1">
              <a:spcAft>
                <a:spcPts val="0"/>
              </a:spcAft>
              <a:defRPr/>
            </a:pPr>
            <a:r>
              <a:rPr lang="en-US" smtClean="0">
                <a:solidFill>
                  <a:schemeClr val="tx2">
                    <a:satMod val="130000"/>
                  </a:schemeClr>
                </a:solidFill>
              </a:rPr>
              <a:t>CONT..</a:t>
            </a:r>
          </a:p>
        </p:txBody>
      </p:sp>
      <p:sp>
        <p:nvSpPr>
          <p:cNvPr id="28675" name="Content Placeholder 2"/>
          <p:cNvSpPr>
            <a:spLocks noGrp="1"/>
          </p:cNvSpPr>
          <p:nvPr>
            <p:ph idx="1"/>
          </p:nvPr>
        </p:nvSpPr>
        <p:spPr/>
        <p:txBody>
          <a:bodyPr>
            <a:normAutofit/>
          </a:bodyPr>
          <a:lstStyle/>
          <a:p>
            <a:pPr algn="just" eaLnBrk="1" hangingPunct="1"/>
            <a:r>
              <a:rPr lang="en-US" sz="2800" dirty="0" smtClean="0"/>
              <a:t>The provisions of this Act are applicable only for NPA loans with outstanding above Rs. 1.00 </a:t>
            </a:r>
            <a:r>
              <a:rPr lang="en-US" sz="2800" dirty="0" err="1" smtClean="0"/>
              <a:t>lac</a:t>
            </a:r>
            <a:r>
              <a:rPr lang="en-US" sz="2800" dirty="0" smtClean="0"/>
              <a:t>. </a:t>
            </a:r>
          </a:p>
          <a:p>
            <a:pPr algn="just" eaLnBrk="1" hangingPunct="1"/>
            <a:r>
              <a:rPr lang="en-US" sz="2800" dirty="0" smtClean="0"/>
              <a:t>NPA loan accounts where the amount is less than 20% of the principal and interest are not eligible to be dealt with under this Act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pPr eaLnBrk="1" fontAlgn="auto" hangingPunct="1">
              <a:spcAft>
                <a:spcPts val="0"/>
              </a:spcAft>
              <a:defRPr/>
            </a:pPr>
            <a:r>
              <a:rPr lang="en-US" sz="3600" b="1" dirty="0" smtClean="0">
                <a:solidFill>
                  <a:schemeClr val="tx2">
                    <a:satMod val="130000"/>
                  </a:schemeClr>
                </a:solidFill>
              </a:rPr>
              <a:t>2. Debt recovery tribunal </a:t>
            </a:r>
          </a:p>
        </p:txBody>
      </p:sp>
      <p:sp>
        <p:nvSpPr>
          <p:cNvPr id="29699" name="Content Placeholder 2"/>
          <p:cNvSpPr>
            <a:spLocks noGrp="1"/>
          </p:cNvSpPr>
          <p:nvPr>
            <p:ph idx="1"/>
          </p:nvPr>
        </p:nvSpPr>
        <p:spPr>
          <a:xfrm>
            <a:off x="152400" y="1600200"/>
            <a:ext cx="8229600" cy="4525963"/>
          </a:xfrm>
        </p:spPr>
        <p:txBody>
          <a:bodyPr>
            <a:normAutofit fontScale="85000" lnSpcReduction="10000"/>
          </a:bodyPr>
          <a:lstStyle/>
          <a:p>
            <a:pPr algn="just" eaLnBrk="1" hangingPunct="1"/>
            <a:r>
              <a:rPr lang="en-US" sz="2800" dirty="0" smtClean="0"/>
              <a:t>It is the special court established by central government for the purpose of bank or any financial institutions recovery.</a:t>
            </a:r>
          </a:p>
          <a:p>
            <a:pPr algn="just" eaLnBrk="1" hangingPunct="1"/>
            <a:r>
              <a:rPr lang="en-US" sz="2800" dirty="0" smtClean="0"/>
              <a:t>The judges of this court are the retired judges of high court.</a:t>
            </a:r>
          </a:p>
          <a:p>
            <a:pPr algn="just" eaLnBrk="1" hangingPunct="1"/>
            <a:r>
              <a:rPr lang="en-US" sz="2800" dirty="0" smtClean="0"/>
              <a:t>In this court only the recovery cases of 10 </a:t>
            </a:r>
            <a:r>
              <a:rPr lang="en-US" sz="2800" dirty="0" err="1" smtClean="0"/>
              <a:t>lakhs</a:t>
            </a:r>
            <a:r>
              <a:rPr lang="en-US" sz="2800" dirty="0" smtClean="0"/>
              <a:t> and above can be filed. </a:t>
            </a:r>
          </a:p>
          <a:p>
            <a:pPr algn="just">
              <a:buNone/>
            </a:pPr>
            <a:r>
              <a:rPr lang="en-US" sz="2800" b="1" dirty="0" smtClean="0"/>
              <a:t>DRT Act guidelines</a:t>
            </a:r>
          </a:p>
          <a:p>
            <a:pPr algn="just"/>
            <a:r>
              <a:rPr lang="en-US" sz="2800" dirty="0" smtClean="0"/>
              <a:t>The act provides setting up of Debt Recovery Tribunals and Debt Recovery Appellate Tribunals for expedition and exclusive disposal of suits filed by banks/FIs for recovery of their dues in NPA account with outstanding amount of Rs. 10 </a:t>
            </a:r>
            <a:r>
              <a:rPr lang="en-US" sz="2800" dirty="0" err="1" smtClean="0"/>
              <a:t>Lakh</a:t>
            </a:r>
            <a:r>
              <a:rPr lang="en-US" sz="2800" dirty="0" smtClean="0"/>
              <a:t> and above.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eaLnBrk="1" fontAlgn="auto" hangingPunct="1">
              <a:spcAft>
                <a:spcPts val="0"/>
              </a:spcAft>
              <a:defRPr/>
            </a:pPr>
            <a:r>
              <a:rPr lang="en-US" sz="3600" b="1" dirty="0" smtClean="0">
                <a:solidFill>
                  <a:schemeClr val="tx2">
                    <a:satMod val="130000"/>
                  </a:schemeClr>
                </a:solidFill>
              </a:rPr>
              <a:t>3. SARC</a:t>
            </a:r>
          </a:p>
        </p:txBody>
      </p:sp>
      <p:sp>
        <p:nvSpPr>
          <p:cNvPr id="30723" name="Content Placeholder 2"/>
          <p:cNvSpPr>
            <a:spLocks noGrp="1"/>
          </p:cNvSpPr>
          <p:nvPr>
            <p:ph idx="1"/>
          </p:nvPr>
        </p:nvSpPr>
        <p:spPr>
          <a:xfrm>
            <a:off x="304800" y="1219200"/>
            <a:ext cx="8382000" cy="4906963"/>
          </a:xfrm>
        </p:spPr>
        <p:txBody>
          <a:bodyPr>
            <a:normAutofit/>
          </a:bodyPr>
          <a:lstStyle/>
          <a:p>
            <a:pPr algn="just" eaLnBrk="1" hangingPunct="1"/>
            <a:r>
              <a:rPr lang="en-US" sz="2800" dirty="0" smtClean="0"/>
              <a:t>Banks have a specific cell for NPA, which is called as Stress Asset Recovery Cell.</a:t>
            </a:r>
          </a:p>
          <a:p>
            <a:pPr algn="just" eaLnBrk="1" hangingPunct="1"/>
            <a:r>
              <a:rPr lang="en-US" sz="2800" dirty="0" smtClean="0"/>
              <a:t>This cell continuously works on “How Recoveries Can Be Done”.</a:t>
            </a:r>
          </a:p>
          <a:p>
            <a:pPr algn="just" eaLnBrk="1" hangingPunct="1"/>
            <a:r>
              <a:rPr lang="en-US" sz="2800" dirty="0" smtClean="0"/>
              <a:t> Bank does its recovery by sending notices, by bidding, and by taking a legal action.</a:t>
            </a:r>
          </a:p>
          <a:p>
            <a:pPr algn="just" eaLnBrk="1" hangingPunct="1"/>
            <a:r>
              <a:rPr lang="en-US" sz="2800" dirty="0" smtClean="0"/>
              <a:t>“DECREE” is a paper of court or the permission given by the court to sell the land or any asset.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eaLnBrk="1" fontAlgn="auto" hangingPunct="1">
              <a:spcAft>
                <a:spcPts val="0"/>
              </a:spcAft>
              <a:defRPr/>
            </a:pPr>
            <a:r>
              <a:rPr lang="en-US" sz="3200" b="1" dirty="0" smtClean="0">
                <a:solidFill>
                  <a:schemeClr val="tx2">
                    <a:satMod val="130000"/>
                  </a:schemeClr>
                </a:solidFill>
              </a:rPr>
              <a:t>4. Special Mention Account</a:t>
            </a:r>
          </a:p>
        </p:txBody>
      </p:sp>
      <p:sp>
        <p:nvSpPr>
          <p:cNvPr id="31747" name="Content Placeholder 2"/>
          <p:cNvSpPr>
            <a:spLocks noGrp="1"/>
          </p:cNvSpPr>
          <p:nvPr>
            <p:ph idx="1"/>
          </p:nvPr>
        </p:nvSpPr>
        <p:spPr/>
        <p:txBody>
          <a:bodyPr>
            <a:normAutofit/>
          </a:bodyPr>
          <a:lstStyle/>
          <a:p>
            <a:pPr algn="just" eaLnBrk="1" hangingPunct="1"/>
            <a:r>
              <a:rPr lang="en-US" sz="2800" dirty="0" smtClean="0"/>
              <a:t>This is the account which  is made before NPA.</a:t>
            </a:r>
          </a:p>
          <a:p>
            <a:pPr algn="just" eaLnBrk="1" hangingPunct="1"/>
            <a:r>
              <a:rPr lang="en-US" sz="2800" dirty="0" smtClean="0"/>
              <a:t>When a customer’s account comes under this account then immediate follow up is done by the respective bank.</a:t>
            </a:r>
          </a:p>
          <a:p>
            <a:pPr algn="just" eaLnBrk="1" hangingPunct="1"/>
            <a:r>
              <a:rPr lang="en-US" sz="2800" dirty="0" smtClean="0"/>
              <a:t>Warning signals are given by the bank.</a:t>
            </a:r>
          </a:p>
          <a:p>
            <a:pPr algn="just" eaLnBrk="1" hangingPunct="1">
              <a:buFontTx/>
              <a:buNone/>
            </a:pPr>
            <a:r>
              <a:rPr lang="en-US" sz="2800" dirty="0" smtClean="0"/>
              <a:t>(when a bank has a doubt on a customer although they have standard accounts, check stock statement etc) </a:t>
            </a:r>
          </a:p>
          <a:p>
            <a:pPr algn="just" eaLnBrk="1" hangingPunct="1"/>
            <a:endParaRPr lang="en-US" sz="2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a:bodyPr>
          <a:lstStyle/>
          <a:p>
            <a:pPr eaLnBrk="1" fontAlgn="auto" hangingPunct="1">
              <a:spcAft>
                <a:spcPts val="0"/>
              </a:spcAft>
              <a:defRPr/>
            </a:pPr>
            <a:r>
              <a:rPr lang="en-US" sz="3600" b="1" dirty="0" smtClean="0">
                <a:solidFill>
                  <a:schemeClr val="tx2">
                    <a:satMod val="130000"/>
                  </a:schemeClr>
                </a:solidFill>
              </a:rPr>
              <a:t>5.Recalled assets</a:t>
            </a:r>
          </a:p>
        </p:txBody>
      </p:sp>
      <p:sp>
        <p:nvSpPr>
          <p:cNvPr id="32771" name="Content Placeholder 2"/>
          <p:cNvSpPr>
            <a:spLocks noGrp="1"/>
          </p:cNvSpPr>
          <p:nvPr>
            <p:ph idx="1"/>
          </p:nvPr>
        </p:nvSpPr>
        <p:spPr>
          <a:xfrm>
            <a:off x="304800" y="1570038"/>
            <a:ext cx="8686800" cy="4525962"/>
          </a:xfrm>
        </p:spPr>
        <p:txBody>
          <a:bodyPr>
            <a:normAutofit/>
          </a:bodyPr>
          <a:lstStyle/>
          <a:p>
            <a:pPr algn="just" eaLnBrk="1" hangingPunct="1"/>
            <a:r>
              <a:rPr lang="en-US" sz="2800" dirty="0" smtClean="0"/>
              <a:t>When bank has a doubt on </a:t>
            </a:r>
            <a:r>
              <a:rPr lang="en-US" sz="2800" smtClean="0"/>
              <a:t>the </a:t>
            </a:r>
            <a:r>
              <a:rPr lang="en-US" sz="2800" smtClean="0"/>
              <a:t>intention </a:t>
            </a:r>
            <a:r>
              <a:rPr lang="en-US" sz="2800" dirty="0" smtClean="0"/>
              <a:t>of the customer it ask for the whole money to be paid back even, if he has not paid two or three installments.</a:t>
            </a:r>
          </a:p>
          <a:p>
            <a:pPr algn="just" eaLnBrk="1" hangingPunct="1"/>
            <a:endParaRPr lang="en-US" sz="2800" dirty="0" smtClean="0"/>
          </a:p>
          <a:p>
            <a:pPr algn="just" eaLnBrk="1" hangingPunct="1"/>
            <a:r>
              <a:rPr lang="en-US" sz="2800" dirty="0" smtClean="0"/>
              <a:t>Notices are sent to the customer.</a:t>
            </a:r>
          </a:p>
          <a:p>
            <a:pPr algn="just" eaLnBrk="1" hangingPunct="1"/>
            <a:endParaRPr lang="en-US" sz="2800" dirty="0" smtClean="0"/>
          </a:p>
          <a:p>
            <a:pPr algn="just" eaLnBrk="1" hangingPunct="1"/>
            <a:r>
              <a:rPr lang="en-US" sz="2800" dirty="0" smtClean="0"/>
              <a:t>On recalled assets bank can take legal action also.</a:t>
            </a:r>
          </a:p>
          <a:p>
            <a:pPr algn="just" eaLnBrk="1" hangingPunct="1"/>
            <a:endParaRPr lang="en-US" sz="2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pPr eaLnBrk="1" fontAlgn="auto" hangingPunct="1">
              <a:spcAft>
                <a:spcPts val="0"/>
              </a:spcAft>
              <a:defRPr/>
            </a:pPr>
            <a:r>
              <a:rPr lang="en-US" sz="3200" b="1" dirty="0" smtClean="0">
                <a:solidFill>
                  <a:schemeClr val="tx2">
                    <a:satMod val="130000"/>
                  </a:schemeClr>
                </a:solidFill>
              </a:rPr>
              <a:t>6.Agents appointed for recovery</a:t>
            </a:r>
          </a:p>
        </p:txBody>
      </p:sp>
      <p:sp>
        <p:nvSpPr>
          <p:cNvPr id="32771" name="Content Placeholder 2"/>
          <p:cNvSpPr>
            <a:spLocks noGrp="1"/>
          </p:cNvSpPr>
          <p:nvPr>
            <p:ph idx="1"/>
          </p:nvPr>
        </p:nvSpPr>
        <p:spPr>
          <a:xfrm>
            <a:off x="304800" y="1600200"/>
            <a:ext cx="8229600" cy="4525963"/>
          </a:xfrm>
        </p:spPr>
        <p:txBody>
          <a:bodyPr>
            <a:normAutofit/>
          </a:bodyPr>
          <a:lstStyle/>
          <a:p>
            <a:pPr algn="just" eaLnBrk="1" hangingPunct="1">
              <a:defRPr/>
            </a:pPr>
            <a:r>
              <a:rPr lang="en-US" sz="2800" dirty="0" smtClean="0"/>
              <a:t>Recovery agent : they are agents hired by the banks for the recovery of the non-performing assets at 10% commission.</a:t>
            </a:r>
          </a:p>
          <a:p>
            <a:pPr algn="just" eaLnBrk="1" hangingPunct="1">
              <a:defRPr/>
            </a:pPr>
            <a:r>
              <a:rPr lang="en-US" sz="2800" dirty="0" smtClean="0"/>
              <a:t>Enforcement agent: they are the agents hired by the bank after filing the case in court. They are hired under </a:t>
            </a:r>
            <a:r>
              <a:rPr lang="en-US" sz="2800" b="1" dirty="0" smtClean="0">
                <a:effectLst>
                  <a:outerShdw blurRad="38100" dist="38100" dir="2700000" algn="tl">
                    <a:srgbClr val="000000">
                      <a:alpha val="43137"/>
                    </a:srgbClr>
                  </a:outerShdw>
                </a:effectLst>
              </a:rPr>
              <a:t>SARFAESI</a:t>
            </a:r>
            <a:r>
              <a:rPr lang="en-US" sz="2800" dirty="0" smtClean="0"/>
              <a:t> act at 10% commission.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838201"/>
            <a:ext cx="7924800" cy="5262979"/>
          </a:xfrm>
          <a:prstGeom prst="rect">
            <a:avLst/>
          </a:prstGeom>
        </p:spPr>
        <p:txBody>
          <a:bodyPr wrap="square">
            <a:spAutoFit/>
          </a:bodyPr>
          <a:lstStyle/>
          <a:p>
            <a:pPr algn="just"/>
            <a:endParaRPr lang="en-US" sz="2400" dirty="0" smtClean="0"/>
          </a:p>
          <a:p>
            <a:pPr algn="just"/>
            <a:r>
              <a:rPr lang="en-US" sz="2400" b="1" dirty="0" smtClean="0"/>
              <a:t>Background</a:t>
            </a:r>
          </a:p>
          <a:p>
            <a:pPr algn="just"/>
            <a:endParaRPr lang="en-US" sz="2400" b="1" dirty="0" smtClean="0"/>
          </a:p>
          <a:p>
            <a:pPr lvl="1" algn="just">
              <a:buFont typeface="Arial" pitchFamily="34" charset="0"/>
              <a:buChar char="•"/>
            </a:pPr>
            <a:r>
              <a:rPr lang="en-US" sz="2400" dirty="0" smtClean="0"/>
              <a:t>In India, the magnitude of the problem of bad debts was first realized only in</a:t>
            </a:r>
            <a:r>
              <a:rPr lang="hi-IN" sz="2400" dirty="0" smtClean="0"/>
              <a:t> </a:t>
            </a:r>
            <a:r>
              <a:rPr lang="en-US" sz="2400" dirty="0" smtClean="0"/>
              <a:t>early 1990s. </a:t>
            </a:r>
          </a:p>
          <a:p>
            <a:pPr lvl="1" algn="just">
              <a:buFont typeface="Arial" pitchFamily="34" charset="0"/>
              <a:buChar char="•"/>
            </a:pPr>
            <a:r>
              <a:rPr lang="en-US" sz="2400" dirty="0" smtClean="0"/>
              <a:t>Subsequently, following the recommendations of </a:t>
            </a:r>
            <a:r>
              <a:rPr lang="en-US" sz="2400" dirty="0" err="1" smtClean="0"/>
              <a:t>Narasimham</a:t>
            </a:r>
            <a:r>
              <a:rPr lang="hi-IN" sz="2400" dirty="0" smtClean="0"/>
              <a:t> </a:t>
            </a:r>
            <a:r>
              <a:rPr lang="en-US" sz="2400" dirty="0" smtClean="0"/>
              <a:t>Committee (1991, 1998) and </a:t>
            </a:r>
            <a:r>
              <a:rPr lang="en-US" sz="2400" dirty="0" err="1" smtClean="0"/>
              <a:t>Verma</a:t>
            </a:r>
            <a:r>
              <a:rPr lang="en-US" sz="2400" dirty="0" smtClean="0"/>
              <a:t> Committee (1999), some steps have been taken</a:t>
            </a:r>
            <a:r>
              <a:rPr lang="hi-IN" sz="2400" dirty="0" smtClean="0"/>
              <a:t> </a:t>
            </a:r>
            <a:r>
              <a:rPr lang="en-US" sz="2400" dirty="0" smtClean="0"/>
              <a:t>to solve the problem of NPAs.</a:t>
            </a:r>
            <a:r>
              <a:rPr lang="hi-IN" sz="2400" dirty="0" smtClean="0"/>
              <a:t> </a:t>
            </a:r>
            <a:endParaRPr lang="en-US" sz="2400" dirty="0" smtClean="0"/>
          </a:p>
          <a:p>
            <a:pPr lvl="1" algn="just">
              <a:buFont typeface="Arial" pitchFamily="34" charset="0"/>
              <a:buChar char="•"/>
            </a:pPr>
            <a:r>
              <a:rPr lang="en-US" sz="2400" dirty="0" smtClean="0"/>
              <a:t>Though concern regarding the reduction of NPAs in</a:t>
            </a:r>
            <a:r>
              <a:rPr lang="hi-IN" sz="2400" dirty="0" smtClean="0"/>
              <a:t> </a:t>
            </a:r>
            <a:r>
              <a:rPr lang="en-US" sz="2400" dirty="0" smtClean="0"/>
              <a:t>the balance sheets of the banks, particularly PSBs, continues to be expressed from</a:t>
            </a:r>
            <a:r>
              <a:rPr lang="hi-IN" sz="2400" dirty="0" smtClean="0"/>
              <a:t> </a:t>
            </a:r>
            <a:r>
              <a:rPr lang="en-US" sz="2400" dirty="0" smtClean="0"/>
              <a:t>every corner, there has hardly been any systematic evaluation of the best way of</a:t>
            </a:r>
            <a:r>
              <a:rPr lang="hi-IN" sz="2400" dirty="0" smtClean="0"/>
              <a:t> </a:t>
            </a:r>
            <a:r>
              <a:rPr lang="en-US" sz="2400" dirty="0" smtClean="0"/>
              <a:t>tackling the problem. </a:t>
            </a:r>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fontAlgn="auto" hangingPunct="1">
              <a:spcAft>
                <a:spcPts val="0"/>
              </a:spcAft>
              <a:defRPr/>
            </a:pPr>
            <a:r>
              <a:rPr lang="en-US" smtClean="0">
                <a:solidFill>
                  <a:schemeClr val="tx2">
                    <a:satMod val="130000"/>
                  </a:schemeClr>
                </a:solidFill>
              </a:rPr>
              <a:t>Cont..</a:t>
            </a:r>
          </a:p>
        </p:txBody>
      </p:sp>
      <p:sp>
        <p:nvSpPr>
          <p:cNvPr id="34819" name="Content Placeholder 2"/>
          <p:cNvSpPr>
            <a:spLocks noGrp="1"/>
          </p:cNvSpPr>
          <p:nvPr>
            <p:ph idx="1"/>
          </p:nvPr>
        </p:nvSpPr>
        <p:spPr/>
        <p:txBody>
          <a:bodyPr/>
          <a:lstStyle/>
          <a:p>
            <a:pPr eaLnBrk="1" hangingPunct="1"/>
            <a:r>
              <a:rPr lang="en-US" dirty="0" smtClean="0"/>
              <a:t>Self help group(SHG): SHG is a group of 10 to 15 people in rural areas which is appointed by the banks especially SBI as recovery agent for govt. </a:t>
            </a:r>
            <a:r>
              <a:rPr lang="en-US" dirty="0" err="1" smtClean="0"/>
              <a:t>sponsered</a:t>
            </a:r>
            <a:r>
              <a:rPr lang="en-US" dirty="0" smtClean="0"/>
              <a:t> scheme etc.</a:t>
            </a:r>
          </a:p>
          <a:p>
            <a:pPr eaLnBrk="1" hangingPunct="1"/>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a:bodyPr>
          <a:lstStyle/>
          <a:p>
            <a:pPr eaLnBrk="1" fontAlgn="auto" hangingPunct="1">
              <a:spcAft>
                <a:spcPts val="0"/>
              </a:spcAft>
              <a:defRPr/>
            </a:pPr>
            <a:r>
              <a:rPr lang="en-US" sz="3600" dirty="0" smtClean="0">
                <a:solidFill>
                  <a:schemeClr val="tx2">
                    <a:satMod val="130000"/>
                  </a:schemeClr>
                </a:solidFill>
              </a:rPr>
              <a:t>7.ARC </a:t>
            </a:r>
          </a:p>
        </p:txBody>
      </p:sp>
      <p:sp>
        <p:nvSpPr>
          <p:cNvPr id="35843" name="Content Placeholder 2"/>
          <p:cNvSpPr>
            <a:spLocks noGrp="1"/>
          </p:cNvSpPr>
          <p:nvPr>
            <p:ph idx="1"/>
          </p:nvPr>
        </p:nvSpPr>
        <p:spPr/>
        <p:txBody>
          <a:bodyPr>
            <a:normAutofit/>
          </a:bodyPr>
          <a:lstStyle/>
          <a:p>
            <a:pPr algn="just" eaLnBrk="1" hangingPunct="1"/>
            <a:r>
              <a:rPr lang="en-US" sz="2800" dirty="0" smtClean="0"/>
              <a:t>The Asset Reconstruction Company Limited(ARCIL), </a:t>
            </a:r>
          </a:p>
          <a:p>
            <a:pPr algn="just" eaLnBrk="1" hangingPunct="1"/>
            <a:r>
              <a:rPr lang="en-US" sz="2800" dirty="0" smtClean="0"/>
              <a:t>India’s first ARC with an initial equity of Rs.10 </a:t>
            </a:r>
            <a:r>
              <a:rPr lang="en-US" sz="2800" dirty="0" err="1" smtClean="0"/>
              <a:t>crore</a:t>
            </a:r>
            <a:r>
              <a:rPr lang="en-US" sz="2800" dirty="0" smtClean="0"/>
              <a:t> with ICICI bank, IDBI and SBI to pick up 24.5% stake each(and remaining to be acquired by HDFC, IDBI Bank and UTI Bank).</a:t>
            </a:r>
          </a:p>
          <a:p>
            <a:pPr algn="just" eaLnBrk="1" hangingPunct="1"/>
            <a:r>
              <a:rPr lang="en-US" sz="2800" dirty="0" smtClean="0"/>
              <a:t>The second asset reconstruction company (ARC), ASREC (India) in the country is set to be operational soon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8.Lok </a:t>
            </a:r>
            <a:r>
              <a:rPr lang="en-US" sz="3600" b="1" dirty="0" err="1" smtClean="0"/>
              <a:t>Adalat</a:t>
            </a:r>
            <a:endParaRPr lang="en-US" sz="3600" dirty="0"/>
          </a:p>
        </p:txBody>
      </p:sp>
      <p:sp>
        <p:nvSpPr>
          <p:cNvPr id="4" name="Rectangle 3"/>
          <p:cNvSpPr/>
          <p:nvPr/>
        </p:nvSpPr>
        <p:spPr>
          <a:xfrm>
            <a:off x="609600" y="1600200"/>
            <a:ext cx="7772400" cy="1569660"/>
          </a:xfrm>
          <a:prstGeom prst="rect">
            <a:avLst/>
          </a:prstGeom>
        </p:spPr>
        <p:txBody>
          <a:bodyPr wrap="square">
            <a:spAutoFit/>
          </a:bodyPr>
          <a:lstStyle/>
          <a:p>
            <a:pPr algn="just"/>
            <a:r>
              <a:rPr lang="en-US" sz="2400" dirty="0" err="1" smtClean="0"/>
              <a:t>Lok</a:t>
            </a:r>
            <a:r>
              <a:rPr lang="en-US" sz="2400" dirty="0" smtClean="0"/>
              <a:t> </a:t>
            </a:r>
            <a:r>
              <a:rPr lang="en-US" sz="2400" dirty="0" err="1" smtClean="0"/>
              <a:t>Adalat</a:t>
            </a:r>
            <a:r>
              <a:rPr lang="en-US" sz="2400" dirty="0" smtClean="0"/>
              <a:t> mechanism offers mutually acceptable way of settlement of disputes. </a:t>
            </a:r>
            <a:r>
              <a:rPr lang="en-US" sz="2400" dirty="0" err="1" smtClean="0"/>
              <a:t>Govt</a:t>
            </a:r>
            <a:r>
              <a:rPr lang="en-US" sz="2400" dirty="0" smtClean="0"/>
              <a:t> has advised PSBs to utilize this mechanism to its fullest potential for recovery in NPA cases.</a:t>
            </a: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WordArt 3" descr="Paper bag"/>
          <p:cNvSpPr>
            <a:spLocks noChangeArrowheads="1" noChangeShapeType="1" noTextEdit="1"/>
          </p:cNvSpPr>
          <p:nvPr/>
        </p:nvSpPr>
        <p:spPr bwMode="auto">
          <a:xfrm>
            <a:off x="1828800" y="2209800"/>
            <a:ext cx="4495800" cy="1519238"/>
          </a:xfrm>
          <a:prstGeom prst="rect">
            <a:avLst/>
          </a:prstGeom>
        </p:spPr>
        <p:txBody>
          <a:bodyPr wrap="none" fromWordArt="1">
            <a:prstTxWarp prst="textPlain">
              <a:avLst>
                <a:gd name="adj" fmla="val 50000"/>
              </a:avLst>
            </a:prstTxWarp>
          </a:bodyPr>
          <a:lstStyle/>
          <a:p>
            <a:pPr algn="ctr"/>
            <a:r>
              <a:rPr lang="en-US" sz="3600" kern="10" dirty="0">
                <a:ln w="9525">
                  <a:solidFill>
                    <a:srgbClr val="008000"/>
                  </a:solidFill>
                  <a:round/>
                  <a:headEnd/>
                  <a:tailEnd/>
                </a:ln>
                <a:solidFill>
                  <a:srgbClr val="FF0000"/>
                </a:solidFill>
                <a:effectLst>
                  <a:outerShdw dist="563972" dir="14049741" sx="125000" sy="125000" algn="tl" rotWithShape="0">
                    <a:srgbClr val="C7DFD3">
                      <a:alpha val="79999"/>
                    </a:srgbClr>
                  </a:outerShdw>
                </a:effectLst>
                <a:latin typeface="Times New Roman"/>
                <a:cs typeface="Times New Roman"/>
              </a:rPr>
              <a:t>THANKS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en-US" sz="3600" dirty="0" smtClean="0"/>
              <a:t>Introduction to NPA	</a:t>
            </a:r>
          </a:p>
        </p:txBody>
      </p:sp>
      <p:sp>
        <p:nvSpPr>
          <p:cNvPr id="17411" name="Rectangle 3"/>
          <p:cNvSpPr>
            <a:spLocks noGrp="1" noChangeArrowheads="1"/>
          </p:cNvSpPr>
          <p:nvPr>
            <p:ph idx="1"/>
          </p:nvPr>
        </p:nvSpPr>
        <p:spPr/>
        <p:txBody>
          <a:bodyPr>
            <a:normAutofit/>
          </a:bodyPr>
          <a:lstStyle/>
          <a:p>
            <a:pPr algn="just" eaLnBrk="1" hangingPunct="1"/>
            <a:r>
              <a:rPr lang="en-US" sz="2800" dirty="0" smtClean="0"/>
              <a:t>Earlier assets  were declared as NPA after completion of the period for the payment of total amount of loan and 30 days grace.</a:t>
            </a:r>
          </a:p>
          <a:p>
            <a:pPr algn="just" eaLnBrk="1" hangingPunct="1">
              <a:buFontTx/>
              <a:buNone/>
            </a:pPr>
            <a:endParaRPr lang="en-US" sz="2800" dirty="0" smtClean="0"/>
          </a:p>
          <a:p>
            <a:pPr algn="just" eaLnBrk="1" hangingPunct="1"/>
            <a:r>
              <a:rPr lang="en-US" sz="2800" dirty="0" smtClean="0"/>
              <a:t>In present scenario assets are declared as NPA if none of the installment is paid till 180 days i.e. six months in respect of a  term loan, further reduce it up to 90 days.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performing asset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An asset, including a leased asset, becomes non performing when it ceases to generate income for the bank. A non performing asset (NPA) is a loan or an advance where;</a:t>
            </a:r>
          </a:p>
          <a:p>
            <a:pPr lvl="0">
              <a:buNone/>
            </a:pPr>
            <a:r>
              <a:rPr lang="en-US" dirty="0" smtClean="0"/>
              <a:t> 1. interest and/ or installment of principal remain overdue for a period of more than 90 days in respect of a term loan,</a:t>
            </a:r>
          </a:p>
          <a:p>
            <a:pPr lvl="0">
              <a:buNone/>
            </a:pPr>
            <a:r>
              <a:rPr lang="en-US" dirty="0" smtClean="0"/>
              <a:t> 2. the account remains ‘out of order’ as mentioned, in respect of an Overdraft/Cash Credit (OD/CC),</a:t>
            </a:r>
          </a:p>
          <a:p>
            <a:pPr lvl="0">
              <a:buNone/>
            </a:pPr>
            <a:r>
              <a:rPr lang="en-US" dirty="0" smtClean="0"/>
              <a:t> 3. the bill remains overdue for a period of more than 90 days in the case of bills purchased and discounted,</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77500" lnSpcReduction="20000"/>
          </a:bodyPr>
          <a:lstStyle/>
          <a:p>
            <a:pPr lvl="0" algn="just">
              <a:buNone/>
            </a:pPr>
            <a:r>
              <a:rPr lang="en-US" dirty="0" smtClean="0"/>
              <a:t> 4. the installment of principal or interest thereon remains overdue for two crop seasons for </a:t>
            </a:r>
            <a:r>
              <a:rPr lang="en-US" b="1" dirty="0" smtClean="0"/>
              <a:t>short duration crops</a:t>
            </a:r>
            <a:r>
              <a:rPr lang="en-US" dirty="0" smtClean="0"/>
              <a:t>,</a:t>
            </a:r>
          </a:p>
          <a:p>
            <a:pPr lvl="0" algn="just">
              <a:buNone/>
            </a:pPr>
            <a:endParaRPr lang="en-US" dirty="0" smtClean="0"/>
          </a:p>
          <a:p>
            <a:pPr lvl="0" algn="just">
              <a:buNone/>
            </a:pPr>
            <a:r>
              <a:rPr lang="en-US" dirty="0" smtClean="0"/>
              <a:t> 5. the installment of principal or interest thereon remains overdue for one crop season for </a:t>
            </a:r>
            <a:r>
              <a:rPr lang="en-US" b="1" dirty="0" smtClean="0"/>
              <a:t>long duration crops,</a:t>
            </a:r>
          </a:p>
          <a:p>
            <a:pPr lvl="0" algn="just">
              <a:buNone/>
            </a:pPr>
            <a:endParaRPr lang="en-US" dirty="0" smtClean="0"/>
          </a:p>
          <a:p>
            <a:pPr lvl="0" algn="just">
              <a:buNone/>
            </a:pPr>
            <a:r>
              <a:rPr lang="en-US" dirty="0" smtClean="0"/>
              <a:t> 6. the amount of liquidity facility remains outstanding for more than 90 days, in respect of a securitization transaction undertaken in terms of guidelines on securitization dated February 1, 2006.</a:t>
            </a:r>
          </a:p>
          <a:p>
            <a:pPr lvl="0" algn="just">
              <a:buNone/>
            </a:pPr>
            <a:endParaRPr lang="en-US" dirty="0" smtClean="0"/>
          </a:p>
          <a:p>
            <a:pPr lvl="0" algn="just">
              <a:buNone/>
            </a:pPr>
            <a:r>
              <a:rPr lang="en-US" dirty="0" smtClean="0"/>
              <a:t> 7. in respect of derivative transactions, the overdue receivables representing positive mark-to-market value of a derivative contract, if these remain unpaid for a period of 90 days from the specified due date for payment.</a:t>
            </a:r>
          </a:p>
          <a:p>
            <a:pPr algn="just">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Content Placeholder 3"/>
          <p:cNvGraphicFramePr>
            <a:graphicFrameLocks noGrp="1" noChangeAspect="1"/>
          </p:cNvGraphicFramePr>
          <p:nvPr>
            <p:ph idx="1"/>
          </p:nvPr>
        </p:nvGraphicFramePr>
        <p:xfrm>
          <a:off x="346075" y="333375"/>
          <a:ext cx="8412163" cy="6308725"/>
        </p:xfrm>
        <a:graphic>
          <a:graphicData uri="http://schemas.openxmlformats.org/presentationml/2006/ole">
            <p:oleObj spid="_x0000_s37890" name="Slide" r:id="rId3" imgW="4570603" imgH="3427427" progId="PowerPoint.Slide.12">
              <p:embed/>
            </p:oleObj>
          </a:graphicData>
        </a:graphic>
      </p:graphicFrame>
    </p:spTree>
  </p:cSld>
  <p:clrMapOvr>
    <a:masterClrMapping/>
  </p:clrMapOvr>
  <p:transition spd="slow">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Standard Assets</a:t>
            </a:r>
            <a:r>
              <a:rPr lang="en-US" dirty="0" smtClean="0"/>
              <a:t> : </a:t>
            </a:r>
          </a:p>
          <a:p>
            <a:pPr algn="just">
              <a:buNone/>
            </a:pPr>
            <a:r>
              <a:rPr lang="en-US" dirty="0" smtClean="0"/>
              <a:t>	A standard asset is a performing asset. Standard assets generate continuous income and repayments as and when they fall due. Such assets carry a normal risk and are not NPA in the real sense. So, no special provisions are required for Standard Assets.</a:t>
            </a:r>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fontAlgn="auto" hangingPunct="1">
              <a:spcAft>
                <a:spcPts val="0"/>
              </a:spcAft>
              <a:defRPr/>
            </a:pPr>
            <a:r>
              <a:rPr lang="en-US" smtClean="0">
                <a:solidFill>
                  <a:schemeClr val="tx2">
                    <a:satMod val="130000"/>
                  </a:schemeClr>
                </a:solidFill>
              </a:rPr>
              <a:t>Types of NPA</a:t>
            </a:r>
          </a:p>
        </p:txBody>
      </p:sp>
      <p:sp>
        <p:nvSpPr>
          <p:cNvPr id="17411" name="Content Placeholder 2"/>
          <p:cNvSpPr>
            <a:spLocks noGrp="1"/>
          </p:cNvSpPr>
          <p:nvPr>
            <p:ph idx="1"/>
          </p:nvPr>
        </p:nvSpPr>
        <p:spPr/>
        <p:txBody>
          <a:bodyPr>
            <a:normAutofit/>
          </a:bodyPr>
          <a:lstStyle/>
          <a:p>
            <a:pPr marL="365760" indent="-283464" algn="just" eaLnBrk="1" fontAlgn="auto" hangingPunct="1">
              <a:spcAft>
                <a:spcPts val="0"/>
              </a:spcAft>
              <a:buFont typeface="Wingdings 2"/>
              <a:buChar char=""/>
              <a:defRPr/>
            </a:pPr>
            <a:r>
              <a:rPr lang="en-US" dirty="0" smtClean="0"/>
              <a:t>There are three major types of NPA:</a:t>
            </a:r>
          </a:p>
          <a:p>
            <a:pPr marL="365760" indent="-283464" algn="just" eaLnBrk="1" fontAlgn="auto" hangingPunct="1">
              <a:spcAft>
                <a:spcPts val="0"/>
              </a:spcAft>
              <a:buFont typeface="Wingdings 2"/>
              <a:buChar char=""/>
              <a:defRPr/>
            </a:pPr>
            <a:r>
              <a:rPr lang="en-US" b="1" i="1" u="sng" dirty="0" smtClean="0">
                <a:effectLst>
                  <a:outerShdw blurRad="38100" dist="38100" dir="2700000" algn="tl">
                    <a:srgbClr val="000000">
                      <a:alpha val="43137"/>
                    </a:srgbClr>
                  </a:outerShdw>
                </a:effectLst>
              </a:rPr>
              <a:t>Sub-standard</a:t>
            </a:r>
            <a:r>
              <a:rPr lang="en-US" dirty="0" smtClean="0"/>
              <a:t> : The account holder comes in this category when they don’t pay three installment continuously after 90 days and </a:t>
            </a:r>
            <a:r>
              <a:rPr lang="en-US" dirty="0" err="1" smtClean="0"/>
              <a:t>upto</a:t>
            </a:r>
            <a:r>
              <a:rPr lang="en-US" dirty="0" smtClean="0"/>
              <a:t> 1year. For this category bank has made 10% provision of funds from their profit to meet the losses generated from NPA.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655</TotalTime>
  <Words>2175</Words>
  <Application>Microsoft Office PowerPoint</Application>
  <PresentationFormat>On-screen Show (4:3)</PresentationFormat>
  <Paragraphs>179</Paragraphs>
  <Slides>33</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Office Theme</vt:lpstr>
      <vt:lpstr>Slide</vt:lpstr>
      <vt:lpstr>NON-PERFORMING ASSETS</vt:lpstr>
      <vt:lpstr>Npa (non performing asset) </vt:lpstr>
      <vt:lpstr>Slide 3</vt:lpstr>
      <vt:lpstr>Introduction to NPA </vt:lpstr>
      <vt:lpstr>Non performing asset</vt:lpstr>
      <vt:lpstr>Slide 6</vt:lpstr>
      <vt:lpstr>Slide 7</vt:lpstr>
      <vt:lpstr>Slide 8</vt:lpstr>
      <vt:lpstr>Types of NPA</vt:lpstr>
      <vt:lpstr>Cont..</vt:lpstr>
      <vt:lpstr>Cont..</vt:lpstr>
      <vt:lpstr>Slide 12</vt:lpstr>
      <vt:lpstr>Provision on types of assets </vt:lpstr>
      <vt:lpstr>Slide 14</vt:lpstr>
      <vt:lpstr>Slide 15</vt:lpstr>
      <vt:lpstr>Causes/Reasons behind NPA (On the basis of Factors)</vt:lpstr>
      <vt:lpstr>Slide 17</vt:lpstr>
      <vt:lpstr>Slide 18</vt:lpstr>
      <vt:lpstr>Slide 19</vt:lpstr>
      <vt:lpstr>Slide 20</vt:lpstr>
      <vt:lpstr>Impact of NPA</vt:lpstr>
      <vt:lpstr>Corrective remedies for NPA</vt:lpstr>
      <vt:lpstr>CONT..</vt:lpstr>
      <vt:lpstr>CONT..</vt:lpstr>
      <vt:lpstr>2. Debt recovery tribunal </vt:lpstr>
      <vt:lpstr>3. SARC</vt:lpstr>
      <vt:lpstr>4. Special Mention Account</vt:lpstr>
      <vt:lpstr>5.Recalled assets</vt:lpstr>
      <vt:lpstr>6.Agents appointed for recovery</vt:lpstr>
      <vt:lpstr>Cont..</vt:lpstr>
      <vt:lpstr>7.ARC </vt:lpstr>
      <vt:lpstr>8.Lok Adalat</vt:lpstr>
      <vt:lpstr>Slide 33</vt:lpstr>
    </vt:vector>
  </TitlesOfParts>
  <Company>Tyco Electronics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NON-PERFORMING ASSETS</dc:title>
  <dc:creator>pc</dc:creator>
  <cp:lastModifiedBy>Manish</cp:lastModifiedBy>
  <cp:revision>88</cp:revision>
  <dcterms:created xsi:type="dcterms:W3CDTF">2008-01-07T12:12:34Z</dcterms:created>
  <dcterms:modified xsi:type="dcterms:W3CDTF">2018-09-18T07:14:28Z</dcterms:modified>
</cp:coreProperties>
</file>