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5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Types &amp; Techniques of Audit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Manish </a:t>
            </a:r>
            <a:r>
              <a:rPr lang="en-US" dirty="0" err="1" smtClean="0"/>
              <a:t>Dadhich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2574" y="412750"/>
            <a:ext cx="7969884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Audit </a:t>
            </a:r>
            <a:r>
              <a:rPr sz="3300" spc="-5" dirty="0"/>
              <a:t>of the Accounts of Partnership Firms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49653"/>
            <a:ext cx="7924165" cy="2247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10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An </a:t>
            </a:r>
            <a:r>
              <a:rPr sz="2700" spc="-5" dirty="0">
                <a:latin typeface="Georgia"/>
                <a:cs typeface="Georgia"/>
              </a:rPr>
              <a:t>audit of the accounts of </a:t>
            </a:r>
            <a:r>
              <a:rPr sz="2700" spc="-10" dirty="0">
                <a:latin typeface="Georgia"/>
                <a:cs typeface="Georgia"/>
              </a:rPr>
              <a:t>such </a:t>
            </a:r>
            <a:r>
              <a:rPr sz="2700" dirty="0">
                <a:latin typeface="Georgia"/>
                <a:cs typeface="Georgia"/>
              </a:rPr>
              <a:t>a </a:t>
            </a:r>
            <a:r>
              <a:rPr sz="2700" spc="-5" dirty="0">
                <a:latin typeface="Georgia"/>
                <a:cs typeface="Georgia"/>
              </a:rPr>
              <a:t>firm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5" dirty="0">
                <a:latin typeface="Georgia"/>
                <a:cs typeface="Georgia"/>
              </a:rPr>
              <a:t>always </a:t>
            </a:r>
            <a:r>
              <a:rPr sz="2700" dirty="0">
                <a:latin typeface="Georgia"/>
                <a:cs typeface="Georgia"/>
              </a:rPr>
              <a:t>in  </a:t>
            </a:r>
            <a:r>
              <a:rPr sz="2700" spc="-5" dirty="0">
                <a:latin typeface="Georgia"/>
                <a:cs typeface="Georgia"/>
              </a:rPr>
              <a:t>the </a:t>
            </a:r>
            <a:r>
              <a:rPr sz="2700" dirty="0">
                <a:latin typeface="Georgia"/>
                <a:cs typeface="Georgia"/>
              </a:rPr>
              <a:t>interests </a:t>
            </a:r>
            <a:r>
              <a:rPr sz="2700" spc="-5" dirty="0">
                <a:latin typeface="Georgia"/>
                <a:cs typeface="Georgia"/>
              </a:rPr>
              <a:t>of the</a:t>
            </a:r>
            <a:r>
              <a:rPr sz="2700" spc="-4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partners.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Auditor is appointed </a:t>
            </a:r>
            <a:r>
              <a:rPr sz="2700" spc="-5" dirty="0">
                <a:latin typeface="Georgia"/>
                <a:cs typeface="Georgia"/>
              </a:rPr>
              <a:t>by</a:t>
            </a:r>
            <a:r>
              <a:rPr sz="2700" spc="-8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partners.</a:t>
            </a:r>
            <a:endParaRPr sz="2700">
              <a:latin typeface="Georgia"/>
              <a:cs typeface="Georgia"/>
            </a:endParaRPr>
          </a:p>
          <a:p>
            <a:pPr marL="287020" marR="628015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Rights </a:t>
            </a:r>
            <a:r>
              <a:rPr sz="2700" spc="-5" dirty="0">
                <a:latin typeface="Georgia"/>
                <a:cs typeface="Georgia"/>
              </a:rPr>
              <a:t>and duties and liabilities </a:t>
            </a:r>
            <a:r>
              <a:rPr sz="2700" dirty="0">
                <a:latin typeface="Georgia"/>
                <a:cs typeface="Georgia"/>
              </a:rPr>
              <a:t>are </a:t>
            </a:r>
            <a:r>
              <a:rPr sz="2700" spc="-5" dirty="0">
                <a:latin typeface="Georgia"/>
                <a:cs typeface="Georgia"/>
              </a:rPr>
              <a:t>defined by  mutual</a:t>
            </a:r>
            <a:r>
              <a:rPr sz="2700" spc="5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agreement.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18460" marR="5080" indent="-2901315">
              <a:lnSpc>
                <a:spcPct val="100000"/>
              </a:lnSpc>
              <a:spcBef>
                <a:spcPts val="100"/>
              </a:spcBef>
            </a:pPr>
            <a:r>
              <a:rPr sz="3200" b="1" dirty="0"/>
              <a:t>Audit </a:t>
            </a:r>
            <a:r>
              <a:rPr sz="3200" b="1" spc="-5" dirty="0"/>
              <a:t>of the </a:t>
            </a:r>
            <a:r>
              <a:rPr sz="3200" b="1" dirty="0"/>
              <a:t>Accounts </a:t>
            </a:r>
            <a:r>
              <a:rPr sz="3200" b="1" spc="-5" dirty="0"/>
              <a:t>of other Individuals </a:t>
            </a:r>
            <a:r>
              <a:rPr sz="3200" b="1" dirty="0"/>
              <a:t>and  </a:t>
            </a:r>
            <a:r>
              <a:rPr sz="3200" b="1" spc="-5" dirty="0"/>
              <a:t>Institutions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80491" y="1549653"/>
            <a:ext cx="7567930" cy="2660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260350" indent="-274320">
              <a:lnSpc>
                <a:spcPct val="100000"/>
              </a:lnSpc>
              <a:spcBef>
                <a:spcPts val="10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Other individuals like rent </a:t>
            </a:r>
            <a:r>
              <a:rPr sz="2700" spc="-10" dirty="0">
                <a:latin typeface="Georgia"/>
                <a:cs typeface="Georgia"/>
              </a:rPr>
              <a:t>collectors, </a:t>
            </a:r>
            <a:r>
              <a:rPr sz="2700" spc="-5" dirty="0">
                <a:latin typeface="Georgia"/>
                <a:cs typeface="Georgia"/>
              </a:rPr>
              <a:t>estate  managers etc who have large </a:t>
            </a:r>
            <a:r>
              <a:rPr sz="2700" dirty="0">
                <a:latin typeface="Georgia"/>
                <a:cs typeface="Georgia"/>
              </a:rPr>
              <a:t>income and </a:t>
            </a:r>
            <a:r>
              <a:rPr sz="2700" spc="-5" dirty="0">
                <a:latin typeface="Georgia"/>
                <a:cs typeface="Georgia"/>
              </a:rPr>
              <a:t>huge  expenditures.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Usually clerks will do the auditors</a:t>
            </a:r>
            <a:r>
              <a:rPr sz="2700" spc="-3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work.</a:t>
            </a:r>
            <a:endParaRPr sz="2700">
              <a:latin typeface="Georgia"/>
              <a:cs typeface="Georgia"/>
            </a:endParaRPr>
          </a:p>
          <a:p>
            <a:pPr marL="287020" marR="508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Other </a:t>
            </a:r>
            <a:r>
              <a:rPr sz="2700" dirty="0">
                <a:latin typeface="Georgia"/>
                <a:cs typeface="Georgia"/>
              </a:rPr>
              <a:t>institutions </a:t>
            </a:r>
            <a:r>
              <a:rPr sz="2700" spc="-5" dirty="0">
                <a:latin typeface="Georgia"/>
                <a:cs typeface="Georgia"/>
              </a:rPr>
              <a:t>like </a:t>
            </a:r>
            <a:r>
              <a:rPr sz="2700" spc="-10" dirty="0">
                <a:latin typeface="Georgia"/>
                <a:cs typeface="Georgia"/>
              </a:rPr>
              <a:t>clubs, </a:t>
            </a:r>
            <a:r>
              <a:rPr sz="2700" spc="-5" dirty="0">
                <a:latin typeface="Georgia"/>
                <a:cs typeface="Georgia"/>
              </a:rPr>
              <a:t>hospitals, libraries,  colleges, </a:t>
            </a:r>
            <a:r>
              <a:rPr sz="2700" spc="-10" dirty="0">
                <a:latin typeface="Georgia"/>
                <a:cs typeface="Georgia"/>
              </a:rPr>
              <a:t>schools</a:t>
            </a:r>
            <a:r>
              <a:rPr sz="2700" spc="-2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etc.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7782" y="412750"/>
            <a:ext cx="3481704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0" dirty="0"/>
              <a:t>Government</a:t>
            </a:r>
            <a:r>
              <a:rPr sz="3300" spc="-35" dirty="0"/>
              <a:t> </a:t>
            </a:r>
            <a:r>
              <a:rPr sz="3300" dirty="0"/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49653"/>
            <a:ext cx="8287384" cy="4388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60325" indent="-274320">
              <a:lnSpc>
                <a:spcPct val="100000"/>
              </a:lnSpc>
              <a:spcBef>
                <a:spcPts val="10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Government </a:t>
            </a:r>
            <a:r>
              <a:rPr sz="2700" dirty="0">
                <a:latin typeface="Georgia"/>
                <a:cs typeface="Georgia"/>
              </a:rPr>
              <a:t>maintains a </a:t>
            </a:r>
            <a:r>
              <a:rPr sz="2700" spc="-5" dirty="0">
                <a:latin typeface="Georgia"/>
                <a:cs typeface="Georgia"/>
              </a:rPr>
              <a:t>separate department </a:t>
            </a:r>
            <a:r>
              <a:rPr sz="2700" dirty="0">
                <a:latin typeface="Georgia"/>
                <a:cs typeface="Georgia"/>
              </a:rPr>
              <a:t>in </a:t>
            </a:r>
            <a:r>
              <a:rPr sz="2700" spc="-5" dirty="0">
                <a:latin typeface="Georgia"/>
                <a:cs typeface="Georgia"/>
              </a:rPr>
              <a:t>the  </a:t>
            </a:r>
            <a:r>
              <a:rPr sz="2700" dirty="0">
                <a:latin typeface="Georgia"/>
                <a:cs typeface="Georgia"/>
              </a:rPr>
              <a:t>name </a:t>
            </a:r>
            <a:r>
              <a:rPr sz="2700" spc="-5" dirty="0">
                <a:latin typeface="Georgia"/>
                <a:cs typeface="Georgia"/>
              </a:rPr>
              <a:t>of Account </a:t>
            </a:r>
            <a:r>
              <a:rPr sz="2700" dirty="0">
                <a:latin typeface="Georgia"/>
                <a:cs typeface="Georgia"/>
              </a:rPr>
              <a:t>and Audit </a:t>
            </a:r>
            <a:r>
              <a:rPr sz="2700" spc="-5" dirty="0">
                <a:latin typeface="Georgia"/>
                <a:cs typeface="Georgia"/>
              </a:rPr>
              <a:t>Department which  performs the auidit of </a:t>
            </a:r>
            <a:r>
              <a:rPr sz="2700" dirty="0">
                <a:latin typeface="Georgia"/>
                <a:cs typeface="Georgia"/>
              </a:rPr>
              <a:t>its </a:t>
            </a:r>
            <a:r>
              <a:rPr sz="2700" spc="-5" dirty="0">
                <a:latin typeface="Georgia"/>
                <a:cs typeface="Georgia"/>
              </a:rPr>
              <a:t>differents </a:t>
            </a:r>
            <a:r>
              <a:rPr sz="2700" dirty="0">
                <a:latin typeface="Georgia"/>
                <a:cs typeface="Georgia"/>
              </a:rPr>
              <a:t>and</a:t>
            </a:r>
            <a:r>
              <a:rPr sz="2700" spc="-45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offfices</a:t>
            </a:r>
            <a:endParaRPr sz="27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2700" spc="-5" dirty="0">
                <a:latin typeface="Georgia"/>
                <a:cs typeface="Georgia"/>
              </a:rPr>
              <a:t>Objectives</a:t>
            </a:r>
            <a:endParaRPr sz="2700">
              <a:latin typeface="Georgia"/>
              <a:cs typeface="Georgia"/>
            </a:endParaRPr>
          </a:p>
          <a:p>
            <a:pPr marL="527685" marR="541020" indent="-514984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AutoNum type="arabicPeriod"/>
              <a:tabLst>
                <a:tab pos="527685" algn="l"/>
                <a:tab pos="528320" algn="l"/>
              </a:tabLst>
            </a:pPr>
            <a:r>
              <a:rPr sz="2700" dirty="0">
                <a:latin typeface="Georgia"/>
                <a:cs typeface="Georgia"/>
              </a:rPr>
              <a:t>To ensure </a:t>
            </a:r>
            <a:r>
              <a:rPr sz="2700" spc="-5" dirty="0">
                <a:latin typeface="Georgia"/>
                <a:cs typeface="Georgia"/>
              </a:rPr>
              <a:t>the expenditure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5" dirty="0">
                <a:latin typeface="Georgia"/>
                <a:cs typeface="Georgia"/>
              </a:rPr>
              <a:t>incurred out of the  fund which has sanctioned by </a:t>
            </a:r>
            <a:r>
              <a:rPr sz="2700" dirty="0">
                <a:latin typeface="Georgia"/>
                <a:cs typeface="Georgia"/>
              </a:rPr>
              <a:t>the </a:t>
            </a:r>
            <a:r>
              <a:rPr sz="2700" spc="-5" dirty="0">
                <a:latin typeface="Georgia"/>
                <a:cs typeface="Georgia"/>
              </a:rPr>
              <a:t>component  </a:t>
            </a:r>
            <a:r>
              <a:rPr sz="2700" dirty="0">
                <a:latin typeface="Georgia"/>
                <a:cs typeface="Georgia"/>
              </a:rPr>
              <a:t>authority.</a:t>
            </a:r>
            <a:endParaRPr sz="2700">
              <a:latin typeface="Georgia"/>
              <a:cs typeface="Georgia"/>
            </a:endParaRPr>
          </a:p>
          <a:p>
            <a:pPr marL="527685" marR="5080" indent="-514984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AutoNum type="arabicPeriod"/>
              <a:tabLst>
                <a:tab pos="527685" algn="l"/>
                <a:tab pos="528320" algn="l"/>
              </a:tabLst>
            </a:pPr>
            <a:r>
              <a:rPr sz="2700" dirty="0">
                <a:latin typeface="Georgia"/>
                <a:cs typeface="Georgia"/>
              </a:rPr>
              <a:t>To </a:t>
            </a:r>
            <a:r>
              <a:rPr sz="2700" spc="-5" dirty="0">
                <a:latin typeface="Georgia"/>
                <a:cs typeface="Georgia"/>
              </a:rPr>
              <a:t>verify that the expenditure of the Government  </a:t>
            </a:r>
            <a:r>
              <a:rPr sz="2700" dirty="0">
                <a:latin typeface="Georgia"/>
                <a:cs typeface="Georgia"/>
              </a:rPr>
              <a:t>department is </a:t>
            </a:r>
            <a:r>
              <a:rPr sz="2700" spc="-5" dirty="0">
                <a:latin typeface="Georgia"/>
                <a:cs typeface="Georgia"/>
              </a:rPr>
              <a:t>sanctioned </a:t>
            </a:r>
            <a:r>
              <a:rPr sz="2700" dirty="0">
                <a:latin typeface="Georgia"/>
                <a:cs typeface="Georgia"/>
              </a:rPr>
              <a:t>in accordance </a:t>
            </a:r>
            <a:r>
              <a:rPr sz="2700" spc="-5" dirty="0">
                <a:latin typeface="Georgia"/>
                <a:cs typeface="Georgia"/>
              </a:rPr>
              <a:t>with the  </a:t>
            </a:r>
            <a:r>
              <a:rPr sz="2700" dirty="0">
                <a:latin typeface="Georgia"/>
                <a:cs typeface="Georgia"/>
              </a:rPr>
              <a:t>rules and </a:t>
            </a:r>
            <a:r>
              <a:rPr sz="2700" spc="-5" dirty="0">
                <a:latin typeface="Georgia"/>
                <a:cs typeface="Georgia"/>
              </a:rPr>
              <a:t>regulations of the </a:t>
            </a:r>
            <a:r>
              <a:rPr sz="2700" dirty="0">
                <a:latin typeface="Georgia"/>
                <a:cs typeface="Georgia"/>
              </a:rPr>
              <a:t>department</a:t>
            </a:r>
            <a:r>
              <a:rPr sz="2700" spc="-4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concerned.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5190" y="412750"/>
            <a:ext cx="228663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Objectives…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49653"/>
            <a:ext cx="8284845" cy="3071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100"/>
              </a:spcBef>
              <a:buAutoNum type="arabicPeriod" startAt="3"/>
              <a:tabLst>
                <a:tab pos="377825" algn="l"/>
              </a:tabLst>
            </a:pPr>
            <a:r>
              <a:rPr sz="2700" dirty="0">
                <a:latin typeface="Georgia"/>
                <a:cs typeface="Georgia"/>
              </a:rPr>
              <a:t>To </a:t>
            </a:r>
            <a:r>
              <a:rPr sz="2700" spc="-5" dirty="0">
                <a:latin typeface="Georgia"/>
                <a:cs typeface="Georgia"/>
              </a:rPr>
              <a:t>see that expenditure already sanctioned has been  incurred by </a:t>
            </a:r>
            <a:r>
              <a:rPr sz="2700" dirty="0">
                <a:latin typeface="Georgia"/>
                <a:cs typeface="Georgia"/>
              </a:rPr>
              <a:t>an </a:t>
            </a:r>
            <a:r>
              <a:rPr sz="2700" spc="-5" dirty="0">
                <a:latin typeface="Georgia"/>
                <a:cs typeface="Georgia"/>
              </a:rPr>
              <a:t>officer or officers who have  authorized to do so.</a:t>
            </a:r>
            <a:endParaRPr sz="2700">
              <a:latin typeface="Georgia"/>
              <a:cs typeface="Georgia"/>
            </a:endParaRPr>
          </a:p>
          <a:p>
            <a:pPr marL="287020" marR="682625" indent="-274320">
              <a:lnSpc>
                <a:spcPct val="100000"/>
              </a:lnSpc>
              <a:spcBef>
                <a:spcPts val="650"/>
              </a:spcBef>
              <a:buAutoNum type="arabicPeriod" startAt="3"/>
              <a:tabLst>
                <a:tab pos="381635" algn="l"/>
              </a:tabLst>
            </a:pPr>
            <a:r>
              <a:rPr sz="2700" dirty="0">
                <a:latin typeface="Georgia"/>
                <a:cs typeface="Georgia"/>
              </a:rPr>
              <a:t>To </a:t>
            </a:r>
            <a:r>
              <a:rPr sz="2700" spc="-5" dirty="0">
                <a:latin typeface="Georgia"/>
                <a:cs typeface="Georgia"/>
              </a:rPr>
              <a:t>ensure that payments have been made to the  </a:t>
            </a:r>
            <a:r>
              <a:rPr sz="2700" dirty="0">
                <a:latin typeface="Georgia"/>
                <a:cs typeface="Georgia"/>
              </a:rPr>
              <a:t>right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persons.</a:t>
            </a:r>
            <a:endParaRPr sz="2700">
              <a:latin typeface="Georgia"/>
              <a:cs typeface="Georgia"/>
            </a:endParaRPr>
          </a:p>
          <a:p>
            <a:pPr marL="287020" marR="357505" indent="-274320">
              <a:lnSpc>
                <a:spcPct val="100000"/>
              </a:lnSpc>
              <a:spcBef>
                <a:spcPts val="650"/>
              </a:spcBef>
              <a:buAutoNum type="arabicPeriod" startAt="3"/>
              <a:tabLst>
                <a:tab pos="367665" algn="l"/>
              </a:tabLst>
            </a:pPr>
            <a:r>
              <a:rPr sz="2700" dirty="0">
                <a:latin typeface="Georgia"/>
                <a:cs typeface="Georgia"/>
              </a:rPr>
              <a:t>To verify </a:t>
            </a:r>
            <a:r>
              <a:rPr sz="2700" spc="-5" dirty="0">
                <a:latin typeface="Georgia"/>
                <a:cs typeface="Georgia"/>
              </a:rPr>
              <a:t>existence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valuation of </a:t>
            </a:r>
            <a:r>
              <a:rPr sz="2700" spc="-10" dirty="0">
                <a:latin typeface="Georgia"/>
                <a:cs typeface="Georgia"/>
              </a:rPr>
              <a:t>stores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the  stock.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0491" y="154635"/>
            <a:ext cx="5556885" cy="56733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9085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latin typeface="Georgia"/>
                <a:cs typeface="Georgia"/>
              </a:rPr>
              <a:t>Types </a:t>
            </a:r>
            <a:r>
              <a:rPr sz="3000" spc="-5" dirty="0">
                <a:latin typeface="Georgia"/>
                <a:cs typeface="Georgia"/>
              </a:rPr>
              <a:t>of </a:t>
            </a:r>
            <a:r>
              <a:rPr sz="3000" dirty="0">
                <a:latin typeface="Georgia"/>
                <a:cs typeface="Georgia"/>
              </a:rPr>
              <a:t>Audit  </a:t>
            </a:r>
            <a:r>
              <a:rPr sz="3000" spc="-5" dirty="0">
                <a:latin typeface="Georgia"/>
                <a:cs typeface="Georgia"/>
              </a:rPr>
              <a:t>(Practical view</a:t>
            </a:r>
            <a:r>
              <a:rPr sz="3000" spc="-50" dirty="0">
                <a:latin typeface="Georgia"/>
                <a:cs typeface="Georgia"/>
              </a:rPr>
              <a:t> </a:t>
            </a:r>
            <a:r>
              <a:rPr sz="3000" dirty="0">
                <a:latin typeface="Georgia"/>
                <a:cs typeface="Georgia"/>
              </a:rPr>
              <a:t>)</a:t>
            </a:r>
            <a:endParaRPr sz="3000">
              <a:latin typeface="Georgia"/>
              <a:cs typeface="Georgia"/>
            </a:endParaRPr>
          </a:p>
          <a:p>
            <a:pPr marR="1223645" algn="r">
              <a:lnSpc>
                <a:spcPct val="100000"/>
              </a:lnSpc>
              <a:spcBef>
                <a:spcPts val="290"/>
              </a:spcBef>
            </a:pPr>
            <a:endParaRPr sz="1600">
              <a:latin typeface="Georgia"/>
              <a:cs typeface="Georgia"/>
            </a:endParaRPr>
          </a:p>
          <a:p>
            <a:pPr marL="527685" indent="-514984">
              <a:lnSpc>
                <a:spcPct val="100000"/>
              </a:lnSpc>
              <a:spcBef>
                <a:spcPts val="1170"/>
              </a:spcBef>
              <a:buClr>
                <a:srgbClr val="D16248"/>
              </a:buClr>
              <a:buSzPct val="84375"/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Georgia"/>
                <a:cs typeface="Georgia"/>
              </a:rPr>
              <a:t>Complete </a:t>
            </a:r>
            <a:r>
              <a:rPr sz="3200" dirty="0">
                <a:latin typeface="Georgia"/>
                <a:cs typeface="Georgia"/>
              </a:rPr>
              <a:t>Audit</a:t>
            </a:r>
            <a:endParaRPr sz="3200">
              <a:latin typeface="Georgia"/>
              <a:cs typeface="Georgia"/>
            </a:endParaRPr>
          </a:p>
          <a:p>
            <a:pPr marL="527685" indent="-514984">
              <a:lnSpc>
                <a:spcPct val="100000"/>
              </a:lnSpc>
              <a:spcBef>
                <a:spcPts val="385"/>
              </a:spcBef>
              <a:buClr>
                <a:srgbClr val="D16248"/>
              </a:buClr>
              <a:buSzPct val="84375"/>
              <a:buAutoNum type="arabicPeriod"/>
              <a:tabLst>
                <a:tab pos="527685" algn="l"/>
                <a:tab pos="528320" algn="l"/>
              </a:tabLst>
            </a:pPr>
            <a:r>
              <a:rPr sz="3200" dirty="0">
                <a:latin typeface="Georgia"/>
                <a:cs typeface="Georgia"/>
              </a:rPr>
              <a:t>Partial</a:t>
            </a:r>
            <a:r>
              <a:rPr sz="3200" spc="-25" dirty="0">
                <a:latin typeface="Georgia"/>
                <a:cs typeface="Georgia"/>
              </a:rPr>
              <a:t> </a:t>
            </a:r>
            <a:r>
              <a:rPr sz="3200" dirty="0">
                <a:latin typeface="Georgia"/>
                <a:cs typeface="Georgia"/>
              </a:rPr>
              <a:t>Audit</a:t>
            </a:r>
            <a:endParaRPr sz="3200">
              <a:latin typeface="Georgia"/>
              <a:cs typeface="Georgia"/>
            </a:endParaRPr>
          </a:p>
          <a:p>
            <a:pPr marL="527685" indent="-514984">
              <a:lnSpc>
                <a:spcPct val="100000"/>
              </a:lnSpc>
              <a:spcBef>
                <a:spcPts val="385"/>
              </a:spcBef>
              <a:buClr>
                <a:srgbClr val="D16248"/>
              </a:buClr>
              <a:buSzPct val="84375"/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Georgia"/>
                <a:cs typeface="Georgia"/>
              </a:rPr>
              <a:t>Continuous</a:t>
            </a:r>
            <a:r>
              <a:rPr sz="3200" spc="-35" dirty="0">
                <a:latin typeface="Georgia"/>
                <a:cs typeface="Georgia"/>
              </a:rPr>
              <a:t> </a:t>
            </a:r>
            <a:r>
              <a:rPr sz="3200" dirty="0">
                <a:latin typeface="Georgia"/>
                <a:cs typeface="Georgia"/>
              </a:rPr>
              <a:t>Audit</a:t>
            </a:r>
            <a:endParaRPr sz="3200">
              <a:latin typeface="Georgia"/>
              <a:cs typeface="Georgia"/>
            </a:endParaRPr>
          </a:p>
          <a:p>
            <a:pPr marL="527685" indent="-514984">
              <a:lnSpc>
                <a:spcPct val="100000"/>
              </a:lnSpc>
              <a:spcBef>
                <a:spcPts val="385"/>
              </a:spcBef>
              <a:buClr>
                <a:srgbClr val="D16248"/>
              </a:buClr>
              <a:buSzPct val="84375"/>
              <a:buAutoNum type="arabicPeriod"/>
              <a:tabLst>
                <a:tab pos="527685" algn="l"/>
                <a:tab pos="528320" algn="l"/>
              </a:tabLst>
            </a:pPr>
            <a:r>
              <a:rPr sz="3200" dirty="0">
                <a:latin typeface="Georgia"/>
                <a:cs typeface="Georgia"/>
              </a:rPr>
              <a:t>Periodical</a:t>
            </a:r>
            <a:r>
              <a:rPr sz="3200" spc="-20" dirty="0">
                <a:latin typeface="Georgia"/>
                <a:cs typeface="Georgia"/>
              </a:rPr>
              <a:t> </a:t>
            </a:r>
            <a:r>
              <a:rPr sz="3200" dirty="0">
                <a:latin typeface="Georgia"/>
                <a:cs typeface="Georgia"/>
              </a:rPr>
              <a:t>Audit</a:t>
            </a:r>
            <a:endParaRPr sz="3200">
              <a:latin typeface="Georgia"/>
              <a:cs typeface="Georgia"/>
            </a:endParaRPr>
          </a:p>
          <a:p>
            <a:pPr marL="527685" indent="-514984">
              <a:lnSpc>
                <a:spcPct val="100000"/>
              </a:lnSpc>
              <a:spcBef>
                <a:spcPts val="385"/>
              </a:spcBef>
              <a:buClr>
                <a:srgbClr val="D16248"/>
              </a:buClr>
              <a:buSzPct val="84375"/>
              <a:buAutoNum type="arabicPeriod"/>
              <a:tabLst>
                <a:tab pos="527685" algn="l"/>
                <a:tab pos="528320" algn="l"/>
              </a:tabLst>
            </a:pPr>
            <a:r>
              <a:rPr sz="3200" dirty="0">
                <a:latin typeface="Georgia"/>
                <a:cs typeface="Georgia"/>
              </a:rPr>
              <a:t>Interim Audit</a:t>
            </a:r>
            <a:endParaRPr sz="3200">
              <a:latin typeface="Georgia"/>
              <a:cs typeface="Georgia"/>
            </a:endParaRPr>
          </a:p>
          <a:p>
            <a:pPr marL="527685" indent="-514984">
              <a:lnSpc>
                <a:spcPct val="100000"/>
              </a:lnSpc>
              <a:spcBef>
                <a:spcPts val="385"/>
              </a:spcBef>
              <a:buClr>
                <a:srgbClr val="D16248"/>
              </a:buClr>
              <a:buSzPct val="84375"/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Georgia"/>
                <a:cs typeface="Georgia"/>
              </a:rPr>
              <a:t>Efficiency</a:t>
            </a:r>
            <a:r>
              <a:rPr sz="3200" spc="-25" dirty="0">
                <a:latin typeface="Georgia"/>
                <a:cs typeface="Georgia"/>
              </a:rPr>
              <a:t> </a:t>
            </a:r>
            <a:r>
              <a:rPr sz="3200" dirty="0">
                <a:latin typeface="Georgia"/>
                <a:cs typeface="Georgia"/>
              </a:rPr>
              <a:t>Audit</a:t>
            </a:r>
            <a:endParaRPr sz="3200">
              <a:latin typeface="Georgia"/>
              <a:cs typeface="Georgia"/>
            </a:endParaRPr>
          </a:p>
          <a:p>
            <a:pPr marL="527685" indent="-514984">
              <a:lnSpc>
                <a:spcPct val="100000"/>
              </a:lnSpc>
              <a:spcBef>
                <a:spcPts val="384"/>
              </a:spcBef>
              <a:buClr>
                <a:srgbClr val="D16248"/>
              </a:buClr>
              <a:buSzPct val="84375"/>
              <a:buAutoNum type="arabicPeriod"/>
              <a:tabLst>
                <a:tab pos="527685" algn="l"/>
                <a:tab pos="528320" algn="l"/>
              </a:tabLst>
            </a:pPr>
            <a:r>
              <a:rPr sz="3200" dirty="0">
                <a:latin typeface="Georgia"/>
                <a:cs typeface="Georgia"/>
              </a:rPr>
              <a:t>Proprietary</a:t>
            </a:r>
            <a:r>
              <a:rPr sz="3200" spc="-5" dirty="0">
                <a:latin typeface="Georgia"/>
                <a:cs typeface="Georgia"/>
              </a:rPr>
              <a:t> </a:t>
            </a:r>
            <a:r>
              <a:rPr sz="3200" dirty="0">
                <a:latin typeface="Georgia"/>
                <a:cs typeface="Georgia"/>
              </a:rPr>
              <a:t>Audit</a:t>
            </a:r>
            <a:endParaRPr sz="3200">
              <a:latin typeface="Georgia"/>
              <a:cs typeface="Georgia"/>
            </a:endParaRPr>
          </a:p>
          <a:p>
            <a:pPr marL="527685" indent="-514984">
              <a:lnSpc>
                <a:spcPct val="100000"/>
              </a:lnSpc>
              <a:spcBef>
                <a:spcPts val="385"/>
              </a:spcBef>
              <a:buClr>
                <a:srgbClr val="D16248"/>
              </a:buClr>
              <a:buSzPct val="84375"/>
              <a:buAutoNum type="arabicPeriod"/>
              <a:tabLst>
                <a:tab pos="527685" algn="l"/>
                <a:tab pos="528320" algn="l"/>
              </a:tabLst>
            </a:pPr>
            <a:r>
              <a:rPr sz="3200" dirty="0">
                <a:latin typeface="Georgia"/>
                <a:cs typeface="Georgia"/>
              </a:rPr>
              <a:t>Performance</a:t>
            </a:r>
            <a:r>
              <a:rPr sz="3200" spc="-15" dirty="0">
                <a:latin typeface="Georgia"/>
                <a:cs typeface="Georgia"/>
              </a:rPr>
              <a:t> </a:t>
            </a:r>
            <a:r>
              <a:rPr sz="3200" dirty="0">
                <a:latin typeface="Georgia"/>
                <a:cs typeface="Georgia"/>
              </a:rPr>
              <a:t>Audit</a:t>
            </a:r>
            <a:endParaRPr sz="3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02101" y="412750"/>
            <a:ext cx="293370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Complete</a:t>
            </a:r>
            <a:r>
              <a:rPr sz="3300" spc="-60" dirty="0"/>
              <a:t> </a:t>
            </a:r>
            <a:r>
              <a:rPr sz="3300" dirty="0"/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49653"/>
            <a:ext cx="8197215" cy="2577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marR="5080" indent="-51562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latin typeface="Georgia"/>
                <a:cs typeface="Georgia"/>
              </a:rPr>
              <a:t>When </a:t>
            </a:r>
            <a:r>
              <a:rPr sz="2700" spc="-5" dirty="0">
                <a:latin typeface="Georgia"/>
                <a:cs typeface="Georgia"/>
              </a:rPr>
              <a:t>the accounts of </a:t>
            </a:r>
            <a:r>
              <a:rPr sz="2700" dirty="0">
                <a:latin typeface="Georgia"/>
                <a:cs typeface="Georgia"/>
              </a:rPr>
              <a:t>a </a:t>
            </a:r>
            <a:r>
              <a:rPr sz="2700" spc="-5" dirty="0">
                <a:latin typeface="Georgia"/>
                <a:cs typeface="Georgia"/>
              </a:rPr>
              <a:t>business </a:t>
            </a:r>
            <a:r>
              <a:rPr sz="2700" dirty="0">
                <a:latin typeface="Georgia"/>
                <a:cs typeface="Georgia"/>
              </a:rPr>
              <a:t>are </a:t>
            </a:r>
            <a:r>
              <a:rPr sz="2700" spc="-5" dirty="0">
                <a:latin typeface="Georgia"/>
                <a:cs typeface="Georgia"/>
              </a:rPr>
              <a:t>examined </a:t>
            </a:r>
            <a:r>
              <a:rPr sz="2700" spc="-10" dirty="0">
                <a:latin typeface="Georgia"/>
                <a:cs typeface="Georgia"/>
              </a:rPr>
              <a:t>fully, </a:t>
            </a:r>
            <a:r>
              <a:rPr sz="2700" dirty="0">
                <a:latin typeface="Georgia"/>
                <a:cs typeface="Georgia"/>
              </a:rPr>
              <a:t>it  is </a:t>
            </a:r>
            <a:r>
              <a:rPr sz="2700" spc="-10" dirty="0">
                <a:latin typeface="Georgia"/>
                <a:cs typeface="Georgia"/>
              </a:rPr>
              <a:t>called </a:t>
            </a:r>
            <a:r>
              <a:rPr sz="2700" spc="-5" dirty="0">
                <a:latin typeface="Georgia"/>
                <a:cs typeface="Georgia"/>
              </a:rPr>
              <a:t>Complete </a:t>
            </a:r>
            <a:r>
              <a:rPr sz="2700" dirty="0">
                <a:latin typeface="Georgia"/>
                <a:cs typeface="Georgia"/>
              </a:rPr>
              <a:t>audit.</a:t>
            </a:r>
            <a:endParaRPr sz="2700">
              <a:latin typeface="Georgia"/>
              <a:cs typeface="Georgia"/>
            </a:endParaRPr>
          </a:p>
          <a:p>
            <a:pPr marL="527685" marR="154940" indent="-515620">
              <a:lnSpc>
                <a:spcPct val="100000"/>
              </a:lnSpc>
              <a:spcBef>
                <a:spcPts val="650"/>
              </a:spcBef>
              <a:tabLst>
                <a:tab pos="2444750" algn="l"/>
              </a:tabLst>
            </a:pPr>
            <a:r>
              <a:rPr sz="2700" dirty="0">
                <a:latin typeface="Georgia"/>
                <a:cs typeface="Georgia"/>
              </a:rPr>
              <a:t>If </a:t>
            </a:r>
            <a:r>
              <a:rPr sz="2700" spc="-5" dirty="0">
                <a:latin typeface="Georgia"/>
                <a:cs typeface="Georgia"/>
              </a:rPr>
              <a:t>the organisation prepares Final </a:t>
            </a:r>
            <a:r>
              <a:rPr sz="2700" dirty="0">
                <a:latin typeface="Georgia"/>
                <a:cs typeface="Georgia"/>
              </a:rPr>
              <a:t>Accounts </a:t>
            </a:r>
            <a:r>
              <a:rPr sz="2700" spc="-5" dirty="0">
                <a:latin typeface="Georgia"/>
                <a:cs typeface="Georgia"/>
              </a:rPr>
              <a:t>annually,  </a:t>
            </a:r>
            <a:r>
              <a:rPr sz="2700" dirty="0">
                <a:latin typeface="Georgia"/>
                <a:cs typeface="Georgia"/>
              </a:rPr>
              <a:t>auditing is </a:t>
            </a:r>
            <a:r>
              <a:rPr sz="2700" spc="-5" dirty="0">
                <a:latin typeface="Georgia"/>
                <a:cs typeface="Georgia"/>
              </a:rPr>
              <a:t>also performed once </a:t>
            </a:r>
            <a:r>
              <a:rPr sz="2700" dirty="0">
                <a:latin typeface="Georgia"/>
                <a:cs typeface="Georgia"/>
              </a:rPr>
              <a:t>in a </a:t>
            </a:r>
            <a:r>
              <a:rPr sz="2700" spc="-5" dirty="0">
                <a:latin typeface="Georgia"/>
                <a:cs typeface="Georgia"/>
              </a:rPr>
              <a:t>year </a:t>
            </a:r>
            <a:r>
              <a:rPr sz="2700" dirty="0">
                <a:latin typeface="Georgia"/>
                <a:cs typeface="Georgia"/>
              </a:rPr>
              <a:t>and in  </a:t>
            </a:r>
            <a:r>
              <a:rPr sz="2700" spc="-5" dirty="0">
                <a:latin typeface="Georgia"/>
                <a:cs typeface="Georgia"/>
              </a:rPr>
              <a:t>case of half yearly </a:t>
            </a:r>
            <a:r>
              <a:rPr sz="2700" dirty="0">
                <a:latin typeface="Georgia"/>
                <a:cs typeface="Georgia"/>
              </a:rPr>
              <a:t>Accounts, </a:t>
            </a:r>
            <a:r>
              <a:rPr sz="2700" spc="-5" dirty="0">
                <a:latin typeface="Georgia"/>
                <a:cs typeface="Georgia"/>
              </a:rPr>
              <a:t>they </a:t>
            </a:r>
            <a:r>
              <a:rPr sz="2700" dirty="0">
                <a:latin typeface="Georgia"/>
                <a:cs typeface="Georgia"/>
              </a:rPr>
              <a:t>are </a:t>
            </a:r>
            <a:r>
              <a:rPr sz="2700" spc="-5" dirty="0">
                <a:latin typeface="Georgia"/>
                <a:cs typeface="Georgia"/>
              </a:rPr>
              <a:t>examined  </a:t>
            </a:r>
            <a:r>
              <a:rPr sz="2700" dirty="0">
                <a:latin typeface="Georgia"/>
                <a:cs typeface="Georgia"/>
              </a:rPr>
              <a:t>accordingly	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71850" y="412750"/>
            <a:ext cx="239268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Partial</a:t>
            </a:r>
            <a:r>
              <a:rPr sz="3300" spc="-114" dirty="0"/>
              <a:t> </a:t>
            </a:r>
            <a:r>
              <a:rPr sz="3300" dirty="0"/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08505"/>
            <a:ext cx="7956550" cy="418274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287020" marR="776605" indent="-274320">
              <a:lnSpc>
                <a:spcPts val="2920"/>
              </a:lnSpc>
              <a:spcBef>
                <a:spcPts val="459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If </a:t>
            </a:r>
            <a:r>
              <a:rPr sz="2700" spc="-5" dirty="0">
                <a:latin typeface="Georgia"/>
                <a:cs typeface="Georgia"/>
              </a:rPr>
              <a:t>only </a:t>
            </a:r>
            <a:r>
              <a:rPr sz="2700" dirty="0">
                <a:latin typeface="Georgia"/>
                <a:cs typeface="Georgia"/>
              </a:rPr>
              <a:t>a part </a:t>
            </a:r>
            <a:r>
              <a:rPr sz="2700" spc="-5" dirty="0">
                <a:latin typeface="Georgia"/>
                <a:cs typeface="Georgia"/>
              </a:rPr>
              <a:t>of the accounts of </a:t>
            </a:r>
            <a:r>
              <a:rPr sz="2700" dirty="0">
                <a:latin typeface="Georgia"/>
                <a:cs typeface="Georgia"/>
              </a:rPr>
              <a:t>a </a:t>
            </a:r>
            <a:r>
              <a:rPr sz="2700" spc="-5" dirty="0">
                <a:latin typeface="Georgia"/>
                <a:cs typeface="Georgia"/>
              </a:rPr>
              <a:t>business </a:t>
            </a:r>
            <a:r>
              <a:rPr sz="2700" dirty="0">
                <a:latin typeface="Georgia"/>
                <a:cs typeface="Georgia"/>
              </a:rPr>
              <a:t>are  </a:t>
            </a:r>
            <a:r>
              <a:rPr sz="2700" spc="-5" dirty="0">
                <a:latin typeface="Georgia"/>
                <a:cs typeface="Georgia"/>
              </a:rPr>
              <a:t>examined, </a:t>
            </a:r>
            <a:r>
              <a:rPr sz="2700" dirty="0">
                <a:latin typeface="Georgia"/>
                <a:cs typeface="Georgia"/>
              </a:rPr>
              <a:t>it is </a:t>
            </a:r>
            <a:r>
              <a:rPr sz="2700" spc="-5" dirty="0">
                <a:latin typeface="Georgia"/>
                <a:cs typeface="Georgia"/>
              </a:rPr>
              <a:t>termed </a:t>
            </a:r>
            <a:r>
              <a:rPr sz="2700" dirty="0">
                <a:latin typeface="Georgia"/>
                <a:cs typeface="Georgia"/>
              </a:rPr>
              <a:t>as </a:t>
            </a:r>
            <a:r>
              <a:rPr sz="2700" spc="-5" dirty="0">
                <a:latin typeface="Georgia"/>
                <a:cs typeface="Georgia"/>
              </a:rPr>
              <a:t>partial</a:t>
            </a:r>
            <a:r>
              <a:rPr sz="2700" spc="-8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audit.</a:t>
            </a:r>
            <a:endParaRPr sz="27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sz="2700" dirty="0">
                <a:latin typeface="Georgia"/>
                <a:cs typeface="Georgia"/>
              </a:rPr>
              <a:t>It may </a:t>
            </a:r>
            <a:r>
              <a:rPr sz="2700" spc="-5" dirty="0">
                <a:latin typeface="Georgia"/>
                <a:cs typeface="Georgia"/>
              </a:rPr>
              <a:t>be</a:t>
            </a:r>
            <a:r>
              <a:rPr sz="2700" spc="-2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partial</a:t>
            </a:r>
            <a:endParaRPr sz="2700">
              <a:latin typeface="Georgia"/>
              <a:cs typeface="Georgia"/>
            </a:endParaRPr>
          </a:p>
          <a:p>
            <a:pPr marL="527685" indent="-514984">
              <a:lnSpc>
                <a:spcPct val="100000"/>
              </a:lnSpc>
              <a:spcBef>
                <a:spcPts val="325"/>
              </a:spcBef>
              <a:buClr>
                <a:srgbClr val="D16248"/>
              </a:buClr>
              <a:buSzPct val="85185"/>
              <a:buAutoNum type="arabicPeriod"/>
              <a:tabLst>
                <a:tab pos="527685" algn="l"/>
                <a:tab pos="528320" algn="l"/>
              </a:tabLst>
            </a:pPr>
            <a:r>
              <a:rPr sz="2700" spc="-5" dirty="0">
                <a:latin typeface="Georgia"/>
                <a:cs typeface="Georgia"/>
              </a:rPr>
              <a:t>period-wise</a:t>
            </a:r>
            <a:endParaRPr sz="2700">
              <a:latin typeface="Georgia"/>
              <a:cs typeface="Georgia"/>
            </a:endParaRPr>
          </a:p>
          <a:p>
            <a:pPr marL="527685" indent="-514984">
              <a:lnSpc>
                <a:spcPct val="100000"/>
              </a:lnSpc>
              <a:spcBef>
                <a:spcPts val="325"/>
              </a:spcBef>
              <a:buClr>
                <a:srgbClr val="D16248"/>
              </a:buClr>
              <a:buSzPct val="85185"/>
              <a:buAutoNum type="arabicPeriod"/>
              <a:tabLst>
                <a:tab pos="527685" algn="l"/>
                <a:tab pos="528320" algn="l"/>
              </a:tabLst>
            </a:pPr>
            <a:r>
              <a:rPr sz="2700" spc="-5" dirty="0">
                <a:latin typeface="Georgia"/>
                <a:cs typeface="Georgia"/>
              </a:rPr>
              <a:t>Work-wise</a:t>
            </a:r>
            <a:endParaRPr sz="2700">
              <a:latin typeface="Georgia"/>
              <a:cs typeface="Georgia"/>
            </a:endParaRPr>
          </a:p>
          <a:p>
            <a:pPr marL="527685" marR="720090" indent="-515620">
              <a:lnSpc>
                <a:spcPts val="2920"/>
              </a:lnSpc>
              <a:spcBef>
                <a:spcPts val="690"/>
              </a:spcBef>
            </a:pPr>
            <a:r>
              <a:rPr sz="2700" dirty="0">
                <a:latin typeface="Georgia"/>
                <a:cs typeface="Georgia"/>
              </a:rPr>
              <a:t>Period </a:t>
            </a:r>
            <a:r>
              <a:rPr sz="2700" spc="-5" dirty="0">
                <a:latin typeface="Georgia"/>
                <a:cs typeface="Georgia"/>
              </a:rPr>
              <a:t>wise </a:t>
            </a:r>
            <a:r>
              <a:rPr sz="2700" dirty="0">
                <a:latin typeface="Georgia"/>
                <a:cs typeface="Georgia"/>
              </a:rPr>
              <a:t>implies, </a:t>
            </a:r>
            <a:r>
              <a:rPr sz="2700" spc="-5" dirty="0">
                <a:latin typeface="Georgia"/>
                <a:cs typeface="Georgia"/>
              </a:rPr>
              <a:t>of </a:t>
            </a:r>
            <a:r>
              <a:rPr sz="2700" dirty="0">
                <a:latin typeface="Georgia"/>
                <a:cs typeface="Georgia"/>
              </a:rPr>
              <a:t>a </a:t>
            </a:r>
            <a:r>
              <a:rPr sz="2700" spc="-5" dirty="0">
                <a:latin typeface="Georgia"/>
                <a:cs typeface="Georgia"/>
              </a:rPr>
              <a:t>particular </a:t>
            </a:r>
            <a:r>
              <a:rPr sz="2700" dirty="0">
                <a:latin typeface="Georgia"/>
                <a:cs typeface="Georgia"/>
              </a:rPr>
              <a:t>period, </a:t>
            </a:r>
            <a:r>
              <a:rPr sz="2700" spc="-5" dirty="0">
                <a:latin typeface="Georgia"/>
                <a:cs typeface="Georgia"/>
              </a:rPr>
              <a:t>say</a:t>
            </a:r>
            <a:r>
              <a:rPr sz="2700" spc="-200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a  month, </a:t>
            </a:r>
            <a:r>
              <a:rPr sz="2700" spc="-5" dirty="0">
                <a:latin typeface="Georgia"/>
                <a:cs typeface="Georgia"/>
              </a:rPr>
              <a:t>two </a:t>
            </a:r>
            <a:r>
              <a:rPr sz="2700" dirty="0">
                <a:latin typeface="Georgia"/>
                <a:cs typeface="Georgia"/>
              </a:rPr>
              <a:t>months </a:t>
            </a:r>
            <a:r>
              <a:rPr sz="2700" spc="-5" dirty="0">
                <a:latin typeface="Georgia"/>
                <a:cs typeface="Georgia"/>
              </a:rPr>
              <a:t>or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more.</a:t>
            </a:r>
            <a:endParaRPr sz="2700">
              <a:latin typeface="Georgia"/>
              <a:cs typeface="Georgia"/>
            </a:endParaRPr>
          </a:p>
          <a:p>
            <a:pPr marL="527685" marR="5080" indent="-515620">
              <a:lnSpc>
                <a:spcPct val="90000"/>
              </a:lnSpc>
              <a:spcBef>
                <a:spcPts val="600"/>
              </a:spcBef>
            </a:pPr>
            <a:r>
              <a:rPr sz="2700" dirty="0">
                <a:latin typeface="Georgia"/>
                <a:cs typeface="Georgia"/>
              </a:rPr>
              <a:t>Work </a:t>
            </a:r>
            <a:r>
              <a:rPr sz="2700" spc="-5" dirty="0">
                <a:latin typeface="Georgia"/>
                <a:cs typeface="Georgia"/>
              </a:rPr>
              <a:t>wise </a:t>
            </a:r>
            <a:r>
              <a:rPr sz="2700" dirty="0">
                <a:latin typeface="Georgia"/>
                <a:cs typeface="Georgia"/>
              </a:rPr>
              <a:t>implies </a:t>
            </a:r>
            <a:r>
              <a:rPr sz="2700" spc="-5" dirty="0">
                <a:latin typeface="Georgia"/>
                <a:cs typeface="Georgia"/>
              </a:rPr>
              <a:t>examination of one portion of  accounts. Example: only cash transaction </a:t>
            </a:r>
            <a:r>
              <a:rPr sz="2700" dirty="0">
                <a:latin typeface="Georgia"/>
                <a:cs typeface="Georgia"/>
              </a:rPr>
              <a:t>may </a:t>
            </a:r>
            <a:r>
              <a:rPr sz="2700" spc="-5" dirty="0">
                <a:latin typeface="Georgia"/>
                <a:cs typeface="Georgia"/>
              </a:rPr>
              <a:t>be  </a:t>
            </a:r>
            <a:r>
              <a:rPr sz="2700" dirty="0">
                <a:latin typeface="Georgia"/>
                <a:cs typeface="Georgia"/>
              </a:rPr>
              <a:t>examined.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7698" y="412750"/>
            <a:ext cx="330327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Continuous</a:t>
            </a:r>
            <a:r>
              <a:rPr sz="3300" spc="-90" dirty="0"/>
              <a:t> </a:t>
            </a:r>
            <a:r>
              <a:rPr sz="3300" dirty="0"/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08505"/>
            <a:ext cx="8166734" cy="422402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87020" marR="6350" indent="-274320">
              <a:lnSpc>
                <a:spcPct val="90000"/>
              </a:lnSpc>
              <a:spcBef>
                <a:spcPts val="425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When </a:t>
            </a:r>
            <a:r>
              <a:rPr sz="2700" spc="-5" dirty="0">
                <a:latin typeface="Georgia"/>
                <a:cs typeface="Georgia"/>
              </a:rPr>
              <a:t>the </a:t>
            </a:r>
            <a:r>
              <a:rPr sz="2700" dirty="0">
                <a:latin typeface="Georgia"/>
                <a:cs typeface="Georgia"/>
              </a:rPr>
              <a:t>auditor visits </a:t>
            </a:r>
            <a:r>
              <a:rPr sz="2700" spc="-5" dirty="0">
                <a:latin typeface="Georgia"/>
                <a:cs typeface="Georgia"/>
              </a:rPr>
              <a:t>the client </a:t>
            </a:r>
            <a:r>
              <a:rPr sz="2700" dirty="0">
                <a:latin typeface="Georgia"/>
                <a:cs typeface="Georgia"/>
              </a:rPr>
              <a:t>at certain </a:t>
            </a:r>
            <a:r>
              <a:rPr sz="2700" spc="-5" dirty="0">
                <a:latin typeface="Georgia"/>
                <a:cs typeface="Georgia"/>
              </a:rPr>
              <a:t>or  uncertain intervals and examines the accounts up to  the date of </a:t>
            </a:r>
            <a:r>
              <a:rPr sz="2700" dirty="0">
                <a:latin typeface="Georgia"/>
                <a:cs typeface="Georgia"/>
              </a:rPr>
              <a:t>visit </a:t>
            </a:r>
            <a:r>
              <a:rPr sz="2700" spc="-5" dirty="0">
                <a:latin typeface="Georgia"/>
                <a:cs typeface="Georgia"/>
              </a:rPr>
              <a:t>during the financial period, </a:t>
            </a:r>
            <a:r>
              <a:rPr sz="2700" dirty="0">
                <a:latin typeface="Georgia"/>
                <a:cs typeface="Georgia"/>
              </a:rPr>
              <a:t>it is  </a:t>
            </a:r>
            <a:r>
              <a:rPr sz="2700" spc="-10" dirty="0">
                <a:latin typeface="Georgia"/>
                <a:cs typeface="Georgia"/>
              </a:rPr>
              <a:t>called </a:t>
            </a:r>
            <a:r>
              <a:rPr sz="2700" spc="-5" dirty="0">
                <a:latin typeface="Georgia"/>
                <a:cs typeface="Georgia"/>
              </a:rPr>
              <a:t>continuous audit.</a:t>
            </a:r>
            <a:endParaRPr sz="2700">
              <a:latin typeface="Georgia"/>
              <a:cs typeface="Georgia"/>
            </a:endParaRPr>
          </a:p>
          <a:p>
            <a:pPr marL="287020" marR="5080" indent="640080">
              <a:lnSpc>
                <a:spcPct val="90000"/>
              </a:lnSpc>
              <a:spcBef>
                <a:spcPts val="645"/>
              </a:spcBef>
            </a:pPr>
            <a:r>
              <a:rPr sz="2700" dirty="0">
                <a:latin typeface="Georgia"/>
                <a:cs typeface="Georgia"/>
              </a:rPr>
              <a:t>in </a:t>
            </a:r>
            <a:r>
              <a:rPr sz="2700" spc="-5" dirty="0">
                <a:latin typeface="Georgia"/>
                <a:cs typeface="Georgia"/>
              </a:rPr>
              <a:t>this system audit </a:t>
            </a:r>
            <a:r>
              <a:rPr sz="2700" spc="-10" dirty="0">
                <a:latin typeface="Georgia"/>
                <a:cs typeface="Georgia"/>
              </a:rPr>
              <a:t>continuous </a:t>
            </a:r>
            <a:r>
              <a:rPr sz="2700" spc="-5" dirty="0">
                <a:latin typeface="Georgia"/>
                <a:cs typeface="Georgia"/>
              </a:rPr>
              <a:t>to </a:t>
            </a:r>
            <a:r>
              <a:rPr sz="2700" spc="-10" dirty="0">
                <a:latin typeface="Georgia"/>
                <a:cs typeface="Georgia"/>
              </a:rPr>
              <a:t>follow  </a:t>
            </a:r>
            <a:r>
              <a:rPr sz="2700" spc="-5" dirty="0">
                <a:latin typeface="Georgia"/>
                <a:cs typeface="Georgia"/>
              </a:rPr>
              <a:t>accounting without any long gap. </a:t>
            </a:r>
            <a:r>
              <a:rPr sz="2700" dirty="0">
                <a:latin typeface="Georgia"/>
                <a:cs typeface="Georgia"/>
              </a:rPr>
              <a:t>In </a:t>
            </a:r>
            <a:r>
              <a:rPr sz="2700" spc="-10" dirty="0">
                <a:latin typeface="Georgia"/>
                <a:cs typeface="Georgia"/>
              </a:rPr>
              <a:t>case </a:t>
            </a:r>
            <a:r>
              <a:rPr sz="2700" spc="-5" dirty="0">
                <a:latin typeface="Georgia"/>
                <a:cs typeface="Georgia"/>
              </a:rPr>
              <a:t>of </a:t>
            </a:r>
            <a:r>
              <a:rPr sz="2700" dirty="0">
                <a:latin typeface="Georgia"/>
                <a:cs typeface="Georgia"/>
              </a:rPr>
              <a:t>heavy-  </a:t>
            </a:r>
            <a:r>
              <a:rPr sz="2700" spc="-5" dirty="0">
                <a:latin typeface="Georgia"/>
                <a:cs typeface="Georgia"/>
              </a:rPr>
              <a:t>work, the auditor deploys some of the staff on  permanent basis. </a:t>
            </a:r>
            <a:r>
              <a:rPr sz="2700" dirty="0">
                <a:latin typeface="Georgia"/>
                <a:cs typeface="Georgia"/>
              </a:rPr>
              <a:t>But it is </a:t>
            </a:r>
            <a:r>
              <a:rPr sz="2700" spc="-10" dirty="0">
                <a:latin typeface="Georgia"/>
                <a:cs typeface="Georgia"/>
              </a:rPr>
              <a:t>unusual. </a:t>
            </a:r>
            <a:r>
              <a:rPr sz="2700" dirty="0">
                <a:latin typeface="Georgia"/>
                <a:cs typeface="Georgia"/>
              </a:rPr>
              <a:t>The </a:t>
            </a:r>
            <a:r>
              <a:rPr sz="2700" spc="-10" dirty="0">
                <a:latin typeface="Georgia"/>
                <a:cs typeface="Georgia"/>
              </a:rPr>
              <a:t>usual  </a:t>
            </a:r>
            <a:r>
              <a:rPr sz="2700" spc="-5" dirty="0">
                <a:latin typeface="Georgia"/>
                <a:cs typeface="Georgia"/>
              </a:rPr>
              <a:t>practice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5" dirty="0">
                <a:latin typeface="Georgia"/>
                <a:cs typeface="Georgia"/>
              </a:rPr>
              <a:t>the frequent </a:t>
            </a:r>
            <a:r>
              <a:rPr sz="2700" dirty="0">
                <a:latin typeface="Georgia"/>
                <a:cs typeface="Georgia"/>
              </a:rPr>
              <a:t>visits </a:t>
            </a:r>
            <a:r>
              <a:rPr sz="2700" spc="-5" dirty="0">
                <a:latin typeface="Georgia"/>
                <a:cs typeface="Georgia"/>
              </a:rPr>
              <a:t>of the auditor and </a:t>
            </a:r>
            <a:r>
              <a:rPr sz="2700" dirty="0">
                <a:latin typeface="Georgia"/>
                <a:cs typeface="Georgia"/>
              </a:rPr>
              <a:t>his  </a:t>
            </a:r>
            <a:r>
              <a:rPr sz="2700" spc="-5" dirty="0">
                <a:latin typeface="Georgia"/>
                <a:cs typeface="Georgia"/>
              </a:rPr>
              <a:t>team from time to time to examine the accounts of </a:t>
            </a:r>
            <a:r>
              <a:rPr sz="2700" dirty="0">
                <a:latin typeface="Georgia"/>
                <a:cs typeface="Georgia"/>
              </a:rPr>
              <a:t>a  </a:t>
            </a:r>
            <a:r>
              <a:rPr sz="2700" spc="-10" dirty="0">
                <a:latin typeface="Georgia"/>
                <a:cs typeface="Georgia"/>
              </a:rPr>
              <a:t>particular </a:t>
            </a:r>
            <a:r>
              <a:rPr sz="2700" spc="-5" dirty="0">
                <a:latin typeface="Georgia"/>
                <a:cs typeface="Georgia"/>
              </a:rPr>
              <a:t>period. </a:t>
            </a:r>
            <a:r>
              <a:rPr sz="2700" dirty="0">
                <a:latin typeface="Georgia"/>
                <a:cs typeface="Georgia"/>
              </a:rPr>
              <a:t>Also known as running</a:t>
            </a:r>
            <a:r>
              <a:rPr sz="2700" spc="-50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audit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64005" y="412750"/>
            <a:ext cx="601027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Advantages </a:t>
            </a:r>
            <a:r>
              <a:rPr sz="3300" spc="-5" dirty="0"/>
              <a:t>of Continuous</a:t>
            </a:r>
            <a:r>
              <a:rPr sz="3300" spc="-90" dirty="0"/>
              <a:t> </a:t>
            </a:r>
            <a:r>
              <a:rPr sz="3300" dirty="0"/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466976"/>
            <a:ext cx="7795259" cy="447103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425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Exhaustive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Intensive</a:t>
            </a:r>
            <a:r>
              <a:rPr sz="2700" spc="-4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Examination.</a:t>
            </a:r>
            <a:endParaRPr sz="2700">
              <a:latin typeface="Georgia"/>
              <a:cs typeface="Georgia"/>
            </a:endParaRPr>
          </a:p>
          <a:p>
            <a:pPr marL="287020" marR="5080" indent="-274320">
              <a:lnSpc>
                <a:spcPts val="2920"/>
              </a:lnSpc>
              <a:spcBef>
                <a:spcPts val="69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Greater detection Possibility of exposure of </a:t>
            </a:r>
            <a:r>
              <a:rPr sz="2700" spc="-10" dirty="0">
                <a:latin typeface="Georgia"/>
                <a:cs typeface="Georgia"/>
              </a:rPr>
              <a:t>errors  </a:t>
            </a:r>
            <a:r>
              <a:rPr sz="2700" dirty="0">
                <a:latin typeface="Georgia"/>
                <a:cs typeface="Georgia"/>
              </a:rPr>
              <a:t>and</a:t>
            </a:r>
            <a:r>
              <a:rPr sz="2700" spc="-5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frauds.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28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10" dirty="0">
                <a:latin typeface="Georgia"/>
                <a:cs typeface="Georgia"/>
              </a:rPr>
              <a:t>Early </a:t>
            </a:r>
            <a:r>
              <a:rPr sz="2700" spc="-5" dirty="0">
                <a:latin typeface="Georgia"/>
                <a:cs typeface="Georgia"/>
              </a:rPr>
              <a:t>detection of </a:t>
            </a:r>
            <a:r>
              <a:rPr sz="2700" spc="-10" dirty="0">
                <a:latin typeface="Georgia"/>
                <a:cs typeface="Georgia"/>
              </a:rPr>
              <a:t>errors </a:t>
            </a:r>
            <a:r>
              <a:rPr sz="2700" dirty="0">
                <a:latin typeface="Georgia"/>
                <a:cs typeface="Georgia"/>
              </a:rPr>
              <a:t>and</a:t>
            </a:r>
            <a:r>
              <a:rPr sz="2700" spc="-25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frauds.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32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Moral impact on</a:t>
            </a:r>
            <a:r>
              <a:rPr sz="2700" spc="-2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employees.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33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Quick preparation of final</a:t>
            </a:r>
            <a:r>
              <a:rPr sz="2700" spc="-2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accounts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32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10" dirty="0">
                <a:latin typeface="Georgia"/>
                <a:cs typeface="Georgia"/>
              </a:rPr>
              <a:t>Early </a:t>
            </a:r>
            <a:r>
              <a:rPr sz="2700" spc="-5" dirty="0">
                <a:latin typeface="Georgia"/>
                <a:cs typeface="Georgia"/>
              </a:rPr>
              <a:t>planning for</a:t>
            </a:r>
            <a:r>
              <a:rPr sz="2700" spc="-10" dirty="0">
                <a:latin typeface="Georgia"/>
                <a:cs typeface="Georgia"/>
              </a:rPr>
              <a:t> future.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325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Proper </a:t>
            </a:r>
            <a:r>
              <a:rPr sz="2700" dirty="0">
                <a:latin typeface="Georgia"/>
                <a:cs typeface="Georgia"/>
              </a:rPr>
              <a:t>advice </a:t>
            </a:r>
            <a:r>
              <a:rPr sz="2700" spc="-5" dirty="0">
                <a:latin typeface="Georgia"/>
                <a:cs typeface="Georgia"/>
              </a:rPr>
              <a:t>of</a:t>
            </a:r>
            <a:r>
              <a:rPr sz="2700" spc="-4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advice.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33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10" dirty="0">
                <a:latin typeface="Georgia"/>
                <a:cs typeface="Georgia"/>
              </a:rPr>
              <a:t>Early </a:t>
            </a:r>
            <a:r>
              <a:rPr sz="2700" dirty="0">
                <a:latin typeface="Georgia"/>
                <a:cs typeface="Georgia"/>
              </a:rPr>
              <a:t>reflection </a:t>
            </a:r>
            <a:r>
              <a:rPr sz="2700" spc="-5" dirty="0">
                <a:latin typeface="Georgia"/>
                <a:cs typeface="Georgia"/>
              </a:rPr>
              <a:t>of</a:t>
            </a:r>
            <a:r>
              <a:rPr sz="2700" spc="-20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errors.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32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Facility for </a:t>
            </a:r>
            <a:r>
              <a:rPr sz="2700" dirty="0">
                <a:latin typeface="Georgia"/>
                <a:cs typeface="Georgia"/>
              </a:rPr>
              <a:t>Interim</a:t>
            </a:r>
            <a:r>
              <a:rPr sz="2700" spc="-4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Accounts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20749" y="412750"/>
            <a:ext cx="629475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Disadvantages of Continues</a:t>
            </a:r>
            <a:r>
              <a:rPr sz="3300" spc="-45" dirty="0"/>
              <a:t> </a:t>
            </a:r>
            <a:r>
              <a:rPr sz="3300" dirty="0"/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466976"/>
            <a:ext cx="6523355" cy="298958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Possibility of change </a:t>
            </a:r>
            <a:r>
              <a:rPr sz="2700" dirty="0">
                <a:latin typeface="Georgia"/>
                <a:cs typeface="Georgia"/>
              </a:rPr>
              <a:t>in </a:t>
            </a:r>
            <a:r>
              <a:rPr sz="2700" spc="-5" dirty="0">
                <a:latin typeface="Georgia"/>
                <a:cs typeface="Georgia"/>
              </a:rPr>
              <a:t>audited</a:t>
            </a:r>
            <a:r>
              <a:rPr sz="2700" spc="-8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accounts.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Snags </a:t>
            </a:r>
            <a:r>
              <a:rPr sz="2700" dirty="0">
                <a:latin typeface="Georgia"/>
                <a:cs typeface="Georgia"/>
              </a:rPr>
              <a:t>in routine</a:t>
            </a:r>
            <a:r>
              <a:rPr sz="2700" spc="-2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work.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Adverse </a:t>
            </a:r>
            <a:r>
              <a:rPr sz="2700" spc="-5" dirty="0">
                <a:latin typeface="Georgia"/>
                <a:cs typeface="Georgia"/>
              </a:rPr>
              <a:t>moral</a:t>
            </a:r>
            <a:r>
              <a:rPr sz="2700" spc="-3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effect.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45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More</a:t>
            </a:r>
            <a:r>
              <a:rPr sz="2700" spc="-3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expensive.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10" dirty="0">
                <a:latin typeface="Georgia"/>
                <a:cs typeface="Georgia"/>
              </a:rPr>
              <a:t>Dislocation </a:t>
            </a:r>
            <a:r>
              <a:rPr sz="2700" spc="-5" dirty="0">
                <a:latin typeface="Georgia"/>
                <a:cs typeface="Georgia"/>
              </a:rPr>
              <a:t>of </a:t>
            </a:r>
            <a:r>
              <a:rPr sz="2700" spc="-10" dirty="0">
                <a:latin typeface="Georgia"/>
                <a:cs typeface="Georgia"/>
              </a:rPr>
              <a:t>sequence </a:t>
            </a:r>
            <a:r>
              <a:rPr sz="2700" spc="-5" dirty="0">
                <a:latin typeface="Georgia"/>
                <a:cs typeface="Georgia"/>
              </a:rPr>
              <a:t>of work.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10" dirty="0">
                <a:latin typeface="Georgia"/>
                <a:cs typeface="Georgia"/>
              </a:rPr>
              <a:t>Sloth </a:t>
            </a:r>
            <a:r>
              <a:rPr sz="2700" dirty="0">
                <a:latin typeface="Georgia"/>
                <a:cs typeface="Georgia"/>
              </a:rPr>
              <a:t>in</a:t>
            </a:r>
            <a:r>
              <a:rPr sz="2700" spc="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work.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4877" y="412750"/>
            <a:ext cx="271081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Types </a:t>
            </a:r>
            <a:r>
              <a:rPr sz="3300" spc="-5" dirty="0"/>
              <a:t>of</a:t>
            </a:r>
            <a:r>
              <a:rPr sz="3300" spc="-95" dirty="0"/>
              <a:t> </a:t>
            </a:r>
            <a:r>
              <a:rPr sz="3300" dirty="0"/>
              <a:t>Audit</a:t>
            </a:r>
            <a:endParaRPr sz="3300"/>
          </a:p>
        </p:txBody>
      </p:sp>
      <p:sp>
        <p:nvSpPr>
          <p:cNvPr id="4" name="object 4"/>
          <p:cNvSpPr/>
          <p:nvPr/>
        </p:nvSpPr>
        <p:spPr>
          <a:xfrm>
            <a:off x="3707891" y="1527047"/>
            <a:ext cx="1691639" cy="7757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855211" y="1598167"/>
            <a:ext cx="139954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-5" dirty="0">
                <a:latin typeface="Georgia"/>
                <a:cs typeface="Georgia"/>
              </a:rPr>
              <a:t>AUDIT</a:t>
            </a:r>
            <a:endParaRPr sz="3400">
              <a:latin typeface="Georgia"/>
              <a:cs typeface="Georgi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007614" y="2300477"/>
            <a:ext cx="1546860" cy="581660"/>
          </a:xfrm>
          <a:custGeom>
            <a:avLst/>
            <a:gdLst/>
            <a:ahLst/>
            <a:cxnLst/>
            <a:rect l="l" t="t" r="r" b="b"/>
            <a:pathLst>
              <a:path w="1546860" h="581660">
                <a:moveTo>
                  <a:pt x="1546352" y="0"/>
                </a:moveTo>
                <a:lnTo>
                  <a:pt x="1546352" y="290702"/>
                </a:lnTo>
                <a:lnTo>
                  <a:pt x="0" y="290702"/>
                </a:lnTo>
                <a:lnTo>
                  <a:pt x="0" y="581406"/>
                </a:lnTo>
              </a:path>
            </a:pathLst>
          </a:custGeom>
          <a:ln w="10668">
            <a:solidFill>
              <a:srgbClr val="A64D38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72055" y="2877311"/>
            <a:ext cx="2071116" cy="28102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138552" y="3743070"/>
            <a:ext cx="1737995" cy="1014730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20320" marR="5080" indent="-7620" algn="just">
              <a:lnSpc>
                <a:spcPct val="85200"/>
              </a:lnSpc>
              <a:spcBef>
                <a:spcPts val="525"/>
              </a:spcBef>
            </a:pPr>
            <a:r>
              <a:rPr sz="2400" dirty="0">
                <a:latin typeface="Georgia"/>
                <a:cs typeface="Georgia"/>
              </a:rPr>
              <a:t>According</a:t>
            </a:r>
            <a:r>
              <a:rPr sz="2400" spc="-10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to  organization  </a:t>
            </a:r>
            <a:r>
              <a:rPr sz="2400" dirty="0">
                <a:latin typeface="Georgia"/>
                <a:cs typeface="Georgia"/>
              </a:rPr>
              <a:t>al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structure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554473" y="2300477"/>
            <a:ext cx="1358265" cy="581660"/>
          </a:xfrm>
          <a:custGeom>
            <a:avLst/>
            <a:gdLst/>
            <a:ahLst/>
            <a:cxnLst/>
            <a:rect l="l" t="t" r="r" b="b"/>
            <a:pathLst>
              <a:path w="1358264" h="581660">
                <a:moveTo>
                  <a:pt x="0" y="0"/>
                </a:moveTo>
                <a:lnTo>
                  <a:pt x="0" y="290702"/>
                </a:lnTo>
                <a:lnTo>
                  <a:pt x="1358138" y="290702"/>
                </a:lnTo>
                <a:lnTo>
                  <a:pt x="1358138" y="581406"/>
                </a:lnTo>
              </a:path>
            </a:pathLst>
          </a:custGeom>
          <a:ln w="10668">
            <a:solidFill>
              <a:srgbClr val="A64D38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89347" y="2877311"/>
            <a:ext cx="2446020" cy="32217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02834" y="3977132"/>
            <a:ext cx="2016760" cy="891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4300" marR="5080" indent="-102235">
              <a:lnSpc>
                <a:spcPct val="118300"/>
              </a:lnSpc>
              <a:spcBef>
                <a:spcPts val="100"/>
              </a:spcBef>
            </a:pPr>
            <a:r>
              <a:rPr sz="2400" spc="-5" dirty="0">
                <a:latin typeface="Georgia"/>
                <a:cs typeface="Georgia"/>
              </a:rPr>
              <a:t>From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Practical  point of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View</a:t>
            </a:r>
            <a:endParaRPr sz="24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9586" y="554482"/>
            <a:ext cx="70161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Methods to </a:t>
            </a:r>
            <a:r>
              <a:rPr sz="2400" dirty="0"/>
              <a:t>avoid </a:t>
            </a:r>
            <a:r>
              <a:rPr sz="2400" spc="-5" dirty="0"/>
              <a:t>disadvantages of continuous</a:t>
            </a:r>
            <a:r>
              <a:rPr sz="2400" spc="-95" dirty="0"/>
              <a:t> </a:t>
            </a:r>
            <a:r>
              <a:rPr sz="2400" dirty="0"/>
              <a:t>audit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380491" y="1466976"/>
            <a:ext cx="6668134" cy="200152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Change </a:t>
            </a:r>
            <a:r>
              <a:rPr sz="2700" dirty="0">
                <a:latin typeface="Georgia"/>
                <a:cs typeface="Georgia"/>
              </a:rPr>
              <a:t>in</a:t>
            </a:r>
            <a:r>
              <a:rPr sz="2700" spc="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figures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Snags </a:t>
            </a:r>
            <a:r>
              <a:rPr sz="2700" dirty="0">
                <a:latin typeface="Georgia"/>
                <a:cs typeface="Georgia"/>
              </a:rPr>
              <a:t>in routine</a:t>
            </a:r>
            <a:r>
              <a:rPr sz="2700" spc="-2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work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Moral</a:t>
            </a:r>
            <a:r>
              <a:rPr sz="2700" spc="-20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impact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45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High </a:t>
            </a:r>
            <a:r>
              <a:rPr sz="2700" spc="-5" dirty="0">
                <a:latin typeface="Georgia"/>
                <a:cs typeface="Georgia"/>
              </a:rPr>
              <a:t>cost (not </a:t>
            </a:r>
            <a:r>
              <a:rPr sz="2700" spc="-10" dirty="0">
                <a:latin typeface="Georgia"/>
                <a:cs typeface="Georgia"/>
              </a:rPr>
              <a:t>suitable </a:t>
            </a:r>
            <a:r>
              <a:rPr sz="2700" spc="-5" dirty="0">
                <a:latin typeface="Georgia"/>
                <a:cs typeface="Georgia"/>
              </a:rPr>
              <a:t>for </a:t>
            </a:r>
            <a:r>
              <a:rPr sz="2700" spc="-10" dirty="0">
                <a:latin typeface="Georgia"/>
                <a:cs typeface="Georgia"/>
              </a:rPr>
              <a:t>small</a:t>
            </a:r>
            <a:r>
              <a:rPr sz="2700" spc="-2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business)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84398" y="412750"/>
            <a:ext cx="268859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Periodic</a:t>
            </a:r>
            <a:r>
              <a:rPr sz="3300" spc="-55" dirty="0"/>
              <a:t> </a:t>
            </a:r>
            <a:r>
              <a:rPr sz="3300" spc="-10" dirty="0"/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49653"/>
            <a:ext cx="8202930" cy="2988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10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When </a:t>
            </a:r>
            <a:r>
              <a:rPr sz="2700" spc="-5" dirty="0">
                <a:latin typeface="Georgia"/>
                <a:cs typeface="Georgia"/>
              </a:rPr>
              <a:t>auditing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10" dirty="0">
                <a:latin typeface="Georgia"/>
                <a:cs typeface="Georgia"/>
              </a:rPr>
              <a:t>performed </a:t>
            </a:r>
            <a:r>
              <a:rPr sz="2700" dirty="0">
                <a:latin typeface="Georgia"/>
                <a:cs typeface="Georgia"/>
              </a:rPr>
              <a:t>at </a:t>
            </a:r>
            <a:r>
              <a:rPr sz="2700" spc="-5" dirty="0">
                <a:latin typeface="Georgia"/>
                <a:cs typeface="Georgia"/>
              </a:rPr>
              <a:t>the end of the  </a:t>
            </a:r>
            <a:r>
              <a:rPr sz="2700" spc="-10" dirty="0">
                <a:latin typeface="Georgia"/>
                <a:cs typeface="Georgia"/>
              </a:rPr>
              <a:t>financial </a:t>
            </a:r>
            <a:r>
              <a:rPr sz="2700" dirty="0">
                <a:latin typeface="Georgia"/>
                <a:cs typeface="Georgia"/>
              </a:rPr>
              <a:t>period after </a:t>
            </a:r>
            <a:r>
              <a:rPr sz="2700" spc="-5" dirty="0">
                <a:latin typeface="Georgia"/>
                <a:cs typeface="Georgia"/>
              </a:rPr>
              <a:t>the final accounts ar </a:t>
            </a:r>
            <a:r>
              <a:rPr sz="2700" dirty="0">
                <a:latin typeface="Georgia"/>
                <a:cs typeface="Georgia"/>
              </a:rPr>
              <a:t>ready and  </a:t>
            </a:r>
            <a:r>
              <a:rPr sz="2700" spc="-5" dirty="0">
                <a:latin typeface="Georgia"/>
                <a:cs typeface="Georgia"/>
              </a:rPr>
              <a:t>the process of </a:t>
            </a:r>
            <a:r>
              <a:rPr sz="2700" spc="-10" dirty="0">
                <a:latin typeface="Georgia"/>
                <a:cs typeface="Georgia"/>
              </a:rPr>
              <a:t>auditing </a:t>
            </a:r>
            <a:r>
              <a:rPr sz="2700" spc="-5" dirty="0">
                <a:latin typeface="Georgia"/>
                <a:cs typeface="Georgia"/>
              </a:rPr>
              <a:t>continues without stop till </a:t>
            </a:r>
            <a:r>
              <a:rPr sz="2700" dirty="0">
                <a:latin typeface="Georgia"/>
                <a:cs typeface="Georgia"/>
              </a:rPr>
              <a:t>it  is </a:t>
            </a:r>
            <a:r>
              <a:rPr sz="2700" spc="-10" dirty="0">
                <a:latin typeface="Georgia"/>
                <a:cs typeface="Georgia"/>
              </a:rPr>
              <a:t>called </a:t>
            </a:r>
            <a:r>
              <a:rPr sz="2700" dirty="0">
                <a:latin typeface="Georgia"/>
                <a:cs typeface="Georgia"/>
              </a:rPr>
              <a:t>periodic</a:t>
            </a:r>
            <a:r>
              <a:rPr sz="2700" spc="-30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Audit.</a:t>
            </a:r>
            <a:endParaRPr sz="2700">
              <a:latin typeface="Georgia"/>
              <a:cs typeface="Georgia"/>
            </a:endParaRPr>
          </a:p>
          <a:p>
            <a:pPr marL="287020" marR="104139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Definition :The periodical or completed audit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5" dirty="0">
                <a:latin typeface="Georgia"/>
                <a:cs typeface="Georgia"/>
              </a:rPr>
              <a:t>one  which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5" dirty="0">
                <a:latin typeface="Georgia"/>
                <a:cs typeface="Georgia"/>
              </a:rPr>
              <a:t>begun only </a:t>
            </a:r>
            <a:r>
              <a:rPr sz="2700" dirty="0">
                <a:latin typeface="Georgia"/>
                <a:cs typeface="Georgia"/>
              </a:rPr>
              <a:t>after </a:t>
            </a:r>
            <a:r>
              <a:rPr sz="2700" spc="-5" dirty="0">
                <a:latin typeface="Georgia"/>
                <a:cs typeface="Georgia"/>
              </a:rPr>
              <a:t>the close of the financial  </a:t>
            </a:r>
            <a:r>
              <a:rPr sz="2700" dirty="0">
                <a:latin typeface="Georgia"/>
                <a:cs typeface="Georgia"/>
              </a:rPr>
              <a:t>period </a:t>
            </a:r>
            <a:r>
              <a:rPr sz="2700" spc="-5" dirty="0">
                <a:latin typeface="Georgia"/>
                <a:cs typeface="Georgia"/>
              </a:rPr>
              <a:t>to which </a:t>
            </a:r>
            <a:r>
              <a:rPr sz="2700" dirty="0">
                <a:latin typeface="Georgia"/>
                <a:cs typeface="Georgia"/>
              </a:rPr>
              <a:t>it</a:t>
            </a:r>
            <a:r>
              <a:rPr sz="2700" spc="-50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relates.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3357" y="412750"/>
            <a:ext cx="571119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Advantages </a:t>
            </a:r>
            <a:r>
              <a:rPr sz="3300" spc="-5" dirty="0"/>
              <a:t>of </a:t>
            </a:r>
            <a:r>
              <a:rPr sz="3300" dirty="0"/>
              <a:t>periodical</a:t>
            </a:r>
            <a:r>
              <a:rPr sz="3300" spc="-80" dirty="0"/>
              <a:t> </a:t>
            </a:r>
            <a:r>
              <a:rPr sz="3300" spc="-10" dirty="0"/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473987"/>
            <a:ext cx="8333105" cy="429450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00"/>
              </a:spcBef>
              <a:buClr>
                <a:srgbClr val="D16248"/>
              </a:buClr>
              <a:buSzPct val="84000"/>
              <a:buFont typeface="Wingdings 2"/>
              <a:buChar char=""/>
              <a:tabLst>
                <a:tab pos="287020" algn="l"/>
              </a:tabLst>
            </a:pPr>
            <a:r>
              <a:rPr sz="2500" spc="-10" dirty="0">
                <a:latin typeface="Georgia"/>
                <a:cs typeface="Georgia"/>
              </a:rPr>
              <a:t>No scope </a:t>
            </a:r>
            <a:r>
              <a:rPr sz="2500" spc="-5" dirty="0">
                <a:latin typeface="Georgia"/>
                <a:cs typeface="Georgia"/>
              </a:rPr>
              <a:t>for </a:t>
            </a:r>
            <a:r>
              <a:rPr sz="2500" spc="-10" dirty="0">
                <a:latin typeface="Georgia"/>
                <a:cs typeface="Georgia"/>
              </a:rPr>
              <a:t>change </a:t>
            </a:r>
            <a:r>
              <a:rPr sz="2500" spc="-5" dirty="0">
                <a:latin typeface="Georgia"/>
                <a:cs typeface="Georgia"/>
              </a:rPr>
              <a:t>of</a:t>
            </a:r>
            <a:r>
              <a:rPr sz="2500" spc="35" dirty="0">
                <a:latin typeface="Georgia"/>
                <a:cs typeface="Georgia"/>
              </a:rPr>
              <a:t> </a:t>
            </a:r>
            <a:r>
              <a:rPr sz="2500" spc="-5" dirty="0">
                <a:latin typeface="Georgia"/>
                <a:cs typeface="Georgia"/>
              </a:rPr>
              <a:t>figures</a:t>
            </a:r>
            <a:endParaRPr sz="2500">
              <a:latin typeface="Georgia"/>
              <a:cs typeface="Georgia"/>
            </a:endParaRPr>
          </a:p>
          <a:p>
            <a:pPr marL="287020" marR="5080" indent="640080">
              <a:lnSpc>
                <a:spcPct val="100000"/>
              </a:lnSpc>
              <a:spcBef>
                <a:spcPts val="605"/>
              </a:spcBef>
            </a:pPr>
            <a:r>
              <a:rPr sz="2500" spc="-5" dirty="0">
                <a:latin typeface="Georgia"/>
                <a:cs typeface="Georgia"/>
              </a:rPr>
              <a:t>As </a:t>
            </a:r>
            <a:r>
              <a:rPr sz="2500" spc="-10" dirty="0">
                <a:latin typeface="Georgia"/>
                <a:cs typeface="Georgia"/>
              </a:rPr>
              <a:t>we </a:t>
            </a:r>
            <a:r>
              <a:rPr sz="2500" spc="-5" dirty="0">
                <a:latin typeface="Georgia"/>
                <a:cs typeface="Georgia"/>
              </a:rPr>
              <a:t>know, periodical audit after </a:t>
            </a:r>
            <a:r>
              <a:rPr sz="2500" spc="-10" dirty="0">
                <a:latin typeface="Georgia"/>
                <a:cs typeface="Georgia"/>
              </a:rPr>
              <a:t>being </a:t>
            </a:r>
            <a:r>
              <a:rPr sz="2500" spc="-5" dirty="0">
                <a:latin typeface="Georgia"/>
                <a:cs typeface="Georgia"/>
              </a:rPr>
              <a:t>started </a:t>
            </a:r>
            <a:r>
              <a:rPr sz="2500" spc="-10" dirty="0">
                <a:latin typeface="Georgia"/>
                <a:cs typeface="Georgia"/>
              </a:rPr>
              <a:t>once  continues </a:t>
            </a:r>
            <a:r>
              <a:rPr sz="2500" spc="-5" dirty="0">
                <a:latin typeface="Georgia"/>
                <a:cs typeface="Georgia"/>
              </a:rPr>
              <a:t>till it is </a:t>
            </a:r>
            <a:r>
              <a:rPr sz="2500" spc="-10" dirty="0">
                <a:latin typeface="Georgia"/>
                <a:cs typeface="Georgia"/>
              </a:rPr>
              <a:t>completed. </a:t>
            </a:r>
            <a:r>
              <a:rPr sz="2500" spc="-5" dirty="0">
                <a:latin typeface="Georgia"/>
                <a:cs typeface="Georgia"/>
              </a:rPr>
              <a:t>Therefore , there is no  </a:t>
            </a:r>
            <a:r>
              <a:rPr sz="2500" spc="-10" dirty="0">
                <a:latin typeface="Georgia"/>
                <a:cs typeface="Georgia"/>
              </a:rPr>
              <a:t>possibility </a:t>
            </a:r>
            <a:r>
              <a:rPr sz="2500" spc="-5" dirty="0">
                <a:latin typeface="Georgia"/>
                <a:cs typeface="Georgia"/>
              </a:rPr>
              <a:t>of </a:t>
            </a:r>
            <a:r>
              <a:rPr sz="2500" spc="-10" dirty="0">
                <a:latin typeface="Georgia"/>
                <a:cs typeface="Georgia"/>
              </a:rPr>
              <a:t>change </a:t>
            </a:r>
            <a:r>
              <a:rPr sz="2500" spc="-5" dirty="0">
                <a:latin typeface="Georgia"/>
                <a:cs typeface="Georgia"/>
              </a:rPr>
              <a:t>of figures by </a:t>
            </a:r>
            <a:r>
              <a:rPr sz="2500" spc="-10" dirty="0">
                <a:latin typeface="Georgia"/>
                <a:cs typeface="Georgia"/>
              </a:rPr>
              <a:t>the </a:t>
            </a:r>
            <a:r>
              <a:rPr sz="2500" spc="-5" dirty="0">
                <a:latin typeface="Georgia"/>
                <a:cs typeface="Georgia"/>
              </a:rPr>
              <a:t>employees </a:t>
            </a:r>
            <a:r>
              <a:rPr sz="2500" spc="-10" dirty="0">
                <a:latin typeface="Georgia"/>
                <a:cs typeface="Georgia"/>
              </a:rPr>
              <a:t>because  </a:t>
            </a:r>
            <a:r>
              <a:rPr sz="2500" dirty="0">
                <a:latin typeface="Georgia"/>
                <a:cs typeface="Georgia"/>
              </a:rPr>
              <a:t>all </a:t>
            </a:r>
            <a:r>
              <a:rPr sz="2500" spc="-10" dirty="0">
                <a:latin typeface="Georgia"/>
                <a:cs typeface="Georgia"/>
              </a:rPr>
              <a:t>the books </a:t>
            </a:r>
            <a:r>
              <a:rPr sz="2500" spc="-5" dirty="0">
                <a:latin typeface="Georgia"/>
                <a:cs typeface="Georgia"/>
              </a:rPr>
              <a:t>are in </a:t>
            </a:r>
            <a:r>
              <a:rPr sz="2500" spc="-10" dirty="0">
                <a:latin typeface="Georgia"/>
                <a:cs typeface="Georgia"/>
              </a:rPr>
              <a:t>the possession </a:t>
            </a:r>
            <a:r>
              <a:rPr sz="2500" spc="-5" dirty="0">
                <a:latin typeface="Georgia"/>
                <a:cs typeface="Georgia"/>
              </a:rPr>
              <a:t>of </a:t>
            </a:r>
            <a:r>
              <a:rPr sz="2500" spc="-10" dirty="0">
                <a:latin typeface="Georgia"/>
                <a:cs typeface="Georgia"/>
              </a:rPr>
              <a:t>the </a:t>
            </a:r>
            <a:r>
              <a:rPr sz="2500" spc="-5" dirty="0">
                <a:latin typeface="Georgia"/>
                <a:cs typeface="Georgia"/>
              </a:rPr>
              <a:t>auditor  </a:t>
            </a:r>
            <a:r>
              <a:rPr sz="2500" spc="-10" dirty="0">
                <a:latin typeface="Georgia"/>
                <a:cs typeface="Georgia"/>
              </a:rPr>
              <a:t>throughout the process process </a:t>
            </a:r>
            <a:r>
              <a:rPr sz="2500" spc="-5" dirty="0">
                <a:latin typeface="Georgia"/>
                <a:cs typeface="Georgia"/>
              </a:rPr>
              <a:t>of</a:t>
            </a:r>
            <a:r>
              <a:rPr sz="2500" spc="45" dirty="0">
                <a:latin typeface="Georgia"/>
                <a:cs typeface="Georgia"/>
              </a:rPr>
              <a:t> </a:t>
            </a:r>
            <a:r>
              <a:rPr sz="2500" spc="-5" dirty="0">
                <a:latin typeface="Georgia"/>
                <a:cs typeface="Georgia"/>
              </a:rPr>
              <a:t>audit.</a:t>
            </a:r>
            <a:endParaRPr sz="25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SzPct val="84000"/>
              <a:buFont typeface="Arial"/>
              <a:buChar char="•"/>
              <a:tabLst>
                <a:tab pos="286385" algn="l"/>
                <a:tab pos="287020" algn="l"/>
              </a:tabLst>
            </a:pPr>
            <a:r>
              <a:rPr sz="2500" spc="-10" dirty="0">
                <a:latin typeface="Georgia"/>
                <a:cs typeface="Georgia"/>
              </a:rPr>
              <a:t>No hurdle </a:t>
            </a:r>
            <a:r>
              <a:rPr sz="2500" spc="-5" dirty="0">
                <a:latin typeface="Georgia"/>
                <a:cs typeface="Georgia"/>
              </a:rPr>
              <a:t>in routine</a:t>
            </a:r>
            <a:r>
              <a:rPr sz="2500" spc="35" dirty="0">
                <a:latin typeface="Georgia"/>
                <a:cs typeface="Georgia"/>
              </a:rPr>
              <a:t> </a:t>
            </a:r>
            <a:r>
              <a:rPr sz="2500" spc="-10" dirty="0">
                <a:latin typeface="Georgia"/>
                <a:cs typeface="Georgia"/>
              </a:rPr>
              <a:t>work</a:t>
            </a:r>
            <a:endParaRPr sz="25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SzPct val="84000"/>
              <a:buFont typeface="Arial"/>
              <a:buChar char="•"/>
              <a:tabLst>
                <a:tab pos="286385" algn="l"/>
                <a:tab pos="287020" algn="l"/>
              </a:tabLst>
            </a:pPr>
            <a:r>
              <a:rPr sz="2500" spc="-10" dirty="0">
                <a:latin typeface="Georgia"/>
                <a:cs typeface="Georgia"/>
              </a:rPr>
              <a:t>Economical</a:t>
            </a:r>
            <a:endParaRPr sz="25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SzPct val="84000"/>
              <a:buFont typeface="Arial"/>
              <a:buChar char="•"/>
              <a:tabLst>
                <a:tab pos="286385" algn="l"/>
                <a:tab pos="287020" algn="l"/>
              </a:tabLst>
            </a:pPr>
            <a:r>
              <a:rPr sz="2500" spc="-10" dirty="0">
                <a:latin typeface="Georgia"/>
                <a:cs typeface="Georgia"/>
              </a:rPr>
              <a:t>Convenient</a:t>
            </a:r>
            <a:endParaRPr sz="25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05"/>
              </a:spcBef>
              <a:buClr>
                <a:srgbClr val="D16248"/>
              </a:buClr>
              <a:buSzPct val="84000"/>
              <a:buFont typeface="Arial"/>
              <a:buChar char="•"/>
              <a:tabLst>
                <a:tab pos="286385" algn="l"/>
                <a:tab pos="287020" algn="l"/>
              </a:tabLst>
            </a:pPr>
            <a:r>
              <a:rPr sz="2500" spc="-5" dirty="0">
                <a:latin typeface="Georgia"/>
                <a:cs typeface="Georgia"/>
              </a:rPr>
              <a:t>Time</a:t>
            </a:r>
            <a:r>
              <a:rPr sz="2500" spc="10" dirty="0">
                <a:latin typeface="Georgia"/>
                <a:cs typeface="Georgia"/>
              </a:rPr>
              <a:t> </a:t>
            </a:r>
            <a:r>
              <a:rPr sz="2500" spc="-10" dirty="0">
                <a:latin typeface="Georgia"/>
                <a:cs typeface="Georgia"/>
              </a:rPr>
              <a:t>saver</a:t>
            </a:r>
            <a:endParaRPr sz="25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9036" y="412750"/>
            <a:ext cx="625919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Disadvantages of periodical</a:t>
            </a:r>
            <a:r>
              <a:rPr sz="3300" spc="-45" dirty="0"/>
              <a:t> </a:t>
            </a:r>
            <a:r>
              <a:rPr sz="3300" dirty="0"/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466976"/>
            <a:ext cx="7981950" cy="298958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Lack </a:t>
            </a:r>
            <a:r>
              <a:rPr sz="2700" spc="-5" dirty="0">
                <a:latin typeface="Georgia"/>
                <a:cs typeface="Georgia"/>
              </a:rPr>
              <a:t>of exhaustive audit </a:t>
            </a:r>
            <a:r>
              <a:rPr sz="2700" dirty="0">
                <a:latin typeface="Georgia"/>
                <a:cs typeface="Georgia"/>
              </a:rPr>
              <a:t>and in-depth</a:t>
            </a:r>
            <a:r>
              <a:rPr sz="2700" spc="-8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examination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Errors </a:t>
            </a:r>
            <a:r>
              <a:rPr sz="2700" dirty="0">
                <a:latin typeface="Georgia"/>
                <a:cs typeface="Georgia"/>
              </a:rPr>
              <a:t>are </a:t>
            </a:r>
            <a:r>
              <a:rPr sz="2700" spc="-5" dirty="0">
                <a:latin typeface="Georgia"/>
                <a:cs typeface="Georgia"/>
              </a:rPr>
              <a:t>discovered </a:t>
            </a:r>
            <a:r>
              <a:rPr sz="2700" dirty="0">
                <a:latin typeface="Georgia"/>
                <a:cs typeface="Georgia"/>
              </a:rPr>
              <a:t>very</a:t>
            </a:r>
            <a:r>
              <a:rPr sz="2700" spc="-80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late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Exposure of fraud </a:t>
            </a:r>
            <a:r>
              <a:rPr sz="2700" dirty="0">
                <a:latin typeface="Georgia"/>
                <a:cs typeface="Georgia"/>
              </a:rPr>
              <a:t>very</a:t>
            </a:r>
            <a:r>
              <a:rPr sz="2700" spc="-60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late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45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Lack </a:t>
            </a:r>
            <a:r>
              <a:rPr sz="2700" spc="-5" dirty="0">
                <a:latin typeface="Georgia"/>
                <a:cs typeface="Georgia"/>
              </a:rPr>
              <a:t>of moral</a:t>
            </a:r>
            <a:r>
              <a:rPr sz="2700" spc="-20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impact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Delay </a:t>
            </a:r>
            <a:r>
              <a:rPr sz="2700" dirty="0">
                <a:latin typeface="Georgia"/>
                <a:cs typeface="Georgia"/>
              </a:rPr>
              <a:t>in </a:t>
            </a:r>
            <a:r>
              <a:rPr sz="2700" spc="-5" dirty="0">
                <a:latin typeface="Georgia"/>
                <a:cs typeface="Georgia"/>
              </a:rPr>
              <a:t>Final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Accounts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Delayed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advice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2541" y="412750"/>
            <a:ext cx="505587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Interim Audit</a:t>
            </a:r>
            <a:r>
              <a:rPr sz="3300" spc="-85" dirty="0"/>
              <a:t> </a:t>
            </a:r>
            <a:r>
              <a:rPr sz="3300" dirty="0"/>
              <a:t>(Temporary)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49653"/>
            <a:ext cx="8114030" cy="2494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10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The </a:t>
            </a:r>
            <a:r>
              <a:rPr sz="2700" spc="-5" dirty="0">
                <a:latin typeface="Georgia"/>
                <a:cs typeface="Georgia"/>
              </a:rPr>
              <a:t>enterprise, which do </a:t>
            </a:r>
            <a:r>
              <a:rPr sz="2700" dirty="0">
                <a:latin typeface="Georgia"/>
                <a:cs typeface="Georgia"/>
              </a:rPr>
              <a:t>not </a:t>
            </a:r>
            <a:r>
              <a:rPr sz="2700" spc="-5" dirty="0">
                <a:latin typeface="Georgia"/>
                <a:cs typeface="Georgia"/>
              </a:rPr>
              <a:t>have </a:t>
            </a:r>
            <a:r>
              <a:rPr sz="2700" spc="-10" dirty="0">
                <a:latin typeface="Georgia"/>
                <a:cs typeface="Georgia"/>
              </a:rPr>
              <a:t>continuous audit  </a:t>
            </a:r>
            <a:r>
              <a:rPr sz="2700" spc="-5" dirty="0">
                <a:latin typeface="Georgia"/>
                <a:cs typeface="Georgia"/>
              </a:rPr>
              <a:t>but have the periodical audit, sometimes feel the  </a:t>
            </a:r>
            <a:r>
              <a:rPr sz="2700" dirty="0">
                <a:latin typeface="Georgia"/>
                <a:cs typeface="Georgia"/>
              </a:rPr>
              <a:t>necessity </a:t>
            </a:r>
            <a:r>
              <a:rPr sz="2700" spc="-5" dirty="0">
                <a:latin typeface="Georgia"/>
                <a:cs typeface="Georgia"/>
              </a:rPr>
              <a:t>of preparing Balance sheet </a:t>
            </a:r>
            <a:r>
              <a:rPr sz="2700" dirty="0">
                <a:latin typeface="Georgia"/>
                <a:cs typeface="Georgia"/>
              </a:rPr>
              <a:t>and P&amp;L  </a:t>
            </a:r>
            <a:r>
              <a:rPr sz="2700" spc="-5" dirty="0">
                <a:latin typeface="Georgia"/>
                <a:cs typeface="Georgia"/>
              </a:rPr>
              <a:t>account </a:t>
            </a:r>
            <a:r>
              <a:rPr sz="2700" dirty="0">
                <a:latin typeface="Georgia"/>
                <a:cs typeface="Georgia"/>
              </a:rPr>
              <a:t>in </a:t>
            </a:r>
            <a:r>
              <a:rPr sz="2700" spc="-5" dirty="0">
                <a:latin typeface="Georgia"/>
                <a:cs typeface="Georgia"/>
              </a:rPr>
              <a:t>between the year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getting them  audited accordingly </a:t>
            </a:r>
            <a:r>
              <a:rPr sz="2700" spc="-10" dirty="0">
                <a:latin typeface="Georgia"/>
                <a:cs typeface="Georgia"/>
              </a:rPr>
              <a:t>say </a:t>
            </a:r>
            <a:r>
              <a:rPr sz="2700" spc="-5" dirty="0">
                <a:latin typeface="Georgia"/>
                <a:cs typeface="Georgia"/>
              </a:rPr>
              <a:t>six months or quarterly due  to certain</a:t>
            </a:r>
            <a:r>
              <a:rPr sz="2700" spc="-1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reasons.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6194" y="412750"/>
            <a:ext cx="298640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Efficiency</a:t>
            </a:r>
            <a:r>
              <a:rPr sz="3300" spc="-65" dirty="0"/>
              <a:t> </a:t>
            </a:r>
            <a:r>
              <a:rPr sz="3300" dirty="0"/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49653"/>
            <a:ext cx="8286115" cy="38944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10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The </a:t>
            </a:r>
            <a:r>
              <a:rPr sz="2700" spc="-5" dirty="0">
                <a:latin typeface="Georgia"/>
                <a:cs typeface="Georgia"/>
              </a:rPr>
              <a:t>modern </a:t>
            </a:r>
            <a:r>
              <a:rPr sz="2700" dirty="0">
                <a:latin typeface="Georgia"/>
                <a:cs typeface="Georgia"/>
              </a:rPr>
              <a:t>age is </a:t>
            </a:r>
            <a:r>
              <a:rPr sz="2700" spc="-5" dirty="0">
                <a:latin typeface="Georgia"/>
                <a:cs typeface="Georgia"/>
              </a:rPr>
              <a:t>characterized by tough  competition </a:t>
            </a:r>
            <a:r>
              <a:rPr sz="2700" dirty="0">
                <a:latin typeface="Georgia"/>
                <a:cs typeface="Georgia"/>
              </a:rPr>
              <a:t>and, </a:t>
            </a:r>
            <a:r>
              <a:rPr sz="2700" spc="-5" dirty="0">
                <a:latin typeface="Georgia"/>
                <a:cs typeface="Georgia"/>
              </a:rPr>
              <a:t>therefore, every business wants to  </a:t>
            </a:r>
            <a:r>
              <a:rPr sz="2700" dirty="0">
                <a:latin typeface="Georgia"/>
                <a:cs typeface="Georgia"/>
              </a:rPr>
              <a:t>increase its </a:t>
            </a:r>
            <a:r>
              <a:rPr sz="2700" spc="-5" dirty="0">
                <a:latin typeface="Georgia"/>
                <a:cs typeface="Georgia"/>
              </a:rPr>
              <a:t>efficiency by way of </a:t>
            </a:r>
            <a:r>
              <a:rPr sz="2700" dirty="0">
                <a:latin typeface="Georgia"/>
                <a:cs typeface="Georgia"/>
              </a:rPr>
              <a:t>reduction in </a:t>
            </a:r>
            <a:r>
              <a:rPr sz="2700" spc="-5" dirty="0">
                <a:latin typeface="Georgia"/>
                <a:cs typeface="Georgia"/>
              </a:rPr>
              <a:t>cost</a:t>
            </a:r>
            <a:r>
              <a:rPr sz="2700" spc="-15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and  enhancement of profit. </a:t>
            </a:r>
            <a:r>
              <a:rPr sz="2700" dirty="0">
                <a:latin typeface="Georgia"/>
                <a:cs typeface="Georgia"/>
              </a:rPr>
              <a:t>It</a:t>
            </a:r>
            <a:r>
              <a:rPr sz="2700" spc="-35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includes</a:t>
            </a:r>
            <a:endParaRPr sz="2700">
              <a:latin typeface="Georgia"/>
              <a:cs typeface="Georgia"/>
            </a:endParaRPr>
          </a:p>
          <a:p>
            <a:pPr marL="527685" marR="27305" indent="-514984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AutoNum type="arabicPeriod"/>
              <a:tabLst>
                <a:tab pos="527685" algn="l"/>
                <a:tab pos="528320" algn="l"/>
              </a:tabLst>
            </a:pPr>
            <a:r>
              <a:rPr sz="2700" dirty="0">
                <a:latin typeface="Georgia"/>
                <a:cs typeface="Georgia"/>
              </a:rPr>
              <a:t>Have </a:t>
            </a:r>
            <a:r>
              <a:rPr sz="2700" spc="-5" dirty="0">
                <a:latin typeface="Georgia"/>
                <a:cs typeface="Georgia"/>
              </a:rPr>
              <a:t>technical estimates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detailed programmes  </a:t>
            </a:r>
            <a:r>
              <a:rPr sz="2700" dirty="0">
                <a:latin typeface="Georgia"/>
                <a:cs typeface="Georgia"/>
              </a:rPr>
              <a:t>being made regarding </a:t>
            </a:r>
            <a:r>
              <a:rPr sz="2700" spc="-5" dirty="0">
                <a:latin typeface="Georgia"/>
                <a:cs typeface="Georgia"/>
              </a:rPr>
              <a:t>the project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have cost  schedules </a:t>
            </a:r>
            <a:r>
              <a:rPr sz="2700" dirty="0">
                <a:latin typeface="Georgia"/>
                <a:cs typeface="Georgia"/>
              </a:rPr>
              <a:t>been</a:t>
            </a:r>
            <a:r>
              <a:rPr sz="2700" spc="-20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prepared.</a:t>
            </a:r>
            <a:endParaRPr sz="2700">
              <a:latin typeface="Georgia"/>
              <a:cs typeface="Georgia"/>
            </a:endParaRPr>
          </a:p>
          <a:p>
            <a:pPr marL="527685" marR="15240" indent="-514984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AutoNum type="arabicPeriod"/>
              <a:tabLst>
                <a:tab pos="527685" algn="l"/>
                <a:tab pos="528320" algn="l"/>
              </a:tabLst>
            </a:pPr>
            <a:r>
              <a:rPr sz="2700" dirty="0">
                <a:latin typeface="Georgia"/>
                <a:cs typeface="Georgia"/>
              </a:rPr>
              <a:t>Has there </a:t>
            </a:r>
            <a:r>
              <a:rPr sz="2700" spc="-5" dirty="0">
                <a:latin typeface="Georgia"/>
                <a:cs typeface="Georgia"/>
              </a:rPr>
              <a:t>been </a:t>
            </a:r>
            <a:r>
              <a:rPr sz="2700" dirty="0">
                <a:latin typeface="Georgia"/>
                <a:cs typeface="Georgia"/>
              </a:rPr>
              <a:t>inordinate </a:t>
            </a:r>
            <a:r>
              <a:rPr sz="2700" spc="-5" dirty="0">
                <a:latin typeface="Georgia"/>
                <a:cs typeface="Georgia"/>
              </a:rPr>
              <a:t>delay </a:t>
            </a:r>
            <a:r>
              <a:rPr sz="2700" dirty="0">
                <a:latin typeface="Georgia"/>
                <a:cs typeface="Georgia"/>
              </a:rPr>
              <a:t>in </a:t>
            </a:r>
            <a:r>
              <a:rPr sz="2700" spc="-5" dirty="0">
                <a:latin typeface="Georgia"/>
                <a:cs typeface="Georgia"/>
              </a:rPr>
              <a:t>the program of  the project due to which cost overrun has</a:t>
            </a:r>
            <a:r>
              <a:rPr sz="2700" spc="-4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occurred.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7280" y="412750"/>
            <a:ext cx="540131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Objectives of efficiency</a:t>
            </a:r>
            <a:r>
              <a:rPr sz="3300" spc="-50" dirty="0"/>
              <a:t> </a:t>
            </a:r>
            <a:r>
              <a:rPr sz="3300" dirty="0"/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49653"/>
            <a:ext cx="8179434" cy="4058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marR="96520" indent="-514984">
              <a:lnSpc>
                <a:spcPct val="100000"/>
              </a:lnSpc>
              <a:spcBef>
                <a:spcPts val="100"/>
              </a:spcBef>
              <a:buClr>
                <a:srgbClr val="D16248"/>
              </a:buClr>
              <a:buSzPct val="85185"/>
              <a:buAutoNum type="arabicPeriod"/>
              <a:tabLst>
                <a:tab pos="527685" algn="l"/>
                <a:tab pos="528320" algn="l"/>
                <a:tab pos="2254885" algn="l"/>
              </a:tabLst>
            </a:pPr>
            <a:r>
              <a:rPr sz="2700" dirty="0">
                <a:latin typeface="Georgia"/>
                <a:cs typeface="Georgia"/>
              </a:rPr>
              <a:t>It</a:t>
            </a:r>
            <a:r>
              <a:rPr sz="2700" spc="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help</a:t>
            </a:r>
            <a:r>
              <a:rPr sz="2700" spc="-1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the	</a:t>
            </a:r>
            <a:r>
              <a:rPr sz="2700" dirty="0">
                <a:latin typeface="Georgia"/>
                <a:cs typeface="Georgia"/>
              </a:rPr>
              <a:t>management to run </a:t>
            </a:r>
            <a:r>
              <a:rPr sz="2700" spc="-5" dirty="0">
                <a:latin typeface="Georgia"/>
                <a:cs typeface="Georgia"/>
              </a:rPr>
              <a:t>the business more  effectively </a:t>
            </a:r>
            <a:r>
              <a:rPr sz="2700" dirty="0">
                <a:latin typeface="Georgia"/>
                <a:cs typeface="Georgia"/>
              </a:rPr>
              <a:t>and</a:t>
            </a:r>
            <a:r>
              <a:rPr sz="2700" spc="-20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economically.</a:t>
            </a:r>
            <a:endParaRPr sz="2700">
              <a:latin typeface="Georgia"/>
              <a:cs typeface="Georgia"/>
            </a:endParaRPr>
          </a:p>
          <a:p>
            <a:pPr marL="527685" indent="-514984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AutoNum type="arabicPeriod"/>
              <a:tabLst>
                <a:tab pos="527685" algn="l"/>
                <a:tab pos="528320" algn="l"/>
              </a:tabLst>
            </a:pPr>
            <a:r>
              <a:rPr sz="2700" spc="-5" dirty="0">
                <a:latin typeface="Georgia"/>
                <a:cs typeface="Georgia"/>
              </a:rPr>
              <a:t>Quick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effective</a:t>
            </a:r>
            <a:r>
              <a:rPr sz="2700" spc="-3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decision.</a:t>
            </a:r>
            <a:endParaRPr sz="2700">
              <a:latin typeface="Georgia"/>
              <a:cs typeface="Georgia"/>
            </a:endParaRPr>
          </a:p>
          <a:p>
            <a:pPr marL="527685" marR="1264920" indent="-514984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AutoNum type="arabicPeriod"/>
              <a:tabLst>
                <a:tab pos="527685" algn="l"/>
                <a:tab pos="528320" algn="l"/>
              </a:tabLst>
            </a:pPr>
            <a:r>
              <a:rPr sz="2700" spc="-5" dirty="0">
                <a:latin typeface="Georgia"/>
                <a:cs typeface="Georgia"/>
              </a:rPr>
              <a:t>Connected with every </a:t>
            </a:r>
            <a:r>
              <a:rPr sz="2700" dirty="0">
                <a:latin typeface="Georgia"/>
                <a:cs typeface="Georgia"/>
              </a:rPr>
              <a:t>aspect </a:t>
            </a:r>
            <a:r>
              <a:rPr sz="2700" spc="-5" dirty="0">
                <a:latin typeface="Georgia"/>
                <a:cs typeface="Georgia"/>
              </a:rPr>
              <a:t>of working of  business.</a:t>
            </a:r>
            <a:endParaRPr sz="2700">
              <a:latin typeface="Georgia"/>
              <a:cs typeface="Georgia"/>
            </a:endParaRPr>
          </a:p>
          <a:p>
            <a:pPr marL="527685" marR="191770" indent="-514984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AutoNum type="arabicPeriod"/>
              <a:tabLst>
                <a:tab pos="527685" algn="l"/>
                <a:tab pos="528320" algn="l"/>
              </a:tabLst>
            </a:pPr>
            <a:r>
              <a:rPr sz="2700" dirty="0">
                <a:latin typeface="Georgia"/>
                <a:cs typeface="Georgia"/>
              </a:rPr>
              <a:t>Directly </a:t>
            </a:r>
            <a:r>
              <a:rPr sz="2700" spc="-5" dirty="0">
                <a:latin typeface="Georgia"/>
                <a:cs typeface="Georgia"/>
              </a:rPr>
              <a:t>concerned with the business which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5" dirty="0">
                <a:latin typeface="Georgia"/>
                <a:cs typeface="Georgia"/>
              </a:rPr>
              <a:t>the  outcome of the </a:t>
            </a:r>
            <a:r>
              <a:rPr sz="2700" dirty="0">
                <a:latin typeface="Georgia"/>
                <a:cs typeface="Georgia"/>
              </a:rPr>
              <a:t>improved</a:t>
            </a:r>
            <a:r>
              <a:rPr sz="2700" spc="-2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efficiency.</a:t>
            </a:r>
            <a:endParaRPr sz="2700">
              <a:latin typeface="Georgia"/>
              <a:cs typeface="Georgia"/>
            </a:endParaRPr>
          </a:p>
          <a:p>
            <a:pPr marL="527685" marR="5080" indent="-514984">
              <a:lnSpc>
                <a:spcPct val="100000"/>
              </a:lnSpc>
              <a:spcBef>
                <a:spcPts val="645"/>
              </a:spcBef>
              <a:buClr>
                <a:srgbClr val="D16248"/>
              </a:buClr>
              <a:buSzPct val="85185"/>
              <a:buAutoNum type="arabicPeriod"/>
              <a:tabLst>
                <a:tab pos="527685" algn="l"/>
                <a:tab pos="528320" algn="l"/>
              </a:tabLst>
            </a:pPr>
            <a:r>
              <a:rPr sz="2700" spc="-5" dirty="0">
                <a:latin typeface="Georgia"/>
                <a:cs typeface="Georgia"/>
              </a:rPr>
              <a:t>Employees become </a:t>
            </a:r>
            <a:r>
              <a:rPr sz="2700" dirty="0">
                <a:latin typeface="Georgia"/>
                <a:cs typeface="Georgia"/>
              </a:rPr>
              <a:t>more </a:t>
            </a:r>
            <a:r>
              <a:rPr sz="2700" spc="-5" dirty="0">
                <a:latin typeface="Georgia"/>
                <a:cs typeface="Georgia"/>
              </a:rPr>
              <a:t>alert </a:t>
            </a:r>
            <a:r>
              <a:rPr sz="2700" dirty="0">
                <a:latin typeface="Georgia"/>
                <a:cs typeface="Georgia"/>
              </a:rPr>
              <a:t>and active and </a:t>
            </a:r>
            <a:r>
              <a:rPr sz="2700" spc="-5" dirty="0">
                <a:latin typeface="Georgia"/>
                <a:cs typeface="Georgia"/>
              </a:rPr>
              <a:t>their  morale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5" dirty="0">
                <a:latin typeface="Georgia"/>
                <a:cs typeface="Georgia"/>
              </a:rPr>
              <a:t>toned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up.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6214" y="412750"/>
            <a:ext cx="266827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>
                <a:solidFill>
                  <a:srgbClr val="7A9799"/>
                </a:solidFill>
              </a:rPr>
              <a:t>Internal</a:t>
            </a:r>
            <a:r>
              <a:rPr sz="3300" spc="-90" dirty="0">
                <a:solidFill>
                  <a:srgbClr val="7A9799"/>
                </a:solidFill>
              </a:rPr>
              <a:t> </a:t>
            </a:r>
            <a:r>
              <a:rPr sz="3300" dirty="0">
                <a:solidFill>
                  <a:srgbClr val="7A9799"/>
                </a:solidFill>
              </a:rPr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08505"/>
            <a:ext cx="7949565" cy="422402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87020" marR="5080" indent="-274320">
              <a:lnSpc>
                <a:spcPct val="90000"/>
              </a:lnSpc>
              <a:spcBef>
                <a:spcPts val="425"/>
              </a:spcBef>
            </a:pPr>
            <a:r>
              <a:rPr sz="2700" dirty="0">
                <a:latin typeface="Georgia"/>
                <a:cs typeface="Georgia"/>
              </a:rPr>
              <a:t>Internal </a:t>
            </a:r>
            <a:r>
              <a:rPr sz="2700" spc="-5" dirty="0">
                <a:latin typeface="Georgia"/>
                <a:cs typeface="Georgia"/>
              </a:rPr>
              <a:t>audit comprises all the measures whereby  every aspect business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10" dirty="0">
                <a:latin typeface="Georgia"/>
                <a:cs typeface="Georgia"/>
              </a:rPr>
              <a:t>controlled. </a:t>
            </a:r>
            <a:r>
              <a:rPr sz="2700" dirty="0">
                <a:latin typeface="Georgia"/>
                <a:cs typeface="Georgia"/>
              </a:rPr>
              <a:t>A </a:t>
            </a:r>
            <a:r>
              <a:rPr sz="2700" spc="-10" dirty="0">
                <a:latin typeface="Georgia"/>
                <a:cs typeface="Georgia"/>
              </a:rPr>
              <a:t>businessman  </a:t>
            </a:r>
            <a:r>
              <a:rPr sz="2700" spc="-5" dirty="0">
                <a:latin typeface="Georgia"/>
                <a:cs typeface="Georgia"/>
              </a:rPr>
              <a:t>wants to control the </a:t>
            </a:r>
            <a:r>
              <a:rPr sz="2700" dirty="0">
                <a:latin typeface="Georgia"/>
                <a:cs typeface="Georgia"/>
              </a:rPr>
              <a:t>internal </a:t>
            </a:r>
            <a:r>
              <a:rPr sz="2700" spc="-5" dirty="0">
                <a:latin typeface="Georgia"/>
                <a:cs typeface="Georgia"/>
              </a:rPr>
              <a:t>functions of the  business </a:t>
            </a:r>
            <a:r>
              <a:rPr sz="2700" dirty="0">
                <a:latin typeface="Georgia"/>
                <a:cs typeface="Georgia"/>
              </a:rPr>
              <a:t>in </a:t>
            </a:r>
            <a:r>
              <a:rPr sz="2700" spc="-5" dirty="0">
                <a:latin typeface="Georgia"/>
                <a:cs typeface="Georgia"/>
              </a:rPr>
              <a:t>such </a:t>
            </a:r>
            <a:r>
              <a:rPr sz="2700" dirty="0">
                <a:latin typeface="Georgia"/>
                <a:cs typeface="Georgia"/>
              </a:rPr>
              <a:t>a </a:t>
            </a:r>
            <a:r>
              <a:rPr sz="2700" spc="-5" dirty="0">
                <a:latin typeface="Georgia"/>
                <a:cs typeface="Georgia"/>
              </a:rPr>
              <a:t>way </a:t>
            </a:r>
            <a:r>
              <a:rPr sz="2700" dirty="0">
                <a:latin typeface="Georgia"/>
                <a:cs typeface="Georgia"/>
              </a:rPr>
              <a:t>as </a:t>
            </a:r>
            <a:r>
              <a:rPr sz="2700" spc="-5" dirty="0">
                <a:latin typeface="Georgia"/>
                <a:cs typeface="Georgia"/>
              </a:rPr>
              <a:t>to </a:t>
            </a:r>
            <a:r>
              <a:rPr sz="2700" dirty="0">
                <a:latin typeface="Georgia"/>
                <a:cs typeface="Georgia"/>
              </a:rPr>
              <a:t>maximise </a:t>
            </a:r>
            <a:r>
              <a:rPr sz="2700" spc="-5" dirty="0">
                <a:latin typeface="Georgia"/>
                <a:cs typeface="Georgia"/>
              </a:rPr>
              <a:t>profits </a:t>
            </a:r>
            <a:r>
              <a:rPr sz="2700" dirty="0">
                <a:latin typeface="Georgia"/>
                <a:cs typeface="Georgia"/>
              </a:rPr>
              <a:t>and  reduce </a:t>
            </a:r>
            <a:r>
              <a:rPr sz="2700" spc="-5" dirty="0">
                <a:latin typeface="Georgia"/>
                <a:cs typeface="Georgia"/>
              </a:rPr>
              <a:t>to minimal level the possibilities of </a:t>
            </a:r>
            <a:r>
              <a:rPr sz="2700" spc="-10" dirty="0">
                <a:latin typeface="Georgia"/>
                <a:cs typeface="Georgia"/>
              </a:rPr>
              <a:t>errors,  frauds.</a:t>
            </a:r>
            <a:endParaRPr sz="2700">
              <a:latin typeface="Georgia"/>
              <a:cs typeface="Georgia"/>
            </a:endParaRPr>
          </a:p>
          <a:p>
            <a:pPr marL="287020" marR="23495" indent="-274320">
              <a:lnSpc>
                <a:spcPct val="9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Internal </a:t>
            </a:r>
            <a:r>
              <a:rPr sz="2700" spc="-5" dirty="0">
                <a:latin typeface="Georgia"/>
                <a:cs typeface="Georgia"/>
              </a:rPr>
              <a:t>auditing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5" dirty="0">
                <a:latin typeface="Georgia"/>
                <a:cs typeface="Georgia"/>
              </a:rPr>
              <a:t>best </a:t>
            </a:r>
            <a:r>
              <a:rPr sz="2700" dirty="0">
                <a:latin typeface="Georgia"/>
                <a:cs typeface="Georgia"/>
              </a:rPr>
              <a:t>regarded as indicating</a:t>
            </a:r>
            <a:r>
              <a:rPr sz="2700" spc="-12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the  whole system of </a:t>
            </a:r>
            <a:r>
              <a:rPr sz="2700" spc="-10" dirty="0">
                <a:latin typeface="Georgia"/>
                <a:cs typeface="Georgia"/>
              </a:rPr>
              <a:t>controls, </a:t>
            </a:r>
            <a:r>
              <a:rPr sz="2700" spc="-5" dirty="0">
                <a:latin typeface="Georgia"/>
                <a:cs typeface="Georgia"/>
              </a:rPr>
              <a:t>financial or otherwise  established for the </a:t>
            </a:r>
            <a:r>
              <a:rPr sz="2700" spc="-10" dirty="0">
                <a:latin typeface="Georgia"/>
                <a:cs typeface="Georgia"/>
              </a:rPr>
              <a:t>conduct </a:t>
            </a:r>
            <a:r>
              <a:rPr sz="2700" spc="-5" dirty="0">
                <a:latin typeface="Georgia"/>
                <a:cs typeface="Georgia"/>
              </a:rPr>
              <a:t>of </a:t>
            </a:r>
            <a:r>
              <a:rPr sz="2700" spc="-10" dirty="0">
                <a:latin typeface="Georgia"/>
                <a:cs typeface="Georgia"/>
              </a:rPr>
              <a:t>business </a:t>
            </a:r>
            <a:r>
              <a:rPr sz="2700" spc="-5" dirty="0">
                <a:latin typeface="Georgia"/>
                <a:cs typeface="Georgia"/>
              </a:rPr>
              <a:t>including  </a:t>
            </a:r>
            <a:r>
              <a:rPr sz="2700" dirty="0">
                <a:latin typeface="Georgia"/>
                <a:cs typeface="Georgia"/>
              </a:rPr>
              <a:t>inter </a:t>
            </a:r>
            <a:r>
              <a:rPr sz="2700" spc="-5" dirty="0">
                <a:latin typeface="Georgia"/>
                <a:cs typeface="Georgia"/>
              </a:rPr>
              <a:t>check, </a:t>
            </a:r>
            <a:r>
              <a:rPr sz="2700" dirty="0">
                <a:latin typeface="Georgia"/>
                <a:cs typeface="Georgia"/>
              </a:rPr>
              <a:t>internal </a:t>
            </a:r>
            <a:r>
              <a:rPr sz="2700" spc="-5" dirty="0">
                <a:latin typeface="Georgia"/>
                <a:cs typeface="Georgia"/>
              </a:rPr>
              <a:t>audit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other forms of  </a:t>
            </a:r>
            <a:r>
              <a:rPr sz="2700" spc="-10" dirty="0">
                <a:latin typeface="Georgia"/>
                <a:cs typeface="Georgia"/>
              </a:rPr>
              <a:t>control.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2248" y="412750"/>
            <a:ext cx="515683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>
                <a:solidFill>
                  <a:srgbClr val="7A9799"/>
                </a:solidFill>
              </a:rPr>
              <a:t>Objectives of </a:t>
            </a:r>
            <a:r>
              <a:rPr sz="3300" dirty="0">
                <a:solidFill>
                  <a:srgbClr val="7A9799"/>
                </a:solidFill>
              </a:rPr>
              <a:t>Internal</a:t>
            </a:r>
            <a:r>
              <a:rPr sz="3300" spc="-50" dirty="0">
                <a:solidFill>
                  <a:srgbClr val="7A9799"/>
                </a:solidFill>
              </a:rPr>
              <a:t> </a:t>
            </a:r>
            <a:r>
              <a:rPr sz="3300" dirty="0">
                <a:solidFill>
                  <a:srgbClr val="7A9799"/>
                </a:solidFill>
              </a:rPr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49653"/>
            <a:ext cx="8253730" cy="38944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marR="436880" indent="-514984">
              <a:lnSpc>
                <a:spcPct val="100000"/>
              </a:lnSpc>
              <a:spcBef>
                <a:spcPts val="100"/>
              </a:spcBef>
              <a:buClr>
                <a:srgbClr val="D16248"/>
              </a:buClr>
              <a:buSzPct val="85185"/>
              <a:buAutoNum type="arabicPeriod"/>
              <a:tabLst>
                <a:tab pos="527685" algn="l"/>
                <a:tab pos="528320" algn="l"/>
              </a:tabLst>
            </a:pPr>
            <a:r>
              <a:rPr sz="2700" b="1" i="1" spc="-5" dirty="0">
                <a:latin typeface="Georgia"/>
                <a:cs typeface="Georgia"/>
              </a:rPr>
              <a:t>Correct </a:t>
            </a:r>
            <a:r>
              <a:rPr sz="2700" b="1" i="1" dirty="0">
                <a:latin typeface="Georgia"/>
                <a:cs typeface="Georgia"/>
              </a:rPr>
              <a:t>accounting of transactions </a:t>
            </a:r>
            <a:r>
              <a:rPr sz="2700" dirty="0">
                <a:latin typeface="Georgia"/>
                <a:cs typeface="Georgia"/>
              </a:rPr>
              <a:t>–  internal </a:t>
            </a:r>
            <a:r>
              <a:rPr sz="2700" spc="-5" dirty="0">
                <a:latin typeface="Georgia"/>
                <a:cs typeface="Georgia"/>
              </a:rPr>
              <a:t>control ensures that </a:t>
            </a:r>
            <a:r>
              <a:rPr sz="2700" dirty="0">
                <a:latin typeface="Georgia"/>
                <a:cs typeface="Georgia"/>
              </a:rPr>
              <a:t>all </a:t>
            </a:r>
            <a:r>
              <a:rPr sz="2700" spc="-5" dirty="0">
                <a:latin typeface="Georgia"/>
                <a:cs typeface="Georgia"/>
              </a:rPr>
              <a:t>the transactions  have </a:t>
            </a:r>
            <a:r>
              <a:rPr sz="2700" dirty="0">
                <a:latin typeface="Georgia"/>
                <a:cs typeface="Georgia"/>
              </a:rPr>
              <a:t>been </a:t>
            </a:r>
            <a:r>
              <a:rPr sz="2700" spc="-5" dirty="0">
                <a:latin typeface="Georgia"/>
                <a:cs typeface="Georgia"/>
              </a:rPr>
              <a:t>correctly</a:t>
            </a:r>
            <a:r>
              <a:rPr sz="2700" spc="-2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recorded.</a:t>
            </a:r>
            <a:endParaRPr sz="2700">
              <a:latin typeface="Georgia"/>
              <a:cs typeface="Georgia"/>
            </a:endParaRPr>
          </a:p>
          <a:p>
            <a:pPr marL="527685" marR="5080" indent="-514984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AutoNum type="arabicPeriod"/>
              <a:tabLst>
                <a:tab pos="527685" algn="l"/>
                <a:tab pos="528320" algn="l"/>
                <a:tab pos="6531609" algn="l"/>
              </a:tabLst>
            </a:pPr>
            <a:r>
              <a:rPr sz="2700" b="1" i="1" spc="-5" dirty="0">
                <a:latin typeface="Georgia"/>
                <a:cs typeface="Georgia"/>
              </a:rPr>
              <a:t>Prevention </a:t>
            </a:r>
            <a:r>
              <a:rPr sz="2700" b="1" i="1" dirty="0">
                <a:latin typeface="Georgia"/>
                <a:cs typeface="Georgia"/>
              </a:rPr>
              <a:t>of </a:t>
            </a:r>
            <a:r>
              <a:rPr sz="2700" b="1" i="1" spc="-5" dirty="0">
                <a:latin typeface="Georgia"/>
                <a:cs typeface="Georgia"/>
              </a:rPr>
              <a:t>Errors</a:t>
            </a:r>
            <a:r>
              <a:rPr sz="2700" b="1" i="1" spc="10" dirty="0">
                <a:latin typeface="Georgia"/>
                <a:cs typeface="Georgia"/>
              </a:rPr>
              <a:t> </a:t>
            </a:r>
            <a:r>
              <a:rPr sz="2700" b="1" i="1" dirty="0">
                <a:latin typeface="Georgia"/>
                <a:cs typeface="Georgia"/>
              </a:rPr>
              <a:t>and</a:t>
            </a:r>
            <a:r>
              <a:rPr sz="2700" b="1" i="1" spc="15" dirty="0">
                <a:latin typeface="Georgia"/>
                <a:cs typeface="Georgia"/>
              </a:rPr>
              <a:t> </a:t>
            </a:r>
            <a:r>
              <a:rPr sz="2700" b="1" i="1" spc="-5" dirty="0">
                <a:latin typeface="Georgia"/>
                <a:cs typeface="Georgia"/>
              </a:rPr>
              <a:t>Frauds	</a:t>
            </a:r>
            <a:r>
              <a:rPr sz="2700" dirty="0">
                <a:latin typeface="Georgia"/>
                <a:cs typeface="Georgia"/>
              </a:rPr>
              <a:t>- </a:t>
            </a:r>
            <a:r>
              <a:rPr sz="2700" spc="-5" dirty="0">
                <a:latin typeface="Georgia"/>
                <a:cs typeface="Georgia"/>
              </a:rPr>
              <a:t>one of</a:t>
            </a:r>
            <a:r>
              <a:rPr sz="2700" spc="-10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the  objects of </a:t>
            </a:r>
            <a:r>
              <a:rPr sz="2700" dirty="0">
                <a:latin typeface="Georgia"/>
                <a:cs typeface="Georgia"/>
              </a:rPr>
              <a:t>internal </a:t>
            </a:r>
            <a:r>
              <a:rPr sz="2700" spc="-5" dirty="0">
                <a:latin typeface="Georgia"/>
                <a:cs typeface="Georgia"/>
              </a:rPr>
              <a:t>control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5" dirty="0">
                <a:latin typeface="Georgia"/>
                <a:cs typeface="Georgia"/>
              </a:rPr>
              <a:t>to </a:t>
            </a:r>
            <a:r>
              <a:rPr sz="2700" dirty="0">
                <a:latin typeface="Georgia"/>
                <a:cs typeface="Georgia"/>
              </a:rPr>
              <a:t>prevent </a:t>
            </a:r>
            <a:r>
              <a:rPr sz="2700" spc="-5" dirty="0">
                <a:latin typeface="Georgia"/>
                <a:cs typeface="Georgia"/>
              </a:rPr>
              <a:t>error </a:t>
            </a:r>
            <a:r>
              <a:rPr sz="2700" dirty="0">
                <a:latin typeface="Georgia"/>
                <a:cs typeface="Georgia"/>
              </a:rPr>
              <a:t>and  </a:t>
            </a:r>
            <a:r>
              <a:rPr sz="2700" spc="-5" dirty="0">
                <a:latin typeface="Georgia"/>
                <a:cs typeface="Georgia"/>
              </a:rPr>
              <a:t>fraud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to detect </a:t>
            </a:r>
            <a:r>
              <a:rPr sz="2700" dirty="0">
                <a:latin typeface="Georgia"/>
                <a:cs typeface="Georgia"/>
              </a:rPr>
              <a:t>then </a:t>
            </a:r>
            <a:r>
              <a:rPr sz="2700" spc="-5" dirty="0">
                <a:latin typeface="Georgia"/>
                <a:cs typeface="Georgia"/>
              </a:rPr>
              <a:t>smoothly.</a:t>
            </a:r>
            <a:endParaRPr sz="2700">
              <a:latin typeface="Georgia"/>
              <a:cs typeface="Georgia"/>
            </a:endParaRPr>
          </a:p>
          <a:p>
            <a:pPr marL="527685" marR="356235" indent="-514984" algn="just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AutoNum type="arabicPeriod"/>
              <a:tabLst>
                <a:tab pos="528320" algn="l"/>
              </a:tabLst>
            </a:pPr>
            <a:r>
              <a:rPr sz="2700" b="1" i="1" spc="-5" dirty="0">
                <a:latin typeface="Georgia"/>
                <a:cs typeface="Georgia"/>
              </a:rPr>
              <a:t>Fixing </a:t>
            </a:r>
            <a:r>
              <a:rPr sz="2700" b="1" i="1" dirty="0">
                <a:latin typeface="Georgia"/>
                <a:cs typeface="Georgia"/>
              </a:rPr>
              <a:t>responsibilities </a:t>
            </a:r>
            <a:r>
              <a:rPr sz="2700" dirty="0">
                <a:latin typeface="Georgia"/>
                <a:cs typeface="Georgia"/>
              </a:rPr>
              <a:t>– Internal </a:t>
            </a:r>
            <a:r>
              <a:rPr sz="2700" spc="-5" dirty="0">
                <a:latin typeface="Georgia"/>
                <a:cs typeface="Georgia"/>
              </a:rPr>
              <a:t>control </a:t>
            </a:r>
            <a:r>
              <a:rPr sz="2700" dirty="0">
                <a:latin typeface="Georgia"/>
                <a:cs typeface="Georgia"/>
              </a:rPr>
              <a:t>is  aimed at </a:t>
            </a:r>
            <a:r>
              <a:rPr sz="2700" spc="-5" dirty="0">
                <a:latin typeface="Georgia"/>
                <a:cs typeface="Georgia"/>
              </a:rPr>
              <a:t>establishing responsibility centers </a:t>
            </a:r>
            <a:r>
              <a:rPr sz="2700" dirty="0">
                <a:latin typeface="Georgia"/>
                <a:cs typeface="Georgia"/>
              </a:rPr>
              <a:t>and  </a:t>
            </a:r>
            <a:r>
              <a:rPr sz="2700" spc="-5" dirty="0">
                <a:latin typeface="Georgia"/>
                <a:cs typeface="Georgia"/>
              </a:rPr>
              <a:t>fixing </a:t>
            </a:r>
            <a:r>
              <a:rPr sz="2700" dirty="0">
                <a:latin typeface="Georgia"/>
                <a:cs typeface="Georgia"/>
              </a:rPr>
              <a:t>accountability </a:t>
            </a:r>
            <a:r>
              <a:rPr sz="2700" spc="-5" dirty="0">
                <a:latin typeface="Georgia"/>
                <a:cs typeface="Georgia"/>
              </a:rPr>
              <a:t>with </a:t>
            </a:r>
            <a:r>
              <a:rPr sz="2700" dirty="0">
                <a:latin typeface="Georgia"/>
                <a:cs typeface="Georgia"/>
              </a:rPr>
              <a:t>regard </a:t>
            </a:r>
            <a:r>
              <a:rPr sz="2700" spc="-5" dirty="0">
                <a:latin typeface="Georgia"/>
                <a:cs typeface="Georgia"/>
              </a:rPr>
              <a:t>to each</a:t>
            </a:r>
            <a:r>
              <a:rPr sz="2700" spc="-45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activity.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2248" y="412750"/>
            <a:ext cx="515683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>
                <a:solidFill>
                  <a:srgbClr val="7A9799"/>
                </a:solidFill>
              </a:rPr>
              <a:t>Objectives of </a:t>
            </a:r>
            <a:r>
              <a:rPr sz="3300" dirty="0">
                <a:solidFill>
                  <a:srgbClr val="7A9799"/>
                </a:solidFill>
              </a:rPr>
              <a:t>Internal</a:t>
            </a:r>
            <a:r>
              <a:rPr sz="3300" spc="-50" dirty="0">
                <a:solidFill>
                  <a:srgbClr val="7A9799"/>
                </a:solidFill>
              </a:rPr>
              <a:t> </a:t>
            </a:r>
            <a:r>
              <a:rPr sz="3300" dirty="0">
                <a:solidFill>
                  <a:srgbClr val="7A9799"/>
                </a:solidFill>
              </a:rPr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49653"/>
            <a:ext cx="8291195" cy="430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376555" indent="-274320">
              <a:lnSpc>
                <a:spcPct val="100000"/>
              </a:lnSpc>
              <a:spcBef>
                <a:spcPts val="100"/>
              </a:spcBef>
              <a:buFont typeface="Georgia"/>
              <a:buAutoNum type="arabicPeriod" startAt="4"/>
              <a:tabLst>
                <a:tab pos="381635" algn="l"/>
              </a:tabLst>
            </a:pPr>
            <a:r>
              <a:rPr sz="2700" b="1" i="1" spc="-5" dirty="0">
                <a:latin typeface="Georgia"/>
                <a:cs typeface="Georgia"/>
              </a:rPr>
              <a:t>Safety </a:t>
            </a:r>
            <a:r>
              <a:rPr sz="2700" b="1" i="1" dirty="0">
                <a:latin typeface="Georgia"/>
                <a:cs typeface="Georgia"/>
              </a:rPr>
              <a:t>of </a:t>
            </a:r>
            <a:r>
              <a:rPr sz="2700" b="1" i="1" spc="-5" dirty="0">
                <a:latin typeface="Georgia"/>
                <a:cs typeface="Georgia"/>
              </a:rPr>
              <a:t>assets </a:t>
            </a:r>
            <a:r>
              <a:rPr sz="2700" dirty="0">
                <a:latin typeface="Georgia"/>
                <a:cs typeface="Georgia"/>
              </a:rPr>
              <a:t>– The </a:t>
            </a:r>
            <a:r>
              <a:rPr sz="2700" spc="-5" dirty="0">
                <a:latin typeface="Georgia"/>
                <a:cs typeface="Georgia"/>
              </a:rPr>
              <a:t>safety of </a:t>
            </a:r>
            <a:r>
              <a:rPr sz="2700" spc="-10" dirty="0">
                <a:latin typeface="Georgia"/>
                <a:cs typeface="Georgia"/>
              </a:rPr>
              <a:t>assets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5" dirty="0">
                <a:latin typeface="Georgia"/>
                <a:cs typeface="Georgia"/>
              </a:rPr>
              <a:t>also </a:t>
            </a:r>
            <a:r>
              <a:rPr sz="2700" dirty="0">
                <a:latin typeface="Georgia"/>
                <a:cs typeface="Georgia"/>
              </a:rPr>
              <a:t>an  important </a:t>
            </a:r>
            <a:r>
              <a:rPr sz="2700" spc="-5" dirty="0">
                <a:latin typeface="Georgia"/>
                <a:cs typeface="Georgia"/>
              </a:rPr>
              <a:t>object of </a:t>
            </a:r>
            <a:r>
              <a:rPr sz="2700" dirty="0">
                <a:latin typeface="Georgia"/>
                <a:cs typeface="Georgia"/>
              </a:rPr>
              <a:t>internal</a:t>
            </a:r>
            <a:r>
              <a:rPr sz="2700" spc="-30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control.</a:t>
            </a:r>
            <a:endParaRPr sz="2700">
              <a:latin typeface="Georgia"/>
              <a:cs typeface="Georgia"/>
            </a:endParaRPr>
          </a:p>
          <a:p>
            <a:pPr marL="367665" indent="-354965">
              <a:lnSpc>
                <a:spcPct val="100000"/>
              </a:lnSpc>
              <a:spcBef>
                <a:spcPts val="650"/>
              </a:spcBef>
              <a:buFont typeface="Georgia"/>
              <a:buAutoNum type="arabicPeriod" startAt="4"/>
              <a:tabLst>
                <a:tab pos="368300" algn="l"/>
              </a:tabLst>
            </a:pPr>
            <a:r>
              <a:rPr sz="2700" b="1" i="1" spc="-5" dirty="0">
                <a:latin typeface="Georgia"/>
                <a:cs typeface="Georgia"/>
              </a:rPr>
              <a:t>Efficiency </a:t>
            </a:r>
            <a:r>
              <a:rPr sz="2700" b="1" i="1" dirty="0">
                <a:latin typeface="Georgia"/>
                <a:cs typeface="Georgia"/>
              </a:rPr>
              <a:t>and </a:t>
            </a:r>
            <a:r>
              <a:rPr sz="2700" b="1" i="1" spc="-5" dirty="0">
                <a:latin typeface="Georgia"/>
                <a:cs typeface="Georgia"/>
              </a:rPr>
              <a:t>improvement </a:t>
            </a:r>
            <a:r>
              <a:rPr sz="2700" b="1" i="1" dirty="0">
                <a:latin typeface="Georgia"/>
                <a:cs typeface="Georgia"/>
              </a:rPr>
              <a:t>in</a:t>
            </a:r>
            <a:r>
              <a:rPr sz="2700" b="1" i="1" spc="-75" dirty="0">
                <a:latin typeface="Georgia"/>
                <a:cs typeface="Georgia"/>
              </a:rPr>
              <a:t> </a:t>
            </a:r>
            <a:r>
              <a:rPr sz="2700" b="1" i="1" dirty="0">
                <a:latin typeface="Georgia"/>
                <a:cs typeface="Georgia"/>
              </a:rPr>
              <a:t>performance</a:t>
            </a:r>
            <a:endParaRPr sz="2700">
              <a:latin typeface="Georgia"/>
              <a:cs typeface="Georgia"/>
            </a:endParaRPr>
          </a:p>
          <a:p>
            <a:pPr marL="287020" marR="170815" algn="just">
              <a:lnSpc>
                <a:spcPct val="100000"/>
              </a:lnSpc>
            </a:pPr>
            <a:r>
              <a:rPr sz="2700" dirty="0">
                <a:latin typeface="Georgia"/>
                <a:cs typeface="Georgia"/>
              </a:rPr>
              <a:t>– Internal </a:t>
            </a:r>
            <a:r>
              <a:rPr sz="2700" spc="-5" dirty="0">
                <a:latin typeface="Georgia"/>
                <a:cs typeface="Georgia"/>
              </a:rPr>
              <a:t>control has also the objective of bringing  forth efficiency </a:t>
            </a:r>
            <a:r>
              <a:rPr sz="2700" dirty="0">
                <a:latin typeface="Georgia"/>
                <a:cs typeface="Georgia"/>
              </a:rPr>
              <a:t>in </a:t>
            </a:r>
            <a:r>
              <a:rPr sz="2700" spc="-5" dirty="0">
                <a:latin typeface="Georgia"/>
                <a:cs typeface="Georgia"/>
              </a:rPr>
              <a:t>the utilisation </a:t>
            </a:r>
            <a:r>
              <a:rPr sz="2700" spc="-10" dirty="0">
                <a:latin typeface="Georgia"/>
                <a:cs typeface="Georgia"/>
              </a:rPr>
              <a:t>of </a:t>
            </a:r>
            <a:r>
              <a:rPr sz="2700" spc="-5" dirty="0">
                <a:latin typeface="Georgia"/>
                <a:cs typeface="Georgia"/>
              </a:rPr>
              <a:t>material, </a:t>
            </a:r>
            <a:r>
              <a:rPr sz="2700" spc="-10" dirty="0">
                <a:latin typeface="Georgia"/>
                <a:cs typeface="Georgia"/>
              </a:rPr>
              <a:t>labour,  </a:t>
            </a:r>
            <a:r>
              <a:rPr sz="2700" spc="-5" dirty="0">
                <a:latin typeface="Georgia"/>
                <a:cs typeface="Georgia"/>
              </a:rPr>
              <a:t>plant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capital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thereby </a:t>
            </a:r>
            <a:r>
              <a:rPr sz="2700" dirty="0">
                <a:latin typeface="Georgia"/>
                <a:cs typeface="Georgia"/>
              </a:rPr>
              <a:t>improving </a:t>
            </a:r>
            <a:r>
              <a:rPr sz="2700" spc="-5" dirty="0">
                <a:latin typeface="Georgia"/>
                <a:cs typeface="Georgia"/>
              </a:rPr>
              <a:t>the </a:t>
            </a:r>
            <a:r>
              <a:rPr sz="2700" spc="-10" dirty="0">
                <a:latin typeface="Georgia"/>
                <a:cs typeface="Georgia"/>
              </a:rPr>
              <a:t>overall  </a:t>
            </a:r>
            <a:r>
              <a:rPr sz="2700" spc="-5" dirty="0">
                <a:latin typeface="Georgia"/>
                <a:cs typeface="Georgia"/>
              </a:rPr>
              <a:t>performance of the</a:t>
            </a:r>
            <a:r>
              <a:rPr sz="2700" spc="-3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enterprise.</a:t>
            </a:r>
            <a:endParaRPr sz="2700">
              <a:latin typeface="Georgia"/>
              <a:cs typeface="Georgia"/>
            </a:endParaRPr>
          </a:p>
          <a:p>
            <a:pPr marL="287020" marR="422909" indent="-274320">
              <a:lnSpc>
                <a:spcPct val="100000"/>
              </a:lnSpc>
              <a:spcBef>
                <a:spcPts val="650"/>
              </a:spcBef>
              <a:buFont typeface="Georgia"/>
              <a:buAutoNum type="arabicPeriod" startAt="6"/>
              <a:tabLst>
                <a:tab pos="381635" algn="l"/>
              </a:tabLst>
            </a:pPr>
            <a:r>
              <a:rPr sz="2700" b="1" i="1" spc="-5" dirty="0">
                <a:latin typeface="Georgia"/>
                <a:cs typeface="Georgia"/>
              </a:rPr>
              <a:t>To </a:t>
            </a:r>
            <a:r>
              <a:rPr sz="2700" b="1" i="1" dirty="0">
                <a:latin typeface="Georgia"/>
                <a:cs typeface="Georgia"/>
              </a:rPr>
              <a:t>facilitate Statutory </a:t>
            </a:r>
            <a:r>
              <a:rPr sz="2700" b="1" i="1" spc="-5" dirty="0">
                <a:latin typeface="Georgia"/>
                <a:cs typeface="Georgia"/>
              </a:rPr>
              <a:t>Audit </a:t>
            </a:r>
            <a:r>
              <a:rPr sz="2700" dirty="0">
                <a:latin typeface="Georgia"/>
                <a:cs typeface="Georgia"/>
              </a:rPr>
              <a:t>– </a:t>
            </a:r>
            <a:r>
              <a:rPr sz="2700" spc="-5" dirty="0">
                <a:latin typeface="Georgia"/>
                <a:cs typeface="Georgia"/>
              </a:rPr>
              <a:t>One of the  objective of the </a:t>
            </a:r>
            <a:r>
              <a:rPr sz="2700" dirty="0">
                <a:latin typeface="Georgia"/>
                <a:cs typeface="Georgia"/>
              </a:rPr>
              <a:t>internal </a:t>
            </a:r>
            <a:r>
              <a:rPr sz="2700" spc="-5" dirty="0">
                <a:latin typeface="Georgia"/>
                <a:cs typeface="Georgia"/>
              </a:rPr>
              <a:t>audit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5" dirty="0">
                <a:latin typeface="Georgia"/>
                <a:cs typeface="Georgia"/>
              </a:rPr>
              <a:t>to make the </a:t>
            </a:r>
            <a:r>
              <a:rPr sz="2700" dirty="0">
                <a:latin typeface="Georgia"/>
                <a:cs typeface="Georgia"/>
              </a:rPr>
              <a:t>job </a:t>
            </a:r>
            <a:r>
              <a:rPr sz="2700" spc="-10" dirty="0">
                <a:latin typeface="Georgia"/>
                <a:cs typeface="Georgia"/>
              </a:rPr>
              <a:t>of  </a:t>
            </a:r>
            <a:r>
              <a:rPr sz="2700" spc="-5" dirty="0">
                <a:latin typeface="Georgia"/>
                <a:cs typeface="Georgia"/>
              </a:rPr>
              <a:t>statutory audit</a:t>
            </a:r>
            <a:r>
              <a:rPr sz="2700" spc="1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fecile.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26589" y="412750"/>
            <a:ext cx="428307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Organization</a:t>
            </a:r>
            <a:r>
              <a:rPr sz="3300" spc="-85" dirty="0"/>
              <a:t> </a:t>
            </a:r>
            <a:r>
              <a:rPr sz="3300" spc="-5" dirty="0"/>
              <a:t>Structure</a:t>
            </a:r>
            <a:endParaRPr sz="3300"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01752" y="2699004"/>
          <a:ext cx="8492483" cy="22189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7575"/>
                <a:gridCol w="917575"/>
                <a:gridCol w="385444"/>
                <a:gridCol w="917575"/>
                <a:gridCol w="192405"/>
                <a:gridCol w="725804"/>
                <a:gridCol w="192404"/>
                <a:gridCol w="191770"/>
                <a:gridCol w="725170"/>
                <a:gridCol w="192404"/>
                <a:gridCol w="916304"/>
                <a:gridCol w="384809"/>
                <a:gridCol w="916940"/>
                <a:gridCol w="916304"/>
              </a:tblGrid>
              <a:tr h="917448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C5D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331470" marR="326390" indent="-635" algn="ctr">
                        <a:lnSpc>
                          <a:spcPct val="85300"/>
                        </a:lnSpc>
                        <a:spcBef>
                          <a:spcPts val="1120"/>
                        </a:spcBef>
                      </a:pPr>
                      <a:r>
                        <a:rPr sz="1600" spc="-10" dirty="0">
                          <a:latin typeface="Georgia"/>
                          <a:cs typeface="Georgia"/>
                        </a:rPr>
                        <a:t>According to  </a:t>
                      </a:r>
                      <a:r>
                        <a:rPr sz="1600" spc="-5" dirty="0">
                          <a:latin typeface="Georgia"/>
                          <a:cs typeface="Georgia"/>
                        </a:rPr>
                        <a:t>O</a:t>
                      </a:r>
                      <a:r>
                        <a:rPr sz="1600" spc="-10" dirty="0">
                          <a:latin typeface="Georgia"/>
                          <a:cs typeface="Georgia"/>
                        </a:rPr>
                        <a:t>r</a:t>
                      </a:r>
                      <a:r>
                        <a:rPr sz="1600" spc="-5" dirty="0">
                          <a:latin typeface="Georgia"/>
                          <a:cs typeface="Georgia"/>
                        </a:rPr>
                        <a:t>ga</a:t>
                      </a:r>
                      <a:r>
                        <a:rPr sz="1600" spc="5" dirty="0">
                          <a:latin typeface="Georgia"/>
                          <a:cs typeface="Georgia"/>
                        </a:rPr>
                        <a:t>n</a:t>
                      </a:r>
                      <a:r>
                        <a:rPr sz="1600" dirty="0">
                          <a:latin typeface="Georgia"/>
                          <a:cs typeface="Georgia"/>
                        </a:rPr>
                        <a:t>ization  </a:t>
                      </a:r>
                      <a:r>
                        <a:rPr sz="1600" spc="-10" dirty="0">
                          <a:latin typeface="Georgia"/>
                          <a:cs typeface="Georgia"/>
                        </a:rPr>
                        <a:t>Structure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42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62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C5D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92658"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A64D38"/>
                      </a:solidFill>
                      <a:prstDash val="solid"/>
                    </a:lnR>
                    <a:solidFill>
                      <a:srgbClr val="C5D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64D38"/>
                      </a:solidFill>
                      <a:prstDash val="solid"/>
                    </a:lnL>
                    <a:solidFill>
                      <a:srgbClr val="C5D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929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A64D38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1D6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64D38"/>
                      </a:solidFill>
                      <a:prstDash val="solid"/>
                    </a:lnL>
                    <a:lnR w="12700">
                      <a:solidFill>
                        <a:srgbClr val="A64D38"/>
                      </a:solidFill>
                      <a:prstDash val="solid"/>
                    </a:lnR>
                    <a:lnT w="12700">
                      <a:solidFill>
                        <a:srgbClr val="A64D38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64D38"/>
                      </a:solidFill>
                      <a:prstDash val="solid"/>
                    </a:lnL>
                    <a:lnR w="12700">
                      <a:solidFill>
                        <a:srgbClr val="A64D38"/>
                      </a:solidFill>
                      <a:prstDash val="solid"/>
                    </a:lnR>
                    <a:lnT w="12700">
                      <a:solidFill>
                        <a:srgbClr val="A64D38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64D38"/>
                      </a:solidFill>
                      <a:prstDash val="solid"/>
                    </a:lnL>
                    <a:lnR w="12700">
                      <a:solidFill>
                        <a:srgbClr val="A64D38"/>
                      </a:solidFill>
                      <a:prstDash val="solid"/>
                    </a:lnR>
                    <a:lnT w="12700">
                      <a:solidFill>
                        <a:srgbClr val="A64D38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64D38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1D6"/>
                    </a:solidFill>
                  </a:tcPr>
                </a:tc>
              </a:tr>
              <a:tr h="915924">
                <a:tc gridSpan="2">
                  <a:txBody>
                    <a:bodyPr/>
                    <a:lstStyle/>
                    <a:p>
                      <a:pPr marL="667385" marR="492759" indent="-169545">
                        <a:lnSpc>
                          <a:spcPct val="118100"/>
                        </a:lnSpc>
                        <a:spcBef>
                          <a:spcPts val="985"/>
                        </a:spcBef>
                      </a:pPr>
                      <a:r>
                        <a:rPr sz="1600" spc="-5" dirty="0">
                          <a:latin typeface="Georgia"/>
                          <a:cs typeface="Georgia"/>
                        </a:rPr>
                        <a:t>S</a:t>
                      </a:r>
                      <a:r>
                        <a:rPr sz="1600" dirty="0">
                          <a:latin typeface="Georgia"/>
                          <a:cs typeface="Georgia"/>
                        </a:rPr>
                        <a:t>tat</a:t>
                      </a:r>
                      <a:r>
                        <a:rPr sz="1600" spc="5" dirty="0">
                          <a:latin typeface="Georgia"/>
                          <a:cs typeface="Georgia"/>
                        </a:rPr>
                        <a:t>u</a:t>
                      </a:r>
                      <a:r>
                        <a:rPr sz="1600" spc="-5" dirty="0">
                          <a:latin typeface="Georgia"/>
                          <a:cs typeface="Georgia"/>
                        </a:rPr>
                        <a:t>t</a:t>
                      </a:r>
                      <a:r>
                        <a:rPr sz="1600" dirty="0">
                          <a:latin typeface="Georgia"/>
                          <a:cs typeface="Georgia"/>
                        </a:rPr>
                        <a:t>o</a:t>
                      </a:r>
                      <a:r>
                        <a:rPr sz="1600" spc="-10" dirty="0">
                          <a:latin typeface="Georgia"/>
                          <a:cs typeface="Georgia"/>
                        </a:rPr>
                        <a:t>r</a:t>
                      </a:r>
                      <a:r>
                        <a:rPr sz="1600" dirty="0">
                          <a:latin typeface="Georgia"/>
                          <a:cs typeface="Georgia"/>
                        </a:rPr>
                        <a:t>y  </a:t>
                      </a:r>
                      <a:r>
                        <a:rPr sz="1600" spc="-5" dirty="0">
                          <a:latin typeface="Georgia"/>
                          <a:cs typeface="Georgia"/>
                        </a:rPr>
                        <a:t>Audit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62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C5D1D6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67385" marR="591820" indent="-68580">
                        <a:lnSpc>
                          <a:spcPct val="118100"/>
                        </a:lnSpc>
                        <a:spcBef>
                          <a:spcPts val="985"/>
                        </a:spcBef>
                      </a:pPr>
                      <a:r>
                        <a:rPr sz="1600" dirty="0">
                          <a:latin typeface="Georgia"/>
                          <a:cs typeface="Georgia"/>
                        </a:rPr>
                        <a:t>P</a:t>
                      </a:r>
                      <a:r>
                        <a:rPr sz="1600" spc="-10" dirty="0">
                          <a:latin typeface="Georgia"/>
                          <a:cs typeface="Georgia"/>
                        </a:rPr>
                        <a:t>r</a:t>
                      </a:r>
                      <a:r>
                        <a:rPr sz="1600" dirty="0">
                          <a:latin typeface="Georgia"/>
                          <a:cs typeface="Georgia"/>
                        </a:rPr>
                        <a:t>ivate  </a:t>
                      </a:r>
                      <a:r>
                        <a:rPr sz="1600" spc="-5" dirty="0">
                          <a:latin typeface="Georgia"/>
                          <a:cs typeface="Georgia"/>
                        </a:rPr>
                        <a:t>Audit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62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C5D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68655" marR="347345" indent="-312420">
                        <a:lnSpc>
                          <a:spcPct val="118100"/>
                        </a:lnSpc>
                        <a:spcBef>
                          <a:spcPts val="985"/>
                        </a:spcBef>
                      </a:pPr>
                      <a:r>
                        <a:rPr sz="1600" spc="-5" dirty="0">
                          <a:latin typeface="Georgia"/>
                          <a:cs typeface="Georgia"/>
                        </a:rPr>
                        <a:t>Gove</a:t>
                      </a:r>
                      <a:r>
                        <a:rPr sz="1600" spc="-10" dirty="0">
                          <a:latin typeface="Georgia"/>
                          <a:cs typeface="Georgia"/>
                        </a:rPr>
                        <a:t>r</a:t>
                      </a:r>
                      <a:r>
                        <a:rPr sz="1600" dirty="0">
                          <a:latin typeface="Georgia"/>
                          <a:cs typeface="Georgia"/>
                        </a:rPr>
                        <a:t>nment  </a:t>
                      </a:r>
                      <a:r>
                        <a:rPr sz="1600" spc="-5" dirty="0">
                          <a:latin typeface="Georgia"/>
                          <a:cs typeface="Georgia"/>
                        </a:rPr>
                        <a:t>Audit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62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C5D1D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68655" marR="544195" indent="-116205">
                        <a:lnSpc>
                          <a:spcPct val="118100"/>
                        </a:lnSpc>
                        <a:spcBef>
                          <a:spcPts val="985"/>
                        </a:spcBef>
                      </a:pPr>
                      <a:r>
                        <a:rPr sz="1600" dirty="0">
                          <a:latin typeface="Georgia"/>
                          <a:cs typeface="Georgia"/>
                        </a:rPr>
                        <a:t>I</a:t>
                      </a:r>
                      <a:r>
                        <a:rPr sz="1600" spc="5" dirty="0">
                          <a:latin typeface="Georgia"/>
                          <a:cs typeface="Georgia"/>
                        </a:rPr>
                        <a:t>n</a:t>
                      </a:r>
                      <a:r>
                        <a:rPr sz="1600" spc="-5" dirty="0">
                          <a:latin typeface="Georgia"/>
                          <a:cs typeface="Georgia"/>
                        </a:rPr>
                        <a:t>te</a:t>
                      </a:r>
                      <a:r>
                        <a:rPr sz="1600" spc="-10" dirty="0">
                          <a:latin typeface="Georgia"/>
                          <a:cs typeface="Georgia"/>
                        </a:rPr>
                        <a:t>r</a:t>
                      </a:r>
                      <a:r>
                        <a:rPr sz="1600" dirty="0">
                          <a:latin typeface="Georgia"/>
                          <a:cs typeface="Georgia"/>
                        </a:rPr>
                        <a:t>nal  </a:t>
                      </a:r>
                      <a:r>
                        <a:rPr sz="1600" spc="-5" dirty="0">
                          <a:latin typeface="Georgia"/>
                          <a:cs typeface="Georgia"/>
                        </a:rPr>
                        <a:t>Audit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62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5194" y="412750"/>
            <a:ext cx="3751579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Techniques </a:t>
            </a:r>
            <a:r>
              <a:rPr sz="3300" spc="-5" dirty="0"/>
              <a:t>of</a:t>
            </a:r>
            <a:r>
              <a:rPr sz="3300" spc="-75" dirty="0"/>
              <a:t> </a:t>
            </a:r>
            <a:r>
              <a:rPr sz="3300" dirty="0"/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08505"/>
            <a:ext cx="8237855" cy="447040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287020" marR="629920" indent="-274320">
              <a:lnSpc>
                <a:spcPts val="2920"/>
              </a:lnSpc>
              <a:spcBef>
                <a:spcPts val="459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b="1" spc="-5" dirty="0">
                <a:latin typeface="Georgia"/>
                <a:cs typeface="Georgia"/>
              </a:rPr>
              <a:t>Vouching </a:t>
            </a:r>
            <a:r>
              <a:rPr sz="2700" spc="-5" dirty="0">
                <a:latin typeface="Georgia"/>
                <a:cs typeface="Georgia"/>
              </a:rPr>
              <a:t>:- </a:t>
            </a:r>
            <a:r>
              <a:rPr sz="2700" dirty="0">
                <a:latin typeface="Georgia"/>
                <a:cs typeface="Georgia"/>
              </a:rPr>
              <a:t>An </a:t>
            </a:r>
            <a:r>
              <a:rPr sz="2700" spc="-5" dirty="0">
                <a:latin typeface="Georgia"/>
                <a:cs typeface="Georgia"/>
              </a:rPr>
              <a:t>auditor </a:t>
            </a:r>
            <a:r>
              <a:rPr sz="2700" dirty="0">
                <a:latin typeface="Georgia"/>
                <a:cs typeface="Georgia"/>
              </a:rPr>
              <a:t>examines </a:t>
            </a:r>
            <a:r>
              <a:rPr sz="2700" spc="-5" dirty="0">
                <a:latin typeface="Georgia"/>
                <a:cs typeface="Georgia"/>
              </a:rPr>
              <a:t>documentary  evidences.</a:t>
            </a:r>
            <a:endParaRPr sz="2700">
              <a:latin typeface="Georgia"/>
              <a:cs typeface="Georgia"/>
            </a:endParaRPr>
          </a:p>
          <a:p>
            <a:pPr marL="287020" marR="67310" indent="-274320">
              <a:lnSpc>
                <a:spcPts val="2920"/>
              </a:lnSpc>
              <a:spcBef>
                <a:spcPts val="645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b="1" spc="-5" dirty="0">
                <a:latin typeface="Georgia"/>
                <a:cs typeface="Georgia"/>
              </a:rPr>
              <a:t>Confirming</a:t>
            </a:r>
            <a:r>
              <a:rPr sz="2700" spc="-5" dirty="0">
                <a:latin typeface="Georgia"/>
                <a:cs typeface="Georgia"/>
              </a:rPr>
              <a:t>:- </a:t>
            </a:r>
            <a:r>
              <a:rPr sz="2700" dirty="0">
                <a:latin typeface="Georgia"/>
                <a:cs typeface="Georgia"/>
              </a:rPr>
              <a:t>It is </a:t>
            </a:r>
            <a:r>
              <a:rPr sz="2700" spc="-5" dirty="0">
                <a:latin typeface="Georgia"/>
                <a:cs typeface="Georgia"/>
              </a:rPr>
              <a:t>the technique with </a:t>
            </a:r>
            <a:r>
              <a:rPr sz="2700" dirty="0">
                <a:latin typeface="Georgia"/>
                <a:cs typeface="Georgia"/>
              </a:rPr>
              <a:t>an auditor </a:t>
            </a:r>
            <a:r>
              <a:rPr sz="2700" spc="-5" dirty="0">
                <a:latin typeface="Georgia"/>
                <a:cs typeface="Georgia"/>
              </a:rPr>
              <a:t>to  contact responsible </a:t>
            </a:r>
            <a:r>
              <a:rPr sz="2700" spc="-10" dirty="0">
                <a:latin typeface="Georgia"/>
                <a:cs typeface="Georgia"/>
              </a:rPr>
              <a:t>officials </a:t>
            </a:r>
            <a:r>
              <a:rPr sz="2700" spc="-5" dirty="0">
                <a:latin typeface="Georgia"/>
                <a:cs typeface="Georgia"/>
              </a:rPr>
              <a:t>trough </a:t>
            </a:r>
            <a:r>
              <a:rPr sz="2700" dirty="0">
                <a:latin typeface="Georgia"/>
                <a:cs typeface="Georgia"/>
              </a:rPr>
              <a:t>interview and  </a:t>
            </a:r>
            <a:r>
              <a:rPr sz="2700" spc="-5" dirty="0">
                <a:latin typeface="Georgia"/>
                <a:cs typeface="Georgia"/>
              </a:rPr>
              <a:t>open </a:t>
            </a:r>
            <a:r>
              <a:rPr sz="2700" spc="-10" dirty="0">
                <a:latin typeface="Georgia"/>
                <a:cs typeface="Georgia"/>
              </a:rPr>
              <a:t>communication </a:t>
            </a:r>
            <a:r>
              <a:rPr sz="2700" spc="-5" dirty="0">
                <a:latin typeface="Georgia"/>
                <a:cs typeface="Georgia"/>
              </a:rPr>
              <a:t>with </a:t>
            </a:r>
            <a:r>
              <a:rPr sz="2700" dirty="0">
                <a:latin typeface="Georgia"/>
                <a:cs typeface="Georgia"/>
              </a:rPr>
              <a:t>the </a:t>
            </a:r>
            <a:r>
              <a:rPr sz="2700" spc="-5" dirty="0">
                <a:latin typeface="Georgia"/>
                <a:cs typeface="Georgia"/>
              </a:rPr>
              <a:t>outside</a:t>
            </a:r>
            <a:r>
              <a:rPr sz="2700" spc="-3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parties.</a:t>
            </a:r>
            <a:endParaRPr sz="2700">
              <a:latin typeface="Georgia"/>
              <a:cs typeface="Georgia"/>
            </a:endParaRPr>
          </a:p>
          <a:p>
            <a:pPr marL="287020" marR="5080" indent="-274320">
              <a:lnSpc>
                <a:spcPts val="2920"/>
              </a:lnSpc>
              <a:spcBef>
                <a:spcPts val="64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b="1" spc="-5" dirty="0">
                <a:latin typeface="Georgia"/>
                <a:cs typeface="Georgia"/>
              </a:rPr>
              <a:t>Reconciling </a:t>
            </a:r>
            <a:r>
              <a:rPr sz="2700" spc="-5" dirty="0">
                <a:latin typeface="Georgia"/>
                <a:cs typeface="Georgia"/>
              </a:rPr>
              <a:t>:- </a:t>
            </a:r>
            <a:r>
              <a:rPr sz="2700" dirty="0">
                <a:latin typeface="Georgia"/>
                <a:cs typeface="Georgia"/>
              </a:rPr>
              <a:t>The </a:t>
            </a:r>
            <a:r>
              <a:rPr sz="2700" spc="-5" dirty="0">
                <a:latin typeface="Georgia"/>
                <a:cs typeface="Georgia"/>
              </a:rPr>
              <a:t>differences </a:t>
            </a:r>
            <a:r>
              <a:rPr sz="2700" dirty="0">
                <a:latin typeface="Georgia"/>
                <a:cs typeface="Georgia"/>
              </a:rPr>
              <a:t>in </a:t>
            </a:r>
            <a:r>
              <a:rPr sz="2700" spc="-5" dirty="0">
                <a:latin typeface="Georgia"/>
                <a:cs typeface="Georgia"/>
              </a:rPr>
              <a:t>figures </a:t>
            </a:r>
            <a:r>
              <a:rPr sz="2700" dirty="0">
                <a:latin typeface="Georgia"/>
                <a:cs typeface="Georgia"/>
              </a:rPr>
              <a:t>are  </a:t>
            </a:r>
            <a:r>
              <a:rPr sz="2700" spc="-5" dirty="0">
                <a:latin typeface="Georgia"/>
                <a:cs typeface="Georgia"/>
              </a:rPr>
              <a:t>reconciled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causes for their existence </a:t>
            </a:r>
            <a:r>
              <a:rPr sz="2700" dirty="0">
                <a:latin typeface="Georgia"/>
                <a:cs typeface="Georgia"/>
              </a:rPr>
              <a:t>are </a:t>
            </a:r>
            <a:r>
              <a:rPr sz="2700" spc="-10" dirty="0">
                <a:latin typeface="Georgia"/>
                <a:cs typeface="Georgia"/>
              </a:rPr>
              <a:t>brought  </a:t>
            </a:r>
            <a:r>
              <a:rPr sz="2700" spc="-5" dirty="0">
                <a:latin typeface="Georgia"/>
                <a:cs typeface="Georgia"/>
              </a:rPr>
              <a:t>to</a:t>
            </a:r>
            <a:r>
              <a:rPr sz="2700" spc="-1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light.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27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b="1" spc="-5" dirty="0">
                <a:latin typeface="Georgia"/>
                <a:cs typeface="Georgia"/>
              </a:rPr>
              <a:t>Analysing</a:t>
            </a:r>
            <a:endParaRPr sz="2700">
              <a:latin typeface="Georgia"/>
              <a:cs typeface="Georgia"/>
            </a:endParaRPr>
          </a:p>
          <a:p>
            <a:pPr marL="287020" marR="543560" indent="-274320">
              <a:lnSpc>
                <a:spcPts val="2920"/>
              </a:lnSpc>
              <a:spcBef>
                <a:spcPts val="69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b="1" spc="-5" dirty="0">
                <a:latin typeface="Georgia"/>
                <a:cs typeface="Georgia"/>
              </a:rPr>
              <a:t>Testing </a:t>
            </a:r>
            <a:r>
              <a:rPr sz="2700" spc="-5" dirty="0">
                <a:latin typeface="Georgia"/>
                <a:cs typeface="Georgia"/>
              </a:rPr>
              <a:t>:- </a:t>
            </a:r>
            <a:r>
              <a:rPr sz="2700" dirty="0">
                <a:latin typeface="Georgia"/>
                <a:cs typeface="Georgia"/>
              </a:rPr>
              <a:t>The </a:t>
            </a:r>
            <a:r>
              <a:rPr sz="2700" spc="-5" dirty="0">
                <a:latin typeface="Georgia"/>
                <a:cs typeface="Georgia"/>
              </a:rPr>
              <a:t>technique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5" dirty="0">
                <a:latin typeface="Georgia"/>
                <a:cs typeface="Georgia"/>
              </a:rPr>
              <a:t>applied to examine </a:t>
            </a:r>
            <a:r>
              <a:rPr sz="2700" dirty="0">
                <a:latin typeface="Georgia"/>
                <a:cs typeface="Georgia"/>
              </a:rPr>
              <a:t>a  </a:t>
            </a:r>
            <a:r>
              <a:rPr sz="2700" spc="-5" dirty="0">
                <a:latin typeface="Georgia"/>
                <a:cs typeface="Georgia"/>
              </a:rPr>
              <a:t>large </a:t>
            </a:r>
            <a:r>
              <a:rPr sz="2700" dirty="0">
                <a:latin typeface="Georgia"/>
                <a:cs typeface="Georgia"/>
              </a:rPr>
              <a:t>number </a:t>
            </a:r>
            <a:r>
              <a:rPr sz="2700" spc="-5" dirty="0">
                <a:latin typeface="Georgia"/>
                <a:cs typeface="Georgia"/>
              </a:rPr>
              <a:t>of</a:t>
            </a:r>
            <a:r>
              <a:rPr sz="2700" spc="-25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transactions.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72661" y="412750"/>
            <a:ext cx="159258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Contd</a:t>
            </a:r>
            <a:r>
              <a:rPr sz="3300" spc="-90" dirty="0"/>
              <a:t> </a:t>
            </a:r>
            <a:r>
              <a:rPr sz="3300" dirty="0"/>
              <a:t>…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466976"/>
            <a:ext cx="4317365" cy="200152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b="1" spc="-5" dirty="0">
                <a:latin typeface="Georgia"/>
                <a:cs typeface="Georgia"/>
              </a:rPr>
              <a:t>Physical</a:t>
            </a:r>
            <a:r>
              <a:rPr sz="2700" b="1" spc="-30" dirty="0">
                <a:latin typeface="Georgia"/>
                <a:cs typeface="Georgia"/>
              </a:rPr>
              <a:t> </a:t>
            </a:r>
            <a:r>
              <a:rPr sz="2700" b="1" dirty="0">
                <a:latin typeface="Georgia"/>
                <a:cs typeface="Georgia"/>
              </a:rPr>
              <a:t>examination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b="1" dirty="0">
                <a:latin typeface="Georgia"/>
                <a:cs typeface="Georgia"/>
              </a:rPr>
              <a:t>Scanning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b="1" spc="-5" dirty="0">
                <a:latin typeface="Georgia"/>
                <a:cs typeface="Georgia"/>
              </a:rPr>
              <a:t>Footing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45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b="1" spc="-5" dirty="0">
                <a:latin typeface="Georgia"/>
                <a:cs typeface="Georgia"/>
              </a:rPr>
              <a:t>Extension</a:t>
            </a:r>
            <a:r>
              <a:rPr sz="2700" b="1" spc="-10" dirty="0">
                <a:latin typeface="Georgia"/>
                <a:cs typeface="Georgia"/>
              </a:rPr>
              <a:t> </a:t>
            </a:r>
            <a:r>
              <a:rPr sz="2700" b="1" spc="-5" dirty="0">
                <a:latin typeface="Georgia"/>
                <a:cs typeface="Georgia"/>
              </a:rPr>
              <a:t>verification.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8010" y="412750"/>
            <a:ext cx="288036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Statutory</a:t>
            </a:r>
            <a:r>
              <a:rPr sz="3300" spc="-85" dirty="0"/>
              <a:t> </a:t>
            </a:r>
            <a:r>
              <a:rPr sz="3300" spc="-5" dirty="0"/>
              <a:t>Audit</a:t>
            </a:r>
            <a:endParaRPr sz="3300"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97179" y="2304288"/>
          <a:ext cx="8501377" cy="3008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3330"/>
                <a:gridCol w="1243330"/>
                <a:gridCol w="520700"/>
                <a:gridCol w="1243330"/>
                <a:gridCol w="1243329"/>
                <a:gridCol w="520700"/>
                <a:gridCol w="1243329"/>
                <a:gridCol w="1243329"/>
              </a:tblGrid>
              <a:tr h="1243584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C5D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spc="-10" dirty="0">
                          <a:latin typeface="Georgia"/>
                          <a:cs typeface="Georgia"/>
                        </a:rPr>
                        <a:t>STAUTORY</a:t>
                      </a:r>
                      <a:endParaRPr sz="1600">
                        <a:latin typeface="Georgia"/>
                        <a:cs typeface="Georgi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600" spc="-5" dirty="0">
                          <a:latin typeface="Georgia"/>
                          <a:cs typeface="Georgia"/>
                        </a:rPr>
                        <a:t>AUDIT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62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C5D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61112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A64D38"/>
                      </a:solidFill>
                      <a:prstDash val="solid"/>
                    </a:lnR>
                    <a:solidFill>
                      <a:srgbClr val="C5D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64D38"/>
                      </a:solidFill>
                      <a:prstDash val="solid"/>
                    </a:lnL>
                    <a:solidFill>
                      <a:srgbClr val="C5D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600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A64D38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1D6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64D38"/>
                      </a:solidFill>
                      <a:prstDash val="solid"/>
                    </a:lnL>
                    <a:lnR w="12700">
                      <a:solidFill>
                        <a:srgbClr val="A64D38"/>
                      </a:solidFill>
                      <a:prstDash val="solid"/>
                    </a:lnR>
                    <a:lnT w="12700">
                      <a:solidFill>
                        <a:srgbClr val="A64D38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64D38"/>
                      </a:solidFill>
                      <a:prstDash val="solid"/>
                    </a:lnL>
                    <a:lnR w="12700">
                      <a:solidFill>
                        <a:srgbClr val="A64D38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1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64D38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1D6"/>
                    </a:solidFill>
                  </a:tcPr>
                </a:tc>
              </a:tr>
              <a:tr h="124358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919480" marR="732790" indent="-181610">
                        <a:lnSpc>
                          <a:spcPct val="118100"/>
                        </a:lnSpc>
                      </a:pPr>
                      <a:r>
                        <a:rPr sz="1600" spc="-5" dirty="0">
                          <a:latin typeface="Georgia"/>
                          <a:cs typeface="Georgia"/>
                        </a:rPr>
                        <a:t>CO</a:t>
                      </a:r>
                      <a:r>
                        <a:rPr sz="1600" spc="-10" dirty="0">
                          <a:latin typeface="Georgia"/>
                          <a:cs typeface="Georgia"/>
                        </a:rPr>
                        <a:t>M</a:t>
                      </a:r>
                      <a:r>
                        <a:rPr sz="1600" dirty="0">
                          <a:latin typeface="Georgia"/>
                          <a:cs typeface="Georgia"/>
                        </a:rPr>
                        <a:t>PANY  </a:t>
                      </a:r>
                      <a:r>
                        <a:rPr sz="1600" spc="-5" dirty="0">
                          <a:latin typeface="Georgia"/>
                          <a:cs typeface="Georgia"/>
                        </a:rPr>
                        <a:t>AUDIT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62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C5D1D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34734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Georgia"/>
                          <a:cs typeface="Georgia"/>
                        </a:rPr>
                        <a:t>AUDIT OF</a:t>
                      </a:r>
                      <a:r>
                        <a:rPr sz="1600" spc="-10" dirty="0">
                          <a:latin typeface="Georgia"/>
                          <a:cs typeface="Georgia"/>
                        </a:rPr>
                        <a:t> TRUSTS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62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C5D1D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514984" marR="369570" indent="-139065">
                        <a:lnSpc>
                          <a:spcPts val="1630"/>
                        </a:lnSpc>
                        <a:spcBef>
                          <a:spcPts val="1175"/>
                        </a:spcBef>
                      </a:pPr>
                      <a:r>
                        <a:rPr sz="1600" spc="-5" dirty="0">
                          <a:latin typeface="Georgia"/>
                          <a:cs typeface="Georgia"/>
                        </a:rPr>
                        <a:t>AUDIT </a:t>
                      </a:r>
                      <a:r>
                        <a:rPr sz="1600" spc="-10" dirty="0">
                          <a:latin typeface="Georgia"/>
                          <a:cs typeface="Georgia"/>
                        </a:rPr>
                        <a:t>OF</a:t>
                      </a:r>
                      <a:r>
                        <a:rPr sz="16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600" spc="-10" dirty="0">
                          <a:latin typeface="Georgia"/>
                          <a:cs typeface="Georgia"/>
                        </a:rPr>
                        <a:t>OTHER  </a:t>
                      </a:r>
                      <a:r>
                        <a:rPr sz="1600" spc="-5" dirty="0">
                          <a:latin typeface="Georgia"/>
                          <a:cs typeface="Georgia"/>
                        </a:rPr>
                        <a:t>INSTITUTIONS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162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8010" y="412750"/>
            <a:ext cx="288036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Statutory</a:t>
            </a:r>
            <a:r>
              <a:rPr sz="3300" spc="-85" dirty="0"/>
              <a:t> </a:t>
            </a:r>
            <a:r>
              <a:rPr sz="3300" spc="-5" dirty="0"/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49653"/>
            <a:ext cx="8340090" cy="430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132080" indent="-274320">
              <a:lnSpc>
                <a:spcPct val="100000"/>
              </a:lnSpc>
              <a:spcBef>
                <a:spcPts val="10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In </a:t>
            </a:r>
            <a:r>
              <a:rPr sz="2700" spc="-5" dirty="0">
                <a:latin typeface="Georgia"/>
                <a:cs typeface="Georgia"/>
              </a:rPr>
              <a:t>case of many undertaking, audit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10" dirty="0">
                <a:latin typeface="Georgia"/>
                <a:cs typeface="Georgia"/>
              </a:rPr>
              <a:t>made  compulsory </a:t>
            </a:r>
            <a:r>
              <a:rPr sz="2700" spc="-5" dirty="0">
                <a:latin typeface="Georgia"/>
                <a:cs typeface="Georgia"/>
              </a:rPr>
              <a:t>under </a:t>
            </a:r>
            <a:r>
              <a:rPr sz="2700" spc="-10" dirty="0">
                <a:latin typeface="Georgia"/>
                <a:cs typeface="Georgia"/>
              </a:rPr>
              <a:t>statue. </a:t>
            </a:r>
            <a:r>
              <a:rPr sz="2700" dirty="0">
                <a:latin typeface="Georgia"/>
                <a:cs typeface="Georgia"/>
              </a:rPr>
              <a:t>It is </a:t>
            </a:r>
            <a:r>
              <a:rPr sz="2700" spc="-10" dirty="0">
                <a:latin typeface="Georgia"/>
                <a:cs typeface="Georgia"/>
              </a:rPr>
              <a:t>so </a:t>
            </a:r>
            <a:r>
              <a:rPr sz="2700" spc="-5" dirty="0">
                <a:latin typeface="Georgia"/>
                <a:cs typeface="Georgia"/>
              </a:rPr>
              <a:t>because these  undertakings </a:t>
            </a:r>
            <a:r>
              <a:rPr sz="2700" dirty="0">
                <a:latin typeface="Georgia"/>
                <a:cs typeface="Georgia"/>
              </a:rPr>
              <a:t>are </a:t>
            </a:r>
            <a:r>
              <a:rPr sz="2700" spc="-5" dirty="0">
                <a:latin typeface="Georgia"/>
                <a:cs typeface="Georgia"/>
              </a:rPr>
              <a:t>established by statute. </a:t>
            </a:r>
            <a:r>
              <a:rPr sz="2700" dirty="0">
                <a:latin typeface="Georgia"/>
                <a:cs typeface="Georgia"/>
              </a:rPr>
              <a:t>The </a:t>
            </a:r>
            <a:r>
              <a:rPr sz="2700" spc="-5" dirty="0">
                <a:latin typeface="Georgia"/>
                <a:cs typeface="Georgia"/>
              </a:rPr>
              <a:t>audit of  their accounts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5" dirty="0">
                <a:latin typeface="Georgia"/>
                <a:cs typeface="Georgia"/>
              </a:rPr>
              <a:t>termed </a:t>
            </a:r>
            <a:r>
              <a:rPr sz="2700" dirty="0">
                <a:latin typeface="Georgia"/>
                <a:cs typeface="Georgia"/>
              </a:rPr>
              <a:t>as </a:t>
            </a:r>
            <a:r>
              <a:rPr sz="2700" spc="-5" dirty="0">
                <a:latin typeface="Georgia"/>
                <a:cs typeface="Georgia"/>
              </a:rPr>
              <a:t>statutory</a:t>
            </a:r>
            <a:r>
              <a:rPr sz="2700" spc="-60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audit.</a:t>
            </a:r>
            <a:endParaRPr sz="2700">
              <a:latin typeface="Georgia"/>
              <a:cs typeface="Georgia"/>
            </a:endParaRPr>
          </a:p>
          <a:p>
            <a:pPr marL="94615">
              <a:lnSpc>
                <a:spcPct val="100000"/>
              </a:lnSpc>
              <a:spcBef>
                <a:spcPts val="650"/>
              </a:spcBef>
            </a:pPr>
            <a:r>
              <a:rPr sz="2700" spc="-5" dirty="0">
                <a:latin typeface="Georgia"/>
                <a:cs typeface="Georgia"/>
              </a:rPr>
              <a:t>Company Audit:</a:t>
            </a:r>
            <a:endParaRPr sz="2700">
              <a:latin typeface="Georgia"/>
              <a:cs typeface="Georgia"/>
            </a:endParaRPr>
          </a:p>
          <a:p>
            <a:pPr marL="287020" marR="5080" indent="-274320">
              <a:lnSpc>
                <a:spcPct val="100000"/>
              </a:lnSpc>
              <a:spcBef>
                <a:spcPts val="650"/>
              </a:spcBef>
            </a:pPr>
            <a:r>
              <a:rPr sz="2700" dirty="0">
                <a:latin typeface="Georgia"/>
                <a:cs typeface="Georgia"/>
              </a:rPr>
              <a:t>The </a:t>
            </a:r>
            <a:r>
              <a:rPr sz="2700" spc="-5" dirty="0">
                <a:latin typeface="Georgia"/>
                <a:cs typeface="Georgia"/>
              </a:rPr>
              <a:t>audit of the accounts of companies </a:t>
            </a:r>
            <a:r>
              <a:rPr sz="2700" dirty="0">
                <a:latin typeface="Georgia"/>
                <a:cs typeface="Georgia"/>
              </a:rPr>
              <a:t>in Indian  </a:t>
            </a:r>
            <a:r>
              <a:rPr sz="2700" spc="-5" dirty="0">
                <a:latin typeface="Georgia"/>
                <a:cs typeface="Georgia"/>
              </a:rPr>
              <a:t>Companies </a:t>
            </a:r>
            <a:r>
              <a:rPr sz="2700" dirty="0">
                <a:latin typeface="Georgia"/>
                <a:cs typeface="Georgia"/>
              </a:rPr>
              <a:t>Act, 1913 </a:t>
            </a:r>
            <a:r>
              <a:rPr sz="2700" spc="-5" dirty="0">
                <a:latin typeface="Georgia"/>
                <a:cs typeface="Georgia"/>
              </a:rPr>
              <a:t>made </a:t>
            </a:r>
            <a:r>
              <a:rPr sz="2700" dirty="0">
                <a:latin typeface="Georgia"/>
                <a:cs typeface="Georgia"/>
              </a:rPr>
              <a:t>it </a:t>
            </a:r>
            <a:r>
              <a:rPr sz="2700" spc="-5" dirty="0">
                <a:latin typeface="Georgia"/>
                <a:cs typeface="Georgia"/>
              </a:rPr>
              <a:t>legally compulsory for  companies </a:t>
            </a:r>
            <a:r>
              <a:rPr sz="2700" dirty="0">
                <a:latin typeface="Georgia"/>
                <a:cs typeface="Georgia"/>
              </a:rPr>
              <a:t>in India </a:t>
            </a:r>
            <a:r>
              <a:rPr sz="2700" spc="-5" dirty="0">
                <a:latin typeface="Georgia"/>
                <a:cs typeface="Georgia"/>
              </a:rPr>
              <a:t>to get their accounts </a:t>
            </a:r>
            <a:r>
              <a:rPr sz="2700" dirty="0">
                <a:latin typeface="Georgia"/>
                <a:cs typeface="Georgia"/>
              </a:rPr>
              <a:t>audited </a:t>
            </a:r>
            <a:r>
              <a:rPr sz="2700" spc="-5" dirty="0">
                <a:latin typeface="Georgia"/>
                <a:cs typeface="Georgia"/>
              </a:rPr>
              <a:t>by  </a:t>
            </a:r>
            <a:r>
              <a:rPr sz="2700" dirty="0">
                <a:latin typeface="Georgia"/>
                <a:cs typeface="Georgia"/>
              </a:rPr>
              <a:t>an independent </a:t>
            </a:r>
            <a:r>
              <a:rPr sz="2700" spc="-5" dirty="0">
                <a:latin typeface="Georgia"/>
                <a:cs typeface="Georgia"/>
              </a:rPr>
              <a:t>professional accountant, but now  companies </a:t>
            </a:r>
            <a:r>
              <a:rPr sz="2700" dirty="0">
                <a:latin typeface="Georgia"/>
                <a:cs typeface="Georgia"/>
              </a:rPr>
              <a:t>Act 2013 </a:t>
            </a:r>
            <a:r>
              <a:rPr sz="2700" spc="-5" dirty="0">
                <a:latin typeface="Georgia"/>
                <a:cs typeface="Georgia"/>
              </a:rPr>
              <a:t>have made tremendous</a:t>
            </a:r>
            <a:r>
              <a:rPr sz="2700" spc="-114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changes.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69157" y="412750"/>
            <a:ext cx="280098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Audit </a:t>
            </a:r>
            <a:r>
              <a:rPr sz="3300" spc="-5" dirty="0"/>
              <a:t>of</a:t>
            </a:r>
            <a:r>
              <a:rPr sz="3300" spc="-85" dirty="0"/>
              <a:t> </a:t>
            </a:r>
            <a:r>
              <a:rPr sz="3300" dirty="0"/>
              <a:t>Trusts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49653"/>
            <a:ext cx="8204834" cy="2494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10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spc="-5" dirty="0">
                <a:latin typeface="Georgia"/>
                <a:cs typeface="Georgia"/>
              </a:rPr>
              <a:t>Trusts are </a:t>
            </a:r>
            <a:r>
              <a:rPr sz="2700" spc="-10" dirty="0">
                <a:latin typeface="Georgia"/>
                <a:cs typeface="Georgia"/>
              </a:rPr>
              <a:t>usually </a:t>
            </a:r>
            <a:r>
              <a:rPr sz="2700" spc="-5" dirty="0">
                <a:latin typeface="Georgia"/>
                <a:cs typeface="Georgia"/>
              </a:rPr>
              <a:t>created for the benefit of the weak 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helpless persons like widows, </a:t>
            </a:r>
            <a:r>
              <a:rPr sz="2700" dirty="0">
                <a:latin typeface="Georgia"/>
                <a:cs typeface="Georgia"/>
              </a:rPr>
              <a:t>minors </a:t>
            </a:r>
            <a:r>
              <a:rPr sz="2700" spc="-5" dirty="0">
                <a:latin typeface="Georgia"/>
                <a:cs typeface="Georgia"/>
              </a:rPr>
              <a:t>etc, who  </a:t>
            </a:r>
            <a:r>
              <a:rPr sz="2700" dirty="0">
                <a:latin typeface="Georgia"/>
                <a:cs typeface="Georgia"/>
              </a:rPr>
              <a:t>are </a:t>
            </a:r>
            <a:r>
              <a:rPr sz="2700" spc="-5" dirty="0">
                <a:latin typeface="Georgia"/>
                <a:cs typeface="Georgia"/>
              </a:rPr>
              <a:t>not </a:t>
            </a:r>
            <a:r>
              <a:rPr sz="2700" dirty="0">
                <a:latin typeface="Georgia"/>
                <a:cs typeface="Georgia"/>
              </a:rPr>
              <a:t>in a </a:t>
            </a:r>
            <a:r>
              <a:rPr sz="2700" spc="-5" dirty="0">
                <a:latin typeface="Georgia"/>
                <a:cs typeface="Georgia"/>
              </a:rPr>
              <a:t>position to access to understand the  accounts of </a:t>
            </a:r>
            <a:r>
              <a:rPr sz="2700" spc="-10" dirty="0">
                <a:latin typeface="Georgia"/>
                <a:cs typeface="Georgia"/>
              </a:rPr>
              <a:t>such </a:t>
            </a:r>
            <a:r>
              <a:rPr sz="2700" spc="-5" dirty="0">
                <a:latin typeface="Georgia"/>
                <a:cs typeface="Georgia"/>
              </a:rPr>
              <a:t>trusts. </a:t>
            </a:r>
            <a:r>
              <a:rPr sz="2700" dirty="0">
                <a:latin typeface="Georgia"/>
                <a:cs typeface="Georgia"/>
              </a:rPr>
              <a:t>The </a:t>
            </a:r>
            <a:r>
              <a:rPr sz="2700" spc="-5" dirty="0">
                <a:latin typeface="Georgia"/>
                <a:cs typeface="Georgia"/>
              </a:rPr>
              <a:t>trustees </a:t>
            </a:r>
            <a:r>
              <a:rPr sz="2700" dirty="0">
                <a:latin typeface="Georgia"/>
                <a:cs typeface="Georgia"/>
              </a:rPr>
              <a:t>are </a:t>
            </a:r>
            <a:r>
              <a:rPr sz="2700" spc="-5" dirty="0">
                <a:latin typeface="Georgia"/>
                <a:cs typeface="Georgia"/>
              </a:rPr>
              <a:t>made  </a:t>
            </a:r>
            <a:r>
              <a:rPr sz="2700" dirty="0">
                <a:latin typeface="Georgia"/>
                <a:cs typeface="Georgia"/>
              </a:rPr>
              <a:t>responsibility </a:t>
            </a:r>
            <a:r>
              <a:rPr sz="2700" spc="-5" dirty="0">
                <a:latin typeface="Georgia"/>
                <a:cs typeface="Georgia"/>
              </a:rPr>
              <a:t>to </a:t>
            </a:r>
            <a:r>
              <a:rPr sz="2700" spc="-10" dirty="0">
                <a:latin typeface="Georgia"/>
                <a:cs typeface="Georgia"/>
              </a:rPr>
              <a:t>look </a:t>
            </a:r>
            <a:r>
              <a:rPr sz="2700" spc="-5" dirty="0">
                <a:latin typeface="Georgia"/>
                <a:cs typeface="Georgia"/>
              </a:rPr>
              <a:t>after the property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to  </a:t>
            </a:r>
            <a:r>
              <a:rPr sz="2700" dirty="0">
                <a:latin typeface="Georgia"/>
                <a:cs typeface="Georgia"/>
              </a:rPr>
              <a:t>maintain</a:t>
            </a:r>
            <a:r>
              <a:rPr sz="2700" spc="-5" dirty="0">
                <a:latin typeface="Georgia"/>
                <a:cs typeface="Georgia"/>
              </a:rPr>
              <a:t> accounts.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29408" y="412750"/>
            <a:ext cx="488124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Audit </a:t>
            </a:r>
            <a:r>
              <a:rPr sz="3300" spc="-5" dirty="0"/>
              <a:t>of other</a:t>
            </a:r>
            <a:r>
              <a:rPr sz="3300" spc="-70" dirty="0"/>
              <a:t> </a:t>
            </a:r>
            <a:r>
              <a:rPr sz="3300" dirty="0"/>
              <a:t>Institutions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49653"/>
            <a:ext cx="8343900" cy="3400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10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After </a:t>
            </a:r>
            <a:r>
              <a:rPr sz="2700" spc="-5" dirty="0">
                <a:latin typeface="Georgia"/>
                <a:cs typeface="Georgia"/>
              </a:rPr>
              <a:t>companies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trusts, there </a:t>
            </a:r>
            <a:r>
              <a:rPr sz="2700" dirty="0">
                <a:latin typeface="Georgia"/>
                <a:cs typeface="Georgia"/>
              </a:rPr>
              <a:t>are </a:t>
            </a:r>
            <a:r>
              <a:rPr sz="2700" spc="-5" dirty="0">
                <a:latin typeface="Georgia"/>
                <a:cs typeface="Georgia"/>
              </a:rPr>
              <a:t>other </a:t>
            </a:r>
            <a:r>
              <a:rPr sz="2700" spc="-10" dirty="0">
                <a:latin typeface="Georgia"/>
                <a:cs typeface="Georgia"/>
              </a:rPr>
              <a:t>corporate  </a:t>
            </a:r>
            <a:r>
              <a:rPr sz="2700" spc="-5" dirty="0">
                <a:latin typeface="Georgia"/>
                <a:cs typeface="Georgia"/>
              </a:rPr>
              <a:t>bodies, such </a:t>
            </a:r>
            <a:r>
              <a:rPr sz="2700" dirty="0">
                <a:latin typeface="Georgia"/>
                <a:cs typeface="Georgia"/>
              </a:rPr>
              <a:t>as </a:t>
            </a:r>
            <a:r>
              <a:rPr sz="2700" spc="-5" dirty="0">
                <a:latin typeface="Georgia"/>
                <a:cs typeface="Georgia"/>
              </a:rPr>
              <a:t>electricity </a:t>
            </a:r>
            <a:r>
              <a:rPr sz="2700" dirty="0">
                <a:latin typeface="Georgia"/>
                <a:cs typeface="Georgia"/>
              </a:rPr>
              <a:t>and gas </a:t>
            </a:r>
            <a:r>
              <a:rPr sz="2700" spc="-5" dirty="0">
                <a:latin typeface="Georgia"/>
                <a:cs typeface="Georgia"/>
              </a:rPr>
              <a:t>companies, banks 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insurance companies,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other corporate </a:t>
            </a:r>
            <a:r>
              <a:rPr sz="2700" spc="-10" dirty="0">
                <a:latin typeface="Georgia"/>
                <a:cs typeface="Georgia"/>
              </a:rPr>
              <a:t>public  </a:t>
            </a:r>
            <a:r>
              <a:rPr sz="2700" spc="-5" dirty="0">
                <a:latin typeface="Georgia"/>
                <a:cs typeface="Georgia"/>
              </a:rPr>
              <a:t>bodies which have been </a:t>
            </a:r>
            <a:r>
              <a:rPr sz="2700" spc="-10" dirty="0">
                <a:latin typeface="Georgia"/>
                <a:cs typeface="Georgia"/>
              </a:rPr>
              <a:t>formed </a:t>
            </a:r>
            <a:r>
              <a:rPr sz="2700" spc="-5" dirty="0">
                <a:latin typeface="Georgia"/>
                <a:cs typeface="Georgia"/>
              </a:rPr>
              <a:t>under their  </a:t>
            </a:r>
            <a:r>
              <a:rPr sz="2700" dirty="0">
                <a:latin typeface="Georgia"/>
                <a:cs typeface="Georgia"/>
              </a:rPr>
              <a:t>respective</a:t>
            </a:r>
            <a:r>
              <a:rPr sz="2700" spc="-5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statutes.</a:t>
            </a:r>
            <a:endParaRPr sz="2700">
              <a:latin typeface="Georgia"/>
              <a:cs typeface="Georgia"/>
            </a:endParaRPr>
          </a:p>
          <a:p>
            <a:pPr marL="287020" marR="465455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The </a:t>
            </a:r>
            <a:r>
              <a:rPr sz="2700" spc="-5" dirty="0">
                <a:latin typeface="Georgia"/>
                <a:cs typeface="Georgia"/>
              </a:rPr>
              <a:t>audit of co-operative societies </a:t>
            </a:r>
            <a:r>
              <a:rPr sz="2700" dirty="0">
                <a:latin typeface="Georgia"/>
                <a:cs typeface="Georgia"/>
              </a:rPr>
              <a:t>is </a:t>
            </a:r>
            <a:r>
              <a:rPr sz="2700" spc="-5" dirty="0">
                <a:latin typeface="Georgia"/>
                <a:cs typeface="Georgia"/>
              </a:rPr>
              <a:t>conducted by  the Co-operative Department of the State  Government.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32226" y="412750"/>
            <a:ext cx="247269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Private</a:t>
            </a:r>
            <a:r>
              <a:rPr sz="3300" spc="-110" dirty="0"/>
              <a:t> </a:t>
            </a:r>
            <a:r>
              <a:rPr sz="3300" dirty="0"/>
              <a:t>Audit</a:t>
            </a:r>
            <a:endParaRPr sz="3300"/>
          </a:p>
        </p:txBody>
      </p:sp>
      <p:sp>
        <p:nvSpPr>
          <p:cNvPr id="4" name="object 4"/>
          <p:cNvSpPr txBox="1"/>
          <p:nvPr/>
        </p:nvSpPr>
        <p:spPr>
          <a:xfrm>
            <a:off x="380491" y="1508505"/>
            <a:ext cx="8198484" cy="43884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87020" marR="5080" indent="-274320">
              <a:lnSpc>
                <a:spcPct val="90000"/>
              </a:lnSpc>
              <a:spcBef>
                <a:spcPts val="425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The </a:t>
            </a:r>
            <a:r>
              <a:rPr sz="2700" spc="-5" dirty="0">
                <a:latin typeface="Georgia"/>
                <a:cs typeface="Georgia"/>
              </a:rPr>
              <a:t>institutions which are private </a:t>
            </a:r>
            <a:r>
              <a:rPr sz="2700" dirty="0">
                <a:latin typeface="Georgia"/>
                <a:cs typeface="Georgia"/>
              </a:rPr>
              <a:t>in </a:t>
            </a:r>
            <a:r>
              <a:rPr sz="2700" spc="-5" dirty="0">
                <a:latin typeface="Georgia"/>
                <a:cs typeface="Georgia"/>
              </a:rPr>
              <a:t>character </a:t>
            </a:r>
            <a:r>
              <a:rPr sz="2700" dirty="0">
                <a:latin typeface="Georgia"/>
                <a:cs typeface="Georgia"/>
              </a:rPr>
              <a:t>also  </a:t>
            </a:r>
            <a:r>
              <a:rPr sz="2700" spc="-5" dirty="0">
                <a:latin typeface="Georgia"/>
                <a:cs typeface="Georgia"/>
              </a:rPr>
              <a:t>get their accounts by some qualified </a:t>
            </a:r>
            <a:r>
              <a:rPr sz="2700" spc="-10" dirty="0">
                <a:latin typeface="Georgia"/>
                <a:cs typeface="Georgia"/>
              </a:rPr>
              <a:t>auditors. Such  </a:t>
            </a:r>
            <a:r>
              <a:rPr sz="2700" dirty="0">
                <a:latin typeface="Georgia"/>
                <a:cs typeface="Georgia"/>
              </a:rPr>
              <a:t>as an audit is </a:t>
            </a:r>
            <a:r>
              <a:rPr sz="2700" spc="-5" dirty="0">
                <a:latin typeface="Georgia"/>
                <a:cs typeface="Georgia"/>
              </a:rPr>
              <a:t>not </a:t>
            </a:r>
            <a:r>
              <a:rPr sz="2700" dirty="0">
                <a:latin typeface="Georgia"/>
                <a:cs typeface="Georgia"/>
              </a:rPr>
              <a:t>required </a:t>
            </a:r>
            <a:r>
              <a:rPr sz="2700" spc="-5" dirty="0">
                <a:latin typeface="Georgia"/>
                <a:cs typeface="Georgia"/>
              </a:rPr>
              <a:t>by statute. </a:t>
            </a:r>
            <a:r>
              <a:rPr sz="2700" dirty="0">
                <a:latin typeface="Georgia"/>
                <a:cs typeface="Georgia"/>
              </a:rPr>
              <a:t>Hence it is  known as private </a:t>
            </a:r>
            <a:r>
              <a:rPr sz="2700" spc="-5" dirty="0">
                <a:latin typeface="Georgia"/>
                <a:cs typeface="Georgia"/>
              </a:rPr>
              <a:t>audit. </a:t>
            </a:r>
            <a:r>
              <a:rPr sz="2700" dirty="0">
                <a:latin typeface="Georgia"/>
                <a:cs typeface="Georgia"/>
              </a:rPr>
              <a:t>These </a:t>
            </a:r>
            <a:r>
              <a:rPr sz="2700" spc="-5" dirty="0">
                <a:latin typeface="Georgia"/>
                <a:cs typeface="Georgia"/>
              </a:rPr>
              <a:t>bodies have their</a:t>
            </a:r>
            <a:r>
              <a:rPr sz="2700" spc="-13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own  arrangements for audit </a:t>
            </a:r>
            <a:r>
              <a:rPr sz="2700" dirty="0">
                <a:latin typeface="Georgia"/>
                <a:cs typeface="Georgia"/>
              </a:rPr>
              <a:t>and run </a:t>
            </a:r>
            <a:r>
              <a:rPr sz="2700" spc="-5" dirty="0">
                <a:latin typeface="Georgia"/>
                <a:cs typeface="Georgia"/>
              </a:rPr>
              <a:t>for their own  </a:t>
            </a:r>
            <a:r>
              <a:rPr sz="2700" dirty="0">
                <a:latin typeface="Georgia"/>
                <a:cs typeface="Georgia"/>
              </a:rPr>
              <a:t>interest </a:t>
            </a:r>
            <a:r>
              <a:rPr sz="2700" spc="-5" dirty="0">
                <a:latin typeface="Georgia"/>
                <a:cs typeface="Georgia"/>
              </a:rPr>
              <a:t>so that their accounts </a:t>
            </a:r>
            <a:r>
              <a:rPr sz="2700" dirty="0">
                <a:latin typeface="Georgia"/>
                <a:cs typeface="Georgia"/>
              </a:rPr>
              <a:t>may </a:t>
            </a:r>
            <a:r>
              <a:rPr sz="2700" spc="-5" dirty="0">
                <a:latin typeface="Georgia"/>
                <a:cs typeface="Georgia"/>
              </a:rPr>
              <a:t>be scrutinised by  professional</a:t>
            </a:r>
            <a:r>
              <a:rPr sz="2700" spc="-3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accountant.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32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Audit </a:t>
            </a:r>
            <a:r>
              <a:rPr sz="2700" spc="-5" dirty="0">
                <a:latin typeface="Georgia"/>
                <a:cs typeface="Georgia"/>
              </a:rPr>
              <a:t>of the accounts of </a:t>
            </a:r>
            <a:r>
              <a:rPr sz="2700" spc="-10" dirty="0">
                <a:latin typeface="Georgia"/>
                <a:cs typeface="Georgia"/>
              </a:rPr>
              <a:t>sole</a:t>
            </a:r>
            <a:r>
              <a:rPr sz="2700" spc="-5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trader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325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Audit </a:t>
            </a:r>
            <a:r>
              <a:rPr sz="2700" spc="-5" dirty="0">
                <a:latin typeface="Georgia"/>
                <a:cs typeface="Georgia"/>
              </a:rPr>
              <a:t>of the accounts of the partnership</a:t>
            </a:r>
            <a:r>
              <a:rPr sz="2700" spc="-4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firm.</a:t>
            </a:r>
            <a:endParaRPr sz="2700">
              <a:latin typeface="Georgia"/>
              <a:cs typeface="Georgia"/>
            </a:endParaRPr>
          </a:p>
          <a:p>
            <a:pPr marL="287020" marR="1009650" indent="-274320">
              <a:lnSpc>
                <a:spcPts val="2920"/>
              </a:lnSpc>
              <a:spcBef>
                <a:spcPts val="69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Audit </a:t>
            </a:r>
            <a:r>
              <a:rPr sz="2700" spc="-5" dirty="0">
                <a:latin typeface="Georgia"/>
                <a:cs typeface="Georgia"/>
              </a:rPr>
              <a:t>of the accounts of other individuals and  institutions.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1298" y="290829"/>
            <a:ext cx="70605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Audit </a:t>
            </a:r>
            <a:r>
              <a:rPr sz="3600" spc="-5" dirty="0"/>
              <a:t>of </a:t>
            </a:r>
            <a:r>
              <a:rPr sz="3600" dirty="0"/>
              <a:t>the accounts </a:t>
            </a:r>
            <a:r>
              <a:rPr sz="3600" spc="-5" dirty="0"/>
              <a:t>of sole</a:t>
            </a:r>
            <a:r>
              <a:rPr sz="3600" spc="-165" dirty="0"/>
              <a:t> </a:t>
            </a:r>
            <a:r>
              <a:rPr sz="3600" spc="-5" dirty="0"/>
              <a:t>trader</a:t>
            </a:r>
            <a:endParaRPr sz="3600"/>
          </a:p>
        </p:txBody>
      </p:sp>
      <p:sp>
        <p:nvSpPr>
          <p:cNvPr id="4" name="object 4"/>
          <p:cNvSpPr txBox="1"/>
          <p:nvPr/>
        </p:nvSpPr>
        <p:spPr>
          <a:xfrm>
            <a:off x="380491" y="1549653"/>
            <a:ext cx="8235950" cy="39770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396240" indent="-274320">
              <a:lnSpc>
                <a:spcPct val="100000"/>
              </a:lnSpc>
              <a:spcBef>
                <a:spcPts val="10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The appointment </a:t>
            </a:r>
            <a:r>
              <a:rPr sz="2700" spc="-5" dirty="0">
                <a:latin typeface="Georgia"/>
                <a:cs typeface="Georgia"/>
              </a:rPr>
              <a:t>of </a:t>
            </a:r>
            <a:r>
              <a:rPr sz="2700" spc="-10" dirty="0">
                <a:latin typeface="Georgia"/>
                <a:cs typeface="Georgia"/>
              </a:rPr>
              <a:t>an </a:t>
            </a:r>
            <a:r>
              <a:rPr sz="2700" spc="-5" dirty="0">
                <a:latin typeface="Georgia"/>
                <a:cs typeface="Georgia"/>
              </a:rPr>
              <a:t>auditor rests absolutely on  the proprietor.</a:t>
            </a:r>
            <a:endParaRPr sz="2700">
              <a:latin typeface="Georgia"/>
              <a:cs typeface="Georgia"/>
            </a:endParaRPr>
          </a:p>
          <a:p>
            <a:pPr marL="28702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He is appointed </a:t>
            </a:r>
            <a:r>
              <a:rPr sz="2700" spc="-5" dirty="0">
                <a:latin typeface="Georgia"/>
                <a:cs typeface="Georgia"/>
              </a:rPr>
              <a:t>under </a:t>
            </a:r>
            <a:r>
              <a:rPr sz="2700" spc="-10" dirty="0">
                <a:latin typeface="Georgia"/>
                <a:cs typeface="Georgia"/>
              </a:rPr>
              <a:t>an</a:t>
            </a:r>
            <a:r>
              <a:rPr sz="2700" spc="-55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agreement.</a:t>
            </a:r>
            <a:endParaRPr sz="2700">
              <a:latin typeface="Georgia"/>
              <a:cs typeface="Georgia"/>
            </a:endParaRPr>
          </a:p>
          <a:p>
            <a:pPr marL="287020" marR="5080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An </a:t>
            </a:r>
            <a:r>
              <a:rPr sz="2700" spc="-5" dirty="0">
                <a:latin typeface="Georgia"/>
                <a:cs typeface="Georgia"/>
              </a:rPr>
              <a:t>auditor must get clear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10" dirty="0">
                <a:latin typeface="Georgia"/>
                <a:cs typeface="Georgia"/>
              </a:rPr>
              <a:t>unambiguous  </a:t>
            </a:r>
            <a:r>
              <a:rPr sz="2700" spc="-5" dirty="0">
                <a:latin typeface="Georgia"/>
                <a:cs typeface="Georgia"/>
              </a:rPr>
              <a:t>instructions </a:t>
            </a:r>
            <a:r>
              <a:rPr sz="2700" dirty="0">
                <a:latin typeface="Georgia"/>
                <a:cs typeface="Georgia"/>
              </a:rPr>
              <a:t>in </a:t>
            </a:r>
            <a:r>
              <a:rPr sz="2700" spc="-5" dirty="0">
                <a:latin typeface="Georgia"/>
                <a:cs typeface="Georgia"/>
              </a:rPr>
              <a:t>writing by his client </a:t>
            </a:r>
            <a:r>
              <a:rPr sz="2700" dirty="0">
                <a:latin typeface="Georgia"/>
                <a:cs typeface="Georgia"/>
              </a:rPr>
              <a:t>as </a:t>
            </a:r>
            <a:r>
              <a:rPr sz="2700" spc="-5" dirty="0">
                <a:latin typeface="Georgia"/>
                <a:cs typeface="Georgia"/>
              </a:rPr>
              <a:t>to what he has  to do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how he has </a:t>
            </a:r>
            <a:r>
              <a:rPr sz="2700" dirty="0">
                <a:latin typeface="Georgia"/>
                <a:cs typeface="Georgia"/>
              </a:rPr>
              <a:t>to</a:t>
            </a:r>
            <a:r>
              <a:rPr sz="2700" spc="-2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proceed.</a:t>
            </a:r>
            <a:endParaRPr sz="2700">
              <a:latin typeface="Georgia"/>
              <a:cs typeface="Georgia"/>
            </a:endParaRPr>
          </a:p>
          <a:p>
            <a:pPr marL="287020" marR="522605" indent="-274320">
              <a:lnSpc>
                <a:spcPct val="100000"/>
              </a:lnSpc>
              <a:spcBef>
                <a:spcPts val="650"/>
              </a:spcBef>
              <a:buClr>
                <a:srgbClr val="D16248"/>
              </a:buClr>
              <a:buSzPct val="85185"/>
              <a:buFont typeface="Wingdings 2"/>
              <a:buChar char=""/>
              <a:tabLst>
                <a:tab pos="287020" algn="l"/>
              </a:tabLst>
            </a:pPr>
            <a:r>
              <a:rPr sz="2700" dirty="0">
                <a:latin typeface="Georgia"/>
                <a:cs typeface="Georgia"/>
              </a:rPr>
              <a:t>This is </a:t>
            </a:r>
            <a:r>
              <a:rPr sz="2700" spc="-5" dirty="0">
                <a:latin typeface="Georgia"/>
                <a:cs typeface="Georgia"/>
              </a:rPr>
              <a:t>necessary </a:t>
            </a:r>
            <a:r>
              <a:rPr sz="2700" spc="-10" dirty="0">
                <a:latin typeface="Georgia"/>
                <a:cs typeface="Georgia"/>
              </a:rPr>
              <a:t>because </a:t>
            </a:r>
            <a:r>
              <a:rPr sz="2700" spc="-5" dirty="0">
                <a:latin typeface="Georgia"/>
                <a:cs typeface="Georgia"/>
              </a:rPr>
              <a:t>the auditor can be held  </a:t>
            </a:r>
            <a:r>
              <a:rPr sz="2700" dirty="0">
                <a:latin typeface="Georgia"/>
                <a:cs typeface="Georgia"/>
              </a:rPr>
              <a:t>responsible </a:t>
            </a:r>
            <a:r>
              <a:rPr sz="2700" spc="-5" dirty="0">
                <a:latin typeface="Georgia"/>
                <a:cs typeface="Georgia"/>
              </a:rPr>
              <a:t>for charge of negligence </a:t>
            </a:r>
            <a:r>
              <a:rPr sz="2700" dirty="0">
                <a:latin typeface="Georgia"/>
                <a:cs typeface="Georgia"/>
              </a:rPr>
              <a:t>and </a:t>
            </a:r>
            <a:r>
              <a:rPr sz="2700" spc="-5" dirty="0">
                <a:latin typeface="Georgia"/>
                <a:cs typeface="Georgia"/>
              </a:rPr>
              <a:t>by  producing the </a:t>
            </a:r>
            <a:r>
              <a:rPr sz="2700" dirty="0">
                <a:latin typeface="Georgia"/>
                <a:cs typeface="Georgia"/>
              </a:rPr>
              <a:t>agreement, </a:t>
            </a:r>
            <a:r>
              <a:rPr sz="2700" spc="-5" dirty="0">
                <a:latin typeface="Georgia"/>
                <a:cs typeface="Georgia"/>
              </a:rPr>
              <a:t>he can </a:t>
            </a:r>
            <a:r>
              <a:rPr sz="2700" dirty="0">
                <a:latin typeface="Georgia"/>
                <a:cs typeface="Georgia"/>
              </a:rPr>
              <a:t>protect</a:t>
            </a:r>
            <a:r>
              <a:rPr sz="2700" spc="-11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himself.</a:t>
            </a:r>
            <a:endParaRPr sz="2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1502</Words>
  <Application>Microsoft Office PowerPoint</Application>
  <PresentationFormat>On-screen Show (4:3)</PresentationFormat>
  <Paragraphs>156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Types &amp; Techniques of Audit</vt:lpstr>
      <vt:lpstr>Types of Audit</vt:lpstr>
      <vt:lpstr>Organization Structure</vt:lpstr>
      <vt:lpstr>Statutory Audit</vt:lpstr>
      <vt:lpstr>Statutory Audit</vt:lpstr>
      <vt:lpstr>Audit of Trusts</vt:lpstr>
      <vt:lpstr>Audit of other Institutions</vt:lpstr>
      <vt:lpstr>Private Audit</vt:lpstr>
      <vt:lpstr>Audit of the accounts of sole trader</vt:lpstr>
      <vt:lpstr>Audit of the Accounts of Partnership Firms</vt:lpstr>
      <vt:lpstr>Audit of the Accounts of other Individuals and  Institutions</vt:lpstr>
      <vt:lpstr>Government Audit</vt:lpstr>
      <vt:lpstr>Objectives…</vt:lpstr>
      <vt:lpstr>Slide 14</vt:lpstr>
      <vt:lpstr>Complete Audit</vt:lpstr>
      <vt:lpstr>Partial Audit</vt:lpstr>
      <vt:lpstr>Continuous Audit</vt:lpstr>
      <vt:lpstr>Advantages of Continuous Audit</vt:lpstr>
      <vt:lpstr>Disadvantages of Continues Audit</vt:lpstr>
      <vt:lpstr>Methods to avoid disadvantages of continuous audit</vt:lpstr>
      <vt:lpstr>Periodic Audit</vt:lpstr>
      <vt:lpstr>Advantages of periodical Audit</vt:lpstr>
      <vt:lpstr>Disadvantages of periodical Audit</vt:lpstr>
      <vt:lpstr>Interim Audit (Temporary)</vt:lpstr>
      <vt:lpstr>Efficiency Audit</vt:lpstr>
      <vt:lpstr>Objectives of efficiency Audit</vt:lpstr>
      <vt:lpstr>Internal Audit</vt:lpstr>
      <vt:lpstr>Objectives of Internal Audit</vt:lpstr>
      <vt:lpstr>Objectives of Internal Audit</vt:lpstr>
      <vt:lpstr>Techniques of Audit</vt:lpstr>
      <vt:lpstr>Contd …</vt:lpstr>
      <vt:lpstr>Slide 32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&amp; Techniques of Audit</dc:title>
  <dc:creator>Manish</dc:creator>
  <cp:lastModifiedBy>Manish</cp:lastModifiedBy>
  <cp:revision>1</cp:revision>
  <dcterms:created xsi:type="dcterms:W3CDTF">2006-08-16T00:00:00Z</dcterms:created>
  <dcterms:modified xsi:type="dcterms:W3CDTF">2018-12-09T05:51:06Z</dcterms:modified>
</cp:coreProperties>
</file>