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F199B-BE2A-4224-9196-9B8AF7C01938}" type="datetimeFigureOut">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6F199B-BE2A-4224-9196-9B8AF7C01938}" type="datetimeFigureOut">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6F199B-BE2A-4224-9196-9B8AF7C01938}" type="datetimeFigureOut">
              <a:rPr lang="en-US" smtClean="0"/>
              <a:t>7/31/2017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6F199B-BE2A-4224-9196-9B8AF7C01938}" type="datetimeFigureOut">
              <a:rPr lang="en-US" smtClean="0"/>
              <a:t>7/31/2017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F199B-BE2A-4224-9196-9B8AF7C01938}" type="datetimeFigureOut">
              <a:rPr lang="en-US" smtClean="0"/>
              <a:t>7/31/2017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F199B-BE2A-4224-9196-9B8AF7C01938}" type="datetimeFigureOut">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F199B-BE2A-4224-9196-9B8AF7C01938}" type="datetimeFigureOut">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F7268-3BA7-40B6-B972-7E4897E9A3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F199B-BE2A-4224-9196-9B8AF7C01938}" type="datetimeFigureOut">
              <a:rPr lang="en-US" smtClean="0"/>
              <a:t>7/31/2017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F7268-3BA7-40B6-B972-7E4897E9A3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Functions of RBI	</a:t>
            </a:r>
            <a:endParaRPr lang="en-US" sz="6600" dirty="0"/>
          </a:p>
        </p:txBody>
      </p:sp>
      <p:sp>
        <p:nvSpPr>
          <p:cNvPr id="3" name="Subtitle 2"/>
          <p:cNvSpPr>
            <a:spLocks noGrp="1"/>
          </p:cNvSpPr>
          <p:nvPr>
            <p:ph type="subTitle" idx="1"/>
          </p:nvPr>
        </p:nvSpPr>
        <p:spPr>
          <a:xfrm>
            <a:off x="1371600" y="4495800"/>
            <a:ext cx="6400800" cy="1143000"/>
          </a:xfrm>
        </p:spPr>
        <p:txBody>
          <a:bodyPr>
            <a:noAutofit/>
          </a:bodyPr>
          <a:lstStyle/>
          <a:p>
            <a:endParaRPr lang="en-US" sz="2800" dirty="0" smtClean="0"/>
          </a:p>
          <a:p>
            <a:endParaRPr lang="en-US" sz="2800" dirty="0"/>
          </a:p>
          <a:p>
            <a:r>
              <a:rPr lang="en-US" sz="2800" dirty="0" smtClean="0"/>
              <a:t>Dr. Manish </a:t>
            </a:r>
            <a:r>
              <a:rPr lang="en-US" sz="2800" dirty="0" err="1" smtClean="0"/>
              <a:t>Dadhich</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Development </a:t>
            </a:r>
            <a:r>
              <a:rPr lang="en-US" b="1" dirty="0"/>
              <a:t>of the Financial System</a:t>
            </a:r>
            <a:r>
              <a:rPr lang="en-US" dirty="0"/>
              <a:t>: </a:t>
            </a:r>
          </a:p>
        </p:txBody>
      </p:sp>
      <p:sp>
        <p:nvSpPr>
          <p:cNvPr id="3" name="Content Placeholder 2"/>
          <p:cNvSpPr>
            <a:spLocks noGrp="1"/>
          </p:cNvSpPr>
          <p:nvPr>
            <p:ph idx="1"/>
          </p:nvPr>
        </p:nvSpPr>
        <p:spPr/>
        <p:txBody>
          <a:bodyPr/>
          <a:lstStyle/>
          <a:p>
            <a:pPr algn="just"/>
            <a:r>
              <a:rPr lang="en-US" dirty="0"/>
              <a:t>The financial system comprises the financial</a:t>
            </a:r>
            <a:r>
              <a:rPr lang="en-US" b="1" dirty="0"/>
              <a:t> </a:t>
            </a:r>
            <a:r>
              <a:rPr lang="en-US" dirty="0"/>
              <a:t>institutions, financial markets and financial instruments. The sound and efficient financial system is a precondition of the rapid economic development of the nation. The RBI has encouraged establishment of main banking and non-banking institutions to cater to the credit requirements of diverse sectors of the economy.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Development </a:t>
            </a:r>
            <a:r>
              <a:rPr lang="en-US" b="1" dirty="0"/>
              <a:t>of Agriculture </a:t>
            </a:r>
            <a:r>
              <a:rPr lang="en-US" dirty="0"/>
              <a:t>: </a:t>
            </a:r>
          </a:p>
        </p:txBody>
      </p:sp>
      <p:sp>
        <p:nvSpPr>
          <p:cNvPr id="3" name="Content Placeholder 2"/>
          <p:cNvSpPr>
            <a:spLocks noGrp="1"/>
          </p:cNvSpPr>
          <p:nvPr>
            <p:ph idx="1"/>
          </p:nvPr>
        </p:nvSpPr>
        <p:spPr/>
        <p:txBody>
          <a:bodyPr>
            <a:normAutofit lnSpcReduction="10000"/>
          </a:bodyPr>
          <a:lstStyle/>
          <a:p>
            <a:pPr algn="just"/>
            <a:r>
              <a:rPr lang="en-US" dirty="0"/>
              <a:t>In an agrarian economy like ours, the RBI has to provide</a:t>
            </a:r>
            <a:r>
              <a:rPr lang="en-US" b="1" dirty="0"/>
              <a:t> </a:t>
            </a:r>
            <a:r>
              <a:rPr lang="en-US" dirty="0"/>
              <a:t>special attention for the credit need of agriculture and allied activities. It has successfully rendered service in this direction by increasing the flow of credit to this sector. It has earlier the Agriculture Refinance and Development Corporation (ARDC) to look after the credit, National Bank for Agriculture and Rural Development (NABARD) and Regional Rural Banks (RRBs).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Provision </a:t>
            </a:r>
            <a:r>
              <a:rPr lang="en-US" b="1" dirty="0"/>
              <a:t>of Industrial Finance </a:t>
            </a:r>
            <a:r>
              <a:rPr lang="en-US" dirty="0"/>
              <a:t>: </a:t>
            </a:r>
          </a:p>
        </p:txBody>
      </p:sp>
      <p:sp>
        <p:nvSpPr>
          <p:cNvPr id="3" name="Content Placeholder 2"/>
          <p:cNvSpPr>
            <a:spLocks noGrp="1"/>
          </p:cNvSpPr>
          <p:nvPr>
            <p:ph idx="1"/>
          </p:nvPr>
        </p:nvSpPr>
        <p:spPr/>
        <p:txBody>
          <a:bodyPr/>
          <a:lstStyle/>
          <a:p>
            <a:pPr algn="just"/>
            <a:r>
              <a:rPr lang="en-US" dirty="0"/>
              <a:t>Rapid industrial growth is the key to faster economic</a:t>
            </a:r>
            <a:r>
              <a:rPr lang="en-US" b="1" dirty="0"/>
              <a:t> </a:t>
            </a:r>
            <a:r>
              <a:rPr lang="en-US" dirty="0"/>
              <a:t>development. In this regard, the adequate and timely availability of credit to small, medium and large industry is very significant. In this regard the RBI has always been instrumental in setting up special financial institutions such as ICICI Ltd. IDBI, SIDBI and EXIM BANK etc.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Provisions </a:t>
            </a:r>
            <a:r>
              <a:rPr lang="en-US" b="1" dirty="0"/>
              <a:t>of Training </a:t>
            </a:r>
            <a:r>
              <a:rPr lang="en-US" dirty="0"/>
              <a:t>: </a:t>
            </a:r>
          </a:p>
        </p:txBody>
      </p:sp>
      <p:sp>
        <p:nvSpPr>
          <p:cNvPr id="3" name="Content Placeholder 2"/>
          <p:cNvSpPr>
            <a:spLocks noGrp="1"/>
          </p:cNvSpPr>
          <p:nvPr>
            <p:ph idx="1"/>
          </p:nvPr>
        </p:nvSpPr>
        <p:spPr/>
        <p:txBody>
          <a:bodyPr/>
          <a:lstStyle/>
          <a:p>
            <a:r>
              <a:rPr lang="en-US" dirty="0"/>
              <a:t>The RBI has always tried to provide essential training to the staff of</a:t>
            </a:r>
            <a:r>
              <a:rPr lang="en-US" b="1" dirty="0"/>
              <a:t> </a:t>
            </a:r>
            <a:r>
              <a:rPr lang="en-US" dirty="0"/>
              <a:t>the banking industry. The RBI has set up the bankers' training colleges at several places. National Institute of Bank Management </a:t>
            </a:r>
            <a:r>
              <a:rPr lang="en-US" dirty="0" err="1"/>
              <a:t>i.e</a:t>
            </a:r>
            <a:r>
              <a:rPr lang="en-US" dirty="0"/>
              <a:t> NIBM, Bankers Staff College </a:t>
            </a:r>
            <a:r>
              <a:rPr lang="en-US" dirty="0" err="1"/>
              <a:t>i.e</a:t>
            </a:r>
            <a:r>
              <a:rPr lang="en-US" dirty="0"/>
              <a:t> BSC and College of Agriculture Banking </a:t>
            </a:r>
            <a:r>
              <a:rPr lang="en-US" dirty="0" err="1"/>
              <a:t>i.e</a:t>
            </a:r>
            <a:r>
              <a:rPr lang="en-US" dirty="0"/>
              <a:t> CAB are few to mention.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Collection </a:t>
            </a:r>
            <a:r>
              <a:rPr lang="en-US" b="1" dirty="0"/>
              <a:t>of Data </a:t>
            </a:r>
            <a:r>
              <a:rPr lang="en-US" dirty="0"/>
              <a:t>: </a:t>
            </a:r>
          </a:p>
        </p:txBody>
      </p:sp>
      <p:sp>
        <p:nvSpPr>
          <p:cNvPr id="3" name="Content Placeholder 2"/>
          <p:cNvSpPr>
            <a:spLocks noGrp="1"/>
          </p:cNvSpPr>
          <p:nvPr>
            <p:ph idx="1"/>
          </p:nvPr>
        </p:nvSpPr>
        <p:spPr/>
        <p:txBody>
          <a:bodyPr/>
          <a:lstStyle/>
          <a:p>
            <a:pPr algn="just"/>
            <a:r>
              <a:rPr lang="en-US" dirty="0"/>
              <a:t>Being the apex monetary authority of the country, the RBI collects</a:t>
            </a:r>
            <a:r>
              <a:rPr lang="en-US" b="1" dirty="0"/>
              <a:t> </a:t>
            </a:r>
            <a:r>
              <a:rPr lang="en-US" dirty="0"/>
              <a:t>process and disseminates statistical data on several topics. It includes interest rate, inflation, savings and investments etc. This data proves to be quite useful for researchers and policy makers.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Publication </a:t>
            </a:r>
            <a:r>
              <a:rPr lang="en-US" b="1" dirty="0"/>
              <a:t>of the Reports </a:t>
            </a:r>
            <a:r>
              <a:rPr lang="en-US" dirty="0"/>
              <a:t>: </a:t>
            </a:r>
          </a:p>
        </p:txBody>
      </p:sp>
      <p:sp>
        <p:nvSpPr>
          <p:cNvPr id="3" name="Content Placeholder 2"/>
          <p:cNvSpPr>
            <a:spLocks noGrp="1"/>
          </p:cNvSpPr>
          <p:nvPr>
            <p:ph idx="1"/>
          </p:nvPr>
        </p:nvSpPr>
        <p:spPr/>
        <p:txBody>
          <a:bodyPr/>
          <a:lstStyle/>
          <a:p>
            <a:pPr algn="just"/>
            <a:r>
              <a:rPr lang="en-US" dirty="0"/>
              <a:t>The Reserve Bank has its separate publication division. This</a:t>
            </a:r>
            <a:r>
              <a:rPr lang="en-US" b="1" dirty="0"/>
              <a:t> </a:t>
            </a:r>
            <a:r>
              <a:rPr lang="en-US" dirty="0"/>
              <a:t>division collects and publishes data on several sectors of the economy. The reports and bulletins are regularly published by the RBI. It includes RBI weekly reports, RBI Annual Report, Report on Trend and Progress of Commercial Banks India., etc. This information is made available to the public also at cheaper rates.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Promotion </a:t>
            </a:r>
            <a:r>
              <a:rPr lang="en-US" b="1" dirty="0"/>
              <a:t>of Banking Habits </a:t>
            </a:r>
            <a:r>
              <a:rPr lang="en-US" dirty="0"/>
              <a:t>: </a:t>
            </a:r>
          </a:p>
        </p:txBody>
      </p:sp>
      <p:sp>
        <p:nvSpPr>
          <p:cNvPr id="3" name="Content Placeholder 2"/>
          <p:cNvSpPr>
            <a:spLocks noGrp="1"/>
          </p:cNvSpPr>
          <p:nvPr>
            <p:ph idx="1"/>
          </p:nvPr>
        </p:nvSpPr>
        <p:spPr/>
        <p:txBody>
          <a:bodyPr>
            <a:normAutofit fontScale="92500" lnSpcReduction="20000"/>
          </a:bodyPr>
          <a:lstStyle/>
          <a:p>
            <a:pPr algn="just"/>
            <a:r>
              <a:rPr lang="en-US" dirty="0"/>
              <a:t>As an apex organization, the RBI always tries to promote</a:t>
            </a:r>
            <a:r>
              <a:rPr lang="en-US" b="1" dirty="0"/>
              <a:t> </a:t>
            </a:r>
            <a:r>
              <a:rPr lang="en-US" dirty="0"/>
              <a:t>the banking habits in the country. It institutionalizes savings and takes measures for an expansion of the banking network. It has set up many institutions such as the Deposit Insurance Corporation-1962, UTI-1964, IDBI-1964, NABARD-1982, NHB-1988, etc. These organizations develop and promote banking habits among the people. During economic reforms it has taken many initiatives for encouraging and promoting banking in India.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 Promotion </a:t>
            </a:r>
            <a:r>
              <a:rPr lang="en-US" b="1" dirty="0"/>
              <a:t>of Export through Refinance </a:t>
            </a:r>
            <a:r>
              <a:rPr lang="en-US" dirty="0"/>
              <a:t>: </a:t>
            </a:r>
          </a:p>
        </p:txBody>
      </p:sp>
      <p:sp>
        <p:nvSpPr>
          <p:cNvPr id="3" name="Content Placeholder 2"/>
          <p:cNvSpPr>
            <a:spLocks noGrp="1"/>
          </p:cNvSpPr>
          <p:nvPr>
            <p:ph idx="1"/>
          </p:nvPr>
        </p:nvSpPr>
        <p:spPr/>
        <p:txBody>
          <a:bodyPr/>
          <a:lstStyle/>
          <a:p>
            <a:pPr algn="just"/>
            <a:r>
              <a:rPr lang="en-US" dirty="0"/>
              <a:t>The RBI always tries to encourage the facilities</a:t>
            </a:r>
            <a:r>
              <a:rPr lang="en-US" b="1" dirty="0"/>
              <a:t> </a:t>
            </a:r>
            <a:r>
              <a:rPr lang="en-US" dirty="0"/>
              <a:t>for providing finance for foreign trade especially exports from India. The Export-Import Bank of India (EXIM Bank India) and the Export Credit Guarantee Corporation of India (ECGC) are supported by refinancing their lending for export purpose.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  </a:t>
            </a:r>
            <a:r>
              <a:rPr lang="en-US" b="1" dirty="0"/>
              <a:t>Supervisory Functions of RBI</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dirty="0"/>
              <a:t>The reserve bank also performs many supervisory functions. It has authority to regulate and administer the entire banking and financial system. Some of its supervisory functions are given below.</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Granting </a:t>
            </a:r>
            <a:r>
              <a:rPr lang="en-US" b="1" dirty="0"/>
              <a:t>license to banks</a:t>
            </a:r>
            <a:r>
              <a:rPr lang="en-US" dirty="0"/>
              <a:t>: </a:t>
            </a:r>
          </a:p>
        </p:txBody>
      </p:sp>
      <p:sp>
        <p:nvSpPr>
          <p:cNvPr id="3" name="Content Placeholder 2"/>
          <p:cNvSpPr>
            <a:spLocks noGrp="1"/>
          </p:cNvSpPr>
          <p:nvPr>
            <p:ph idx="1"/>
          </p:nvPr>
        </p:nvSpPr>
        <p:spPr/>
        <p:txBody>
          <a:bodyPr>
            <a:normAutofit/>
          </a:bodyPr>
          <a:lstStyle/>
          <a:p>
            <a:pPr algn="just"/>
            <a:r>
              <a:rPr lang="en-US" sz="3600" dirty="0"/>
              <a:t>The RBI grants license to banks for carrying its business.</a:t>
            </a:r>
            <a:r>
              <a:rPr lang="en-US" sz="3600" b="1" dirty="0"/>
              <a:t> </a:t>
            </a:r>
            <a:r>
              <a:rPr lang="en-US" sz="3600" dirty="0"/>
              <a:t>License is also given for opening extension counters, new branches, even to close down existing branches.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Traditional </a:t>
            </a:r>
            <a:r>
              <a:rPr lang="en-US" b="1" dirty="0"/>
              <a:t>Functions of RBI</a:t>
            </a:r>
            <a:endParaRPr lang="en-US" dirty="0"/>
          </a:p>
        </p:txBody>
      </p:sp>
      <p:sp>
        <p:nvSpPr>
          <p:cNvPr id="3" name="Content Placeholder 2"/>
          <p:cNvSpPr>
            <a:spLocks noGrp="1"/>
          </p:cNvSpPr>
          <p:nvPr>
            <p:ph idx="1"/>
          </p:nvPr>
        </p:nvSpPr>
        <p:spPr/>
        <p:txBody>
          <a:bodyPr/>
          <a:lstStyle/>
          <a:p>
            <a:pPr algn="just"/>
            <a:r>
              <a:rPr lang="en-US" dirty="0"/>
              <a:t>Traditional functions are those functions which every central bank of each nation performs all over the world. Basically these functions are in line with the objectives with which the bank is set up. It includes fundamental functions of the Central Bank. They comprise the following tasks.</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Bank </a:t>
            </a:r>
            <a:r>
              <a:rPr lang="en-US" b="1" dirty="0"/>
              <a:t>Inspection</a:t>
            </a:r>
            <a:r>
              <a:rPr lang="en-US" dirty="0"/>
              <a:t>: </a:t>
            </a:r>
          </a:p>
        </p:txBody>
      </p:sp>
      <p:sp>
        <p:nvSpPr>
          <p:cNvPr id="3" name="Content Placeholder 2"/>
          <p:cNvSpPr>
            <a:spLocks noGrp="1"/>
          </p:cNvSpPr>
          <p:nvPr>
            <p:ph idx="1"/>
          </p:nvPr>
        </p:nvSpPr>
        <p:spPr/>
        <p:txBody>
          <a:bodyPr>
            <a:normAutofit/>
          </a:bodyPr>
          <a:lstStyle/>
          <a:p>
            <a:pPr algn="just"/>
            <a:r>
              <a:rPr lang="en-US" sz="3600" dirty="0"/>
              <a:t>The RBI grants license to banks working as per the directives and in a</a:t>
            </a:r>
            <a:r>
              <a:rPr lang="en-US" sz="3600" b="1" dirty="0"/>
              <a:t> </a:t>
            </a:r>
            <a:r>
              <a:rPr lang="en-US" sz="3600" dirty="0"/>
              <a:t>prudent manner without undue risk. In addition to this it can ask for periodical information from banks on various components of assets and liabilities.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3.Control </a:t>
            </a:r>
            <a:r>
              <a:rPr lang="en-US" b="1" dirty="0"/>
              <a:t>over NBFIs</a:t>
            </a:r>
            <a:r>
              <a:rPr lang="en-US" dirty="0"/>
              <a:t>: </a:t>
            </a:r>
          </a:p>
        </p:txBody>
      </p:sp>
      <p:sp>
        <p:nvSpPr>
          <p:cNvPr id="3" name="Content Placeholder 2"/>
          <p:cNvSpPr>
            <a:spLocks noGrp="1"/>
          </p:cNvSpPr>
          <p:nvPr>
            <p:ph idx="1"/>
          </p:nvPr>
        </p:nvSpPr>
        <p:spPr/>
        <p:txBody>
          <a:bodyPr>
            <a:normAutofit/>
          </a:bodyPr>
          <a:lstStyle/>
          <a:p>
            <a:pPr algn="just"/>
            <a:r>
              <a:rPr lang="en-US" sz="3600" dirty="0"/>
              <a:t>The Non-Bank Financial Institutions are not influenced by the working</a:t>
            </a:r>
            <a:r>
              <a:rPr lang="en-US" sz="3600" b="1" dirty="0"/>
              <a:t> </a:t>
            </a:r>
            <a:r>
              <a:rPr lang="en-US" sz="3600" dirty="0"/>
              <a:t>of a monitory policy. However RBI has a right to issue directives to the NBFIs from time to time regarding their functioning. Through periodic inspection, it can control the NBFIs.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Implementation </a:t>
            </a:r>
            <a:r>
              <a:rPr lang="en-US" b="1" dirty="0"/>
              <a:t>of the Deposit Insurance Scheme</a:t>
            </a:r>
            <a:r>
              <a:rPr lang="en-US" dirty="0"/>
              <a:t>: </a:t>
            </a:r>
          </a:p>
        </p:txBody>
      </p:sp>
      <p:sp>
        <p:nvSpPr>
          <p:cNvPr id="3" name="Content Placeholder 2"/>
          <p:cNvSpPr>
            <a:spLocks noGrp="1"/>
          </p:cNvSpPr>
          <p:nvPr>
            <p:ph idx="1"/>
          </p:nvPr>
        </p:nvSpPr>
        <p:spPr/>
        <p:txBody>
          <a:bodyPr/>
          <a:lstStyle/>
          <a:p>
            <a:pPr algn="just"/>
            <a:r>
              <a:rPr lang="en-US" dirty="0"/>
              <a:t>The RBI has set up the Deposit</a:t>
            </a:r>
            <a:r>
              <a:rPr lang="en-US" b="1" dirty="0"/>
              <a:t> </a:t>
            </a:r>
            <a:r>
              <a:rPr lang="en-US" dirty="0"/>
              <a:t>Insurance Guarantee Corporation in order to protect the deposits of small depositors. All bank deposits below Rs. One </a:t>
            </a:r>
            <a:r>
              <a:rPr lang="en-US" dirty="0" err="1"/>
              <a:t>lakh</a:t>
            </a:r>
            <a:r>
              <a:rPr lang="en-US" dirty="0"/>
              <a:t> are insured with this corporation. The RBI work to implement the Deposit Insurance Scheme in case of a bank failure.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Reserve Bank of India's Credit Policy </a:t>
            </a:r>
            <a:r>
              <a:rPr lang="en-US" dirty="0"/>
              <a:t/>
            </a:r>
            <a:br>
              <a:rPr lang="en-US" dirty="0"/>
            </a:br>
            <a:endParaRPr lang="en-US" dirty="0"/>
          </a:p>
        </p:txBody>
      </p:sp>
      <p:sp>
        <p:nvSpPr>
          <p:cNvPr id="3" name="Content Placeholder 2"/>
          <p:cNvSpPr>
            <a:spLocks noGrp="1"/>
          </p:cNvSpPr>
          <p:nvPr>
            <p:ph idx="1"/>
          </p:nvPr>
        </p:nvSpPr>
        <p:spPr>
          <a:xfrm>
            <a:off x="457200" y="1066800"/>
            <a:ext cx="8229600" cy="5410200"/>
          </a:xfrm>
        </p:spPr>
        <p:txBody>
          <a:bodyPr>
            <a:normAutofit fontScale="92500" lnSpcReduction="20000"/>
          </a:bodyPr>
          <a:lstStyle/>
          <a:p>
            <a:pPr algn="just"/>
            <a:r>
              <a:rPr lang="en-US" dirty="0"/>
              <a:t>The Reserve Bank of India has a credit policy which aims at pursuing higher growth with price stability. Higher economic growth means to produce more quantity of goods and services in different sectors of an economy; Price stability however does not mean no change in the general price level but to control the inflation. The credit policy aims at increasing finance for the agriculture and industrial activities. When credit policy is implemented, the role of other commercial banks is very important. Commercial banks flow of credit to different sectors of the economy depends on the actual cost of credit and arability of funds in the economy.</a:t>
            </a: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6600" dirty="0" smtClean="0"/>
              <a:t>					Thx</a:t>
            </a:r>
            <a:endParaRPr lang="en-US" sz="6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Issue </a:t>
            </a:r>
            <a:r>
              <a:rPr lang="en-US" b="1" dirty="0"/>
              <a:t>of Currency Notes</a:t>
            </a:r>
            <a:r>
              <a:rPr lang="en-US" dirty="0"/>
              <a:t>: </a:t>
            </a:r>
          </a:p>
        </p:txBody>
      </p:sp>
      <p:sp>
        <p:nvSpPr>
          <p:cNvPr id="3" name="Content Placeholder 2"/>
          <p:cNvSpPr>
            <a:spLocks noGrp="1"/>
          </p:cNvSpPr>
          <p:nvPr>
            <p:ph idx="1"/>
          </p:nvPr>
        </p:nvSpPr>
        <p:spPr/>
        <p:txBody>
          <a:bodyPr>
            <a:normAutofit fontScale="92500" lnSpcReduction="20000"/>
          </a:bodyPr>
          <a:lstStyle/>
          <a:p>
            <a:pPr algn="just"/>
            <a:r>
              <a:rPr lang="en-US" dirty="0"/>
              <a:t>The RBI has the sole right or authority or monopoly of issuing</a:t>
            </a:r>
            <a:r>
              <a:rPr lang="en-US" b="1" dirty="0"/>
              <a:t> </a:t>
            </a:r>
            <a:r>
              <a:rPr lang="en-US" dirty="0"/>
              <a:t>currency notes except one rupee note and coins of smaller denomination. These currency notes are legal tender issued by the RBI. Currently it is in denominations of Rs. 2, 5, 10, 20, 50, 100, 500, and 1,000. The RBI has powers not only to issue and withdraw but even to exchange these currency notes for other denominations. It issues these notes against the security of gold bullion, foreign securities, rupee coins, exchange bills and promissory notes and government of India bonds.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Banker </a:t>
            </a:r>
            <a:r>
              <a:rPr lang="en-US" b="1" dirty="0"/>
              <a:t>to other Banks</a:t>
            </a:r>
            <a:r>
              <a:rPr lang="en-US" dirty="0"/>
              <a:t>: </a:t>
            </a:r>
          </a:p>
        </p:txBody>
      </p:sp>
      <p:sp>
        <p:nvSpPr>
          <p:cNvPr id="3" name="Content Placeholder 2"/>
          <p:cNvSpPr>
            <a:spLocks noGrp="1"/>
          </p:cNvSpPr>
          <p:nvPr>
            <p:ph idx="1"/>
          </p:nvPr>
        </p:nvSpPr>
        <p:spPr/>
        <p:txBody>
          <a:bodyPr>
            <a:normAutofit fontScale="92500" lnSpcReduction="10000"/>
          </a:bodyPr>
          <a:lstStyle/>
          <a:p>
            <a:pPr lvl="0" algn="just" hangingPunct="0"/>
            <a:r>
              <a:rPr lang="en-US" dirty="0"/>
              <a:t>The RBI being an apex monitory institution has obligatory powers</a:t>
            </a:r>
            <a:r>
              <a:rPr lang="en-US" b="1" dirty="0"/>
              <a:t> </a:t>
            </a:r>
            <a:r>
              <a:rPr lang="en-US" b="1" dirty="0" smtClean="0"/>
              <a:t> </a:t>
            </a:r>
            <a:r>
              <a:rPr lang="en-US" dirty="0" smtClean="0"/>
              <a:t>to </a:t>
            </a:r>
            <a:r>
              <a:rPr lang="en-US" dirty="0"/>
              <a:t>guide, help and direct other commercial banks in the country. The RBI can control the volumes of banks reserves and allow other banks to create credit in that proportion. Every commercial bank has to maintain a part of their reserves with its parent's viz. the RBI. Similarly in need or in urgency these banks approach the RBI for fund. Thus it is called as the lender of the last resort.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Banker </a:t>
            </a:r>
            <a:r>
              <a:rPr lang="en-US" b="1" dirty="0"/>
              <a:t>to the Government</a:t>
            </a:r>
            <a:r>
              <a:rPr lang="en-US" dirty="0"/>
              <a:t>: </a:t>
            </a:r>
          </a:p>
        </p:txBody>
      </p:sp>
      <p:sp>
        <p:nvSpPr>
          <p:cNvPr id="3" name="Content Placeholder 2"/>
          <p:cNvSpPr>
            <a:spLocks noGrp="1"/>
          </p:cNvSpPr>
          <p:nvPr>
            <p:ph idx="1"/>
          </p:nvPr>
        </p:nvSpPr>
        <p:spPr/>
        <p:txBody>
          <a:bodyPr/>
          <a:lstStyle/>
          <a:p>
            <a:pPr algn="just"/>
            <a:r>
              <a:rPr lang="en-US" dirty="0"/>
              <a:t>The RBI being the apex monitory body has to work as an</a:t>
            </a:r>
            <a:r>
              <a:rPr lang="en-US" b="1" dirty="0"/>
              <a:t> </a:t>
            </a:r>
            <a:r>
              <a:rPr lang="en-US" dirty="0"/>
              <a:t>agent of the central and state governments. It performs various banking function such as to accept deposits, taxes and make payments on behalf of the government. It works as a representative of the government even at the international level. It maintains government accounts, provides financial advice to the government.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Exchange </a:t>
            </a:r>
            <a:r>
              <a:rPr lang="en-US" b="1" dirty="0"/>
              <a:t>Rate Management</a:t>
            </a:r>
            <a:endParaRPr lang="en-US" dirty="0"/>
          </a:p>
        </p:txBody>
      </p:sp>
      <p:sp>
        <p:nvSpPr>
          <p:cNvPr id="3" name="Content Placeholder 2"/>
          <p:cNvSpPr>
            <a:spLocks noGrp="1"/>
          </p:cNvSpPr>
          <p:nvPr>
            <p:ph idx="1"/>
          </p:nvPr>
        </p:nvSpPr>
        <p:spPr/>
        <p:txBody>
          <a:bodyPr>
            <a:normAutofit lnSpcReduction="10000"/>
          </a:bodyPr>
          <a:lstStyle/>
          <a:p>
            <a:pPr algn="just"/>
            <a:r>
              <a:rPr lang="en-US" dirty="0"/>
              <a:t>It is an essential function of the RBI. In order to maintain</a:t>
            </a:r>
            <a:r>
              <a:rPr lang="en-US" b="1" dirty="0"/>
              <a:t> </a:t>
            </a:r>
            <a:r>
              <a:rPr lang="en-US" dirty="0"/>
              <a:t>stability in the external value of rupee, it has to prepare domestic policies in that direction. Also it needs to prepare and implement the foreign exchange rate policy which will help in attaining the exchange rate stability. In order to maintain the exchange rate stability it has to bring demand and supply of the foreign currency (U.S Dollar) close to each other.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a:t>
            </a:r>
            <a:r>
              <a:rPr lang="en-US" dirty="0"/>
              <a:t>	</a:t>
            </a:r>
            <a:r>
              <a:rPr lang="en-US" b="1" dirty="0"/>
              <a:t>Credit Control Function</a:t>
            </a:r>
            <a:r>
              <a:rPr lang="en-US" dirty="0"/>
              <a:t>: </a:t>
            </a:r>
          </a:p>
        </p:txBody>
      </p:sp>
      <p:sp>
        <p:nvSpPr>
          <p:cNvPr id="3" name="Content Placeholder 2"/>
          <p:cNvSpPr>
            <a:spLocks noGrp="1"/>
          </p:cNvSpPr>
          <p:nvPr>
            <p:ph idx="1"/>
          </p:nvPr>
        </p:nvSpPr>
        <p:spPr/>
        <p:txBody>
          <a:bodyPr>
            <a:normAutofit fontScale="92500" lnSpcReduction="10000"/>
          </a:bodyPr>
          <a:lstStyle/>
          <a:p>
            <a:pPr algn="just" hangingPunct="0"/>
            <a:r>
              <a:rPr lang="en-US" dirty="0"/>
              <a:t>Commercial bank in the country creates credit according to the</a:t>
            </a:r>
            <a:r>
              <a:rPr lang="en-US" b="1" dirty="0"/>
              <a:t> </a:t>
            </a:r>
            <a:r>
              <a:rPr lang="en-US" dirty="0"/>
              <a:t>demand in the economy. But if this credit creation is unchecked or unregulated then it </a:t>
            </a:r>
            <a:r>
              <a:rPr lang="en-US" dirty="0" smtClean="0"/>
              <a:t>leads the </a:t>
            </a:r>
            <a:r>
              <a:rPr lang="en-US" dirty="0"/>
              <a:t>economy into inflationary cycles. On the other credit creation is below the required limit then it harms the growth of the economy. As a central bank of the nation the RBI has to look for growth with price stability. Thus it regulates the credit creation capacity of commercial banks by using various credit control tools.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Supervisory </a:t>
            </a:r>
            <a:r>
              <a:rPr lang="en-US" b="1" dirty="0"/>
              <a:t>Function</a:t>
            </a:r>
            <a:r>
              <a:rPr lang="en-US" dirty="0"/>
              <a:t>: </a:t>
            </a:r>
          </a:p>
        </p:txBody>
      </p:sp>
      <p:sp>
        <p:nvSpPr>
          <p:cNvPr id="3" name="Content Placeholder 2"/>
          <p:cNvSpPr>
            <a:spLocks noGrp="1"/>
          </p:cNvSpPr>
          <p:nvPr>
            <p:ph idx="1"/>
          </p:nvPr>
        </p:nvSpPr>
        <p:spPr/>
        <p:txBody>
          <a:bodyPr>
            <a:normAutofit lnSpcReduction="10000"/>
          </a:bodyPr>
          <a:lstStyle/>
          <a:p>
            <a:pPr algn="just"/>
            <a:r>
              <a:rPr lang="en-US" dirty="0"/>
              <a:t>The RBI has been endowed with vast powers for supervising the</a:t>
            </a:r>
            <a:r>
              <a:rPr lang="en-US" b="1" dirty="0"/>
              <a:t> </a:t>
            </a:r>
            <a:r>
              <a:rPr lang="en-US" dirty="0"/>
              <a:t>banking system in the country. It has powers to issue license for setting up new banks, to open new branches, to decide minimum reserves, to inspect functioning of commercial banks in India and abroad, and to guide and direct the commercial banks in India. It can have periodical inspections an audit of the commercial banks in India.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lvl="0"/>
            <a:r>
              <a:rPr lang="en-US" sz="3200" b="1" dirty="0" smtClean="0"/>
              <a:t>B. Developmental </a:t>
            </a:r>
            <a:r>
              <a:rPr lang="en-US" sz="3200" b="1" dirty="0"/>
              <a:t>/ Promotional Functions of RBI </a:t>
            </a:r>
            <a:r>
              <a:rPr lang="en-US" sz="3200" dirty="0"/>
              <a:t/>
            </a:r>
            <a:br>
              <a:rPr lang="en-US" sz="3200" dirty="0"/>
            </a:br>
            <a:endParaRPr lang="en-US" sz="3200" dirty="0"/>
          </a:p>
        </p:txBody>
      </p:sp>
      <p:sp>
        <p:nvSpPr>
          <p:cNvPr id="3" name="Content Placeholder 2"/>
          <p:cNvSpPr>
            <a:spLocks noGrp="1"/>
          </p:cNvSpPr>
          <p:nvPr>
            <p:ph idx="1"/>
          </p:nvPr>
        </p:nvSpPr>
        <p:spPr>
          <a:xfrm>
            <a:off x="457200" y="2057400"/>
            <a:ext cx="8229600" cy="4068763"/>
          </a:xfrm>
        </p:spPr>
        <p:txBody>
          <a:bodyPr/>
          <a:lstStyle/>
          <a:p>
            <a:pPr hangingPunct="0"/>
            <a:r>
              <a:rPr lang="en-US" dirty="0"/>
              <a:t>These functions are country specific functions and can change according to the requirements of that country. The RBI has been performing as a promoter of the financial system since its inception. Some of the major development functions of the RBI are maintained below.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1554</Words>
  <Application>Microsoft Office PowerPoint</Application>
  <PresentationFormat>On-screen Show (4:3)</PresentationFormat>
  <Paragraphs>49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Functions of RBI </vt:lpstr>
      <vt:lpstr>A. Traditional Functions of RBI</vt:lpstr>
      <vt:lpstr>1. Issue of Currency Notes: </vt:lpstr>
      <vt:lpstr>2. Banker to other Banks: </vt:lpstr>
      <vt:lpstr>3. Banker to the Government: </vt:lpstr>
      <vt:lpstr>4. Exchange Rate Management</vt:lpstr>
      <vt:lpstr>5. Credit Control Function: </vt:lpstr>
      <vt:lpstr>6. Supervisory Function: </vt:lpstr>
      <vt:lpstr>B. Developmental / Promotional Functions of RBI  </vt:lpstr>
      <vt:lpstr>1. Development of the Financial System: </vt:lpstr>
      <vt:lpstr>2. Development of Agriculture : </vt:lpstr>
      <vt:lpstr>3. Provision of Industrial Finance : </vt:lpstr>
      <vt:lpstr>4. Provisions of Training : </vt:lpstr>
      <vt:lpstr>5. Collection of Data : </vt:lpstr>
      <vt:lpstr>6. Publication of the Reports : </vt:lpstr>
      <vt:lpstr>7. Promotion of Banking Habits : </vt:lpstr>
      <vt:lpstr>8. Promotion of Export through Refinance : </vt:lpstr>
      <vt:lpstr>C.  Supervisory Functions of RBI </vt:lpstr>
      <vt:lpstr>1. Granting license to banks: </vt:lpstr>
      <vt:lpstr>2. Bank Inspection: </vt:lpstr>
      <vt:lpstr>3.Control over NBFIs: </vt:lpstr>
      <vt:lpstr>4. Implementation of the Deposit Insurance Scheme: </vt:lpstr>
      <vt:lpstr>Reserve Bank of India's Credit Policy  </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3</cp:revision>
  <dcterms:created xsi:type="dcterms:W3CDTF">2017-07-31T04:36:34Z</dcterms:created>
  <dcterms:modified xsi:type="dcterms:W3CDTF">2017-07-31T04:53:14Z</dcterms:modified>
</cp:coreProperties>
</file>