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8" r:id="rId13"/>
    <p:sldId id="265"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65" d="100"/>
          <a:sy n="65" d="100"/>
        </p:scale>
        <p:origin x="91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4212553-D8E2-438B-A0A9-B7C463AAB867}" type="doc">
      <dgm:prSet loTypeId="urn:microsoft.com/office/officeart/2005/8/layout/vList2" loCatId="list" qsTypeId="urn:microsoft.com/office/officeart/2005/8/quickstyle/simple4" qsCatId="simple" csTypeId="urn:microsoft.com/office/officeart/2005/8/colors/colorful1" csCatId="colorful"/>
      <dgm:spPr/>
      <dgm:t>
        <a:bodyPr/>
        <a:lstStyle/>
        <a:p>
          <a:endParaRPr lang="en-US"/>
        </a:p>
      </dgm:t>
    </dgm:pt>
    <dgm:pt modelId="{7BD0726C-9881-4A18-8A10-57FD712FC11C}">
      <dgm:prSet/>
      <dgm:spPr/>
      <dgm:t>
        <a:bodyPr/>
        <a:lstStyle/>
        <a:p>
          <a:r>
            <a:rPr lang="en-US"/>
            <a:t>FinTech in India is rapidly evolving with technology, regulation, and inclusion.</a:t>
          </a:r>
        </a:p>
      </dgm:t>
    </dgm:pt>
    <dgm:pt modelId="{8061E52E-01DB-4AF4-9CE5-99EDAC1877A9}" type="parTrans" cxnId="{22CA7B7C-7235-4624-B3D3-830152C8A290}">
      <dgm:prSet/>
      <dgm:spPr/>
      <dgm:t>
        <a:bodyPr/>
        <a:lstStyle/>
        <a:p>
          <a:endParaRPr lang="en-US"/>
        </a:p>
      </dgm:t>
    </dgm:pt>
    <dgm:pt modelId="{62D73F6A-FA19-4F77-99E4-FCDC07846D28}" type="sibTrans" cxnId="{22CA7B7C-7235-4624-B3D3-830152C8A290}">
      <dgm:prSet/>
      <dgm:spPr/>
      <dgm:t>
        <a:bodyPr/>
        <a:lstStyle/>
        <a:p>
          <a:endParaRPr lang="en-US"/>
        </a:p>
      </dgm:t>
    </dgm:pt>
    <dgm:pt modelId="{B02C528E-134F-4DF4-BF25-ED38DA149711}">
      <dgm:prSet/>
      <dgm:spPr/>
      <dgm:t>
        <a:bodyPr/>
        <a:lstStyle/>
        <a:p>
          <a:pPr algn="just"/>
          <a:r>
            <a:rPr lang="en-US" dirty="0">
              <a:solidFill>
                <a:srgbClr val="FF0000"/>
              </a:solidFill>
            </a:rPr>
            <a:t>Continuous innovation and adoption will drive the future of financial services.</a:t>
          </a:r>
        </a:p>
      </dgm:t>
    </dgm:pt>
    <dgm:pt modelId="{9F23C34E-2E6B-4DCE-ADA0-7ECB917E765D}" type="parTrans" cxnId="{81106BA5-FB31-45FB-B708-408CFBDB5295}">
      <dgm:prSet/>
      <dgm:spPr/>
      <dgm:t>
        <a:bodyPr/>
        <a:lstStyle/>
        <a:p>
          <a:endParaRPr lang="en-US"/>
        </a:p>
      </dgm:t>
    </dgm:pt>
    <dgm:pt modelId="{6928B325-E306-49DE-8B78-BBAC571FA2B6}" type="sibTrans" cxnId="{81106BA5-FB31-45FB-B708-408CFBDB5295}">
      <dgm:prSet/>
      <dgm:spPr/>
      <dgm:t>
        <a:bodyPr/>
        <a:lstStyle/>
        <a:p>
          <a:endParaRPr lang="en-US"/>
        </a:p>
      </dgm:t>
    </dgm:pt>
    <dgm:pt modelId="{7C3D24E8-31D8-4AD3-97C5-1D30DC63C464}">
      <dgm:prSet/>
      <dgm:spPr/>
      <dgm:t>
        <a:bodyPr/>
        <a:lstStyle/>
        <a:p>
          <a:r>
            <a:rPr lang="en-US"/>
            <a:t>Multi-skilled professionals are key to leveraging FinTech opportunities.</a:t>
          </a:r>
        </a:p>
      </dgm:t>
    </dgm:pt>
    <dgm:pt modelId="{0AD8D933-9AF0-4DA7-BA14-1F86B4835708}" type="parTrans" cxnId="{FCAFED38-9682-4D28-9F1D-2E1375402F77}">
      <dgm:prSet/>
      <dgm:spPr/>
      <dgm:t>
        <a:bodyPr/>
        <a:lstStyle/>
        <a:p>
          <a:endParaRPr lang="en-US"/>
        </a:p>
      </dgm:t>
    </dgm:pt>
    <dgm:pt modelId="{93A9CFA3-5AA5-4153-B148-43B3D4E171D9}" type="sibTrans" cxnId="{FCAFED38-9682-4D28-9F1D-2E1375402F77}">
      <dgm:prSet/>
      <dgm:spPr/>
      <dgm:t>
        <a:bodyPr/>
        <a:lstStyle/>
        <a:p>
          <a:endParaRPr lang="en-US"/>
        </a:p>
      </dgm:t>
    </dgm:pt>
    <dgm:pt modelId="{CCC17A69-015E-4CDB-897F-1B810963B24D}" type="pres">
      <dgm:prSet presAssocID="{24212553-D8E2-438B-A0A9-B7C463AAB867}" presName="linear" presStyleCnt="0">
        <dgm:presLayoutVars>
          <dgm:animLvl val="lvl"/>
          <dgm:resizeHandles val="exact"/>
        </dgm:presLayoutVars>
      </dgm:prSet>
      <dgm:spPr/>
    </dgm:pt>
    <dgm:pt modelId="{565BB23A-EA6A-421A-B79E-946974D15065}" type="pres">
      <dgm:prSet presAssocID="{7BD0726C-9881-4A18-8A10-57FD712FC11C}" presName="parentText" presStyleLbl="node1" presStyleIdx="0" presStyleCnt="3">
        <dgm:presLayoutVars>
          <dgm:chMax val="0"/>
          <dgm:bulletEnabled val="1"/>
        </dgm:presLayoutVars>
      </dgm:prSet>
      <dgm:spPr/>
    </dgm:pt>
    <dgm:pt modelId="{BF2949DC-A50E-46DC-9790-DA5601F4299B}" type="pres">
      <dgm:prSet presAssocID="{62D73F6A-FA19-4F77-99E4-FCDC07846D28}" presName="spacer" presStyleCnt="0"/>
      <dgm:spPr/>
    </dgm:pt>
    <dgm:pt modelId="{1605E77B-0404-475B-BCF9-30105D317AA9}" type="pres">
      <dgm:prSet presAssocID="{B02C528E-134F-4DF4-BF25-ED38DA149711}" presName="parentText" presStyleLbl="node1" presStyleIdx="1" presStyleCnt="3">
        <dgm:presLayoutVars>
          <dgm:chMax val="0"/>
          <dgm:bulletEnabled val="1"/>
        </dgm:presLayoutVars>
      </dgm:prSet>
      <dgm:spPr/>
    </dgm:pt>
    <dgm:pt modelId="{4583D5AA-BA16-438B-B8B0-2EA59FCAEE29}" type="pres">
      <dgm:prSet presAssocID="{6928B325-E306-49DE-8B78-BBAC571FA2B6}" presName="spacer" presStyleCnt="0"/>
      <dgm:spPr/>
    </dgm:pt>
    <dgm:pt modelId="{A9F92FFD-C565-4367-B5CB-31FCF61E451A}" type="pres">
      <dgm:prSet presAssocID="{7C3D24E8-31D8-4AD3-97C5-1D30DC63C464}" presName="parentText" presStyleLbl="node1" presStyleIdx="2" presStyleCnt="3">
        <dgm:presLayoutVars>
          <dgm:chMax val="0"/>
          <dgm:bulletEnabled val="1"/>
        </dgm:presLayoutVars>
      </dgm:prSet>
      <dgm:spPr/>
    </dgm:pt>
  </dgm:ptLst>
  <dgm:cxnLst>
    <dgm:cxn modelId="{FCAFED38-9682-4D28-9F1D-2E1375402F77}" srcId="{24212553-D8E2-438B-A0A9-B7C463AAB867}" destId="{7C3D24E8-31D8-4AD3-97C5-1D30DC63C464}" srcOrd="2" destOrd="0" parTransId="{0AD8D933-9AF0-4DA7-BA14-1F86B4835708}" sibTransId="{93A9CFA3-5AA5-4153-B148-43B3D4E171D9}"/>
    <dgm:cxn modelId="{70AA355C-60D2-4FF2-82B4-AA4363CFA900}" type="presOf" srcId="{B02C528E-134F-4DF4-BF25-ED38DA149711}" destId="{1605E77B-0404-475B-BCF9-30105D317AA9}" srcOrd="0" destOrd="0" presId="urn:microsoft.com/office/officeart/2005/8/layout/vList2"/>
    <dgm:cxn modelId="{22CA7B7C-7235-4624-B3D3-830152C8A290}" srcId="{24212553-D8E2-438B-A0A9-B7C463AAB867}" destId="{7BD0726C-9881-4A18-8A10-57FD712FC11C}" srcOrd="0" destOrd="0" parTransId="{8061E52E-01DB-4AF4-9CE5-99EDAC1877A9}" sibTransId="{62D73F6A-FA19-4F77-99E4-FCDC07846D28}"/>
    <dgm:cxn modelId="{81106BA5-FB31-45FB-B708-408CFBDB5295}" srcId="{24212553-D8E2-438B-A0A9-B7C463AAB867}" destId="{B02C528E-134F-4DF4-BF25-ED38DA149711}" srcOrd="1" destOrd="0" parTransId="{9F23C34E-2E6B-4DCE-ADA0-7ECB917E765D}" sibTransId="{6928B325-E306-49DE-8B78-BBAC571FA2B6}"/>
    <dgm:cxn modelId="{29ECC6B7-92EE-4A69-9CC2-524C5968AC5E}" type="presOf" srcId="{24212553-D8E2-438B-A0A9-B7C463AAB867}" destId="{CCC17A69-015E-4CDB-897F-1B810963B24D}" srcOrd="0" destOrd="0" presId="urn:microsoft.com/office/officeart/2005/8/layout/vList2"/>
    <dgm:cxn modelId="{0F3215B9-1F4C-4F2F-8F5A-39A7D293DD80}" type="presOf" srcId="{7BD0726C-9881-4A18-8A10-57FD712FC11C}" destId="{565BB23A-EA6A-421A-B79E-946974D15065}" srcOrd="0" destOrd="0" presId="urn:microsoft.com/office/officeart/2005/8/layout/vList2"/>
    <dgm:cxn modelId="{F497D6D5-AE25-488C-8B62-4FDA7110B47F}" type="presOf" srcId="{7C3D24E8-31D8-4AD3-97C5-1D30DC63C464}" destId="{A9F92FFD-C565-4367-B5CB-31FCF61E451A}" srcOrd="0" destOrd="0" presId="urn:microsoft.com/office/officeart/2005/8/layout/vList2"/>
    <dgm:cxn modelId="{CD51C9AD-4B89-4AC5-BB0E-7FFEBB236590}" type="presParOf" srcId="{CCC17A69-015E-4CDB-897F-1B810963B24D}" destId="{565BB23A-EA6A-421A-B79E-946974D15065}" srcOrd="0" destOrd="0" presId="urn:microsoft.com/office/officeart/2005/8/layout/vList2"/>
    <dgm:cxn modelId="{F01FCDA4-49FC-44EA-AF11-45FD80E96F0B}" type="presParOf" srcId="{CCC17A69-015E-4CDB-897F-1B810963B24D}" destId="{BF2949DC-A50E-46DC-9790-DA5601F4299B}" srcOrd="1" destOrd="0" presId="urn:microsoft.com/office/officeart/2005/8/layout/vList2"/>
    <dgm:cxn modelId="{9110E238-98E6-4810-B38A-A868CDFB86FB}" type="presParOf" srcId="{CCC17A69-015E-4CDB-897F-1B810963B24D}" destId="{1605E77B-0404-475B-BCF9-30105D317AA9}" srcOrd="2" destOrd="0" presId="urn:microsoft.com/office/officeart/2005/8/layout/vList2"/>
    <dgm:cxn modelId="{FB53E4A8-5BE5-47B6-A483-512C1065740C}" type="presParOf" srcId="{CCC17A69-015E-4CDB-897F-1B810963B24D}" destId="{4583D5AA-BA16-438B-B8B0-2EA59FCAEE29}" srcOrd="3" destOrd="0" presId="urn:microsoft.com/office/officeart/2005/8/layout/vList2"/>
    <dgm:cxn modelId="{24F65E71-AFFE-4F48-AF93-D2E7EB6004FC}" type="presParOf" srcId="{CCC17A69-015E-4CDB-897F-1B810963B24D}" destId="{A9F92FFD-C565-4367-B5CB-31FCF61E451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5BB23A-EA6A-421A-B79E-946974D15065}">
      <dsp:nvSpPr>
        <dsp:cNvPr id="0" name=""/>
        <dsp:cNvSpPr/>
      </dsp:nvSpPr>
      <dsp:spPr>
        <a:xfrm>
          <a:off x="0" y="36440"/>
          <a:ext cx="6666833" cy="1734159"/>
        </a:xfrm>
        <a:prstGeom prst="roundRect">
          <a:avLst/>
        </a:prstGeom>
        <a:gradFill rotWithShape="0">
          <a:gsLst>
            <a:gs pos="0">
              <a:schemeClr val="accent2">
                <a:hueOff val="0"/>
                <a:satOff val="0"/>
                <a:lumOff val="0"/>
                <a:alphaOff val="0"/>
                <a:tint val="100000"/>
                <a:shade val="100000"/>
                <a:satMod val="130000"/>
              </a:schemeClr>
            </a:gs>
            <a:gs pos="100000">
              <a:schemeClr val="accent2">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FinTech in India is rapidly evolving with technology, regulation, and inclusion.</a:t>
          </a:r>
        </a:p>
      </dsp:txBody>
      <dsp:txXfrm>
        <a:off x="84655" y="121095"/>
        <a:ext cx="6497523" cy="1564849"/>
      </dsp:txXfrm>
    </dsp:sp>
    <dsp:sp modelId="{1605E77B-0404-475B-BCF9-30105D317AA9}">
      <dsp:nvSpPr>
        <dsp:cNvPr id="0" name=""/>
        <dsp:cNvSpPr/>
      </dsp:nvSpPr>
      <dsp:spPr>
        <a:xfrm>
          <a:off x="0" y="1859880"/>
          <a:ext cx="6666833" cy="1734159"/>
        </a:xfrm>
        <a:prstGeom prst="roundRect">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just" defTabSz="1377950">
            <a:lnSpc>
              <a:spcPct val="90000"/>
            </a:lnSpc>
            <a:spcBef>
              <a:spcPct val="0"/>
            </a:spcBef>
            <a:spcAft>
              <a:spcPct val="35000"/>
            </a:spcAft>
            <a:buNone/>
          </a:pPr>
          <a:r>
            <a:rPr lang="en-US" sz="3100" kern="1200" dirty="0">
              <a:solidFill>
                <a:srgbClr val="FF0000"/>
              </a:solidFill>
            </a:rPr>
            <a:t>Continuous innovation and adoption will drive the future of financial services.</a:t>
          </a:r>
        </a:p>
      </dsp:txBody>
      <dsp:txXfrm>
        <a:off x="84655" y="1944535"/>
        <a:ext cx="6497523" cy="1564849"/>
      </dsp:txXfrm>
    </dsp:sp>
    <dsp:sp modelId="{A9F92FFD-C565-4367-B5CB-31FCF61E451A}">
      <dsp:nvSpPr>
        <dsp:cNvPr id="0" name=""/>
        <dsp:cNvSpPr/>
      </dsp:nvSpPr>
      <dsp:spPr>
        <a:xfrm>
          <a:off x="0" y="3683319"/>
          <a:ext cx="6666833" cy="1734159"/>
        </a:xfrm>
        <a:prstGeom prst="roundRect">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18110" tIns="118110" rIns="118110" bIns="118110" numCol="1" spcCol="1270" anchor="ctr" anchorCtr="0">
          <a:noAutofit/>
        </a:bodyPr>
        <a:lstStyle/>
        <a:p>
          <a:pPr marL="0" lvl="0" indent="0" algn="l" defTabSz="1377950">
            <a:lnSpc>
              <a:spcPct val="90000"/>
            </a:lnSpc>
            <a:spcBef>
              <a:spcPct val="0"/>
            </a:spcBef>
            <a:spcAft>
              <a:spcPct val="35000"/>
            </a:spcAft>
            <a:buNone/>
          </a:pPr>
          <a:r>
            <a:rPr lang="en-US" sz="3100" kern="1200"/>
            <a:t>Multi-skilled professionals are key to leveraging FinTech opportunities.</a:t>
          </a:r>
        </a:p>
      </dsp:txBody>
      <dsp:txXfrm>
        <a:off x="84655" y="3767974"/>
        <a:ext cx="6497523" cy="1564849"/>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9/7/2025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BCAD085-E8A6-8845-BD4E-CB4CCA059FC4}" type="datetimeFigureOut">
              <a:rPr lang="en-US" smtClean="0"/>
              <a:t>9/7/2025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5BCAD085-E8A6-8845-BD4E-CB4CCA059FC4}" type="datetimeFigureOut">
              <a:rPr lang="en-US" smtClean="0"/>
              <a:t>9/7/2025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9/7/2025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9/7/2025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9/7/2025</a:t>
            </a:fld>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finance.yahoo.com/news/indias-fintech-market-reach-990-081400593.html?utm_source=chatgpt.com"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www.wns.com/perspectives/articles/the-future-of-fintech-six-trends-defining-2025?utm_source=chatgpt.com"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kpmg.com/xx/en/what-we-do/industries/financial-services/pulse-of-fintech.html?utm_source=chatgpt.com"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A3363022-C969-41E9-8EB2-E4C94908C1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1695" cy="685202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D1AD6B3-BE88-4CEB-BA17-790657CC47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5" y="0"/>
            <a:ext cx="12191695"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6160863" y="1121536"/>
            <a:ext cx="4805996" cy="1297115"/>
          </a:xfrm>
        </p:spPr>
        <p:txBody>
          <a:bodyPr vert="horz" lIns="91440" tIns="45720" rIns="91440" bIns="45720" rtlCol="0" anchor="t">
            <a:normAutofit/>
          </a:bodyPr>
          <a:lstStyle/>
          <a:p>
            <a:pPr algn="l" defTabSz="914400">
              <a:lnSpc>
                <a:spcPct val="90000"/>
              </a:lnSpc>
            </a:pPr>
            <a:r>
              <a:rPr lang="en-US" sz="3400" kern="1200">
                <a:solidFill>
                  <a:schemeClr val="tx2"/>
                </a:solidFill>
                <a:latin typeface="+mj-lt"/>
                <a:ea typeface="+mj-ea"/>
                <a:cs typeface="+mj-cs"/>
              </a:rPr>
              <a:t>Latest Trends and Future of FinTech in India (2025)</a:t>
            </a:r>
          </a:p>
        </p:txBody>
      </p:sp>
      <p:sp>
        <p:nvSpPr>
          <p:cNvPr id="3" name="Content Placeholder 2"/>
          <p:cNvSpPr>
            <a:spLocks noGrp="1"/>
          </p:cNvSpPr>
          <p:nvPr>
            <p:ph idx="1"/>
          </p:nvPr>
        </p:nvSpPr>
        <p:spPr>
          <a:xfrm>
            <a:off x="6590966" y="3428999"/>
            <a:ext cx="4805691" cy="838831"/>
          </a:xfrm>
        </p:spPr>
        <p:txBody>
          <a:bodyPr vert="horz" lIns="91440" tIns="45720" rIns="91440" bIns="45720" rtlCol="0" anchor="b">
            <a:normAutofit/>
          </a:bodyPr>
          <a:lstStyle/>
          <a:p>
            <a:pPr marL="0" indent="0" defTabSz="914400">
              <a:lnSpc>
                <a:spcPct val="90000"/>
              </a:lnSpc>
              <a:spcBef>
                <a:spcPts val="1000"/>
              </a:spcBef>
              <a:buNone/>
            </a:pPr>
            <a:r>
              <a:rPr lang="en-US" sz="2000" kern="1200">
                <a:solidFill>
                  <a:schemeClr val="tx2"/>
                </a:solidFill>
                <a:latin typeface="+mn-lt"/>
                <a:ea typeface="+mn-ea"/>
                <a:cs typeface="+mn-cs"/>
              </a:rPr>
              <a:t>Dr. Manish Dadhich</a:t>
            </a:r>
          </a:p>
        </p:txBody>
      </p:sp>
      <p:pic>
        <p:nvPicPr>
          <p:cNvPr id="7" name="Graphic 6" descr="Hospital">
            <a:extLst>
              <a:ext uri="{FF2B5EF4-FFF2-40B4-BE49-F238E27FC236}">
                <a16:creationId xmlns:a16="http://schemas.microsoft.com/office/drawing/2014/main" id="{61E4A06A-CDD3-108C-BE97-87870EE8E14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40470" y="1815320"/>
            <a:ext cx="4141760" cy="4141760"/>
          </a:xfrm>
          <a:custGeom>
            <a:avLst/>
            <a:gdLst/>
            <a:ahLst/>
            <a:cxnLst/>
            <a:rect l="l" t="t" r="r" b="b"/>
            <a:pathLst>
              <a:path w="4141760" h="4377846">
                <a:moveTo>
                  <a:pt x="0" y="0"/>
                </a:moveTo>
                <a:lnTo>
                  <a:pt x="4141760" y="0"/>
                </a:lnTo>
                <a:lnTo>
                  <a:pt x="4141760" y="4377846"/>
                </a:lnTo>
                <a:lnTo>
                  <a:pt x="0" y="4377846"/>
                </a:lnTo>
                <a:close/>
              </a:path>
            </a:pathLst>
          </a:custGeom>
        </p:spPr>
      </p:pic>
      <p:grpSp>
        <p:nvGrpSpPr>
          <p:cNvPr id="14" name="Group 13">
            <a:extLst>
              <a:ext uri="{FF2B5EF4-FFF2-40B4-BE49-F238E27FC236}">
                <a16:creationId xmlns:a16="http://schemas.microsoft.com/office/drawing/2014/main" id="{89D1390B-7E13-4B4F-9CB2-391063412E5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253" y="-5977"/>
            <a:ext cx="6238675" cy="6863979"/>
            <a:chOff x="305" y="-5977"/>
            <a:chExt cx="6238675" cy="6863979"/>
          </a:xfrm>
        </p:grpSpPr>
        <p:sp>
          <p:nvSpPr>
            <p:cNvPr id="15" name="Freeform: Shape 14">
              <a:extLst>
                <a:ext uri="{FF2B5EF4-FFF2-40B4-BE49-F238E27FC236}">
                  <a16:creationId xmlns:a16="http://schemas.microsoft.com/office/drawing/2014/main" id="{9E720206-AA49-4786-A932-A2650DE091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34854"/>
              <a:ext cx="6028697" cy="6817170"/>
            </a:xfrm>
            <a:custGeom>
              <a:avLst/>
              <a:gdLst>
                <a:gd name="connsiteX0" fmla="*/ 6028697 w 6028697"/>
                <a:gd name="connsiteY0" fmla="*/ 6155323 h 6817170"/>
                <a:gd name="connsiteX1" fmla="*/ 6028697 w 6028697"/>
                <a:gd name="connsiteY1" fmla="*/ 6817170 h 6817170"/>
                <a:gd name="connsiteX2" fmla="*/ 5157862 w 6028697"/>
                <a:gd name="connsiteY2" fmla="*/ 6817170 h 6817170"/>
                <a:gd name="connsiteX3" fmla="*/ 5347156 w 6028697"/>
                <a:gd name="connsiteY3" fmla="*/ 6687553 h 6817170"/>
                <a:gd name="connsiteX4" fmla="*/ 5487470 w 6028697"/>
                <a:gd name="connsiteY4" fmla="*/ 6581714 h 6817170"/>
                <a:gd name="connsiteX5" fmla="*/ 5627642 w 6028697"/>
                <a:gd name="connsiteY5" fmla="*/ 6472328 h 6817170"/>
                <a:gd name="connsiteX6" fmla="*/ 5911392 w 6028697"/>
                <a:gd name="connsiteY6" fmla="*/ 6245328 h 6817170"/>
                <a:gd name="connsiteX7" fmla="*/ 4481066 w 6028697"/>
                <a:gd name="connsiteY7" fmla="*/ 478 h 6817170"/>
                <a:gd name="connsiteX8" fmla="*/ 4672258 w 6028697"/>
                <a:gd name="connsiteY8" fmla="*/ 7519 h 6817170"/>
                <a:gd name="connsiteX9" fmla="*/ 5429869 w 6028697"/>
                <a:gd name="connsiteY9" fmla="*/ 125134 h 6817170"/>
                <a:gd name="connsiteX10" fmla="*/ 5976319 w 6028697"/>
                <a:gd name="connsiteY10" fmla="*/ 314893 h 6817170"/>
                <a:gd name="connsiteX11" fmla="*/ 6028697 w 6028697"/>
                <a:gd name="connsiteY11" fmla="*/ 339901 h 6817170"/>
                <a:gd name="connsiteX12" fmla="*/ 6028697 w 6028697"/>
                <a:gd name="connsiteY12" fmla="*/ 732458 h 6817170"/>
                <a:gd name="connsiteX13" fmla="*/ 5990985 w 6028697"/>
                <a:gd name="connsiteY13" fmla="*/ 712211 h 6817170"/>
                <a:gd name="connsiteX14" fmla="*/ 5341339 w 6028697"/>
                <a:gd name="connsiteY14" fmla="*/ 475281 h 6817170"/>
                <a:gd name="connsiteX15" fmla="*/ 4651969 w 6028697"/>
                <a:gd name="connsiteY15" fmla="*/ 377104 h 6817170"/>
                <a:gd name="connsiteX16" fmla="*/ 3953093 w 6028697"/>
                <a:gd name="connsiteY16" fmla="*/ 402498 h 6817170"/>
                <a:gd name="connsiteX17" fmla="*/ 3267413 w 6028697"/>
                <a:gd name="connsiteY17" fmla="*/ 546643 h 6817170"/>
                <a:gd name="connsiteX18" fmla="*/ 1439498 w 6028697"/>
                <a:gd name="connsiteY18" fmla="*/ 1568141 h 6817170"/>
                <a:gd name="connsiteX19" fmla="*/ 960671 w 6028697"/>
                <a:gd name="connsiteY19" fmla="*/ 2082013 h 6817170"/>
                <a:gd name="connsiteX20" fmla="*/ 581866 w 6028697"/>
                <a:gd name="connsiteY20" fmla="*/ 2672638 h 6817170"/>
                <a:gd name="connsiteX21" fmla="*/ 324789 w 6028697"/>
                <a:gd name="connsiteY21" fmla="*/ 3325262 h 6817170"/>
                <a:gd name="connsiteX22" fmla="*/ 231151 w 6028697"/>
                <a:gd name="connsiteY22" fmla="*/ 4022292 h 6817170"/>
                <a:gd name="connsiteX23" fmla="*/ 270592 w 6028697"/>
                <a:gd name="connsiteY23" fmla="*/ 4362792 h 6817170"/>
                <a:gd name="connsiteX24" fmla="*/ 387213 w 6028697"/>
                <a:gd name="connsiteY24" fmla="*/ 4681585 h 6817170"/>
                <a:gd name="connsiteX25" fmla="*/ 468507 w 6028697"/>
                <a:gd name="connsiteY25" fmla="*/ 4831546 h 6817170"/>
                <a:gd name="connsiteX26" fmla="*/ 561862 w 6028697"/>
                <a:gd name="connsiteY26" fmla="*/ 4976826 h 6817170"/>
                <a:gd name="connsiteX27" fmla="*/ 777511 w 6028697"/>
                <a:gd name="connsiteY27" fmla="*/ 5257597 h 6817170"/>
                <a:gd name="connsiteX28" fmla="*/ 1010895 w 6028697"/>
                <a:gd name="connsiteY28" fmla="*/ 5540494 h 6817170"/>
                <a:gd name="connsiteX29" fmla="*/ 1126948 w 6028697"/>
                <a:gd name="connsiteY29" fmla="*/ 5688186 h 6817170"/>
                <a:gd name="connsiteX30" fmla="*/ 1182706 w 6028697"/>
                <a:gd name="connsiteY30" fmla="*/ 5760543 h 6817170"/>
                <a:gd name="connsiteX31" fmla="*/ 1237327 w 6028697"/>
                <a:gd name="connsiteY31" fmla="*/ 5830060 h 6817170"/>
                <a:gd name="connsiteX32" fmla="*/ 1706649 w 6028697"/>
                <a:gd name="connsiteY32" fmla="*/ 6342797 h 6817170"/>
                <a:gd name="connsiteX33" fmla="*/ 1956207 w 6028697"/>
                <a:gd name="connsiteY33" fmla="*/ 6573484 h 6817170"/>
                <a:gd name="connsiteX34" fmla="*/ 2217681 w 6028697"/>
                <a:gd name="connsiteY34" fmla="*/ 6786297 h 6817170"/>
                <a:gd name="connsiteX35" fmla="*/ 2260820 w 6028697"/>
                <a:gd name="connsiteY35" fmla="*/ 6817170 h 6817170"/>
                <a:gd name="connsiteX36" fmla="*/ 1429497 w 6028697"/>
                <a:gd name="connsiteY36" fmla="*/ 6817170 h 6817170"/>
                <a:gd name="connsiteX37" fmla="*/ 1327275 w 6028697"/>
                <a:gd name="connsiteY37" fmla="*/ 6713800 h 6817170"/>
                <a:gd name="connsiteX38" fmla="*/ 1080556 w 6028697"/>
                <a:gd name="connsiteY38" fmla="*/ 6414443 h 6817170"/>
                <a:gd name="connsiteX39" fmla="*/ 865189 w 6028697"/>
                <a:gd name="connsiteY39" fmla="*/ 6097496 h 6817170"/>
                <a:gd name="connsiteX40" fmla="*/ 814823 w 6028697"/>
                <a:gd name="connsiteY40" fmla="*/ 6016911 h 6817170"/>
                <a:gd name="connsiteX41" fmla="*/ 766729 w 6028697"/>
                <a:gd name="connsiteY41" fmla="*/ 5938453 h 6817170"/>
                <a:gd name="connsiteX42" fmla="*/ 671672 w 6028697"/>
                <a:gd name="connsiteY42" fmla="*/ 5786648 h 6817170"/>
                <a:gd name="connsiteX43" fmla="*/ 474608 w 6028697"/>
                <a:gd name="connsiteY43" fmla="*/ 5474664 h 6817170"/>
                <a:gd name="connsiteX44" fmla="*/ 282652 w 6028697"/>
                <a:gd name="connsiteY44" fmla="*/ 5146508 h 6817170"/>
                <a:gd name="connsiteX45" fmla="*/ 196108 w 6028697"/>
                <a:gd name="connsiteY45" fmla="*/ 4972712 h 6817170"/>
                <a:gd name="connsiteX46" fmla="*/ 122474 w 6028697"/>
                <a:gd name="connsiteY46" fmla="*/ 4791821 h 6817170"/>
                <a:gd name="connsiteX47" fmla="*/ 65724 w 6028697"/>
                <a:gd name="connsiteY47" fmla="*/ 4603129 h 6817170"/>
                <a:gd name="connsiteX48" fmla="*/ 44727 w 6028697"/>
                <a:gd name="connsiteY48" fmla="*/ 4506937 h 6817170"/>
                <a:gd name="connsiteX49" fmla="*/ 35505 w 6028697"/>
                <a:gd name="connsiteY49" fmla="*/ 4458699 h 6817170"/>
                <a:gd name="connsiteX50" fmla="*/ 27845 w 6028697"/>
                <a:gd name="connsiteY50" fmla="*/ 4410320 h 6817170"/>
                <a:gd name="connsiteX51" fmla="*/ 37 w 6028697"/>
                <a:gd name="connsiteY51" fmla="*/ 4022292 h 6817170"/>
                <a:gd name="connsiteX52" fmla="*/ 78777 w 6028697"/>
                <a:gd name="connsiteY52" fmla="*/ 3267236 h 6817170"/>
                <a:gd name="connsiteX53" fmla="*/ 315424 w 6028697"/>
                <a:gd name="connsiteY53" fmla="*/ 2543673 h 6817170"/>
                <a:gd name="connsiteX54" fmla="*/ 1202710 w 6028697"/>
                <a:gd name="connsiteY54" fmla="*/ 1314895 h 6817170"/>
                <a:gd name="connsiteX55" fmla="*/ 1791065 w 6028697"/>
                <a:gd name="connsiteY55" fmla="*/ 833514 h 6817170"/>
                <a:gd name="connsiteX56" fmla="*/ 3908404 w 6028697"/>
                <a:gd name="connsiteY56" fmla="*/ 29794 h 6817170"/>
                <a:gd name="connsiteX57" fmla="*/ 4481066 w 6028697"/>
                <a:gd name="connsiteY57" fmla="*/ 478 h 681717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6028697" h="6817170">
                  <a:moveTo>
                    <a:pt x="6028697" y="6155323"/>
                  </a:moveTo>
                  <a:lnTo>
                    <a:pt x="6028697" y="6817170"/>
                  </a:lnTo>
                  <a:lnTo>
                    <a:pt x="5157862" y="6817170"/>
                  </a:lnTo>
                  <a:lnTo>
                    <a:pt x="5347156" y="6687553"/>
                  </a:lnTo>
                  <a:cubicBezTo>
                    <a:pt x="5394117" y="6653219"/>
                    <a:pt x="5440793" y="6617608"/>
                    <a:pt x="5487470" y="6581714"/>
                  </a:cubicBezTo>
                  <a:cubicBezTo>
                    <a:pt x="5534147" y="6545820"/>
                    <a:pt x="5580966" y="6509358"/>
                    <a:pt x="5627642" y="6472328"/>
                  </a:cubicBezTo>
                  <a:lnTo>
                    <a:pt x="5911392" y="6245328"/>
                  </a:lnTo>
                  <a:close/>
                  <a:moveTo>
                    <a:pt x="4481066" y="478"/>
                  </a:moveTo>
                  <a:cubicBezTo>
                    <a:pt x="4544817" y="1422"/>
                    <a:pt x="4608563" y="3769"/>
                    <a:pt x="4672258" y="7519"/>
                  </a:cubicBezTo>
                  <a:cubicBezTo>
                    <a:pt x="4927973" y="22364"/>
                    <a:pt x="5181687" y="61751"/>
                    <a:pt x="5429869" y="125134"/>
                  </a:cubicBezTo>
                  <a:cubicBezTo>
                    <a:pt x="5617090" y="173104"/>
                    <a:pt x="5799867" y="236595"/>
                    <a:pt x="5976319" y="314893"/>
                  </a:cubicBezTo>
                  <a:lnTo>
                    <a:pt x="6028697" y="339901"/>
                  </a:lnTo>
                  <a:lnTo>
                    <a:pt x="6028697" y="732458"/>
                  </a:lnTo>
                  <a:lnTo>
                    <a:pt x="5990985" y="712211"/>
                  </a:lnTo>
                  <a:cubicBezTo>
                    <a:pt x="5783917" y="609342"/>
                    <a:pt x="5566013" y="529876"/>
                    <a:pt x="5341339" y="475281"/>
                  </a:cubicBezTo>
                  <a:cubicBezTo>
                    <a:pt x="5115233" y="420503"/>
                    <a:pt x="4884375" y="387624"/>
                    <a:pt x="4651969" y="377104"/>
                  </a:cubicBezTo>
                  <a:cubicBezTo>
                    <a:pt x="4418713" y="365171"/>
                    <a:pt x="4184861" y="373670"/>
                    <a:pt x="3953093" y="402498"/>
                  </a:cubicBezTo>
                  <a:cubicBezTo>
                    <a:pt x="3721001" y="431832"/>
                    <a:pt x="3491675" y="480040"/>
                    <a:pt x="3267413" y="546643"/>
                  </a:cubicBezTo>
                  <a:cubicBezTo>
                    <a:pt x="2591323" y="750761"/>
                    <a:pt x="1967642" y="1099289"/>
                    <a:pt x="1439498" y="1568141"/>
                  </a:cubicBezTo>
                  <a:cubicBezTo>
                    <a:pt x="1265589" y="1725523"/>
                    <a:pt x="1105393" y="1897434"/>
                    <a:pt x="960671" y="2082013"/>
                  </a:cubicBezTo>
                  <a:cubicBezTo>
                    <a:pt x="815775" y="2266294"/>
                    <a:pt x="688923" y="2464081"/>
                    <a:pt x="581866" y="2672638"/>
                  </a:cubicBezTo>
                  <a:cubicBezTo>
                    <a:pt x="473765" y="2880669"/>
                    <a:pt x="387610" y="3099397"/>
                    <a:pt x="324789" y="3325262"/>
                  </a:cubicBezTo>
                  <a:cubicBezTo>
                    <a:pt x="262714" y="3552403"/>
                    <a:pt x="231223" y="3786822"/>
                    <a:pt x="231151" y="4022292"/>
                  </a:cubicBezTo>
                  <a:cubicBezTo>
                    <a:pt x="231413" y="4136912"/>
                    <a:pt x="244645" y="4251136"/>
                    <a:pt x="270592" y="4362792"/>
                  </a:cubicBezTo>
                  <a:cubicBezTo>
                    <a:pt x="297885" y="4472943"/>
                    <a:pt x="336983" y="4579833"/>
                    <a:pt x="387213" y="4681585"/>
                  </a:cubicBezTo>
                  <a:cubicBezTo>
                    <a:pt x="412042" y="4732517"/>
                    <a:pt x="439423" y="4782457"/>
                    <a:pt x="468507" y="4831546"/>
                  </a:cubicBezTo>
                  <a:cubicBezTo>
                    <a:pt x="497591" y="4880636"/>
                    <a:pt x="529230" y="4929015"/>
                    <a:pt x="561862" y="4976826"/>
                  </a:cubicBezTo>
                  <a:cubicBezTo>
                    <a:pt x="627975" y="5072166"/>
                    <a:pt x="701466" y="5164668"/>
                    <a:pt x="777511" y="5257597"/>
                  </a:cubicBezTo>
                  <a:cubicBezTo>
                    <a:pt x="853556" y="5350524"/>
                    <a:pt x="933574" y="5443594"/>
                    <a:pt x="1010895" y="5540494"/>
                  </a:cubicBezTo>
                  <a:cubicBezTo>
                    <a:pt x="1049957" y="5588732"/>
                    <a:pt x="1088642" y="5637963"/>
                    <a:pt x="1126948" y="5688186"/>
                  </a:cubicBezTo>
                  <a:lnTo>
                    <a:pt x="1182706" y="5760543"/>
                  </a:lnTo>
                  <a:cubicBezTo>
                    <a:pt x="1201007" y="5783669"/>
                    <a:pt x="1218458" y="5807503"/>
                    <a:pt x="1237327" y="5830060"/>
                  </a:cubicBezTo>
                  <a:cubicBezTo>
                    <a:pt x="1383714" y="6009916"/>
                    <a:pt x="1540413" y="6181116"/>
                    <a:pt x="1706649" y="6342797"/>
                  </a:cubicBezTo>
                  <a:cubicBezTo>
                    <a:pt x="1788084" y="6422531"/>
                    <a:pt x="1871265" y="6499427"/>
                    <a:pt x="1956207" y="6573484"/>
                  </a:cubicBezTo>
                  <a:cubicBezTo>
                    <a:pt x="2041332" y="6647402"/>
                    <a:pt x="2127733" y="6718907"/>
                    <a:pt x="2217681" y="6786297"/>
                  </a:cubicBezTo>
                  <a:lnTo>
                    <a:pt x="2260820" y="6817170"/>
                  </a:lnTo>
                  <a:lnTo>
                    <a:pt x="1429497" y="6817170"/>
                  </a:lnTo>
                  <a:lnTo>
                    <a:pt x="1327275" y="6713800"/>
                  </a:lnTo>
                  <a:cubicBezTo>
                    <a:pt x="1239186" y="6618984"/>
                    <a:pt x="1156797" y="6519019"/>
                    <a:pt x="1080556" y="6414443"/>
                  </a:cubicBezTo>
                  <a:cubicBezTo>
                    <a:pt x="1004653" y="6310734"/>
                    <a:pt x="932439" y="6205177"/>
                    <a:pt x="865189" y="6097496"/>
                  </a:cubicBezTo>
                  <a:cubicBezTo>
                    <a:pt x="847881" y="6070823"/>
                    <a:pt x="831565" y="6043725"/>
                    <a:pt x="814823" y="6016911"/>
                  </a:cubicBezTo>
                  <a:lnTo>
                    <a:pt x="766729" y="5938453"/>
                  </a:lnTo>
                  <a:cubicBezTo>
                    <a:pt x="735941" y="5887947"/>
                    <a:pt x="703878" y="5837581"/>
                    <a:pt x="671672" y="5786648"/>
                  </a:cubicBezTo>
                  <a:lnTo>
                    <a:pt x="474608" y="5474664"/>
                  </a:lnTo>
                  <a:cubicBezTo>
                    <a:pt x="408778" y="5368968"/>
                    <a:pt x="343516" y="5260008"/>
                    <a:pt x="282652" y="5146508"/>
                  </a:cubicBezTo>
                  <a:cubicBezTo>
                    <a:pt x="252290" y="5089759"/>
                    <a:pt x="223065" y="5032015"/>
                    <a:pt x="196108" y="4972712"/>
                  </a:cubicBezTo>
                  <a:cubicBezTo>
                    <a:pt x="169152" y="4913408"/>
                    <a:pt x="144607" y="4853111"/>
                    <a:pt x="122474" y="4791821"/>
                  </a:cubicBezTo>
                  <a:cubicBezTo>
                    <a:pt x="100342" y="4730532"/>
                    <a:pt x="81757" y="4666830"/>
                    <a:pt x="65724" y="4603129"/>
                  </a:cubicBezTo>
                  <a:cubicBezTo>
                    <a:pt x="58205" y="4571064"/>
                    <a:pt x="50828" y="4539143"/>
                    <a:pt x="44727" y="4506937"/>
                  </a:cubicBezTo>
                  <a:lnTo>
                    <a:pt x="35505" y="4458699"/>
                  </a:lnTo>
                  <a:lnTo>
                    <a:pt x="27845" y="4410320"/>
                  </a:lnTo>
                  <a:cubicBezTo>
                    <a:pt x="8635" y="4281881"/>
                    <a:pt x="-661" y="4152150"/>
                    <a:pt x="37" y="4022292"/>
                  </a:cubicBezTo>
                  <a:cubicBezTo>
                    <a:pt x="712" y="3768592"/>
                    <a:pt x="27094" y="3515615"/>
                    <a:pt x="78777" y="3267236"/>
                  </a:cubicBezTo>
                  <a:cubicBezTo>
                    <a:pt x="130048" y="3017876"/>
                    <a:pt x="209439" y="2775142"/>
                    <a:pt x="315424" y="2543673"/>
                  </a:cubicBezTo>
                  <a:cubicBezTo>
                    <a:pt x="528236" y="2081161"/>
                    <a:pt x="838234" y="1667312"/>
                    <a:pt x="1202710" y="1314895"/>
                  </a:cubicBezTo>
                  <a:cubicBezTo>
                    <a:pt x="1385514" y="1138814"/>
                    <a:pt x="1582282" y="977831"/>
                    <a:pt x="1791065" y="833514"/>
                  </a:cubicBezTo>
                  <a:cubicBezTo>
                    <a:pt x="2420037" y="395614"/>
                    <a:pt x="3147288" y="119557"/>
                    <a:pt x="3908404" y="29794"/>
                  </a:cubicBezTo>
                  <a:cubicBezTo>
                    <a:pt x="4098509" y="7429"/>
                    <a:pt x="4289811" y="-2355"/>
                    <a:pt x="4481066" y="478"/>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Freeform: Shape 15">
              <a:extLst>
                <a:ext uri="{FF2B5EF4-FFF2-40B4-BE49-F238E27FC236}">
                  <a16:creationId xmlns:a16="http://schemas.microsoft.com/office/drawing/2014/main" id="{C72F6EE6-EDE9-45A5-8F6D-02B9B7CB2C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1"/>
              <a:ext cx="6165116"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C093DC50-3BD7-46B1-A300-CD207E152F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flipH="1">
              <a:off x="305" y="-5977"/>
              <a:ext cx="6238675" cy="6858001"/>
            </a:xfrm>
            <a:custGeom>
              <a:avLst/>
              <a:gdLst>
                <a:gd name="connsiteX0" fmla="*/ 6264586 w 6264586"/>
                <a:gd name="connsiteY0" fmla="*/ 6646464 h 6858001"/>
                <a:gd name="connsiteX1" fmla="*/ 6264586 w 6264586"/>
                <a:gd name="connsiteY1" fmla="*/ 6858001 h 6858001"/>
                <a:gd name="connsiteX2" fmla="*/ 5997170 w 6264586"/>
                <a:gd name="connsiteY2" fmla="*/ 6858001 h 6858001"/>
                <a:gd name="connsiteX3" fmla="*/ 6121512 w 6264586"/>
                <a:gd name="connsiteY3" fmla="*/ 6761029 h 6858001"/>
                <a:gd name="connsiteX4" fmla="*/ 2693206 w 6264586"/>
                <a:gd name="connsiteY4" fmla="*/ 0 h 6858001"/>
                <a:gd name="connsiteX5" fmla="*/ 5872285 w 6264586"/>
                <a:gd name="connsiteY5" fmla="*/ 0 h 6858001"/>
                <a:gd name="connsiteX6" fmla="*/ 6024875 w 6264586"/>
                <a:gd name="connsiteY6" fmla="*/ 68385 h 6858001"/>
                <a:gd name="connsiteX7" fmla="*/ 6206432 w 6264586"/>
                <a:gd name="connsiteY7" fmla="*/ 162336 h 6858001"/>
                <a:gd name="connsiteX8" fmla="*/ 6264586 w 6264586"/>
                <a:gd name="connsiteY8" fmla="*/ 196704 h 6858001"/>
                <a:gd name="connsiteX9" fmla="*/ 6264586 w 6264586"/>
                <a:gd name="connsiteY9" fmla="*/ 537242 h 6858001"/>
                <a:gd name="connsiteX10" fmla="*/ 6230189 w 6264586"/>
                <a:gd name="connsiteY10" fmla="*/ 517260 h 6858001"/>
                <a:gd name="connsiteX11" fmla="*/ 5540536 w 6264586"/>
                <a:gd name="connsiteY11" fmla="*/ 249543 h 6858001"/>
                <a:gd name="connsiteX12" fmla="*/ 5178896 w 6264586"/>
                <a:gd name="connsiteY12" fmla="*/ 178606 h 6858001"/>
                <a:gd name="connsiteX13" fmla="*/ 4814279 w 6264586"/>
                <a:gd name="connsiteY13" fmla="*/ 146683 h 6858001"/>
                <a:gd name="connsiteX14" fmla="*/ 4655095 w 6264586"/>
                <a:gd name="connsiteY14" fmla="*/ 143421 h 6858001"/>
                <a:gd name="connsiteX15" fmla="*/ 4081069 w 6264586"/>
                <a:gd name="connsiteY15" fmla="*/ 185983 h 6858001"/>
                <a:gd name="connsiteX16" fmla="*/ 3720566 w 6264586"/>
                <a:gd name="connsiteY16" fmla="*/ 256921 h 6858001"/>
                <a:gd name="connsiteX17" fmla="*/ 3365879 w 6264586"/>
                <a:gd name="connsiteY17" fmla="*/ 357651 h 6858001"/>
                <a:gd name="connsiteX18" fmla="*/ 3020555 w 6264586"/>
                <a:gd name="connsiteY18" fmla="*/ 486190 h 6858001"/>
                <a:gd name="connsiteX19" fmla="*/ 2685163 w 6264586"/>
                <a:gd name="connsiteY19" fmla="*/ 641542 h 6858001"/>
                <a:gd name="connsiteX20" fmla="*/ 2047720 w 6264586"/>
                <a:gd name="connsiteY20" fmla="*/ 1025030 h 6858001"/>
                <a:gd name="connsiteX21" fmla="*/ 1897333 w 6264586"/>
                <a:gd name="connsiteY21" fmla="*/ 1134983 h 6858001"/>
                <a:gd name="connsiteX22" fmla="*/ 1835758 w 6264586"/>
                <a:gd name="connsiteY22" fmla="*/ 1182227 h 6858001"/>
                <a:gd name="connsiteX23" fmla="*/ 1823273 w 6264586"/>
                <a:gd name="connsiteY23" fmla="*/ 1192016 h 6858001"/>
                <a:gd name="connsiteX24" fmla="*/ 1750918 w 6264586"/>
                <a:gd name="connsiteY24" fmla="*/ 1249760 h 6858001"/>
                <a:gd name="connsiteX25" fmla="*/ 1469297 w 6264586"/>
                <a:gd name="connsiteY25" fmla="*/ 1496906 h 6858001"/>
                <a:gd name="connsiteX26" fmla="*/ 967769 w 6264586"/>
                <a:gd name="connsiteY26" fmla="*/ 2056602 h 6858001"/>
                <a:gd name="connsiteX27" fmla="*/ 754105 w 6264586"/>
                <a:gd name="connsiteY27" fmla="*/ 2368727 h 6858001"/>
                <a:gd name="connsiteX28" fmla="*/ 572364 w 6264586"/>
                <a:gd name="connsiteY28" fmla="*/ 2701140 h 6858001"/>
                <a:gd name="connsiteX29" fmla="*/ 532497 w 6264586"/>
                <a:gd name="connsiteY29" fmla="*/ 2786265 h 6858001"/>
                <a:gd name="connsiteX30" fmla="*/ 512918 w 6264586"/>
                <a:gd name="connsiteY30" fmla="*/ 2828827 h 6858001"/>
                <a:gd name="connsiteX31" fmla="*/ 494475 w 6264586"/>
                <a:gd name="connsiteY31" fmla="*/ 2872240 h 6858001"/>
                <a:gd name="connsiteX32" fmla="*/ 491637 w 6264586"/>
                <a:gd name="connsiteY32" fmla="*/ 2878908 h 6858001"/>
                <a:gd name="connsiteX33" fmla="*/ 459290 w 6264586"/>
                <a:gd name="connsiteY33" fmla="*/ 2959635 h 6858001"/>
                <a:gd name="connsiteX34" fmla="*/ 446805 w 6264586"/>
                <a:gd name="connsiteY34" fmla="*/ 2992408 h 6858001"/>
                <a:gd name="connsiteX35" fmla="*/ 426090 w 6264586"/>
                <a:gd name="connsiteY35" fmla="*/ 3049158 h 6858001"/>
                <a:gd name="connsiteX36" fmla="*/ 426090 w 6264586"/>
                <a:gd name="connsiteY36" fmla="*/ 3049867 h 6858001"/>
                <a:gd name="connsiteX37" fmla="*/ 318124 w 6264586"/>
                <a:gd name="connsiteY37" fmla="*/ 3414202 h 6858001"/>
                <a:gd name="connsiteX38" fmla="*/ 230729 w 6264586"/>
                <a:gd name="connsiteY38" fmla="*/ 4169260 h 6858001"/>
                <a:gd name="connsiteX39" fmla="*/ 268893 w 6264586"/>
                <a:gd name="connsiteY39" fmla="*/ 4544236 h 6858001"/>
                <a:gd name="connsiteX40" fmla="*/ 379840 w 6264586"/>
                <a:gd name="connsiteY40" fmla="*/ 4900056 h 6858001"/>
                <a:gd name="connsiteX41" fmla="*/ 406512 w 6264586"/>
                <a:gd name="connsiteY41" fmla="*/ 4960211 h 6858001"/>
                <a:gd name="connsiteX42" fmla="*/ 417862 w 6264586"/>
                <a:gd name="connsiteY42" fmla="*/ 4984613 h 6858001"/>
                <a:gd name="connsiteX43" fmla="*/ 428077 w 6264586"/>
                <a:gd name="connsiteY43" fmla="*/ 5005043 h 6858001"/>
                <a:gd name="connsiteX44" fmla="*/ 460140 w 6264586"/>
                <a:gd name="connsiteY44" fmla="*/ 5067327 h 6858001"/>
                <a:gd name="connsiteX45" fmla="*/ 555197 w 6264586"/>
                <a:gd name="connsiteY45" fmla="*/ 5229773 h 6858001"/>
                <a:gd name="connsiteX46" fmla="*/ 660611 w 6264586"/>
                <a:gd name="connsiteY46" fmla="*/ 5387396 h 6858001"/>
                <a:gd name="connsiteX47" fmla="*/ 774110 w 6264586"/>
                <a:gd name="connsiteY47" fmla="*/ 5542182 h 6858001"/>
                <a:gd name="connsiteX48" fmla="*/ 917829 w 6264586"/>
                <a:gd name="connsiteY48" fmla="*/ 5727896 h 6858001"/>
                <a:gd name="connsiteX49" fmla="*/ 1012885 w 6264586"/>
                <a:gd name="connsiteY49" fmla="*/ 5849767 h 6858001"/>
                <a:gd name="connsiteX50" fmla="*/ 1133053 w 6264586"/>
                <a:gd name="connsiteY50" fmla="*/ 6006822 h 6858001"/>
                <a:gd name="connsiteX51" fmla="*/ 1194343 w 6264586"/>
                <a:gd name="connsiteY51" fmla="*/ 6090245 h 6858001"/>
                <a:gd name="connsiteX52" fmla="*/ 1249390 w 6264586"/>
                <a:gd name="connsiteY52" fmla="*/ 6165155 h 6858001"/>
                <a:gd name="connsiteX53" fmla="*/ 1345724 w 6264586"/>
                <a:gd name="connsiteY53" fmla="*/ 6292132 h 6858001"/>
                <a:gd name="connsiteX54" fmla="*/ 1364310 w 6264586"/>
                <a:gd name="connsiteY54" fmla="*/ 6316251 h 6858001"/>
                <a:gd name="connsiteX55" fmla="*/ 1373673 w 6264586"/>
                <a:gd name="connsiteY55" fmla="*/ 6327885 h 6858001"/>
                <a:gd name="connsiteX56" fmla="*/ 1484619 w 6264586"/>
                <a:gd name="connsiteY56" fmla="*/ 6462240 h 6858001"/>
                <a:gd name="connsiteX57" fmla="*/ 1739000 w 6264586"/>
                <a:gd name="connsiteY57" fmla="*/ 6737335 h 6858001"/>
                <a:gd name="connsiteX58" fmla="*/ 1866801 w 6264586"/>
                <a:gd name="connsiteY58" fmla="*/ 6858001 h 6858001"/>
                <a:gd name="connsiteX59" fmla="*/ 1144149 w 6264586"/>
                <a:gd name="connsiteY59" fmla="*/ 6858001 h 6858001"/>
                <a:gd name="connsiteX60" fmla="*/ 1058349 w 6264586"/>
                <a:gd name="connsiteY60" fmla="*/ 6766452 h 6858001"/>
                <a:gd name="connsiteX61" fmla="*/ 580309 w 6264586"/>
                <a:gd name="connsiteY61" fmla="*/ 6105000 h 6858001"/>
                <a:gd name="connsiteX62" fmla="*/ 1 w 6264586"/>
                <a:gd name="connsiteY62" fmla="*/ 3960094 h 6858001"/>
                <a:gd name="connsiteX63" fmla="*/ 2599292 w 6264586"/>
                <a:gd name="connsiteY63" fmla="*/ 3705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Lst>
              <a:rect l="l" t="t" r="r" b="b"/>
              <a:pathLst>
                <a:path w="6264586" h="6858001">
                  <a:moveTo>
                    <a:pt x="6264586" y="6646464"/>
                  </a:moveTo>
                  <a:lnTo>
                    <a:pt x="6264586" y="6858001"/>
                  </a:lnTo>
                  <a:lnTo>
                    <a:pt x="5997170" y="6858001"/>
                  </a:lnTo>
                  <a:lnTo>
                    <a:pt x="6121512" y="6761029"/>
                  </a:lnTo>
                  <a:close/>
                  <a:moveTo>
                    <a:pt x="2693206" y="0"/>
                  </a:moveTo>
                  <a:lnTo>
                    <a:pt x="5872285" y="0"/>
                  </a:lnTo>
                  <a:lnTo>
                    <a:pt x="6024875" y="68385"/>
                  </a:lnTo>
                  <a:cubicBezTo>
                    <a:pt x="6086250" y="97989"/>
                    <a:pt x="6146793" y="129318"/>
                    <a:pt x="6206432" y="162336"/>
                  </a:cubicBezTo>
                  <a:lnTo>
                    <a:pt x="6264586" y="196704"/>
                  </a:lnTo>
                  <a:lnTo>
                    <a:pt x="6264586" y="537242"/>
                  </a:lnTo>
                  <a:lnTo>
                    <a:pt x="6230189" y="517260"/>
                  </a:lnTo>
                  <a:cubicBezTo>
                    <a:pt x="6012226" y="399931"/>
                    <a:pt x="5780573" y="310008"/>
                    <a:pt x="5540536" y="249543"/>
                  </a:cubicBezTo>
                  <a:cubicBezTo>
                    <a:pt x="5421375" y="219324"/>
                    <a:pt x="5300641" y="195644"/>
                    <a:pt x="5178896" y="178606"/>
                  </a:cubicBezTo>
                  <a:cubicBezTo>
                    <a:pt x="5057977" y="161840"/>
                    <a:pt x="4936276" y="151186"/>
                    <a:pt x="4814279" y="146683"/>
                  </a:cubicBezTo>
                  <a:cubicBezTo>
                    <a:pt x="4761501" y="144556"/>
                    <a:pt x="4708015" y="143421"/>
                    <a:pt x="4655095" y="143421"/>
                  </a:cubicBezTo>
                  <a:cubicBezTo>
                    <a:pt x="4462968" y="143573"/>
                    <a:pt x="4271111" y="157799"/>
                    <a:pt x="4081069" y="185983"/>
                  </a:cubicBezTo>
                  <a:cubicBezTo>
                    <a:pt x="3956361" y="205703"/>
                    <a:pt x="3835058" y="229396"/>
                    <a:pt x="3720566" y="256921"/>
                  </a:cubicBezTo>
                  <a:cubicBezTo>
                    <a:pt x="3596708" y="286714"/>
                    <a:pt x="3477677" y="320905"/>
                    <a:pt x="3365879" y="357651"/>
                  </a:cubicBezTo>
                  <a:cubicBezTo>
                    <a:pt x="3249257" y="395958"/>
                    <a:pt x="3133487" y="438945"/>
                    <a:pt x="3020555" y="486190"/>
                  </a:cubicBezTo>
                  <a:cubicBezTo>
                    <a:pt x="2907623" y="533434"/>
                    <a:pt x="2794832" y="585786"/>
                    <a:pt x="2685163" y="641542"/>
                  </a:cubicBezTo>
                  <a:cubicBezTo>
                    <a:pt x="2463995" y="754348"/>
                    <a:pt x="2250998" y="882488"/>
                    <a:pt x="2047720" y="1025030"/>
                  </a:cubicBezTo>
                  <a:cubicBezTo>
                    <a:pt x="2006151" y="1054399"/>
                    <a:pt x="1951528" y="1093415"/>
                    <a:pt x="1897333" y="1134983"/>
                  </a:cubicBezTo>
                  <a:cubicBezTo>
                    <a:pt x="1876761" y="1150164"/>
                    <a:pt x="1855905" y="1166479"/>
                    <a:pt x="1835758" y="1182227"/>
                  </a:cubicBezTo>
                  <a:lnTo>
                    <a:pt x="1823273" y="1192016"/>
                  </a:lnTo>
                  <a:cubicBezTo>
                    <a:pt x="1797027" y="1211879"/>
                    <a:pt x="1772057" y="1232309"/>
                    <a:pt x="1750918" y="1249760"/>
                  </a:cubicBezTo>
                  <a:cubicBezTo>
                    <a:pt x="1645931" y="1335737"/>
                    <a:pt x="1554422" y="1416605"/>
                    <a:pt x="1469297" y="1496906"/>
                  </a:cubicBezTo>
                  <a:cubicBezTo>
                    <a:pt x="1286595" y="1668957"/>
                    <a:pt x="1118818" y="1856190"/>
                    <a:pt x="967769" y="2056602"/>
                  </a:cubicBezTo>
                  <a:cubicBezTo>
                    <a:pt x="890731" y="2159603"/>
                    <a:pt x="818800" y="2264590"/>
                    <a:pt x="754105" y="2368727"/>
                  </a:cubicBezTo>
                  <a:cubicBezTo>
                    <a:pt x="681749" y="2488328"/>
                    <a:pt x="622304" y="2596720"/>
                    <a:pt x="572364" y="2701140"/>
                  </a:cubicBezTo>
                  <a:cubicBezTo>
                    <a:pt x="557609" y="2730507"/>
                    <a:pt x="543989" y="2760443"/>
                    <a:pt x="532497" y="2786265"/>
                  </a:cubicBezTo>
                  <a:lnTo>
                    <a:pt x="512918" y="2828827"/>
                  </a:lnTo>
                  <a:lnTo>
                    <a:pt x="494475" y="2872240"/>
                  </a:lnTo>
                  <a:lnTo>
                    <a:pt x="491637" y="2878908"/>
                  </a:lnTo>
                  <a:cubicBezTo>
                    <a:pt x="480146" y="2906575"/>
                    <a:pt x="469220" y="2932821"/>
                    <a:pt x="459290" y="2959635"/>
                  </a:cubicBezTo>
                  <a:cubicBezTo>
                    <a:pt x="455176" y="2970559"/>
                    <a:pt x="451060" y="2981484"/>
                    <a:pt x="446805" y="2992408"/>
                  </a:cubicBezTo>
                  <a:cubicBezTo>
                    <a:pt x="439427" y="3012412"/>
                    <a:pt x="432333" y="3030572"/>
                    <a:pt x="426090" y="3049158"/>
                  </a:cubicBezTo>
                  <a:lnTo>
                    <a:pt x="426090" y="3049867"/>
                  </a:lnTo>
                  <a:cubicBezTo>
                    <a:pt x="383010" y="3169099"/>
                    <a:pt x="346959" y="3290756"/>
                    <a:pt x="318124" y="3414202"/>
                  </a:cubicBezTo>
                  <a:cubicBezTo>
                    <a:pt x="260107" y="3661703"/>
                    <a:pt x="230780" y="3915049"/>
                    <a:pt x="230729" y="4169260"/>
                  </a:cubicBezTo>
                  <a:cubicBezTo>
                    <a:pt x="231621" y="4295173"/>
                    <a:pt x="244398" y="4420719"/>
                    <a:pt x="268893" y="4544236"/>
                  </a:cubicBezTo>
                  <a:cubicBezTo>
                    <a:pt x="293708" y="4666304"/>
                    <a:pt x="330882" y="4785521"/>
                    <a:pt x="379840" y="4900056"/>
                  </a:cubicBezTo>
                  <a:cubicBezTo>
                    <a:pt x="387926" y="4919919"/>
                    <a:pt x="397006" y="4939498"/>
                    <a:pt x="406512" y="4960211"/>
                  </a:cubicBezTo>
                  <a:cubicBezTo>
                    <a:pt x="410343" y="4968299"/>
                    <a:pt x="414173" y="4976385"/>
                    <a:pt x="417862" y="4984613"/>
                  </a:cubicBezTo>
                  <a:lnTo>
                    <a:pt x="428077" y="5005043"/>
                  </a:lnTo>
                  <a:cubicBezTo>
                    <a:pt x="438860" y="5026751"/>
                    <a:pt x="449075" y="5047181"/>
                    <a:pt x="460140" y="5067327"/>
                  </a:cubicBezTo>
                  <a:cubicBezTo>
                    <a:pt x="485536" y="5116273"/>
                    <a:pt x="514763" y="5165789"/>
                    <a:pt x="555197" y="5229773"/>
                  </a:cubicBezTo>
                  <a:cubicBezTo>
                    <a:pt x="586836" y="5280282"/>
                    <a:pt x="620318" y="5329511"/>
                    <a:pt x="660611" y="5387396"/>
                  </a:cubicBezTo>
                  <a:cubicBezTo>
                    <a:pt x="698065" y="5440741"/>
                    <a:pt x="737223" y="5493094"/>
                    <a:pt x="774110" y="5542182"/>
                  </a:cubicBezTo>
                  <a:cubicBezTo>
                    <a:pt x="821070" y="5604324"/>
                    <a:pt x="870301" y="5667173"/>
                    <a:pt x="917829" y="5727896"/>
                  </a:cubicBezTo>
                  <a:cubicBezTo>
                    <a:pt x="949042" y="5767762"/>
                    <a:pt x="979828" y="5807063"/>
                    <a:pt x="1012885" y="5849767"/>
                  </a:cubicBezTo>
                  <a:cubicBezTo>
                    <a:pt x="1045942" y="5892471"/>
                    <a:pt x="1089497" y="5948796"/>
                    <a:pt x="1133053" y="6006822"/>
                  </a:cubicBezTo>
                  <a:cubicBezTo>
                    <a:pt x="1153624" y="6034345"/>
                    <a:pt x="1175332" y="6063998"/>
                    <a:pt x="1194343" y="6090245"/>
                  </a:cubicBezTo>
                  <a:cubicBezTo>
                    <a:pt x="1213355" y="6116491"/>
                    <a:pt x="1231372" y="6141178"/>
                    <a:pt x="1249390" y="6165155"/>
                  </a:cubicBezTo>
                  <a:cubicBezTo>
                    <a:pt x="1280461" y="6208000"/>
                    <a:pt x="1313659" y="6250847"/>
                    <a:pt x="1345724" y="6292132"/>
                  </a:cubicBezTo>
                  <a:lnTo>
                    <a:pt x="1364310" y="6316251"/>
                  </a:lnTo>
                  <a:lnTo>
                    <a:pt x="1373673" y="6327885"/>
                  </a:lnTo>
                  <a:cubicBezTo>
                    <a:pt x="1409566" y="6372433"/>
                    <a:pt x="1446738" y="6418542"/>
                    <a:pt x="1484619" y="6462240"/>
                  </a:cubicBezTo>
                  <a:cubicBezTo>
                    <a:pt x="1567899" y="6559850"/>
                    <a:pt x="1653876" y="6652211"/>
                    <a:pt x="1739000" y="6737335"/>
                  </a:cubicBezTo>
                  <a:lnTo>
                    <a:pt x="1866801" y="6858001"/>
                  </a:lnTo>
                  <a:lnTo>
                    <a:pt x="1144149" y="6858001"/>
                  </a:lnTo>
                  <a:lnTo>
                    <a:pt x="1058349" y="6766452"/>
                  </a:lnTo>
                  <a:cubicBezTo>
                    <a:pt x="878978" y="6562465"/>
                    <a:pt x="718756" y="6341104"/>
                    <a:pt x="580309" y="6105000"/>
                  </a:cubicBezTo>
                  <a:cubicBezTo>
                    <a:pt x="200401" y="5454007"/>
                    <a:pt x="146" y="4713831"/>
                    <a:pt x="1" y="3960094"/>
                  </a:cubicBezTo>
                  <a:cubicBezTo>
                    <a:pt x="-335" y="2196754"/>
                    <a:pt x="1071479" y="683605"/>
                    <a:pt x="2599292" y="37050"/>
                  </a:cubicBezTo>
                  <a:close/>
                </a:path>
              </a:pathLst>
            </a:custGeom>
            <a:gradFill>
              <a:gsLst>
                <a:gs pos="2000">
                  <a:schemeClr val="bg1">
                    <a:alpha val="10000"/>
                  </a:schemeClr>
                </a:gs>
                <a:gs pos="16000">
                  <a:schemeClr val="accent6">
                    <a:alpha val="10000"/>
                  </a:schemeClr>
                </a:gs>
                <a:gs pos="100000">
                  <a:schemeClr val="bg1">
                    <a:alpha val="10000"/>
                  </a:schemeClr>
                </a:gs>
                <a:gs pos="85000">
                  <a:schemeClr val="accent1">
                    <a:alpha val="10000"/>
                  </a:schemeClr>
                </a:gs>
              </a:gsLst>
              <a:lin ang="12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nodeType="withEffect">
                                  <p:stCondLst>
                                    <p:cond delay="500"/>
                                  </p:stCondLst>
                                  <p:iterate>
                                    <p:tmPct val="10000"/>
                                  </p:iterate>
                                  <p:childTnLst>
                                    <p:set>
                                      <p:cBhvr>
                                        <p:cTn id="9" dur="1" fill="hold">
                                          <p:stCondLst>
                                            <p:cond delay="0"/>
                                          </p:stCondLst>
                                        </p:cTn>
                                        <p:tgtEl>
                                          <p:spTgt spid="7"/>
                                        </p:tgtEl>
                                        <p:attrNameLst>
                                          <p:attrName>style.visibility</p:attrName>
                                        </p:attrNameLst>
                                      </p:cBhvr>
                                      <p:to>
                                        <p:strVal val="visible"/>
                                      </p:to>
                                    </p:set>
                                    <p:animEffect transition="in" filter="fade">
                                      <p:cBhvr>
                                        <p:cTn id="10" dur="7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E39FEC-8F37-5C20-2A5D-A4A913CFB3F1}"/>
              </a:ext>
            </a:extLst>
          </p:cNvPr>
          <p:cNvSpPr>
            <a:spLocks noGrp="1"/>
          </p:cNvSpPr>
          <p:nvPr>
            <p:ph type="title"/>
          </p:nvPr>
        </p:nvSpPr>
        <p:spPr/>
        <p:txBody>
          <a:bodyPr>
            <a:normAutofit/>
          </a:bodyPr>
          <a:lstStyle/>
          <a:p>
            <a:r>
              <a:rPr lang="en-US" sz="3600" b="1" dirty="0"/>
              <a:t>4. Market Growth Projections</a:t>
            </a:r>
            <a:endParaRPr lang="en-US" sz="3600" dirty="0"/>
          </a:p>
        </p:txBody>
      </p:sp>
      <p:sp>
        <p:nvSpPr>
          <p:cNvPr id="3" name="Content Placeholder 2">
            <a:extLst>
              <a:ext uri="{FF2B5EF4-FFF2-40B4-BE49-F238E27FC236}">
                <a16:creationId xmlns:a16="http://schemas.microsoft.com/office/drawing/2014/main" id="{1243E518-0A6E-051B-8BC3-9EABCB7C7BC0}"/>
              </a:ext>
            </a:extLst>
          </p:cNvPr>
          <p:cNvSpPr>
            <a:spLocks noGrp="1"/>
          </p:cNvSpPr>
          <p:nvPr>
            <p:ph idx="1"/>
          </p:nvPr>
        </p:nvSpPr>
        <p:spPr/>
        <p:txBody>
          <a:bodyPr/>
          <a:lstStyle/>
          <a:p>
            <a:r>
              <a:rPr lang="en-US" b="1" dirty="0"/>
              <a:t>Market Size</a:t>
            </a:r>
            <a:r>
              <a:rPr lang="en-US" dirty="0"/>
              <a:t>: India's FinTech market is projected to reach </a:t>
            </a:r>
            <a:r>
              <a:rPr lang="en-US" b="1" dirty="0"/>
              <a:t>$990 billion by 2032</a:t>
            </a:r>
            <a:r>
              <a:rPr lang="en-US" dirty="0"/>
              <a:t>, growing at a compound annual growth rate (CAGR) of </a:t>
            </a:r>
            <a:r>
              <a:rPr lang="en-US" b="1" dirty="0"/>
              <a:t>30.2%</a:t>
            </a:r>
            <a:r>
              <a:rPr lang="en-US" dirty="0"/>
              <a:t>. This growth is driven by increasing digital adoption, a young population, and supportive government policies. </a:t>
            </a:r>
            <a:r>
              <a:rPr lang="en-US" dirty="0">
                <a:hlinkClick r:id="rId2"/>
              </a:rPr>
              <a:t>Yahoo Finance</a:t>
            </a:r>
            <a:endParaRPr lang="en-US" dirty="0"/>
          </a:p>
        </p:txBody>
      </p:sp>
    </p:spTree>
    <p:extLst>
      <p:ext uri="{BB962C8B-B14F-4D97-AF65-F5344CB8AC3E}">
        <p14:creationId xmlns:p14="http://schemas.microsoft.com/office/powerpoint/2010/main" val="20569608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A3ED0C-33B1-912C-2D46-5FCB002033AC}"/>
              </a:ext>
            </a:extLst>
          </p:cNvPr>
          <p:cNvSpPr>
            <a:spLocks noGrp="1"/>
          </p:cNvSpPr>
          <p:nvPr>
            <p:ph type="title"/>
          </p:nvPr>
        </p:nvSpPr>
        <p:spPr/>
        <p:txBody>
          <a:bodyPr/>
          <a:lstStyle/>
          <a:p>
            <a:r>
              <a:rPr lang="en-US" dirty="0"/>
              <a:t>5. Embedded Finance Expansion</a:t>
            </a:r>
          </a:p>
        </p:txBody>
      </p:sp>
      <p:sp>
        <p:nvSpPr>
          <p:cNvPr id="3" name="Content Placeholder 2">
            <a:extLst>
              <a:ext uri="{FF2B5EF4-FFF2-40B4-BE49-F238E27FC236}">
                <a16:creationId xmlns:a16="http://schemas.microsoft.com/office/drawing/2014/main" id="{E2008937-952F-DF62-C619-213AF8FB8314}"/>
              </a:ext>
            </a:extLst>
          </p:cNvPr>
          <p:cNvSpPr>
            <a:spLocks noGrp="1"/>
          </p:cNvSpPr>
          <p:nvPr>
            <p:ph idx="1"/>
          </p:nvPr>
        </p:nvSpPr>
        <p:spPr/>
        <p:txBody>
          <a:bodyPr/>
          <a:lstStyle/>
          <a:p>
            <a:r>
              <a:rPr lang="en-US" b="1" dirty="0"/>
              <a:t>Market Potential</a:t>
            </a:r>
            <a:r>
              <a:rPr lang="en-US" dirty="0"/>
              <a:t>: The embedded finance market, which integrates financial services into non-financial platforms, is anticipated to grow from </a:t>
            </a:r>
            <a:r>
              <a:rPr lang="en-US" b="1" dirty="0"/>
              <a:t>$146 billion in 2025</a:t>
            </a:r>
            <a:r>
              <a:rPr lang="en-US" dirty="0"/>
              <a:t> to </a:t>
            </a:r>
            <a:r>
              <a:rPr lang="en-US" b="1" dirty="0"/>
              <a:t>$690 billion by 2030</a:t>
            </a:r>
            <a:r>
              <a:rPr lang="en-US" dirty="0"/>
              <a:t>, at a CAGR of </a:t>
            </a:r>
            <a:r>
              <a:rPr lang="en-US" b="1" dirty="0"/>
              <a:t>36.41%</a:t>
            </a:r>
            <a:r>
              <a:rPr lang="en-US" dirty="0"/>
              <a:t>. </a:t>
            </a:r>
            <a:r>
              <a:rPr lang="en-US" dirty="0">
                <a:hlinkClick r:id="rId2"/>
              </a:rPr>
              <a:t>WNS</a:t>
            </a:r>
            <a:endParaRPr lang="en-US" dirty="0"/>
          </a:p>
        </p:txBody>
      </p:sp>
    </p:spTree>
    <p:extLst>
      <p:ext uri="{BB962C8B-B14F-4D97-AF65-F5344CB8AC3E}">
        <p14:creationId xmlns:p14="http://schemas.microsoft.com/office/powerpoint/2010/main" val="502441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2BB520-DF4E-A7DB-6319-23A497D5D0EE}"/>
              </a:ext>
            </a:extLst>
          </p:cNvPr>
          <p:cNvSpPr>
            <a:spLocks noGrp="1"/>
          </p:cNvSpPr>
          <p:nvPr>
            <p:ph type="title"/>
          </p:nvPr>
        </p:nvSpPr>
        <p:spPr/>
        <p:txBody>
          <a:bodyPr>
            <a:normAutofit/>
          </a:bodyPr>
          <a:lstStyle/>
          <a:p>
            <a:r>
              <a:rPr lang="en-US" sz="3200" b="1" dirty="0"/>
              <a:t>6. Central Bank Digital Currency (CBDC) Initiatives</a:t>
            </a:r>
          </a:p>
        </p:txBody>
      </p:sp>
      <p:sp>
        <p:nvSpPr>
          <p:cNvPr id="3" name="Content Placeholder 2">
            <a:extLst>
              <a:ext uri="{FF2B5EF4-FFF2-40B4-BE49-F238E27FC236}">
                <a16:creationId xmlns:a16="http://schemas.microsoft.com/office/drawing/2014/main" id="{F8A3F501-0870-DBF7-7056-9BFBA77BF2A7}"/>
              </a:ext>
            </a:extLst>
          </p:cNvPr>
          <p:cNvSpPr>
            <a:spLocks noGrp="1"/>
          </p:cNvSpPr>
          <p:nvPr>
            <p:ph idx="1"/>
          </p:nvPr>
        </p:nvSpPr>
        <p:spPr/>
        <p:txBody>
          <a:bodyPr>
            <a:normAutofit lnSpcReduction="10000"/>
          </a:bodyPr>
          <a:lstStyle/>
          <a:p>
            <a:r>
              <a:rPr lang="en-US" b="1" dirty="0"/>
              <a:t>Digital Rupee</a:t>
            </a:r>
            <a:r>
              <a:rPr lang="en-US" dirty="0"/>
              <a:t>: The Reserve Bank of India (RBI) is progressing with the development of the Digital Rupee, aiming to streamline domestic and cross-border payments. The RBI is also exploring purpose-driven CBDCs for Direct Benefit Transfer to reduce subsidy leakage and corruption.</a:t>
            </a:r>
          </a:p>
          <a:p>
            <a:pPr marL="0" indent="0">
              <a:buNone/>
            </a:pPr>
            <a:r>
              <a:rPr lang="en-US" b="1" dirty="0"/>
              <a:t>7. Investment Trends</a:t>
            </a:r>
          </a:p>
          <a:p>
            <a:r>
              <a:rPr lang="en-US" b="1" dirty="0"/>
              <a:t>Funding Growth</a:t>
            </a:r>
            <a:r>
              <a:rPr lang="en-US" dirty="0"/>
              <a:t>: Global fintech funding in the first half of 2025 recorded </a:t>
            </a:r>
            <a:r>
              <a:rPr lang="en-US" b="1" dirty="0"/>
              <a:t>$44.7 billion</a:t>
            </a:r>
            <a:r>
              <a:rPr lang="en-US" dirty="0"/>
              <a:t> across </a:t>
            </a:r>
            <a:r>
              <a:rPr lang="en-US" b="1" dirty="0"/>
              <a:t>2,216 deals</a:t>
            </a:r>
            <a:r>
              <a:rPr lang="en-US" dirty="0"/>
              <a:t>, indicating robust investor confidence in the sector. </a:t>
            </a:r>
            <a:r>
              <a:rPr lang="en-US" dirty="0">
                <a:hlinkClick r:id="rId2"/>
              </a:rPr>
              <a:t>KPMG</a:t>
            </a:r>
            <a:endParaRPr lang="en-US" dirty="0"/>
          </a:p>
          <a:p>
            <a:endParaRPr lang="en-US" dirty="0"/>
          </a:p>
        </p:txBody>
      </p:sp>
    </p:spTree>
    <p:extLst>
      <p:ext uri="{BB962C8B-B14F-4D97-AF65-F5344CB8AC3E}">
        <p14:creationId xmlns:p14="http://schemas.microsoft.com/office/powerpoint/2010/main" val="118086958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Conclusion</a:t>
            </a:r>
          </a:p>
        </p:txBody>
      </p:sp>
      <p:graphicFrame>
        <p:nvGraphicFramePr>
          <p:cNvPr id="5" name="Content Placeholder 2">
            <a:extLst>
              <a:ext uri="{FF2B5EF4-FFF2-40B4-BE49-F238E27FC236}">
                <a16:creationId xmlns:a16="http://schemas.microsoft.com/office/drawing/2014/main" id="{B2D12378-AF54-6A8A-1D83-EA63DBD38BFD}"/>
              </a:ext>
            </a:extLst>
          </p:cNvPr>
          <p:cNvGraphicFramePr>
            <a:graphicFrameLocks noGrp="1"/>
          </p:cNvGraphicFramePr>
          <p:nvPr>
            <p:ph idx="1"/>
            <p:extLst>
              <p:ext uri="{D42A27DB-BD31-4B8C-83A1-F6EECF244321}">
                <p14:modId xmlns:p14="http://schemas.microsoft.com/office/powerpoint/2010/main" val="746576749"/>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Slide Background">
            <a:extLst>
              <a:ext uri="{FF2B5EF4-FFF2-40B4-BE49-F238E27FC236}">
                <a16:creationId xmlns:a16="http://schemas.microsoft.com/office/drawing/2014/main" id="{C0763A76-9F1C-4FC5-82B7-DD475DA461B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 y="0"/>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useBgFill="1">
        <p:nvSpPr>
          <p:cNvPr id="11" name="Rectangle 10">
            <a:extLst>
              <a:ext uri="{FF2B5EF4-FFF2-40B4-BE49-F238E27FC236}">
                <a16:creationId xmlns:a16="http://schemas.microsoft.com/office/drawing/2014/main" id="{E81BF4F6-F2CF-4984-9D14-D6966D92F9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8522446" cy="2285999"/>
          </a:xfrm>
          <a:prstGeom prst="rect">
            <a:avLst/>
          </a:prstGeom>
          <a:ln>
            <a:noFill/>
          </a:ln>
          <a:effectLst>
            <a:outerShdw blurRad="596900" dist="304800" dir="7140000" sx="90000" sy="90000" algn="t" rotWithShape="0">
              <a:srgbClr val="000000">
                <a:alpha val="15000"/>
              </a:srgb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1803" y="350196"/>
            <a:ext cx="4646904" cy="1624520"/>
          </a:xfrm>
        </p:spPr>
        <p:txBody>
          <a:bodyPr anchor="ctr">
            <a:normAutofit/>
          </a:bodyPr>
          <a:lstStyle/>
          <a:p>
            <a:r>
              <a:rPr lang="en-US" sz="4000"/>
              <a:t>1. Digital Lending Expansion</a:t>
            </a:r>
          </a:p>
        </p:txBody>
      </p:sp>
      <p:sp>
        <p:nvSpPr>
          <p:cNvPr id="3" name="Content Placeholder 2"/>
          <p:cNvSpPr>
            <a:spLocks noGrp="1"/>
          </p:cNvSpPr>
          <p:nvPr>
            <p:ph idx="1"/>
          </p:nvPr>
        </p:nvSpPr>
        <p:spPr>
          <a:xfrm>
            <a:off x="0" y="2148840"/>
            <a:ext cx="8344693" cy="4207509"/>
          </a:xfrm>
        </p:spPr>
        <p:txBody>
          <a:bodyPr anchor="ctr">
            <a:normAutofit/>
          </a:bodyPr>
          <a:lstStyle/>
          <a:p>
            <a:r>
              <a:rPr lang="en-US" sz="2800" b="1" dirty="0"/>
              <a:t>Amazon's Acquisition of Axio</a:t>
            </a:r>
            <a:r>
              <a:rPr lang="en-US" sz="2800" dirty="0"/>
              <a:t>: Amazon has acquired Bengaluru-based fintech lender Axio for $200 million, gaining direct access to India's lending market. </a:t>
            </a:r>
          </a:p>
          <a:p>
            <a:r>
              <a:rPr lang="en-US" sz="2800" dirty="0"/>
              <a:t>This move allows Amazon to offer various credit products on its platform and through new avenues, enhancing its fintech footprint in India.</a:t>
            </a:r>
          </a:p>
        </p:txBody>
      </p:sp>
      <p:pic>
        <p:nvPicPr>
          <p:cNvPr id="5" name="Picture 4" descr="Plastic containers in bright colors">
            <a:extLst>
              <a:ext uri="{FF2B5EF4-FFF2-40B4-BE49-F238E27FC236}">
                <a16:creationId xmlns:a16="http://schemas.microsoft.com/office/drawing/2014/main" id="{E844E2AB-DF8B-F562-0C32-C217F5985A21}"/>
              </a:ext>
            </a:extLst>
          </p:cNvPr>
          <p:cNvPicPr>
            <a:picLocks noChangeAspect="1"/>
          </p:cNvPicPr>
          <p:nvPr/>
        </p:nvPicPr>
        <p:blipFill>
          <a:blip r:embed="rId2"/>
          <a:srcRect l="19077" r="21522" b="-2"/>
          <a:stretch>
            <a:fillRect/>
          </a:stretch>
        </p:blipFill>
        <p:spPr>
          <a:xfrm>
            <a:off x="8351520" y="1"/>
            <a:ext cx="3847305" cy="685800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2. </a:t>
            </a:r>
            <a:r>
              <a:rPr sz="3600" b="1" dirty="0"/>
              <a:t>Gen Z Driving Digital Payments</a:t>
            </a:r>
          </a:p>
        </p:txBody>
      </p:sp>
      <p:sp>
        <p:nvSpPr>
          <p:cNvPr id="3" name="Content Placeholder 2"/>
          <p:cNvSpPr>
            <a:spLocks noGrp="1"/>
          </p:cNvSpPr>
          <p:nvPr>
            <p:ph idx="1"/>
          </p:nvPr>
        </p:nvSpPr>
        <p:spPr/>
        <p:txBody>
          <a:bodyPr/>
          <a:lstStyle/>
          <a:p>
            <a:r>
              <a:rPr lang="en-US" b="1" dirty="0" err="1"/>
              <a:t>Super.money's</a:t>
            </a:r>
            <a:r>
              <a:rPr lang="en-US" b="1" dirty="0"/>
              <a:t> Growth</a:t>
            </a:r>
            <a:r>
              <a:rPr lang="en-US" dirty="0"/>
              <a:t>: </a:t>
            </a:r>
            <a:r>
              <a:rPr lang="en-US" dirty="0" err="1"/>
              <a:t>Super.money</a:t>
            </a:r>
            <a:r>
              <a:rPr lang="en-US" dirty="0"/>
              <a:t>, a UPI-first platform supported by Flipkart, has experienced a dramatic surge in usage, surpassing 250 million monthly transactions as of September 2025. </a:t>
            </a:r>
          </a:p>
          <a:p>
            <a:r>
              <a:rPr lang="en-US" dirty="0"/>
              <a:t>This growth is largely attributed to Gen Z users, who are highly tech-savvy and have adopted digital payment platforms at an accelerated pace.</a:t>
            </a: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3. </a:t>
            </a:r>
            <a:r>
              <a:rPr dirty="0"/>
              <a:t>GST Exemption on Insurance</a:t>
            </a:r>
          </a:p>
        </p:txBody>
      </p:sp>
      <p:sp>
        <p:nvSpPr>
          <p:cNvPr id="3" name="Content Placeholder 2"/>
          <p:cNvSpPr>
            <a:spLocks noGrp="1"/>
          </p:cNvSpPr>
          <p:nvPr>
            <p:ph idx="1"/>
          </p:nvPr>
        </p:nvSpPr>
        <p:spPr/>
        <p:txBody>
          <a:bodyPr/>
          <a:lstStyle/>
          <a:p>
            <a:r>
              <a:rPr lang="en-US" b="1" dirty="0" err="1"/>
              <a:t>Policybazaar's</a:t>
            </a:r>
            <a:r>
              <a:rPr lang="en-US" b="1" dirty="0"/>
              <a:t> Perspective</a:t>
            </a:r>
            <a:r>
              <a:rPr lang="en-US" dirty="0"/>
              <a:t>: The GST Council's recent decision to exempt individual life and health insurance from the 18% Goods and Services Tax (GST) has been hailed as a significant reform by </a:t>
            </a:r>
            <a:r>
              <a:rPr lang="en-US" dirty="0" err="1"/>
              <a:t>Yashish</a:t>
            </a:r>
            <a:r>
              <a:rPr lang="en-US" dirty="0"/>
              <a:t> Dahiya, Co-founder and CEO of PB Fintech, the parent company of </a:t>
            </a:r>
            <a:r>
              <a:rPr lang="en-US" dirty="0" err="1"/>
              <a:t>Policybazaar</a:t>
            </a:r>
            <a:r>
              <a:rPr lang="en-US" dirty="0"/>
              <a:t>. </a:t>
            </a:r>
          </a:p>
          <a:p>
            <a:r>
              <a:rPr lang="en-US" dirty="0"/>
              <a:t>This move is expected to enhance public awareness and increase the adoption of insurance products. </a:t>
            </a:r>
            <a:endParaRP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4. </a:t>
            </a:r>
            <a:r>
              <a:rPr dirty="0"/>
              <a:t>BSNL's Entry into Digital Payments</a:t>
            </a:r>
          </a:p>
        </p:txBody>
      </p:sp>
      <p:sp>
        <p:nvSpPr>
          <p:cNvPr id="3" name="Content Placeholder 2"/>
          <p:cNvSpPr>
            <a:spLocks noGrp="1"/>
          </p:cNvSpPr>
          <p:nvPr>
            <p:ph idx="1"/>
          </p:nvPr>
        </p:nvSpPr>
        <p:spPr/>
        <p:txBody>
          <a:bodyPr/>
          <a:lstStyle/>
          <a:p>
            <a:pPr algn="just"/>
            <a:r>
              <a:rPr lang="en-US" b="1" dirty="0"/>
              <a:t>BSNL Pay Launch</a:t>
            </a:r>
            <a:r>
              <a:rPr lang="en-US" dirty="0"/>
              <a:t>: State-owned telecom company BSNL is preparing to launch its own digital payment platform named "BSNL Pay.“</a:t>
            </a:r>
          </a:p>
          <a:p>
            <a:pPr algn="just"/>
            <a:r>
              <a:rPr lang="en-US" dirty="0"/>
              <a:t>The new service will function using the BHIM UPI framework and will be integrated into BSNL’s existing Selfcare app, marking a strategic step into financial services.</a:t>
            </a:r>
            <a:endParaRP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5. </a:t>
            </a:r>
            <a:r>
              <a:rPr dirty="0"/>
              <a:t>UPI Milestone</a:t>
            </a:r>
          </a:p>
        </p:txBody>
      </p:sp>
      <p:sp>
        <p:nvSpPr>
          <p:cNvPr id="3" name="Content Placeholder 2"/>
          <p:cNvSpPr>
            <a:spLocks noGrp="1"/>
          </p:cNvSpPr>
          <p:nvPr>
            <p:ph idx="1"/>
          </p:nvPr>
        </p:nvSpPr>
        <p:spPr/>
        <p:txBody>
          <a:bodyPr/>
          <a:lstStyle/>
          <a:p>
            <a:r>
              <a:rPr lang="en-US" b="1" dirty="0"/>
              <a:t>Record-Breaking Transactions</a:t>
            </a:r>
            <a:r>
              <a:rPr lang="en-US" dirty="0"/>
              <a:t>: In August 2025, India's digital payments system achieved a significant milestone as Unified Payments Interface (UPI) transactions surpassed 20 billion in a single month for the first time, highlighting the rapid and growing adoption of UPI across the country.</a:t>
            </a:r>
            <a:endParaRP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 Future Outlook for FinTech in India</a:t>
            </a:r>
            <a:endParaRPr dirty="0"/>
          </a:p>
        </p:txBody>
      </p:sp>
      <p:sp>
        <p:nvSpPr>
          <p:cNvPr id="3" name="Content Placeholder 2"/>
          <p:cNvSpPr>
            <a:spLocks noGrp="1"/>
          </p:cNvSpPr>
          <p:nvPr>
            <p:ph idx="1"/>
          </p:nvPr>
        </p:nvSpPr>
        <p:spPr/>
        <p:txBody>
          <a:bodyPr/>
          <a:lstStyle/>
          <a:p>
            <a:pPr marL="0" indent="0">
              <a:buNone/>
            </a:pPr>
            <a:r>
              <a:rPr lang="en-US" b="1" dirty="0"/>
              <a:t>1. Regulatory Developments</a:t>
            </a:r>
          </a:p>
          <a:p>
            <a:r>
              <a:rPr lang="en-US" b="1" dirty="0"/>
              <a:t>Digital Rupee (CBDC)</a:t>
            </a:r>
            <a:r>
              <a:rPr lang="en-US" dirty="0"/>
              <a:t>: The Reserve Bank of India (RBI) is progressing with the development of the Digital Rupee, aiming to streamline domestic and cross-border payments. The RBI is also exploring purpose-driven Central Bank Digital Currencies (CBDCs) for Direct Benefit Transfer (DBT) to reduce subsidy leakage and corruption.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2. </a:t>
            </a:r>
            <a:r>
              <a:rPr sz="3600" b="1" dirty="0"/>
              <a:t>Technological Innovations</a:t>
            </a:r>
          </a:p>
        </p:txBody>
      </p:sp>
      <p:sp>
        <p:nvSpPr>
          <p:cNvPr id="3" name="Content Placeholder 2"/>
          <p:cNvSpPr>
            <a:spLocks noGrp="1"/>
          </p:cNvSpPr>
          <p:nvPr>
            <p:ph idx="1"/>
          </p:nvPr>
        </p:nvSpPr>
        <p:spPr/>
        <p:txBody>
          <a:bodyPr/>
          <a:lstStyle/>
          <a:p>
            <a:pPr algn="just"/>
            <a:r>
              <a:rPr lang="en-US" b="1" dirty="0"/>
              <a:t>AI and Blockchain Integration</a:t>
            </a:r>
            <a:r>
              <a:rPr lang="en-US" dirty="0"/>
              <a:t>: FinTech companies in India are increasingly integrating Artificial Intelligence (AI) and Blockchain technologies to enhance security, automate processes, and provide personalized financial services. </a:t>
            </a:r>
          </a:p>
          <a:p>
            <a:pPr algn="just"/>
            <a:r>
              <a:rPr lang="en-US" dirty="0"/>
              <a:t>This integration is expected to drive innovation and improve customer experiences in the financial sector.</a:t>
            </a: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3. </a:t>
            </a:r>
            <a:r>
              <a:rPr sz="3600" b="1" dirty="0"/>
              <a:t>Financial Inclusion Initiatives</a:t>
            </a:r>
          </a:p>
        </p:txBody>
      </p:sp>
      <p:sp>
        <p:nvSpPr>
          <p:cNvPr id="3" name="Content Placeholder 2"/>
          <p:cNvSpPr>
            <a:spLocks noGrp="1"/>
          </p:cNvSpPr>
          <p:nvPr>
            <p:ph idx="1"/>
          </p:nvPr>
        </p:nvSpPr>
        <p:spPr/>
        <p:txBody>
          <a:bodyPr/>
          <a:lstStyle/>
          <a:p>
            <a:r>
              <a:rPr dirty="0"/>
              <a:t>PMJDY and Financial Literacy Week promoting access to financial services.</a:t>
            </a:r>
            <a:endParaRPr lang="en-US" dirty="0"/>
          </a:p>
          <a:p>
            <a:r>
              <a:rPr lang="en-US" b="1" dirty="0"/>
              <a:t>Government Support</a:t>
            </a:r>
            <a:r>
              <a:rPr lang="en-US" dirty="0"/>
              <a:t>: The Indian government's initiatives to promote financial inclusion, such as the Pradhan Mantri Jan Dhan Yojana (PMJDY) and the Financial Literacy Week (FLW), are expected to continue fostering greater access to financial services for underserved populations.</a:t>
            </a:r>
            <a:endParaRPr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9</TotalTime>
  <Words>724</Words>
  <Application>Microsoft Office PowerPoint</Application>
  <PresentationFormat>Widescreen</PresentationFormat>
  <Paragraphs>37</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Calibri</vt:lpstr>
      <vt:lpstr>Office Theme</vt:lpstr>
      <vt:lpstr>Latest Trends and Future of FinTech in India (2025)</vt:lpstr>
      <vt:lpstr>1. Digital Lending Expansion</vt:lpstr>
      <vt:lpstr>2. Gen Z Driving Digital Payments</vt:lpstr>
      <vt:lpstr>3. GST Exemption on Insurance</vt:lpstr>
      <vt:lpstr>4. BSNL's Entry into Digital Payments</vt:lpstr>
      <vt:lpstr>5. UPI Milestone</vt:lpstr>
      <vt:lpstr>B. Future Outlook for FinTech in India</vt:lpstr>
      <vt:lpstr>2. Technological Innovations</vt:lpstr>
      <vt:lpstr>3. Financial Inclusion Initiatives</vt:lpstr>
      <vt:lpstr>4. Market Growth Projections</vt:lpstr>
      <vt:lpstr>5. Embedded Finance Expansion</vt:lpstr>
      <vt:lpstr>6. Central Bank Digital Currency (CBDC) Initiatives</vt:lpstr>
      <vt:lpstr>Conclusion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Manish Dadhich</cp:lastModifiedBy>
  <cp:revision>4</cp:revision>
  <dcterms:created xsi:type="dcterms:W3CDTF">2013-01-27T09:14:16Z</dcterms:created>
  <dcterms:modified xsi:type="dcterms:W3CDTF">2025-09-07T07:42:51Z</dcterms:modified>
  <cp:category/>
</cp:coreProperties>
</file>