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12.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13.xml" ContentType="application/vnd.openxmlformats-officedocument.presentationml.tags+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14.xml" ContentType="application/vnd.openxmlformats-officedocument.presentationml.tags+xml"/>
  <Override PartName="/ppt/slideMasters/slideMaster6.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1" r:id="rId2"/>
    <p:sldMasterId id="2147483713" r:id="rId3"/>
    <p:sldMasterId id="2147483724" r:id="rId4"/>
    <p:sldMasterId id="2147483735" r:id="rId5"/>
    <p:sldMasterId id="2147483740" r:id="rId6"/>
  </p:sldMasterIdLst>
  <p:notesMasterIdLst>
    <p:notesMasterId r:id="rId49"/>
  </p:notesMasterIdLst>
  <p:sldIdLst>
    <p:sldId id="256" r:id="rId7"/>
    <p:sldId id="300" r:id="rId8"/>
    <p:sldId id="257" r:id="rId9"/>
    <p:sldId id="301" r:id="rId10"/>
    <p:sldId id="320" r:id="rId11"/>
    <p:sldId id="321" r:id="rId12"/>
    <p:sldId id="263" r:id="rId13"/>
    <p:sldId id="298" r:id="rId14"/>
    <p:sldId id="297" r:id="rId15"/>
    <p:sldId id="317" r:id="rId16"/>
    <p:sldId id="318" r:id="rId17"/>
    <p:sldId id="319" r:id="rId18"/>
    <p:sldId id="323" r:id="rId19"/>
    <p:sldId id="268" r:id="rId20"/>
    <p:sldId id="267" r:id="rId21"/>
    <p:sldId id="271" r:id="rId22"/>
    <p:sldId id="272" r:id="rId23"/>
    <p:sldId id="278" r:id="rId24"/>
    <p:sldId id="279" r:id="rId25"/>
    <p:sldId id="332" r:id="rId26"/>
    <p:sldId id="333" r:id="rId27"/>
    <p:sldId id="313" r:id="rId28"/>
    <p:sldId id="312" r:id="rId29"/>
    <p:sldId id="314" r:id="rId30"/>
    <p:sldId id="315" r:id="rId31"/>
    <p:sldId id="316" r:id="rId32"/>
    <p:sldId id="286" r:id="rId33"/>
    <p:sldId id="287" r:id="rId34"/>
    <p:sldId id="288" r:id="rId35"/>
    <p:sldId id="291" r:id="rId36"/>
    <p:sldId id="308" r:id="rId37"/>
    <p:sldId id="309" r:id="rId38"/>
    <p:sldId id="328" r:id="rId39"/>
    <p:sldId id="329" r:id="rId40"/>
    <p:sldId id="330" r:id="rId41"/>
    <p:sldId id="310" r:id="rId42"/>
    <p:sldId id="326" r:id="rId43"/>
    <p:sldId id="327" r:id="rId44"/>
    <p:sldId id="305" r:id="rId45"/>
    <p:sldId id="292" r:id="rId46"/>
    <p:sldId id="293" r:id="rId47"/>
    <p:sldId id="294"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E0E0E"/>
    <a:srgbClr val="9B8111"/>
    <a:srgbClr val="753753"/>
    <a:srgbClr val="153F18"/>
    <a:srgbClr val="003366"/>
    <a:srgbClr val="0B84A1"/>
    <a:srgbClr val="135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62" autoAdjust="0"/>
    <p:restoredTop sz="97354" autoAdjust="0"/>
  </p:normalViewPr>
  <p:slideViewPr>
    <p:cSldViewPr>
      <p:cViewPr>
        <p:scale>
          <a:sx n="70" d="100"/>
          <a:sy n="70" d="100"/>
        </p:scale>
        <p:origin x="-1314" y="-120"/>
      </p:cViewPr>
      <p:guideLst>
        <p:guide orient="horz" pos="2160"/>
        <p:guide pos="2880"/>
      </p:guideLst>
    </p:cSldViewPr>
  </p:slideViewPr>
  <p:outlineViewPr>
    <p:cViewPr>
      <p:scale>
        <a:sx n="33" d="100"/>
        <a:sy n="33" d="100"/>
      </p:scale>
      <p:origin x="0" y="0"/>
    </p:cViewPr>
  </p:outlineViewPr>
  <p:notesTextViewPr>
    <p:cViewPr>
      <p:scale>
        <a:sx n="33" d="100"/>
        <a:sy n="33" d="100"/>
      </p:scale>
      <p:origin x="0" y="0"/>
    </p:cViewPr>
  </p:notesTextViewPr>
  <p:sorterViewPr>
    <p:cViewPr>
      <p:scale>
        <a:sx n="66" d="100"/>
        <a:sy n="66" d="100"/>
      </p:scale>
      <p:origin x="0" y="0"/>
    </p:cViewPr>
  </p:sorterViewPr>
  <p:notesViewPr>
    <p:cSldViewPr>
      <p:cViewPr varScale="1">
        <p:scale>
          <a:sx n="56" d="100"/>
          <a:sy n="56" d="100"/>
        </p:scale>
        <p:origin x="-283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C0D36-DA7D-4DDD-B722-E6C4A07304A3}" type="datetimeFigureOut">
              <a:rPr lang="en-US" smtClean="0"/>
              <a:pPr/>
              <a:t>8/7/2018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73753-9578-4656-90ED-FEDF06C2FC49}" type="slidenum">
              <a:rPr lang="en-US" smtClean="0"/>
              <a:pPr/>
              <a:t>‹#›</a:t>
            </a:fld>
            <a:endParaRPr lang="en-US"/>
          </a:p>
        </p:txBody>
      </p:sp>
    </p:spTree>
    <p:extLst>
      <p:ext uri="{BB962C8B-B14F-4D97-AF65-F5344CB8AC3E}">
        <p14:creationId xmlns:p14="http://schemas.microsoft.com/office/powerpoint/2010/main" xmlns="" val="1233622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3200" dirty="0"/>
          </a:p>
        </p:txBody>
      </p:sp>
      <p:sp>
        <p:nvSpPr>
          <p:cNvPr id="4" name="Slide Number Placeholder 3"/>
          <p:cNvSpPr>
            <a:spLocks noGrp="1"/>
          </p:cNvSpPr>
          <p:nvPr>
            <p:ph type="sldNum" sz="quarter" idx="10"/>
          </p:nvPr>
        </p:nvSpPr>
        <p:spPr/>
        <p:txBody>
          <a:bodyPr/>
          <a:lstStyle/>
          <a:p>
            <a:fld id="{4B873753-9578-4656-90ED-FEDF06C2FC49}"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457200" y="2244304"/>
            <a:ext cx="5486400" cy="1470025"/>
          </a:xfrm>
        </p:spPr>
        <p:txBody>
          <a:bodyPr anchor="b"/>
          <a:lstStyle>
            <a:lvl1pPr>
              <a:defRPr>
                <a:solidFill>
                  <a:schemeClr val="bg1"/>
                </a:solidFill>
              </a:defRPr>
            </a:lvl1pPr>
          </a:lstStyle>
          <a:p>
            <a:r>
              <a:rPr lang="en-US" smtClean="0"/>
              <a:t>Click to edit Master title style</a:t>
            </a:r>
            <a:endParaRPr lang="en-US"/>
          </a:p>
        </p:txBody>
      </p:sp>
      <p:sp>
        <p:nvSpPr>
          <p:cNvPr id="12" name="Subtitle 2"/>
          <p:cNvSpPr>
            <a:spLocks noGrp="1"/>
          </p:cNvSpPr>
          <p:nvPr>
            <p:ph type="subTitle" idx="1"/>
          </p:nvPr>
        </p:nvSpPr>
        <p:spPr>
          <a:xfrm>
            <a:off x="457201" y="3729335"/>
            <a:ext cx="5486400"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7"/>
          <p:cNvSpPr>
            <a:spLocks noGrp="1"/>
          </p:cNvSpPr>
          <p:nvPr>
            <p:ph type="dt" sz="half" idx="10"/>
          </p:nvPr>
        </p:nvSpPr>
        <p:spPr/>
        <p:txBody>
          <a:bodyPr/>
          <a:lstStyle/>
          <a:p>
            <a:fld id="{C0CE3E2F-911B-4216-92F1-68344C5721DB}" type="datetimeFigureOut">
              <a:rPr lang="en-US" smtClean="0"/>
              <a:pPr/>
              <a:t>8/7/2018</a:t>
            </a:fld>
            <a:endParaRPr lang="en-US"/>
          </a:p>
        </p:txBody>
      </p:sp>
      <p:sp>
        <p:nvSpPr>
          <p:cNvPr id="14" name="Slide Number Placeholder 13"/>
          <p:cNvSpPr>
            <a:spLocks noGrp="1"/>
          </p:cNvSpPr>
          <p:nvPr>
            <p:ph type="sldNum" sz="quarter" idx="11"/>
          </p:nvPr>
        </p:nvSpPr>
        <p:spPr/>
        <p:txBody>
          <a:bodyPr/>
          <a:lstStyle/>
          <a:p>
            <a:fld id="{378A0A93-99EC-43B8-8D61-5F47CF0D9DE0}"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64"/>
            <a:ext cx="8229600" cy="439736"/>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02828"/>
            <a:ext cx="8229600" cy="4399497"/>
          </a:xfrm>
        </p:spPr>
        <p:txBody>
          <a:bodyPr/>
          <a:lstStyle>
            <a:lvl1pPr>
              <a:spcAft>
                <a:spcPts val="0"/>
              </a:spcAft>
              <a:defRPr/>
            </a:lvl1pPr>
            <a:lvl2pPr>
              <a:spcBef>
                <a:spcPts val="11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701951" y="6388499"/>
            <a:ext cx="3239700" cy="148826"/>
          </a:xfrm>
        </p:spPr>
        <p:txBody>
          <a:bodyPr/>
          <a:lstStyle/>
          <a:p>
            <a:endParaRPr lang="en-US"/>
          </a:p>
        </p:txBody>
      </p:sp>
      <p:sp>
        <p:nvSpPr>
          <p:cNvPr id="6" name="Slide Number Placeholder 5"/>
          <p:cNvSpPr>
            <a:spLocks noGrp="1"/>
          </p:cNvSpPr>
          <p:nvPr>
            <p:ph type="sldNum" sz="quarter" idx="12"/>
          </p:nvPr>
        </p:nvSpPr>
        <p:spPr>
          <a:xfrm>
            <a:off x="317002" y="6388499"/>
            <a:ext cx="363546" cy="148826"/>
          </a:xfrm>
        </p:spPr>
        <p:txBody>
          <a:bodyPr/>
          <a:lstStyle/>
          <a:p>
            <a:fld id="{378A0A93-99EC-43B8-8D61-5F47CF0D9DE0}" type="slidenum">
              <a:rPr lang="en-US" smtClean="0"/>
              <a:pPr/>
              <a:t>‹#›</a:t>
            </a:fld>
            <a:endParaRPr lang="en-US"/>
          </a:p>
        </p:txBody>
      </p:sp>
      <p:sp>
        <p:nvSpPr>
          <p:cNvPr id="7"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cSld name="Picture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372DC67-D873-4CE0-B441-461E91468E85}"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cove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2E4B0EA-66A0-49BF-95B6-1729B77D8682}" type="slidenum">
              <a:rPr lang="en-US" smtClean="0"/>
              <a:pPr/>
              <a:t>‹#›</a:t>
            </a:fld>
            <a:endParaRPr lang="en-US"/>
          </a:p>
        </p:txBody>
      </p:sp>
    </p:spTree>
  </p:cSld>
  <p:clrMapOvr>
    <a:masterClrMapping/>
  </p:clrMapOvr>
  <p:transition>
    <p:cove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8AB98300-6D2D-4B6B-8078-B2CC68460AE1}" type="slidenum">
              <a:rPr lang="en-US"/>
              <a:pPr/>
              <a:t>‹#›</a:t>
            </a:fld>
            <a:endParaRPr lang="en-US"/>
          </a:p>
        </p:txBody>
      </p:sp>
    </p:spTree>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457200" y="2244304"/>
            <a:ext cx="5486400" cy="1470025"/>
          </a:xfrm>
        </p:spPr>
        <p:txBody>
          <a:bodyPr anchor="b"/>
          <a:lstStyle>
            <a:lvl1pPr>
              <a:defRPr>
                <a:solidFill>
                  <a:schemeClr val="bg1"/>
                </a:solidFill>
              </a:defRPr>
            </a:lvl1pPr>
          </a:lstStyle>
          <a:p>
            <a:r>
              <a:rPr lang="en-US" smtClean="0"/>
              <a:t>Click to edit Master title style</a:t>
            </a:r>
            <a:endParaRPr lang="en-US"/>
          </a:p>
        </p:txBody>
      </p:sp>
      <p:sp>
        <p:nvSpPr>
          <p:cNvPr id="12" name="Subtitle 2"/>
          <p:cNvSpPr>
            <a:spLocks noGrp="1"/>
          </p:cNvSpPr>
          <p:nvPr>
            <p:ph type="subTitle" idx="1"/>
          </p:nvPr>
        </p:nvSpPr>
        <p:spPr>
          <a:xfrm>
            <a:off x="457201" y="3729335"/>
            <a:ext cx="5486400"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7"/>
          <p:cNvSpPr>
            <a:spLocks noGrp="1"/>
          </p:cNvSpPr>
          <p:nvPr>
            <p:ph type="dt" sz="half" idx="10"/>
          </p:nvPr>
        </p:nvSpPr>
        <p:spPr/>
        <p:txBody>
          <a:bodyPr/>
          <a:lstStyle/>
          <a:p>
            <a:fld id="{D90CB349-87F6-4EC9-A55F-D24C883E5826}" type="datetime2">
              <a:rPr lang="en-US" smtClean="0"/>
              <a:pPr/>
              <a:t>Tuesday, August 7, 2018</a:t>
            </a:fld>
            <a:endParaRPr lang="en-US" dirty="0"/>
          </a:p>
        </p:txBody>
      </p:sp>
      <p:sp>
        <p:nvSpPr>
          <p:cNvPr id="13" name="Slide Number Placeholder 12"/>
          <p:cNvSpPr>
            <a:spLocks noGrp="1"/>
          </p:cNvSpPr>
          <p:nvPr>
            <p:ph type="sldNum" sz="quarter" idx="11"/>
          </p:nvPr>
        </p:nvSpPr>
        <p:spPr/>
        <p:txBody>
          <a:bodyPr/>
          <a:lstStyle/>
          <a:p>
            <a:fld id="{028F6CB6-376B-4822-816C-FE7F9E5510A1}" type="slidenum">
              <a:rPr lang="en-US" smtClean="0"/>
              <a:pPr/>
              <a:t>‹#›</a:t>
            </a:fld>
            <a:endParaRPr lang="en-US" dirty="0"/>
          </a:p>
        </p:txBody>
      </p:sp>
      <p:sp>
        <p:nvSpPr>
          <p:cNvPr id="14" name="Footer Placeholder 13"/>
          <p:cNvSpPr>
            <a:spLocks noGrp="1"/>
          </p:cNvSpPr>
          <p:nvPr>
            <p:ph type="ftr" sz="quarter" idx="12"/>
          </p:nvPr>
        </p:nvSpPr>
        <p:spPr/>
        <p:txBody>
          <a:bodyPr/>
          <a:lstStyle/>
          <a:p>
            <a:r>
              <a:rPr lang="en-US" dirty="0" smtClean="0"/>
              <a:t>Partner Ready</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lvl1pPr>
              <a:defRPr>
                <a:solidFill>
                  <a:schemeClr val="accent1">
                    <a:lumMod val="60000"/>
                    <a:lumOff val="40000"/>
                  </a:schemeClr>
                </a:solidFill>
              </a:defRPr>
            </a:lvl1pPr>
          </a:lstStyle>
          <a:p>
            <a:fld id="{9EB58BA9-8607-4A2E-A5DD-2DA8885F17E6}" type="datetime2">
              <a:rPr lang="en-US" smtClean="0"/>
              <a:pPr/>
              <a:t>Tuesday, August 7, 2018</a:t>
            </a:fld>
            <a:endParaRPr lang="en-US" dirty="0"/>
          </a:p>
        </p:txBody>
      </p:sp>
      <p:sp>
        <p:nvSpPr>
          <p:cNvPr id="10" name="Slide Number Placeholder 9"/>
          <p:cNvSpPr>
            <a:spLocks noGrp="1"/>
          </p:cNvSpPr>
          <p:nvPr>
            <p:ph type="sldNum" sz="quarter" idx="11"/>
          </p:nvPr>
        </p:nvSpPr>
        <p:spPr/>
        <p:txBody>
          <a:bodyPr/>
          <a:lstStyle>
            <a:lvl1pPr>
              <a:defRPr>
                <a:solidFill>
                  <a:schemeClr val="accent1">
                    <a:lumMod val="60000"/>
                    <a:lumOff val="40000"/>
                  </a:schemeClr>
                </a:solidFill>
              </a:defRPr>
            </a:lvl1p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dirty="0" smtClean="0"/>
              <a:t>Partner Ready</a:t>
            </a:r>
            <a:endParaRPr lang="en-US" dirty="0"/>
          </a:p>
        </p:txBody>
      </p:sp>
      <p:sp>
        <p:nvSpPr>
          <p:cNvPr id="13"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274C1D-C5C9-4088-97B7-768846C101D2}" type="datetime2">
              <a:rPr lang="en-US" smtClean="0"/>
              <a:pPr/>
              <a:t>Tuesday, August 7, 2018</a:t>
            </a:fld>
            <a:endParaRPr lang="en-US" dirty="0"/>
          </a:p>
        </p:txBody>
      </p:sp>
      <p:sp>
        <p:nvSpPr>
          <p:cNvPr id="8" name="Slide Number Placeholder 7"/>
          <p:cNvSpPr>
            <a:spLocks noGrp="1"/>
          </p:cNvSpPr>
          <p:nvPr>
            <p:ph type="sldNum" sz="quarter" idx="11"/>
          </p:nvPr>
        </p:nvSpPr>
        <p:spPr/>
        <p:txBody>
          <a:body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Partner Ready</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6" name="Date Placeholder 5"/>
          <p:cNvSpPr>
            <a:spLocks noGrp="1"/>
          </p:cNvSpPr>
          <p:nvPr>
            <p:ph type="dt" sz="half" idx="10"/>
          </p:nvPr>
        </p:nvSpPr>
        <p:spPr/>
        <p:txBody>
          <a:bodyPr lIns="0" rIns="0"/>
          <a:lstStyle/>
          <a:p>
            <a:fld id="{BF1EE5C1-E093-4BEF-B14E-0CDF09ED1D4B}" type="datetime2">
              <a:rPr lang="en-US" smtClean="0"/>
              <a:pPr/>
              <a:t>Tuesday, August 7, 2018</a:t>
            </a:fld>
            <a:endParaRPr lang="en-US" dirty="0"/>
          </a:p>
        </p:txBody>
      </p:sp>
      <p:sp>
        <p:nvSpPr>
          <p:cNvPr id="7" name="Slide Number Placeholder 6"/>
          <p:cNvSpPr>
            <a:spLocks noGrp="1"/>
          </p:cNvSpPr>
          <p:nvPr>
            <p:ph type="sldNum" sz="quarter" idx="11"/>
          </p:nvPr>
        </p:nvSpPr>
        <p:spPr/>
        <p:txBody>
          <a:bodyPr/>
          <a:lstStyle/>
          <a:p>
            <a:fld id="{028F6CB6-376B-4822-816C-FE7F9E5510A1}" type="slidenum">
              <a:rPr lang="en-US" smtClean="0"/>
              <a:pPr/>
              <a:t>‹#›</a:t>
            </a:fld>
            <a:endParaRPr lang="en-US" dirty="0"/>
          </a:p>
        </p:txBody>
      </p:sp>
      <p:sp>
        <p:nvSpPr>
          <p:cNvPr id="8" name="Footer Placeholder 7"/>
          <p:cNvSpPr>
            <a:spLocks noGrp="1"/>
          </p:cNvSpPr>
          <p:nvPr>
            <p:ph type="ftr" sz="quarter" idx="12"/>
          </p:nvPr>
        </p:nvSpPr>
        <p:spPr/>
        <p:txBody>
          <a:bodyPr lIns="0" rIns="0"/>
          <a:lstStyle/>
          <a:p>
            <a:r>
              <a:rPr lang="en-US" dirty="0" smtClean="0"/>
              <a:t>Partner Ready</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0CB349-87F6-4EC9-A55F-D24C883E5826}" type="datetime2">
              <a:rPr lang="en-US" smtClean="0"/>
              <a:pPr/>
              <a:t>Tuesday, August 7, 2018</a:t>
            </a:fld>
            <a:endParaRPr lang="en-US" dirty="0"/>
          </a:p>
        </p:txBody>
      </p:sp>
      <p:sp>
        <p:nvSpPr>
          <p:cNvPr id="6" name="Slide Number Placeholder 5"/>
          <p:cNvSpPr>
            <a:spLocks noGrp="1"/>
          </p:cNvSpPr>
          <p:nvPr>
            <p:ph type="sldNum" sz="quarter" idx="11"/>
          </p:nvPr>
        </p:nvSpPr>
        <p:spPr/>
        <p:txBody>
          <a:bodyPr/>
          <a:lstStyle/>
          <a:p>
            <a:fld id="{028F6CB6-376B-4822-816C-FE7F9E5510A1}" type="slidenum">
              <a:rPr lang="en-US" smtClean="0"/>
              <a:pPr/>
              <a:t>‹#›</a:t>
            </a:fld>
            <a:endParaRPr lang="en-US" dirty="0"/>
          </a:p>
        </p:txBody>
      </p:sp>
      <p:sp>
        <p:nvSpPr>
          <p:cNvPr id="7" name="Footer Placeholder 6"/>
          <p:cNvSpPr>
            <a:spLocks noGrp="1"/>
          </p:cNvSpPr>
          <p:nvPr>
            <p:ph type="ftr" sz="quarter" idx="12"/>
          </p:nvPr>
        </p:nvSpPr>
        <p:spPr/>
        <p:txBody>
          <a:bodyPr/>
          <a:lstStyle/>
          <a:p>
            <a:r>
              <a:rPr lang="en-US" dirty="0" smtClean="0"/>
              <a:t>Partner Ready</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accent3">
                    <a:lumMod val="60000"/>
                    <a:lumOff val="40000"/>
                  </a:schemeClr>
                </a:solidFill>
              </a:defRPr>
            </a:lvl1pPr>
          </a:lstStyle>
          <a:p>
            <a:fld id="{C0CE3E2F-911B-4216-92F1-68344C5721DB}" type="datetimeFigureOut">
              <a:rPr lang="en-US" smtClean="0"/>
              <a:pPr/>
              <a:t>8/7/2018</a:t>
            </a:fld>
            <a:endParaRPr lang="en-US"/>
          </a:p>
        </p:txBody>
      </p:sp>
      <p:sp>
        <p:nvSpPr>
          <p:cNvPr id="10" name="Slide Number Placeholder 9"/>
          <p:cNvSpPr>
            <a:spLocks noGrp="1"/>
          </p:cNvSpPr>
          <p:nvPr>
            <p:ph type="sldNum" sz="quarter" idx="11"/>
          </p:nvPr>
        </p:nvSpPr>
        <p:spPr/>
        <p:txBody>
          <a:bodyPr/>
          <a:lstStyle>
            <a:lvl1pPr>
              <a:defRPr>
                <a:solidFill>
                  <a:schemeClr val="accent3">
                    <a:lumMod val="60000"/>
                    <a:lumOff val="40000"/>
                  </a:schemeClr>
                </a:solidFill>
              </a:defRPr>
            </a:lvl1pPr>
          </a:lstStyle>
          <a:p>
            <a:fld id="{378A0A93-99EC-43B8-8D61-5F47CF0D9DE0}"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endParaRPr lang="en-US"/>
          </a:p>
        </p:txBody>
      </p:sp>
      <p:sp>
        <p:nvSpPr>
          <p:cNvPr id="14"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rtlCol="0"/>
          <a:lstStyle>
            <a:lvl1pPr>
              <a:buClr>
                <a:schemeClr val="tx2">
                  <a:lumMod val="60000"/>
                  <a:lumOff val="40000"/>
                </a:schemeClr>
              </a:buClr>
              <a:buFont typeface="Arial" pitchFamily="34" charset="0"/>
              <a:buChar char="•"/>
              <a:defRPr/>
            </a:lvl1pPr>
            <a:lvl2pPr>
              <a:buClr>
                <a:schemeClr val="tx2">
                  <a:lumMod val="60000"/>
                  <a:lumOff val="40000"/>
                </a:schemeClr>
              </a:buClr>
              <a:buFont typeface="Arial" pitchFamily="34" charset="0"/>
              <a:buChar char="•"/>
              <a:defRPr/>
            </a:lvl2pPr>
            <a:lvl3pPr>
              <a:buClr>
                <a:schemeClr val="tx2">
                  <a:lumMod val="60000"/>
                  <a:lumOff val="40000"/>
                </a:schemeClr>
              </a:buClr>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2475" cy="7508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417638"/>
            <a:ext cx="8356600" cy="2357437"/>
          </a:xfrm>
        </p:spPr>
        <p:txBody>
          <a:bodyPr/>
          <a:lstStyle/>
          <a:p>
            <a:r>
              <a:rPr lang="en-US" smtClean="0"/>
              <a:t>Click icon to add table</a:t>
            </a:r>
            <a:endParaRPr lang="en-US"/>
          </a:p>
        </p:txBody>
      </p:sp>
      <p:sp>
        <p:nvSpPr>
          <p:cNvPr id="4" name="Slide Number Placeholder 3"/>
          <p:cNvSpPr>
            <a:spLocks noGrp="1"/>
          </p:cNvSpPr>
          <p:nvPr>
            <p:ph type="sldNum" sz="quarter" idx="10"/>
          </p:nvPr>
        </p:nvSpPr>
        <p:spPr>
          <a:xfrm>
            <a:off x="6870700" y="6486525"/>
            <a:ext cx="2133600" cy="476250"/>
          </a:xfrm>
          <a:prstGeom prst="rect">
            <a:avLst/>
          </a:prstGeom>
        </p:spPr>
        <p:txBody>
          <a:bodyPr/>
          <a:lstStyle>
            <a:lvl1pPr>
              <a:defRPr/>
            </a:lvl1pPr>
          </a:lstStyle>
          <a:p>
            <a:fld id="{3A0504E6-40ED-46B1-B18D-9D9544E5F66C}" type="slidenum">
              <a:rPr lang="en-US"/>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64"/>
            <a:ext cx="8229600" cy="439736"/>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02828"/>
            <a:ext cx="8229600" cy="4399497"/>
          </a:xfrm>
        </p:spPr>
        <p:txBody>
          <a:bodyPr/>
          <a:lstStyle>
            <a:lvl1pPr>
              <a:spcAft>
                <a:spcPts val="0"/>
              </a:spcAft>
              <a:defRPr/>
            </a:lvl1pPr>
            <a:lvl2pPr>
              <a:spcBef>
                <a:spcPts val="11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701951" y="6388499"/>
            <a:ext cx="3239700" cy="148826"/>
          </a:xfrm>
        </p:spPr>
        <p:txBody>
          <a:bodyPr/>
          <a:lstStyle/>
          <a:p>
            <a:r>
              <a:rPr lang="en-US" smtClean="0"/>
              <a:t>INSERT PRESENTATION TITLE</a:t>
            </a:r>
            <a:endParaRPr lang="en-US"/>
          </a:p>
        </p:txBody>
      </p:sp>
      <p:sp>
        <p:nvSpPr>
          <p:cNvPr id="6" name="Slide Number Placeholder 5"/>
          <p:cNvSpPr>
            <a:spLocks noGrp="1"/>
          </p:cNvSpPr>
          <p:nvPr>
            <p:ph type="sldNum" sz="quarter" idx="12"/>
          </p:nvPr>
        </p:nvSpPr>
        <p:spPr>
          <a:xfrm>
            <a:off x="317002" y="6388499"/>
            <a:ext cx="363546" cy="148826"/>
          </a:xfrm>
        </p:spPr>
        <p:txBody>
          <a:bodyPr/>
          <a:lstStyle/>
          <a:p>
            <a:fld id="{02B51FD2-AF65-4559-B5BB-AE7FBFFEA02E}" type="slidenum">
              <a:rPr lang="en-US" smtClean="0">
                <a:latin typeface="Verdana" pitchFamily="34" charset="0"/>
                <a:cs typeface="Verdana" pitchFamily="34" charset="0"/>
              </a:rPr>
              <a:pPr/>
              <a:t>‹#›</a:t>
            </a:fld>
            <a:r>
              <a:rPr lang="en-US" dirty="0" smtClean="0">
                <a:latin typeface="Verdana" pitchFamily="34" charset="0"/>
                <a:cs typeface="Verdana" pitchFamily="34" charset="0"/>
              </a:rPr>
              <a:t> |</a:t>
            </a:r>
            <a:endParaRPr lang="en-US" dirty="0">
              <a:latin typeface="Verdana" pitchFamily="34" charset="0"/>
              <a:cs typeface="Verdana" pitchFamily="34" charset="0"/>
            </a:endParaRPr>
          </a:p>
        </p:txBody>
      </p:sp>
      <p:sp>
        <p:nvSpPr>
          <p:cNvPr id="7"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l="27778" t="18651" r="8730" b="9921"/>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457200" y="2244304"/>
            <a:ext cx="5486400" cy="1470025"/>
          </a:xfrm>
        </p:spPr>
        <p:txBody>
          <a:bodyPr anchor="b"/>
          <a:lstStyle>
            <a:lvl1pPr>
              <a:defRPr>
                <a:solidFill>
                  <a:schemeClr val="bg1"/>
                </a:solidFill>
              </a:defRPr>
            </a:lvl1pPr>
          </a:lstStyle>
          <a:p>
            <a:r>
              <a:rPr lang="en-US" smtClean="0"/>
              <a:t>Click to edit Master title style</a:t>
            </a:r>
            <a:endParaRPr lang="en-US"/>
          </a:p>
        </p:txBody>
      </p:sp>
      <p:sp>
        <p:nvSpPr>
          <p:cNvPr id="12" name="Subtitle 2"/>
          <p:cNvSpPr>
            <a:spLocks noGrp="1"/>
          </p:cNvSpPr>
          <p:nvPr>
            <p:ph type="subTitle" idx="1"/>
          </p:nvPr>
        </p:nvSpPr>
        <p:spPr>
          <a:xfrm>
            <a:off x="457201" y="3729335"/>
            <a:ext cx="5486400"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D90CB349-87F6-4EC9-A55F-D24C883E5826}" type="datetime2">
              <a:rPr lang="en-US" smtClean="0"/>
              <a:pPr/>
              <a:t>Tuesday, August 7, 2018</a:t>
            </a:fld>
            <a:endParaRPr lang="en-US" dirty="0"/>
          </a:p>
        </p:txBody>
      </p:sp>
      <p:sp>
        <p:nvSpPr>
          <p:cNvPr id="14" name="Slide Number Placeholder 13"/>
          <p:cNvSpPr>
            <a:spLocks noGrp="1"/>
          </p:cNvSpPr>
          <p:nvPr>
            <p:ph type="sldNum" sz="quarter" idx="11"/>
          </p:nvPr>
        </p:nvSpPr>
        <p:spPr/>
        <p:txBody>
          <a:bodyPr/>
          <a:lstStyle/>
          <a:p>
            <a:fld id="{028F6CB6-376B-4822-816C-FE7F9E5510A1}" type="slidenum">
              <a:rPr lang="en-US" smtClean="0"/>
              <a:pPr/>
              <a:t>‹#›</a:t>
            </a:fld>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6" name="Date Placeholder 15"/>
          <p:cNvSpPr>
            <a:spLocks noGrp="1"/>
          </p:cNvSpPr>
          <p:nvPr>
            <p:ph type="dt" sz="half" idx="10"/>
          </p:nvPr>
        </p:nvSpPr>
        <p:spPr/>
        <p:txBody>
          <a:bodyPr/>
          <a:lstStyle/>
          <a:p>
            <a:fld id="{D90CB349-87F6-4EC9-A55F-D24C883E5826}" type="datetime2">
              <a:rPr lang="en-US" smtClean="0"/>
              <a:pPr/>
              <a:t>Tuesday, August 7, 2018</a:t>
            </a:fld>
            <a:endParaRPr lang="en-US" dirty="0"/>
          </a:p>
        </p:txBody>
      </p:sp>
      <p:sp>
        <p:nvSpPr>
          <p:cNvPr id="17" name="Slide Number Placeholder 16"/>
          <p:cNvSpPr>
            <a:spLocks noGrp="1"/>
          </p:cNvSpPr>
          <p:nvPr>
            <p:ph type="sldNum" sz="quarter" idx="11"/>
          </p:nvPr>
        </p:nvSpPr>
        <p:spPr/>
        <p:txBody>
          <a:bodyPr/>
          <a:lstStyle/>
          <a:p>
            <a:fld id="{028F6CB6-376B-4822-816C-FE7F9E5510A1}"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smtClean="0"/>
              <a:t>Microsoft Confidential</a:t>
            </a:r>
            <a:endParaRPr lang="en-US" dirty="0"/>
          </a:p>
        </p:txBody>
      </p:sp>
      <p:sp>
        <p:nvSpPr>
          <p:cNvPr id="9"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4"/>
          </p:nvPr>
        </p:nvSpPr>
        <p:spPr/>
        <p:txBody>
          <a:bodyPr/>
          <a:lstStyle/>
          <a:p>
            <a:fld id="{D90CB349-87F6-4EC9-A55F-D24C883E5826}" type="datetime2">
              <a:rPr lang="en-US" smtClean="0"/>
              <a:pPr/>
              <a:t>Tuesday, August 7, 2018</a:t>
            </a:fld>
            <a:endParaRPr lang="en-US" dirty="0"/>
          </a:p>
        </p:txBody>
      </p:sp>
      <p:sp>
        <p:nvSpPr>
          <p:cNvPr id="13" name="Slide Number Placeholder 12"/>
          <p:cNvSpPr>
            <a:spLocks noGrp="1"/>
          </p:cNvSpPr>
          <p:nvPr>
            <p:ph type="sldNum" sz="quarter" idx="15"/>
          </p:nvPr>
        </p:nvSpPr>
        <p:spPr/>
        <p:txBody>
          <a:bodyPr/>
          <a:lstStyle/>
          <a:p>
            <a:fld id="{028F6CB6-376B-4822-816C-FE7F9E5510A1}" type="slidenum">
              <a:rPr lang="en-US" smtClean="0"/>
              <a:pPr/>
              <a:t>‹#›</a:t>
            </a:fld>
            <a:endParaRPr lang="en-US" dirty="0"/>
          </a:p>
        </p:txBody>
      </p:sp>
      <p:sp>
        <p:nvSpPr>
          <p:cNvPr id="14" name="Footer Placeholder 13"/>
          <p:cNvSpPr>
            <a:spLocks noGrp="1"/>
          </p:cNvSpPr>
          <p:nvPr>
            <p:ph type="ftr" sz="quarter" idx="16"/>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D90CB349-87F6-4EC9-A55F-D24C883E5826}" type="datetime2">
              <a:rPr lang="en-US" smtClean="0"/>
              <a:pPr/>
              <a:t>Tuesday, August 7, 2018</a:t>
            </a:fld>
            <a:endParaRPr lang="en-US" dirty="0"/>
          </a:p>
        </p:txBody>
      </p:sp>
      <p:sp>
        <p:nvSpPr>
          <p:cNvPr id="10" name="Slide Number Placeholder 9"/>
          <p:cNvSpPr>
            <a:spLocks noGrp="1"/>
          </p:cNvSpPr>
          <p:nvPr>
            <p:ph type="sldNum" sz="quarter" idx="11"/>
          </p:nvPr>
        </p:nvSpPr>
        <p:spPr/>
        <p:txBody>
          <a:body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90CB349-87F6-4EC9-A55F-D24C883E5826}" type="datetime2">
              <a:rPr lang="en-US" smtClean="0"/>
              <a:pPr/>
              <a:t>Tuesday, August 7, 2018</a:t>
            </a:fld>
            <a:endParaRPr lang="en-US" dirty="0"/>
          </a:p>
        </p:txBody>
      </p:sp>
      <p:sp>
        <p:nvSpPr>
          <p:cNvPr id="9" name="Slide Number Placeholder 8"/>
          <p:cNvSpPr>
            <a:spLocks noGrp="1"/>
          </p:cNvSpPr>
          <p:nvPr>
            <p:ph type="sldNum" sz="quarter" idx="11"/>
          </p:nvPr>
        </p:nvSpPr>
        <p:spPr/>
        <p:txBody>
          <a:bodyPr/>
          <a:lstStyle/>
          <a:p>
            <a:fld id="{028F6CB6-376B-4822-816C-FE7F9E5510A1}" type="slidenum">
              <a:rPr lang="en-US" smtClean="0"/>
              <a:pPr/>
              <a:t>‹#›</a:t>
            </a:fld>
            <a:endParaRPr lang="en-US" dirty="0"/>
          </a:p>
        </p:txBody>
      </p:sp>
      <p:sp>
        <p:nvSpPr>
          <p:cNvPr id="10" name="Footer Placeholder 9"/>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585D6082-6CB5-408E-A042-BAC723D31975}"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ve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rtlCol="0"/>
          <a:lstStyle>
            <a:lvl1pPr>
              <a:buClr>
                <a:schemeClr val="tx2">
                  <a:lumMod val="60000"/>
                  <a:lumOff val="40000"/>
                </a:schemeClr>
              </a:buClr>
              <a:buFont typeface="Arial" pitchFamily="34" charset="0"/>
              <a:buChar char="•"/>
              <a:defRPr/>
            </a:lvl1pPr>
            <a:lvl2pPr>
              <a:buClr>
                <a:schemeClr val="tx2">
                  <a:lumMod val="60000"/>
                  <a:lumOff val="40000"/>
                </a:schemeClr>
              </a:buClr>
              <a:buFont typeface="Arial" pitchFamily="34" charset="0"/>
              <a:buChar char="•"/>
              <a:defRPr/>
            </a:lvl2pPr>
            <a:lvl3pPr>
              <a:buClr>
                <a:schemeClr val="tx2">
                  <a:lumMod val="60000"/>
                  <a:lumOff val="40000"/>
                </a:schemeClr>
              </a:buClr>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2475" cy="7508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417638"/>
            <a:ext cx="8356600" cy="2357437"/>
          </a:xfrm>
        </p:spPr>
        <p:txBody>
          <a:bodyPr/>
          <a:lstStyle/>
          <a:p>
            <a:r>
              <a:rPr lang="en-US" smtClean="0"/>
              <a:t>Click icon to add table</a:t>
            </a:r>
            <a:endParaRPr lang="en-US"/>
          </a:p>
        </p:txBody>
      </p:sp>
      <p:sp>
        <p:nvSpPr>
          <p:cNvPr id="4" name="Slide Number Placeholder 3"/>
          <p:cNvSpPr>
            <a:spLocks noGrp="1"/>
          </p:cNvSpPr>
          <p:nvPr>
            <p:ph type="sldNum" sz="quarter" idx="10"/>
          </p:nvPr>
        </p:nvSpPr>
        <p:spPr>
          <a:xfrm>
            <a:off x="6870700" y="6486525"/>
            <a:ext cx="2133600" cy="476250"/>
          </a:xfrm>
          <a:prstGeom prst="rect">
            <a:avLst/>
          </a:prstGeom>
        </p:spPr>
        <p:txBody>
          <a:bodyPr/>
          <a:lstStyle>
            <a:lvl1pPr>
              <a:defRPr/>
            </a:lvl1pPr>
          </a:lstStyle>
          <a:p>
            <a:fld id="{3A0504E6-40ED-46B1-B18D-9D9544E5F66C}" type="slidenum">
              <a:rPr lang="en-US"/>
              <a:pPr/>
              <a:t>‹#›</a:t>
            </a:fld>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64"/>
            <a:ext cx="8229600" cy="439736"/>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02828"/>
            <a:ext cx="8229600" cy="4399497"/>
          </a:xfrm>
        </p:spPr>
        <p:txBody>
          <a:bodyPr/>
          <a:lstStyle>
            <a:lvl1pPr>
              <a:spcAft>
                <a:spcPts val="0"/>
              </a:spcAft>
              <a:defRPr/>
            </a:lvl1pPr>
            <a:lvl2pPr>
              <a:spcBef>
                <a:spcPts val="11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701951" y="6388499"/>
            <a:ext cx="3239700" cy="148826"/>
          </a:xfrm>
        </p:spPr>
        <p:txBody>
          <a:bodyPr/>
          <a:lstStyle/>
          <a:p>
            <a:r>
              <a:rPr lang="en-US" smtClean="0"/>
              <a:t>INSERT PRESENTATION TITLE</a:t>
            </a:r>
            <a:endParaRPr lang="en-US"/>
          </a:p>
        </p:txBody>
      </p:sp>
      <p:sp>
        <p:nvSpPr>
          <p:cNvPr id="6" name="Slide Number Placeholder 5"/>
          <p:cNvSpPr>
            <a:spLocks noGrp="1"/>
          </p:cNvSpPr>
          <p:nvPr>
            <p:ph type="sldNum" sz="quarter" idx="12"/>
          </p:nvPr>
        </p:nvSpPr>
        <p:spPr>
          <a:xfrm>
            <a:off x="317002" y="6388499"/>
            <a:ext cx="363546" cy="148826"/>
          </a:xfrm>
        </p:spPr>
        <p:txBody>
          <a:bodyPr/>
          <a:lstStyle/>
          <a:p>
            <a:fld id="{02B51FD2-AF65-4559-B5BB-AE7FBFFEA02E}" type="slidenum">
              <a:rPr lang="en-US" smtClean="0">
                <a:latin typeface="Verdana" pitchFamily="34" charset="0"/>
                <a:cs typeface="Verdana" pitchFamily="34" charset="0"/>
              </a:rPr>
              <a:pPr/>
              <a:t>‹#›</a:t>
            </a:fld>
            <a:r>
              <a:rPr lang="en-US" dirty="0" smtClean="0">
                <a:latin typeface="Verdana" pitchFamily="34" charset="0"/>
                <a:cs typeface="Verdana" pitchFamily="34" charset="0"/>
              </a:rPr>
              <a:t> |</a:t>
            </a:r>
            <a:endParaRPr lang="en-US" dirty="0">
              <a:latin typeface="Verdana" pitchFamily="34" charset="0"/>
              <a:cs typeface="Verdana" pitchFamily="34" charset="0"/>
            </a:endParaRPr>
          </a:p>
        </p:txBody>
      </p:sp>
      <p:sp>
        <p:nvSpPr>
          <p:cNvPr id="7"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srcRect l="27778" t="18254" r="8730" b="10317"/>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457200" y="2244304"/>
            <a:ext cx="5486400" cy="1470025"/>
          </a:xfrm>
        </p:spPr>
        <p:txBody>
          <a:bodyPr anchor="b"/>
          <a:lstStyle>
            <a:lvl1pPr>
              <a:defRPr>
                <a:solidFill>
                  <a:schemeClr val="bg1"/>
                </a:solidFill>
              </a:defRPr>
            </a:lvl1pPr>
          </a:lstStyle>
          <a:p>
            <a:r>
              <a:rPr lang="en-US" smtClean="0"/>
              <a:t>Click to edit Master title style</a:t>
            </a:r>
            <a:endParaRPr lang="en-US"/>
          </a:p>
        </p:txBody>
      </p:sp>
      <p:sp>
        <p:nvSpPr>
          <p:cNvPr id="12" name="Subtitle 2"/>
          <p:cNvSpPr>
            <a:spLocks noGrp="1"/>
          </p:cNvSpPr>
          <p:nvPr>
            <p:ph type="subTitle" idx="1"/>
          </p:nvPr>
        </p:nvSpPr>
        <p:spPr>
          <a:xfrm>
            <a:off x="457201" y="3729335"/>
            <a:ext cx="5486400"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D90CB349-87F6-4EC9-A55F-D24C883E5826}" type="datetime2">
              <a:rPr lang="en-US" smtClean="0"/>
              <a:pPr/>
              <a:t>Tuesday, August 7, 2018</a:t>
            </a:fld>
            <a:endParaRPr lang="en-US" dirty="0"/>
          </a:p>
        </p:txBody>
      </p:sp>
      <p:sp>
        <p:nvSpPr>
          <p:cNvPr id="14" name="Slide Number Placeholder 13"/>
          <p:cNvSpPr>
            <a:spLocks noGrp="1"/>
          </p:cNvSpPr>
          <p:nvPr>
            <p:ph type="sldNum" sz="quarter" idx="11"/>
          </p:nvPr>
        </p:nvSpPr>
        <p:spPr/>
        <p:txBody>
          <a:bodyPr/>
          <a:lstStyle/>
          <a:p>
            <a:fld id="{028F6CB6-376B-4822-816C-FE7F9E5510A1}" type="slidenum">
              <a:rPr lang="en-US" smtClean="0"/>
              <a:pPr/>
              <a:t>‹#›</a:t>
            </a:fld>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accent2">
                    <a:lumMod val="60000"/>
                    <a:lumOff val="40000"/>
                  </a:schemeClr>
                </a:solidFill>
              </a:defRPr>
            </a:lvl1pPr>
          </a:lstStyle>
          <a:p>
            <a:fld id="{9EB58BA9-8607-4A2E-A5DD-2DA8885F17E6}" type="datetime2">
              <a:rPr lang="en-US" smtClean="0"/>
              <a:pPr/>
              <a:t>Tuesday, August 7, 2018</a:t>
            </a:fld>
            <a:endParaRPr lang="en-US" dirty="0"/>
          </a:p>
        </p:txBody>
      </p:sp>
      <p:sp>
        <p:nvSpPr>
          <p:cNvPr id="10" name="Slide Number Placeholder 9"/>
          <p:cNvSpPr>
            <a:spLocks noGrp="1"/>
          </p:cNvSpPr>
          <p:nvPr>
            <p:ph type="sldNum" sz="quarter" idx="11"/>
          </p:nvPr>
        </p:nvSpPr>
        <p:spPr/>
        <p:txBody>
          <a:bodyPr/>
          <a:lstStyle>
            <a:lvl1pPr>
              <a:defRPr>
                <a:solidFill>
                  <a:schemeClr val="accent2">
                    <a:lumMod val="60000"/>
                    <a:lumOff val="40000"/>
                  </a:schemeClr>
                </a:solidFill>
              </a:defRPr>
            </a:lvl1p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chemeClr val="accent2">
                    <a:lumMod val="60000"/>
                    <a:lumOff val="40000"/>
                  </a:schemeClr>
                </a:solidFill>
              </a:defRPr>
            </a:lvl1pPr>
          </a:lstStyle>
          <a:p>
            <a:r>
              <a:rPr lang="en-US" smtClean="0"/>
              <a:t>Microsoft Confidential</a:t>
            </a:r>
            <a:endParaRPr lang="en-US" dirty="0"/>
          </a:p>
        </p:txBody>
      </p:sp>
      <p:sp>
        <p:nvSpPr>
          <p:cNvPr id="12"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274C1D-C5C9-4088-97B7-768846C101D2}" type="datetime2">
              <a:rPr lang="en-US" smtClean="0"/>
              <a:pPr/>
              <a:t>Tuesday, August 7, 2018</a:t>
            </a:fld>
            <a:endParaRPr lang="en-US" dirty="0"/>
          </a:p>
        </p:txBody>
      </p:sp>
      <p:sp>
        <p:nvSpPr>
          <p:cNvPr id="8" name="Slide Number Placeholder 7"/>
          <p:cNvSpPr>
            <a:spLocks noGrp="1"/>
          </p:cNvSpPr>
          <p:nvPr>
            <p:ph type="sldNum" sz="quarter" idx="11"/>
          </p:nvPr>
        </p:nvSpPr>
        <p:spPr/>
        <p:txBody>
          <a:body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6" name="Date Placeholder 5"/>
          <p:cNvSpPr>
            <a:spLocks noGrp="1"/>
          </p:cNvSpPr>
          <p:nvPr>
            <p:ph type="dt" sz="half" idx="10"/>
          </p:nvPr>
        </p:nvSpPr>
        <p:spPr/>
        <p:txBody>
          <a:bodyPr lIns="0" rIns="0"/>
          <a:lstStyle/>
          <a:p>
            <a:fld id="{BF1EE5C1-E093-4BEF-B14E-0CDF09ED1D4B}" type="datetime2">
              <a:rPr lang="en-US" smtClean="0"/>
              <a:pPr/>
              <a:t>Tuesday, August 7, 2018</a:t>
            </a:fld>
            <a:endParaRPr lang="en-US" dirty="0"/>
          </a:p>
        </p:txBody>
      </p:sp>
      <p:sp>
        <p:nvSpPr>
          <p:cNvPr id="7" name="Slide Number Placeholder 6"/>
          <p:cNvSpPr>
            <a:spLocks noGrp="1"/>
          </p:cNvSpPr>
          <p:nvPr>
            <p:ph type="sldNum" sz="quarter" idx="11"/>
          </p:nvPr>
        </p:nvSpPr>
        <p:spPr/>
        <p:txBody>
          <a:bodyPr/>
          <a:lstStyle/>
          <a:p>
            <a:fld id="{028F6CB6-376B-4822-816C-FE7F9E5510A1}" type="slidenum">
              <a:rPr lang="en-US" smtClean="0"/>
              <a:pPr/>
              <a:t>‹#›</a:t>
            </a:fld>
            <a:endParaRPr lang="en-US" dirty="0"/>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0CB349-87F6-4EC9-A55F-D24C883E5826}" type="datetime2">
              <a:rPr lang="en-US" smtClean="0"/>
              <a:pPr/>
              <a:t>Tuesday, August 7, 2018</a:t>
            </a:fld>
            <a:endParaRPr lang="en-US" dirty="0"/>
          </a:p>
        </p:txBody>
      </p:sp>
      <p:sp>
        <p:nvSpPr>
          <p:cNvPr id="6" name="Slide Number Placeholder 5"/>
          <p:cNvSpPr>
            <a:spLocks noGrp="1"/>
          </p:cNvSpPr>
          <p:nvPr>
            <p:ph type="sldNum" sz="quarter" idx="11"/>
          </p:nvPr>
        </p:nvSpPr>
        <p:spPr/>
        <p:txBody>
          <a:bodyPr/>
          <a:lstStyle/>
          <a:p>
            <a:fld id="{028F6CB6-376B-4822-816C-FE7F9E5510A1}" type="slidenum">
              <a:rPr lang="en-US" smtClean="0"/>
              <a:pPr/>
              <a:t>‹#›</a:t>
            </a:fld>
            <a:endParaRPr lang="en-US" dirty="0"/>
          </a:p>
        </p:txBody>
      </p:sp>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9" name="Date Placeholder 8"/>
          <p:cNvSpPr>
            <a:spLocks noGrp="1"/>
          </p:cNvSpPr>
          <p:nvPr>
            <p:ph type="dt" sz="half" idx="10"/>
          </p:nvPr>
        </p:nvSpPr>
        <p:spPr/>
        <p:txBody>
          <a:bodyPr/>
          <a:lstStyle/>
          <a:p>
            <a:endParaRPr lang="en-US"/>
          </a:p>
        </p:txBody>
      </p:sp>
      <p:sp>
        <p:nvSpPr>
          <p:cNvPr id="11" name="Slide Number Placeholder 10"/>
          <p:cNvSpPr>
            <a:spLocks noGrp="1"/>
          </p:cNvSpPr>
          <p:nvPr>
            <p:ph type="sldNum" sz="quarter" idx="11"/>
          </p:nvPr>
        </p:nvSpPr>
        <p:spPr/>
        <p:txBody>
          <a:bodyPr/>
          <a:lstStyle/>
          <a:p>
            <a:fld id="{FD7ED92A-ADFF-42BB-93FC-941E066453DE}"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ransition>
    <p:cove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rtlCol="0"/>
          <a:lstStyle>
            <a:lvl1pPr>
              <a:buClr>
                <a:schemeClr val="tx2">
                  <a:lumMod val="60000"/>
                  <a:lumOff val="40000"/>
                </a:schemeClr>
              </a:buClr>
              <a:buFont typeface="Arial" pitchFamily="34" charset="0"/>
              <a:buChar char="•"/>
              <a:defRPr/>
            </a:lvl1pPr>
            <a:lvl2pPr>
              <a:buClr>
                <a:schemeClr val="tx2">
                  <a:lumMod val="60000"/>
                  <a:lumOff val="40000"/>
                </a:schemeClr>
              </a:buClr>
              <a:buFont typeface="Arial" pitchFamily="34" charset="0"/>
              <a:buChar char="•"/>
              <a:defRPr/>
            </a:lvl2pPr>
            <a:lvl3pPr>
              <a:buClr>
                <a:schemeClr val="tx2">
                  <a:lumMod val="60000"/>
                  <a:lumOff val="40000"/>
                </a:schemeClr>
              </a:buClr>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2475" cy="7508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417638"/>
            <a:ext cx="8356600" cy="2357437"/>
          </a:xfrm>
        </p:spPr>
        <p:txBody>
          <a:bodyPr/>
          <a:lstStyle/>
          <a:p>
            <a:r>
              <a:rPr lang="en-US" smtClean="0"/>
              <a:t>Click icon to add table</a:t>
            </a:r>
            <a:endParaRPr lang="en-US"/>
          </a:p>
        </p:txBody>
      </p:sp>
      <p:sp>
        <p:nvSpPr>
          <p:cNvPr id="4" name="Slide Number Placeholder 3"/>
          <p:cNvSpPr>
            <a:spLocks noGrp="1"/>
          </p:cNvSpPr>
          <p:nvPr>
            <p:ph type="sldNum" sz="quarter" idx="10"/>
          </p:nvPr>
        </p:nvSpPr>
        <p:spPr>
          <a:xfrm>
            <a:off x="6870700" y="6486525"/>
            <a:ext cx="2133600" cy="476250"/>
          </a:xfrm>
          <a:prstGeom prst="rect">
            <a:avLst/>
          </a:prstGeom>
        </p:spPr>
        <p:txBody>
          <a:bodyPr/>
          <a:lstStyle>
            <a:lvl1pPr>
              <a:defRPr/>
            </a:lvl1pPr>
          </a:lstStyle>
          <a:p>
            <a:fld id="{3A0504E6-40ED-46B1-B18D-9D9544E5F66C}" type="slidenum">
              <a:rPr lang="en-US"/>
              <a:pPr/>
              <a:t>‹#›</a:t>
            </a:fld>
            <a:endParaRPr 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64"/>
            <a:ext cx="8229600" cy="439736"/>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02828"/>
            <a:ext cx="8229600" cy="4399497"/>
          </a:xfrm>
        </p:spPr>
        <p:txBody>
          <a:bodyPr/>
          <a:lstStyle>
            <a:lvl1pPr>
              <a:spcAft>
                <a:spcPts val="0"/>
              </a:spcAft>
              <a:defRPr/>
            </a:lvl1pPr>
            <a:lvl2pPr>
              <a:spcBef>
                <a:spcPts val="11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701951" y="6388499"/>
            <a:ext cx="3239700" cy="148826"/>
          </a:xfrm>
        </p:spPr>
        <p:txBody>
          <a:bodyPr/>
          <a:lstStyle/>
          <a:p>
            <a:r>
              <a:rPr lang="en-US" smtClean="0"/>
              <a:t>INSERT PRESENTATION TITLE</a:t>
            </a:r>
            <a:endParaRPr lang="en-US"/>
          </a:p>
        </p:txBody>
      </p:sp>
      <p:sp>
        <p:nvSpPr>
          <p:cNvPr id="6" name="Slide Number Placeholder 5"/>
          <p:cNvSpPr>
            <a:spLocks noGrp="1"/>
          </p:cNvSpPr>
          <p:nvPr>
            <p:ph type="sldNum" sz="quarter" idx="12"/>
          </p:nvPr>
        </p:nvSpPr>
        <p:spPr>
          <a:xfrm>
            <a:off x="317002" y="6388499"/>
            <a:ext cx="363546" cy="148826"/>
          </a:xfrm>
        </p:spPr>
        <p:txBody>
          <a:bodyPr/>
          <a:lstStyle/>
          <a:p>
            <a:fld id="{02B51FD2-AF65-4559-B5BB-AE7FBFFEA02E}" type="slidenum">
              <a:rPr lang="en-US" smtClean="0">
                <a:latin typeface="Verdana" pitchFamily="34" charset="0"/>
                <a:cs typeface="Verdana" pitchFamily="34" charset="0"/>
              </a:rPr>
              <a:pPr/>
              <a:t>‹#›</a:t>
            </a:fld>
            <a:r>
              <a:rPr lang="en-US" dirty="0" smtClean="0">
                <a:latin typeface="Verdana" pitchFamily="34" charset="0"/>
                <a:cs typeface="Verdana" pitchFamily="34" charset="0"/>
              </a:rPr>
              <a:t> |</a:t>
            </a:r>
            <a:endParaRPr lang="en-US" dirty="0">
              <a:latin typeface="Verdana" pitchFamily="34" charset="0"/>
              <a:cs typeface="Verdana" pitchFamily="34" charset="0"/>
            </a:endParaRPr>
          </a:p>
        </p:txBody>
      </p:sp>
      <p:sp>
        <p:nvSpPr>
          <p:cNvPr id="7"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9EB58BA9-8607-4A2E-A5DD-2DA8885F17E6}" type="datetime2">
              <a:rPr lang="en-US" smtClean="0"/>
              <a:pPr/>
              <a:t>Tuesday, August 7, 2018</a:t>
            </a:fld>
            <a:endParaRPr lang="en-US" dirty="0"/>
          </a:p>
        </p:txBody>
      </p:sp>
      <p:sp>
        <p:nvSpPr>
          <p:cNvPr id="10" name="Slide Number Placeholder 9"/>
          <p:cNvSpPr>
            <a:spLocks noGrp="1"/>
          </p:cNvSpPr>
          <p:nvPr>
            <p:ph type="sldNum" sz="quarter" idx="11"/>
          </p:nvPr>
        </p:nvSpPr>
        <p:spPr/>
        <p:txBody>
          <a:body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
        <p:nvSpPr>
          <p:cNvPr id="12"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E7274C1D-C5C9-4088-97B7-768846C101D2}" type="datetime2">
              <a:rPr lang="en-US" smtClean="0"/>
              <a:pPr/>
              <a:t>Tuesday, August 7, 2018</a:t>
            </a:fld>
            <a:endParaRPr lang="en-US" dirty="0"/>
          </a:p>
        </p:txBody>
      </p:sp>
      <p:sp>
        <p:nvSpPr>
          <p:cNvPr id="8" name="Slide Number Placeholder 7"/>
          <p:cNvSpPr>
            <a:spLocks noGrp="1"/>
          </p:cNvSpPr>
          <p:nvPr>
            <p:ph type="sldNum" sz="quarter" idx="11"/>
          </p:nvPr>
        </p:nvSpPr>
        <p:spPr/>
        <p:txBody>
          <a:body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6" name="Date Placeholder 5"/>
          <p:cNvSpPr>
            <a:spLocks noGrp="1"/>
          </p:cNvSpPr>
          <p:nvPr>
            <p:ph type="dt" sz="half" idx="10"/>
          </p:nvPr>
        </p:nvSpPr>
        <p:spPr/>
        <p:txBody>
          <a:bodyPr lIns="0" rIns="0"/>
          <a:lstStyle/>
          <a:p>
            <a:fld id="{BF1EE5C1-E093-4BEF-B14E-0CDF09ED1D4B}" type="datetime2">
              <a:rPr lang="en-US" smtClean="0"/>
              <a:pPr/>
              <a:t>Tuesday, August 7, 2018</a:t>
            </a:fld>
            <a:endParaRPr lang="en-US" dirty="0"/>
          </a:p>
        </p:txBody>
      </p:sp>
      <p:sp>
        <p:nvSpPr>
          <p:cNvPr id="7" name="Slide Number Placeholder 6"/>
          <p:cNvSpPr>
            <a:spLocks noGrp="1"/>
          </p:cNvSpPr>
          <p:nvPr>
            <p:ph type="sldNum" sz="quarter" idx="11"/>
          </p:nvPr>
        </p:nvSpPr>
        <p:spPr/>
        <p:txBody>
          <a:bodyPr/>
          <a:lstStyle/>
          <a:p>
            <a:fld id="{028F6CB6-376B-4822-816C-FE7F9E5510A1}" type="slidenum">
              <a:rPr lang="en-US" smtClean="0"/>
              <a:pPr/>
              <a:t>‹#›</a:t>
            </a:fld>
            <a:endParaRPr lang="en-US" dirty="0"/>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D90CB349-87F6-4EC9-A55F-D24C883E5826}" type="datetime2">
              <a:rPr lang="en-US" smtClean="0"/>
              <a:pPr/>
              <a:t>Tuesday, August 7, 2018</a:t>
            </a:fld>
            <a:endParaRPr lang="en-US" dirty="0"/>
          </a:p>
        </p:txBody>
      </p:sp>
      <p:sp>
        <p:nvSpPr>
          <p:cNvPr id="12" name="Slide Number Placeholder 11"/>
          <p:cNvSpPr>
            <a:spLocks noGrp="1"/>
          </p:cNvSpPr>
          <p:nvPr>
            <p:ph type="sldNum" sz="quarter" idx="11"/>
          </p:nvPr>
        </p:nvSpPr>
        <p:spPr/>
        <p:txBody>
          <a:bodyPr/>
          <a:lstStyle/>
          <a:p>
            <a:fld id="{028F6CB6-376B-4822-816C-FE7F9E5510A1}" type="slidenum">
              <a:rPr lang="en-US" smtClean="0"/>
              <a:pPr/>
              <a:t>‹#›</a:t>
            </a:fld>
            <a:endParaRPr lang="en-US" dirty="0"/>
          </a:p>
        </p:txBody>
      </p:sp>
      <p:sp>
        <p:nvSpPr>
          <p:cNvPr id="13" name="Footer Placeholder 12"/>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1">
                    <a:lumMod val="65000"/>
                    <a:lumOff val="35000"/>
                  </a:schemeClr>
                </a:solidFill>
              </a:defRPr>
            </a:lvl1pPr>
          </a:lstStyle>
          <a:p>
            <a:fld id="{E7274C1D-C5C9-4088-97B7-768846C101D2}" type="datetime2">
              <a:rPr lang="en-US" smtClean="0"/>
              <a:pPr/>
              <a:t>Tuesday, August 7, 2018</a:t>
            </a:fld>
            <a:endParaRPr lang="en-US" dirty="0"/>
          </a:p>
        </p:txBody>
      </p:sp>
      <p:sp>
        <p:nvSpPr>
          <p:cNvPr id="8" name="Slide Number Placeholder 7"/>
          <p:cNvSpPr>
            <a:spLocks noGrp="1"/>
          </p:cNvSpPr>
          <p:nvPr>
            <p:ph type="sldNum" sz="quarter" idx="11"/>
          </p:nvPr>
        </p:nvSpPr>
        <p:spPr/>
        <p:txBody>
          <a:bodyPr/>
          <a:lstStyle>
            <a:lvl1pPr>
              <a:defRPr>
                <a:solidFill>
                  <a:schemeClr val="tx1">
                    <a:lumMod val="65000"/>
                    <a:lumOff val="35000"/>
                  </a:schemeClr>
                </a:solidFill>
              </a:defRPr>
            </a:lvl1p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tx1">
                    <a:lumMod val="65000"/>
                    <a:lumOff val="35000"/>
                  </a:schemeClr>
                </a:solidFill>
              </a:defRPr>
            </a:lvl1pPr>
          </a:lstStyle>
          <a:p>
            <a:r>
              <a:rPr lang="en-US" smtClean="0"/>
              <a:t>Microsoft Confidential</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Slide Number Placeholder 5"/>
          <p:cNvSpPr>
            <a:spLocks noGrp="1"/>
          </p:cNvSpPr>
          <p:nvPr>
            <p:ph type="sldNum" sz="quarter" idx="11"/>
          </p:nvPr>
        </p:nvSpPr>
        <p:spPr/>
        <p:txBody>
          <a:bodyPr/>
          <a:lstStyle/>
          <a:p>
            <a:fld id="{11595FD7-56DC-4AEB-A6A7-1419F27721C2}"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ransition>
    <p:cove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0CB349-87F6-4EC9-A55F-D24C883E5826}" type="datetime2">
              <a:rPr lang="en-US" smtClean="0"/>
              <a:pPr/>
              <a:t>Tuesday, August 7, 2018</a:t>
            </a:fld>
            <a:endParaRPr lang="en-US" dirty="0"/>
          </a:p>
        </p:txBody>
      </p:sp>
      <p:sp>
        <p:nvSpPr>
          <p:cNvPr id="4" name="Footer Placeholder 3"/>
          <p:cNvSpPr>
            <a:spLocks noGrp="1"/>
          </p:cNvSpPr>
          <p:nvPr>
            <p:ph type="ftr" sz="quarter" idx="11"/>
          </p:nvPr>
        </p:nvSpPr>
        <p:spPr/>
        <p:txBody>
          <a:bodyPr/>
          <a:lstStyle/>
          <a:p>
            <a:r>
              <a:rPr lang="en-US" smtClean="0"/>
              <a:t>Microsoft Confidential</a:t>
            </a:r>
            <a:endParaRPr lang="en-US" dirty="0"/>
          </a:p>
        </p:txBody>
      </p:sp>
      <p:sp>
        <p:nvSpPr>
          <p:cNvPr id="5" name="Slide Number Placeholder 4"/>
          <p:cNvSpPr>
            <a:spLocks noGrp="1"/>
          </p:cNvSpPr>
          <p:nvPr>
            <p:ph type="sldNum" sz="quarter" idx="12"/>
          </p:nvPr>
        </p:nvSpPr>
        <p:spPr/>
        <p:txBody>
          <a:bodyPr/>
          <a:lstStyle/>
          <a:p>
            <a:fld id="{028F6CB6-376B-4822-816C-FE7F9E5510A1}" type="slidenum">
              <a:rPr lang="en-US" smtClean="0"/>
              <a:pPr/>
              <a:t>‹#›</a:t>
            </a:fld>
            <a:endParaRPr lang="en-US" dirty="0"/>
          </a:p>
        </p:txBody>
      </p:sp>
      <p:sp>
        <p:nvSpPr>
          <p:cNvPr id="9" name="Content Placeholder 8"/>
          <p:cNvSpPr>
            <a:spLocks noGrp="1"/>
          </p:cNvSpPr>
          <p:nvPr>
            <p:ph sz="quarter" idx="14"/>
          </p:nvPr>
        </p:nvSpPr>
        <p:spPr>
          <a:xfrm>
            <a:off x="4648200" y="1600200"/>
            <a:ext cx="4038600" cy="4800600"/>
          </a:xfrm>
        </p:spPr>
        <p:txBody>
          <a:bodyPr vert="horz" lIns="0" tIns="45720" rIns="0" bIns="45720" rtlCol="0" anchor="ctr">
            <a:normAutofit/>
          </a:bodyPr>
          <a:lstStyle>
            <a:lvl1pPr marL="233363" indent="-233363" algn="l" defTabSz="914400" rtl="0" eaLnBrk="1" latinLnBrk="0" hangingPunct="1">
              <a:spcBef>
                <a:spcPts val="300"/>
              </a:spcBef>
              <a:spcAft>
                <a:spcPts val="600"/>
              </a:spcAft>
              <a:defRPr lang="en-US" sz="2400" kern="1200" smtClean="0">
                <a:solidFill>
                  <a:schemeClr val="tx1">
                    <a:lumMod val="65000"/>
                    <a:lumOff val="35000"/>
                  </a:schemeClr>
                </a:solidFill>
                <a:latin typeface="Segoe Light"/>
                <a:ea typeface="+mn-ea"/>
                <a:cs typeface="+mn-cs"/>
              </a:defRPr>
            </a:lvl1pPr>
            <a:lvl2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2pPr>
            <a:lvl3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3pPr>
            <a:lvl4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4pPr>
            <a:lvl5pPr algn="l" defTabSz="914400" rtl="0" eaLnBrk="1" latinLnBrk="0" hangingPunct="1">
              <a:spcBef>
                <a:spcPts val="300"/>
              </a:spcBef>
              <a:spcAft>
                <a:spcPts val="600"/>
              </a:spcAft>
              <a:defRPr lang="en-US" sz="2000" kern="1200" dirty="0" smtClean="0">
                <a:solidFill>
                  <a:schemeClr val="tx1">
                    <a:lumMod val="65000"/>
                    <a:lumOff val="35000"/>
                  </a:schemeClr>
                </a:solidFill>
                <a:latin typeface="Segoe Ligh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8"/>
          <p:cNvSpPr>
            <a:spLocks noGrp="1"/>
          </p:cNvSpPr>
          <p:nvPr>
            <p:ph sz="quarter" idx="15"/>
          </p:nvPr>
        </p:nvSpPr>
        <p:spPr>
          <a:xfrm>
            <a:off x="457200" y="1600200"/>
            <a:ext cx="4038600" cy="4800600"/>
          </a:xfrm>
        </p:spPr>
        <p:txBody>
          <a:bodyPr vert="horz" lIns="0" tIns="45720" rIns="0" bIns="45720" rtlCol="0" anchor="ctr">
            <a:normAutofit/>
          </a:bodyPr>
          <a:lstStyle>
            <a:lvl1pPr marL="233363" indent="-233363" algn="l" defTabSz="914400" rtl="0" eaLnBrk="1" latinLnBrk="0" hangingPunct="1">
              <a:spcBef>
                <a:spcPts val="300"/>
              </a:spcBef>
              <a:spcAft>
                <a:spcPts val="600"/>
              </a:spcAft>
              <a:defRPr lang="en-US" sz="2400" kern="1200" smtClean="0">
                <a:solidFill>
                  <a:schemeClr val="tx1">
                    <a:lumMod val="65000"/>
                    <a:lumOff val="35000"/>
                  </a:schemeClr>
                </a:solidFill>
                <a:latin typeface="Segoe Light"/>
                <a:ea typeface="+mn-ea"/>
                <a:cs typeface="+mn-cs"/>
              </a:defRPr>
            </a:lvl1pPr>
            <a:lvl2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2pPr>
            <a:lvl3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3pPr>
            <a:lvl4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4pPr>
            <a:lvl5pPr algn="l" defTabSz="914400" rtl="0" eaLnBrk="1" latinLnBrk="0" hangingPunct="1">
              <a:spcBef>
                <a:spcPts val="300"/>
              </a:spcBef>
              <a:spcAft>
                <a:spcPts val="600"/>
              </a:spcAft>
              <a:defRPr lang="en-US" sz="2000" kern="1200" dirty="0" smtClean="0">
                <a:solidFill>
                  <a:schemeClr val="tx1">
                    <a:lumMod val="65000"/>
                    <a:lumOff val="35000"/>
                  </a:schemeClr>
                </a:solidFill>
                <a:latin typeface="Segoe Ligh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lvl1pPr>
              <a:defRPr>
                <a:solidFill>
                  <a:schemeClr val="tx1">
                    <a:lumMod val="65000"/>
                    <a:lumOff val="35000"/>
                  </a:schemeClr>
                </a:solidFill>
              </a:defRPr>
            </a:lvl1p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lvl1pPr>
              <a:defRPr>
                <a:solidFill>
                  <a:schemeClr val="tx1">
                    <a:lumMod val="65000"/>
                    <a:lumOff val="35000"/>
                  </a:schemeClr>
                </a:solidFill>
              </a:defRPr>
            </a:lvl1pPr>
          </a:lstStyle>
          <a:p>
            <a:fld id="{D90CB349-87F6-4EC9-A55F-D24C883E5826}" type="datetime2">
              <a:rPr lang="en-US" smtClean="0"/>
              <a:pPr/>
              <a:t>Tuesday, August 7, 2018</a:t>
            </a:fld>
            <a:endParaRPr lang="en-US" dirty="0"/>
          </a:p>
        </p:txBody>
      </p:sp>
      <p:sp>
        <p:nvSpPr>
          <p:cNvPr id="10" name="Slide Number Placeholder 9"/>
          <p:cNvSpPr>
            <a:spLocks noGrp="1"/>
          </p:cNvSpPr>
          <p:nvPr>
            <p:ph type="sldNum" sz="quarter" idx="11"/>
          </p:nvPr>
        </p:nvSpPr>
        <p:spPr/>
        <p:txBody>
          <a:bodyPr/>
          <a:lstStyle>
            <a:lvl1pPr>
              <a:defRPr>
                <a:solidFill>
                  <a:schemeClr val="tx1">
                    <a:lumMod val="65000"/>
                    <a:lumOff val="35000"/>
                  </a:schemeClr>
                </a:solidFill>
              </a:defRPr>
            </a:lvl1p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chemeClr val="tx1">
                    <a:lumMod val="65000"/>
                    <a:lumOff val="35000"/>
                  </a:schemeClr>
                </a:solidFill>
              </a:defRPr>
            </a:lvl1p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schemeClr val="bg1">
                    <a:lumMod val="50000"/>
                  </a:schemeClr>
                </a:solidFill>
              </a:defRPr>
            </a:lvl1pPr>
          </a:lstStyle>
          <a:p>
            <a:fld id="{E7274C1D-C5C9-4088-97B7-768846C101D2}" type="datetime2">
              <a:rPr lang="en-US" smtClean="0"/>
              <a:pPr/>
              <a:t>Tuesday, August 7, 2018</a:t>
            </a:fld>
            <a:endParaRPr lang="en-US" dirty="0"/>
          </a:p>
        </p:txBody>
      </p:sp>
      <p:sp>
        <p:nvSpPr>
          <p:cNvPr id="8" name="Slide Number Placeholder 7"/>
          <p:cNvSpPr>
            <a:spLocks noGrp="1"/>
          </p:cNvSpPr>
          <p:nvPr>
            <p:ph type="sldNum" sz="quarter" idx="11"/>
          </p:nvPr>
        </p:nvSpPr>
        <p:spPr/>
        <p:txBody>
          <a:bodyPr/>
          <a:lstStyle>
            <a:lvl1pPr>
              <a:defRPr>
                <a:solidFill>
                  <a:schemeClr val="bg1">
                    <a:lumMod val="50000"/>
                  </a:schemeClr>
                </a:solidFill>
              </a:defRPr>
            </a:lvl1p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bg1">
                    <a:lumMod val="50000"/>
                  </a:schemeClr>
                </a:solidFill>
              </a:defRPr>
            </a:lvl1p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lvl1pPr>
              <a:defRPr>
                <a:solidFill>
                  <a:schemeClr val="bg1"/>
                </a:solidFill>
              </a:defRPr>
            </a:lvl1pPr>
          </a:lstStyle>
          <a:p>
            <a:r>
              <a:rPr lang="en-US" smtClean="0"/>
              <a:t>Click to edit Master title style</a:t>
            </a:r>
            <a:endParaRPr lang="en-US"/>
          </a:p>
        </p:txBody>
      </p:sp>
      <p:sp>
        <p:nvSpPr>
          <p:cNvPr id="9" name="Date Placeholder 8"/>
          <p:cNvSpPr>
            <a:spLocks noGrp="1"/>
          </p:cNvSpPr>
          <p:nvPr>
            <p:ph type="dt" sz="half" idx="10"/>
          </p:nvPr>
        </p:nvSpPr>
        <p:spPr/>
        <p:txBody>
          <a:bodyPr/>
          <a:lstStyle>
            <a:lvl1pPr>
              <a:defRPr>
                <a:solidFill>
                  <a:schemeClr val="bg1">
                    <a:lumMod val="50000"/>
                  </a:schemeClr>
                </a:solidFill>
              </a:defRPr>
            </a:lvl1pPr>
          </a:lstStyle>
          <a:p>
            <a:fld id="{D90CB349-87F6-4EC9-A55F-D24C883E5826}" type="datetime2">
              <a:rPr lang="en-US" smtClean="0"/>
              <a:pPr/>
              <a:t>Tuesday, August 7, 2018</a:t>
            </a:fld>
            <a:endParaRPr lang="en-US" dirty="0"/>
          </a:p>
        </p:txBody>
      </p:sp>
      <p:sp>
        <p:nvSpPr>
          <p:cNvPr id="10" name="Slide Number Placeholder 9"/>
          <p:cNvSpPr>
            <a:spLocks noGrp="1"/>
          </p:cNvSpPr>
          <p:nvPr>
            <p:ph type="sldNum" sz="quarter" idx="11"/>
          </p:nvPr>
        </p:nvSpPr>
        <p:spPr/>
        <p:txBody>
          <a:bodyPr/>
          <a:lstStyle>
            <a:lvl1pPr>
              <a:defRPr>
                <a:solidFill>
                  <a:schemeClr val="bg1">
                    <a:lumMod val="50000"/>
                  </a:schemeClr>
                </a:solidFill>
              </a:defRPr>
            </a:lvl1p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chemeClr val="bg1">
                    <a:lumMod val="50000"/>
                  </a:schemeClr>
                </a:solidFill>
              </a:defRPr>
            </a:lvl1p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Photo">
    <p:bg>
      <p:bgPr>
        <a:solidFill>
          <a:srgbClr val="000000"/>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a:solidFill>
            <a:schemeClr val="bg1">
              <a:lumMod val="50000"/>
            </a:schemeClr>
          </a:solidFill>
        </p:spPr>
        <p:txBody>
          <a:bodyPr tIns="548640">
            <a:normAutofit/>
          </a:bodyPr>
          <a:lstStyle>
            <a:lvl1pPr algn="ctr">
              <a:buNone/>
              <a:defRPr sz="2000">
                <a:solidFill>
                  <a:schemeClr val="bg1">
                    <a:lumMod val="75000"/>
                  </a:schemeClr>
                </a:solidFill>
              </a:defRPr>
            </a:lvl1pPr>
          </a:lstStyle>
          <a:p>
            <a:r>
              <a:rPr lang="en-US" smtClean="0"/>
              <a:t>Click icon to add picture</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bg1">
                    <a:lumMod val="95000"/>
                  </a:schemeClr>
                </a:solidFill>
              </a:defRPr>
            </a:lvl1pPr>
          </a:lstStyle>
          <a:p>
            <a:fld id="{D90CB349-87F6-4EC9-A55F-D24C883E5826}" type="datetime2">
              <a:rPr lang="en-US" smtClean="0"/>
              <a:pPr/>
              <a:t>Tuesday, August 7, 2018</a:t>
            </a:fld>
            <a:endParaRPr lang="en-US" dirty="0"/>
          </a:p>
        </p:txBody>
      </p:sp>
      <p:sp>
        <p:nvSpPr>
          <p:cNvPr id="4" name="Footer Placeholder 3"/>
          <p:cNvSpPr>
            <a:spLocks noGrp="1"/>
          </p:cNvSpPr>
          <p:nvPr>
            <p:ph type="ftr" sz="quarter" idx="11"/>
          </p:nvPr>
        </p:nvSpPr>
        <p:spPr/>
        <p:txBody>
          <a:bodyPr/>
          <a:lstStyle>
            <a:lvl1pPr>
              <a:defRPr>
                <a:solidFill>
                  <a:schemeClr val="bg1">
                    <a:lumMod val="95000"/>
                  </a:schemeClr>
                </a:solidFill>
              </a:defRPr>
            </a:lvl1pPr>
          </a:lstStyle>
          <a:p>
            <a:r>
              <a:rPr lang="en-US" smtClean="0"/>
              <a:t>Microsoft Confidential</a:t>
            </a:r>
            <a:endParaRPr lang="en-US" dirty="0"/>
          </a:p>
        </p:txBody>
      </p:sp>
      <p:sp>
        <p:nvSpPr>
          <p:cNvPr id="5" name="Slide Number Placeholder 4"/>
          <p:cNvSpPr>
            <a:spLocks noGrp="1"/>
          </p:cNvSpPr>
          <p:nvPr>
            <p:ph type="sldNum" sz="quarter" idx="12"/>
          </p:nvPr>
        </p:nvSpPr>
        <p:spPr/>
        <p:txBody>
          <a:bodyPr/>
          <a:lstStyle>
            <a:lvl1pPr>
              <a:defRPr>
                <a:solidFill>
                  <a:schemeClr val="bg1">
                    <a:lumMod val="95000"/>
                  </a:schemeClr>
                </a:solidFill>
              </a:defRPr>
            </a:lvl1pPr>
          </a:lstStyle>
          <a:p>
            <a:fld id="{028F6CB6-376B-4822-816C-FE7F9E5510A1}"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p:bg>
      <p:bgPr>
        <a:gradFill flip="none" rotWithShape="1">
          <a:gsLst>
            <a:gs pos="0">
              <a:schemeClr val="accent1">
                <a:lumMod val="50000"/>
              </a:schemeClr>
            </a:gs>
            <a:gs pos="50000">
              <a:schemeClr val="accent1">
                <a:lumMod val="75000"/>
              </a:schemeClr>
            </a:gs>
            <a:gs pos="100000">
              <a:schemeClr val="accent1">
                <a:lumMod val="40000"/>
                <a:lumOff val="60000"/>
              </a:schemeClr>
            </a:gs>
          </a:gsLst>
          <a:lin ang="16200000" scaled="1"/>
          <a:tileRect/>
        </a:grad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 name="Rectangle 6"/>
          <p:cNvSpPr/>
          <p:nvPr userDrawn="1"/>
        </p:nvSpPr>
        <p:spPr bwMode="auto">
          <a:xfrm>
            <a:off x="0" y="6070600"/>
            <a:ext cx="2908300" cy="787400"/>
          </a:xfrm>
          <a:prstGeom prst="rect">
            <a:avLst/>
          </a:prstGeom>
          <a:noFill/>
          <a:ln w="9525">
            <a:noFill/>
            <a:miter lim="800000"/>
            <a:headEnd/>
            <a:tailEnd/>
          </a:ln>
        </p:spPr>
        <p:txBody>
          <a:bodyPr lIns="0" tIns="0" rIns="0" bIns="0">
            <a:prstTxWarp prst="textNoShape">
              <a:avLst/>
            </a:prstTxWarp>
          </a:bodyPr>
          <a:lstStyle/>
          <a:p>
            <a:pPr algn="l" rtl="0">
              <a:spcBef>
                <a:spcPct val="10000"/>
              </a:spcBef>
              <a:spcAft>
                <a:spcPct val="10000"/>
              </a:spcAft>
              <a:buClr>
                <a:srgbClr val="E85F17"/>
              </a:buClr>
              <a:defRPr/>
            </a:pPr>
            <a:endParaRPr lang="en-US" kern="1200" dirty="0">
              <a:solidFill>
                <a:srgbClr val="E85F17"/>
              </a:solidFill>
              <a:latin typeface="Segoe"/>
              <a:ea typeface="ＭＳ Ｐゴシック" pitchFamily="-123" charset="-128"/>
              <a:cs typeface="+mn-cs"/>
            </a:endParaRPr>
          </a:p>
        </p:txBody>
      </p:sp>
      <p:sp>
        <p:nvSpPr>
          <p:cNvPr id="13" name="Text Box 3"/>
          <p:cNvSpPr txBox="1">
            <a:spLocks noChangeArrowheads="1"/>
          </p:cNvSpPr>
          <p:nvPr userDrawn="1"/>
        </p:nvSpPr>
        <p:spPr bwMode="auto">
          <a:xfrm>
            <a:off x="381000" y="6260068"/>
            <a:ext cx="8148638" cy="369332"/>
          </a:xfrm>
          <a:prstGeom prst="rect">
            <a:avLst/>
          </a:prstGeom>
          <a:noFill/>
          <a:ln w="12700">
            <a:noFill/>
            <a:miter lim="800000"/>
            <a:headEnd type="none" w="sm" len="sm"/>
            <a:tailEnd type="none" w="sm" len="sm"/>
          </a:ln>
        </p:spPr>
        <p:txBody>
          <a:bodyPr>
            <a:prstTxWarp prst="textNoShape">
              <a:avLst/>
            </a:prstTxWarp>
            <a:spAutoFit/>
          </a:bodyPr>
          <a:lstStyle/>
          <a:p>
            <a:pPr algn="ctr" rtl="0" eaLnBrk="0" fontAlgn="base" hangingPunct="0">
              <a:spcBef>
                <a:spcPct val="0"/>
              </a:spcBef>
              <a:spcAft>
                <a:spcPct val="0"/>
              </a:spcAft>
            </a:pPr>
            <a:r>
              <a:rPr lang="en-US" sz="900" kern="1200" dirty="0">
                <a:solidFill>
                  <a:prstClr val="white"/>
                </a:solidFill>
                <a:latin typeface="Segoe Semibold" pitchFamily="-123" charset="0"/>
                <a:ea typeface="Arial" pitchFamily="-123" charset="0"/>
                <a:cs typeface="Arial" pitchFamily="-123" charset="0"/>
              </a:rPr>
              <a:t>© </a:t>
            </a:r>
            <a:r>
              <a:rPr lang="en-US" sz="900" kern="1200" dirty="0" smtClean="0">
                <a:solidFill>
                  <a:prstClr val="white"/>
                </a:solidFill>
                <a:latin typeface="Segoe Semibold" pitchFamily="-123" charset="0"/>
                <a:ea typeface="Arial" pitchFamily="-123" charset="0"/>
                <a:cs typeface="Arial" pitchFamily="-123" charset="0"/>
              </a:rPr>
              <a:t>2009 Microsoft </a:t>
            </a:r>
            <a:r>
              <a:rPr lang="en-US" sz="900" kern="1200" dirty="0">
                <a:solidFill>
                  <a:prstClr val="white"/>
                </a:solidFill>
                <a:latin typeface="Segoe Semibold" pitchFamily="-123" charset="0"/>
                <a:ea typeface="Arial" pitchFamily="-123" charset="0"/>
                <a:cs typeface="Arial" pitchFamily="-123" charset="0"/>
              </a:rPr>
              <a:t>Corporation. All rights reserved.</a:t>
            </a:r>
          </a:p>
          <a:p>
            <a:pPr algn="ctr" rtl="0" eaLnBrk="0" fontAlgn="base" hangingPunct="0">
              <a:spcBef>
                <a:spcPct val="0"/>
              </a:spcBef>
              <a:spcAft>
                <a:spcPct val="0"/>
              </a:spcAft>
            </a:pPr>
            <a:r>
              <a:rPr lang="en-US" sz="900" kern="1200" dirty="0">
                <a:solidFill>
                  <a:prstClr val="white"/>
                </a:solidFill>
                <a:latin typeface="Segoe Semibold" pitchFamily="-123" charset="0"/>
                <a:ea typeface="Arial" pitchFamily="-123" charset="0"/>
                <a:cs typeface="Arial" pitchFamily="-123" charset="0"/>
              </a:rPr>
              <a:t>This presentation is for informational purposes only. Microsoft makes no warranties, express or implied, in this summary.</a:t>
            </a:r>
          </a:p>
        </p:txBody>
      </p:sp>
      <p:pic>
        <p:nvPicPr>
          <p:cNvPr id="8" name="Picture 2" descr="\\Files01\clientfiles\Microsoft\Master Assets\Win7\Logos\Win7_HB_N\Window7-HomeBasicN_h_rgb_r.png"/>
          <p:cNvPicPr>
            <a:picLocks noChangeAspect="1" noChangeArrowheads="1"/>
          </p:cNvPicPr>
          <p:nvPr userDrawn="1"/>
        </p:nvPicPr>
        <p:blipFill>
          <a:blip r:embed="rId3" cstate="print"/>
          <a:srcRect b="43275"/>
          <a:stretch>
            <a:fillRect/>
          </a:stretch>
        </p:blipFill>
        <p:spPr bwMode="auto">
          <a:xfrm>
            <a:off x="2590800" y="3122676"/>
            <a:ext cx="3789577" cy="612648"/>
          </a:xfrm>
          <a:prstGeom prst="rect">
            <a:avLst/>
          </a:prstGeom>
          <a:noFill/>
        </p:spPr>
      </p:pic>
    </p:spTree>
  </p:cSld>
  <p:clrMapOvr>
    <a:masterClrMapping/>
  </p:clrMapOvr>
  <p:transition advClick="0"/>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72DC67-D873-4CE0-B441-461E91468E85}" type="slidenum">
              <a:rPr lang="en-US" smtClean="0"/>
              <a:pPr/>
              <a:t>‹#›</a:t>
            </a:fld>
            <a:endParaRPr lang="en-US"/>
          </a:p>
        </p:txBody>
      </p:sp>
    </p:spTree>
  </p:cSld>
  <p:clrMapOvr>
    <a:masterClrMapping/>
  </p:clrMapOvr>
  <p:transition>
    <p:cove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8AB98300-6D2D-4B6B-8078-B2CC68460AE1}" type="slidenum">
              <a:rPr lang="en-US"/>
              <a:pPr/>
              <a:t>‹#›</a:t>
            </a:fld>
            <a:endParaRPr lang="en-US"/>
          </a:p>
        </p:txBody>
      </p:sp>
    </p:spTree>
  </p:cSld>
  <p:clrMapOvr>
    <a:masterClrMapping/>
  </p:clrMapOvr>
  <p:transition>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7BB381-F053-4C06-81E6-62C0ADA06716}" type="datetimeFigureOut">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0D42B5-EFAD-48D6-A581-E58904077847}" type="slidenum">
              <a:rPr lang="en-US" smtClean="0"/>
              <a:pPr/>
              <a:t>‹#›</a:t>
            </a:fld>
            <a:endParaRPr lang="en-US"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rtlCol="0"/>
          <a:lstStyle>
            <a:lvl1pPr>
              <a:buClr>
                <a:schemeClr val="tx2">
                  <a:lumMod val="60000"/>
                  <a:lumOff val="40000"/>
                </a:schemeClr>
              </a:buClr>
              <a:buFont typeface="Arial" pitchFamily="34" charset="0"/>
              <a:buChar char="•"/>
              <a:defRPr/>
            </a:lvl1pPr>
            <a:lvl2pPr>
              <a:buClr>
                <a:schemeClr val="tx2">
                  <a:lumMod val="60000"/>
                  <a:lumOff val="40000"/>
                </a:schemeClr>
              </a:buClr>
              <a:buFont typeface="Arial" pitchFamily="34" charset="0"/>
              <a:buChar char="•"/>
              <a:defRPr/>
            </a:lvl2pPr>
            <a:lvl3pPr>
              <a:buClr>
                <a:schemeClr val="tx2">
                  <a:lumMod val="60000"/>
                  <a:lumOff val="40000"/>
                </a:schemeClr>
              </a:buClr>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2475" cy="7508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417638"/>
            <a:ext cx="8356600" cy="2357437"/>
          </a:xfrm>
        </p:spPr>
        <p:txBody>
          <a:bodyPr/>
          <a:lstStyle/>
          <a:p>
            <a:r>
              <a:rPr lang="en-US" smtClean="0"/>
              <a:t>Click icon to add table</a:t>
            </a:r>
            <a:endParaRPr lang="en-US"/>
          </a:p>
        </p:txBody>
      </p:sp>
      <p:sp>
        <p:nvSpPr>
          <p:cNvPr id="4" name="Slide Number Placeholder 3"/>
          <p:cNvSpPr>
            <a:spLocks noGrp="1"/>
          </p:cNvSpPr>
          <p:nvPr>
            <p:ph type="sldNum" sz="quarter" idx="10"/>
          </p:nvPr>
        </p:nvSpPr>
        <p:spPr>
          <a:xfrm>
            <a:off x="6870700" y="6486525"/>
            <a:ext cx="2133600" cy="476250"/>
          </a:xfrm>
          <a:prstGeom prst="rect">
            <a:avLst/>
          </a:prstGeom>
        </p:spPr>
        <p:txBody>
          <a:bodyPr/>
          <a:lstStyle>
            <a:lvl1pPr>
              <a:defRPr/>
            </a:lvl1pPr>
          </a:lstStyle>
          <a:p>
            <a:fld id="{378A0A93-99EC-43B8-8D61-5F47CF0D9DE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6.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8.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10.jpeg"/><Relationship Id="rId5" Type="http://schemas.openxmlformats.org/officeDocument/2006/relationships/theme" Target="../theme/theme5.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6.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chemeClr val="accent3">
                    <a:lumMod val="40000"/>
                    <a:lumOff val="60000"/>
                  </a:schemeClr>
                </a:solidFill>
                <a:latin typeface="Segoe Semibold" pitchFamily="34" charset="0"/>
              </a:defRPr>
            </a:lvl1pPr>
          </a:lstStyle>
          <a:p>
            <a:fld id="{C0CE3E2F-911B-4216-92F1-68344C5721DB}" type="datetimeFigureOut">
              <a:rPr lang="en-US" smtClean="0"/>
              <a:pPr/>
              <a:t>8/7/2018</a:t>
            </a:fld>
            <a:endParaRPr lang="en-US"/>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Semibold" pitchFamily="34" charset="0"/>
              </a:defRPr>
            </a:lvl1pPr>
          </a:lstStyle>
          <a:p>
            <a:endParaRPr lang="en-US"/>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chemeClr val="accent3">
                    <a:lumMod val="40000"/>
                    <a:lumOff val="60000"/>
                  </a:schemeClr>
                </a:solidFill>
                <a:latin typeface="Segoe Semibold" pitchFamily="34" charset="0"/>
              </a:defRPr>
            </a:lvl1pPr>
          </a:lstStyle>
          <a:p>
            <a:fld id="{378A0A93-99EC-43B8-8D61-5F47CF0D9D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Segoe Light"/>
          <a:ea typeface="+mj-ea"/>
          <a:cs typeface="+mj-cs"/>
        </a:defRPr>
      </a:lvl1pPr>
    </p:titleStyle>
    <p:bodyStyle>
      <a:lvl1pPr marL="342900" indent="-342900" algn="l" defTabSz="914400" rtl="0" eaLnBrk="1" latinLnBrk="0" hangingPunct="1">
        <a:spcBef>
          <a:spcPct val="20000"/>
        </a:spcBef>
        <a:buClr>
          <a:schemeClr val="accent3">
            <a:lumMod val="40000"/>
            <a:lumOff val="60000"/>
          </a:schemeClr>
        </a:buClr>
        <a:buFont typeface="Wingdings 2" pitchFamily="18" charset="2"/>
        <a:buChar char=""/>
        <a:tabLst>
          <a:tab pos="742950" algn="l"/>
        </a:tabLst>
        <a:defRPr sz="3200" kern="1200">
          <a:solidFill>
            <a:schemeClr val="bg1"/>
          </a:solidFill>
          <a:latin typeface="Segoe Light"/>
          <a:ea typeface="+mn-ea"/>
          <a:cs typeface="+mn-cs"/>
        </a:defRPr>
      </a:lvl1pPr>
      <a:lvl2pPr marL="742950" indent="-285750" algn="l" defTabSz="914400" rtl="0" eaLnBrk="1" latinLnBrk="0" hangingPunct="1">
        <a:spcBef>
          <a:spcPct val="20000"/>
        </a:spcBef>
        <a:buClr>
          <a:schemeClr val="accent3">
            <a:lumMod val="40000"/>
            <a:lumOff val="60000"/>
          </a:schemeClr>
        </a:buClr>
        <a:buFont typeface="Arial" pitchFamily="34" charset="0"/>
        <a:buChar char="–"/>
        <a:tabLst>
          <a:tab pos="742950" algn="l"/>
        </a:tabLst>
        <a:defRPr sz="2800" kern="1200">
          <a:solidFill>
            <a:schemeClr val="bg1"/>
          </a:solidFill>
          <a:latin typeface="Segoe Light"/>
          <a:ea typeface="+mn-ea"/>
          <a:cs typeface="+mn-cs"/>
        </a:defRPr>
      </a:lvl2pPr>
      <a:lvl3pPr marL="1143000" indent="-228600" algn="l" defTabSz="914400" rtl="0" eaLnBrk="1" latinLnBrk="0" hangingPunct="1">
        <a:spcBef>
          <a:spcPct val="20000"/>
        </a:spcBef>
        <a:buClr>
          <a:schemeClr val="accent3">
            <a:lumMod val="40000"/>
            <a:lumOff val="60000"/>
          </a:schemeClr>
        </a:buClr>
        <a:buFont typeface="Arial" pitchFamily="34" charset="0"/>
        <a:buChar char="•"/>
        <a:tabLst>
          <a:tab pos="742950" algn="l"/>
        </a:tabLst>
        <a:defRPr sz="2400" kern="1200">
          <a:solidFill>
            <a:schemeClr val="bg1"/>
          </a:solidFill>
          <a:latin typeface="Segoe Light"/>
          <a:ea typeface="+mn-ea"/>
          <a:cs typeface="+mn-cs"/>
        </a:defRPr>
      </a:lvl3pPr>
      <a:lvl4pPr marL="1600200" indent="-228600" algn="l" defTabSz="914400" rtl="0" eaLnBrk="1" latinLnBrk="0" hangingPunct="1">
        <a:spcBef>
          <a:spcPct val="20000"/>
        </a:spcBef>
        <a:buClr>
          <a:schemeClr val="accent3">
            <a:lumMod val="40000"/>
            <a:lumOff val="60000"/>
          </a:schemeClr>
        </a:buClr>
        <a:buFont typeface="Arial" pitchFamily="34" charset="0"/>
        <a:buChar char="–"/>
        <a:tabLst>
          <a:tab pos="742950" algn="l"/>
        </a:tabLst>
        <a:defRPr sz="2000" kern="1200">
          <a:solidFill>
            <a:schemeClr val="bg1"/>
          </a:solidFill>
          <a:latin typeface="Segoe Light"/>
          <a:ea typeface="+mn-ea"/>
          <a:cs typeface="+mn-cs"/>
        </a:defRPr>
      </a:lvl4pPr>
      <a:lvl5pPr marL="2057400" indent="-228600" algn="l" defTabSz="914400" rtl="0" eaLnBrk="1" latinLnBrk="0" hangingPunct="1">
        <a:spcBef>
          <a:spcPct val="20000"/>
        </a:spcBef>
        <a:buClr>
          <a:schemeClr val="accent3">
            <a:lumMod val="40000"/>
            <a:lumOff val="60000"/>
          </a:schemeClr>
        </a:buClr>
        <a:buFont typeface="Arial" pitchFamily="34" charset="0"/>
        <a:buChar char="»"/>
        <a:tabLst>
          <a:tab pos="742950" algn="l"/>
        </a:tabLst>
        <a:defRPr sz="2000" kern="1200">
          <a:solidFill>
            <a:schemeClr val="bg1"/>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chemeClr val="accent1">
                    <a:lumMod val="60000"/>
                    <a:lumOff val="40000"/>
                  </a:schemeClr>
                </a:solidFill>
                <a:latin typeface="Segoe Semibold" pitchFamily="34" charset="0"/>
              </a:defRPr>
            </a:lvl1pPr>
          </a:lstStyle>
          <a:p>
            <a:fld id="{D90CB349-87F6-4EC9-A55F-D24C883E5826}" type="datetime2">
              <a:rPr lang="en-US" smtClean="0"/>
              <a:pPr/>
              <a:t>Tuesday, August 7, 2018</a:t>
            </a:fld>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Semibold" pitchFamily="34" charset="0"/>
              </a:defRPr>
            </a:lvl1pPr>
          </a:lstStyle>
          <a:p>
            <a:r>
              <a:rPr lang="en-US" dirty="0" smtClean="0"/>
              <a:t>Partner Ready</a:t>
            </a:r>
            <a:endParaRPr lang="en-US" dirty="0"/>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chemeClr val="accent1">
                    <a:lumMod val="60000"/>
                    <a:lumOff val="40000"/>
                  </a:schemeClr>
                </a:solidFill>
                <a:latin typeface="Segoe Semibold" pitchFamily="34" charset="0"/>
              </a:defRPr>
            </a:lvl1pPr>
          </a:lstStyle>
          <a:p>
            <a:fld id="{028F6CB6-376B-4822-816C-FE7F9E5510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bg1"/>
          </a:solidFill>
          <a:latin typeface="Segoe Light"/>
          <a:ea typeface="+mj-ea"/>
          <a:cs typeface="+mj-cs"/>
        </a:defRPr>
      </a:lvl1pPr>
    </p:titleStyle>
    <p:bodyStyle>
      <a:lvl1pPr marL="342900" indent="-342900" algn="l" defTabSz="914400" rtl="0" eaLnBrk="1" latinLnBrk="0" hangingPunct="1">
        <a:spcBef>
          <a:spcPct val="20000"/>
        </a:spcBef>
        <a:buClr>
          <a:schemeClr val="tx2">
            <a:lumMod val="40000"/>
            <a:lumOff val="60000"/>
          </a:schemeClr>
        </a:buClr>
        <a:buFont typeface="Wingdings 2" pitchFamily="18" charset="2"/>
        <a:buChar char=""/>
        <a:defRPr sz="3200" kern="1200">
          <a:solidFill>
            <a:schemeClr val="bg1"/>
          </a:solidFill>
          <a:latin typeface="Segoe Light"/>
          <a:ea typeface="+mn-ea"/>
          <a:cs typeface="+mn-cs"/>
        </a:defRPr>
      </a:lvl1pPr>
      <a:lvl2pPr marL="742950" indent="-285750" algn="l" defTabSz="914400" rtl="0" eaLnBrk="1" latinLnBrk="0" hangingPunct="1">
        <a:spcBef>
          <a:spcPct val="20000"/>
        </a:spcBef>
        <a:buClr>
          <a:schemeClr val="tx2">
            <a:lumMod val="40000"/>
            <a:lumOff val="60000"/>
          </a:schemeClr>
        </a:buClr>
        <a:buFont typeface="Arial" pitchFamily="34" charset="0"/>
        <a:buChar char="–"/>
        <a:defRPr sz="2800" kern="1200">
          <a:solidFill>
            <a:schemeClr val="bg1"/>
          </a:solidFill>
          <a:latin typeface="Segoe Light"/>
          <a:ea typeface="+mn-ea"/>
          <a:cs typeface="+mn-cs"/>
        </a:defRPr>
      </a:lvl2pPr>
      <a:lvl3pPr marL="1143000" indent="-228600" algn="l" defTabSz="914400" rtl="0" eaLnBrk="1" latinLnBrk="0" hangingPunct="1">
        <a:spcBef>
          <a:spcPct val="20000"/>
        </a:spcBef>
        <a:buClr>
          <a:schemeClr val="tx2">
            <a:lumMod val="40000"/>
            <a:lumOff val="60000"/>
          </a:schemeClr>
        </a:buClr>
        <a:buFont typeface="Arial" pitchFamily="34" charset="0"/>
        <a:buChar char="•"/>
        <a:defRPr sz="2400" kern="1200">
          <a:solidFill>
            <a:schemeClr val="bg1"/>
          </a:solidFill>
          <a:latin typeface="Segoe Light"/>
          <a:ea typeface="+mn-ea"/>
          <a:cs typeface="+mn-cs"/>
        </a:defRPr>
      </a:lvl3pPr>
      <a:lvl4pPr marL="1600200" indent="-228600" algn="l" defTabSz="914400" rtl="0" eaLnBrk="1" latinLnBrk="0" hangingPunct="1">
        <a:spcBef>
          <a:spcPct val="20000"/>
        </a:spcBef>
        <a:buClr>
          <a:schemeClr val="tx2">
            <a:lumMod val="40000"/>
            <a:lumOff val="60000"/>
          </a:schemeClr>
        </a:buClr>
        <a:buFont typeface="Arial" pitchFamily="34" charset="0"/>
        <a:buChar char="–"/>
        <a:defRPr sz="2000" kern="1200">
          <a:solidFill>
            <a:schemeClr val="bg1"/>
          </a:solidFill>
          <a:latin typeface="Segoe Light"/>
          <a:ea typeface="+mn-ea"/>
          <a:cs typeface="+mn-cs"/>
        </a:defRPr>
      </a:lvl4pPr>
      <a:lvl5pPr marL="2057400" indent="-228600" algn="l" defTabSz="914400" rtl="0" eaLnBrk="1" latinLnBrk="0" hangingPunct="1">
        <a:spcBef>
          <a:spcPct val="20000"/>
        </a:spcBef>
        <a:buClr>
          <a:schemeClr val="tx2">
            <a:lumMod val="40000"/>
            <a:lumOff val="60000"/>
          </a:schemeClr>
        </a:buClr>
        <a:buFont typeface="Arial" pitchFamily="34" charset="0"/>
        <a:buChar char="»"/>
        <a:defRPr sz="2000" kern="1200">
          <a:solidFill>
            <a:schemeClr val="bg1"/>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rgbClr val="FFE593"/>
                </a:solidFill>
                <a:latin typeface="Segoe Semibold" pitchFamily="34" charset="0"/>
              </a:defRPr>
            </a:lvl1pPr>
          </a:lstStyle>
          <a:p>
            <a:fld id="{D90CB349-87F6-4EC9-A55F-D24C883E5826}" type="datetime2">
              <a:rPr lang="en-US" smtClean="0"/>
              <a:pPr/>
              <a:t>Tuesday, August 7, 2018</a:t>
            </a:fld>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rgbClr val="FFE593"/>
                </a:solidFill>
                <a:latin typeface="Segoe Semibold" pitchFamily="34" charset="0"/>
              </a:defRPr>
            </a:lvl1pPr>
          </a:lstStyle>
          <a:p>
            <a:r>
              <a:rPr lang="en-US" smtClean="0"/>
              <a:t>Microsoft Confidential</a:t>
            </a:r>
            <a:endParaRPr lang="en-US" dirty="0"/>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rgbClr val="FFE593"/>
                </a:solidFill>
                <a:latin typeface="Segoe Semibold" pitchFamily="34" charset="0"/>
              </a:defRPr>
            </a:lvl1pPr>
          </a:lstStyle>
          <a:p>
            <a:fld id="{028F6CB6-376B-4822-816C-FE7F9E5510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bg1"/>
          </a:solidFill>
          <a:latin typeface="Segoe Light"/>
          <a:ea typeface="+mj-ea"/>
          <a:cs typeface="+mj-cs"/>
        </a:defRPr>
      </a:lvl1pPr>
    </p:titleStyle>
    <p:bodyStyle>
      <a:lvl1pPr marL="342900" indent="-342900" algn="l" defTabSz="914400" rtl="0" eaLnBrk="1" latinLnBrk="0" hangingPunct="1">
        <a:spcBef>
          <a:spcPct val="20000"/>
        </a:spcBef>
        <a:buClr>
          <a:schemeClr val="accent6">
            <a:lumMod val="40000"/>
            <a:lumOff val="60000"/>
          </a:schemeClr>
        </a:buClr>
        <a:buFont typeface="Wingdings 2" pitchFamily="18" charset="2"/>
        <a:buChar char=""/>
        <a:defRPr sz="3200" kern="1200">
          <a:solidFill>
            <a:schemeClr val="bg1"/>
          </a:solidFill>
          <a:latin typeface="Segoe Light"/>
          <a:ea typeface="+mn-ea"/>
          <a:cs typeface="+mn-cs"/>
        </a:defRPr>
      </a:lvl1pPr>
      <a:lvl2pPr marL="742950" indent="-285750" algn="l" defTabSz="914400" rtl="0" eaLnBrk="1" latinLnBrk="0" hangingPunct="1">
        <a:spcBef>
          <a:spcPct val="20000"/>
        </a:spcBef>
        <a:buClr>
          <a:schemeClr val="accent6">
            <a:lumMod val="40000"/>
            <a:lumOff val="60000"/>
          </a:schemeClr>
        </a:buClr>
        <a:buFont typeface="Arial" pitchFamily="34" charset="0"/>
        <a:buChar char="–"/>
        <a:defRPr sz="2800" kern="1200">
          <a:solidFill>
            <a:schemeClr val="bg1"/>
          </a:solidFill>
          <a:latin typeface="Segoe Light"/>
          <a:ea typeface="+mn-ea"/>
          <a:cs typeface="+mn-cs"/>
        </a:defRPr>
      </a:lvl2pPr>
      <a:lvl3pPr marL="1143000" indent="-228600" algn="l" defTabSz="914400" rtl="0" eaLnBrk="1" latinLnBrk="0" hangingPunct="1">
        <a:spcBef>
          <a:spcPct val="20000"/>
        </a:spcBef>
        <a:buClr>
          <a:schemeClr val="accent6">
            <a:lumMod val="40000"/>
            <a:lumOff val="60000"/>
          </a:schemeClr>
        </a:buClr>
        <a:buFont typeface="Arial" pitchFamily="34" charset="0"/>
        <a:buChar char="•"/>
        <a:defRPr sz="2400" kern="1200">
          <a:solidFill>
            <a:schemeClr val="bg1"/>
          </a:solidFill>
          <a:latin typeface="Segoe Light"/>
          <a:ea typeface="+mn-ea"/>
          <a:cs typeface="+mn-cs"/>
        </a:defRPr>
      </a:lvl3pPr>
      <a:lvl4pPr marL="1600200" indent="-228600" algn="l" defTabSz="914400" rtl="0" eaLnBrk="1" latinLnBrk="0" hangingPunct="1">
        <a:spcBef>
          <a:spcPct val="20000"/>
        </a:spcBef>
        <a:buClr>
          <a:schemeClr val="accent6">
            <a:lumMod val="40000"/>
            <a:lumOff val="60000"/>
          </a:schemeClr>
        </a:buClr>
        <a:buFont typeface="Arial" pitchFamily="34" charset="0"/>
        <a:buChar char="–"/>
        <a:defRPr sz="2000" kern="1200">
          <a:solidFill>
            <a:schemeClr val="bg1"/>
          </a:solidFill>
          <a:latin typeface="Segoe Light"/>
          <a:ea typeface="+mn-ea"/>
          <a:cs typeface="+mn-cs"/>
        </a:defRPr>
      </a:lvl4pPr>
      <a:lvl5pPr marL="2057400" indent="-228600" algn="l" defTabSz="914400" rtl="0" eaLnBrk="1" latinLnBrk="0" hangingPunct="1">
        <a:spcBef>
          <a:spcPct val="20000"/>
        </a:spcBef>
        <a:buClr>
          <a:schemeClr val="accent6">
            <a:lumMod val="40000"/>
            <a:lumOff val="60000"/>
          </a:schemeClr>
        </a:buClr>
        <a:buFont typeface="Arial" pitchFamily="34" charset="0"/>
        <a:buChar char="»"/>
        <a:defRPr sz="2000" kern="1200">
          <a:solidFill>
            <a:schemeClr val="bg1"/>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chemeClr val="accent6">
                    <a:lumMod val="60000"/>
                    <a:lumOff val="40000"/>
                  </a:schemeClr>
                </a:solidFill>
                <a:latin typeface="Segoe Semibold" pitchFamily="34" charset="0"/>
              </a:defRPr>
            </a:lvl1pPr>
          </a:lstStyle>
          <a:p>
            <a:fld id="{D90CB349-87F6-4EC9-A55F-D24C883E5826}" type="datetime2">
              <a:rPr lang="en-US" smtClean="0"/>
              <a:pPr/>
              <a:t>Tuesday, August 7, 2018</a:t>
            </a:fld>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6">
                    <a:lumMod val="60000"/>
                    <a:lumOff val="40000"/>
                  </a:schemeClr>
                </a:solidFill>
                <a:latin typeface="Segoe Semibold" pitchFamily="34" charset="0"/>
              </a:defRPr>
            </a:lvl1pPr>
          </a:lstStyle>
          <a:p>
            <a:r>
              <a:rPr lang="en-US" smtClean="0"/>
              <a:t>Microsoft Confidential</a:t>
            </a:r>
            <a:endParaRPr lang="en-US" dirty="0"/>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chemeClr val="accent6">
                    <a:lumMod val="60000"/>
                    <a:lumOff val="40000"/>
                  </a:schemeClr>
                </a:solidFill>
                <a:latin typeface="Segoe Semibold" pitchFamily="34" charset="0"/>
              </a:defRPr>
            </a:lvl1pPr>
          </a:lstStyle>
          <a:p>
            <a:fld id="{028F6CB6-376B-4822-816C-FE7F9E5510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bg1"/>
          </a:solidFill>
          <a:latin typeface="Segoe Light"/>
          <a:ea typeface="+mj-ea"/>
          <a:cs typeface="+mj-cs"/>
        </a:defRPr>
      </a:lvl1pPr>
    </p:titleStyle>
    <p:bodyStyle>
      <a:lvl1pPr marL="342900" indent="-342900" algn="l" defTabSz="914400" rtl="0" eaLnBrk="1" latinLnBrk="0" hangingPunct="1">
        <a:spcBef>
          <a:spcPct val="20000"/>
        </a:spcBef>
        <a:buClr>
          <a:schemeClr val="accent2">
            <a:lumMod val="40000"/>
            <a:lumOff val="60000"/>
          </a:schemeClr>
        </a:buClr>
        <a:buFont typeface="Wingdings 2" pitchFamily="18" charset="2"/>
        <a:buChar char=""/>
        <a:defRPr sz="3200" kern="1200">
          <a:solidFill>
            <a:schemeClr val="bg1"/>
          </a:solidFill>
          <a:latin typeface="Segoe Light"/>
          <a:ea typeface="+mn-ea"/>
          <a:cs typeface="+mn-cs"/>
        </a:defRPr>
      </a:lvl1pPr>
      <a:lvl2pPr marL="742950" indent="-285750" algn="l" defTabSz="914400" rtl="0" eaLnBrk="1" latinLnBrk="0" hangingPunct="1">
        <a:spcBef>
          <a:spcPct val="20000"/>
        </a:spcBef>
        <a:buClr>
          <a:schemeClr val="accent2">
            <a:lumMod val="40000"/>
            <a:lumOff val="60000"/>
          </a:schemeClr>
        </a:buClr>
        <a:buFont typeface="Arial" pitchFamily="34" charset="0"/>
        <a:buChar char="–"/>
        <a:defRPr sz="2800" kern="1200">
          <a:solidFill>
            <a:schemeClr val="bg1"/>
          </a:solidFill>
          <a:latin typeface="Segoe Light"/>
          <a:ea typeface="+mn-ea"/>
          <a:cs typeface="+mn-cs"/>
        </a:defRPr>
      </a:lvl2pPr>
      <a:lvl3pPr marL="1143000" indent="-228600" algn="l" defTabSz="914400" rtl="0" eaLnBrk="1" latinLnBrk="0" hangingPunct="1">
        <a:spcBef>
          <a:spcPct val="20000"/>
        </a:spcBef>
        <a:buClr>
          <a:schemeClr val="accent2">
            <a:lumMod val="40000"/>
            <a:lumOff val="60000"/>
          </a:schemeClr>
        </a:buClr>
        <a:buFont typeface="Arial" pitchFamily="34" charset="0"/>
        <a:buChar char="•"/>
        <a:defRPr sz="2400" kern="1200">
          <a:solidFill>
            <a:schemeClr val="bg1"/>
          </a:solidFill>
          <a:latin typeface="Segoe Light"/>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itchFamily="34" charset="0"/>
        <a:buChar char="–"/>
        <a:defRPr sz="2000" kern="1200">
          <a:solidFill>
            <a:schemeClr val="bg1"/>
          </a:solidFill>
          <a:latin typeface="Segoe Light"/>
          <a:ea typeface="+mn-ea"/>
          <a:cs typeface="+mn-cs"/>
        </a:defRPr>
      </a:lvl4pPr>
      <a:lvl5pPr marL="2057400" indent="-228600" algn="l" defTabSz="914400" rtl="0" eaLnBrk="1" latinLnBrk="0" hangingPunct="1">
        <a:spcBef>
          <a:spcPct val="20000"/>
        </a:spcBef>
        <a:buClr>
          <a:schemeClr val="accent2">
            <a:lumMod val="40000"/>
            <a:lumOff val="60000"/>
          </a:schemeClr>
        </a:buClr>
        <a:buFont typeface="Arial" pitchFamily="34" charset="0"/>
        <a:buChar char="»"/>
        <a:defRPr sz="2000" kern="1200">
          <a:solidFill>
            <a:schemeClr val="bg1"/>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chemeClr val="bg1">
                    <a:lumMod val="50000"/>
                  </a:schemeClr>
                </a:solidFill>
                <a:latin typeface="Segoe Semibold" pitchFamily="34" charset="0"/>
              </a:defRPr>
            </a:lvl1pPr>
          </a:lstStyle>
          <a:p>
            <a:fld id="{D90CB349-87F6-4EC9-A55F-D24C883E5826}" type="datetime2">
              <a:rPr lang="en-US" smtClean="0"/>
              <a:pPr/>
              <a:t>Tuesday, August 7, 2018</a:t>
            </a:fld>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bg1">
                    <a:lumMod val="50000"/>
                  </a:schemeClr>
                </a:solidFill>
                <a:latin typeface="Segoe Semibold" pitchFamily="34" charset="0"/>
              </a:defRPr>
            </a:lvl1pPr>
          </a:lstStyle>
          <a:p>
            <a:r>
              <a:rPr lang="en-US" smtClean="0"/>
              <a:t>Microsoft Confidential</a:t>
            </a:r>
            <a:endParaRPr lang="en-US" dirty="0"/>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chemeClr val="bg1">
                    <a:lumMod val="50000"/>
                  </a:schemeClr>
                </a:solidFill>
                <a:latin typeface="Segoe Semibold" pitchFamily="34" charset="0"/>
              </a:defRPr>
            </a:lvl1pPr>
          </a:lstStyle>
          <a:p>
            <a:fld id="{028F6CB6-376B-4822-816C-FE7F9E5510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bg1"/>
          </a:solidFill>
          <a:latin typeface="Segoe Light"/>
          <a:ea typeface="+mj-ea"/>
          <a:cs typeface="+mj-cs"/>
        </a:defRPr>
      </a:lvl1pPr>
    </p:titleStyle>
    <p:bodyStyle>
      <a:lvl1pPr marL="342900" indent="-342900" algn="l" defTabSz="914400" rtl="0" eaLnBrk="1" latinLnBrk="0" hangingPunct="1">
        <a:spcBef>
          <a:spcPct val="20000"/>
        </a:spcBef>
        <a:buClr>
          <a:schemeClr val="bg1">
            <a:lumMod val="65000"/>
          </a:schemeClr>
        </a:buClr>
        <a:buFont typeface="Wingdings 2" pitchFamily="18" charset="2"/>
        <a:buChar char=""/>
        <a:defRPr sz="3200" kern="1200">
          <a:solidFill>
            <a:schemeClr val="bg1"/>
          </a:solidFill>
          <a:latin typeface="Segoe Ligh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2800" kern="1200">
          <a:solidFill>
            <a:schemeClr val="bg1"/>
          </a:solidFill>
          <a:latin typeface="Segoe Ligh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2400" kern="1200">
          <a:solidFill>
            <a:schemeClr val="bg1"/>
          </a:solidFill>
          <a:latin typeface="Segoe Ligh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2000" kern="1200">
          <a:solidFill>
            <a:schemeClr val="bg1"/>
          </a:solidFill>
          <a:latin typeface="Segoe Ligh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2000" kern="1200">
          <a:solidFill>
            <a:schemeClr val="bg1"/>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chemeClr val="tx1">
                    <a:lumMod val="65000"/>
                    <a:lumOff val="35000"/>
                  </a:schemeClr>
                </a:solidFill>
                <a:latin typeface="Segoe Semibold" pitchFamily="34" charset="0"/>
              </a:defRPr>
            </a:lvl1pPr>
          </a:lstStyle>
          <a:p>
            <a:fld id="{D90CB349-87F6-4EC9-A55F-D24C883E5826}" type="datetime2">
              <a:rPr lang="en-US" smtClean="0"/>
              <a:pPr/>
              <a:t>Tuesday, August 7, 2018</a:t>
            </a:fld>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tx1">
                    <a:lumMod val="65000"/>
                    <a:lumOff val="35000"/>
                  </a:schemeClr>
                </a:solidFill>
                <a:latin typeface="Segoe Semibold" pitchFamily="34" charset="0"/>
              </a:defRPr>
            </a:lvl1pPr>
          </a:lstStyle>
          <a:p>
            <a:r>
              <a:rPr lang="en-US" smtClean="0"/>
              <a:t>Microsoft Confidential</a:t>
            </a:r>
            <a:endParaRPr lang="en-US" dirty="0"/>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chemeClr val="tx1">
                    <a:lumMod val="65000"/>
                    <a:lumOff val="35000"/>
                  </a:schemeClr>
                </a:solidFill>
                <a:latin typeface="Segoe Semibold" pitchFamily="34" charset="0"/>
              </a:defRPr>
            </a:lvl1pPr>
          </a:lstStyle>
          <a:p>
            <a:fld id="{028F6CB6-376B-4822-816C-FE7F9E5510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892" r:id="rId8"/>
    <p:sldLayoutId id="2147483893" r:id="rId9"/>
    <p:sldLayoutId id="2147483894" r:id="rId10"/>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tx1">
              <a:lumMod val="65000"/>
              <a:lumOff val="35000"/>
            </a:schemeClr>
          </a:solidFill>
          <a:latin typeface="Segoe Light"/>
          <a:ea typeface="+mj-ea"/>
          <a:cs typeface="+mj-cs"/>
        </a:defRPr>
      </a:lvl1pPr>
    </p:titleStyle>
    <p:bodyStyle>
      <a:lvl1pPr marL="342900" indent="-342900" algn="l" defTabSz="914400" rtl="0" eaLnBrk="1" latinLnBrk="0" hangingPunct="1">
        <a:spcBef>
          <a:spcPct val="20000"/>
        </a:spcBef>
        <a:buClr>
          <a:schemeClr val="tx1">
            <a:lumMod val="75000"/>
            <a:lumOff val="25000"/>
          </a:schemeClr>
        </a:buClr>
        <a:buFont typeface="Wingdings 2" pitchFamily="18" charset="2"/>
        <a:buChar char=""/>
        <a:defRPr sz="3200" kern="1200">
          <a:solidFill>
            <a:schemeClr val="tx1">
              <a:lumMod val="65000"/>
              <a:lumOff val="35000"/>
            </a:schemeClr>
          </a:solidFill>
          <a:latin typeface="Segoe Ligh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Segoe Ligh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Segoe Ligh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Segoe Ligh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6.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49.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57.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49.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9.xml"/><Relationship Id="rId1" Type="http://schemas.openxmlformats.org/officeDocument/2006/relationships/tags" Target="../tags/tag2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9.xml"/><Relationship Id="rId1" Type="http://schemas.openxmlformats.org/officeDocument/2006/relationships/tags" Target="../tags/tag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9.xml"/><Relationship Id="rId1" Type="http://schemas.openxmlformats.org/officeDocument/2006/relationships/tags" Target="../tags/tag8.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type="pic" idx="1"/>
          </p:nvPr>
        </p:nvPicPr>
        <p:blipFill>
          <a:blip r:embed="rId3" cstate="print"/>
          <a:srcRect t="12364" b="12364"/>
          <a:stretch>
            <a:fillRect/>
          </a:stretch>
        </p:blipFill>
        <p:spPr bwMode="auto">
          <a:xfrm>
            <a:off x="685800" y="1828800"/>
            <a:ext cx="5029200" cy="4343400"/>
          </a:xfrm>
          <a:prstGeom prst="rect">
            <a:avLst/>
          </a:prstGeom>
          <a:ln>
            <a:noFill/>
          </a:ln>
          <a:effectLst>
            <a:outerShdw blurRad="292100" dist="139700" dir="2700000" algn="tl" rotWithShape="0">
              <a:srgbClr val="333333">
                <a:alpha val="65000"/>
              </a:srgbClr>
            </a:outerShdw>
          </a:effectLst>
          <a:scene3d>
            <a:camera prst="obliqueBottomLeft"/>
            <a:lightRig rig="threePt" dir="t"/>
          </a:scene3d>
        </p:spPr>
      </p:pic>
      <p:sp>
        <p:nvSpPr>
          <p:cNvPr id="4" name="Rectangle 3"/>
          <p:cNvSpPr/>
          <p:nvPr/>
        </p:nvSpPr>
        <p:spPr>
          <a:xfrm>
            <a:off x="762000" y="228600"/>
            <a:ext cx="7391400"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smtClean="0">
                <a:ln w="0"/>
                <a:solidFill>
                  <a:schemeClr val="tx1">
                    <a:lumMod val="50000"/>
                  </a:schemeClr>
                </a:solidFill>
                <a:effectLst>
                  <a:reflection blurRad="12700" stA="50000" endPos="50000" dist="5000" dir="5400000" sy="-100000" rotWithShape="0"/>
                </a:effectLst>
                <a:latin typeface="Arial Rounded MT Bold" pitchFamily="34" charset="0"/>
                <a:cs typeface="Tahoma" pitchFamily="34" charset="0"/>
              </a:rPr>
              <a:t>BASICS OF STOCK MARKET</a:t>
            </a:r>
            <a:endParaRPr lang="en-US" sz="3200" b="1" cap="all" spc="0" dirty="0">
              <a:ln w="0"/>
              <a:solidFill>
                <a:schemeClr val="tx1">
                  <a:lumMod val="50000"/>
                </a:schemeClr>
              </a:solidFill>
              <a:effectLst>
                <a:reflection blurRad="12700" stA="50000" endPos="50000" dist="5000" dir="5400000" sy="-100000" rotWithShape="0"/>
              </a:effectLst>
            </a:endParaRPr>
          </a:p>
        </p:txBody>
      </p:sp>
      <p:sp>
        <p:nvSpPr>
          <p:cNvPr id="6" name="Rectangle 5"/>
          <p:cNvSpPr/>
          <p:nvPr/>
        </p:nvSpPr>
        <p:spPr>
          <a:xfrm>
            <a:off x="5029200" y="5257800"/>
            <a:ext cx="3429000" cy="923330"/>
          </a:xfrm>
          <a:prstGeom prst="rect">
            <a:avLst/>
          </a:prstGeom>
        </p:spPr>
        <p:txBody>
          <a:bodyPr wrap="square">
            <a:spAutoFit/>
          </a:bodyPr>
          <a:lstStyle/>
          <a:p>
            <a:pPr algn="r"/>
            <a:r>
              <a:rPr lang="en-US" sz="1800" b="1" dirty="0" smtClean="0">
                <a:solidFill>
                  <a:schemeClr val="tx2">
                    <a:lumMod val="75000"/>
                  </a:schemeClr>
                </a:solidFill>
                <a:latin typeface="Comic Sans MS" pitchFamily="66" charset="0"/>
              </a:rPr>
              <a:t>Dr Manish </a:t>
            </a:r>
            <a:r>
              <a:rPr lang="en-US" sz="1800" b="1" dirty="0" err="1" smtClean="0">
                <a:solidFill>
                  <a:schemeClr val="tx2">
                    <a:lumMod val="75000"/>
                  </a:schemeClr>
                </a:solidFill>
                <a:latin typeface="Comic Sans MS" pitchFamily="66" charset="0"/>
              </a:rPr>
              <a:t>Dadhich</a:t>
            </a:r>
            <a:endParaRPr lang="en-US" sz="1800" b="1" dirty="0" smtClean="0">
              <a:solidFill>
                <a:schemeClr val="tx2">
                  <a:lumMod val="75000"/>
                </a:schemeClr>
              </a:solidFill>
              <a:latin typeface="Comic Sans MS" pitchFamily="66" charset="0"/>
            </a:endParaRPr>
          </a:p>
          <a:p>
            <a:pPr algn="r"/>
            <a:r>
              <a:rPr lang="en-US" sz="1800" b="1" dirty="0" smtClean="0">
                <a:solidFill>
                  <a:schemeClr val="tx2">
                    <a:lumMod val="75000"/>
                  </a:schemeClr>
                </a:solidFill>
                <a:latin typeface="Comic Sans MS" pitchFamily="66" charset="0"/>
              </a:rPr>
              <a:t>PhD. M.com, NET</a:t>
            </a:r>
          </a:p>
          <a:p>
            <a:pPr algn="r"/>
            <a:r>
              <a:rPr lang="en-US" sz="1800" b="1" dirty="0" smtClean="0">
                <a:solidFill>
                  <a:schemeClr val="tx2">
                    <a:lumMod val="75000"/>
                  </a:schemeClr>
                </a:solidFill>
                <a:latin typeface="Comic Sans MS" pitchFamily="66" charset="0"/>
              </a:rPr>
              <a:t>MBA, NET, SET</a:t>
            </a:r>
            <a:endParaRPr lang="en-US" sz="1800" b="1" dirty="0"/>
          </a:p>
        </p:txBody>
      </p:sp>
      <p:sp>
        <p:nvSpPr>
          <p:cNvPr id="38914" name="AutoShape 2" descr="TASE new build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TASE new build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ustDataLst>
      <p:tags r:id="rId1"/>
    </p:custData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274C1D-C5C9-4088-97B7-768846C101D2}" type="datetime2">
              <a:rPr lang="en-US" smtClean="0"/>
              <a:pPr/>
              <a:t>Tuesday, August 7, 2018</a:t>
            </a:fld>
            <a:endParaRPr lang="en-US" dirty="0"/>
          </a:p>
        </p:txBody>
      </p:sp>
      <p:sp>
        <p:nvSpPr>
          <p:cNvPr id="5" name="Slide Number Placeholder 4"/>
          <p:cNvSpPr>
            <a:spLocks noGrp="1"/>
          </p:cNvSpPr>
          <p:nvPr>
            <p:ph type="sldNum" sz="quarter" idx="11"/>
          </p:nvPr>
        </p:nvSpPr>
        <p:spPr/>
        <p:txBody>
          <a:bodyPr/>
          <a:lstStyle/>
          <a:p>
            <a:fld id="{028F6CB6-376B-4822-816C-FE7F9E5510A1}" type="slidenum">
              <a:rPr lang="en-US" smtClean="0"/>
              <a:pPr/>
              <a:t>10</a:t>
            </a:fld>
            <a:endParaRPr lang="en-US" dirty="0"/>
          </a:p>
        </p:txBody>
      </p:sp>
      <p:sp>
        <p:nvSpPr>
          <p:cNvPr id="6" name="Footer Placeholder 5"/>
          <p:cNvSpPr>
            <a:spLocks noGrp="1"/>
          </p:cNvSpPr>
          <p:nvPr>
            <p:ph type="ftr" sz="quarter" idx="12"/>
          </p:nvPr>
        </p:nvSpPr>
        <p:spPr/>
        <p:txBody>
          <a:bodyPr/>
          <a:lstStyle/>
          <a:p>
            <a:r>
              <a:rPr lang="en-US" smtClean="0"/>
              <a:t>Microsoft Confidential</a:t>
            </a:r>
            <a:endParaRPr lang="en-US" dirty="0"/>
          </a:p>
        </p:txBody>
      </p:sp>
      <p:sp>
        <p:nvSpPr>
          <p:cNvPr id="7" name="Rectangle 6"/>
          <p:cNvSpPr/>
          <p:nvPr/>
        </p:nvSpPr>
        <p:spPr>
          <a:xfrm>
            <a:off x="304800" y="582066"/>
            <a:ext cx="8534400" cy="4524315"/>
          </a:xfrm>
          <a:prstGeom prst="rect">
            <a:avLst/>
          </a:prstGeom>
        </p:spPr>
        <p:txBody>
          <a:bodyPr wrap="square">
            <a:spAutoFit/>
          </a:bodyPr>
          <a:lstStyle/>
          <a:p>
            <a:pPr algn="just"/>
            <a:r>
              <a:rPr lang="en-US" sz="3200" u="sng" dirty="0" smtClean="0">
                <a:solidFill>
                  <a:schemeClr val="tx2">
                    <a:lumMod val="60000"/>
                    <a:lumOff val="40000"/>
                  </a:schemeClr>
                </a:solidFill>
                <a:latin typeface="Algerian" pitchFamily="82" charset="0"/>
              </a:rPr>
              <a:t>Features of NSE</a:t>
            </a:r>
          </a:p>
          <a:p>
            <a:pPr algn="just"/>
            <a:endParaRPr lang="en-US" sz="3200" u="sng" dirty="0" smtClean="0">
              <a:solidFill>
                <a:schemeClr val="tx2">
                  <a:lumMod val="60000"/>
                  <a:lumOff val="40000"/>
                </a:schemeClr>
              </a:solidFill>
              <a:latin typeface="Algerian" pitchFamily="82" charset="0"/>
            </a:endParaRPr>
          </a:p>
          <a:p>
            <a:pPr algn="just">
              <a:buFont typeface="Wingdings" pitchFamily="2" charset="2"/>
              <a:buChar char="ü"/>
            </a:pPr>
            <a:r>
              <a:rPr lang="en-US" sz="2800" dirty="0" smtClean="0"/>
              <a:t>Nation wide coverage i.e., investors from all over country</a:t>
            </a:r>
          </a:p>
          <a:p>
            <a:pPr algn="just">
              <a:buFont typeface="Wingdings" pitchFamily="2" charset="2"/>
              <a:buChar char="ü"/>
            </a:pPr>
            <a:r>
              <a:rPr lang="en-US" sz="2800" dirty="0" smtClean="0"/>
              <a:t>Screen-based trading i.e., trading in this stock exchange is done electronically.</a:t>
            </a:r>
          </a:p>
          <a:p>
            <a:pPr algn="just">
              <a:buFont typeface="Wingdings" pitchFamily="2" charset="2"/>
              <a:buChar char="ü"/>
            </a:pPr>
            <a:r>
              <a:rPr lang="en-US" sz="2800" dirty="0" smtClean="0"/>
              <a:t>Transparency ,i.e., The use of computer screen for trading makes the dealings in securities transparent.</a:t>
            </a:r>
          </a:p>
          <a:p>
            <a:pPr algn="just">
              <a:buFont typeface="Wingdings" pitchFamily="2" charset="2"/>
              <a:buChar char="ü"/>
            </a:pPr>
            <a:r>
              <a:rPr lang="en-US" sz="2800" dirty="0" smtClean="0"/>
              <a:t>Safe &amp; Secure.</a:t>
            </a:r>
          </a:p>
          <a:p>
            <a:pPr algn="just">
              <a:buFont typeface="Wingdings" pitchFamily="2" charset="2"/>
              <a:buChar char="ü"/>
            </a:pPr>
            <a:r>
              <a:rPr lang="en-US" sz="2800" dirty="0" smtClean="0"/>
              <a:t>Users’ friendly.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2057400"/>
          </a:xfrm>
        </p:spPr>
        <p:txBody>
          <a:bodyPr>
            <a:noAutofit/>
          </a:bodyPr>
          <a:lstStyle/>
          <a:p>
            <a:pPr algn="ctr"/>
            <a:r>
              <a:rPr lang="en-US" b="1" dirty="0" smtClean="0">
                <a:solidFill>
                  <a:schemeClr val="tx2">
                    <a:lumMod val="60000"/>
                    <a:lumOff val="40000"/>
                  </a:schemeClr>
                </a:solidFill>
                <a:latin typeface="Algerian" pitchFamily="82" charset="0"/>
              </a:rPr>
              <a:t>OVER-THE-COUNTER EXCHANGE OF INDIA(OTCEI</a:t>
            </a:r>
            <a:r>
              <a:rPr lang="en-US" b="1" dirty="0" smtClean="0">
                <a:solidFill>
                  <a:schemeClr val="accent5">
                    <a:lumMod val="50000"/>
                  </a:schemeClr>
                </a:solidFill>
              </a:rPr>
              <a:t>)</a:t>
            </a:r>
            <a:r>
              <a:rPr lang="en-US" sz="2800" u="sng" dirty="0" smtClean="0">
                <a:solidFill>
                  <a:schemeClr val="accent5">
                    <a:lumMod val="50000"/>
                  </a:schemeClr>
                </a:solidFill>
              </a:rPr>
              <a:t/>
            </a:r>
            <a:br>
              <a:rPr lang="en-US" sz="2800" u="sng" dirty="0" smtClean="0">
                <a:solidFill>
                  <a:schemeClr val="accent5">
                    <a:lumMod val="50000"/>
                  </a:schemeClr>
                </a:solidFill>
              </a:rPr>
            </a:br>
            <a:r>
              <a:rPr lang="en-US" sz="2400" dirty="0" smtClean="0">
                <a:solidFill>
                  <a:schemeClr val="tx2"/>
                </a:solidFill>
              </a:rPr>
              <a:t>The OTCEI is a national, </a:t>
            </a:r>
            <a:r>
              <a:rPr lang="en-US" sz="2400" dirty="0" err="1" smtClean="0">
                <a:solidFill>
                  <a:schemeClr val="tx2"/>
                </a:solidFill>
              </a:rPr>
              <a:t>ringless</a:t>
            </a:r>
            <a:r>
              <a:rPr lang="en-US" sz="2400" dirty="0" smtClean="0">
                <a:solidFill>
                  <a:schemeClr val="tx2"/>
                </a:solidFill>
              </a:rPr>
              <a:t> and computerized stock exchange. It was established in october,1990.it started its operation in september,1992.</a:t>
            </a:r>
            <a:endParaRPr lang="en-US" sz="2800" u="sng" dirty="0">
              <a:solidFill>
                <a:schemeClr val="tx2"/>
              </a:solidFill>
            </a:endParaRPr>
          </a:p>
        </p:txBody>
      </p:sp>
      <p:sp>
        <p:nvSpPr>
          <p:cNvPr id="3" name="Subtitle 2"/>
          <p:cNvSpPr>
            <a:spLocks noGrp="1"/>
          </p:cNvSpPr>
          <p:nvPr>
            <p:ph type="subTitle" idx="1"/>
          </p:nvPr>
        </p:nvSpPr>
        <p:spPr>
          <a:xfrm>
            <a:off x="381000" y="2667000"/>
            <a:ext cx="8458200" cy="3886200"/>
          </a:xfrm>
        </p:spPr>
        <p:txBody>
          <a:bodyPr>
            <a:noAutofit/>
          </a:bodyPr>
          <a:lstStyle/>
          <a:p>
            <a:endParaRPr lang="en-US" u="sng" dirty="0" smtClean="0">
              <a:solidFill>
                <a:schemeClr val="tx2">
                  <a:lumMod val="60000"/>
                  <a:lumOff val="40000"/>
                </a:schemeClr>
              </a:solidFill>
              <a:latin typeface="Algerian" pitchFamily="82" charset="0"/>
            </a:endParaRPr>
          </a:p>
          <a:p>
            <a:endParaRPr lang="en-US" u="sng" dirty="0" smtClean="0">
              <a:solidFill>
                <a:schemeClr val="tx2">
                  <a:lumMod val="60000"/>
                  <a:lumOff val="40000"/>
                </a:schemeClr>
              </a:solidFill>
              <a:latin typeface="Algerian" pitchFamily="82" charset="0"/>
            </a:endParaRPr>
          </a:p>
          <a:p>
            <a:endParaRPr lang="en-US" u="sng" dirty="0" smtClean="0">
              <a:solidFill>
                <a:schemeClr val="tx2">
                  <a:lumMod val="60000"/>
                  <a:lumOff val="40000"/>
                </a:schemeClr>
              </a:solidFill>
              <a:latin typeface="Algerian" pitchFamily="82" charset="0"/>
            </a:endParaRPr>
          </a:p>
          <a:p>
            <a:r>
              <a:rPr lang="en-US" u="sng" dirty="0" smtClean="0">
                <a:solidFill>
                  <a:schemeClr val="tx2">
                    <a:lumMod val="60000"/>
                    <a:lumOff val="40000"/>
                  </a:schemeClr>
                </a:solidFill>
                <a:latin typeface="Algerian" pitchFamily="82" charset="0"/>
              </a:rPr>
              <a:t>Features of OTCEI</a:t>
            </a:r>
          </a:p>
          <a:p>
            <a:pPr marL="457200" indent="-457200" algn="l">
              <a:buFont typeface="+mj-lt"/>
              <a:buAutoNum type="arabicPeriod"/>
            </a:pPr>
            <a:r>
              <a:rPr lang="en-US" sz="2400" dirty="0" smtClean="0">
                <a:solidFill>
                  <a:schemeClr val="tx1"/>
                </a:solidFill>
              </a:rPr>
              <a:t>It is a nation-wide stock exchange. Its operational areas cover entire India.</a:t>
            </a:r>
          </a:p>
          <a:p>
            <a:pPr marL="457200" indent="-457200" algn="l">
              <a:buFont typeface="+mj-lt"/>
              <a:buAutoNum type="arabicPeriod"/>
            </a:pPr>
            <a:r>
              <a:rPr lang="en-US" sz="2400" dirty="0" smtClean="0">
                <a:solidFill>
                  <a:schemeClr val="tx1"/>
                </a:solidFill>
              </a:rPr>
              <a:t>It is a ringless stock exchange. The trading ring (i.e., trading place) commonly found in a traditional stock exchange is not found in the OTCEI.</a:t>
            </a:r>
          </a:p>
          <a:p>
            <a:pPr marL="457200" indent="-457200" algn="l">
              <a:buFont typeface="+mj-lt"/>
              <a:buAutoNum type="arabicPeriod"/>
            </a:pPr>
            <a:r>
              <a:rPr lang="en-US" sz="2400" dirty="0" smtClean="0">
                <a:solidFill>
                  <a:schemeClr val="tx1"/>
                </a:solidFill>
              </a:rPr>
              <a:t>It is a computerized stock exchange.</a:t>
            </a:r>
          </a:p>
          <a:p>
            <a:pPr marL="457200" indent="-457200" algn="l">
              <a:buFont typeface="+mj-lt"/>
              <a:buAutoNum type="arabicPeriod"/>
            </a:pPr>
            <a:endParaRPr lang="en-US" sz="2800" dirty="0" smtClean="0">
              <a:solidFill>
                <a:schemeClr val="tx1"/>
              </a:solidFill>
            </a:endParaRPr>
          </a:p>
          <a:p>
            <a:pPr marL="457200" indent="-457200" algn="l">
              <a:buFont typeface="+mj-lt"/>
              <a:buAutoNum type="arabicPeriod"/>
            </a:pPr>
            <a:endParaRPr lang="en-US" sz="2800" u="sng" dirty="0" smtClean="0">
              <a:solidFill>
                <a:schemeClr val="tx1"/>
              </a:solidFill>
            </a:endParaRPr>
          </a:p>
          <a:p>
            <a:pPr marL="457200" indent="-457200"/>
            <a:endParaRPr lang="en-US" sz="2800" u="sng" dirty="0" smtClean="0">
              <a:solidFill>
                <a:schemeClr val="tx1"/>
              </a:solidFill>
            </a:endParaRPr>
          </a:p>
          <a:p>
            <a:pPr marL="457200" indent="-457200" algn="l"/>
            <a:endParaRPr lang="en-US" sz="2800" dirty="0" smtClean="0">
              <a:solidFill>
                <a:schemeClr val="tx1"/>
              </a:solidFill>
            </a:endParaRPr>
          </a:p>
          <a:p>
            <a:pPr marL="457200" indent="-457200"/>
            <a:endParaRPr lang="en-US" sz="2800"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8153400" cy="5715000"/>
          </a:xfrm>
        </p:spPr>
        <p:txBody>
          <a:bodyPr>
            <a:normAutofit fontScale="90000"/>
          </a:bodyPr>
          <a:lstStyle/>
          <a:p>
            <a:pPr algn="ctr"/>
            <a:r>
              <a:rPr lang="en-US" sz="2800" u="sng" dirty="0" smtClean="0">
                <a:solidFill>
                  <a:schemeClr val="accent5">
                    <a:lumMod val="50000"/>
                  </a:schemeClr>
                </a:solidFill>
              </a:rPr>
              <a:t/>
            </a:r>
            <a:br>
              <a:rPr lang="en-US" sz="2800" u="sng" dirty="0" smtClean="0">
                <a:solidFill>
                  <a:schemeClr val="accent5">
                    <a:lumMod val="50000"/>
                  </a:schemeClr>
                </a:solidFill>
              </a:rPr>
            </a:br>
            <a:r>
              <a:rPr lang="en-US" sz="2800" u="sng" dirty="0" smtClean="0">
                <a:solidFill>
                  <a:schemeClr val="accent5">
                    <a:lumMod val="50000"/>
                  </a:schemeClr>
                </a:solidFill>
              </a:rPr>
              <a:t/>
            </a:r>
            <a:br>
              <a:rPr lang="en-US" sz="2800" u="sng" dirty="0" smtClean="0">
                <a:solidFill>
                  <a:schemeClr val="accent5">
                    <a:lumMod val="50000"/>
                  </a:schemeClr>
                </a:solidFill>
              </a:rPr>
            </a:br>
            <a:r>
              <a:rPr lang="en-US" sz="2800" u="sng" dirty="0" smtClean="0">
                <a:solidFill>
                  <a:schemeClr val="accent5">
                    <a:lumMod val="50000"/>
                  </a:schemeClr>
                </a:solidFill>
              </a:rPr>
              <a:t/>
            </a:r>
            <a:br>
              <a:rPr lang="en-US" sz="2800" u="sng" dirty="0" smtClean="0">
                <a:solidFill>
                  <a:schemeClr val="accent5">
                    <a:lumMod val="50000"/>
                  </a:schemeClr>
                </a:solidFill>
              </a:rPr>
            </a:br>
            <a:r>
              <a:rPr lang="en-US" sz="2800" u="sng" dirty="0" smtClean="0">
                <a:solidFill>
                  <a:schemeClr val="accent5">
                    <a:lumMod val="50000"/>
                  </a:schemeClr>
                </a:solidFill>
              </a:rPr>
              <a:t/>
            </a:r>
            <a:br>
              <a:rPr lang="en-US" sz="2800" u="sng" dirty="0" smtClean="0">
                <a:solidFill>
                  <a:schemeClr val="accent5">
                    <a:lumMod val="50000"/>
                  </a:schemeClr>
                </a:solidFill>
              </a:rPr>
            </a:br>
            <a:r>
              <a:rPr lang="en-US" sz="2800" u="sng" dirty="0" smtClean="0">
                <a:solidFill>
                  <a:schemeClr val="accent5">
                    <a:lumMod val="50000"/>
                  </a:schemeClr>
                </a:solidFill>
              </a:rPr>
              <a:t/>
            </a:r>
            <a:br>
              <a:rPr lang="en-US" sz="2800" u="sng" dirty="0" smtClean="0">
                <a:solidFill>
                  <a:schemeClr val="accent5">
                    <a:lumMod val="50000"/>
                  </a:schemeClr>
                </a:solidFill>
              </a:rPr>
            </a:br>
            <a:r>
              <a:rPr lang="en-US" sz="2800" u="sng" dirty="0" smtClean="0">
                <a:solidFill>
                  <a:schemeClr val="accent5">
                    <a:lumMod val="50000"/>
                  </a:schemeClr>
                </a:solidFill>
              </a:rPr>
              <a:t/>
            </a:r>
            <a:br>
              <a:rPr lang="en-US" sz="2800" u="sng" dirty="0" smtClean="0">
                <a:solidFill>
                  <a:schemeClr val="accent5">
                    <a:lumMod val="50000"/>
                  </a:schemeClr>
                </a:solidFill>
              </a:rPr>
            </a:br>
            <a:r>
              <a:rPr lang="en-US" sz="2800" u="sng" dirty="0" smtClean="0">
                <a:solidFill>
                  <a:schemeClr val="accent5">
                    <a:lumMod val="50000"/>
                  </a:schemeClr>
                </a:solidFill>
              </a:rPr>
              <a:t/>
            </a:r>
            <a:br>
              <a:rPr lang="en-US" sz="2800" u="sng" dirty="0" smtClean="0">
                <a:solidFill>
                  <a:schemeClr val="accent5">
                    <a:lumMod val="50000"/>
                  </a:schemeClr>
                </a:solidFill>
              </a:rPr>
            </a:br>
            <a:r>
              <a:rPr lang="en-US" sz="2800" u="sng" dirty="0" smtClean="0">
                <a:solidFill>
                  <a:schemeClr val="tx1"/>
                </a:solidFill>
              </a:rPr>
              <a:t/>
            </a:r>
            <a:br>
              <a:rPr lang="en-US" sz="2800" u="sng" dirty="0" smtClean="0">
                <a:solidFill>
                  <a:schemeClr val="tx1"/>
                </a:solidFill>
              </a:rPr>
            </a:br>
            <a:r>
              <a:rPr lang="en-US" sz="2800" b="1" dirty="0" smtClean="0">
                <a:solidFill>
                  <a:schemeClr val="tx1"/>
                </a:solidFill>
                <a:latin typeface="Arial" pitchFamily="34" charset="0"/>
                <a:cs typeface="Arial" pitchFamily="34" charset="0"/>
              </a:rPr>
              <a:t>SECURITIES AND EXCHANGE BOARD OF INDIA (SEBI)</a:t>
            </a:r>
            <a:r>
              <a:rPr lang="en-US" sz="2800" u="sng" dirty="0" smtClean="0">
                <a:solidFill>
                  <a:schemeClr val="tx2">
                    <a:lumMod val="60000"/>
                    <a:lumOff val="40000"/>
                  </a:schemeClr>
                </a:solidFill>
                <a:latin typeface="Algerian" pitchFamily="82" charset="0"/>
              </a:rPr>
              <a:t/>
            </a:r>
            <a:br>
              <a:rPr lang="en-US" sz="2800" u="sng" dirty="0" smtClean="0">
                <a:solidFill>
                  <a:schemeClr val="tx2">
                    <a:lumMod val="60000"/>
                    <a:lumOff val="40000"/>
                  </a:schemeClr>
                </a:solidFill>
                <a:latin typeface="Algerian" pitchFamily="82" charset="0"/>
              </a:rPr>
            </a:br>
            <a:r>
              <a:rPr lang="en-US" sz="2800" u="sng" dirty="0" smtClean="0">
                <a:solidFill>
                  <a:schemeClr val="accent5">
                    <a:lumMod val="50000"/>
                  </a:schemeClr>
                </a:solidFill>
              </a:rPr>
              <a:t/>
            </a:r>
            <a:br>
              <a:rPr lang="en-US" sz="2800" u="sng" dirty="0" smtClean="0">
                <a:solidFill>
                  <a:schemeClr val="accent5">
                    <a:lumMod val="50000"/>
                  </a:schemeClr>
                </a:solidFill>
              </a:rPr>
            </a:br>
            <a:r>
              <a:rPr lang="en-US" sz="2700" dirty="0" smtClean="0">
                <a:solidFill>
                  <a:schemeClr val="tx2"/>
                </a:solidFill>
              </a:rPr>
              <a:t>The SEBI was constituted on 12</a:t>
            </a:r>
            <a:r>
              <a:rPr lang="en-US" sz="2700" baseline="30000" dirty="0" smtClean="0">
                <a:solidFill>
                  <a:schemeClr val="tx2"/>
                </a:solidFill>
              </a:rPr>
              <a:t>th</a:t>
            </a:r>
            <a:r>
              <a:rPr lang="en-US" sz="2700" dirty="0" smtClean="0">
                <a:solidFill>
                  <a:schemeClr val="tx2"/>
                </a:solidFill>
              </a:rPr>
              <a:t> April,1988 under a resolution of the Government of India. On 31</a:t>
            </a:r>
            <a:r>
              <a:rPr lang="en-US" sz="2700" baseline="30000" dirty="0" smtClean="0">
                <a:solidFill>
                  <a:schemeClr val="tx2"/>
                </a:solidFill>
              </a:rPr>
              <a:t>st</a:t>
            </a:r>
            <a:r>
              <a:rPr lang="en-US" sz="2700" dirty="0" smtClean="0">
                <a:solidFill>
                  <a:schemeClr val="tx2"/>
                </a:solidFill>
              </a:rPr>
              <a:t> january,1992,it was made a </a:t>
            </a:r>
            <a:r>
              <a:rPr lang="en-US" sz="2700" b="1" dirty="0" smtClean="0">
                <a:solidFill>
                  <a:schemeClr val="tx2"/>
                </a:solidFill>
              </a:rPr>
              <a:t>statutory body</a:t>
            </a:r>
            <a:r>
              <a:rPr lang="en-US" sz="2700" dirty="0" smtClean="0">
                <a:solidFill>
                  <a:schemeClr val="tx2"/>
                </a:solidFill>
              </a:rPr>
              <a:t> by the Securities and Exchange board of India Act,1992.</a:t>
            </a:r>
            <a:br>
              <a:rPr lang="en-US" sz="2700" dirty="0" smtClean="0">
                <a:solidFill>
                  <a:schemeClr val="tx2"/>
                </a:solidFill>
              </a:rPr>
            </a:br>
            <a:r>
              <a:rPr lang="en-US" sz="2700" dirty="0" smtClean="0">
                <a:solidFill>
                  <a:schemeClr val="tx2"/>
                </a:solidFill>
              </a:rPr>
              <a:t>The Companies (Amendment) Act,2000 has given certain powers to SEBI as regards the issues and transfer of securities and non-payment of dividend.</a:t>
            </a:r>
            <a:r>
              <a:rPr lang="en-US" sz="2200" dirty="0" smtClean="0">
                <a:solidFill>
                  <a:schemeClr val="tx2"/>
                </a:solidFill>
              </a:rPr>
              <a:t/>
            </a:r>
            <a:br>
              <a:rPr lang="en-US" sz="2200" dirty="0" smtClean="0">
                <a:solidFill>
                  <a:schemeClr val="tx2"/>
                </a:solidFill>
              </a:rPr>
            </a:br>
            <a:r>
              <a:rPr lang="en-US" sz="2200" dirty="0" smtClean="0">
                <a:solidFill>
                  <a:schemeClr val="tx2"/>
                </a:solidFill>
              </a:rPr>
              <a:t/>
            </a:r>
            <a:br>
              <a:rPr lang="en-US" sz="2200" dirty="0" smtClean="0">
                <a:solidFill>
                  <a:schemeClr val="tx2"/>
                </a:solidFill>
              </a:rPr>
            </a:br>
            <a:r>
              <a:rPr lang="en-US" sz="2800" u="sng" dirty="0" smtClean="0">
                <a:solidFill>
                  <a:schemeClr val="accent5">
                    <a:lumMod val="50000"/>
                  </a:schemeClr>
                </a:solidFill>
              </a:rPr>
              <a:t/>
            </a:r>
            <a:br>
              <a:rPr lang="en-US" sz="2800" u="sng" dirty="0" smtClean="0">
                <a:solidFill>
                  <a:schemeClr val="accent5">
                    <a:lumMod val="50000"/>
                  </a:schemeClr>
                </a:solidFill>
              </a:rPr>
            </a:br>
            <a:r>
              <a:rPr lang="en-US" sz="2800" u="sng" dirty="0" smtClean="0">
                <a:solidFill>
                  <a:schemeClr val="accent5">
                    <a:lumMod val="50000"/>
                  </a:schemeClr>
                </a:solidFill>
              </a:rPr>
              <a:t/>
            </a:r>
            <a:br>
              <a:rPr lang="en-US" sz="2800" u="sng" dirty="0" smtClean="0">
                <a:solidFill>
                  <a:schemeClr val="accent5">
                    <a:lumMod val="50000"/>
                  </a:schemeClr>
                </a:solidFill>
              </a:rPr>
            </a:br>
            <a:r>
              <a:rPr lang="en-US" sz="2800" u="sng" dirty="0" smtClean="0">
                <a:solidFill>
                  <a:schemeClr val="accent5">
                    <a:lumMod val="50000"/>
                  </a:schemeClr>
                </a:solidFill>
              </a:rPr>
              <a:t/>
            </a:r>
            <a:br>
              <a:rPr lang="en-US" sz="2800" u="sng" dirty="0" smtClean="0">
                <a:solidFill>
                  <a:schemeClr val="accent5">
                    <a:lumMod val="50000"/>
                  </a:schemeClr>
                </a:solidFill>
              </a:rPr>
            </a:br>
            <a:r>
              <a:rPr lang="en-US" sz="2800" u="sng" dirty="0" smtClean="0">
                <a:solidFill>
                  <a:schemeClr val="accent5">
                    <a:lumMod val="50000"/>
                  </a:schemeClr>
                </a:solidFill>
              </a:rPr>
              <a:t/>
            </a:r>
            <a:br>
              <a:rPr lang="en-US" sz="2800" u="sng" dirty="0" smtClean="0">
                <a:solidFill>
                  <a:schemeClr val="accent5">
                    <a:lumMod val="50000"/>
                  </a:schemeClr>
                </a:solidFill>
              </a:rPr>
            </a:br>
            <a:r>
              <a:rPr lang="en-US" sz="2800" u="sng" dirty="0" smtClean="0">
                <a:solidFill>
                  <a:schemeClr val="accent5">
                    <a:lumMod val="50000"/>
                  </a:schemeClr>
                </a:solidFill>
              </a:rPr>
              <a:t/>
            </a:r>
            <a:br>
              <a:rPr lang="en-US" sz="2800" u="sng" dirty="0" smtClean="0">
                <a:solidFill>
                  <a:schemeClr val="accent5">
                    <a:lumMod val="50000"/>
                  </a:schemeClr>
                </a:solidFill>
              </a:rPr>
            </a:br>
            <a:r>
              <a:rPr lang="en-US" sz="2400" u="sng" dirty="0" smtClean="0">
                <a:solidFill>
                  <a:schemeClr val="accent5">
                    <a:lumMod val="50000"/>
                  </a:schemeClr>
                </a:solidFill>
              </a:rPr>
              <a:t/>
            </a:r>
            <a:br>
              <a:rPr lang="en-US" sz="2400" u="sng" dirty="0" smtClean="0">
                <a:solidFill>
                  <a:schemeClr val="accent5">
                    <a:lumMod val="50000"/>
                  </a:schemeClr>
                </a:solidFill>
              </a:rPr>
            </a:br>
            <a:r>
              <a:rPr lang="en-US" sz="2400" u="sng" dirty="0" smtClean="0">
                <a:solidFill>
                  <a:schemeClr val="accent5">
                    <a:lumMod val="50000"/>
                  </a:schemeClr>
                </a:solidFill>
              </a:rPr>
              <a:t/>
            </a:r>
            <a:br>
              <a:rPr lang="en-US" sz="2400" u="sng" dirty="0" smtClean="0">
                <a:solidFill>
                  <a:schemeClr val="accent5">
                    <a:lumMod val="50000"/>
                  </a:schemeClr>
                </a:solidFill>
              </a:rPr>
            </a:br>
            <a:r>
              <a:rPr lang="en-US" sz="2400" u="sng" dirty="0" smtClean="0">
                <a:solidFill>
                  <a:schemeClr val="accent5">
                    <a:lumMod val="50000"/>
                  </a:schemeClr>
                </a:solidFill>
              </a:rPr>
              <a:t/>
            </a:r>
            <a:br>
              <a:rPr lang="en-US" sz="2400" u="sng" dirty="0" smtClean="0">
                <a:solidFill>
                  <a:schemeClr val="accent5">
                    <a:lumMod val="50000"/>
                  </a:schemeClr>
                </a:solidFill>
              </a:rPr>
            </a:br>
            <a:endParaRPr lang="en-US" sz="2400" u="sng" dirty="0">
              <a:solidFill>
                <a:schemeClr val="accent5">
                  <a:lumMod val="50000"/>
                </a:schemeClr>
              </a:solidFill>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7BB381-F053-4C06-81E6-62C0ADA06716}" type="datetimeFigureOut">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0D42B5-EFAD-48D6-A581-E58904077847}" type="slidenum">
              <a:rPr lang="en-US" smtClean="0"/>
              <a:pPr/>
              <a:t>13</a:t>
            </a:fld>
            <a:endParaRPr lang="en-US" dirty="0"/>
          </a:p>
        </p:txBody>
      </p:sp>
      <p:sp>
        <p:nvSpPr>
          <p:cNvPr id="7" name="Subtitle 2"/>
          <p:cNvSpPr>
            <a:spLocks noGrp="1"/>
          </p:cNvSpPr>
          <p:nvPr>
            <p:ph type="subTitle" idx="1"/>
          </p:nvPr>
        </p:nvSpPr>
        <p:spPr>
          <a:xfrm>
            <a:off x="381000" y="304800"/>
            <a:ext cx="8077200" cy="5943600"/>
          </a:xfrm>
        </p:spPr>
        <p:txBody>
          <a:bodyPr>
            <a:normAutofit/>
          </a:bodyPr>
          <a:lstStyle/>
          <a:p>
            <a:r>
              <a:rPr lang="en-US" sz="2800" u="sng" dirty="0" smtClean="0">
                <a:solidFill>
                  <a:schemeClr val="tx2">
                    <a:lumMod val="60000"/>
                    <a:lumOff val="40000"/>
                  </a:schemeClr>
                </a:solidFill>
                <a:latin typeface="Algerian" pitchFamily="82" charset="0"/>
              </a:rPr>
              <a:t> </a:t>
            </a:r>
            <a:r>
              <a:rPr lang="en-US" sz="2800" u="sng" dirty="0" smtClean="0">
                <a:solidFill>
                  <a:schemeClr val="tx1"/>
                </a:solidFill>
                <a:latin typeface="Algerian" pitchFamily="82" charset="0"/>
              </a:rPr>
              <a:t>Function Of SEBI</a:t>
            </a:r>
          </a:p>
          <a:p>
            <a:endParaRPr lang="en-US" sz="2800" u="sng" dirty="0" smtClean="0">
              <a:solidFill>
                <a:schemeClr val="tx1"/>
              </a:solidFill>
              <a:latin typeface="Algerian" pitchFamily="82" charset="0"/>
            </a:endParaRPr>
          </a:p>
          <a:p>
            <a:pPr algn="just">
              <a:buFont typeface="Wingdings" pitchFamily="2" charset="2"/>
              <a:buChar char="ü"/>
            </a:pPr>
            <a:r>
              <a:rPr lang="en-US" sz="2400" dirty="0" smtClean="0">
                <a:solidFill>
                  <a:schemeClr val="tx1"/>
                </a:solidFill>
              </a:rPr>
              <a:t>Regulating the business in stock exchange and any other securities markets.</a:t>
            </a:r>
          </a:p>
          <a:p>
            <a:pPr algn="just">
              <a:buFont typeface="Wingdings" pitchFamily="2" charset="2"/>
              <a:buChar char="ü"/>
            </a:pPr>
            <a:r>
              <a:rPr lang="en-US" sz="2400" dirty="0" smtClean="0">
                <a:solidFill>
                  <a:schemeClr val="tx1"/>
                </a:solidFill>
              </a:rPr>
              <a:t>Promoting and regulating self-regulatory organization.</a:t>
            </a:r>
          </a:p>
          <a:p>
            <a:pPr algn="just">
              <a:buFont typeface="Wingdings" pitchFamily="2" charset="2"/>
              <a:buChar char="ü"/>
            </a:pPr>
            <a:r>
              <a:rPr lang="en-US" sz="2400" dirty="0" smtClean="0">
                <a:solidFill>
                  <a:schemeClr val="tx1"/>
                </a:solidFill>
              </a:rPr>
              <a:t>Registering and regulating the work of collective investment scheme,incluing mutual funds.</a:t>
            </a:r>
          </a:p>
          <a:p>
            <a:pPr algn="just">
              <a:buFont typeface="Wingdings" pitchFamily="2" charset="2"/>
              <a:buChar char="ü"/>
            </a:pPr>
            <a:r>
              <a:rPr lang="en-US" sz="2400" dirty="0" smtClean="0">
                <a:solidFill>
                  <a:schemeClr val="tx1"/>
                </a:solidFill>
              </a:rPr>
              <a:t>Prohibiting fraudulent and unfair trade practices relating to securities market.</a:t>
            </a:r>
          </a:p>
          <a:p>
            <a:pPr algn="just">
              <a:buFont typeface="Wingdings" pitchFamily="2" charset="2"/>
              <a:buChar char="ü"/>
            </a:pPr>
            <a:r>
              <a:rPr lang="en-US" sz="2400" dirty="0" smtClean="0">
                <a:solidFill>
                  <a:schemeClr val="tx1"/>
                </a:solidFill>
              </a:rPr>
              <a:t>Promoting education, and training of intermediaries of securities market.</a:t>
            </a:r>
          </a:p>
          <a:p>
            <a:pPr algn="just"/>
            <a:endParaRPr lang="en-US" sz="2800" u="sng"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762000"/>
          </a:xfrm>
        </p:spPr>
        <p:txBody>
          <a:bodyPr>
            <a:noAutofit/>
          </a:bodyPr>
          <a:lstStyle/>
          <a:p>
            <a:pPr algn="ctr"/>
            <a:r>
              <a:rPr lang="en-US" sz="3600" b="1" dirty="0" smtClean="0">
                <a:solidFill>
                  <a:schemeClr val="tx2"/>
                </a:solidFill>
                <a:latin typeface="Comic Sans MS" pitchFamily="66" charset="0"/>
                <a:cs typeface="Times New Roman" pitchFamily="18" charset="0"/>
              </a:rPr>
              <a:t>What is </a:t>
            </a:r>
            <a:r>
              <a:rPr lang="en-US" sz="3600" b="1" dirty="0" err="1" smtClean="0">
                <a:solidFill>
                  <a:schemeClr val="tx2"/>
                </a:solidFill>
                <a:latin typeface="Comic Sans MS" pitchFamily="66" charset="0"/>
                <a:cs typeface="Times New Roman" pitchFamily="18" charset="0"/>
              </a:rPr>
              <a:t>Demat</a:t>
            </a:r>
            <a:r>
              <a:rPr lang="en-US" sz="3600" b="1" dirty="0" smtClean="0">
                <a:solidFill>
                  <a:schemeClr val="tx2"/>
                </a:solidFill>
                <a:latin typeface="Comic Sans MS" pitchFamily="66" charset="0"/>
                <a:cs typeface="Times New Roman" pitchFamily="18" charset="0"/>
              </a:rPr>
              <a:t> account?</a:t>
            </a:r>
            <a:endParaRPr lang="en-US" sz="3600" b="1" dirty="0">
              <a:solidFill>
                <a:schemeClr val="tx2"/>
              </a:solidFill>
              <a:latin typeface="Comic Sans MS" pitchFamily="66" charset="0"/>
              <a:cs typeface="Times New Roman" pitchFamily="18" charset="0"/>
            </a:endParaRPr>
          </a:p>
        </p:txBody>
      </p:sp>
      <p:sp>
        <p:nvSpPr>
          <p:cNvPr id="3" name="Content Placeholder 2"/>
          <p:cNvSpPr>
            <a:spLocks noGrp="1"/>
          </p:cNvSpPr>
          <p:nvPr>
            <p:ph idx="1"/>
          </p:nvPr>
        </p:nvSpPr>
        <p:spPr>
          <a:xfrm>
            <a:off x="381000" y="990600"/>
            <a:ext cx="8382000" cy="5029200"/>
          </a:xfrm>
        </p:spPr>
        <p:txBody>
          <a:bodyPr>
            <a:normAutofit/>
          </a:bodyPr>
          <a:lstStyle/>
          <a:p>
            <a:pPr algn="just">
              <a:buFont typeface="Wingdings" pitchFamily="2" charset="2"/>
              <a:buChar char="Ø"/>
            </a:pPr>
            <a:r>
              <a:rPr lang="en-US" sz="3200" dirty="0" smtClean="0">
                <a:solidFill>
                  <a:schemeClr val="tx2">
                    <a:lumMod val="75000"/>
                  </a:schemeClr>
                </a:solidFill>
                <a:latin typeface="Calibri" pitchFamily="34" charset="0"/>
              </a:rPr>
              <a:t>DEMAT stands for </a:t>
            </a:r>
            <a:r>
              <a:rPr lang="en-US" sz="3200" b="1" dirty="0" err="1" smtClean="0">
                <a:solidFill>
                  <a:schemeClr val="tx2">
                    <a:lumMod val="75000"/>
                  </a:schemeClr>
                </a:solidFill>
                <a:latin typeface="Calibri" pitchFamily="34" charset="0"/>
              </a:rPr>
              <a:t>DEMAT</a:t>
            </a:r>
            <a:r>
              <a:rPr lang="en-US" sz="3200" dirty="0" err="1" smtClean="0">
                <a:solidFill>
                  <a:schemeClr val="tx2">
                    <a:lumMod val="75000"/>
                  </a:schemeClr>
                </a:solidFill>
                <a:latin typeface="Calibri" pitchFamily="34" charset="0"/>
              </a:rPr>
              <a:t>erialization</a:t>
            </a:r>
            <a:r>
              <a:rPr lang="en-US" sz="3200" dirty="0" smtClean="0">
                <a:solidFill>
                  <a:schemeClr val="tx2">
                    <a:lumMod val="75000"/>
                  </a:schemeClr>
                </a:solidFill>
                <a:latin typeface="Calibri" pitchFamily="34" charset="0"/>
              </a:rPr>
              <a:t>. It is process in which physical paper shares are converted into paperless (computerized) form.</a:t>
            </a:r>
          </a:p>
          <a:p>
            <a:pPr algn="just">
              <a:buFont typeface="Wingdings" pitchFamily="2" charset="2"/>
              <a:buChar char="Ø"/>
            </a:pPr>
            <a:r>
              <a:rPr lang="en-US" sz="3200" dirty="0" smtClean="0">
                <a:solidFill>
                  <a:schemeClr val="tx2">
                    <a:lumMod val="75000"/>
                  </a:schemeClr>
                </a:solidFill>
                <a:latin typeface="Calibri" pitchFamily="34" charset="0"/>
              </a:rPr>
              <a:t>In India there are two </a:t>
            </a:r>
            <a:r>
              <a:rPr lang="en-US" sz="3200" b="1" dirty="0" smtClean="0">
                <a:solidFill>
                  <a:schemeClr val="tx2">
                    <a:lumMod val="75000"/>
                  </a:schemeClr>
                </a:solidFill>
                <a:latin typeface="Calibri" pitchFamily="34" charset="0"/>
              </a:rPr>
              <a:t>Depository </a:t>
            </a:r>
            <a:r>
              <a:rPr lang="en-US" sz="3200" dirty="0" smtClean="0">
                <a:solidFill>
                  <a:schemeClr val="tx2">
                    <a:lumMod val="75000"/>
                  </a:schemeClr>
                </a:solidFill>
                <a:latin typeface="Calibri" pitchFamily="34" charset="0"/>
              </a:rPr>
              <a:t>organizations called NSDL (National Securities Depository Ltd.) &amp;CDSL (Central Depository Services India   Ltd.)</a:t>
            </a:r>
          </a:p>
          <a:p>
            <a:pPr algn="just">
              <a:buFont typeface="Wingdings" pitchFamily="2" charset="2"/>
              <a:buChar char="Ø"/>
            </a:pPr>
            <a:r>
              <a:rPr lang="en-US" sz="3200" dirty="0" smtClean="0">
                <a:solidFill>
                  <a:schemeClr val="tx2">
                    <a:lumMod val="75000"/>
                  </a:schemeClr>
                </a:solidFill>
                <a:latin typeface="Calibri" pitchFamily="34" charset="0"/>
              </a:rPr>
              <a:t>Brokers and most of Banks provides facility to open </a:t>
            </a:r>
            <a:r>
              <a:rPr lang="en-US" sz="3200" dirty="0" err="1" smtClean="0">
                <a:solidFill>
                  <a:schemeClr val="tx2">
                    <a:lumMod val="75000"/>
                  </a:schemeClr>
                </a:solidFill>
                <a:latin typeface="Calibri" pitchFamily="34" charset="0"/>
              </a:rPr>
              <a:t>demat</a:t>
            </a:r>
            <a:r>
              <a:rPr lang="en-US" sz="3200" dirty="0" smtClean="0">
                <a:solidFill>
                  <a:schemeClr val="tx2">
                    <a:lumMod val="75000"/>
                  </a:schemeClr>
                </a:solidFill>
                <a:latin typeface="Calibri" pitchFamily="34" charset="0"/>
              </a:rPr>
              <a:t> account.</a:t>
            </a:r>
          </a:p>
          <a:p>
            <a:pPr algn="just"/>
            <a:endParaRPr lang="en-US" sz="3200" dirty="0">
              <a:latin typeface="Calibri" pitchFamily="34" charset="0"/>
            </a:endParaRPr>
          </a:p>
        </p:txBody>
      </p:sp>
    </p:spTree>
    <p:custDataLst>
      <p:tags r:id="rId1"/>
    </p:custData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685800"/>
          </a:xfrm>
        </p:spPr>
        <p:txBody>
          <a:bodyPr>
            <a:noAutofit/>
          </a:bodyPr>
          <a:lstStyle/>
          <a:p>
            <a:pPr algn="ctr"/>
            <a:r>
              <a:rPr lang="en-US" sz="4000" b="1" dirty="0" smtClean="0">
                <a:solidFill>
                  <a:schemeClr val="tx2"/>
                </a:solidFill>
                <a:latin typeface="Comic Sans MS" pitchFamily="66" charset="0"/>
                <a:cs typeface="Times New Roman" pitchFamily="18" charset="0"/>
              </a:rPr>
              <a:t>TRADING IN STOCK MARKET</a:t>
            </a:r>
            <a:endParaRPr lang="en-US" sz="4000" b="1" dirty="0">
              <a:solidFill>
                <a:schemeClr val="tx2"/>
              </a:solidFill>
              <a:latin typeface="Comic Sans MS" pitchFamily="66" charset="0"/>
              <a:cs typeface="Times New Roman" pitchFamily="18" charset="0"/>
            </a:endParaRPr>
          </a:p>
        </p:txBody>
      </p:sp>
      <p:sp>
        <p:nvSpPr>
          <p:cNvPr id="3" name="Content Placeholder 2"/>
          <p:cNvSpPr>
            <a:spLocks noGrp="1"/>
          </p:cNvSpPr>
          <p:nvPr>
            <p:ph idx="1"/>
          </p:nvPr>
        </p:nvSpPr>
        <p:spPr>
          <a:xfrm>
            <a:off x="304800" y="1066800"/>
            <a:ext cx="8305800" cy="4876800"/>
          </a:xfrm>
        </p:spPr>
        <p:txBody>
          <a:bodyPr>
            <a:normAutofit lnSpcReduction="10000"/>
          </a:bodyPr>
          <a:lstStyle/>
          <a:p>
            <a:pPr algn="just"/>
            <a:r>
              <a:rPr lang="en-US" sz="3000" dirty="0" smtClean="0">
                <a:solidFill>
                  <a:schemeClr val="tx2">
                    <a:lumMod val="75000"/>
                  </a:schemeClr>
                </a:solidFill>
                <a:latin typeface="Calibri" pitchFamily="34" charset="0"/>
              </a:rPr>
              <a:t>The market regulator, the Securities and Exchange Board of India (SEBI), has made it </a:t>
            </a:r>
            <a:r>
              <a:rPr lang="en-US" sz="3000" b="1" dirty="0" smtClean="0">
                <a:solidFill>
                  <a:schemeClr val="tx2">
                    <a:lumMod val="75000"/>
                  </a:schemeClr>
                </a:solidFill>
                <a:latin typeface="Calibri" pitchFamily="34" charset="0"/>
              </a:rPr>
              <a:t>compulsory to open the </a:t>
            </a:r>
            <a:r>
              <a:rPr lang="en-US" sz="3000" b="1" dirty="0" err="1" smtClean="0">
                <a:solidFill>
                  <a:schemeClr val="tx2">
                    <a:lumMod val="75000"/>
                  </a:schemeClr>
                </a:solidFill>
                <a:latin typeface="Calibri" pitchFamily="34" charset="0"/>
              </a:rPr>
              <a:t>demat</a:t>
            </a:r>
            <a:r>
              <a:rPr lang="en-US" sz="3000" b="1" dirty="0" smtClean="0">
                <a:solidFill>
                  <a:schemeClr val="tx2">
                    <a:lumMod val="75000"/>
                  </a:schemeClr>
                </a:solidFill>
                <a:latin typeface="Calibri" pitchFamily="34" charset="0"/>
              </a:rPr>
              <a:t> account </a:t>
            </a:r>
            <a:r>
              <a:rPr lang="en-US" sz="3000" dirty="0" smtClean="0">
                <a:solidFill>
                  <a:schemeClr val="tx2">
                    <a:lumMod val="75000"/>
                  </a:schemeClr>
                </a:solidFill>
                <a:latin typeface="Calibri" pitchFamily="34" charset="0"/>
              </a:rPr>
              <a:t>if you want to buy and sell stocks.</a:t>
            </a:r>
          </a:p>
          <a:p>
            <a:pPr algn="just"/>
            <a:r>
              <a:rPr lang="en-US" sz="3000" dirty="0" smtClean="0">
                <a:solidFill>
                  <a:schemeClr val="tx2">
                    <a:lumMod val="75000"/>
                  </a:schemeClr>
                </a:solidFill>
                <a:latin typeface="Calibri" pitchFamily="34" charset="0"/>
              </a:rPr>
              <a:t>A person want to buy/sell stocks in the stock market has to first place his/her order with a broker or can do themselves using online trading systems.</a:t>
            </a:r>
          </a:p>
          <a:p>
            <a:pPr algn="just"/>
            <a:r>
              <a:rPr lang="en-US" sz="3000" dirty="0" smtClean="0">
                <a:solidFill>
                  <a:schemeClr val="tx2">
                    <a:lumMod val="75000"/>
                  </a:schemeClr>
                </a:solidFill>
                <a:latin typeface="Calibri" pitchFamily="34" charset="0"/>
              </a:rPr>
              <a:t>The stocks purchased will be sent to the your </a:t>
            </a:r>
            <a:r>
              <a:rPr lang="en-US" sz="3000" dirty="0" err="1" smtClean="0">
                <a:solidFill>
                  <a:schemeClr val="tx2">
                    <a:lumMod val="75000"/>
                  </a:schemeClr>
                </a:solidFill>
                <a:latin typeface="Calibri" pitchFamily="34" charset="0"/>
              </a:rPr>
              <a:t>demat</a:t>
            </a:r>
            <a:r>
              <a:rPr lang="en-US" sz="3000" dirty="0" smtClean="0">
                <a:solidFill>
                  <a:schemeClr val="tx2">
                    <a:lumMod val="75000"/>
                  </a:schemeClr>
                </a:solidFill>
                <a:latin typeface="Calibri" pitchFamily="34" charset="0"/>
              </a:rPr>
              <a:t> account. This process is called </a:t>
            </a:r>
            <a:r>
              <a:rPr lang="en-US" sz="3000" b="1" dirty="0" smtClean="0">
                <a:solidFill>
                  <a:schemeClr val="tx2">
                    <a:lumMod val="75000"/>
                  </a:schemeClr>
                </a:solidFill>
                <a:latin typeface="Calibri" pitchFamily="34" charset="0"/>
              </a:rPr>
              <a:t>Rolling Settlement </a:t>
            </a:r>
            <a:r>
              <a:rPr lang="en-US" sz="3000" b="1" dirty="0" smtClean="0">
                <a:solidFill>
                  <a:schemeClr val="tx2">
                    <a:lumMod val="75000"/>
                  </a:schemeClr>
                </a:solidFill>
                <a:latin typeface="Calibri" pitchFamily="34" charset="0"/>
              </a:rPr>
              <a:t>Cycle</a:t>
            </a:r>
            <a:r>
              <a:rPr lang="en-US" sz="3000" b="1" dirty="0" smtClean="0">
                <a:solidFill>
                  <a:schemeClr val="tx2">
                    <a:lumMod val="75000"/>
                  </a:schemeClr>
                </a:solidFill>
                <a:latin typeface="Calibri" pitchFamily="34" charset="0"/>
              </a:rPr>
              <a:t> (t+2)</a:t>
            </a:r>
            <a:endParaRPr lang="en-US" dirty="0"/>
          </a:p>
        </p:txBody>
      </p:sp>
    </p:spTree>
    <p:custDataLst>
      <p:tags r:id="rId1"/>
    </p:custData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1676400"/>
          </a:xfrm>
        </p:spPr>
        <p:txBody>
          <a:bodyPr>
            <a:noAutofit/>
          </a:bodyPr>
          <a:lstStyle/>
          <a:p>
            <a:pPr algn="ctr"/>
            <a:r>
              <a:rPr lang="en-US" sz="3600" b="1" dirty="0" smtClean="0">
                <a:solidFill>
                  <a:schemeClr val="tx2"/>
                </a:solidFill>
                <a:latin typeface="Calibri" pitchFamily="34" charset="0"/>
                <a:cs typeface="Times New Roman" pitchFamily="18" charset="0"/>
              </a:rPr>
              <a:t>Important terms in stock market and in stock trading</a:t>
            </a:r>
            <a:r>
              <a:rPr lang="en-US" sz="2000" u="sng" dirty="0" smtClean="0">
                <a:latin typeface="Times New Roman" pitchFamily="18" charset="0"/>
                <a:cs typeface="Times New Roman" pitchFamily="18" charset="0"/>
              </a:rPr>
              <a:t/>
            </a:r>
            <a:br>
              <a:rPr lang="en-US" sz="2000" u="sng"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286000"/>
            <a:ext cx="8305800" cy="3733800"/>
          </a:xfrm>
        </p:spPr>
        <p:txBody>
          <a:bodyPr>
            <a:noAutofit/>
          </a:bodyPr>
          <a:lstStyle/>
          <a:p>
            <a:pPr>
              <a:buNone/>
            </a:pPr>
            <a:r>
              <a:rPr lang="en-US" sz="2800" b="1" i="1" dirty="0" smtClean="0">
                <a:solidFill>
                  <a:schemeClr val="tx2"/>
                </a:solidFill>
                <a:latin typeface="Calibri" pitchFamily="34" charset="0"/>
              </a:rPr>
              <a:t>	</a:t>
            </a:r>
            <a:r>
              <a:rPr lang="en-US" sz="2800" b="1" dirty="0" smtClean="0">
                <a:solidFill>
                  <a:schemeClr val="tx2"/>
                </a:solidFill>
                <a:latin typeface="Calibri" pitchFamily="34" charset="0"/>
              </a:rPr>
              <a:t>Open-   </a:t>
            </a:r>
            <a:r>
              <a:rPr lang="en-US" sz="2800" dirty="0" smtClean="0">
                <a:solidFill>
                  <a:schemeClr val="tx2"/>
                </a:solidFill>
                <a:latin typeface="Calibri" pitchFamily="34" charset="0"/>
              </a:rPr>
              <a:t>The  stock price in beginning of Day(i.e. in morning).</a:t>
            </a:r>
          </a:p>
          <a:p>
            <a:pPr>
              <a:buNone/>
            </a:pPr>
            <a:r>
              <a:rPr lang="en-US" sz="2800" dirty="0" smtClean="0">
                <a:solidFill>
                  <a:schemeClr val="tx2"/>
                </a:solidFill>
                <a:latin typeface="Calibri" pitchFamily="34" charset="0"/>
              </a:rPr>
              <a:t/>
            </a:r>
            <a:br>
              <a:rPr lang="en-US" sz="2800" dirty="0" smtClean="0">
                <a:solidFill>
                  <a:schemeClr val="tx2"/>
                </a:solidFill>
                <a:latin typeface="Calibri" pitchFamily="34" charset="0"/>
              </a:rPr>
            </a:br>
            <a:r>
              <a:rPr lang="en-US" sz="2800" b="1" dirty="0" smtClean="0">
                <a:solidFill>
                  <a:schemeClr val="tx2"/>
                </a:solidFill>
                <a:latin typeface="Calibri" pitchFamily="34" charset="0"/>
              </a:rPr>
              <a:t>High</a:t>
            </a:r>
            <a:r>
              <a:rPr lang="en-US" sz="2800" dirty="0" smtClean="0">
                <a:solidFill>
                  <a:schemeClr val="tx2"/>
                </a:solidFill>
                <a:latin typeface="Calibri" pitchFamily="34" charset="0"/>
              </a:rPr>
              <a:t> -  The stock price reached at the highest level in a day.</a:t>
            </a:r>
          </a:p>
          <a:p>
            <a:pPr>
              <a:buNone/>
            </a:pPr>
            <a:r>
              <a:rPr lang="en-US" sz="2800" dirty="0" smtClean="0">
                <a:solidFill>
                  <a:schemeClr val="tx2"/>
                </a:solidFill>
                <a:latin typeface="Calibri" pitchFamily="34" charset="0"/>
              </a:rPr>
              <a:t/>
            </a:r>
            <a:br>
              <a:rPr lang="en-US" sz="2800" dirty="0" smtClean="0">
                <a:solidFill>
                  <a:schemeClr val="tx2"/>
                </a:solidFill>
                <a:latin typeface="Calibri" pitchFamily="34" charset="0"/>
              </a:rPr>
            </a:br>
            <a:r>
              <a:rPr lang="en-US" sz="2800" b="1" dirty="0" smtClean="0">
                <a:solidFill>
                  <a:schemeClr val="tx2"/>
                </a:solidFill>
                <a:latin typeface="Calibri" pitchFamily="34" charset="0"/>
              </a:rPr>
              <a:t>Low</a:t>
            </a:r>
            <a:r>
              <a:rPr lang="en-US" sz="2800" dirty="0" smtClean="0">
                <a:solidFill>
                  <a:schemeClr val="tx2"/>
                </a:solidFill>
                <a:latin typeface="Calibri" pitchFamily="34" charset="0"/>
              </a:rPr>
              <a:t> -  The stock price reached the lowest level in a day.</a:t>
            </a:r>
          </a:p>
          <a:p>
            <a:pPr>
              <a:buNone/>
            </a:pPr>
            <a:r>
              <a:rPr lang="en-US" sz="2800" i="1" dirty="0" smtClean="0">
                <a:solidFill>
                  <a:schemeClr val="tx2"/>
                </a:solidFill>
                <a:latin typeface="Calibri" pitchFamily="34" charset="0"/>
              </a:rPr>
              <a:t/>
            </a:r>
            <a:br>
              <a:rPr lang="en-US" sz="2800" i="1" dirty="0" smtClean="0">
                <a:solidFill>
                  <a:schemeClr val="tx2"/>
                </a:solidFill>
                <a:latin typeface="Calibri" pitchFamily="34" charset="0"/>
              </a:rPr>
            </a:br>
            <a:endParaRPr lang="en-US" sz="2800" i="1" dirty="0">
              <a:solidFill>
                <a:schemeClr val="tx2"/>
              </a:solidFill>
              <a:latin typeface="Calibri" pitchFamily="34" charset="0"/>
            </a:endParaRPr>
          </a:p>
        </p:txBody>
      </p:sp>
    </p:spTree>
    <p:custDataLst>
      <p:tags r:id="rId1"/>
    </p:custData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1600200"/>
          </a:xfrm>
        </p:spPr>
        <p:txBody>
          <a:bodyPr>
            <a:normAutofit/>
          </a:bodyPr>
          <a:lstStyle/>
          <a:p>
            <a:pPr algn="ctr"/>
            <a:r>
              <a:rPr lang="en-US" b="1" dirty="0" smtClean="0">
                <a:solidFill>
                  <a:schemeClr val="tx2"/>
                </a:solidFill>
                <a:latin typeface="Comic Sans MS" pitchFamily="66" charset="0"/>
                <a:cs typeface="Times New Roman" pitchFamily="18" charset="0"/>
              </a:rPr>
              <a:t>Important terms in stock market and in stock trading</a:t>
            </a:r>
            <a:r>
              <a:rPr lang="en-US" sz="2800" dirty="0" smtClean="0">
                <a:latin typeface="Calibri" pitchFamily="34" charset="0"/>
              </a:rPr>
              <a:t/>
            </a:r>
            <a:br>
              <a:rPr lang="en-US" sz="2800" dirty="0" smtClean="0">
                <a:latin typeface="Calibri" pitchFamily="34" charset="0"/>
              </a:rPr>
            </a:br>
            <a:endParaRPr lang="en-US" sz="2800" dirty="0">
              <a:latin typeface="Calibri" pitchFamily="34" charset="0"/>
            </a:endParaRPr>
          </a:p>
        </p:txBody>
      </p:sp>
      <p:sp>
        <p:nvSpPr>
          <p:cNvPr id="3" name="Content Placeholder 2"/>
          <p:cNvSpPr>
            <a:spLocks noGrp="1"/>
          </p:cNvSpPr>
          <p:nvPr>
            <p:ph idx="1"/>
          </p:nvPr>
        </p:nvSpPr>
        <p:spPr>
          <a:xfrm>
            <a:off x="457200" y="1676400"/>
            <a:ext cx="8153400" cy="4038600"/>
          </a:xfrm>
        </p:spPr>
        <p:txBody>
          <a:bodyPr>
            <a:normAutofit fontScale="92500" lnSpcReduction="10000"/>
          </a:bodyPr>
          <a:lstStyle/>
          <a:p>
            <a:pPr>
              <a:buNone/>
            </a:pPr>
            <a:r>
              <a:rPr lang="en-US" b="1" i="1" dirty="0" smtClean="0">
                <a:solidFill>
                  <a:schemeClr val="tx2">
                    <a:lumMod val="75000"/>
                  </a:schemeClr>
                </a:solidFill>
                <a:latin typeface="Calibri" pitchFamily="34" charset="0"/>
              </a:rPr>
              <a:t>	</a:t>
            </a:r>
            <a:r>
              <a:rPr lang="en-US" sz="2800" b="1" dirty="0" smtClean="0">
                <a:solidFill>
                  <a:schemeClr val="tx2"/>
                </a:solidFill>
                <a:latin typeface="Calibri" pitchFamily="34" charset="0"/>
              </a:rPr>
              <a:t>Close</a:t>
            </a:r>
            <a:r>
              <a:rPr lang="en-US" sz="2800" dirty="0" smtClean="0">
                <a:solidFill>
                  <a:schemeClr val="tx2"/>
                </a:solidFill>
                <a:latin typeface="Calibri" pitchFamily="34" charset="0"/>
              </a:rPr>
              <a:t> - The stock price at which it remains after the end of market timings or the final price of the stock when the market closes for a day. </a:t>
            </a:r>
            <a:br>
              <a:rPr lang="en-US" sz="2800" dirty="0" smtClean="0">
                <a:solidFill>
                  <a:schemeClr val="tx2"/>
                </a:solidFill>
                <a:latin typeface="Calibri" pitchFamily="34" charset="0"/>
              </a:rPr>
            </a:br>
            <a:r>
              <a:rPr lang="en-US" sz="2800" dirty="0" smtClean="0">
                <a:solidFill>
                  <a:schemeClr val="tx2"/>
                </a:solidFill>
                <a:latin typeface="Calibri" pitchFamily="34" charset="0"/>
              </a:rPr>
              <a:t>            </a:t>
            </a:r>
            <a:br>
              <a:rPr lang="en-US" sz="2800" dirty="0" smtClean="0">
                <a:solidFill>
                  <a:schemeClr val="tx2"/>
                </a:solidFill>
                <a:latin typeface="Calibri" pitchFamily="34" charset="0"/>
              </a:rPr>
            </a:br>
            <a:r>
              <a:rPr lang="en-US" sz="2800" b="1" dirty="0" smtClean="0">
                <a:solidFill>
                  <a:schemeClr val="tx2"/>
                </a:solidFill>
                <a:latin typeface="Calibri" pitchFamily="34" charset="0"/>
              </a:rPr>
              <a:t>Volume</a:t>
            </a:r>
            <a:r>
              <a:rPr lang="en-US" sz="2800" dirty="0" smtClean="0">
                <a:solidFill>
                  <a:schemeClr val="tx2"/>
                </a:solidFill>
                <a:latin typeface="Calibri" pitchFamily="34" charset="0"/>
              </a:rPr>
              <a:t> - Volume is nothing but quantity.</a:t>
            </a:r>
          </a:p>
          <a:p>
            <a:pPr>
              <a:buNone/>
            </a:pPr>
            <a:r>
              <a:rPr lang="en-US" sz="2800" dirty="0" smtClean="0">
                <a:solidFill>
                  <a:schemeClr val="tx2"/>
                </a:solidFill>
                <a:latin typeface="Calibri" pitchFamily="34" charset="0"/>
              </a:rPr>
              <a:t/>
            </a:r>
            <a:br>
              <a:rPr lang="en-US" sz="2800" dirty="0" smtClean="0">
                <a:solidFill>
                  <a:schemeClr val="tx2"/>
                </a:solidFill>
                <a:latin typeface="Calibri" pitchFamily="34" charset="0"/>
              </a:rPr>
            </a:br>
            <a:r>
              <a:rPr lang="en-US" sz="2800" b="1" dirty="0" smtClean="0">
                <a:solidFill>
                  <a:schemeClr val="tx2"/>
                </a:solidFill>
                <a:latin typeface="Calibri" pitchFamily="34" charset="0"/>
              </a:rPr>
              <a:t>Bid</a:t>
            </a:r>
            <a:r>
              <a:rPr lang="en-US" sz="2800" dirty="0" smtClean="0">
                <a:solidFill>
                  <a:schemeClr val="tx2"/>
                </a:solidFill>
                <a:latin typeface="Calibri" pitchFamily="34" charset="0"/>
              </a:rPr>
              <a:t>  - The Buying price is called as Bid price.</a:t>
            </a:r>
          </a:p>
          <a:p>
            <a:pPr>
              <a:buNone/>
            </a:pPr>
            <a:r>
              <a:rPr lang="en-US" sz="2800" dirty="0" smtClean="0">
                <a:solidFill>
                  <a:schemeClr val="tx2"/>
                </a:solidFill>
                <a:latin typeface="Calibri" pitchFamily="34" charset="0"/>
              </a:rPr>
              <a:t/>
            </a:r>
            <a:br>
              <a:rPr lang="en-US" sz="2800" dirty="0" smtClean="0">
                <a:solidFill>
                  <a:schemeClr val="tx2"/>
                </a:solidFill>
                <a:latin typeface="Calibri" pitchFamily="34" charset="0"/>
              </a:rPr>
            </a:br>
            <a:r>
              <a:rPr lang="en-US" sz="2800" b="1" dirty="0" smtClean="0">
                <a:solidFill>
                  <a:schemeClr val="tx2"/>
                </a:solidFill>
                <a:latin typeface="Calibri" pitchFamily="34" charset="0"/>
              </a:rPr>
              <a:t>Offer </a:t>
            </a:r>
            <a:r>
              <a:rPr lang="en-US" sz="2800" dirty="0" smtClean="0">
                <a:solidFill>
                  <a:schemeClr val="tx2"/>
                </a:solidFill>
                <a:latin typeface="Calibri" pitchFamily="34" charset="0"/>
              </a:rPr>
              <a:t>- The selling price is called offer price.</a:t>
            </a:r>
            <a:r>
              <a:rPr lang="en-US" sz="2800" i="1" dirty="0" smtClean="0">
                <a:solidFill>
                  <a:schemeClr val="tx2"/>
                </a:solidFill>
                <a:latin typeface="Calibri" pitchFamily="34" charset="0"/>
              </a:rPr>
              <a:t/>
            </a:r>
            <a:br>
              <a:rPr lang="en-US" sz="2800" i="1" dirty="0" smtClean="0">
                <a:solidFill>
                  <a:schemeClr val="tx2"/>
                </a:solidFill>
                <a:latin typeface="Calibri" pitchFamily="34" charset="0"/>
              </a:rPr>
            </a:br>
            <a:endParaRPr lang="en-US" sz="2800" i="1" dirty="0">
              <a:solidFill>
                <a:schemeClr val="tx2"/>
              </a:solidFill>
              <a:latin typeface="Calibri" pitchFamily="34" charset="0"/>
            </a:endParaRPr>
          </a:p>
        </p:txBody>
      </p:sp>
    </p:spTree>
    <p:custDataLst>
      <p:tags r:id="rId1"/>
    </p:custData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762000"/>
          </a:xfrm>
        </p:spPr>
        <p:txBody>
          <a:bodyPr>
            <a:noAutofit/>
          </a:bodyPr>
          <a:lstStyle/>
          <a:p>
            <a:pPr algn="ctr"/>
            <a:r>
              <a:rPr lang="en-US" sz="3600" b="1" dirty="0" smtClean="0">
                <a:solidFill>
                  <a:schemeClr val="tx2"/>
                </a:solidFill>
                <a:latin typeface="Calibri" pitchFamily="34" charset="0"/>
                <a:cs typeface="Times New Roman" pitchFamily="18" charset="0"/>
              </a:rPr>
              <a:t>Investment in Short term, Mid term and Long term trading</a:t>
            </a:r>
            <a:endParaRPr lang="en-US" sz="2800" dirty="0">
              <a:solidFill>
                <a:schemeClr val="tx2"/>
              </a:solidFill>
              <a:latin typeface="Calibri" pitchFamily="34" charset="0"/>
            </a:endParaRPr>
          </a:p>
        </p:txBody>
      </p:sp>
      <p:sp>
        <p:nvSpPr>
          <p:cNvPr id="3" name="Content Placeholder 2"/>
          <p:cNvSpPr>
            <a:spLocks noGrp="1"/>
          </p:cNvSpPr>
          <p:nvPr>
            <p:ph idx="1"/>
          </p:nvPr>
        </p:nvSpPr>
        <p:spPr>
          <a:xfrm>
            <a:off x="609600" y="1828800"/>
            <a:ext cx="7772400" cy="4038600"/>
          </a:xfrm>
        </p:spPr>
        <p:txBody>
          <a:bodyPr>
            <a:normAutofit lnSpcReduction="10000"/>
          </a:bodyPr>
          <a:lstStyle/>
          <a:p>
            <a:pPr>
              <a:buNone/>
            </a:pPr>
            <a:r>
              <a:rPr lang="en-US" sz="3200" b="1" u="sng" dirty="0" smtClean="0">
                <a:solidFill>
                  <a:schemeClr val="tx2"/>
                </a:solidFill>
                <a:latin typeface="Calibri" pitchFamily="34" charset="0"/>
              </a:rPr>
              <a:t>Short Term Trading</a:t>
            </a:r>
            <a:r>
              <a:rPr lang="en-US" sz="3200" b="1" dirty="0" smtClean="0">
                <a:solidFill>
                  <a:schemeClr val="tx2"/>
                </a:solidFill>
                <a:latin typeface="Calibri" pitchFamily="34" charset="0"/>
              </a:rPr>
              <a:t> </a:t>
            </a:r>
            <a:r>
              <a:rPr lang="en-US" sz="3200" dirty="0" smtClean="0">
                <a:solidFill>
                  <a:schemeClr val="tx2"/>
                </a:solidFill>
                <a:latin typeface="Calibri" pitchFamily="34" charset="0"/>
              </a:rPr>
              <a:t>- </a:t>
            </a:r>
            <a:r>
              <a:rPr lang="en-US" dirty="0" smtClean="0">
                <a:solidFill>
                  <a:schemeClr val="tx2">
                    <a:lumMod val="75000"/>
                  </a:schemeClr>
                </a:solidFill>
                <a:latin typeface="Calibri" pitchFamily="34" charset="0"/>
              </a:rPr>
              <a:t/>
            </a:r>
            <a:br>
              <a:rPr lang="en-US" dirty="0" smtClean="0">
                <a:solidFill>
                  <a:schemeClr val="tx2">
                    <a:lumMod val="75000"/>
                  </a:schemeClr>
                </a:solidFill>
                <a:latin typeface="Calibri" pitchFamily="34" charset="0"/>
              </a:rPr>
            </a:br>
            <a:r>
              <a:rPr lang="en-US" sz="2800" dirty="0" smtClean="0">
                <a:solidFill>
                  <a:schemeClr val="tx2">
                    <a:lumMod val="75000"/>
                  </a:schemeClr>
                </a:solidFill>
                <a:latin typeface="Calibri" pitchFamily="34" charset="0"/>
              </a:rPr>
              <a:t>Stock trading done from one week to couple of months is called short term.</a:t>
            </a:r>
            <a:r>
              <a:rPr lang="en-US" dirty="0" smtClean="0">
                <a:solidFill>
                  <a:schemeClr val="tx2">
                    <a:lumMod val="75000"/>
                  </a:schemeClr>
                </a:solidFill>
                <a:latin typeface="Calibri" pitchFamily="34" charset="0"/>
              </a:rPr>
              <a:t/>
            </a:r>
            <a:br>
              <a:rPr lang="en-US" dirty="0" smtClean="0">
                <a:solidFill>
                  <a:schemeClr val="tx2">
                    <a:lumMod val="75000"/>
                  </a:schemeClr>
                </a:solidFill>
                <a:latin typeface="Calibri" pitchFamily="34" charset="0"/>
              </a:rPr>
            </a:br>
            <a:endParaRPr lang="en-US" dirty="0" smtClean="0">
              <a:solidFill>
                <a:schemeClr val="tx2">
                  <a:lumMod val="75000"/>
                </a:schemeClr>
              </a:solidFill>
              <a:latin typeface="Calibri" pitchFamily="34" charset="0"/>
            </a:endParaRPr>
          </a:p>
          <a:p>
            <a:pPr>
              <a:buNone/>
            </a:pPr>
            <a:r>
              <a:rPr lang="en-US" sz="3200" b="1" u="sng" dirty="0" smtClean="0">
                <a:solidFill>
                  <a:schemeClr val="tx2"/>
                </a:solidFill>
                <a:latin typeface="Calibri" pitchFamily="34" charset="0"/>
              </a:rPr>
              <a:t>Mid term Trading</a:t>
            </a:r>
            <a:r>
              <a:rPr lang="en-US" sz="3200" b="1" dirty="0" smtClean="0">
                <a:solidFill>
                  <a:schemeClr val="tx2"/>
                </a:solidFill>
                <a:latin typeface="Calibri" pitchFamily="34" charset="0"/>
              </a:rPr>
              <a:t> </a:t>
            </a:r>
            <a:r>
              <a:rPr lang="en-US" sz="3200" dirty="0" smtClean="0">
                <a:solidFill>
                  <a:schemeClr val="tx2"/>
                </a:solidFill>
                <a:latin typeface="Calibri" pitchFamily="34" charset="0"/>
              </a:rPr>
              <a:t>- </a:t>
            </a:r>
            <a:r>
              <a:rPr lang="en-US" dirty="0" smtClean="0">
                <a:solidFill>
                  <a:schemeClr val="tx2">
                    <a:lumMod val="75000"/>
                  </a:schemeClr>
                </a:solidFill>
                <a:latin typeface="Calibri" pitchFamily="34" charset="0"/>
              </a:rPr>
              <a:t/>
            </a:r>
            <a:br>
              <a:rPr lang="en-US" dirty="0" smtClean="0">
                <a:solidFill>
                  <a:schemeClr val="tx2">
                    <a:lumMod val="75000"/>
                  </a:schemeClr>
                </a:solidFill>
                <a:latin typeface="Calibri" pitchFamily="34" charset="0"/>
              </a:rPr>
            </a:br>
            <a:r>
              <a:rPr lang="en-US" sz="2800" dirty="0" smtClean="0">
                <a:solidFill>
                  <a:schemeClr val="tx2">
                    <a:lumMod val="75000"/>
                  </a:schemeClr>
                </a:solidFill>
                <a:latin typeface="Calibri" pitchFamily="34" charset="0"/>
              </a:rPr>
              <a:t>Stock trading done from one month to couple of months, say six to eight months is called mid term trading.</a:t>
            </a:r>
            <a:r>
              <a:rPr lang="en-US" dirty="0" smtClean="0">
                <a:latin typeface="Calibri" pitchFamily="34" charset="0"/>
              </a:rPr>
              <a:t/>
            </a:r>
            <a:br>
              <a:rPr lang="en-US" dirty="0" smtClean="0">
                <a:latin typeface="Calibri" pitchFamily="34" charset="0"/>
              </a:rPr>
            </a:br>
            <a:endParaRPr lang="en-US" dirty="0">
              <a:latin typeface="Calibri" pitchFamily="34" charset="0"/>
            </a:endParaRPr>
          </a:p>
        </p:txBody>
      </p:sp>
    </p:spTree>
    <p:custDataLst>
      <p:tags r:id="rId1"/>
    </p:custData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1143000"/>
          </a:xfrm>
        </p:spPr>
        <p:txBody>
          <a:bodyPr>
            <a:normAutofit/>
          </a:bodyPr>
          <a:lstStyle/>
          <a:p>
            <a:pPr algn="ctr"/>
            <a:r>
              <a:rPr lang="en-US" sz="2800" b="1" dirty="0" smtClean="0">
                <a:solidFill>
                  <a:schemeClr val="tx2"/>
                </a:solidFill>
                <a:latin typeface="Comic Sans MS" pitchFamily="66" charset="0"/>
                <a:cs typeface="Times New Roman" pitchFamily="18" charset="0"/>
              </a:rPr>
              <a:t>Investment in Short term, Mid term and Long term trading</a:t>
            </a:r>
            <a:endParaRPr lang="en-US" sz="2400" dirty="0"/>
          </a:p>
        </p:txBody>
      </p:sp>
      <p:sp>
        <p:nvSpPr>
          <p:cNvPr id="3" name="Content Placeholder 2"/>
          <p:cNvSpPr>
            <a:spLocks noGrp="1"/>
          </p:cNvSpPr>
          <p:nvPr>
            <p:ph idx="1"/>
          </p:nvPr>
        </p:nvSpPr>
        <p:spPr>
          <a:xfrm>
            <a:off x="609600" y="2057400"/>
            <a:ext cx="8077200" cy="4343400"/>
          </a:xfrm>
        </p:spPr>
        <p:txBody>
          <a:bodyPr>
            <a:normAutofit/>
          </a:bodyPr>
          <a:lstStyle/>
          <a:p>
            <a:pPr>
              <a:buNone/>
            </a:pPr>
            <a:r>
              <a:rPr lang="en-US" sz="3200" b="1" u="sng" dirty="0" smtClean="0">
                <a:solidFill>
                  <a:schemeClr val="tx2"/>
                </a:solidFill>
                <a:latin typeface="Calibri" pitchFamily="34" charset="0"/>
              </a:rPr>
              <a:t>Long term trading</a:t>
            </a:r>
            <a:r>
              <a:rPr lang="en-US" sz="3200" dirty="0" smtClean="0">
                <a:solidFill>
                  <a:schemeClr val="tx2"/>
                </a:solidFill>
                <a:latin typeface="Calibri" pitchFamily="34" charset="0"/>
              </a:rPr>
              <a:t> - </a:t>
            </a:r>
            <a:r>
              <a:rPr lang="en-US" dirty="0" smtClean="0">
                <a:solidFill>
                  <a:schemeClr val="tx2">
                    <a:lumMod val="75000"/>
                  </a:schemeClr>
                </a:solidFill>
                <a:latin typeface="Calibri" pitchFamily="34" charset="0"/>
              </a:rPr>
              <a:t/>
            </a:r>
            <a:br>
              <a:rPr lang="en-US" dirty="0" smtClean="0">
                <a:solidFill>
                  <a:schemeClr val="tx2">
                    <a:lumMod val="75000"/>
                  </a:schemeClr>
                </a:solidFill>
                <a:latin typeface="Calibri" pitchFamily="34" charset="0"/>
              </a:rPr>
            </a:br>
            <a:r>
              <a:rPr lang="en-US" dirty="0" smtClean="0">
                <a:solidFill>
                  <a:schemeClr val="tx2">
                    <a:lumMod val="75000"/>
                  </a:schemeClr>
                </a:solidFill>
                <a:latin typeface="Calibri" pitchFamily="34" charset="0"/>
              </a:rPr>
              <a:t>- </a:t>
            </a:r>
            <a:r>
              <a:rPr lang="en-US" sz="2800" dirty="0" smtClean="0">
                <a:solidFill>
                  <a:schemeClr val="tx2">
                    <a:lumMod val="75000"/>
                  </a:schemeClr>
                </a:solidFill>
                <a:latin typeface="Calibri" pitchFamily="34" charset="0"/>
              </a:rPr>
              <a:t>Stock trading done form couple of months to couple of years is called long term trading.</a:t>
            </a:r>
            <a:br>
              <a:rPr lang="en-US" sz="2800" dirty="0" smtClean="0">
                <a:solidFill>
                  <a:schemeClr val="tx2">
                    <a:lumMod val="75000"/>
                  </a:schemeClr>
                </a:solidFill>
                <a:latin typeface="Calibri" pitchFamily="34" charset="0"/>
              </a:rPr>
            </a:br>
            <a:r>
              <a:rPr lang="en-US" sz="2800" dirty="0" smtClean="0">
                <a:solidFill>
                  <a:schemeClr val="tx2">
                    <a:lumMod val="75000"/>
                  </a:schemeClr>
                </a:solidFill>
                <a:latin typeface="Calibri" pitchFamily="34" charset="0"/>
              </a:rPr>
              <a:t>- Companies whose fundamentals are good and have good future plans then the stocks of these companies are used for long term trading.</a:t>
            </a:r>
            <a:br>
              <a:rPr lang="en-US" sz="2800" dirty="0" smtClean="0">
                <a:solidFill>
                  <a:schemeClr val="tx2">
                    <a:lumMod val="75000"/>
                  </a:schemeClr>
                </a:solidFill>
                <a:latin typeface="Calibri" pitchFamily="34" charset="0"/>
              </a:rPr>
            </a:br>
            <a:r>
              <a:rPr lang="en-US" sz="2800" dirty="0" smtClean="0">
                <a:solidFill>
                  <a:schemeClr val="tx2">
                    <a:lumMod val="75000"/>
                  </a:schemeClr>
                </a:solidFill>
                <a:latin typeface="Calibri" pitchFamily="34" charset="0"/>
              </a:rPr>
              <a:t>- Generally traders having good capital go for long term trading.</a:t>
            </a:r>
            <a:endParaRPr lang="en-US" b="1" dirty="0" smtClean="0">
              <a:solidFill>
                <a:schemeClr val="tx2">
                  <a:lumMod val="75000"/>
                </a:schemeClr>
              </a:solidFill>
              <a:latin typeface="Calibri" pitchFamily="34" charset="0"/>
            </a:endParaRPr>
          </a:p>
          <a:p>
            <a:pPr>
              <a:buNone/>
            </a:pPr>
            <a:endParaRPr lang="en-US" dirty="0"/>
          </a:p>
        </p:txBody>
      </p:sp>
    </p:spTree>
    <p:custDataLst>
      <p:tags r:id="rId1"/>
    </p:custData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iterate type="lt">
                                    <p:tmAbs val="0"/>
                                  </p:iterate>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normAutofit/>
          </a:bodyPr>
          <a:lstStyle/>
          <a:p>
            <a:pPr algn="ctr"/>
            <a:r>
              <a:rPr lang="en-US" sz="3600" b="1" dirty="0" smtClean="0">
                <a:solidFill>
                  <a:schemeClr val="tx2"/>
                </a:solidFill>
                <a:latin typeface="Comic Sans MS" pitchFamily="66" charset="0"/>
              </a:rPr>
              <a:t>Content</a:t>
            </a:r>
            <a:endParaRPr lang="en-US" b="1" dirty="0">
              <a:solidFill>
                <a:schemeClr val="tx2"/>
              </a:solidFill>
              <a:latin typeface="Comic Sans MS" pitchFamily="66" charset="0"/>
            </a:endParaRPr>
          </a:p>
        </p:txBody>
      </p:sp>
      <p:sp>
        <p:nvSpPr>
          <p:cNvPr id="3" name="Rectangle 2"/>
          <p:cNvSpPr/>
          <p:nvPr/>
        </p:nvSpPr>
        <p:spPr>
          <a:xfrm>
            <a:off x="381000" y="1066801"/>
            <a:ext cx="8382000" cy="4832092"/>
          </a:xfrm>
          <a:prstGeom prst="rect">
            <a:avLst/>
          </a:prstGeom>
        </p:spPr>
        <p:txBody>
          <a:bodyPr wrap="square">
            <a:spAutoFit/>
          </a:bodyPr>
          <a:lstStyle/>
          <a:p>
            <a:pPr algn="just">
              <a:buFont typeface="Wingdings" pitchFamily="2" charset="2"/>
              <a:buChar char="Ø"/>
            </a:pPr>
            <a:r>
              <a:rPr lang="en-US" sz="2800" b="1" dirty="0" smtClean="0">
                <a:solidFill>
                  <a:schemeClr val="tx2">
                    <a:lumMod val="75000"/>
                  </a:schemeClr>
                </a:solidFill>
                <a:latin typeface="Calibri" pitchFamily="34" charset="0"/>
              </a:rPr>
              <a:t>Definition of Stock and Stock market</a:t>
            </a:r>
          </a:p>
          <a:p>
            <a:pPr algn="just">
              <a:buFont typeface="Wingdings" pitchFamily="2" charset="2"/>
              <a:buChar char="Ø"/>
            </a:pPr>
            <a:r>
              <a:rPr lang="en-US" sz="2800" b="1" dirty="0" smtClean="0">
                <a:solidFill>
                  <a:schemeClr val="tx2">
                    <a:lumMod val="75000"/>
                  </a:schemeClr>
                </a:solidFill>
                <a:latin typeface="Calibri" pitchFamily="34" charset="0"/>
              </a:rPr>
              <a:t>Types Of Stock Exchange</a:t>
            </a:r>
          </a:p>
          <a:p>
            <a:pPr algn="just">
              <a:buFont typeface="Wingdings" pitchFamily="2" charset="2"/>
              <a:buChar char="Ø"/>
            </a:pPr>
            <a:r>
              <a:rPr lang="en-US" sz="2800" b="1" dirty="0" smtClean="0">
                <a:solidFill>
                  <a:schemeClr val="tx2">
                    <a:lumMod val="75000"/>
                  </a:schemeClr>
                </a:solidFill>
                <a:latin typeface="Calibri" pitchFamily="34" charset="0"/>
              </a:rPr>
              <a:t>Stock exchange in World and India</a:t>
            </a:r>
          </a:p>
          <a:p>
            <a:pPr algn="just">
              <a:buFont typeface="Wingdings" pitchFamily="2" charset="2"/>
              <a:buChar char="Ø"/>
            </a:pPr>
            <a:r>
              <a:rPr lang="en-US" sz="2800" b="1" dirty="0" smtClean="0">
                <a:solidFill>
                  <a:schemeClr val="tx2">
                    <a:lumMod val="75000"/>
                  </a:schemeClr>
                </a:solidFill>
                <a:latin typeface="Calibri" pitchFamily="34" charset="0"/>
              </a:rPr>
              <a:t>Trading In Stock Market</a:t>
            </a:r>
          </a:p>
          <a:p>
            <a:pPr algn="just">
              <a:buFont typeface="Wingdings" pitchFamily="2" charset="2"/>
              <a:buChar char="Ø"/>
            </a:pPr>
            <a:r>
              <a:rPr lang="en-US" sz="2800" b="1" dirty="0" err="1" smtClean="0">
                <a:solidFill>
                  <a:schemeClr val="tx2">
                    <a:lumMod val="75000"/>
                  </a:schemeClr>
                </a:solidFill>
                <a:latin typeface="Calibri" pitchFamily="34" charset="0"/>
              </a:rPr>
              <a:t>Demat</a:t>
            </a:r>
            <a:r>
              <a:rPr lang="en-US" sz="2800" b="1" dirty="0" smtClean="0">
                <a:solidFill>
                  <a:schemeClr val="tx2">
                    <a:lumMod val="75000"/>
                  </a:schemeClr>
                </a:solidFill>
                <a:latin typeface="Calibri" pitchFamily="34" charset="0"/>
              </a:rPr>
              <a:t> Account</a:t>
            </a:r>
          </a:p>
          <a:p>
            <a:pPr algn="just">
              <a:buFont typeface="Wingdings" pitchFamily="2" charset="2"/>
              <a:buChar char="Ø"/>
            </a:pPr>
            <a:r>
              <a:rPr lang="en-US" sz="2800" b="1" dirty="0" smtClean="0">
                <a:solidFill>
                  <a:schemeClr val="tx2">
                    <a:lumMod val="75000"/>
                  </a:schemeClr>
                </a:solidFill>
                <a:latin typeface="Calibri" pitchFamily="34" charset="0"/>
              </a:rPr>
              <a:t>Importance Of Stock Market in stock trading</a:t>
            </a:r>
          </a:p>
          <a:p>
            <a:pPr algn="just">
              <a:buFont typeface="Wingdings" pitchFamily="2" charset="2"/>
              <a:buChar char="Ø"/>
            </a:pPr>
            <a:r>
              <a:rPr lang="en-US" sz="2800" b="1" dirty="0" smtClean="0">
                <a:solidFill>
                  <a:schemeClr val="tx2">
                    <a:lumMod val="75000"/>
                  </a:schemeClr>
                </a:solidFill>
                <a:latin typeface="Calibri" pitchFamily="34" charset="0"/>
              </a:rPr>
              <a:t>Investment in various types of trading</a:t>
            </a:r>
          </a:p>
          <a:p>
            <a:pPr algn="just">
              <a:buFont typeface="Wingdings" pitchFamily="2" charset="2"/>
              <a:buChar char="Ø"/>
            </a:pPr>
            <a:r>
              <a:rPr lang="en-US" sz="2800" b="1" dirty="0" smtClean="0">
                <a:solidFill>
                  <a:schemeClr val="tx2">
                    <a:lumMod val="75000"/>
                  </a:schemeClr>
                </a:solidFill>
                <a:latin typeface="Calibri" pitchFamily="34" charset="0"/>
              </a:rPr>
              <a:t>Stock Market Conditions</a:t>
            </a:r>
          </a:p>
          <a:p>
            <a:pPr algn="just">
              <a:buFont typeface="Wingdings" pitchFamily="2" charset="2"/>
              <a:buChar char="Ø"/>
            </a:pPr>
            <a:r>
              <a:rPr lang="en-US" sz="2800" b="1" dirty="0" smtClean="0">
                <a:solidFill>
                  <a:schemeClr val="tx2">
                    <a:lumMod val="75000"/>
                  </a:schemeClr>
                </a:solidFill>
                <a:latin typeface="Calibri" pitchFamily="34" charset="0"/>
              </a:rPr>
              <a:t>Calculations Of Indices</a:t>
            </a:r>
          </a:p>
          <a:p>
            <a:pPr algn="just">
              <a:buFont typeface="Wingdings" pitchFamily="2" charset="2"/>
              <a:buChar char="Ø"/>
            </a:pPr>
            <a:r>
              <a:rPr lang="en-US" sz="2800" b="1" dirty="0" smtClean="0">
                <a:solidFill>
                  <a:schemeClr val="tx2">
                    <a:lumMod val="75000"/>
                  </a:schemeClr>
                </a:solidFill>
                <a:latin typeface="Calibri" pitchFamily="34" charset="0"/>
              </a:rPr>
              <a:t>Benefits of Investing in shares</a:t>
            </a:r>
          </a:p>
          <a:p>
            <a:pPr algn="just">
              <a:buFont typeface="Wingdings" pitchFamily="2" charset="2"/>
              <a:buChar char="Ø"/>
            </a:pPr>
            <a:r>
              <a:rPr lang="en-US" sz="2800" b="1" dirty="0" smtClean="0">
                <a:solidFill>
                  <a:schemeClr val="tx2">
                    <a:lumMod val="75000"/>
                  </a:schemeClr>
                </a:solidFill>
                <a:latin typeface="Calibri" pitchFamily="34" charset="0"/>
              </a:rPr>
              <a:t>Causes Of Price Fluctuation </a:t>
            </a:r>
          </a:p>
        </p:txBody>
      </p:sp>
    </p:spTree>
    <p:custDataLst>
      <p:tags r:id="rId1"/>
    </p:custData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down)">
                                      <p:cBhvr>
                                        <p:cTn id="31" dur="500"/>
                                        <p:tgtEl>
                                          <p:spTgt spid="3">
                                            <p:txEl>
                                              <p:pRg st="5" end="5"/>
                                            </p:txEl>
                                          </p:spTgt>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down)">
                                      <p:cBhvr>
                                        <p:cTn id="39" dur="500"/>
                                        <p:tgtEl>
                                          <p:spTgt spid="3">
                                            <p:txEl>
                                              <p:pRg st="7" end="7"/>
                                            </p:txEl>
                                          </p:spTgt>
                                        </p:tgtEl>
                                      </p:cBhvr>
                                    </p:animEffect>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down)">
                                      <p:cBhvr>
                                        <p:cTn id="43" dur="500"/>
                                        <p:tgtEl>
                                          <p:spTgt spid="3">
                                            <p:txEl>
                                              <p:pRg st="8" end="8"/>
                                            </p:txEl>
                                          </p:spTgt>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down)">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Trading Mechanism</a:t>
            </a:r>
            <a:endParaRPr lang="en-US" b="1" dirty="0"/>
          </a:p>
        </p:txBody>
      </p:sp>
      <p:sp>
        <p:nvSpPr>
          <p:cNvPr id="3" name="Content Placeholder 2"/>
          <p:cNvSpPr>
            <a:spLocks noGrp="1"/>
          </p:cNvSpPr>
          <p:nvPr>
            <p:ph idx="1"/>
          </p:nvPr>
        </p:nvSpPr>
        <p:spPr/>
        <p:txBody>
          <a:bodyPr>
            <a:normAutofit fontScale="85000" lnSpcReduction="20000"/>
          </a:bodyPr>
          <a:lstStyle/>
          <a:p>
            <a:pPr algn="just"/>
            <a:r>
              <a:rPr lang="en-US" dirty="0" smtClean="0">
                <a:solidFill>
                  <a:schemeClr val="tx1"/>
                </a:solidFill>
              </a:rPr>
              <a:t>Trading at both the exchanges takes place through an open electronic limit order book, in which order matching is done by the trading computer. There are no market makers or specialists and the entire process is order-driven, which means that market orders placed by investors are automatically matched with the best limit orders. As a result, buyers and sellers remain anonymous. The advantage of an order driven market is that it brings more transparency, by displaying all buy and sell orders in the trading system. However, in the absence of market makers, there is no guarantee that orders will be executed.</a:t>
            </a:r>
            <a:r>
              <a:rPr lang="en-US" dirty="0" smtClean="0"/>
              <a:t/>
            </a:r>
            <a:br>
              <a:rPr lang="en-US" dirty="0" smtClean="0"/>
            </a:b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fld id="{E7274C1D-C5C9-4088-97B7-768846C101D2}" type="datetime2">
              <a:rPr lang="en-US" smtClean="0"/>
              <a:pPr/>
              <a:t>Tuesday, August 7, 2018</a:t>
            </a:fld>
            <a:endParaRPr lang="en-US" dirty="0"/>
          </a:p>
        </p:txBody>
      </p:sp>
      <p:sp>
        <p:nvSpPr>
          <p:cNvPr id="5" name="Slide Number Placeholder 4"/>
          <p:cNvSpPr>
            <a:spLocks noGrp="1"/>
          </p:cNvSpPr>
          <p:nvPr>
            <p:ph type="sldNum" sz="quarter" idx="11"/>
          </p:nvPr>
        </p:nvSpPr>
        <p:spPr/>
        <p:txBody>
          <a:bodyPr/>
          <a:lstStyle/>
          <a:p>
            <a:fld id="{028F6CB6-376B-4822-816C-FE7F9E5510A1}" type="slidenum">
              <a:rPr lang="en-US" smtClean="0"/>
              <a:pPr/>
              <a:t>20</a:t>
            </a:fld>
            <a:endParaRPr lang="en-US" dirty="0"/>
          </a:p>
        </p:txBody>
      </p:sp>
      <p:sp>
        <p:nvSpPr>
          <p:cNvPr id="6" name="Footer Placeholder 5"/>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Settlement Cycle and Trading Hours</a:t>
            </a:r>
            <a:br>
              <a:rPr lang="en-US" sz="2800" b="1" dirty="0" smtClean="0"/>
            </a:br>
            <a:endParaRPr lang="en-US" sz="2800" dirty="0"/>
          </a:p>
        </p:txBody>
      </p:sp>
      <p:sp>
        <p:nvSpPr>
          <p:cNvPr id="3" name="Content Placeholder 2"/>
          <p:cNvSpPr>
            <a:spLocks noGrp="1"/>
          </p:cNvSpPr>
          <p:nvPr>
            <p:ph idx="1"/>
          </p:nvPr>
        </p:nvSpPr>
        <p:spPr/>
        <p:txBody>
          <a:bodyPr>
            <a:normAutofit fontScale="92500" lnSpcReduction="20000"/>
          </a:bodyPr>
          <a:lstStyle/>
          <a:p>
            <a:pPr algn="just"/>
            <a:r>
              <a:rPr lang="en-US" dirty="0" smtClean="0">
                <a:solidFill>
                  <a:schemeClr val="tx1"/>
                </a:solidFill>
              </a:rPr>
              <a:t>Equity spot markets follow a T+2 rolling settlement. This means that any trade taking place on Monday, gets settled by Wednesday. All trading on stock exchanges takes place between 9:55 am and 3:30 pm, Indian Standard Time (+ 5.5 hours GMT), Monday through Friday. Delivery of shares must be made in dematerialized form, and each exchange has its own clearing house, which assumes all settlement risk, by serving as a central counterparty.</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4" name="Date Placeholder 3"/>
          <p:cNvSpPr>
            <a:spLocks noGrp="1"/>
          </p:cNvSpPr>
          <p:nvPr>
            <p:ph type="dt" sz="half" idx="10"/>
          </p:nvPr>
        </p:nvSpPr>
        <p:spPr/>
        <p:txBody>
          <a:bodyPr/>
          <a:lstStyle/>
          <a:p>
            <a:endParaRPr lang="en-US" dirty="0" smtClean="0"/>
          </a:p>
          <a:p>
            <a:endParaRPr lang="en-US" dirty="0"/>
          </a:p>
        </p:txBody>
      </p:sp>
      <p:sp>
        <p:nvSpPr>
          <p:cNvPr id="5" name="Slide Number Placeholder 4"/>
          <p:cNvSpPr>
            <a:spLocks noGrp="1"/>
          </p:cNvSpPr>
          <p:nvPr>
            <p:ph type="sldNum" sz="quarter" idx="11"/>
          </p:nvPr>
        </p:nvSpPr>
        <p:spPr/>
        <p:txBody>
          <a:bodyPr/>
          <a:lstStyle/>
          <a:p>
            <a:fld id="{028F6CB6-376B-4822-816C-FE7F9E5510A1}" type="slidenum">
              <a:rPr lang="en-US" smtClean="0"/>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60000"/>
                    <a:lumOff val="40000"/>
                  </a:schemeClr>
                </a:solidFill>
                <a:latin typeface="Algerian" pitchFamily="82" charset="0"/>
              </a:rPr>
              <a:t>SPECULATION AND SPECULATOR</a:t>
            </a:r>
            <a:endParaRPr lang="en-US" dirty="0">
              <a:solidFill>
                <a:schemeClr val="tx2">
                  <a:lumMod val="60000"/>
                  <a:lumOff val="40000"/>
                </a:schemeClr>
              </a:solidFill>
              <a:latin typeface="Algerian" pitchFamily="82" charset="0"/>
            </a:endParaRPr>
          </a:p>
        </p:txBody>
      </p:sp>
      <p:sp>
        <p:nvSpPr>
          <p:cNvPr id="3" name="Content Placeholder 2"/>
          <p:cNvSpPr>
            <a:spLocks noGrp="1"/>
          </p:cNvSpPr>
          <p:nvPr>
            <p:ph idx="1"/>
          </p:nvPr>
        </p:nvSpPr>
        <p:spPr>
          <a:xfrm>
            <a:off x="457200" y="1066800"/>
            <a:ext cx="8229600" cy="5791200"/>
          </a:xfrm>
        </p:spPr>
        <p:txBody>
          <a:bodyPr>
            <a:normAutofit fontScale="92500" lnSpcReduction="10000"/>
          </a:bodyPr>
          <a:lstStyle/>
          <a:p>
            <a:pPr lvl="1" algn="just">
              <a:buFont typeface="Wingdings" pitchFamily="2" charset="2"/>
              <a:buChar char="ü"/>
            </a:pPr>
            <a:r>
              <a:rPr lang="en-US" dirty="0" smtClean="0">
                <a:solidFill>
                  <a:schemeClr val="tx2"/>
                </a:solidFill>
                <a:latin typeface="Arial Black" pitchFamily="34" charset="0"/>
              </a:rPr>
              <a:t>SPECULATION :</a:t>
            </a:r>
            <a:r>
              <a:rPr lang="en-US" dirty="0" smtClean="0">
                <a:solidFill>
                  <a:schemeClr val="tx2"/>
                </a:solidFill>
              </a:rPr>
              <a:t> It is the transaction of members to buy or sell securities on stock exchange with a view to make profits to anticipated raise or fall in price of securities.</a:t>
            </a:r>
          </a:p>
          <a:p>
            <a:pPr lvl="1" algn="just">
              <a:buFont typeface="Wingdings" pitchFamily="2" charset="2"/>
              <a:buChar char="ü"/>
            </a:pPr>
            <a:r>
              <a:rPr lang="en-US" dirty="0" smtClean="0">
                <a:solidFill>
                  <a:schemeClr val="tx2"/>
                </a:solidFill>
                <a:latin typeface="Arial Black" pitchFamily="34" charset="0"/>
              </a:rPr>
              <a:t>SPECULATOR</a:t>
            </a:r>
            <a:r>
              <a:rPr lang="en-US" dirty="0" smtClean="0">
                <a:solidFill>
                  <a:schemeClr val="tx2"/>
                </a:solidFill>
              </a:rPr>
              <a:t> : The dealers in stock exchange who indulge in speculation are called speculator. They do not take delivery of securities purchased or sold by them, but only pay or rescue the difference between the purchase price and sale price. The different types of speculators are: </a:t>
            </a:r>
          </a:p>
          <a:p>
            <a:pPr lvl="1" algn="just">
              <a:buFont typeface="Wingdings" pitchFamily="2" charset="2"/>
              <a:buChar char="v"/>
            </a:pPr>
            <a:r>
              <a:rPr lang="en-US" dirty="0" smtClean="0">
                <a:solidFill>
                  <a:schemeClr val="tx2"/>
                </a:solidFill>
              </a:rPr>
              <a:t>BULL</a:t>
            </a:r>
          </a:p>
          <a:p>
            <a:pPr lvl="1" algn="just">
              <a:buFont typeface="Wingdings" pitchFamily="2" charset="2"/>
              <a:buChar char="v"/>
            </a:pPr>
            <a:r>
              <a:rPr lang="en-US" dirty="0" smtClean="0">
                <a:solidFill>
                  <a:schemeClr val="tx2"/>
                </a:solidFill>
              </a:rPr>
              <a:t>BEAR </a:t>
            </a:r>
          </a:p>
          <a:p>
            <a:pPr lvl="1" algn="just">
              <a:buFont typeface="Wingdings" pitchFamily="2" charset="2"/>
              <a:buChar char="v"/>
            </a:pPr>
            <a:r>
              <a:rPr lang="en-US" dirty="0" smtClean="0">
                <a:solidFill>
                  <a:schemeClr val="tx2"/>
                </a:solidFill>
              </a:rPr>
              <a:t>STAG</a:t>
            </a:r>
          </a:p>
          <a:p>
            <a:pPr lvl="1" algn="just">
              <a:buFont typeface="Wingdings" pitchFamily="2" charset="2"/>
              <a:buChar char="v"/>
            </a:pPr>
            <a:r>
              <a:rPr lang="en-US" dirty="0" smtClean="0">
                <a:solidFill>
                  <a:schemeClr val="tx2"/>
                </a:solidFill>
              </a:rPr>
              <a:t>LAME DUCK</a:t>
            </a:r>
            <a:endParaRPr lang="en-US" dirty="0">
              <a:solidFill>
                <a:schemeClr val="tx2"/>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buFont typeface="Wingdings" pitchFamily="2" charset="2"/>
              <a:buChar char="v"/>
            </a:pPr>
            <a:r>
              <a:rPr lang="en-US" dirty="0" smtClean="0">
                <a:solidFill>
                  <a:schemeClr val="tx2">
                    <a:lumMod val="60000"/>
                    <a:lumOff val="40000"/>
                  </a:schemeClr>
                </a:solidFill>
                <a:latin typeface="Algerian" pitchFamily="82" charset="0"/>
              </a:rPr>
              <a:t>BULL {TEJIWALA}</a:t>
            </a:r>
            <a:endParaRPr lang="en-US" dirty="0">
              <a:solidFill>
                <a:schemeClr val="tx2">
                  <a:lumMod val="60000"/>
                  <a:lumOff val="40000"/>
                </a:schemeClr>
              </a:solidFill>
              <a:latin typeface="Algerian" pitchFamily="82" charset="0"/>
            </a:endParaRPr>
          </a:p>
        </p:txBody>
      </p:sp>
      <p:sp>
        <p:nvSpPr>
          <p:cNvPr id="3" name="Content Placeholder 2"/>
          <p:cNvSpPr>
            <a:spLocks noGrp="1"/>
          </p:cNvSpPr>
          <p:nvPr>
            <p:ph idx="1"/>
          </p:nvPr>
        </p:nvSpPr>
        <p:spPr>
          <a:xfrm>
            <a:off x="304800" y="3352800"/>
            <a:ext cx="8382000" cy="3048000"/>
          </a:xfrm>
        </p:spPr>
        <p:txBody>
          <a:bodyPr>
            <a:normAutofit fontScale="85000" lnSpcReduction="20000"/>
          </a:bodyPr>
          <a:lstStyle/>
          <a:p>
            <a:pPr algn="just">
              <a:buNone/>
            </a:pPr>
            <a:r>
              <a:rPr lang="en-US" dirty="0" smtClean="0">
                <a:solidFill>
                  <a:schemeClr val="tx2"/>
                </a:solidFill>
              </a:rPr>
              <a:t>    He is a speculator who expects the future raise in price of securities. He buys the securities to sell them at future date at the higher price.</a:t>
            </a:r>
          </a:p>
          <a:p>
            <a:pPr algn="just">
              <a:buNone/>
            </a:pPr>
            <a:r>
              <a:rPr lang="en-US" dirty="0" smtClean="0">
                <a:solidFill>
                  <a:schemeClr val="tx2"/>
                </a:solidFill>
              </a:rPr>
              <a:t>    He is called as bull because his activities resembles as a bull, as the bull tends to throw its victims up in the air through its horns. </a:t>
            </a:r>
          </a:p>
          <a:p>
            <a:pPr algn="just">
              <a:buNone/>
            </a:pPr>
            <a:r>
              <a:rPr lang="en-US" dirty="0" smtClean="0">
                <a:solidFill>
                  <a:schemeClr val="tx2"/>
                </a:solidFill>
              </a:rPr>
              <a:t>	In simple the bull speculator tries to raise the price of securities by placing a big purchase orders.</a:t>
            </a:r>
            <a:endParaRPr lang="en-US" dirty="0">
              <a:solidFill>
                <a:schemeClr val="tx2"/>
              </a:solidFill>
            </a:endParaRPr>
          </a:p>
        </p:txBody>
      </p:sp>
      <p:pic>
        <p:nvPicPr>
          <p:cNvPr id="2050" name="Picture 2" descr="C:\Documents and Settings\AWESOME AVINASH\My Documents\Downloads\bull.jpg"/>
          <p:cNvPicPr>
            <a:picLocks noChangeAspect="1" noChangeArrowheads="1"/>
          </p:cNvPicPr>
          <p:nvPr/>
        </p:nvPicPr>
        <p:blipFill>
          <a:blip r:embed="rId2"/>
          <a:srcRect/>
          <a:stretch>
            <a:fillRect/>
          </a:stretch>
        </p:blipFill>
        <p:spPr bwMode="auto">
          <a:xfrm>
            <a:off x="1676400" y="914400"/>
            <a:ext cx="5410200" cy="2286000"/>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a:bodyPr>
          <a:lstStyle/>
          <a:p>
            <a:pPr>
              <a:buFont typeface="Wingdings" pitchFamily="2" charset="2"/>
              <a:buChar char="v"/>
            </a:pPr>
            <a:r>
              <a:rPr lang="en-US" dirty="0" smtClean="0">
                <a:solidFill>
                  <a:schemeClr val="tx2">
                    <a:lumMod val="60000"/>
                    <a:lumOff val="40000"/>
                  </a:schemeClr>
                </a:solidFill>
                <a:latin typeface="Algerian" pitchFamily="82" charset="0"/>
              </a:rPr>
              <a:t>BEAR {MANDIWALA}</a:t>
            </a:r>
            <a:endParaRPr lang="en-US" dirty="0">
              <a:solidFill>
                <a:schemeClr val="tx2">
                  <a:lumMod val="60000"/>
                  <a:lumOff val="40000"/>
                </a:schemeClr>
              </a:solidFill>
              <a:latin typeface="Algerian" pitchFamily="82" charset="0"/>
            </a:endParaRPr>
          </a:p>
        </p:txBody>
      </p:sp>
      <p:sp>
        <p:nvSpPr>
          <p:cNvPr id="3" name="Content Placeholder 2"/>
          <p:cNvSpPr>
            <a:spLocks noGrp="1"/>
          </p:cNvSpPr>
          <p:nvPr>
            <p:ph idx="1"/>
          </p:nvPr>
        </p:nvSpPr>
        <p:spPr>
          <a:xfrm>
            <a:off x="4876800" y="990600"/>
            <a:ext cx="3962400" cy="5410200"/>
          </a:xfrm>
        </p:spPr>
        <p:txBody>
          <a:bodyPr>
            <a:normAutofit fontScale="70000" lnSpcReduction="20000"/>
          </a:bodyPr>
          <a:lstStyle/>
          <a:p>
            <a:pPr algn="just">
              <a:buNone/>
            </a:pPr>
            <a:r>
              <a:rPr lang="en-US" dirty="0" smtClean="0"/>
              <a:t>    -</a:t>
            </a:r>
            <a:r>
              <a:rPr lang="en-US" dirty="0" smtClean="0">
                <a:solidFill>
                  <a:schemeClr val="tx2"/>
                </a:solidFill>
              </a:rPr>
              <a:t>He is speculator who expects future fall in prices , he does an agreement to sell securities at future date at the present market rate .</a:t>
            </a:r>
          </a:p>
          <a:p>
            <a:pPr algn="just">
              <a:buNone/>
            </a:pPr>
            <a:r>
              <a:rPr lang="en-US" dirty="0" smtClean="0">
                <a:solidFill>
                  <a:schemeClr val="tx2"/>
                </a:solidFill>
              </a:rPr>
              <a:t>    -He is called as bear because his altitude resembles with bear, as the bear tends to stamp its victims down to earth through its paws. </a:t>
            </a:r>
          </a:p>
          <a:p>
            <a:pPr algn="just">
              <a:buNone/>
            </a:pPr>
            <a:r>
              <a:rPr lang="en-US" dirty="0" smtClean="0">
                <a:solidFill>
                  <a:schemeClr val="tx2"/>
                </a:solidFill>
              </a:rPr>
              <a:t>	-In simple the bear speculator forces of prices of securities to fall through his activities.</a:t>
            </a:r>
            <a:endParaRPr lang="en-US" dirty="0">
              <a:solidFill>
                <a:schemeClr val="tx2"/>
              </a:solidFill>
            </a:endParaRPr>
          </a:p>
        </p:txBody>
      </p:sp>
      <p:pic>
        <p:nvPicPr>
          <p:cNvPr id="4" name="Picture 2" descr="C:\Documents and Settings\AWESOME AVINASH\My Documents\Downloads\bear at Frankfurt Stock Exchange.jpg"/>
          <p:cNvPicPr>
            <a:picLocks noChangeAspect="1" noChangeArrowheads="1"/>
          </p:cNvPicPr>
          <p:nvPr/>
        </p:nvPicPr>
        <p:blipFill>
          <a:blip r:embed="rId2"/>
          <a:srcRect/>
          <a:stretch>
            <a:fillRect/>
          </a:stretch>
        </p:blipFill>
        <p:spPr bwMode="auto">
          <a:xfrm>
            <a:off x="838200" y="2057400"/>
            <a:ext cx="3810000" cy="4038599"/>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buFont typeface="Wingdings" pitchFamily="2" charset="2"/>
              <a:buChar char="v"/>
            </a:pPr>
            <a:r>
              <a:rPr lang="en-US" dirty="0" smtClean="0">
                <a:solidFill>
                  <a:schemeClr val="tx2">
                    <a:lumMod val="60000"/>
                    <a:lumOff val="40000"/>
                  </a:schemeClr>
                </a:solidFill>
                <a:latin typeface="Algerian" pitchFamily="82" charset="0"/>
              </a:rPr>
              <a:t>STAG {DEER} </a:t>
            </a:r>
            <a:endParaRPr lang="en-US" dirty="0">
              <a:solidFill>
                <a:schemeClr val="tx2">
                  <a:lumMod val="60000"/>
                  <a:lumOff val="40000"/>
                </a:schemeClr>
              </a:solidFill>
              <a:latin typeface="Algerian" pitchFamily="82" charset="0"/>
            </a:endParaRPr>
          </a:p>
        </p:txBody>
      </p:sp>
      <p:sp>
        <p:nvSpPr>
          <p:cNvPr id="3" name="Content Placeholder 2"/>
          <p:cNvSpPr>
            <a:spLocks noGrp="1"/>
          </p:cNvSpPr>
          <p:nvPr>
            <p:ph idx="1"/>
          </p:nvPr>
        </p:nvSpPr>
        <p:spPr>
          <a:xfrm>
            <a:off x="3886200" y="838200"/>
            <a:ext cx="4800600" cy="5791200"/>
          </a:xfrm>
        </p:spPr>
        <p:txBody>
          <a:bodyPr>
            <a:normAutofit fontScale="85000" lnSpcReduction="20000"/>
          </a:bodyPr>
          <a:lstStyle/>
          <a:p>
            <a:pPr algn="just">
              <a:buNone/>
            </a:pPr>
            <a:r>
              <a:rPr lang="en-US" dirty="0" smtClean="0">
                <a:solidFill>
                  <a:schemeClr val="tx1"/>
                </a:solidFill>
              </a:rPr>
              <a:t>   - </a:t>
            </a:r>
            <a:r>
              <a:rPr lang="en-US" dirty="0" smtClean="0">
                <a:solidFill>
                  <a:schemeClr val="tx2"/>
                </a:solidFill>
              </a:rPr>
              <a:t>He operates in new issue of market. He is just like a bull speculator. He applies large number of shares in the issue market only by paying , application money , allotment money. </a:t>
            </a:r>
          </a:p>
          <a:p>
            <a:pPr algn="just">
              <a:buNone/>
            </a:pPr>
            <a:r>
              <a:rPr lang="en-US" dirty="0" smtClean="0">
                <a:solidFill>
                  <a:schemeClr val="tx2"/>
                </a:solidFill>
              </a:rPr>
              <a:t>   - He is not a genuine investor because, he sells the alloted securities at the premium and makes profit. </a:t>
            </a:r>
          </a:p>
          <a:p>
            <a:pPr algn="just">
              <a:buNone/>
            </a:pPr>
            <a:r>
              <a:rPr lang="en-US" dirty="0" smtClean="0">
                <a:solidFill>
                  <a:schemeClr val="tx2"/>
                </a:solidFill>
              </a:rPr>
              <a:t>   - In simple words, he is cautious in his dealings. He creates an artificial rise in prices of new shares and makes profits.</a:t>
            </a:r>
            <a:endParaRPr lang="en-US" dirty="0">
              <a:solidFill>
                <a:schemeClr val="tx2"/>
              </a:solidFill>
            </a:endParaRPr>
          </a:p>
        </p:txBody>
      </p:sp>
      <p:pic>
        <p:nvPicPr>
          <p:cNvPr id="2050" name="Picture 2" descr="C:\Documents and Settings\AWESOME AVINASH\My Documents\Downloads\RedStag.jpg"/>
          <p:cNvPicPr>
            <a:picLocks noChangeAspect="1" noChangeArrowheads="1"/>
          </p:cNvPicPr>
          <p:nvPr/>
        </p:nvPicPr>
        <p:blipFill>
          <a:blip r:embed="rId2"/>
          <a:srcRect/>
          <a:stretch>
            <a:fillRect/>
          </a:stretch>
        </p:blipFill>
        <p:spPr bwMode="auto">
          <a:xfrm>
            <a:off x="457200" y="1905000"/>
            <a:ext cx="3200400" cy="278873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a:bodyPr>
          <a:lstStyle/>
          <a:p>
            <a:pPr>
              <a:buFont typeface="Wingdings" pitchFamily="2" charset="2"/>
              <a:buChar char="v"/>
            </a:pPr>
            <a:r>
              <a:rPr lang="en-US" dirty="0" smtClean="0">
                <a:solidFill>
                  <a:schemeClr val="tx2">
                    <a:lumMod val="60000"/>
                    <a:lumOff val="40000"/>
                  </a:schemeClr>
                </a:solidFill>
                <a:latin typeface="Algerian" pitchFamily="82" charset="0"/>
              </a:rPr>
              <a:t>LAME DUCK</a:t>
            </a:r>
            <a:endParaRPr lang="en-US" dirty="0">
              <a:solidFill>
                <a:schemeClr val="tx2">
                  <a:lumMod val="60000"/>
                  <a:lumOff val="40000"/>
                </a:schemeClr>
              </a:solidFill>
              <a:latin typeface="Algerian" pitchFamily="82" charset="0"/>
            </a:endParaRPr>
          </a:p>
        </p:txBody>
      </p:sp>
      <p:sp>
        <p:nvSpPr>
          <p:cNvPr id="3" name="Content Placeholder 2"/>
          <p:cNvSpPr>
            <a:spLocks noGrp="1"/>
          </p:cNvSpPr>
          <p:nvPr>
            <p:ph idx="1"/>
          </p:nvPr>
        </p:nvSpPr>
        <p:spPr>
          <a:xfrm>
            <a:off x="3048000" y="1295400"/>
            <a:ext cx="5562600" cy="5334000"/>
          </a:xfrm>
        </p:spPr>
        <p:txBody>
          <a:bodyPr>
            <a:normAutofit/>
          </a:bodyPr>
          <a:lstStyle/>
          <a:p>
            <a:pPr algn="just">
              <a:buNone/>
            </a:pPr>
            <a:r>
              <a:rPr lang="en-US" sz="2400" dirty="0" smtClean="0">
                <a:solidFill>
                  <a:schemeClr val="tx2"/>
                </a:solidFill>
              </a:rPr>
              <a:t>    - He is speculator when the bear operator finds it difficult to deliver the securities to the consumer on a particular day as agreed upon, he struggles as a lame duck in fullfilling his commitment.</a:t>
            </a:r>
          </a:p>
          <a:p>
            <a:pPr algn="just">
              <a:buNone/>
            </a:pPr>
            <a:r>
              <a:rPr lang="en-US" sz="2400" dirty="0" smtClean="0">
                <a:solidFill>
                  <a:schemeClr val="tx2"/>
                </a:solidFill>
              </a:rPr>
              <a:t> 	- This happens when the prices do not fall as expected by the bear and the other party is not willing to postpone the settlement to the next period.</a:t>
            </a:r>
            <a:endParaRPr lang="en-US" sz="2400" dirty="0">
              <a:solidFill>
                <a:schemeClr val="tx2"/>
              </a:solidFill>
            </a:endParaRPr>
          </a:p>
        </p:txBody>
      </p:sp>
      <p:pic>
        <p:nvPicPr>
          <p:cNvPr id="4" name="Picture 5" descr="C:\Documents and Settings\AWESOME AVINASH\My Documents\Downloads\Lame-Duck1.jpg"/>
          <p:cNvPicPr>
            <a:picLocks noChangeAspect="1" noChangeArrowheads="1"/>
          </p:cNvPicPr>
          <p:nvPr/>
        </p:nvPicPr>
        <p:blipFill>
          <a:blip r:embed="rId2"/>
          <a:srcRect/>
          <a:stretch>
            <a:fillRect/>
          </a:stretch>
        </p:blipFill>
        <p:spPr bwMode="auto">
          <a:xfrm>
            <a:off x="1219200" y="1676400"/>
            <a:ext cx="1700485" cy="266700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685800"/>
          </a:xfrm>
        </p:spPr>
        <p:txBody>
          <a:bodyPr>
            <a:noAutofit/>
          </a:bodyPr>
          <a:lstStyle/>
          <a:p>
            <a:pPr algn="ctr"/>
            <a:r>
              <a:rPr lang="en-US" b="1" dirty="0" smtClean="0">
                <a:solidFill>
                  <a:schemeClr val="tx2"/>
                </a:solidFill>
                <a:latin typeface="Comic Sans MS" pitchFamily="66" charset="0"/>
              </a:rPr>
              <a:t>How Stock Market Index is calculated </a:t>
            </a:r>
            <a:endParaRPr lang="en-US" b="1" dirty="0">
              <a:solidFill>
                <a:schemeClr val="tx2"/>
              </a:solidFill>
              <a:latin typeface="Comic Sans MS" pitchFamily="66" charset="0"/>
            </a:endParaRPr>
          </a:p>
        </p:txBody>
      </p:sp>
      <p:sp>
        <p:nvSpPr>
          <p:cNvPr id="3" name="Content Placeholder 2"/>
          <p:cNvSpPr>
            <a:spLocks noGrp="1"/>
          </p:cNvSpPr>
          <p:nvPr>
            <p:ph idx="1"/>
          </p:nvPr>
        </p:nvSpPr>
        <p:spPr>
          <a:xfrm>
            <a:off x="381000" y="1676400"/>
            <a:ext cx="8382000" cy="4953000"/>
          </a:xfrm>
        </p:spPr>
        <p:txBody>
          <a:bodyPr>
            <a:normAutofit/>
          </a:bodyPr>
          <a:lstStyle/>
          <a:p>
            <a:pPr algn="just">
              <a:buNone/>
            </a:pPr>
            <a:r>
              <a:rPr lang="en-US" sz="3200" b="1" dirty="0" smtClean="0">
                <a:solidFill>
                  <a:schemeClr val="tx2"/>
                </a:solidFill>
              </a:rPr>
              <a:t>The formula for calculating the </a:t>
            </a:r>
            <a:r>
              <a:rPr lang="en-US" b="1" dirty="0" smtClean="0">
                <a:solidFill>
                  <a:schemeClr val="tx2"/>
                </a:solidFill>
              </a:rPr>
              <a:t>SM</a:t>
            </a:r>
            <a:r>
              <a:rPr lang="en-US" sz="3200" b="1" dirty="0" smtClean="0">
                <a:solidFill>
                  <a:schemeClr val="tx2"/>
                </a:solidFill>
              </a:rPr>
              <a:t> =</a:t>
            </a:r>
            <a:endParaRPr lang="en-US" dirty="0" smtClean="0">
              <a:solidFill>
                <a:schemeClr val="tx2">
                  <a:lumMod val="75000"/>
                </a:schemeClr>
              </a:solidFill>
            </a:endParaRPr>
          </a:p>
          <a:p>
            <a:pPr algn="just">
              <a:buNone/>
            </a:pPr>
            <a:r>
              <a:rPr lang="en-US" dirty="0" smtClean="0">
                <a:solidFill>
                  <a:schemeClr val="tx2">
                    <a:lumMod val="75000"/>
                  </a:schemeClr>
                </a:solidFill>
              </a:rPr>
              <a:t>(sum of Free Float Market capitalization of 30 benchmark stocks)* Index Factor</a:t>
            </a:r>
          </a:p>
          <a:p>
            <a:pPr algn="just">
              <a:buNone/>
            </a:pPr>
            <a:endParaRPr lang="en-US" dirty="0" smtClean="0">
              <a:solidFill>
                <a:schemeClr val="tx2">
                  <a:lumMod val="75000"/>
                </a:schemeClr>
              </a:solidFill>
            </a:endParaRPr>
          </a:p>
          <a:p>
            <a:pPr algn="just">
              <a:buNone/>
            </a:pPr>
            <a:r>
              <a:rPr lang="en-US" dirty="0" smtClean="0">
                <a:solidFill>
                  <a:schemeClr val="tx2">
                    <a:lumMod val="75000"/>
                  </a:schemeClr>
                </a:solidFill>
              </a:rPr>
              <a:t>Where;</a:t>
            </a:r>
          </a:p>
          <a:p>
            <a:pPr algn="just">
              <a:buNone/>
            </a:pPr>
            <a:r>
              <a:rPr lang="en-US" dirty="0" smtClean="0">
                <a:solidFill>
                  <a:schemeClr val="tx2">
                    <a:lumMod val="75000"/>
                  </a:schemeClr>
                </a:solidFill>
              </a:rPr>
              <a:t>            Index Factor = 100/market cap value in 1978-79.</a:t>
            </a:r>
          </a:p>
          <a:p>
            <a:pPr algn="just">
              <a:buNone/>
            </a:pPr>
            <a:r>
              <a:rPr lang="en-US" dirty="0" smtClean="0">
                <a:solidFill>
                  <a:schemeClr val="tx2">
                    <a:lumMod val="75000"/>
                  </a:schemeClr>
                </a:solidFill>
              </a:rPr>
              <a:t>            </a:t>
            </a:r>
            <a:endParaRPr lang="en-US" dirty="0">
              <a:solidFill>
                <a:schemeClr val="tx2">
                  <a:lumMod val="75000"/>
                </a:schemeClr>
              </a:solidFill>
            </a:endParaRPr>
          </a:p>
        </p:txBody>
      </p:sp>
    </p:spTree>
    <p:custDataLst>
      <p:tags r:id="rId1"/>
    </p:custData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762000"/>
          </a:xfrm>
        </p:spPr>
        <p:txBody>
          <a:bodyPr>
            <a:noAutofit/>
          </a:bodyPr>
          <a:lstStyle/>
          <a:p>
            <a:pPr algn="ctr"/>
            <a:r>
              <a:rPr lang="en-US" sz="3600" b="1" dirty="0" smtClean="0">
                <a:solidFill>
                  <a:schemeClr val="tx2"/>
                </a:solidFill>
                <a:latin typeface="Comic Sans MS" pitchFamily="66" charset="0"/>
              </a:rPr>
              <a:t>Example on </a:t>
            </a:r>
            <a:r>
              <a:rPr lang="en-US" sz="3600" b="1" dirty="0" err="1" smtClean="0">
                <a:solidFill>
                  <a:schemeClr val="tx2"/>
                </a:solidFill>
                <a:latin typeface="Comic Sans MS" pitchFamily="66" charset="0"/>
              </a:rPr>
              <a:t>Sensex</a:t>
            </a:r>
            <a:r>
              <a:rPr lang="en-US" sz="3600" b="1" dirty="0" smtClean="0">
                <a:solidFill>
                  <a:schemeClr val="tx2"/>
                </a:solidFill>
                <a:latin typeface="Comic Sans MS" pitchFamily="66" charset="0"/>
              </a:rPr>
              <a:t> Index calculation</a:t>
            </a:r>
            <a:endParaRPr lang="en-US" sz="3600" b="1" dirty="0">
              <a:solidFill>
                <a:schemeClr val="tx2"/>
              </a:solidFill>
              <a:latin typeface="Comic Sans MS" pitchFamily="66" charset="0"/>
            </a:endParaRPr>
          </a:p>
        </p:txBody>
      </p:sp>
      <p:sp>
        <p:nvSpPr>
          <p:cNvPr id="3" name="Content Placeholder 2"/>
          <p:cNvSpPr>
            <a:spLocks noGrp="1"/>
          </p:cNvSpPr>
          <p:nvPr>
            <p:ph idx="1"/>
          </p:nvPr>
        </p:nvSpPr>
        <p:spPr>
          <a:xfrm>
            <a:off x="304800" y="1600200"/>
            <a:ext cx="8382000" cy="4724400"/>
          </a:xfrm>
        </p:spPr>
        <p:txBody>
          <a:bodyPr>
            <a:normAutofit/>
          </a:bodyPr>
          <a:lstStyle/>
          <a:p>
            <a:pPr algn="just">
              <a:buNone/>
            </a:pPr>
            <a:r>
              <a:rPr lang="en-US" sz="2800" dirty="0" smtClean="0">
                <a:latin typeface="Calibri" pitchFamily="34" charset="0"/>
              </a:rPr>
              <a:t>	-</a:t>
            </a:r>
            <a:r>
              <a:rPr lang="en-US" sz="2800" dirty="0" smtClean="0">
                <a:solidFill>
                  <a:schemeClr val="tx2">
                    <a:lumMod val="75000"/>
                  </a:schemeClr>
                </a:solidFill>
                <a:latin typeface="Calibri" pitchFamily="34" charset="0"/>
              </a:rPr>
              <a:t>Assume </a:t>
            </a:r>
            <a:r>
              <a:rPr lang="en-US" sz="2800" dirty="0" err="1" smtClean="0">
                <a:solidFill>
                  <a:schemeClr val="tx2">
                    <a:lumMod val="75000"/>
                  </a:schemeClr>
                </a:solidFill>
                <a:latin typeface="Calibri" pitchFamily="34" charset="0"/>
              </a:rPr>
              <a:t>sensex</a:t>
            </a:r>
            <a:r>
              <a:rPr lang="en-US" sz="2800" dirty="0" smtClean="0">
                <a:solidFill>
                  <a:schemeClr val="tx2">
                    <a:lumMod val="75000"/>
                  </a:schemeClr>
                </a:solidFill>
                <a:latin typeface="Calibri" pitchFamily="34" charset="0"/>
              </a:rPr>
              <a:t> has only 2 stocks namely SBI and RELIANCE. </a:t>
            </a:r>
          </a:p>
          <a:p>
            <a:pPr algn="just">
              <a:buNone/>
            </a:pPr>
            <a:r>
              <a:rPr lang="en-US" sz="2800" dirty="0" smtClean="0">
                <a:solidFill>
                  <a:schemeClr val="tx2">
                    <a:lumMod val="75000"/>
                  </a:schemeClr>
                </a:solidFill>
                <a:latin typeface="Calibri" pitchFamily="34" charset="0"/>
              </a:rPr>
              <a:t>	-Total shares in SBI are 500 out of 200 are held by government and only 300 are available for public trading. </a:t>
            </a:r>
          </a:p>
          <a:p>
            <a:pPr algn="just">
              <a:buNone/>
            </a:pPr>
            <a:r>
              <a:rPr lang="en-US" sz="2800" dirty="0" smtClean="0">
                <a:solidFill>
                  <a:schemeClr val="tx2">
                    <a:lumMod val="75000"/>
                  </a:schemeClr>
                </a:solidFill>
                <a:latin typeface="Calibri" pitchFamily="34" charset="0"/>
              </a:rPr>
              <a:t>     -Reliance has 1000 shares out of which 500 are held by promoters and 500 are available for trading. </a:t>
            </a:r>
          </a:p>
          <a:p>
            <a:pPr algn="just">
              <a:buNone/>
            </a:pPr>
            <a:r>
              <a:rPr lang="en-US" sz="2800" dirty="0" smtClean="0">
                <a:solidFill>
                  <a:schemeClr val="tx2">
                    <a:lumMod val="75000"/>
                  </a:schemeClr>
                </a:solidFill>
                <a:latin typeface="Calibri" pitchFamily="34" charset="0"/>
              </a:rPr>
              <a:t>     - Assume price of SBI stock is </a:t>
            </a:r>
            <a:r>
              <a:rPr lang="en-US" sz="2800" b="1" dirty="0" smtClean="0">
                <a:solidFill>
                  <a:schemeClr val="tx2">
                    <a:lumMod val="75000"/>
                  </a:schemeClr>
                </a:solidFill>
                <a:latin typeface="Calibri" pitchFamily="34" charset="0"/>
              </a:rPr>
              <a:t>Rs. 100 </a:t>
            </a:r>
            <a:r>
              <a:rPr lang="en-US" sz="2800" dirty="0" smtClean="0">
                <a:solidFill>
                  <a:schemeClr val="tx2">
                    <a:lumMod val="75000"/>
                  </a:schemeClr>
                </a:solidFill>
                <a:latin typeface="Calibri" pitchFamily="34" charset="0"/>
              </a:rPr>
              <a:t>&amp; Reliance is Rs. </a:t>
            </a:r>
            <a:r>
              <a:rPr lang="en-US" sz="2800" b="1" dirty="0" smtClean="0">
                <a:solidFill>
                  <a:schemeClr val="tx2">
                    <a:lumMod val="75000"/>
                  </a:schemeClr>
                </a:solidFill>
                <a:latin typeface="Calibri" pitchFamily="34" charset="0"/>
              </a:rPr>
              <a:t>200. </a:t>
            </a:r>
          </a:p>
          <a:p>
            <a:pPr algn="just">
              <a:buNone/>
            </a:pPr>
            <a:endParaRPr lang="en-US" i="1" dirty="0" smtClean="0">
              <a:solidFill>
                <a:schemeClr val="tx2">
                  <a:lumMod val="75000"/>
                </a:schemeClr>
              </a:solidFill>
              <a:latin typeface="Calibri" pitchFamily="34" charset="0"/>
            </a:endParaRPr>
          </a:p>
          <a:p>
            <a:pPr>
              <a:buNone/>
            </a:pPr>
            <a:endParaRPr lang="en-US" i="1" dirty="0">
              <a:solidFill>
                <a:schemeClr val="tx2">
                  <a:lumMod val="75000"/>
                </a:schemeClr>
              </a:solidFill>
            </a:endParaRPr>
          </a:p>
        </p:txBody>
      </p:sp>
    </p:spTree>
    <p:custDataLst>
      <p:tags r:id="rId1"/>
    </p:custData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1371600"/>
          </a:xfrm>
        </p:spPr>
        <p:txBody>
          <a:bodyPr>
            <a:noAutofit/>
          </a:bodyPr>
          <a:lstStyle/>
          <a:p>
            <a:pPr algn="ctr"/>
            <a:r>
              <a:rPr lang="en-US" sz="3600" b="1" dirty="0" smtClean="0">
                <a:solidFill>
                  <a:schemeClr val="tx2"/>
                </a:solidFill>
                <a:latin typeface="Comic Sans MS" pitchFamily="66" charset="0"/>
              </a:rPr>
              <a:t>Example on Stock calculation</a:t>
            </a:r>
            <a:endParaRPr lang="en-US" sz="3600" dirty="0">
              <a:solidFill>
                <a:schemeClr val="tx2"/>
              </a:solidFill>
              <a:latin typeface="Comic Sans MS" pitchFamily="66" charset="0"/>
            </a:endParaRPr>
          </a:p>
        </p:txBody>
      </p:sp>
      <p:sp>
        <p:nvSpPr>
          <p:cNvPr id="3" name="Content Placeholder 2"/>
          <p:cNvSpPr>
            <a:spLocks noGrp="1"/>
          </p:cNvSpPr>
          <p:nvPr>
            <p:ph idx="1"/>
          </p:nvPr>
        </p:nvSpPr>
        <p:spPr>
          <a:xfrm>
            <a:off x="838200" y="1371600"/>
            <a:ext cx="7696200" cy="4953000"/>
          </a:xfrm>
        </p:spPr>
        <p:txBody>
          <a:bodyPr>
            <a:normAutofit fontScale="85000" lnSpcReduction="20000"/>
          </a:bodyPr>
          <a:lstStyle/>
          <a:p>
            <a:pPr algn="just">
              <a:buNone/>
            </a:pPr>
            <a:r>
              <a:rPr lang="en-US" sz="3200" b="1" i="1" u="sng" dirty="0" smtClean="0">
                <a:solidFill>
                  <a:schemeClr val="tx2"/>
                </a:solidFill>
              </a:rPr>
              <a:t>Solution –</a:t>
            </a:r>
          </a:p>
          <a:p>
            <a:pPr algn="just">
              <a:buNone/>
            </a:pPr>
            <a:r>
              <a:rPr lang="en-US" dirty="0" smtClean="0">
                <a:solidFill>
                  <a:schemeClr val="tx2">
                    <a:lumMod val="75000"/>
                  </a:schemeClr>
                </a:solidFill>
              </a:rPr>
              <a:t>Then Free Float Capitalization</a:t>
            </a:r>
          </a:p>
          <a:p>
            <a:pPr algn="just">
              <a:buNone/>
            </a:pPr>
            <a:endParaRPr lang="en-US" dirty="0" smtClean="0">
              <a:solidFill>
                <a:schemeClr val="tx2">
                  <a:lumMod val="75000"/>
                </a:schemeClr>
              </a:solidFill>
            </a:endParaRPr>
          </a:p>
          <a:p>
            <a:pPr algn="just">
              <a:buNone/>
            </a:pPr>
            <a:endParaRPr lang="en-US" dirty="0" smtClean="0">
              <a:solidFill>
                <a:schemeClr val="tx2">
                  <a:lumMod val="75000"/>
                </a:schemeClr>
              </a:solidFill>
            </a:endParaRPr>
          </a:p>
          <a:p>
            <a:pPr algn="just">
              <a:buNone/>
            </a:pPr>
            <a:r>
              <a:rPr lang="en-US" dirty="0" smtClean="0">
                <a:solidFill>
                  <a:schemeClr val="tx2">
                    <a:lumMod val="75000"/>
                  </a:schemeClr>
                </a:solidFill>
              </a:rPr>
              <a:t> of these two company </a:t>
            </a:r>
          </a:p>
          <a:p>
            <a:pPr algn="just">
              <a:buNone/>
            </a:pPr>
            <a:r>
              <a:rPr lang="en-US" dirty="0" smtClean="0">
                <a:solidFill>
                  <a:schemeClr val="tx2">
                    <a:lumMod val="75000"/>
                  </a:schemeClr>
                </a:solidFill>
              </a:rPr>
              <a:t>= (300*100+500*200)</a:t>
            </a:r>
          </a:p>
          <a:p>
            <a:pPr algn="just">
              <a:buNone/>
            </a:pPr>
            <a:r>
              <a:rPr lang="en-US" dirty="0" smtClean="0">
                <a:solidFill>
                  <a:schemeClr val="tx2">
                    <a:lumMod val="75000"/>
                  </a:schemeClr>
                </a:solidFill>
              </a:rPr>
              <a:t>= 30,000+1,00,000</a:t>
            </a:r>
          </a:p>
          <a:p>
            <a:pPr algn="just">
              <a:buNone/>
            </a:pPr>
            <a:r>
              <a:rPr lang="en-US" dirty="0" smtClean="0">
                <a:solidFill>
                  <a:schemeClr val="tx2">
                    <a:lumMod val="75000"/>
                  </a:schemeClr>
                </a:solidFill>
              </a:rPr>
              <a:t>= 1,30,000</a:t>
            </a:r>
          </a:p>
          <a:p>
            <a:pPr algn="just">
              <a:buNone/>
            </a:pPr>
            <a:r>
              <a:rPr lang="en-US" dirty="0" smtClean="0">
                <a:solidFill>
                  <a:schemeClr val="tx2">
                    <a:lumMod val="75000"/>
                  </a:schemeClr>
                </a:solidFill>
              </a:rPr>
              <a:t>	Assume market cap during the year 1978-79 was 25000</a:t>
            </a:r>
          </a:p>
          <a:p>
            <a:pPr algn="just">
              <a:buNone/>
            </a:pPr>
            <a:r>
              <a:rPr lang="en-US" dirty="0" smtClean="0">
                <a:solidFill>
                  <a:schemeClr val="tx2">
                    <a:lumMod val="75000"/>
                  </a:schemeClr>
                </a:solidFill>
              </a:rPr>
              <a:t>Then SENSEX  = 1,30,000/25000 x100</a:t>
            </a:r>
          </a:p>
          <a:p>
            <a:pPr algn="just">
              <a:buNone/>
            </a:pPr>
            <a:r>
              <a:rPr lang="en-US" dirty="0" smtClean="0">
                <a:solidFill>
                  <a:schemeClr val="tx2">
                    <a:lumMod val="75000"/>
                  </a:schemeClr>
                </a:solidFill>
              </a:rPr>
              <a:t>                          = 520</a:t>
            </a:r>
          </a:p>
          <a:p>
            <a:pPr>
              <a:buNone/>
            </a:pPr>
            <a:endParaRPr lang="en-US" dirty="0"/>
          </a:p>
        </p:txBody>
      </p:sp>
    </p:spTree>
    <p:custDataLst>
      <p:tags r:id="rId1"/>
    </p:custData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additive="base">
                                        <p:cTn id="4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28600"/>
            <a:ext cx="6934200" cy="1295400"/>
          </a:xfrm>
        </p:spPr>
        <p:txBody>
          <a:bodyPr>
            <a:noAutofit/>
          </a:bodyPr>
          <a:lstStyle/>
          <a:p>
            <a:pPr algn="ctr"/>
            <a:r>
              <a:rPr lang="en-US" sz="4000" b="1" dirty="0" smtClean="0">
                <a:solidFill>
                  <a:schemeClr val="tx2"/>
                </a:solidFill>
                <a:latin typeface="Calibri" pitchFamily="34" charset="0"/>
                <a:cs typeface="Times New Roman" pitchFamily="18" charset="0"/>
              </a:rPr>
              <a:t>STOCK MARKET OR SHARE MARKET</a:t>
            </a:r>
            <a:endParaRPr lang="en-US" sz="4000" b="1" dirty="0">
              <a:solidFill>
                <a:schemeClr val="tx2"/>
              </a:solidFill>
              <a:latin typeface="Calibri" pitchFamily="34" charset="0"/>
              <a:cs typeface="Times New Roman" pitchFamily="18" charset="0"/>
            </a:endParaRPr>
          </a:p>
        </p:txBody>
      </p:sp>
      <p:sp>
        <p:nvSpPr>
          <p:cNvPr id="6" name="Content Placeholder 5"/>
          <p:cNvSpPr>
            <a:spLocks noGrp="1"/>
          </p:cNvSpPr>
          <p:nvPr>
            <p:ph idx="1"/>
          </p:nvPr>
        </p:nvSpPr>
        <p:spPr>
          <a:xfrm>
            <a:off x="304800" y="1828800"/>
            <a:ext cx="8382000" cy="4648200"/>
          </a:xfrm>
        </p:spPr>
        <p:txBody>
          <a:bodyPr>
            <a:normAutofit fontScale="85000" lnSpcReduction="20000"/>
          </a:bodyPr>
          <a:lstStyle/>
          <a:p>
            <a:pPr algn="just"/>
            <a:r>
              <a:rPr lang="en-US" dirty="0" smtClean="0">
                <a:solidFill>
                  <a:schemeClr val="tx2">
                    <a:lumMod val="75000"/>
                  </a:schemeClr>
                </a:solidFill>
              </a:rPr>
              <a:t>A Stock market is the place where buying and selling of </a:t>
            </a:r>
            <a:r>
              <a:rPr lang="en-US" b="1" dirty="0" smtClean="0">
                <a:solidFill>
                  <a:schemeClr val="tx2">
                    <a:lumMod val="75000"/>
                  </a:schemeClr>
                </a:solidFill>
              </a:rPr>
              <a:t>stocks</a:t>
            </a:r>
            <a:r>
              <a:rPr lang="en-US" dirty="0" smtClean="0">
                <a:solidFill>
                  <a:schemeClr val="tx2">
                    <a:lumMod val="75000"/>
                  </a:schemeClr>
                </a:solidFill>
              </a:rPr>
              <a:t> takes place. </a:t>
            </a:r>
          </a:p>
          <a:p>
            <a:pPr algn="just"/>
            <a:r>
              <a:rPr lang="en-US" dirty="0" smtClean="0">
                <a:solidFill>
                  <a:schemeClr val="tx2">
                    <a:lumMod val="75000"/>
                  </a:schemeClr>
                </a:solidFill>
              </a:rPr>
              <a:t>Stocks are issued by companies in order to raise capitals and are bought by investors in order to acquire a portion of the company.</a:t>
            </a:r>
          </a:p>
          <a:p>
            <a:pPr algn="just"/>
            <a:r>
              <a:rPr lang="en-US" dirty="0" smtClean="0">
                <a:solidFill>
                  <a:schemeClr val="tx2">
                    <a:lumMod val="75000"/>
                  </a:schemeClr>
                </a:solidFill>
              </a:rPr>
              <a:t>Nowadays due to internet and advanced technology buying and selling of stocks takes place anywhere in India and also from foreign country. </a:t>
            </a:r>
          </a:p>
          <a:p>
            <a:pPr algn="just"/>
            <a:r>
              <a:rPr lang="en-US" dirty="0" smtClean="0">
                <a:solidFill>
                  <a:schemeClr val="tx1"/>
                </a:solidFill>
              </a:rPr>
              <a:t>There is no need to be physical presence in exchanges like </a:t>
            </a:r>
            <a:r>
              <a:rPr lang="en-US" b="1" dirty="0" smtClean="0">
                <a:solidFill>
                  <a:schemeClr val="tx1"/>
                </a:solidFill>
              </a:rPr>
              <a:t>NSE, BSE, Nikkei 225 TOPIX and Tel Aviv.</a:t>
            </a:r>
            <a:r>
              <a:rPr lang="en-US" dirty="0" smtClean="0">
                <a:solidFill>
                  <a:schemeClr val="tx1"/>
                </a:solidFill>
              </a:rPr>
              <a:t> Stock markets are perfect competitive market.</a:t>
            </a:r>
          </a:p>
          <a:p>
            <a:pPr>
              <a:buNone/>
            </a:pPr>
            <a:endParaRPr lang="en-US" dirty="0">
              <a:latin typeface="Calibri" pitchFamily="34" charset="0"/>
            </a:endParaRPr>
          </a:p>
        </p:txBody>
      </p:sp>
      <p:pic>
        <p:nvPicPr>
          <p:cNvPr id="8" name="Picture 4"/>
          <p:cNvPicPr>
            <a:picLocks noChangeAspect="1" noChangeArrowheads="1"/>
          </p:cNvPicPr>
          <p:nvPr/>
        </p:nvPicPr>
        <p:blipFill>
          <a:blip r:embed="rId3"/>
          <a:srcRect/>
          <a:stretch>
            <a:fillRect/>
          </a:stretch>
        </p:blipFill>
        <p:spPr bwMode="auto">
          <a:xfrm>
            <a:off x="6921500" y="914400"/>
            <a:ext cx="1460500" cy="762000"/>
          </a:xfrm>
          <a:prstGeom prst="rect">
            <a:avLst/>
          </a:prstGeom>
          <a:noFill/>
          <a:ln w="12700">
            <a:noFill/>
            <a:miter lim="800000"/>
            <a:headEnd/>
            <a:tailEnd/>
          </a:ln>
          <a:effectLst/>
        </p:spPr>
      </p:pic>
    </p:spTree>
    <p:custDataLst>
      <p:tags r:id="rId1"/>
    </p:custData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34"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from="(-#ppt_w/2)" to="(#ppt_x)" calcmode="lin" valueType="num">
                                      <p:cBhvr>
                                        <p:cTn id="11" dur="600" fill="hold">
                                          <p:stCondLst>
                                            <p:cond delay="0"/>
                                          </p:stCondLst>
                                        </p:cTn>
                                        <p:tgtEl>
                                          <p:spTgt spid="8"/>
                                        </p:tgtEl>
                                        <p:attrNameLst>
                                          <p:attrName>ppt_x</p:attrName>
                                        </p:attrNameLst>
                                      </p:cBhvr>
                                    </p:anim>
                                    <p:anim from="0" to="-1.0" calcmode="lin" valueType="num">
                                      <p:cBhvr>
                                        <p:cTn id="12" dur="200" decel="50000" autoRev="1" fill="hold">
                                          <p:stCondLst>
                                            <p:cond delay="600"/>
                                          </p:stCondLst>
                                        </p:cTn>
                                        <p:tgtEl>
                                          <p:spTgt spid="8"/>
                                        </p:tgtEl>
                                        <p:attrNameLst>
                                          <p:attrName>xshear</p:attrName>
                                        </p:attrNameLst>
                                      </p:cBhvr>
                                    </p:anim>
                                    <p:animScale>
                                      <p:cBhvr>
                                        <p:cTn id="13" dur="200" decel="100000" autoRev="1" fill="hold">
                                          <p:stCondLst>
                                            <p:cond delay="600"/>
                                          </p:stCondLst>
                                        </p:cTn>
                                        <p:tgtEl>
                                          <p:spTgt spid="8"/>
                                        </p:tgtEl>
                                      </p:cBhvr>
                                      <p:from x="100000" y="100000"/>
                                      <p:to x="80000" y="100000"/>
                                    </p:animScale>
                                    <p:anim by="(#ppt_h/3+#ppt_w*0.1)" calcmode="lin" valueType="num">
                                      <p:cBhvr additive="sum">
                                        <p:cTn id="14" dur="200" decel="100000" autoRev="1" fill="hold">
                                          <p:stCondLst>
                                            <p:cond delay="600"/>
                                          </p:stCondLst>
                                        </p:cTn>
                                        <p:tgtEl>
                                          <p:spTgt spid="8"/>
                                        </p:tgtEl>
                                        <p:attrNameLst>
                                          <p:attrName>ppt_x</p:attrName>
                                        </p:attrNameLst>
                                      </p:cBhvr>
                                    </p:anim>
                                  </p:childTnLst>
                                </p:cTn>
                              </p:par>
                              <p:par>
                                <p:cTn id="15" presetID="24"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to="" calcmode="lin" valueType="num">
                                      <p:cBhvr>
                                        <p:cTn id="17" dur="1" fill="hold"/>
                                        <p:tgtEl>
                                          <p:spTgt spid="6">
                                            <p:txEl>
                                              <p:pRg st="1" end="1"/>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to="" calcmode="lin" valueType="num">
                                      <p:cBhvr>
                                        <p:cTn id="20" dur="1" fill="hold"/>
                                        <p:tgtEl>
                                          <p:spTgt spid="6">
                                            <p:txEl>
                                              <p:pRg st="0" end="0"/>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to="" calcmode="lin" valueType="num">
                                      <p:cBhvr>
                                        <p:cTn id="23" dur="1" fill="hold"/>
                                        <p:tgtEl>
                                          <p:spTgt spid="6">
                                            <p:txEl>
                                              <p:pRg st="2" end="2"/>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to="" calcmode="lin" valueType="num">
                                      <p:cBhvr>
                                        <p:cTn id="26" dur="1" fill="hold"/>
                                        <p:tgtEl>
                                          <p:spTgt spid="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0040"/>
            <a:ext cx="7772400" cy="822960"/>
          </a:xfrm>
        </p:spPr>
        <p:txBody>
          <a:bodyPr>
            <a:noAutofit/>
          </a:bodyPr>
          <a:lstStyle/>
          <a:p>
            <a:pPr algn="ctr"/>
            <a:r>
              <a:rPr lang="en-US" sz="4000" b="1" dirty="0" smtClean="0">
                <a:solidFill>
                  <a:schemeClr val="tx2"/>
                </a:solidFill>
                <a:latin typeface="Comic Sans MS" pitchFamily="66" charset="0"/>
              </a:rPr>
              <a:t>How Nifty Index is calculated </a:t>
            </a:r>
            <a:endParaRPr lang="en-US" sz="4000" dirty="0">
              <a:solidFill>
                <a:schemeClr val="tx2"/>
              </a:solidFill>
              <a:latin typeface="Comic Sans MS" pitchFamily="66" charset="0"/>
            </a:endParaRPr>
          </a:p>
        </p:txBody>
      </p:sp>
      <p:sp>
        <p:nvSpPr>
          <p:cNvPr id="3" name="Content Placeholder 2"/>
          <p:cNvSpPr>
            <a:spLocks noGrp="1"/>
          </p:cNvSpPr>
          <p:nvPr>
            <p:ph idx="1"/>
          </p:nvPr>
        </p:nvSpPr>
        <p:spPr>
          <a:xfrm>
            <a:off x="457200" y="1447800"/>
            <a:ext cx="8229600" cy="5029200"/>
          </a:xfrm>
        </p:spPr>
        <p:txBody>
          <a:bodyPr>
            <a:normAutofit/>
          </a:bodyPr>
          <a:lstStyle/>
          <a:p>
            <a:pPr algn="just">
              <a:buNone/>
            </a:pPr>
            <a:r>
              <a:rPr lang="en-US" sz="2800" dirty="0" smtClean="0">
                <a:solidFill>
                  <a:schemeClr val="tx2">
                    <a:lumMod val="75000"/>
                  </a:schemeClr>
                </a:solidFill>
              </a:rPr>
              <a:t>The</a:t>
            </a:r>
            <a:r>
              <a:rPr lang="en-US" sz="2800" dirty="0" smtClean="0"/>
              <a:t> </a:t>
            </a:r>
            <a:r>
              <a:rPr lang="en-US" sz="2800" dirty="0" smtClean="0">
                <a:solidFill>
                  <a:schemeClr val="tx2">
                    <a:lumMod val="75000"/>
                  </a:schemeClr>
                </a:solidFill>
              </a:rPr>
              <a:t>National Stock Exchange (NSE) is associated with Nifty</a:t>
            </a:r>
          </a:p>
          <a:p>
            <a:pPr algn="just">
              <a:buNone/>
            </a:pPr>
            <a:r>
              <a:rPr lang="en-US" sz="2800" dirty="0" smtClean="0">
                <a:solidFill>
                  <a:schemeClr val="tx2"/>
                </a:solidFill>
              </a:rPr>
              <a:t>            </a:t>
            </a:r>
            <a:r>
              <a:rPr lang="en-US" sz="2800" b="1" dirty="0" smtClean="0">
                <a:solidFill>
                  <a:schemeClr val="tx2"/>
                </a:solidFill>
              </a:rPr>
              <a:t>The calculation of Nifty is same as we calculated SENSEX. But with two key differences.</a:t>
            </a:r>
          </a:p>
          <a:p>
            <a:pPr marL="514350" indent="-514350" algn="just">
              <a:buFont typeface="+mj-lt"/>
              <a:buAutoNum type="arabicPeriod"/>
            </a:pPr>
            <a:r>
              <a:rPr lang="en-US" sz="2800" dirty="0" smtClean="0">
                <a:solidFill>
                  <a:schemeClr val="tx2">
                    <a:lumMod val="75000"/>
                  </a:schemeClr>
                </a:solidFill>
              </a:rPr>
              <a:t>Base year is 1995 and base value is 1000</a:t>
            </a:r>
          </a:p>
          <a:p>
            <a:pPr marL="514350" indent="-514350" algn="just">
              <a:buFont typeface="+mj-lt"/>
              <a:buAutoNum type="arabicPeriod"/>
            </a:pPr>
            <a:r>
              <a:rPr lang="en-US" sz="2800" dirty="0" smtClean="0">
                <a:solidFill>
                  <a:schemeClr val="tx2">
                    <a:lumMod val="75000"/>
                  </a:schemeClr>
                </a:solidFill>
              </a:rPr>
              <a:t>Nifty is calculation based on 50 stocks.</a:t>
            </a:r>
          </a:p>
          <a:p>
            <a:pPr marL="514350" indent="-514350" algn="just">
              <a:buNone/>
            </a:pPr>
            <a:r>
              <a:rPr lang="en-US" sz="2800" dirty="0" smtClean="0">
                <a:solidFill>
                  <a:schemeClr val="tx2">
                    <a:lumMod val="75000"/>
                  </a:schemeClr>
                </a:solidFill>
              </a:rPr>
              <a:t>      everything else remaining the same in nifty index calculation as well.</a:t>
            </a:r>
            <a:endParaRPr lang="en-US" sz="2800" dirty="0">
              <a:solidFill>
                <a:schemeClr val="tx2">
                  <a:lumMod val="75000"/>
                </a:schemeClr>
              </a:solidFill>
            </a:endParaRPr>
          </a:p>
        </p:txBody>
      </p:sp>
    </p:spTree>
    <p:custDataLst>
      <p:tags r:id="rId1"/>
    </p:custData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685800"/>
          </a:xfrm>
        </p:spPr>
        <p:txBody>
          <a:bodyPr>
            <a:normAutofit/>
          </a:bodyPr>
          <a:lstStyle/>
          <a:p>
            <a:pPr algn="ctr"/>
            <a:r>
              <a:rPr lang="en-US" sz="3600" b="1" dirty="0" smtClean="0">
                <a:solidFill>
                  <a:schemeClr val="tx2"/>
                </a:solidFill>
              </a:rPr>
              <a:t>Example of Nifty Calculation </a:t>
            </a:r>
            <a:endParaRPr lang="en-US" sz="3600" b="1" dirty="0">
              <a:solidFill>
                <a:schemeClr val="tx2"/>
              </a:solidFill>
            </a:endParaRPr>
          </a:p>
        </p:txBody>
      </p:sp>
      <p:sp>
        <p:nvSpPr>
          <p:cNvPr id="3" name="Content Placeholder 2"/>
          <p:cNvSpPr>
            <a:spLocks noGrp="1"/>
          </p:cNvSpPr>
          <p:nvPr>
            <p:ph idx="1"/>
          </p:nvPr>
        </p:nvSpPr>
        <p:spPr>
          <a:xfrm>
            <a:off x="304800" y="762000"/>
            <a:ext cx="8229600" cy="6096000"/>
          </a:xfrm>
        </p:spPr>
        <p:txBody>
          <a:bodyPr/>
          <a:lstStyle/>
          <a:p>
            <a:r>
              <a:rPr lang="en-US" dirty="0" smtClean="0"/>
              <a:t>Assuming Base index=1000 , Market Cap index consist of 5 stocks, then </a:t>
            </a:r>
          </a:p>
          <a:p>
            <a:pPr>
              <a:buNone/>
            </a:pPr>
            <a:endParaRPr lang="en-US" dirty="0"/>
          </a:p>
        </p:txBody>
      </p:sp>
      <p:graphicFrame>
        <p:nvGraphicFramePr>
          <p:cNvPr id="4" name="Table 3"/>
          <p:cNvGraphicFramePr>
            <a:graphicFrameLocks noGrp="1"/>
          </p:cNvGraphicFramePr>
          <p:nvPr/>
        </p:nvGraphicFramePr>
        <p:xfrm>
          <a:off x="304800" y="1219202"/>
          <a:ext cx="8610600" cy="5410196"/>
        </p:xfrm>
        <a:graphic>
          <a:graphicData uri="http://schemas.openxmlformats.org/drawingml/2006/table">
            <a:tbl>
              <a:tblPr firstRow="1" bandRow="1">
                <a:tableStyleId>{5C22544A-7EE6-4342-B048-85BDC9FD1C3A}</a:tableStyleId>
              </a:tblPr>
              <a:tblGrid>
                <a:gridCol w="2583180"/>
                <a:gridCol w="2870200"/>
                <a:gridCol w="3157220"/>
              </a:tblGrid>
              <a:tr h="1165274">
                <a:tc>
                  <a:txBody>
                    <a:bodyPr/>
                    <a:lstStyle/>
                    <a:p>
                      <a:r>
                        <a:rPr lang="en-US" dirty="0" smtClean="0"/>
                        <a:t>Company</a:t>
                      </a:r>
                      <a:endParaRPr lang="en-US" dirty="0"/>
                    </a:p>
                  </a:txBody>
                  <a:tcPr/>
                </a:tc>
                <a:tc>
                  <a:txBody>
                    <a:bodyPr/>
                    <a:lstStyle/>
                    <a:p>
                      <a:r>
                        <a:rPr lang="en-US" dirty="0" smtClean="0"/>
                        <a:t>Current Market </a:t>
                      </a:r>
                      <a:r>
                        <a:rPr lang="en-US" dirty="0" err="1" smtClean="0"/>
                        <a:t>Capitalisation</a:t>
                      </a:r>
                      <a:r>
                        <a:rPr lang="en-US" dirty="0" smtClean="0"/>
                        <a:t>        (Rs. In </a:t>
                      </a:r>
                      <a:r>
                        <a:rPr lang="en-US" dirty="0" err="1" smtClean="0"/>
                        <a:t>Lakhs</a:t>
                      </a:r>
                      <a:r>
                        <a:rPr lang="en-US" dirty="0" smtClean="0"/>
                        <a:t>)</a:t>
                      </a:r>
                      <a:endParaRPr lang="en-US" dirty="0"/>
                    </a:p>
                  </a:txBody>
                  <a:tcPr/>
                </a:tc>
                <a:tc>
                  <a:txBody>
                    <a:bodyPr/>
                    <a:lstStyle/>
                    <a:p>
                      <a:r>
                        <a:rPr lang="en-US" dirty="0" smtClean="0"/>
                        <a:t>Base Market       </a:t>
                      </a:r>
                      <a:r>
                        <a:rPr lang="en-US" dirty="0" err="1" smtClean="0"/>
                        <a:t>Capitalisation</a:t>
                      </a:r>
                      <a:r>
                        <a:rPr lang="en-US" baseline="0" dirty="0" smtClean="0"/>
                        <a:t> </a:t>
                      </a:r>
                    </a:p>
                    <a:p>
                      <a:r>
                        <a:rPr lang="en-US" dirty="0" smtClean="0"/>
                        <a:t>(Rs. In </a:t>
                      </a:r>
                      <a:r>
                        <a:rPr lang="en-US" dirty="0" err="1" smtClean="0"/>
                        <a:t>Lakhs</a:t>
                      </a:r>
                      <a:r>
                        <a:rPr lang="en-US" dirty="0" smtClean="0"/>
                        <a:t>)</a:t>
                      </a:r>
                      <a:endParaRPr lang="en-US" dirty="0"/>
                    </a:p>
                  </a:txBody>
                  <a:tcPr/>
                </a:tc>
              </a:tr>
              <a:tr h="707487">
                <a:tc>
                  <a:txBody>
                    <a:bodyPr/>
                    <a:lstStyle/>
                    <a:p>
                      <a:r>
                        <a:rPr lang="en-US" dirty="0" smtClean="0"/>
                        <a:t>Reliance </a:t>
                      </a:r>
                      <a:endParaRPr lang="en-US" dirty="0"/>
                    </a:p>
                  </a:txBody>
                  <a:tcPr/>
                </a:tc>
                <a:tc>
                  <a:txBody>
                    <a:bodyPr/>
                    <a:lstStyle/>
                    <a:p>
                      <a:r>
                        <a:rPr lang="en-US" dirty="0" smtClean="0"/>
                        <a:t>16,68,791.1</a:t>
                      </a:r>
                      <a:endParaRPr lang="en-US" dirty="0"/>
                    </a:p>
                  </a:txBody>
                  <a:tcPr/>
                </a:tc>
                <a:tc>
                  <a:txBody>
                    <a:bodyPr/>
                    <a:lstStyle/>
                    <a:p>
                      <a:r>
                        <a:rPr lang="en-US" dirty="0" smtClean="0"/>
                        <a:t>16,54,247.5</a:t>
                      </a:r>
                      <a:endParaRPr lang="en-US" dirty="0"/>
                    </a:p>
                  </a:txBody>
                  <a:tcPr/>
                </a:tc>
              </a:tr>
              <a:tr h="707487">
                <a:tc>
                  <a:txBody>
                    <a:bodyPr/>
                    <a:lstStyle/>
                    <a:p>
                      <a:r>
                        <a:rPr lang="en-US" dirty="0" smtClean="0"/>
                        <a:t>AB &amp; U</a:t>
                      </a:r>
                      <a:endParaRPr lang="en-US" dirty="0"/>
                    </a:p>
                  </a:txBody>
                  <a:tcPr/>
                </a:tc>
                <a:tc>
                  <a:txBody>
                    <a:bodyPr/>
                    <a:lstStyle/>
                    <a:p>
                      <a:r>
                        <a:rPr lang="en-US" dirty="0" smtClean="0"/>
                        <a:t>8,72,686.3</a:t>
                      </a:r>
                      <a:endParaRPr lang="en-US" dirty="0"/>
                    </a:p>
                  </a:txBody>
                  <a:tcPr/>
                </a:tc>
                <a:tc>
                  <a:txBody>
                    <a:bodyPr/>
                    <a:lstStyle/>
                    <a:p>
                      <a:r>
                        <a:rPr lang="en-US" dirty="0" smtClean="0"/>
                        <a:t>8,60,018.25</a:t>
                      </a:r>
                      <a:endParaRPr lang="en-US" dirty="0"/>
                    </a:p>
                  </a:txBody>
                  <a:tcPr/>
                </a:tc>
              </a:tr>
              <a:tr h="707487">
                <a:tc>
                  <a:txBody>
                    <a:bodyPr/>
                    <a:lstStyle/>
                    <a:p>
                      <a:r>
                        <a:rPr lang="en-US" dirty="0" smtClean="0"/>
                        <a:t>INFOSYS</a:t>
                      </a:r>
                      <a:endParaRPr lang="en-US" dirty="0"/>
                    </a:p>
                  </a:txBody>
                  <a:tcPr/>
                </a:tc>
                <a:tc>
                  <a:txBody>
                    <a:bodyPr/>
                    <a:lstStyle/>
                    <a:p>
                      <a:r>
                        <a:rPr lang="en-US" dirty="0" smtClean="0"/>
                        <a:t>14,52,587.65</a:t>
                      </a:r>
                      <a:endParaRPr lang="en-US" dirty="0"/>
                    </a:p>
                  </a:txBody>
                  <a:tcPr/>
                </a:tc>
                <a:tc>
                  <a:txBody>
                    <a:bodyPr/>
                    <a:lstStyle/>
                    <a:p>
                      <a:r>
                        <a:rPr lang="en-US" dirty="0" smtClean="0"/>
                        <a:t>14,65,218.8</a:t>
                      </a:r>
                      <a:endParaRPr lang="en-US" dirty="0"/>
                    </a:p>
                  </a:txBody>
                  <a:tcPr/>
                </a:tc>
              </a:tr>
              <a:tr h="707487">
                <a:tc>
                  <a:txBody>
                    <a:bodyPr/>
                    <a:lstStyle/>
                    <a:p>
                      <a:r>
                        <a:rPr lang="en-US" dirty="0" smtClean="0"/>
                        <a:t>HLL</a:t>
                      </a:r>
                      <a:endParaRPr lang="en-US" dirty="0"/>
                    </a:p>
                  </a:txBody>
                  <a:tcPr/>
                </a:tc>
                <a:tc>
                  <a:txBody>
                    <a:bodyPr/>
                    <a:lstStyle/>
                    <a:p>
                      <a:r>
                        <a:rPr lang="en-US" dirty="0" smtClean="0"/>
                        <a:t>26,75,613.3</a:t>
                      </a:r>
                      <a:endParaRPr lang="en-US" dirty="0"/>
                    </a:p>
                  </a:txBody>
                  <a:tcPr/>
                </a:tc>
                <a:tc>
                  <a:txBody>
                    <a:bodyPr/>
                    <a:lstStyle/>
                    <a:p>
                      <a:r>
                        <a:rPr lang="en-US" dirty="0" smtClean="0"/>
                        <a:t>26,69,339.55</a:t>
                      </a:r>
                      <a:endParaRPr lang="en-US" dirty="0"/>
                    </a:p>
                  </a:txBody>
                  <a:tcPr/>
                </a:tc>
              </a:tr>
              <a:tr h="707487">
                <a:tc>
                  <a:txBody>
                    <a:bodyPr/>
                    <a:lstStyle/>
                    <a:p>
                      <a:r>
                        <a:rPr lang="en-US" dirty="0" smtClean="0"/>
                        <a:t>Tata Tea</a:t>
                      </a:r>
                      <a:endParaRPr lang="en-US" dirty="0"/>
                    </a:p>
                  </a:txBody>
                  <a:tcPr/>
                </a:tc>
                <a:tc>
                  <a:txBody>
                    <a:bodyPr/>
                    <a:lstStyle/>
                    <a:p>
                      <a:r>
                        <a:rPr lang="en-US" dirty="0" smtClean="0"/>
                        <a:t>6,60,887.75</a:t>
                      </a:r>
                      <a:endParaRPr lang="en-US" dirty="0"/>
                    </a:p>
                  </a:txBody>
                  <a:tcPr/>
                </a:tc>
                <a:tc>
                  <a:txBody>
                    <a:bodyPr/>
                    <a:lstStyle/>
                    <a:p>
                      <a:r>
                        <a:rPr lang="en-US" dirty="0" smtClean="0"/>
                        <a:t>6,62,559.3</a:t>
                      </a:r>
                      <a:endParaRPr lang="en-US" dirty="0"/>
                    </a:p>
                  </a:txBody>
                  <a:tcPr/>
                </a:tc>
              </a:tr>
              <a:tr h="707487">
                <a:tc>
                  <a:txBody>
                    <a:bodyPr/>
                    <a:lstStyle/>
                    <a:p>
                      <a:r>
                        <a:rPr lang="en-US" b="1" dirty="0" smtClean="0"/>
                        <a:t>Total</a:t>
                      </a:r>
                      <a:endParaRPr lang="en-US" b="1" dirty="0"/>
                    </a:p>
                  </a:txBody>
                  <a:tcPr/>
                </a:tc>
                <a:tc>
                  <a:txBody>
                    <a:bodyPr/>
                    <a:lstStyle/>
                    <a:p>
                      <a:r>
                        <a:rPr lang="en-US" b="1" dirty="0" smtClean="0"/>
                        <a:t>73,30,566.1</a:t>
                      </a:r>
                      <a:endParaRPr lang="en-US" b="1" dirty="0"/>
                    </a:p>
                  </a:txBody>
                  <a:tcPr/>
                </a:tc>
                <a:tc>
                  <a:txBody>
                    <a:bodyPr/>
                    <a:lstStyle/>
                    <a:p>
                      <a:r>
                        <a:rPr lang="en-US" b="1" dirty="0" smtClean="0"/>
                        <a:t>73,11,383.4</a:t>
                      </a:r>
                      <a:endParaRPr lang="en-US" b="1"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543800" cy="685800"/>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685800" y="990600"/>
            <a:ext cx="7772400" cy="4525963"/>
          </a:xfrm>
        </p:spPr>
        <p:txBody>
          <a:bodyPr>
            <a:normAutofit/>
          </a:bodyPr>
          <a:lstStyle/>
          <a:p>
            <a:pPr algn="just">
              <a:buNone/>
            </a:pPr>
            <a:r>
              <a:rPr lang="en-US" sz="2800" dirty="0" smtClean="0">
                <a:solidFill>
                  <a:schemeClr val="bg2">
                    <a:lumMod val="10000"/>
                  </a:schemeClr>
                </a:solidFill>
              </a:rPr>
              <a:t>Index=   ( </a:t>
            </a:r>
            <a:r>
              <a:rPr lang="en-US" sz="2800" u="sng" dirty="0" smtClean="0">
                <a:solidFill>
                  <a:schemeClr val="bg2">
                    <a:lumMod val="10000"/>
                  </a:schemeClr>
                </a:solidFill>
              </a:rPr>
              <a:t>Current Market Capitalization )  </a:t>
            </a:r>
          </a:p>
          <a:p>
            <a:pPr algn="just">
              <a:buNone/>
            </a:pPr>
            <a:r>
              <a:rPr lang="en-US" sz="2800" dirty="0" smtClean="0">
                <a:solidFill>
                  <a:schemeClr val="bg2">
                    <a:lumMod val="10000"/>
                  </a:schemeClr>
                </a:solidFill>
              </a:rPr>
              <a:t>                  Base Market Capitalization </a:t>
            </a:r>
          </a:p>
          <a:p>
            <a:pPr algn="just">
              <a:buNone/>
            </a:pPr>
            <a:r>
              <a:rPr lang="en-US" sz="2800" dirty="0" smtClean="0">
                <a:solidFill>
                  <a:schemeClr val="bg2">
                    <a:lumMod val="10000"/>
                  </a:schemeClr>
                </a:solidFill>
              </a:rPr>
              <a:t>                 Multiply by Base Value</a:t>
            </a:r>
          </a:p>
          <a:p>
            <a:pPr algn="just">
              <a:buNone/>
            </a:pPr>
            <a:endParaRPr lang="en-US" sz="2800" dirty="0" smtClean="0">
              <a:solidFill>
                <a:schemeClr val="bg2">
                  <a:lumMod val="10000"/>
                </a:schemeClr>
              </a:solidFill>
            </a:endParaRPr>
          </a:p>
          <a:p>
            <a:pPr algn="just">
              <a:buNone/>
            </a:pPr>
            <a:r>
              <a:rPr lang="en-US" sz="2800" dirty="0" smtClean="0">
                <a:solidFill>
                  <a:schemeClr val="bg2">
                    <a:lumMod val="10000"/>
                  </a:schemeClr>
                </a:solidFill>
              </a:rPr>
              <a:t>Index=     </a:t>
            </a:r>
            <a:r>
              <a:rPr lang="en-US" sz="2800" u="sng" dirty="0" smtClean="0">
                <a:solidFill>
                  <a:schemeClr val="bg2">
                    <a:lumMod val="10000"/>
                  </a:schemeClr>
                </a:solidFill>
              </a:rPr>
              <a:t>73,30,566.1</a:t>
            </a:r>
            <a:r>
              <a:rPr lang="en-US" sz="2800" dirty="0" smtClean="0">
                <a:solidFill>
                  <a:schemeClr val="bg2">
                    <a:lumMod val="10000"/>
                  </a:schemeClr>
                </a:solidFill>
              </a:rPr>
              <a:t> x1000</a:t>
            </a:r>
          </a:p>
          <a:p>
            <a:pPr algn="just">
              <a:buNone/>
            </a:pPr>
            <a:r>
              <a:rPr lang="en-US" sz="2800" dirty="0" smtClean="0">
                <a:solidFill>
                  <a:schemeClr val="bg2">
                    <a:lumMod val="10000"/>
                  </a:schemeClr>
                </a:solidFill>
              </a:rPr>
              <a:t>                73,11,383.4               </a:t>
            </a:r>
          </a:p>
          <a:p>
            <a:pPr algn="just">
              <a:buNone/>
            </a:pPr>
            <a:endParaRPr lang="en-US" sz="2800" dirty="0" smtClean="0">
              <a:solidFill>
                <a:schemeClr val="bg2">
                  <a:lumMod val="10000"/>
                </a:schemeClr>
              </a:solidFill>
            </a:endParaRPr>
          </a:p>
          <a:p>
            <a:pPr algn="just">
              <a:buNone/>
            </a:pPr>
            <a:r>
              <a:rPr lang="en-US" sz="2800" dirty="0" smtClean="0">
                <a:solidFill>
                  <a:schemeClr val="bg2">
                    <a:lumMod val="10000"/>
                  </a:schemeClr>
                </a:solidFill>
              </a:rPr>
              <a:t>Index=     1002.62</a:t>
            </a:r>
            <a:endParaRPr lang="en-US" sz="2800" dirty="0">
              <a:solidFill>
                <a:schemeClr val="bg2">
                  <a:lumMod val="10000"/>
                </a:schemeClr>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What is Listing</a:t>
            </a:r>
            <a:endParaRPr lang="en-US" b="1" dirty="0">
              <a:solidFill>
                <a:schemeClr val="tx1"/>
              </a:solidFill>
            </a:endParaRPr>
          </a:p>
        </p:txBody>
      </p:sp>
      <p:sp>
        <p:nvSpPr>
          <p:cNvPr id="3" name="Content Placeholder 2"/>
          <p:cNvSpPr>
            <a:spLocks noGrp="1"/>
          </p:cNvSpPr>
          <p:nvPr>
            <p:ph idx="1"/>
          </p:nvPr>
        </p:nvSpPr>
        <p:spPr>
          <a:xfrm>
            <a:off x="457200" y="1066800"/>
            <a:ext cx="8229600" cy="3886200"/>
          </a:xfrm>
        </p:spPr>
        <p:txBody>
          <a:bodyPr/>
          <a:lstStyle/>
          <a:p>
            <a:pPr>
              <a:buNone/>
            </a:pPr>
            <a:r>
              <a:rPr lang="en-US" dirty="0" smtClean="0"/>
              <a:t>	- </a:t>
            </a:r>
            <a:r>
              <a:rPr lang="en-US" dirty="0" smtClean="0">
                <a:solidFill>
                  <a:schemeClr val="tx1"/>
                </a:solidFill>
              </a:rPr>
              <a:t>Listing denotes registration of security as officially approved for dealing or trading on a stock exchange.</a:t>
            </a:r>
          </a:p>
          <a:p>
            <a:pPr>
              <a:buNone/>
            </a:pPr>
            <a:r>
              <a:rPr lang="en-US" dirty="0" smtClean="0">
                <a:solidFill>
                  <a:schemeClr val="tx1"/>
                </a:solidFill>
              </a:rPr>
              <a:t> 	- It means the admission of the securities of a company to trading privileges on a stock and to quotation of its share price.</a:t>
            </a:r>
          </a:p>
          <a:p>
            <a:pPr>
              <a:buNone/>
            </a:pPr>
            <a:endParaRPr lang="en-US" dirty="0">
              <a:solidFill>
                <a:schemeClr val="tx1"/>
              </a:solidFill>
            </a:endParaRPr>
          </a:p>
        </p:txBody>
      </p:sp>
      <p:sp>
        <p:nvSpPr>
          <p:cNvPr id="4" name="Date Placeholder 3"/>
          <p:cNvSpPr>
            <a:spLocks noGrp="1"/>
          </p:cNvSpPr>
          <p:nvPr>
            <p:ph type="dt" sz="half" idx="10"/>
          </p:nvPr>
        </p:nvSpPr>
        <p:spPr/>
        <p:txBody>
          <a:bodyPr/>
          <a:lstStyle/>
          <a:p>
            <a:fld id="{E7274C1D-C5C9-4088-97B7-768846C101D2}" type="datetime2">
              <a:rPr lang="en-US" smtClean="0"/>
              <a:pPr/>
              <a:t>Tuesday, August 7, 2018</a:t>
            </a:fld>
            <a:endParaRPr lang="en-US" dirty="0"/>
          </a:p>
        </p:txBody>
      </p:sp>
      <p:sp>
        <p:nvSpPr>
          <p:cNvPr id="5" name="Slide Number Placeholder 4"/>
          <p:cNvSpPr>
            <a:spLocks noGrp="1"/>
          </p:cNvSpPr>
          <p:nvPr>
            <p:ph type="sldNum" sz="quarter" idx="11"/>
          </p:nvPr>
        </p:nvSpPr>
        <p:spPr/>
        <p:txBody>
          <a:bodyPr/>
          <a:lstStyle/>
          <a:p>
            <a:fld id="{028F6CB6-376B-4822-816C-FE7F9E5510A1}" type="slidenum">
              <a:rPr lang="en-US" smtClean="0"/>
              <a:pPr/>
              <a:t>33</a:t>
            </a:fld>
            <a:endParaRPr lang="en-US" dirty="0"/>
          </a:p>
        </p:txBody>
      </p:sp>
      <p:sp>
        <p:nvSpPr>
          <p:cNvPr id="6" name="Footer Placeholder 5"/>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is underwriting</a:t>
            </a:r>
            <a:endParaRPr lang="en-US" dirty="0">
              <a:solidFill>
                <a:schemeClr val="tx1"/>
              </a:solidFill>
            </a:endParaRPr>
          </a:p>
        </p:txBody>
      </p:sp>
      <p:sp>
        <p:nvSpPr>
          <p:cNvPr id="3" name="Content Placeholder 2"/>
          <p:cNvSpPr>
            <a:spLocks noGrp="1"/>
          </p:cNvSpPr>
          <p:nvPr>
            <p:ph idx="1"/>
          </p:nvPr>
        </p:nvSpPr>
        <p:spPr>
          <a:xfrm>
            <a:off x="457200" y="1143000"/>
            <a:ext cx="8229600" cy="4191000"/>
          </a:xfrm>
        </p:spPr>
        <p:txBody>
          <a:bodyPr>
            <a:normAutofit/>
          </a:bodyPr>
          <a:lstStyle/>
          <a:p>
            <a:pPr>
              <a:buNone/>
            </a:pPr>
            <a:r>
              <a:rPr lang="en-US" dirty="0" smtClean="0">
                <a:solidFill>
                  <a:schemeClr val="tx1"/>
                </a:solidFill>
              </a:rPr>
              <a:t>	- Underwriting is an agreement whereby the underwriter promises to subscribe to a specified number of shares or debenture or a specified to the issue.</a:t>
            </a:r>
          </a:p>
          <a:p>
            <a:pPr>
              <a:buNone/>
            </a:pPr>
            <a:r>
              <a:rPr lang="en-US" dirty="0" smtClean="0">
                <a:solidFill>
                  <a:schemeClr val="tx1"/>
                </a:solidFill>
              </a:rPr>
              <a:t>	- If a part of share issues remain unsold, the underwriter will buy that unsold part of share issue.</a:t>
            </a:r>
            <a:endParaRPr lang="en-US" dirty="0">
              <a:solidFill>
                <a:schemeClr val="tx1"/>
              </a:solidFill>
            </a:endParaRPr>
          </a:p>
        </p:txBody>
      </p:sp>
      <p:sp>
        <p:nvSpPr>
          <p:cNvPr id="4" name="Date Placeholder 3"/>
          <p:cNvSpPr>
            <a:spLocks noGrp="1"/>
          </p:cNvSpPr>
          <p:nvPr>
            <p:ph type="dt" sz="half" idx="10"/>
          </p:nvPr>
        </p:nvSpPr>
        <p:spPr/>
        <p:txBody>
          <a:bodyPr/>
          <a:lstStyle/>
          <a:p>
            <a:fld id="{E7274C1D-C5C9-4088-97B7-768846C101D2}" type="datetime2">
              <a:rPr lang="en-US" smtClean="0"/>
              <a:pPr/>
              <a:t>Tuesday, August 7, 2018</a:t>
            </a:fld>
            <a:endParaRPr lang="en-US" dirty="0"/>
          </a:p>
        </p:txBody>
      </p:sp>
      <p:sp>
        <p:nvSpPr>
          <p:cNvPr id="5" name="Slide Number Placeholder 4"/>
          <p:cNvSpPr>
            <a:spLocks noGrp="1"/>
          </p:cNvSpPr>
          <p:nvPr>
            <p:ph type="sldNum" sz="quarter" idx="11"/>
          </p:nvPr>
        </p:nvSpPr>
        <p:spPr/>
        <p:txBody>
          <a:bodyPr/>
          <a:lstStyle/>
          <a:p>
            <a:fld id="{028F6CB6-376B-4822-816C-FE7F9E5510A1}" type="slidenum">
              <a:rPr lang="en-US" smtClean="0"/>
              <a:pPr/>
              <a:t>34</a:t>
            </a:fld>
            <a:endParaRPr lang="en-US" dirty="0"/>
          </a:p>
        </p:txBody>
      </p:sp>
      <p:sp>
        <p:nvSpPr>
          <p:cNvPr id="6" name="Footer Placeholder 5"/>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is depository system</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rPr>
              <a:t>Depository system is that system in which ownership of security is changed by an electronic account entry and physical transaction of securities does not take place.</a:t>
            </a:r>
          </a:p>
          <a:p>
            <a:r>
              <a:rPr lang="en-US" dirty="0" smtClean="0">
                <a:solidFill>
                  <a:schemeClr val="tx1"/>
                </a:solidFill>
              </a:rPr>
              <a:t>Two types of </a:t>
            </a:r>
            <a:r>
              <a:rPr lang="en-US" dirty="0" err="1" smtClean="0">
                <a:solidFill>
                  <a:schemeClr val="tx1"/>
                </a:solidFill>
              </a:rPr>
              <a:t>depsitory</a:t>
            </a:r>
            <a:endParaRPr lang="en-US" dirty="0" smtClean="0">
              <a:solidFill>
                <a:schemeClr val="tx1"/>
              </a:solidFill>
            </a:endParaRPr>
          </a:p>
          <a:p>
            <a:pPr lvl="1"/>
            <a:r>
              <a:rPr lang="en-US" dirty="0" smtClean="0">
                <a:solidFill>
                  <a:schemeClr val="tx1"/>
                </a:solidFill>
              </a:rPr>
              <a:t>CDSL( Central depository service Ltd.)</a:t>
            </a:r>
          </a:p>
          <a:p>
            <a:pPr lvl="1"/>
            <a:r>
              <a:rPr lang="en-US" dirty="0" smtClean="0">
                <a:solidFill>
                  <a:schemeClr val="tx1"/>
                </a:solidFill>
              </a:rPr>
              <a:t>NSDL (National securities depository Ltd.)</a:t>
            </a:r>
            <a:endParaRPr lang="en-US" dirty="0">
              <a:solidFill>
                <a:schemeClr val="tx1"/>
              </a:solidFill>
            </a:endParaRPr>
          </a:p>
        </p:txBody>
      </p:sp>
      <p:sp>
        <p:nvSpPr>
          <p:cNvPr id="4" name="Date Placeholder 3"/>
          <p:cNvSpPr>
            <a:spLocks noGrp="1"/>
          </p:cNvSpPr>
          <p:nvPr>
            <p:ph type="dt" sz="half" idx="10"/>
          </p:nvPr>
        </p:nvSpPr>
        <p:spPr/>
        <p:txBody>
          <a:bodyPr/>
          <a:lstStyle/>
          <a:p>
            <a:fld id="{E7274C1D-C5C9-4088-97B7-768846C101D2}" type="datetime2">
              <a:rPr lang="en-US" smtClean="0"/>
              <a:pPr/>
              <a:t>Tuesday, August 7, 2018</a:t>
            </a:fld>
            <a:endParaRPr lang="en-US" dirty="0"/>
          </a:p>
        </p:txBody>
      </p:sp>
      <p:sp>
        <p:nvSpPr>
          <p:cNvPr id="5" name="Slide Number Placeholder 4"/>
          <p:cNvSpPr>
            <a:spLocks noGrp="1"/>
          </p:cNvSpPr>
          <p:nvPr>
            <p:ph type="sldNum" sz="quarter" idx="11"/>
          </p:nvPr>
        </p:nvSpPr>
        <p:spPr/>
        <p:txBody>
          <a:bodyPr/>
          <a:lstStyle/>
          <a:p>
            <a:fld id="{028F6CB6-376B-4822-816C-FE7F9E5510A1}" type="slidenum">
              <a:rPr lang="en-US" smtClean="0"/>
              <a:pPr/>
              <a:t>35</a:t>
            </a:fld>
            <a:endParaRPr lang="en-US" dirty="0"/>
          </a:p>
        </p:txBody>
      </p:sp>
      <p:sp>
        <p:nvSpPr>
          <p:cNvPr id="6" name="Footer Placeholder 5"/>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543800" cy="609600"/>
          </a:xfrm>
        </p:spPr>
        <p:txBody>
          <a:bodyPr>
            <a:normAutofit/>
          </a:bodyPr>
          <a:lstStyle/>
          <a:p>
            <a:r>
              <a:rPr lang="en-US" dirty="0" smtClean="0"/>
              <a:t>Important Indices in the world</a:t>
            </a:r>
            <a:endParaRPr lang="en-US" dirty="0"/>
          </a:p>
        </p:txBody>
      </p:sp>
      <p:graphicFrame>
        <p:nvGraphicFramePr>
          <p:cNvPr id="4" name="Content Placeholder 3"/>
          <p:cNvGraphicFramePr>
            <a:graphicFrameLocks noGrp="1"/>
          </p:cNvGraphicFramePr>
          <p:nvPr>
            <p:ph idx="1"/>
          </p:nvPr>
        </p:nvGraphicFramePr>
        <p:xfrm>
          <a:off x="457200" y="914399"/>
          <a:ext cx="8077200" cy="5715001"/>
        </p:xfrm>
        <a:graphic>
          <a:graphicData uri="http://schemas.openxmlformats.org/drawingml/2006/table">
            <a:tbl>
              <a:tblPr firstRow="1" bandRow="1">
                <a:tableStyleId>{5C22544A-7EE6-4342-B048-85BDC9FD1C3A}</a:tableStyleId>
              </a:tblPr>
              <a:tblGrid>
                <a:gridCol w="1550170"/>
                <a:gridCol w="1223818"/>
                <a:gridCol w="2529224"/>
                <a:gridCol w="897466"/>
                <a:gridCol w="1060643"/>
                <a:gridCol w="815879"/>
              </a:tblGrid>
              <a:tr h="940806">
                <a:tc>
                  <a:txBody>
                    <a:bodyPr/>
                    <a:lstStyle/>
                    <a:p>
                      <a:r>
                        <a:rPr lang="en-US" dirty="0" smtClean="0"/>
                        <a:t>Name of Index</a:t>
                      </a:r>
                      <a:endParaRPr lang="en-US" dirty="0"/>
                    </a:p>
                  </a:txBody>
                  <a:tcPr/>
                </a:tc>
                <a:tc>
                  <a:txBody>
                    <a:bodyPr/>
                    <a:lstStyle/>
                    <a:p>
                      <a:r>
                        <a:rPr lang="en-US" dirty="0" smtClean="0"/>
                        <a:t>Country</a:t>
                      </a:r>
                      <a:endParaRPr lang="en-US" dirty="0"/>
                    </a:p>
                  </a:txBody>
                  <a:tcPr/>
                </a:tc>
                <a:tc>
                  <a:txBody>
                    <a:bodyPr/>
                    <a:lstStyle/>
                    <a:p>
                      <a:r>
                        <a:rPr lang="en-US" dirty="0" smtClean="0"/>
                        <a:t>Weight</a:t>
                      </a:r>
                      <a:endParaRPr lang="en-US" dirty="0"/>
                    </a:p>
                  </a:txBody>
                  <a:tcPr/>
                </a:tc>
                <a:tc>
                  <a:txBody>
                    <a:bodyPr/>
                    <a:lstStyle/>
                    <a:p>
                      <a:r>
                        <a:rPr lang="en-US" dirty="0" smtClean="0"/>
                        <a:t>No.</a:t>
                      </a:r>
                      <a:r>
                        <a:rPr lang="en-US" baseline="0" dirty="0" smtClean="0"/>
                        <a:t> Pf Stock</a:t>
                      </a:r>
                      <a:endParaRPr lang="en-US" dirty="0"/>
                    </a:p>
                  </a:txBody>
                  <a:tcPr/>
                </a:tc>
                <a:tc>
                  <a:txBody>
                    <a:bodyPr/>
                    <a:lstStyle/>
                    <a:p>
                      <a:r>
                        <a:rPr lang="en-US" dirty="0" smtClean="0"/>
                        <a:t>Base Year</a:t>
                      </a:r>
                      <a:endParaRPr lang="en-US" dirty="0"/>
                    </a:p>
                  </a:txBody>
                  <a:tcPr/>
                </a:tc>
                <a:tc>
                  <a:txBody>
                    <a:bodyPr/>
                    <a:lstStyle/>
                    <a:p>
                      <a:r>
                        <a:rPr lang="en-US" dirty="0" smtClean="0"/>
                        <a:t>Base Value</a:t>
                      </a:r>
                      <a:endParaRPr lang="en-US" dirty="0"/>
                    </a:p>
                  </a:txBody>
                  <a:tcPr/>
                </a:tc>
              </a:tr>
              <a:tr h="694641">
                <a:tc>
                  <a:txBody>
                    <a:bodyPr/>
                    <a:lstStyle/>
                    <a:p>
                      <a:r>
                        <a:rPr lang="en-US" dirty="0" smtClean="0">
                          <a:solidFill>
                            <a:schemeClr val="tx2"/>
                          </a:solidFill>
                        </a:rPr>
                        <a:t>S &amp; P CNX Nifty</a:t>
                      </a:r>
                      <a:endParaRPr lang="en-US" dirty="0">
                        <a:solidFill>
                          <a:schemeClr val="tx2"/>
                        </a:solidFill>
                      </a:endParaRPr>
                    </a:p>
                  </a:txBody>
                  <a:tcPr/>
                </a:tc>
                <a:tc>
                  <a:txBody>
                    <a:bodyPr/>
                    <a:lstStyle/>
                    <a:p>
                      <a:r>
                        <a:rPr lang="en-US" dirty="0" smtClean="0">
                          <a:solidFill>
                            <a:schemeClr val="tx2"/>
                          </a:solidFill>
                        </a:rPr>
                        <a:t>NSE, India</a:t>
                      </a:r>
                      <a:r>
                        <a:rPr lang="en-US" baseline="0" dirty="0" smtClean="0">
                          <a:solidFill>
                            <a:schemeClr val="tx2"/>
                          </a:solidFill>
                        </a:rPr>
                        <a:t> </a:t>
                      </a:r>
                      <a:endParaRPr lang="en-US" dirty="0">
                        <a:solidFill>
                          <a:schemeClr val="tx2"/>
                        </a:solidFill>
                      </a:endParaRPr>
                    </a:p>
                  </a:txBody>
                  <a:tcPr/>
                </a:tc>
                <a:tc>
                  <a:txBody>
                    <a:bodyPr/>
                    <a:lstStyle/>
                    <a:p>
                      <a:r>
                        <a:rPr lang="en-US" dirty="0" smtClean="0">
                          <a:solidFill>
                            <a:schemeClr val="tx2"/>
                          </a:solidFill>
                        </a:rPr>
                        <a:t>Market Capitalization </a:t>
                      </a:r>
                      <a:endParaRPr lang="en-US" dirty="0">
                        <a:solidFill>
                          <a:schemeClr val="tx2"/>
                        </a:solidFill>
                      </a:endParaRPr>
                    </a:p>
                  </a:txBody>
                  <a:tcPr/>
                </a:tc>
                <a:tc>
                  <a:txBody>
                    <a:bodyPr/>
                    <a:lstStyle/>
                    <a:p>
                      <a:r>
                        <a:rPr lang="en-US" dirty="0" smtClean="0">
                          <a:solidFill>
                            <a:schemeClr val="tx2"/>
                          </a:solidFill>
                        </a:rPr>
                        <a:t>50</a:t>
                      </a:r>
                      <a:endParaRPr lang="en-US" dirty="0">
                        <a:solidFill>
                          <a:schemeClr val="tx2"/>
                        </a:solidFill>
                      </a:endParaRPr>
                    </a:p>
                  </a:txBody>
                  <a:tcPr/>
                </a:tc>
                <a:tc>
                  <a:txBody>
                    <a:bodyPr/>
                    <a:lstStyle/>
                    <a:p>
                      <a:r>
                        <a:rPr lang="en-US" dirty="0" smtClean="0">
                          <a:solidFill>
                            <a:schemeClr val="tx2"/>
                          </a:solidFill>
                        </a:rPr>
                        <a:t>1995</a:t>
                      </a:r>
                      <a:endParaRPr lang="en-US" dirty="0">
                        <a:solidFill>
                          <a:schemeClr val="tx2"/>
                        </a:solidFill>
                      </a:endParaRPr>
                    </a:p>
                  </a:txBody>
                  <a:tcPr/>
                </a:tc>
                <a:tc>
                  <a:txBody>
                    <a:bodyPr/>
                    <a:lstStyle/>
                    <a:p>
                      <a:r>
                        <a:rPr lang="en-US" dirty="0" smtClean="0">
                          <a:solidFill>
                            <a:schemeClr val="tx2"/>
                          </a:solidFill>
                        </a:rPr>
                        <a:t>1000</a:t>
                      </a:r>
                      <a:endParaRPr lang="en-US" dirty="0">
                        <a:solidFill>
                          <a:schemeClr val="tx2"/>
                        </a:solidFill>
                      </a:endParaRPr>
                    </a:p>
                  </a:txBody>
                  <a:tcPr/>
                </a:tc>
              </a:tr>
              <a:tr h="658565">
                <a:tc>
                  <a:txBody>
                    <a:bodyPr/>
                    <a:lstStyle/>
                    <a:p>
                      <a:r>
                        <a:rPr lang="en-US" dirty="0" smtClean="0">
                          <a:solidFill>
                            <a:schemeClr val="tx2"/>
                          </a:solidFill>
                        </a:rPr>
                        <a:t>SENSEX 30</a:t>
                      </a:r>
                      <a:endParaRPr lang="en-US" dirty="0">
                        <a:solidFill>
                          <a:schemeClr val="tx2"/>
                        </a:solidFill>
                      </a:endParaRPr>
                    </a:p>
                  </a:txBody>
                  <a:tcPr/>
                </a:tc>
                <a:tc>
                  <a:txBody>
                    <a:bodyPr/>
                    <a:lstStyle/>
                    <a:p>
                      <a:r>
                        <a:rPr lang="en-US" dirty="0" smtClean="0">
                          <a:solidFill>
                            <a:schemeClr val="tx2"/>
                          </a:solidFill>
                        </a:rPr>
                        <a:t>BSE, India</a:t>
                      </a:r>
                      <a:endParaRPr lang="en-US"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Market Capitalization </a:t>
                      </a:r>
                    </a:p>
                    <a:p>
                      <a:endParaRPr lang="en-US" dirty="0">
                        <a:solidFill>
                          <a:schemeClr val="tx2"/>
                        </a:solidFill>
                      </a:endParaRPr>
                    </a:p>
                  </a:txBody>
                  <a:tcPr/>
                </a:tc>
                <a:tc>
                  <a:txBody>
                    <a:bodyPr/>
                    <a:lstStyle/>
                    <a:p>
                      <a:r>
                        <a:rPr lang="en-US" dirty="0" smtClean="0">
                          <a:solidFill>
                            <a:schemeClr val="tx2"/>
                          </a:solidFill>
                        </a:rPr>
                        <a:t>30</a:t>
                      </a:r>
                      <a:endParaRPr lang="en-US" dirty="0">
                        <a:solidFill>
                          <a:schemeClr val="tx2"/>
                        </a:solidFill>
                      </a:endParaRPr>
                    </a:p>
                  </a:txBody>
                  <a:tcPr/>
                </a:tc>
                <a:tc>
                  <a:txBody>
                    <a:bodyPr/>
                    <a:lstStyle/>
                    <a:p>
                      <a:r>
                        <a:rPr lang="en-US" dirty="0" smtClean="0">
                          <a:solidFill>
                            <a:schemeClr val="tx2"/>
                          </a:solidFill>
                        </a:rPr>
                        <a:t>1978-79</a:t>
                      </a:r>
                      <a:endParaRPr lang="en-US" dirty="0">
                        <a:solidFill>
                          <a:schemeClr val="tx2"/>
                        </a:solidFill>
                      </a:endParaRPr>
                    </a:p>
                  </a:txBody>
                  <a:tcPr/>
                </a:tc>
                <a:tc>
                  <a:txBody>
                    <a:bodyPr/>
                    <a:lstStyle/>
                    <a:p>
                      <a:r>
                        <a:rPr lang="en-US" dirty="0" smtClean="0">
                          <a:solidFill>
                            <a:schemeClr val="tx2"/>
                          </a:solidFill>
                        </a:rPr>
                        <a:t>100</a:t>
                      </a:r>
                      <a:endParaRPr lang="en-US" dirty="0">
                        <a:solidFill>
                          <a:schemeClr val="tx2"/>
                        </a:solidFill>
                      </a:endParaRPr>
                    </a:p>
                  </a:txBody>
                  <a:tcPr/>
                </a:tc>
              </a:tr>
              <a:tr h="850172">
                <a:tc>
                  <a:txBody>
                    <a:bodyPr/>
                    <a:lstStyle/>
                    <a:p>
                      <a:r>
                        <a:rPr lang="en-US" dirty="0" smtClean="0">
                          <a:solidFill>
                            <a:schemeClr val="tx2"/>
                          </a:solidFill>
                        </a:rPr>
                        <a:t>NASDAQ 100</a:t>
                      </a:r>
                      <a:endParaRPr lang="en-US" dirty="0">
                        <a:solidFill>
                          <a:schemeClr val="tx2"/>
                        </a:solidFill>
                      </a:endParaRPr>
                    </a:p>
                  </a:txBody>
                  <a:tcPr/>
                </a:tc>
                <a:tc>
                  <a:txBody>
                    <a:bodyPr/>
                    <a:lstStyle/>
                    <a:p>
                      <a:r>
                        <a:rPr lang="en-US" dirty="0" smtClean="0">
                          <a:solidFill>
                            <a:schemeClr val="tx2"/>
                          </a:solidFill>
                        </a:rPr>
                        <a:t>NASDAQ , USA</a:t>
                      </a:r>
                      <a:endParaRPr lang="en-US" dirty="0">
                        <a:solidFill>
                          <a:schemeClr val="tx2"/>
                        </a:solidFill>
                      </a:endParaRPr>
                    </a:p>
                  </a:txBody>
                  <a:tcPr/>
                </a:tc>
                <a:tc>
                  <a:txBody>
                    <a:bodyPr/>
                    <a:lstStyle/>
                    <a:p>
                      <a:r>
                        <a:rPr lang="en-US" dirty="0" smtClean="0">
                          <a:solidFill>
                            <a:schemeClr val="tx2"/>
                          </a:solidFill>
                        </a:rPr>
                        <a:t>Market Capitalization</a:t>
                      </a:r>
                      <a:endParaRPr lang="en-US" dirty="0">
                        <a:solidFill>
                          <a:schemeClr val="tx2"/>
                        </a:solidFill>
                      </a:endParaRPr>
                    </a:p>
                  </a:txBody>
                  <a:tcPr/>
                </a:tc>
                <a:tc>
                  <a:txBody>
                    <a:bodyPr/>
                    <a:lstStyle/>
                    <a:p>
                      <a:r>
                        <a:rPr lang="en-US" dirty="0" smtClean="0">
                          <a:solidFill>
                            <a:schemeClr val="tx2"/>
                          </a:solidFill>
                        </a:rPr>
                        <a:t>100</a:t>
                      </a:r>
                      <a:endParaRPr lang="en-US" dirty="0">
                        <a:solidFill>
                          <a:schemeClr val="tx2"/>
                        </a:solidFill>
                      </a:endParaRPr>
                    </a:p>
                  </a:txBody>
                  <a:tcPr/>
                </a:tc>
                <a:tc>
                  <a:txBody>
                    <a:bodyPr/>
                    <a:lstStyle/>
                    <a:p>
                      <a:r>
                        <a:rPr lang="en-US" dirty="0" smtClean="0">
                          <a:solidFill>
                            <a:schemeClr val="tx2"/>
                          </a:solidFill>
                        </a:rPr>
                        <a:t>1985</a:t>
                      </a:r>
                      <a:endParaRPr lang="en-US" dirty="0">
                        <a:solidFill>
                          <a:schemeClr val="tx2"/>
                        </a:solidFill>
                      </a:endParaRPr>
                    </a:p>
                  </a:txBody>
                  <a:tcPr/>
                </a:tc>
                <a:tc>
                  <a:txBody>
                    <a:bodyPr/>
                    <a:lstStyle/>
                    <a:p>
                      <a:r>
                        <a:rPr lang="en-US" dirty="0" smtClean="0">
                          <a:solidFill>
                            <a:schemeClr val="tx2"/>
                          </a:solidFill>
                        </a:rPr>
                        <a:t>125</a:t>
                      </a:r>
                      <a:endParaRPr lang="en-US" dirty="0">
                        <a:solidFill>
                          <a:schemeClr val="tx2"/>
                        </a:solidFill>
                      </a:endParaRPr>
                    </a:p>
                  </a:txBody>
                  <a:tcPr/>
                </a:tc>
              </a:tr>
              <a:tr h="658565">
                <a:tc>
                  <a:txBody>
                    <a:bodyPr/>
                    <a:lstStyle/>
                    <a:p>
                      <a:r>
                        <a:rPr lang="en-US" dirty="0" smtClean="0">
                          <a:solidFill>
                            <a:schemeClr val="tx2"/>
                          </a:solidFill>
                        </a:rPr>
                        <a:t>FTSE 100</a:t>
                      </a:r>
                      <a:endParaRPr lang="en-US" dirty="0">
                        <a:solidFill>
                          <a:schemeClr val="tx2"/>
                        </a:solidFill>
                      </a:endParaRPr>
                    </a:p>
                  </a:txBody>
                  <a:tcPr/>
                </a:tc>
                <a:tc>
                  <a:txBody>
                    <a:bodyPr/>
                    <a:lstStyle/>
                    <a:p>
                      <a:r>
                        <a:rPr lang="en-US" dirty="0" smtClean="0">
                          <a:solidFill>
                            <a:schemeClr val="tx2"/>
                          </a:solidFill>
                        </a:rPr>
                        <a:t>UK</a:t>
                      </a:r>
                      <a:endParaRPr lang="en-US"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Market Capitalization</a:t>
                      </a:r>
                    </a:p>
                    <a:p>
                      <a:endParaRPr lang="en-US" dirty="0">
                        <a:solidFill>
                          <a:schemeClr val="tx2"/>
                        </a:solidFill>
                      </a:endParaRPr>
                    </a:p>
                  </a:txBody>
                  <a:tcPr/>
                </a:tc>
                <a:tc>
                  <a:txBody>
                    <a:bodyPr/>
                    <a:lstStyle/>
                    <a:p>
                      <a:r>
                        <a:rPr lang="en-US" dirty="0" smtClean="0">
                          <a:solidFill>
                            <a:schemeClr val="tx2"/>
                          </a:solidFill>
                        </a:rPr>
                        <a:t>100</a:t>
                      </a:r>
                      <a:endParaRPr lang="en-US" dirty="0">
                        <a:solidFill>
                          <a:schemeClr val="tx2"/>
                        </a:solidFill>
                      </a:endParaRPr>
                    </a:p>
                  </a:txBody>
                  <a:tcPr/>
                </a:tc>
                <a:tc>
                  <a:txBody>
                    <a:bodyPr/>
                    <a:lstStyle/>
                    <a:p>
                      <a:r>
                        <a:rPr lang="en-US" dirty="0" smtClean="0">
                          <a:solidFill>
                            <a:schemeClr val="tx2"/>
                          </a:solidFill>
                        </a:rPr>
                        <a:t>1984</a:t>
                      </a:r>
                      <a:endParaRPr lang="en-US" dirty="0">
                        <a:solidFill>
                          <a:schemeClr val="tx2"/>
                        </a:solidFill>
                      </a:endParaRPr>
                    </a:p>
                  </a:txBody>
                  <a:tcPr/>
                </a:tc>
                <a:tc>
                  <a:txBody>
                    <a:bodyPr/>
                    <a:lstStyle/>
                    <a:p>
                      <a:r>
                        <a:rPr lang="en-US" dirty="0" smtClean="0">
                          <a:solidFill>
                            <a:schemeClr val="tx2"/>
                          </a:solidFill>
                        </a:rPr>
                        <a:t>1000</a:t>
                      </a:r>
                      <a:endParaRPr lang="en-US" dirty="0">
                        <a:solidFill>
                          <a:schemeClr val="tx2"/>
                        </a:solidFill>
                      </a:endParaRPr>
                    </a:p>
                  </a:txBody>
                  <a:tcPr/>
                </a:tc>
              </a:tr>
              <a:tr h="658565">
                <a:tc>
                  <a:txBody>
                    <a:bodyPr/>
                    <a:lstStyle/>
                    <a:p>
                      <a:r>
                        <a:rPr lang="en-US" dirty="0" smtClean="0">
                          <a:solidFill>
                            <a:schemeClr val="tx2"/>
                          </a:solidFill>
                        </a:rPr>
                        <a:t>Hang</a:t>
                      </a:r>
                      <a:r>
                        <a:rPr lang="en-US" baseline="0" dirty="0" smtClean="0">
                          <a:solidFill>
                            <a:schemeClr val="tx2"/>
                          </a:solidFill>
                        </a:rPr>
                        <a:t> </a:t>
                      </a:r>
                      <a:r>
                        <a:rPr lang="en-US" baseline="0" dirty="0" err="1" smtClean="0">
                          <a:solidFill>
                            <a:schemeClr val="tx2"/>
                          </a:solidFill>
                        </a:rPr>
                        <a:t>Seng</a:t>
                      </a:r>
                      <a:endParaRPr lang="en-US" dirty="0">
                        <a:solidFill>
                          <a:schemeClr val="tx2"/>
                        </a:solidFill>
                      </a:endParaRPr>
                    </a:p>
                  </a:txBody>
                  <a:tcPr/>
                </a:tc>
                <a:tc>
                  <a:txBody>
                    <a:bodyPr/>
                    <a:lstStyle/>
                    <a:p>
                      <a:r>
                        <a:rPr lang="en-US" dirty="0" smtClean="0">
                          <a:solidFill>
                            <a:schemeClr val="tx2"/>
                          </a:solidFill>
                        </a:rPr>
                        <a:t>Hong Kong</a:t>
                      </a:r>
                      <a:endParaRPr lang="en-US"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Market Capitalization</a:t>
                      </a:r>
                    </a:p>
                    <a:p>
                      <a:endParaRPr lang="en-US" dirty="0">
                        <a:solidFill>
                          <a:schemeClr val="tx2"/>
                        </a:solidFill>
                      </a:endParaRPr>
                    </a:p>
                  </a:txBody>
                  <a:tcPr/>
                </a:tc>
                <a:tc>
                  <a:txBody>
                    <a:bodyPr/>
                    <a:lstStyle/>
                    <a:p>
                      <a:r>
                        <a:rPr lang="en-US" dirty="0" smtClean="0">
                          <a:solidFill>
                            <a:schemeClr val="tx2"/>
                          </a:solidFill>
                        </a:rPr>
                        <a:t>33</a:t>
                      </a:r>
                      <a:endParaRPr lang="en-US" dirty="0">
                        <a:solidFill>
                          <a:schemeClr val="tx2"/>
                        </a:solidFill>
                      </a:endParaRPr>
                    </a:p>
                  </a:txBody>
                  <a:tcPr/>
                </a:tc>
                <a:tc>
                  <a:txBody>
                    <a:bodyPr/>
                    <a:lstStyle/>
                    <a:p>
                      <a:r>
                        <a:rPr lang="en-US" dirty="0" smtClean="0">
                          <a:solidFill>
                            <a:schemeClr val="tx2"/>
                          </a:solidFill>
                        </a:rPr>
                        <a:t>1964</a:t>
                      </a:r>
                      <a:endParaRPr lang="en-US" dirty="0">
                        <a:solidFill>
                          <a:schemeClr val="tx2"/>
                        </a:solidFill>
                      </a:endParaRPr>
                    </a:p>
                  </a:txBody>
                  <a:tcPr/>
                </a:tc>
                <a:tc>
                  <a:txBody>
                    <a:bodyPr/>
                    <a:lstStyle/>
                    <a:p>
                      <a:r>
                        <a:rPr lang="en-US" dirty="0" smtClean="0">
                          <a:solidFill>
                            <a:schemeClr val="tx2"/>
                          </a:solidFill>
                        </a:rPr>
                        <a:t>100</a:t>
                      </a:r>
                      <a:endParaRPr lang="en-US" dirty="0">
                        <a:solidFill>
                          <a:schemeClr val="tx2"/>
                        </a:solidFill>
                      </a:endParaRPr>
                    </a:p>
                  </a:txBody>
                  <a:tcPr/>
                </a:tc>
              </a:tr>
              <a:tr h="658565">
                <a:tc>
                  <a:txBody>
                    <a:bodyPr/>
                    <a:lstStyle/>
                    <a:p>
                      <a:r>
                        <a:rPr lang="en-US" dirty="0" smtClean="0">
                          <a:solidFill>
                            <a:schemeClr val="tx2"/>
                          </a:solidFill>
                        </a:rPr>
                        <a:t>Dow Jones</a:t>
                      </a:r>
                      <a:endParaRPr lang="en-US" dirty="0">
                        <a:solidFill>
                          <a:schemeClr val="tx2"/>
                        </a:solidFill>
                      </a:endParaRPr>
                    </a:p>
                  </a:txBody>
                  <a:tcPr/>
                </a:tc>
                <a:tc>
                  <a:txBody>
                    <a:bodyPr/>
                    <a:lstStyle/>
                    <a:p>
                      <a:r>
                        <a:rPr lang="en-US" dirty="0" smtClean="0">
                          <a:solidFill>
                            <a:schemeClr val="tx2"/>
                          </a:solidFill>
                        </a:rPr>
                        <a:t>USA</a:t>
                      </a:r>
                      <a:endParaRPr lang="en-US"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Price</a:t>
                      </a:r>
                    </a:p>
                    <a:p>
                      <a:endParaRPr lang="en-US" dirty="0">
                        <a:solidFill>
                          <a:schemeClr val="tx2"/>
                        </a:solidFill>
                      </a:endParaRPr>
                    </a:p>
                  </a:txBody>
                  <a:tcPr/>
                </a:tc>
                <a:tc>
                  <a:txBody>
                    <a:bodyPr/>
                    <a:lstStyle/>
                    <a:p>
                      <a:r>
                        <a:rPr lang="en-US" dirty="0" smtClean="0">
                          <a:solidFill>
                            <a:schemeClr val="tx2"/>
                          </a:solidFill>
                        </a:rPr>
                        <a:t>30</a:t>
                      </a:r>
                      <a:endParaRPr lang="en-US" dirty="0">
                        <a:solidFill>
                          <a:schemeClr val="tx2"/>
                        </a:solidFill>
                      </a:endParaRPr>
                    </a:p>
                  </a:txBody>
                  <a:tcPr/>
                </a:tc>
                <a:tc>
                  <a:txBody>
                    <a:bodyPr/>
                    <a:lstStyle/>
                    <a:p>
                      <a:r>
                        <a:rPr lang="en-US" dirty="0" smtClean="0">
                          <a:solidFill>
                            <a:schemeClr val="tx2"/>
                          </a:solidFill>
                        </a:rPr>
                        <a:t>1928</a:t>
                      </a:r>
                      <a:endParaRPr lang="en-US" dirty="0">
                        <a:solidFill>
                          <a:schemeClr val="tx2"/>
                        </a:solidFill>
                      </a:endParaRPr>
                    </a:p>
                  </a:txBody>
                  <a:tcPr/>
                </a:tc>
                <a:tc>
                  <a:txBody>
                    <a:bodyPr/>
                    <a:lstStyle/>
                    <a:p>
                      <a:endParaRPr lang="en-US">
                        <a:solidFill>
                          <a:schemeClr val="tx2"/>
                        </a:solidFill>
                      </a:endParaRPr>
                    </a:p>
                  </a:txBody>
                  <a:tcPr/>
                </a:tc>
              </a:tr>
              <a:tr h="595122">
                <a:tc>
                  <a:txBody>
                    <a:bodyPr/>
                    <a:lstStyle/>
                    <a:p>
                      <a:r>
                        <a:rPr lang="en-US" dirty="0" smtClean="0">
                          <a:solidFill>
                            <a:schemeClr val="tx2"/>
                          </a:solidFill>
                        </a:rPr>
                        <a:t>Nikkei  225</a:t>
                      </a:r>
                      <a:endParaRPr lang="en-US" dirty="0">
                        <a:solidFill>
                          <a:schemeClr val="tx2"/>
                        </a:solidFill>
                      </a:endParaRPr>
                    </a:p>
                  </a:txBody>
                  <a:tcPr/>
                </a:tc>
                <a:tc>
                  <a:txBody>
                    <a:bodyPr/>
                    <a:lstStyle/>
                    <a:p>
                      <a:r>
                        <a:rPr lang="en-US" dirty="0" smtClean="0">
                          <a:solidFill>
                            <a:schemeClr val="tx2"/>
                          </a:solidFill>
                        </a:rPr>
                        <a:t>Tokyo</a:t>
                      </a:r>
                      <a:endParaRPr lang="en-US" dirty="0">
                        <a:solidFill>
                          <a:schemeClr val="tx2"/>
                        </a:solidFill>
                      </a:endParaRPr>
                    </a:p>
                  </a:txBody>
                  <a:tcPr/>
                </a:tc>
                <a:tc>
                  <a:txBody>
                    <a:bodyPr/>
                    <a:lstStyle/>
                    <a:p>
                      <a:r>
                        <a:rPr lang="en-US" dirty="0" smtClean="0">
                          <a:solidFill>
                            <a:schemeClr val="tx2"/>
                          </a:solidFill>
                        </a:rPr>
                        <a:t>Price</a:t>
                      </a:r>
                      <a:endParaRPr lang="en-US" dirty="0">
                        <a:solidFill>
                          <a:schemeClr val="tx2"/>
                        </a:solidFill>
                      </a:endParaRPr>
                    </a:p>
                  </a:txBody>
                  <a:tcPr/>
                </a:tc>
                <a:tc>
                  <a:txBody>
                    <a:bodyPr/>
                    <a:lstStyle/>
                    <a:p>
                      <a:r>
                        <a:rPr lang="en-US" dirty="0" smtClean="0">
                          <a:solidFill>
                            <a:schemeClr val="tx2"/>
                          </a:solidFill>
                        </a:rPr>
                        <a:t>225</a:t>
                      </a:r>
                      <a:endParaRPr lang="en-US" dirty="0">
                        <a:solidFill>
                          <a:schemeClr val="tx2"/>
                        </a:solidFill>
                      </a:endParaRPr>
                    </a:p>
                  </a:txBody>
                  <a:tcPr/>
                </a:tc>
                <a:tc>
                  <a:txBody>
                    <a:bodyPr/>
                    <a:lstStyle/>
                    <a:p>
                      <a:r>
                        <a:rPr lang="en-US" dirty="0" smtClean="0">
                          <a:solidFill>
                            <a:schemeClr val="tx2"/>
                          </a:solidFill>
                        </a:rPr>
                        <a:t>1949</a:t>
                      </a:r>
                      <a:endParaRPr lang="en-US" dirty="0">
                        <a:solidFill>
                          <a:schemeClr val="tx2"/>
                        </a:solidFill>
                      </a:endParaRPr>
                    </a:p>
                  </a:txBody>
                  <a:tcPr/>
                </a:tc>
                <a:tc>
                  <a:txBody>
                    <a:bodyPr/>
                    <a:lstStyle/>
                    <a:p>
                      <a:endParaRPr lang="en-US" dirty="0">
                        <a:solidFill>
                          <a:schemeClr val="tx2"/>
                        </a:solidFill>
                      </a:endParaRPr>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4000" b="1" dirty="0" smtClean="0">
                <a:solidFill>
                  <a:schemeClr val="tx1"/>
                </a:solidFill>
              </a:rPr>
              <a:t>Japanese Stock Exchanges</a:t>
            </a:r>
            <a:endParaRPr lang="en-US" sz="4000" b="1" dirty="0">
              <a:solidFill>
                <a:schemeClr val="tx1"/>
              </a:solidFill>
            </a:endParaRPr>
          </a:p>
        </p:txBody>
      </p:sp>
      <p:sp>
        <p:nvSpPr>
          <p:cNvPr id="3" name="Content Placeholder 2"/>
          <p:cNvSpPr>
            <a:spLocks noGrp="1"/>
          </p:cNvSpPr>
          <p:nvPr>
            <p:ph idx="1"/>
          </p:nvPr>
        </p:nvSpPr>
        <p:spPr>
          <a:xfrm>
            <a:off x="457200" y="990600"/>
            <a:ext cx="8229600" cy="5638800"/>
          </a:xfrm>
        </p:spPr>
        <p:txBody>
          <a:bodyPr>
            <a:noAutofit/>
          </a:bodyPr>
          <a:lstStyle/>
          <a:p>
            <a:r>
              <a:rPr lang="en-US" sz="2400" b="1" dirty="0" smtClean="0">
                <a:solidFill>
                  <a:schemeClr val="tx1"/>
                </a:solidFill>
              </a:rPr>
              <a:t>Tokyo Stock Exchange</a:t>
            </a:r>
            <a:r>
              <a:rPr lang="ja-JP" altLang="en-US" sz="2400" b="1" smtClean="0">
                <a:solidFill>
                  <a:schemeClr val="tx1"/>
                </a:solidFill>
              </a:rPr>
              <a:t>東京証券取引所</a:t>
            </a:r>
            <a:endParaRPr lang="en-US" altLang="ja-JP" sz="2400" b="1" dirty="0" smtClean="0">
              <a:solidFill>
                <a:schemeClr val="tx1"/>
              </a:solidFill>
            </a:endParaRPr>
          </a:p>
          <a:p>
            <a:r>
              <a:rPr lang="en-US" sz="2200" b="1" dirty="0" smtClean="0">
                <a:solidFill>
                  <a:schemeClr val="tx1"/>
                </a:solidFill>
              </a:rPr>
              <a:t>Type:  Stock exchange</a:t>
            </a:r>
          </a:p>
          <a:p>
            <a:r>
              <a:rPr lang="en-US" sz="2200" b="1" dirty="0" smtClean="0">
                <a:solidFill>
                  <a:schemeClr val="tx1"/>
                </a:solidFill>
              </a:rPr>
              <a:t>Location: Tokyo,</a:t>
            </a:r>
          </a:p>
          <a:p>
            <a:r>
              <a:rPr lang="en-US" sz="2200" b="1" dirty="0" smtClean="0">
                <a:solidFill>
                  <a:schemeClr val="tx1"/>
                </a:solidFill>
              </a:rPr>
              <a:t> Japan Coordinates: 35°40′57.60″N139°46′43.71″E</a:t>
            </a:r>
          </a:p>
          <a:p>
            <a:r>
              <a:rPr lang="en-US" sz="2200" b="1" dirty="0" smtClean="0">
                <a:solidFill>
                  <a:schemeClr val="tx1"/>
                </a:solidFill>
              </a:rPr>
              <a:t>Founded May 15, 1878; 138 years ago (as Tokyo Kabushiki </a:t>
            </a:r>
            <a:r>
              <a:rPr lang="en-US" sz="2200" b="1" dirty="0" err="1" smtClean="0">
                <a:solidFill>
                  <a:schemeClr val="tx1"/>
                </a:solidFill>
              </a:rPr>
              <a:t>Torihikijo</a:t>
            </a:r>
            <a:r>
              <a:rPr lang="en-US" sz="2200" b="1" dirty="0" smtClean="0">
                <a:solidFill>
                  <a:schemeClr val="tx1"/>
                </a:solidFill>
              </a:rPr>
              <a:t>) May 16, 1949 (as Tokyo Stock Exchange)</a:t>
            </a:r>
          </a:p>
          <a:p>
            <a:r>
              <a:rPr lang="en-US" sz="2200" b="1" dirty="0" smtClean="0">
                <a:solidFill>
                  <a:schemeClr val="tx1"/>
                </a:solidFill>
              </a:rPr>
              <a:t>Owner: Japan </a:t>
            </a:r>
            <a:r>
              <a:rPr lang="en-US" sz="2200" b="1" dirty="0">
                <a:solidFill>
                  <a:schemeClr val="tx1"/>
                </a:solidFill>
              </a:rPr>
              <a:t>Exchange Group, Inc.</a:t>
            </a:r>
            <a:r>
              <a:rPr lang="en-US" sz="2200" b="1" dirty="0" smtClean="0">
                <a:solidFill>
                  <a:schemeClr val="tx1"/>
                </a:solidFill>
              </a:rPr>
              <a:t/>
            </a:r>
            <a:br>
              <a:rPr lang="en-US" sz="2200" b="1" dirty="0" smtClean="0">
                <a:solidFill>
                  <a:schemeClr val="tx1"/>
                </a:solidFill>
              </a:rPr>
            </a:br>
            <a:r>
              <a:rPr lang="en-US" sz="2200" b="1" dirty="0" smtClean="0">
                <a:solidFill>
                  <a:schemeClr val="tx1"/>
                </a:solidFill>
              </a:rPr>
              <a:t>(</a:t>
            </a:r>
            <a:r>
              <a:rPr lang="en-US" sz="2200" b="1" i="1" dirty="0" smtClean="0">
                <a:solidFill>
                  <a:schemeClr val="tx1"/>
                </a:solidFill>
              </a:rPr>
              <a:t>Tokyo Stock Exchange Group, Inc.</a:t>
            </a:r>
            <a:r>
              <a:rPr lang="en-US" sz="2200" b="1" dirty="0" smtClean="0">
                <a:solidFill>
                  <a:schemeClr val="tx1"/>
                </a:solidFill>
              </a:rPr>
              <a:t>)</a:t>
            </a:r>
          </a:p>
          <a:p>
            <a:r>
              <a:rPr lang="en-US" sz="2200" b="1" dirty="0" smtClean="0">
                <a:solidFill>
                  <a:schemeClr val="tx1"/>
                </a:solidFill>
              </a:rPr>
              <a:t>Currency: Japanese yen</a:t>
            </a:r>
          </a:p>
          <a:p>
            <a:r>
              <a:rPr lang="en-US" sz="2200" b="1" dirty="0" smtClean="0">
                <a:solidFill>
                  <a:schemeClr val="tx1"/>
                </a:solidFill>
              </a:rPr>
              <a:t>No. of</a:t>
            </a:r>
            <a:r>
              <a:rPr lang="en-US" sz="2400" b="1" dirty="0" smtClean="0">
                <a:solidFill>
                  <a:schemeClr val="tx1"/>
                </a:solidFill>
              </a:rPr>
              <a:t> listings</a:t>
            </a:r>
            <a:r>
              <a:rPr lang="en-US" sz="2200" b="1" dirty="0" smtClean="0">
                <a:solidFill>
                  <a:schemeClr val="tx1"/>
                </a:solidFill>
              </a:rPr>
              <a:t>: 2,292</a:t>
            </a:r>
          </a:p>
          <a:p>
            <a:r>
              <a:rPr lang="en-US" sz="2200" b="1" dirty="0" smtClean="0">
                <a:solidFill>
                  <a:schemeClr val="tx1"/>
                </a:solidFill>
              </a:rPr>
              <a:t>Market cap:  JPY¥492 trillion (Sep. 2014)</a:t>
            </a:r>
          </a:p>
          <a:p>
            <a:r>
              <a:rPr lang="en-US" sz="2200" b="1" dirty="0" smtClean="0">
                <a:solidFill>
                  <a:schemeClr val="tx1"/>
                </a:solidFill>
              </a:rPr>
              <a:t>Indices Nikkei 225</a:t>
            </a:r>
            <a:r>
              <a:rPr lang="en-US" sz="2200" b="1" dirty="0">
                <a:solidFill>
                  <a:schemeClr val="tx1"/>
                </a:solidFill>
              </a:rPr>
              <a:t> </a:t>
            </a:r>
            <a:r>
              <a:rPr lang="en-US" sz="2200" b="1" dirty="0" smtClean="0">
                <a:solidFill>
                  <a:schemeClr val="tx1"/>
                </a:solidFill>
              </a:rPr>
              <a:t>TOPIX</a:t>
            </a:r>
          </a:p>
          <a:p>
            <a:r>
              <a:rPr lang="en-US" sz="2200" b="1" dirty="0" smtClean="0">
                <a:solidFill>
                  <a:schemeClr val="tx1"/>
                </a:solidFill>
              </a:rPr>
              <a:t>Website: jpx.co.jp</a:t>
            </a:r>
            <a:endParaRPr lang="en-US" sz="2200" b="1"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a:solidFill>
                  <a:schemeClr val="tx1"/>
                </a:solidFill>
              </a:rPr>
              <a:t>Tel Aviv Stock </a:t>
            </a:r>
            <a:r>
              <a:rPr lang="en-US" sz="3600" b="1" dirty="0" smtClean="0">
                <a:solidFill>
                  <a:schemeClr val="tx1"/>
                </a:solidFill>
              </a:rPr>
              <a:t>Exchange, Israel</a:t>
            </a:r>
            <a:endParaRPr lang="en-US" sz="3600" dirty="0">
              <a:solidFill>
                <a:schemeClr val="tx1"/>
              </a:solidFill>
            </a:endParaRPr>
          </a:p>
        </p:txBody>
      </p:sp>
      <p:sp>
        <p:nvSpPr>
          <p:cNvPr id="3" name="Content Placeholder 2"/>
          <p:cNvSpPr>
            <a:spLocks noGrp="1"/>
          </p:cNvSpPr>
          <p:nvPr>
            <p:ph idx="1"/>
          </p:nvPr>
        </p:nvSpPr>
        <p:spPr>
          <a:xfrm>
            <a:off x="457200" y="1066800"/>
            <a:ext cx="8229600" cy="5562600"/>
          </a:xfrm>
        </p:spPr>
        <p:txBody>
          <a:bodyPr>
            <a:normAutofit lnSpcReduction="10000"/>
          </a:bodyPr>
          <a:lstStyle/>
          <a:p>
            <a:pPr algn="just"/>
            <a:r>
              <a:rPr lang="en-US" sz="2800" dirty="0" smtClean="0">
                <a:solidFill>
                  <a:schemeClr val="tx1"/>
                </a:solidFill>
              </a:rPr>
              <a:t>Type: Stock exchange</a:t>
            </a:r>
          </a:p>
          <a:p>
            <a:pPr algn="just"/>
            <a:r>
              <a:rPr lang="en-US" sz="2800" dirty="0" smtClean="0">
                <a:solidFill>
                  <a:schemeClr val="tx1"/>
                </a:solidFill>
              </a:rPr>
              <a:t>Location: Tel Aviv </a:t>
            </a:r>
          </a:p>
          <a:p>
            <a:pPr algn="just"/>
            <a:r>
              <a:rPr lang="en-US" sz="2800" dirty="0" smtClean="0">
                <a:solidFill>
                  <a:schemeClr val="tx1"/>
                </a:solidFill>
              </a:rPr>
              <a:t>Israel Founded: 1953; 64 years ago (precursor 1935)</a:t>
            </a:r>
          </a:p>
          <a:p>
            <a:pPr algn="just"/>
            <a:r>
              <a:rPr lang="en-US" sz="2800" dirty="0" smtClean="0">
                <a:solidFill>
                  <a:schemeClr val="tx1"/>
                </a:solidFill>
              </a:rPr>
              <a:t>Owner15 banks and 11 investment houses.</a:t>
            </a:r>
          </a:p>
          <a:p>
            <a:pPr algn="just"/>
            <a:r>
              <a:rPr lang="en-US" sz="2800" dirty="0" smtClean="0">
                <a:solidFill>
                  <a:schemeClr val="tx1"/>
                </a:solidFill>
              </a:rPr>
              <a:t>Currency: New </a:t>
            </a:r>
            <a:r>
              <a:rPr lang="en-US" sz="2800" dirty="0">
                <a:solidFill>
                  <a:schemeClr val="tx1"/>
                </a:solidFill>
              </a:rPr>
              <a:t>Israeli </a:t>
            </a:r>
            <a:r>
              <a:rPr lang="en-US" sz="2800" dirty="0" smtClean="0">
                <a:solidFill>
                  <a:schemeClr val="tx1"/>
                </a:solidFill>
              </a:rPr>
              <a:t>Shekel</a:t>
            </a:r>
          </a:p>
          <a:p>
            <a:pPr algn="just"/>
            <a:r>
              <a:rPr lang="en-US" sz="2800" dirty="0" smtClean="0">
                <a:solidFill>
                  <a:schemeClr val="tx1"/>
                </a:solidFill>
              </a:rPr>
              <a:t>No. of listings: </a:t>
            </a:r>
            <a:r>
              <a:rPr lang="en-US" sz="2800" b="1" dirty="0" smtClean="0">
                <a:solidFill>
                  <a:schemeClr val="tx1"/>
                </a:solidFill>
              </a:rPr>
              <a:t>473 </a:t>
            </a:r>
            <a:r>
              <a:rPr lang="en-US" sz="2800" dirty="0" smtClean="0">
                <a:solidFill>
                  <a:schemeClr val="tx1"/>
                </a:solidFill>
              </a:rPr>
              <a:t>companies listing equities</a:t>
            </a:r>
            <a:r>
              <a:rPr lang="en-US" sz="2800" baseline="30000" dirty="0" smtClean="0">
                <a:solidFill>
                  <a:schemeClr val="tx1"/>
                </a:solidFill>
              </a:rPr>
              <a:t>.</a:t>
            </a:r>
          </a:p>
          <a:p>
            <a:pPr algn="just"/>
            <a:r>
              <a:rPr lang="en-US" sz="2800" dirty="0">
                <a:solidFill>
                  <a:schemeClr val="tx1"/>
                </a:solidFill>
              </a:rPr>
              <a:t>Market </a:t>
            </a:r>
            <a:r>
              <a:rPr lang="en-US" sz="2800" dirty="0" smtClean="0">
                <a:solidFill>
                  <a:schemeClr val="tx1"/>
                </a:solidFill>
              </a:rPr>
              <a:t>cap: Equities: US$ 216 billion;</a:t>
            </a:r>
            <a:br>
              <a:rPr lang="en-US" sz="2800" dirty="0" smtClean="0">
                <a:solidFill>
                  <a:schemeClr val="tx1"/>
                </a:solidFill>
              </a:rPr>
            </a:br>
            <a:r>
              <a:rPr lang="en-US" sz="2800" dirty="0" smtClean="0">
                <a:solidFill>
                  <a:schemeClr val="tx1"/>
                </a:solidFill>
              </a:rPr>
              <a:t>Bonds: US$ 196 billion.</a:t>
            </a:r>
          </a:p>
          <a:p>
            <a:pPr algn="just"/>
            <a:r>
              <a:rPr lang="en-US" sz="2800" dirty="0" smtClean="0">
                <a:solidFill>
                  <a:schemeClr val="tx1"/>
                </a:solidFill>
              </a:rPr>
              <a:t>Indices: TA-25 </a:t>
            </a:r>
            <a:r>
              <a:rPr lang="en-US" sz="2800" dirty="0">
                <a:solidFill>
                  <a:schemeClr val="tx1"/>
                </a:solidFill>
              </a:rPr>
              <a:t>Index</a:t>
            </a:r>
            <a:r>
              <a:rPr lang="en-US" sz="2800" dirty="0" smtClean="0">
                <a:solidFill>
                  <a:schemeClr val="tx1"/>
                </a:solidFill>
              </a:rPr>
              <a:t>, </a:t>
            </a:r>
            <a:r>
              <a:rPr lang="en-US" sz="2800" dirty="0">
                <a:solidFill>
                  <a:schemeClr val="tx1"/>
                </a:solidFill>
              </a:rPr>
              <a:t>TA-100 Index</a:t>
            </a:r>
            <a:r>
              <a:rPr lang="en-US" sz="2800" dirty="0" smtClean="0">
                <a:solidFill>
                  <a:schemeClr val="tx1"/>
                </a:solidFill>
              </a:rPr>
              <a:t>, </a:t>
            </a:r>
            <a:r>
              <a:rPr lang="en-US" sz="2800" dirty="0">
                <a:solidFill>
                  <a:schemeClr val="tx1"/>
                </a:solidFill>
              </a:rPr>
              <a:t>TA </a:t>
            </a:r>
            <a:r>
              <a:rPr lang="en-US" sz="2800" dirty="0" err="1" smtClean="0">
                <a:solidFill>
                  <a:schemeClr val="tx1"/>
                </a:solidFill>
              </a:rPr>
              <a:t>BlueTech</a:t>
            </a:r>
            <a:r>
              <a:rPr lang="en-US" sz="2800" dirty="0" smtClean="0">
                <a:solidFill>
                  <a:schemeClr val="tx1"/>
                </a:solidFill>
              </a:rPr>
              <a:t> Index</a:t>
            </a:r>
          </a:p>
          <a:p>
            <a:pPr algn="just"/>
            <a:r>
              <a:rPr lang="en-US" sz="2800" dirty="0" smtClean="0">
                <a:solidFill>
                  <a:schemeClr val="tx1"/>
                </a:solidFill>
              </a:rPr>
              <a:t>Website: tase.co.il</a:t>
            </a:r>
            <a:endParaRPr lang="en-US" sz="2800"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57200"/>
            <a:ext cx="8153400" cy="762000"/>
          </a:xfrm>
        </p:spPr>
        <p:txBody>
          <a:bodyPr>
            <a:noAutofit/>
          </a:bodyPr>
          <a:lstStyle/>
          <a:p>
            <a:pPr algn="ctr"/>
            <a:r>
              <a:rPr lang="en-US" sz="4000" b="1" dirty="0">
                <a:solidFill>
                  <a:schemeClr val="tx2"/>
                </a:solidFill>
                <a:latin typeface="Comic Sans MS" pitchFamily="66" charset="0"/>
                <a:cs typeface="Times New Roman" pitchFamily="18" charset="0"/>
              </a:rPr>
              <a:t>Benefits of investing in shares</a:t>
            </a:r>
          </a:p>
        </p:txBody>
      </p:sp>
      <p:sp>
        <p:nvSpPr>
          <p:cNvPr id="21507" name="Rectangle 3"/>
          <p:cNvSpPr>
            <a:spLocks noGrp="1" noChangeArrowheads="1"/>
          </p:cNvSpPr>
          <p:nvPr>
            <p:ph type="body" sz="half" idx="1"/>
          </p:nvPr>
        </p:nvSpPr>
        <p:spPr>
          <a:xfrm>
            <a:off x="304800" y="1371600"/>
            <a:ext cx="5105400" cy="4953000"/>
          </a:xfrm>
        </p:spPr>
        <p:txBody>
          <a:bodyPr/>
          <a:lstStyle/>
          <a:p>
            <a:r>
              <a:rPr lang="en-US" sz="2800" dirty="0">
                <a:solidFill>
                  <a:schemeClr val="tx2">
                    <a:lumMod val="75000"/>
                  </a:schemeClr>
                </a:solidFill>
                <a:latin typeface="+mj-lt"/>
                <a:cs typeface="Times New Roman" pitchFamily="18" charset="0"/>
              </a:rPr>
              <a:t>Possibility of </a:t>
            </a:r>
            <a:r>
              <a:rPr lang="en-US" sz="2800" dirty="0" smtClean="0">
                <a:solidFill>
                  <a:schemeClr val="tx2">
                    <a:lumMod val="75000"/>
                  </a:schemeClr>
                </a:solidFill>
                <a:latin typeface="+mj-lt"/>
                <a:cs typeface="Times New Roman" pitchFamily="18" charset="0"/>
              </a:rPr>
              <a:t>increase in value of share.</a:t>
            </a:r>
          </a:p>
          <a:p>
            <a:r>
              <a:rPr lang="en-US" sz="2800" dirty="0" smtClean="0">
                <a:solidFill>
                  <a:schemeClr val="tx2">
                    <a:lumMod val="75000"/>
                  </a:schemeClr>
                </a:solidFill>
                <a:cs typeface="Times New Roman" pitchFamily="18" charset="0"/>
              </a:rPr>
              <a:t>Income from dividends.</a:t>
            </a:r>
            <a:endParaRPr lang="en-US" sz="2800" dirty="0">
              <a:solidFill>
                <a:schemeClr val="tx2">
                  <a:lumMod val="75000"/>
                </a:schemeClr>
              </a:solidFill>
              <a:latin typeface="+mj-lt"/>
              <a:cs typeface="Times New Roman" pitchFamily="18" charset="0"/>
            </a:endParaRPr>
          </a:p>
          <a:p>
            <a:r>
              <a:rPr lang="en-US" sz="2800" dirty="0">
                <a:solidFill>
                  <a:schemeClr val="tx2">
                    <a:lumMod val="75000"/>
                  </a:schemeClr>
                </a:solidFill>
                <a:latin typeface="+mj-lt"/>
                <a:cs typeface="Times New Roman" pitchFamily="18" charset="0"/>
              </a:rPr>
              <a:t>Easy </a:t>
            </a:r>
            <a:r>
              <a:rPr lang="en-US" sz="2800" dirty="0" smtClean="0">
                <a:solidFill>
                  <a:schemeClr val="tx2">
                    <a:lumMod val="75000"/>
                  </a:schemeClr>
                </a:solidFill>
                <a:latin typeface="+mj-lt"/>
                <a:cs typeface="Times New Roman" pitchFamily="18" charset="0"/>
              </a:rPr>
              <a:t>liquidity.</a:t>
            </a:r>
            <a:endParaRPr lang="en-US" sz="2800" dirty="0">
              <a:solidFill>
                <a:schemeClr val="tx2">
                  <a:lumMod val="75000"/>
                </a:schemeClr>
              </a:solidFill>
              <a:latin typeface="+mj-lt"/>
              <a:cs typeface="Times New Roman" pitchFamily="18" charset="0"/>
            </a:endParaRPr>
          </a:p>
          <a:p>
            <a:r>
              <a:rPr lang="en-US" sz="2800" dirty="0" smtClean="0">
                <a:solidFill>
                  <a:schemeClr val="tx2">
                    <a:lumMod val="75000"/>
                  </a:schemeClr>
                </a:solidFill>
                <a:latin typeface="+mj-lt"/>
                <a:cs typeface="Times New Roman" pitchFamily="18" charset="0"/>
              </a:rPr>
              <a:t>Tax benefits on income earned such as exemptions U/s 10(34) for dividends, Sec 54 for calculating STCG &amp; LTCG. </a:t>
            </a:r>
            <a:endParaRPr lang="en-US" sz="2800" dirty="0">
              <a:solidFill>
                <a:schemeClr val="tx2">
                  <a:lumMod val="75000"/>
                </a:schemeClr>
              </a:solidFill>
              <a:latin typeface="+mj-lt"/>
              <a:cs typeface="Times New Roman" pitchFamily="18" charset="0"/>
            </a:endParaRPr>
          </a:p>
          <a:p>
            <a:endParaRPr lang="en-US" sz="2800" dirty="0">
              <a:solidFill>
                <a:schemeClr val="tx2"/>
              </a:solidFill>
              <a:latin typeface="+mj-lt"/>
            </a:endParaRPr>
          </a:p>
          <a:p>
            <a:endParaRPr lang="en-US" sz="2800" dirty="0">
              <a:solidFill>
                <a:schemeClr val="tx2"/>
              </a:solidFill>
              <a:latin typeface="+mj-lt"/>
            </a:endParaRPr>
          </a:p>
        </p:txBody>
      </p:sp>
      <p:pic>
        <p:nvPicPr>
          <p:cNvPr id="21511" name="Picture 7" descr="untitled"/>
          <p:cNvPicPr>
            <a:picLocks noGrp="1" noChangeAspect="1" noChangeArrowheads="1"/>
          </p:cNvPicPr>
          <p:nvPr>
            <p:ph type="clipArt" sz="half" idx="2"/>
          </p:nvPr>
        </p:nvPicPr>
        <p:blipFill>
          <a:blip r:embed="rId3"/>
          <a:srcRect/>
          <a:stretch>
            <a:fillRect/>
          </a:stretch>
        </p:blipFill>
        <p:spPr>
          <a:xfrm>
            <a:off x="5668554" y="1981200"/>
            <a:ext cx="3229443" cy="3810000"/>
          </a:xfrm>
          <a:noFill/>
          <a:ln/>
        </p:spPr>
      </p:pic>
    </p:spTree>
    <p:custDataLst>
      <p:tags r:id="rId1"/>
    </p:custData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to="" calcmode="lin" valueType="num">
                                      <p:cBhvr>
                                        <p:cTn id="7" dur="1" fill="hold"/>
                                        <p:tgtEl>
                                          <p:spTgt spid="21506"/>
                                        </p:tgtEl>
                                        <p:attrNameLst>
                                          <p:attrName/>
                                        </p:attrNameLst>
                                      </p:cBhvr>
                                    </p:anim>
                                  </p:childTnLst>
                                </p:cTn>
                              </p:par>
                            </p:childTnLst>
                          </p:cTn>
                        </p:par>
                        <p:par>
                          <p:cTn id="8" fill="hold">
                            <p:stCondLst>
                              <p:cond delay="0"/>
                            </p:stCondLst>
                            <p:childTnLst>
                              <p:par>
                                <p:cTn id="9" presetID="22" presetClass="entr" presetSubtype="4" fill="hold" grpId="0" nodeType="afterEffect">
                                  <p:stCondLst>
                                    <p:cond delay="0"/>
                                  </p:stCondLst>
                                  <p:childTnLst>
                                    <p:set>
                                      <p:cBhvr>
                                        <p:cTn id="10" dur="1" fill="hold">
                                          <p:stCondLst>
                                            <p:cond delay="0"/>
                                          </p:stCondLst>
                                        </p:cTn>
                                        <p:tgtEl>
                                          <p:spTgt spid="21507">
                                            <p:txEl>
                                              <p:pRg st="0" end="0"/>
                                            </p:txEl>
                                          </p:spTgt>
                                        </p:tgtEl>
                                        <p:attrNameLst>
                                          <p:attrName>style.visibility</p:attrName>
                                        </p:attrNameLst>
                                      </p:cBhvr>
                                      <p:to>
                                        <p:strVal val="visible"/>
                                      </p:to>
                                    </p:set>
                                    <p:animEffect transition="in" filter="wipe(down)">
                                      <p:cBhvr>
                                        <p:cTn id="11" dur="500"/>
                                        <p:tgtEl>
                                          <p:spTgt spid="2150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1507">
                                            <p:txEl>
                                              <p:pRg st="1" end="1"/>
                                            </p:txEl>
                                          </p:spTgt>
                                        </p:tgtEl>
                                        <p:attrNameLst>
                                          <p:attrName>style.visibility</p:attrName>
                                        </p:attrNameLst>
                                      </p:cBhvr>
                                      <p:to>
                                        <p:strVal val="visible"/>
                                      </p:to>
                                    </p:set>
                                    <p:animEffect transition="in" filter="wipe(down)">
                                      <p:cBhvr>
                                        <p:cTn id="16" dur="500"/>
                                        <p:tgtEl>
                                          <p:spTgt spid="21507">
                                            <p:txEl>
                                              <p:pRg st="1" end="1"/>
                                            </p:txEl>
                                          </p:spTgt>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1507">
                                            <p:txEl>
                                              <p:pRg st="2" end="2"/>
                                            </p:txEl>
                                          </p:spTgt>
                                        </p:tgtEl>
                                        <p:attrNameLst>
                                          <p:attrName>style.visibility</p:attrName>
                                        </p:attrNameLst>
                                      </p:cBhvr>
                                      <p:to>
                                        <p:strVal val="visible"/>
                                      </p:to>
                                    </p:set>
                                    <p:animEffect transition="in" filter="wipe(down)">
                                      <p:cBhvr>
                                        <p:cTn id="20" dur="500"/>
                                        <p:tgtEl>
                                          <p:spTgt spid="21507">
                                            <p:txEl>
                                              <p:pRg st="2" end="2"/>
                                            </p:txEl>
                                          </p:spTgt>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21507">
                                            <p:txEl>
                                              <p:pRg st="3" end="3"/>
                                            </p:txEl>
                                          </p:spTgt>
                                        </p:tgtEl>
                                        <p:attrNameLst>
                                          <p:attrName>style.visibility</p:attrName>
                                        </p:attrNameLst>
                                      </p:cBhvr>
                                      <p:to>
                                        <p:strVal val="visible"/>
                                      </p:to>
                                    </p:set>
                                    <p:animEffect transition="in" filter="wipe(down)">
                                      <p:cBhvr>
                                        <p:cTn id="24" dur="500"/>
                                        <p:tgtEl>
                                          <p:spTgt spid="2150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21511"/>
                                        </p:tgtEl>
                                        <p:attrNameLst>
                                          <p:attrName>style.visibility</p:attrName>
                                        </p:attrNameLst>
                                      </p:cBhvr>
                                      <p:to>
                                        <p:strVal val="visible"/>
                                      </p:to>
                                    </p:set>
                                    <p:anim from="(-#ppt_w/2)" to="(#ppt_x)" calcmode="lin" valueType="num">
                                      <p:cBhvr>
                                        <p:cTn id="29" dur="600" fill="hold">
                                          <p:stCondLst>
                                            <p:cond delay="0"/>
                                          </p:stCondLst>
                                        </p:cTn>
                                        <p:tgtEl>
                                          <p:spTgt spid="21511"/>
                                        </p:tgtEl>
                                        <p:attrNameLst>
                                          <p:attrName>ppt_x</p:attrName>
                                        </p:attrNameLst>
                                      </p:cBhvr>
                                    </p:anim>
                                    <p:anim from="0" to="-1.0" calcmode="lin" valueType="num">
                                      <p:cBhvr>
                                        <p:cTn id="30" dur="200" decel="50000" autoRev="1" fill="hold">
                                          <p:stCondLst>
                                            <p:cond delay="600"/>
                                          </p:stCondLst>
                                        </p:cTn>
                                        <p:tgtEl>
                                          <p:spTgt spid="21511"/>
                                        </p:tgtEl>
                                        <p:attrNameLst>
                                          <p:attrName>xshear</p:attrName>
                                        </p:attrNameLst>
                                      </p:cBhvr>
                                    </p:anim>
                                    <p:animScale>
                                      <p:cBhvr>
                                        <p:cTn id="31" dur="200" decel="100000" autoRev="1" fill="hold">
                                          <p:stCondLst>
                                            <p:cond delay="600"/>
                                          </p:stCondLst>
                                        </p:cTn>
                                        <p:tgtEl>
                                          <p:spTgt spid="21511"/>
                                        </p:tgtEl>
                                      </p:cBhvr>
                                      <p:from x="100000" y="100000"/>
                                      <p:to x="80000" y="100000"/>
                                    </p:animScale>
                                    <p:anim by="(#ppt_h/3+#ppt_w*0.1)" calcmode="lin" valueType="num">
                                      <p:cBhvr additive="sum">
                                        <p:cTn id="32" dur="200" decel="100000" autoRev="1" fill="hold">
                                          <p:stCondLst>
                                            <p:cond delay="600"/>
                                          </p:stCondLst>
                                        </p:cTn>
                                        <p:tgtEl>
                                          <p:spTgt spid="2151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543800" cy="1143000"/>
          </a:xfrm>
        </p:spPr>
        <p:txBody>
          <a:bodyPr>
            <a:normAutofit/>
          </a:bodyPr>
          <a:lstStyle/>
          <a:p>
            <a:pPr algn="ctr"/>
            <a:r>
              <a:rPr lang="en-US" sz="4800" b="1" dirty="0" smtClean="0">
                <a:solidFill>
                  <a:schemeClr val="tx2"/>
                </a:solidFill>
                <a:latin typeface="Comic Sans MS" pitchFamily="66" charset="0"/>
              </a:rPr>
              <a:t>Big Stock Markets</a:t>
            </a:r>
            <a:endParaRPr lang="en-US" sz="4800" b="1" dirty="0">
              <a:solidFill>
                <a:schemeClr val="tx2"/>
              </a:solidFill>
              <a:latin typeface="Comic Sans MS" pitchFamily="66" charset="0"/>
            </a:endParaRPr>
          </a:p>
        </p:txBody>
      </p:sp>
      <p:sp>
        <p:nvSpPr>
          <p:cNvPr id="3" name="Content Placeholder 2"/>
          <p:cNvSpPr>
            <a:spLocks noGrp="1"/>
          </p:cNvSpPr>
          <p:nvPr>
            <p:ph idx="1"/>
          </p:nvPr>
        </p:nvSpPr>
        <p:spPr>
          <a:xfrm>
            <a:off x="304800" y="1524000"/>
            <a:ext cx="7467600" cy="4953000"/>
          </a:xfrm>
        </p:spPr>
        <p:txBody>
          <a:bodyPr/>
          <a:lstStyle/>
          <a:p>
            <a:pPr>
              <a:buFont typeface="Wingdings" pitchFamily="2" charset="2"/>
              <a:buChar char="ü"/>
            </a:pPr>
            <a:r>
              <a:rPr lang="en-US" sz="2800" dirty="0" smtClean="0">
                <a:solidFill>
                  <a:schemeClr val="tx2">
                    <a:lumMod val="75000"/>
                  </a:schemeClr>
                </a:solidFill>
                <a:latin typeface="Calibri" pitchFamily="34" charset="0"/>
              </a:rPr>
              <a:t>NYSE ( New York  Stock Exchange)</a:t>
            </a:r>
          </a:p>
          <a:p>
            <a:pPr>
              <a:buFont typeface="Wingdings" pitchFamily="2" charset="2"/>
              <a:buChar char="ü"/>
            </a:pPr>
            <a:r>
              <a:rPr lang="en-US" sz="2800" dirty="0" smtClean="0">
                <a:solidFill>
                  <a:schemeClr val="tx2">
                    <a:lumMod val="75000"/>
                  </a:schemeClr>
                </a:solidFill>
                <a:latin typeface="Calibri" pitchFamily="34" charset="0"/>
              </a:rPr>
              <a:t>NASDAQ-America</a:t>
            </a:r>
          </a:p>
          <a:p>
            <a:pPr>
              <a:buFont typeface="Wingdings" pitchFamily="2" charset="2"/>
              <a:buChar char="ü"/>
            </a:pPr>
            <a:r>
              <a:rPr lang="en-US" sz="2800" dirty="0" smtClean="0">
                <a:solidFill>
                  <a:schemeClr val="tx2"/>
                </a:solidFill>
              </a:rPr>
              <a:t>Dow Jones</a:t>
            </a:r>
          </a:p>
          <a:p>
            <a:pPr>
              <a:buFont typeface="Wingdings" pitchFamily="2" charset="2"/>
              <a:buChar char="ü"/>
            </a:pPr>
            <a:r>
              <a:rPr lang="en-US" sz="2800" dirty="0" smtClean="0">
                <a:solidFill>
                  <a:schemeClr val="tx2"/>
                </a:solidFill>
              </a:rPr>
              <a:t>S&amp;P 500 </a:t>
            </a:r>
            <a:endParaRPr lang="en-US" sz="2800" dirty="0" smtClean="0">
              <a:solidFill>
                <a:schemeClr val="tx2"/>
              </a:solidFill>
              <a:latin typeface="Calibri" pitchFamily="34" charset="0"/>
            </a:endParaRPr>
          </a:p>
          <a:p>
            <a:pPr>
              <a:buFont typeface="Wingdings" pitchFamily="2" charset="2"/>
              <a:buChar char="ü"/>
            </a:pPr>
            <a:r>
              <a:rPr lang="en-US" sz="2800" dirty="0" smtClean="0">
                <a:solidFill>
                  <a:schemeClr val="tx2">
                    <a:lumMod val="75000"/>
                  </a:schemeClr>
                </a:solidFill>
                <a:latin typeface="Calibri" pitchFamily="34" charset="0"/>
              </a:rPr>
              <a:t>Tokyo Stock Exchange</a:t>
            </a:r>
          </a:p>
          <a:p>
            <a:pPr>
              <a:buFont typeface="Wingdings" pitchFamily="2" charset="2"/>
              <a:buChar char="ü"/>
            </a:pPr>
            <a:r>
              <a:rPr lang="en-US" sz="2800" dirty="0" smtClean="0">
                <a:solidFill>
                  <a:schemeClr val="tx2">
                    <a:lumMod val="75000"/>
                  </a:schemeClr>
                </a:solidFill>
                <a:latin typeface="Calibri" pitchFamily="34" charset="0"/>
              </a:rPr>
              <a:t>London Stock Exchange</a:t>
            </a:r>
          </a:p>
          <a:p>
            <a:pPr>
              <a:buFont typeface="Wingdings" pitchFamily="2" charset="2"/>
              <a:buChar char="ü"/>
            </a:pPr>
            <a:r>
              <a:rPr lang="en-US" sz="2800" dirty="0" smtClean="0">
                <a:solidFill>
                  <a:schemeClr val="tx2">
                    <a:lumMod val="75000"/>
                  </a:schemeClr>
                </a:solidFill>
                <a:latin typeface="Calibri" pitchFamily="34" charset="0"/>
              </a:rPr>
              <a:t>Bombay Stock Exchange, India</a:t>
            </a:r>
          </a:p>
          <a:p>
            <a:pPr>
              <a:buFont typeface="Wingdings" pitchFamily="2" charset="2"/>
              <a:buChar char="ü"/>
            </a:pPr>
            <a:r>
              <a:rPr lang="en-US" sz="2800" dirty="0" smtClean="0">
                <a:solidFill>
                  <a:schemeClr val="tx2">
                    <a:lumMod val="75000"/>
                  </a:schemeClr>
                </a:solidFill>
                <a:latin typeface="Calibri" pitchFamily="34" charset="0"/>
              </a:rPr>
              <a:t>National Stock Exchange, India</a:t>
            </a:r>
          </a:p>
          <a:p>
            <a:pPr>
              <a:buNone/>
            </a:pPr>
            <a:endParaRPr lang="en-US" dirty="0"/>
          </a:p>
        </p:txBody>
      </p:sp>
      <p:pic>
        <p:nvPicPr>
          <p:cNvPr id="4" name="Picture 7" descr="C:\Program Files\Common Files\Microsoft Shared\Clipart\cagcat50\bl00381_.wmf"/>
          <p:cNvPicPr>
            <a:picLocks noChangeAspect="1" noChangeArrowheads="1"/>
          </p:cNvPicPr>
          <p:nvPr/>
        </p:nvPicPr>
        <p:blipFill>
          <a:blip r:embed="rId3"/>
          <a:srcRect/>
          <a:stretch>
            <a:fillRect/>
          </a:stretch>
        </p:blipFill>
        <p:spPr>
          <a:xfrm>
            <a:off x="5410200" y="4648200"/>
            <a:ext cx="2971800" cy="1752600"/>
          </a:xfrm>
          <a:prstGeom prst="rect">
            <a:avLst/>
          </a:prstGeom>
        </p:spPr>
      </p:pic>
    </p:spTree>
    <p:custDataLst>
      <p:tags r:id="rId1"/>
    </p:custData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down)">
                                      <p:cBhvr>
                                        <p:cTn id="31" dur="500"/>
                                        <p:tgtEl>
                                          <p:spTgt spid="3">
                                            <p:txEl>
                                              <p:pRg st="5" end="5"/>
                                            </p:txEl>
                                          </p:spTgt>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down)">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28600"/>
            <a:ext cx="8229600" cy="838200"/>
          </a:xfrm>
        </p:spPr>
        <p:txBody>
          <a:bodyPr>
            <a:noAutofit/>
          </a:bodyPr>
          <a:lstStyle/>
          <a:p>
            <a:r>
              <a:rPr lang="en-US" b="1" dirty="0" smtClean="0">
                <a:solidFill>
                  <a:schemeClr val="tx2"/>
                </a:solidFill>
                <a:latin typeface="Comic Sans MS" pitchFamily="66" charset="0"/>
              </a:rPr>
              <a:t>CAUSES OF PRICE FLUCTUATION</a:t>
            </a:r>
            <a:endParaRPr lang="en-US" dirty="0">
              <a:solidFill>
                <a:schemeClr val="tx2"/>
              </a:solidFill>
              <a:latin typeface="Comic Sans MS" pitchFamily="66" charset="0"/>
            </a:endParaRPr>
          </a:p>
        </p:txBody>
      </p:sp>
      <p:sp>
        <p:nvSpPr>
          <p:cNvPr id="3" name="Content Placeholder 2"/>
          <p:cNvSpPr>
            <a:spLocks noGrp="1"/>
          </p:cNvSpPr>
          <p:nvPr>
            <p:ph idx="1"/>
          </p:nvPr>
        </p:nvSpPr>
        <p:spPr>
          <a:xfrm>
            <a:off x="457200" y="1219200"/>
            <a:ext cx="7848600" cy="3124200"/>
          </a:xfrm>
        </p:spPr>
        <p:txBody>
          <a:bodyPr>
            <a:normAutofit fontScale="92500" lnSpcReduction="10000"/>
          </a:bodyPr>
          <a:lstStyle/>
          <a:p>
            <a:pPr>
              <a:buNone/>
            </a:pPr>
            <a:r>
              <a:rPr lang="en-US" dirty="0" smtClean="0">
                <a:solidFill>
                  <a:schemeClr val="tx2">
                    <a:lumMod val="75000"/>
                  </a:schemeClr>
                </a:solidFill>
              </a:rPr>
              <a:t>1. </a:t>
            </a:r>
            <a:r>
              <a:rPr lang="en-US" dirty="0" smtClean="0">
                <a:solidFill>
                  <a:schemeClr val="tx2">
                    <a:lumMod val="75000"/>
                  </a:schemeClr>
                </a:solidFill>
                <a:latin typeface="Calibri" pitchFamily="34" charset="0"/>
              </a:rPr>
              <a:t>DEMAND AND SUPPLY</a:t>
            </a:r>
          </a:p>
          <a:p>
            <a:pPr>
              <a:buNone/>
            </a:pPr>
            <a:r>
              <a:rPr lang="en-US" dirty="0" smtClean="0">
                <a:solidFill>
                  <a:schemeClr val="tx2">
                    <a:lumMod val="75000"/>
                  </a:schemeClr>
                </a:solidFill>
                <a:latin typeface="Calibri" pitchFamily="34" charset="0"/>
              </a:rPr>
              <a:t>2.  BANK RATE</a:t>
            </a:r>
          </a:p>
          <a:p>
            <a:pPr>
              <a:buNone/>
            </a:pPr>
            <a:r>
              <a:rPr lang="en-US" dirty="0" smtClean="0">
                <a:solidFill>
                  <a:schemeClr val="tx2">
                    <a:lumMod val="75000"/>
                  </a:schemeClr>
                </a:solidFill>
                <a:latin typeface="Calibri" pitchFamily="34" charset="0"/>
              </a:rPr>
              <a:t>3. SPECULATIVE PRESSURE</a:t>
            </a:r>
          </a:p>
          <a:p>
            <a:pPr>
              <a:buNone/>
            </a:pPr>
            <a:r>
              <a:rPr lang="en-US" dirty="0" smtClean="0">
                <a:solidFill>
                  <a:schemeClr val="tx2">
                    <a:lumMod val="75000"/>
                  </a:schemeClr>
                </a:solidFill>
                <a:latin typeface="Calibri" pitchFamily="34" charset="0"/>
              </a:rPr>
              <a:t>4.  ACTIONS OF UNDERWRITERS AND OTHER FINANCIAL INSTITUTIONS</a:t>
            </a:r>
          </a:p>
          <a:p>
            <a:pPr>
              <a:buNone/>
            </a:pPr>
            <a:r>
              <a:rPr lang="en-US" dirty="0" smtClean="0">
                <a:solidFill>
                  <a:schemeClr val="tx2">
                    <a:lumMod val="75000"/>
                  </a:schemeClr>
                </a:solidFill>
                <a:latin typeface="Calibri" pitchFamily="34" charset="0"/>
              </a:rPr>
              <a:t>5. CHANGE IN COMPANY’S BOARD OF DIRECTORS</a:t>
            </a:r>
          </a:p>
          <a:p>
            <a:pPr>
              <a:buNone/>
            </a:pPr>
            <a:endParaRPr lang="en-US" dirty="0"/>
          </a:p>
        </p:txBody>
      </p:sp>
      <p:pic>
        <p:nvPicPr>
          <p:cNvPr id="4" name="Picture 5" descr="23shares"/>
          <p:cNvPicPr>
            <a:picLocks noChangeAspect="1" noChangeArrowheads="1"/>
          </p:cNvPicPr>
          <p:nvPr/>
        </p:nvPicPr>
        <p:blipFill>
          <a:blip r:embed="rId3">
            <a:lum contrast="6000"/>
          </a:blip>
          <a:srcRect/>
          <a:stretch>
            <a:fillRect/>
          </a:stretch>
        </p:blipFill>
        <p:spPr>
          <a:xfrm>
            <a:off x="2743200" y="4343400"/>
            <a:ext cx="6172200" cy="2286000"/>
          </a:xfrm>
          <a:prstGeom prst="rect">
            <a:avLst/>
          </a:prstGeom>
          <a:noFill/>
          <a:ln/>
        </p:spPr>
      </p:pic>
    </p:spTree>
    <p:custDataLst>
      <p:tags r:id="rId1"/>
    </p:custData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31" presetClass="entr" presetSubtype="0" fill="hold" nodeType="afterEffect">
                                  <p:stCondLst>
                                    <p:cond delay="0"/>
                                  </p:stCondLst>
                                  <p:iterate type="lt">
                                    <p:tmPct val="5000"/>
                                  </p:iterate>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to="" calcmode="lin" valueType="num">
                                      <p:cBhvr>
                                        <p:cTn id="4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6316662" cy="1143000"/>
          </a:xfrm>
        </p:spPr>
        <p:txBody>
          <a:bodyPr/>
          <a:lstStyle/>
          <a:p>
            <a:r>
              <a:rPr lang="en-US" dirty="0" smtClean="0"/>
              <a:t>Cont…</a:t>
            </a:r>
            <a:endParaRPr lang="en-US" dirty="0"/>
          </a:p>
        </p:txBody>
      </p:sp>
      <p:sp>
        <p:nvSpPr>
          <p:cNvPr id="3" name="Content Placeholder 2"/>
          <p:cNvSpPr>
            <a:spLocks noGrp="1"/>
          </p:cNvSpPr>
          <p:nvPr>
            <p:ph idx="1"/>
          </p:nvPr>
        </p:nvSpPr>
        <p:spPr>
          <a:xfrm>
            <a:off x="304800" y="1295400"/>
            <a:ext cx="8229600" cy="4953000"/>
          </a:xfrm>
        </p:spPr>
        <p:txBody>
          <a:bodyPr>
            <a:normAutofit/>
          </a:bodyPr>
          <a:lstStyle/>
          <a:p>
            <a:pPr>
              <a:buNone/>
            </a:pPr>
            <a:r>
              <a:rPr lang="en-US" dirty="0" smtClean="0">
                <a:solidFill>
                  <a:schemeClr val="tx2">
                    <a:lumMod val="75000"/>
                  </a:schemeClr>
                </a:solidFill>
              </a:rPr>
              <a:t>6. </a:t>
            </a:r>
            <a:r>
              <a:rPr lang="en-US" dirty="0" smtClean="0">
                <a:solidFill>
                  <a:schemeClr val="tx2">
                    <a:lumMod val="75000"/>
                  </a:schemeClr>
                </a:solidFill>
                <a:latin typeface="Calibri" pitchFamily="34" charset="0"/>
              </a:rPr>
              <a:t>FINANCIAL POSITION OF THE COMPANY</a:t>
            </a:r>
          </a:p>
          <a:p>
            <a:pPr>
              <a:buNone/>
            </a:pPr>
            <a:r>
              <a:rPr lang="en-US" dirty="0" smtClean="0">
                <a:solidFill>
                  <a:schemeClr val="tx2">
                    <a:lumMod val="75000"/>
                  </a:schemeClr>
                </a:solidFill>
                <a:latin typeface="Calibri" pitchFamily="34" charset="0"/>
              </a:rPr>
              <a:t>7.	TRADE CYCLE</a:t>
            </a:r>
          </a:p>
          <a:p>
            <a:pPr>
              <a:buNone/>
            </a:pPr>
            <a:r>
              <a:rPr lang="en-US" dirty="0" smtClean="0">
                <a:solidFill>
                  <a:schemeClr val="tx2">
                    <a:lumMod val="75000"/>
                  </a:schemeClr>
                </a:solidFill>
                <a:latin typeface="Calibri" pitchFamily="34" charset="0"/>
              </a:rPr>
              <a:t>8.	POLITICAL FACTORS</a:t>
            </a:r>
          </a:p>
          <a:p>
            <a:pPr>
              <a:buNone/>
            </a:pPr>
            <a:r>
              <a:rPr lang="en-US" dirty="0" smtClean="0">
                <a:solidFill>
                  <a:schemeClr val="tx2">
                    <a:lumMod val="75000"/>
                  </a:schemeClr>
                </a:solidFill>
                <a:latin typeface="Calibri" pitchFamily="34" charset="0"/>
              </a:rPr>
              <a:t>9.	SYMPATHETIC FLUCTUATIONS</a:t>
            </a:r>
          </a:p>
          <a:p>
            <a:pPr>
              <a:buNone/>
            </a:pPr>
            <a:r>
              <a:rPr lang="en-US" dirty="0" smtClean="0">
                <a:solidFill>
                  <a:schemeClr val="tx2">
                    <a:lumMod val="75000"/>
                  </a:schemeClr>
                </a:solidFill>
                <a:latin typeface="Calibri" pitchFamily="34" charset="0"/>
              </a:rPr>
              <a:t>10. </a:t>
            </a:r>
            <a:r>
              <a:rPr lang="en-US" b="1" u="sng" dirty="0" smtClean="0">
                <a:solidFill>
                  <a:schemeClr val="tx2"/>
                </a:solidFill>
                <a:latin typeface="Calibri" pitchFamily="34" charset="0"/>
              </a:rPr>
              <a:t>OTHER FACTORS:</a:t>
            </a:r>
          </a:p>
          <a:p>
            <a:pPr>
              <a:buNone/>
            </a:pPr>
            <a:r>
              <a:rPr lang="en-US" dirty="0" smtClean="0">
                <a:solidFill>
                  <a:schemeClr val="tx2">
                    <a:lumMod val="75000"/>
                  </a:schemeClr>
                </a:solidFill>
                <a:latin typeface="Calibri" pitchFamily="34" charset="0"/>
              </a:rPr>
              <a:t>		</a:t>
            </a:r>
            <a:r>
              <a:rPr lang="en-US" sz="2000" dirty="0" smtClean="0">
                <a:solidFill>
                  <a:schemeClr val="tx2">
                    <a:lumMod val="75000"/>
                  </a:schemeClr>
                </a:solidFill>
                <a:latin typeface="Calibri" pitchFamily="34" charset="0"/>
              </a:rPr>
              <a:t>A. EXPECTED MONSOON(rainfall)</a:t>
            </a:r>
          </a:p>
          <a:p>
            <a:pPr>
              <a:buNone/>
            </a:pPr>
            <a:r>
              <a:rPr lang="en-US" sz="2000" dirty="0" smtClean="0">
                <a:solidFill>
                  <a:schemeClr val="tx2">
                    <a:lumMod val="75000"/>
                  </a:schemeClr>
                </a:solidFill>
                <a:latin typeface="Calibri" pitchFamily="34" charset="0"/>
              </a:rPr>
              <a:t>		B. PERSONAL HEALTH OF HEAD OF </a:t>
            </a:r>
          </a:p>
          <a:p>
            <a:pPr>
              <a:buNone/>
            </a:pPr>
            <a:r>
              <a:rPr lang="en-US" sz="2000" dirty="0" smtClean="0">
                <a:solidFill>
                  <a:schemeClr val="tx2">
                    <a:lumMod val="75000"/>
                  </a:schemeClr>
                </a:solidFill>
                <a:latin typeface="Calibri" pitchFamily="34" charset="0"/>
              </a:rPr>
              <a:t>             	GOVERNMENT OR CHAIRMAN OF THE COMPANY</a:t>
            </a:r>
          </a:p>
          <a:p>
            <a:pPr>
              <a:buNone/>
            </a:pPr>
            <a:r>
              <a:rPr lang="en-US" sz="2000" dirty="0" smtClean="0">
                <a:solidFill>
                  <a:schemeClr val="tx2">
                    <a:lumMod val="75000"/>
                  </a:schemeClr>
                </a:solidFill>
                <a:latin typeface="Calibri" pitchFamily="34" charset="0"/>
              </a:rPr>
              <a:t>		C. OIL PRICES IN THE INTERNATIONAL MARKET</a:t>
            </a:r>
            <a:endParaRPr lang="en-US" sz="2000" dirty="0">
              <a:solidFill>
                <a:schemeClr val="tx2">
                  <a:lumMod val="75000"/>
                </a:schemeClr>
              </a:solidFill>
              <a:latin typeface="Calibri" pitchFamily="34" charset="0"/>
            </a:endParaRPr>
          </a:p>
        </p:txBody>
      </p:sp>
    </p:spTree>
    <p:custDataLst>
      <p:tags r:id="rId1"/>
    </p:custData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9800" y="2362200"/>
            <a:ext cx="4419600" cy="1107996"/>
          </a:xfrm>
          <a:prstGeom prst="rect">
            <a:avLst/>
          </a:prstGeom>
          <a:noFill/>
          <a:effectLst>
            <a:glow rad="228600">
              <a:schemeClr val="accent5">
                <a:satMod val="175000"/>
                <a:alpha val="40000"/>
              </a:schemeClr>
            </a:glow>
            <a:reflection blurRad="6350" stA="52000" endA="300" endPos="35000" dir="5400000" sy="-100000" algn="bl" rotWithShape="0"/>
          </a:effectLst>
          <a:scene3d>
            <a:camera prst="isometricOffAxis1Right"/>
            <a:lightRig rig="threePt" dir="t"/>
          </a:scene3d>
        </p:spPr>
        <p:txBody>
          <a:bodyPr wrap="square" lIns="91440" tIns="45720" rIns="91440" bIns="4572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5400" b="1" cap="none" spc="0" dirty="0" smtClean="0">
                <a:ln w="11430"/>
                <a:solidFill>
                  <a:schemeClr val="bg2">
                    <a:lumMod val="10000"/>
                  </a:schemeClr>
                </a:solidFill>
                <a:effectLst>
                  <a:outerShdw blurRad="50800" dist="39000" dir="5460000" algn="tl">
                    <a:srgbClr val="000000">
                      <a:alpha val="38000"/>
                    </a:srgbClr>
                  </a:outerShdw>
                </a:effectLst>
              </a:rPr>
              <a:t>Thank You</a:t>
            </a:r>
            <a:r>
              <a:rPr lang="en-US" sz="6600" b="1" cap="none" spc="0" dirty="0" smtClean="0">
                <a:ln w="11430"/>
                <a:solidFill>
                  <a:schemeClr val="bg2">
                    <a:lumMod val="10000"/>
                  </a:schemeClr>
                </a:solidFill>
                <a:effectLst>
                  <a:outerShdw blurRad="50800" dist="39000" dir="5460000" algn="tl">
                    <a:srgbClr val="000000">
                      <a:alpha val="38000"/>
                    </a:srgbClr>
                  </a:outerShdw>
                </a:effectLst>
              </a:rPr>
              <a:t>!</a:t>
            </a:r>
            <a:endParaRPr lang="en-US" sz="6600" b="1" cap="none" spc="0" dirty="0">
              <a:ln w="11430"/>
              <a:solidFill>
                <a:schemeClr val="bg2">
                  <a:lumMod val="10000"/>
                </a:schemeClr>
              </a:solidFill>
              <a:effectLst>
                <a:outerShdw blurRad="50800" dist="39000" dir="5460000" algn="tl">
                  <a:srgbClr val="000000">
                    <a:alpha val="38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1" nodeType="withEffect">
                                  <p:stCondLst>
                                    <p:cond delay="0"/>
                                  </p:stCondLst>
                                  <p:childTnLst>
                                    <p:animMotion origin="layout" path="M 0 0  L 0 0.33302  E"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914400"/>
          </a:xfrm>
        </p:spPr>
        <p:txBody>
          <a:bodyPr>
            <a:noAutofit/>
          </a:bodyPr>
          <a:lstStyle/>
          <a:p>
            <a:pPr algn="ctr"/>
            <a:r>
              <a:rPr lang="en-US" sz="4400" b="1" dirty="0" smtClean="0">
                <a:solidFill>
                  <a:schemeClr val="tx2"/>
                </a:solidFill>
                <a:latin typeface="Comic Sans MS" pitchFamily="66" charset="0"/>
              </a:rPr>
              <a:t>Stock Broker</a:t>
            </a:r>
            <a:endParaRPr lang="en-US" sz="4400" b="1" dirty="0">
              <a:solidFill>
                <a:schemeClr val="tx2"/>
              </a:solidFill>
              <a:latin typeface="Comic Sans MS" pitchFamily="66" charset="0"/>
            </a:endParaRPr>
          </a:p>
        </p:txBody>
      </p:sp>
      <p:sp>
        <p:nvSpPr>
          <p:cNvPr id="3" name="Content Placeholder 2"/>
          <p:cNvSpPr>
            <a:spLocks noGrp="1"/>
          </p:cNvSpPr>
          <p:nvPr>
            <p:ph idx="1"/>
          </p:nvPr>
        </p:nvSpPr>
        <p:spPr>
          <a:xfrm>
            <a:off x="533400" y="1295400"/>
            <a:ext cx="8229600" cy="5029200"/>
          </a:xfrm>
        </p:spPr>
        <p:txBody>
          <a:bodyPr>
            <a:normAutofit lnSpcReduction="10000"/>
          </a:bodyPr>
          <a:lstStyle/>
          <a:p>
            <a:pPr algn="just"/>
            <a:r>
              <a:rPr lang="en-US" sz="2800" dirty="0" smtClean="0">
                <a:solidFill>
                  <a:schemeClr val="tx2">
                    <a:lumMod val="75000"/>
                  </a:schemeClr>
                </a:solidFill>
              </a:rPr>
              <a:t>A stockbroker is person who is licensed to trade in shares. </a:t>
            </a:r>
          </a:p>
          <a:p>
            <a:pPr algn="just"/>
            <a:r>
              <a:rPr lang="en-US" sz="2800" dirty="0" smtClean="0">
                <a:solidFill>
                  <a:schemeClr val="tx2">
                    <a:lumMod val="75000"/>
                  </a:schemeClr>
                </a:solidFill>
              </a:rPr>
              <a:t>Brokers also have direct access to the share market and can act as your agent in share transactions.</a:t>
            </a:r>
          </a:p>
          <a:p>
            <a:pPr algn="just"/>
            <a:r>
              <a:rPr lang="en-US" sz="2800" dirty="0" smtClean="0">
                <a:solidFill>
                  <a:schemeClr val="tx2">
                    <a:lumMod val="75000"/>
                  </a:schemeClr>
                </a:solidFill>
              </a:rPr>
              <a:t>For this service they charge a fee </a:t>
            </a:r>
            <a:r>
              <a:rPr lang="en-US" sz="2800" b="1" dirty="0" smtClean="0">
                <a:solidFill>
                  <a:schemeClr val="tx2">
                    <a:lumMod val="75000"/>
                  </a:schemeClr>
                </a:solidFill>
              </a:rPr>
              <a:t>i.e. brokerage.</a:t>
            </a:r>
          </a:p>
          <a:p>
            <a:pPr algn="just"/>
            <a:r>
              <a:rPr lang="en-US" sz="2800" dirty="0" smtClean="0">
                <a:solidFill>
                  <a:schemeClr val="tx2">
                    <a:lumMod val="75000"/>
                  </a:schemeClr>
                </a:solidFill>
              </a:rPr>
              <a:t>They can also offer additional services like advice on shares, debentures, government bonds and listed property trusts and non-listed investment options (cash management trusts, property and equity trusts).</a:t>
            </a:r>
          </a:p>
          <a:p>
            <a:pPr algn="just"/>
            <a:endParaRPr lang="en-US" dirty="0"/>
          </a:p>
        </p:txBody>
      </p:sp>
    </p:spTree>
    <p:custDataLst>
      <p:tags r:id="rId1"/>
    </p:custData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latin typeface="Algerian" pitchFamily="82" charset="0"/>
              </a:rPr>
              <a:t>BROKER AND JOBBER</a:t>
            </a:r>
            <a:endParaRPr lang="en-US" dirty="0">
              <a:solidFill>
                <a:schemeClr val="tx2">
                  <a:lumMod val="60000"/>
                  <a:lumOff val="40000"/>
                </a:schemeClr>
              </a:solidFill>
              <a:latin typeface="Algerian" pitchFamily="82" charset="0"/>
            </a:endParaRPr>
          </a:p>
        </p:txBody>
      </p:sp>
      <p:sp>
        <p:nvSpPr>
          <p:cNvPr id="3" name="Content Placeholder 2"/>
          <p:cNvSpPr>
            <a:spLocks noGrp="1"/>
          </p:cNvSpPr>
          <p:nvPr>
            <p:ph idx="1"/>
          </p:nvPr>
        </p:nvSpPr>
        <p:spPr/>
        <p:txBody>
          <a:bodyPr>
            <a:normAutofit/>
          </a:bodyPr>
          <a:lstStyle/>
          <a:p>
            <a:pPr algn="just">
              <a:buFont typeface="Wingdings" pitchFamily="2" charset="2"/>
              <a:buChar char="ü"/>
            </a:pPr>
            <a:r>
              <a:rPr lang="en-US" sz="2400" dirty="0" smtClean="0">
                <a:solidFill>
                  <a:schemeClr val="tx2"/>
                </a:solidFill>
                <a:latin typeface="Arial Black" pitchFamily="34" charset="0"/>
              </a:rPr>
              <a:t>BROKER:</a:t>
            </a:r>
            <a:r>
              <a:rPr lang="en-US" sz="2400" dirty="0" smtClean="0">
                <a:solidFill>
                  <a:schemeClr val="tx2"/>
                </a:solidFill>
              </a:rPr>
              <a:t> He is one acts as a intermidiary on behalf of others. A broker in a stock exchange ,is a commission agent who transacts business in securities on behalf of non members.</a:t>
            </a:r>
          </a:p>
          <a:p>
            <a:pPr algn="just">
              <a:buFont typeface="Wingdings" pitchFamily="2" charset="2"/>
              <a:buChar char="ü"/>
            </a:pPr>
            <a:r>
              <a:rPr lang="en-US" sz="2400" dirty="0" smtClean="0">
                <a:solidFill>
                  <a:schemeClr val="tx2"/>
                </a:solidFill>
                <a:latin typeface="Arial Black" pitchFamily="34" charset="0"/>
              </a:rPr>
              <a:t>JOBBER:</a:t>
            </a:r>
            <a:r>
              <a:rPr lang="en-US" sz="2400" dirty="0" smtClean="0">
                <a:solidFill>
                  <a:schemeClr val="tx2"/>
                </a:solidFill>
              </a:rPr>
              <a:t> He is not allowed to deal with the public directly. They deals with brokers who are engaged with the investors. </a:t>
            </a:r>
          </a:p>
          <a:p>
            <a:pPr algn="just">
              <a:buNone/>
            </a:pPr>
            <a:r>
              <a:rPr lang="en-US" sz="2400" dirty="0" smtClean="0">
                <a:solidFill>
                  <a:schemeClr val="tx2"/>
                </a:solidFill>
              </a:rPr>
              <a:t>		Thus, the securities is bought by the jobber from members and again sells to members who are operating on the stock exchange as broker.</a:t>
            </a:r>
            <a:endParaRPr lang="en-US" sz="2400" dirty="0">
              <a:solidFill>
                <a:schemeClr val="tx2"/>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391400" cy="838200"/>
          </a:xfrm>
        </p:spPr>
        <p:txBody>
          <a:bodyPr>
            <a:noAutofit/>
          </a:bodyPr>
          <a:lstStyle/>
          <a:p>
            <a:pPr algn="ctr"/>
            <a:r>
              <a:rPr lang="en-US" sz="4400" b="1" dirty="0" smtClean="0">
                <a:solidFill>
                  <a:schemeClr val="tx2"/>
                </a:solidFill>
                <a:latin typeface="Comic Sans MS" pitchFamily="66" charset="0"/>
                <a:cs typeface="Times New Roman" pitchFamily="18" charset="0"/>
              </a:rPr>
              <a:t>Stock Exchanges in India</a:t>
            </a:r>
            <a:endParaRPr lang="en-US" sz="4400" b="1" dirty="0">
              <a:solidFill>
                <a:schemeClr val="tx2"/>
              </a:solidFill>
              <a:latin typeface="Comic Sans MS" pitchFamily="66" charset="0"/>
              <a:cs typeface="Times New Roman" pitchFamily="18" charset="0"/>
            </a:endParaRPr>
          </a:p>
        </p:txBody>
      </p:sp>
      <p:sp>
        <p:nvSpPr>
          <p:cNvPr id="3" name="Content Placeholder 2"/>
          <p:cNvSpPr>
            <a:spLocks noGrp="1"/>
          </p:cNvSpPr>
          <p:nvPr>
            <p:ph idx="1"/>
          </p:nvPr>
        </p:nvSpPr>
        <p:spPr>
          <a:xfrm>
            <a:off x="457200" y="1295400"/>
            <a:ext cx="8077200" cy="4495800"/>
          </a:xfrm>
        </p:spPr>
        <p:txBody>
          <a:bodyPr>
            <a:normAutofit fontScale="77500" lnSpcReduction="20000"/>
          </a:bodyPr>
          <a:lstStyle/>
          <a:p>
            <a:pPr algn="just">
              <a:buNone/>
            </a:pPr>
            <a:r>
              <a:rPr lang="en-US" i="1" u="sng" dirty="0" smtClean="0">
                <a:solidFill>
                  <a:schemeClr val="tx2">
                    <a:lumMod val="75000"/>
                  </a:schemeClr>
                </a:solidFill>
                <a:latin typeface="Calibri" pitchFamily="34" charset="0"/>
              </a:rPr>
              <a:t/>
            </a:r>
            <a:br>
              <a:rPr lang="en-US" i="1" u="sng" dirty="0" smtClean="0">
                <a:solidFill>
                  <a:schemeClr val="tx2">
                    <a:lumMod val="75000"/>
                  </a:schemeClr>
                </a:solidFill>
                <a:latin typeface="Calibri" pitchFamily="34" charset="0"/>
              </a:rPr>
            </a:br>
            <a:r>
              <a:rPr lang="en-US" dirty="0" smtClean="0">
                <a:solidFill>
                  <a:schemeClr val="tx2">
                    <a:lumMod val="75000"/>
                  </a:schemeClr>
                </a:solidFill>
              </a:rPr>
              <a:t>There are </a:t>
            </a:r>
            <a:r>
              <a:rPr lang="en-US" b="1" dirty="0" smtClean="0">
                <a:solidFill>
                  <a:schemeClr val="tx2">
                    <a:lumMod val="75000"/>
                  </a:schemeClr>
                </a:solidFill>
              </a:rPr>
              <a:t>23</a:t>
            </a:r>
            <a:r>
              <a:rPr lang="en-US" dirty="0" smtClean="0">
                <a:solidFill>
                  <a:schemeClr val="tx2">
                    <a:lumMod val="75000"/>
                  </a:schemeClr>
                </a:solidFill>
              </a:rPr>
              <a:t> stock exchanges in India. But, two of them are biggest.</a:t>
            </a:r>
          </a:p>
          <a:p>
            <a:pPr algn="just">
              <a:buNone/>
            </a:pPr>
            <a:r>
              <a:rPr lang="en-US" i="1" dirty="0" smtClean="0">
                <a:solidFill>
                  <a:schemeClr val="tx2">
                    <a:lumMod val="75000"/>
                  </a:schemeClr>
                </a:solidFill>
              </a:rPr>
              <a:t/>
            </a:r>
            <a:br>
              <a:rPr lang="en-US" i="1" dirty="0" smtClean="0">
                <a:solidFill>
                  <a:schemeClr val="tx2">
                    <a:lumMod val="75000"/>
                  </a:schemeClr>
                </a:solidFill>
              </a:rPr>
            </a:br>
            <a:r>
              <a:rPr lang="en-US" b="1" i="1" dirty="0" smtClean="0">
                <a:solidFill>
                  <a:schemeClr val="tx2"/>
                </a:solidFill>
              </a:rPr>
              <a:t>NSE</a:t>
            </a:r>
            <a:r>
              <a:rPr lang="en-US" i="1" dirty="0" smtClean="0">
                <a:solidFill>
                  <a:schemeClr val="tx2"/>
                </a:solidFill>
              </a:rPr>
              <a:t> (National stock exchange) </a:t>
            </a:r>
            <a:r>
              <a:rPr lang="en-US" b="1" dirty="0" smtClean="0">
                <a:solidFill>
                  <a:schemeClr val="tx2"/>
                </a:solidFill>
              </a:rPr>
              <a:t>-</a:t>
            </a:r>
            <a:r>
              <a:rPr lang="en-US" dirty="0" smtClean="0">
                <a:solidFill>
                  <a:schemeClr val="tx2"/>
                </a:solidFill>
              </a:rPr>
              <a:t> is the 9th largest stock exchange in the world by market capitalization and largest in India by daily turnover and number of trades, for both equities and derivative trading. </a:t>
            </a:r>
          </a:p>
          <a:p>
            <a:pPr algn="just">
              <a:buNone/>
            </a:pPr>
            <a:r>
              <a:rPr lang="en-US" dirty="0" smtClean="0"/>
              <a:t>             </a:t>
            </a:r>
            <a:endParaRPr lang="en-US" i="1" dirty="0" smtClean="0">
              <a:solidFill>
                <a:schemeClr val="tx2">
                  <a:lumMod val="75000"/>
                </a:schemeClr>
              </a:solidFill>
            </a:endParaRPr>
          </a:p>
          <a:p>
            <a:pPr algn="just">
              <a:buNone/>
            </a:pPr>
            <a:r>
              <a:rPr lang="en-US" i="1" dirty="0" smtClean="0">
                <a:solidFill>
                  <a:schemeClr val="tx2">
                    <a:lumMod val="75000"/>
                  </a:schemeClr>
                </a:solidFill>
              </a:rPr>
              <a:t>	</a:t>
            </a:r>
            <a:r>
              <a:rPr lang="en-US" b="1" i="1" dirty="0" smtClean="0">
                <a:solidFill>
                  <a:schemeClr val="tx2">
                    <a:lumMod val="75000"/>
                  </a:schemeClr>
                </a:solidFill>
              </a:rPr>
              <a:t>BSE</a:t>
            </a:r>
            <a:r>
              <a:rPr lang="en-US" i="1" dirty="0" smtClean="0">
                <a:solidFill>
                  <a:schemeClr val="tx2">
                    <a:lumMod val="75000"/>
                  </a:schemeClr>
                </a:solidFill>
              </a:rPr>
              <a:t> (Bombay stock exchange) </a:t>
            </a:r>
            <a:r>
              <a:rPr lang="en-US" b="1" i="1" dirty="0" smtClean="0">
                <a:solidFill>
                  <a:schemeClr val="tx2">
                    <a:lumMod val="75000"/>
                  </a:schemeClr>
                </a:solidFill>
              </a:rPr>
              <a:t>-</a:t>
            </a:r>
            <a:r>
              <a:rPr lang="en-US" i="1" dirty="0" smtClean="0">
                <a:solidFill>
                  <a:schemeClr val="tx2">
                    <a:lumMod val="75000"/>
                  </a:schemeClr>
                </a:solidFill>
              </a:rPr>
              <a:t> </a:t>
            </a:r>
            <a:r>
              <a:rPr lang="en-US" dirty="0" smtClean="0">
                <a:solidFill>
                  <a:schemeClr val="tx2"/>
                </a:solidFill>
              </a:rPr>
              <a:t>is the oldest stock exchange in Asia with a rich heritage of over 137 years of existence.</a:t>
            </a:r>
            <a:endParaRPr lang="en-US" i="1" dirty="0">
              <a:solidFill>
                <a:schemeClr val="tx2"/>
              </a:solidFill>
            </a:endParaRPr>
          </a:p>
        </p:txBody>
      </p:sp>
    </p:spTree>
    <p:custDataLst>
      <p:tags r:id="rId1"/>
    </p:custData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990600"/>
          </a:xfrm>
        </p:spPr>
        <p:txBody>
          <a:bodyPr>
            <a:noAutofit/>
          </a:bodyPr>
          <a:lstStyle/>
          <a:p>
            <a:pPr algn="ctr"/>
            <a:r>
              <a:rPr lang="en-US" sz="4800" dirty="0" smtClean="0">
                <a:solidFill>
                  <a:schemeClr val="tx2"/>
                </a:solidFill>
                <a:latin typeface="Comic Sans MS" pitchFamily="66" charset="0"/>
              </a:rPr>
              <a:t>Bombay Stock Exchange</a:t>
            </a:r>
            <a:endParaRPr lang="en-US" sz="4800" dirty="0">
              <a:solidFill>
                <a:schemeClr val="tx2"/>
              </a:solidFill>
              <a:latin typeface="Comic Sans MS" pitchFamily="66" charset="0"/>
            </a:endParaRPr>
          </a:p>
        </p:txBody>
      </p:sp>
      <p:sp>
        <p:nvSpPr>
          <p:cNvPr id="3" name="Content Placeholder 2"/>
          <p:cNvSpPr>
            <a:spLocks noGrp="1"/>
          </p:cNvSpPr>
          <p:nvPr>
            <p:ph idx="1"/>
          </p:nvPr>
        </p:nvSpPr>
        <p:spPr>
          <a:xfrm>
            <a:off x="533400" y="1295400"/>
            <a:ext cx="8153400" cy="5562600"/>
          </a:xfrm>
        </p:spPr>
        <p:txBody>
          <a:bodyPr>
            <a:normAutofit fontScale="92500" lnSpcReduction="20000"/>
          </a:bodyPr>
          <a:lstStyle/>
          <a:p>
            <a:pPr>
              <a:lnSpc>
                <a:spcPct val="110000"/>
              </a:lnSpc>
            </a:pPr>
            <a:r>
              <a:rPr lang="en-US" sz="2800" dirty="0" smtClean="0">
                <a:solidFill>
                  <a:schemeClr val="tx2"/>
                </a:solidFill>
              </a:rPr>
              <a:t>Location: Mumbai</a:t>
            </a:r>
          </a:p>
          <a:p>
            <a:pPr>
              <a:lnSpc>
                <a:spcPct val="110000"/>
              </a:lnSpc>
            </a:pPr>
            <a:r>
              <a:rPr lang="en-US" sz="2800" dirty="0" smtClean="0">
                <a:solidFill>
                  <a:schemeClr val="tx2"/>
                </a:solidFill>
              </a:rPr>
              <a:t>Index: </a:t>
            </a:r>
            <a:r>
              <a:rPr lang="en-US" sz="2800" dirty="0" err="1" smtClean="0">
                <a:solidFill>
                  <a:schemeClr val="tx2"/>
                </a:solidFill>
              </a:rPr>
              <a:t>Sensex</a:t>
            </a:r>
            <a:r>
              <a:rPr lang="en-US" sz="2800" dirty="0" smtClean="0">
                <a:solidFill>
                  <a:schemeClr val="tx2"/>
                </a:solidFill>
              </a:rPr>
              <a:t> (</a:t>
            </a:r>
            <a:r>
              <a:rPr lang="en-US" sz="2800" b="1" dirty="0" err="1" smtClean="0">
                <a:solidFill>
                  <a:schemeClr val="tx2"/>
                </a:solidFill>
              </a:rPr>
              <a:t>SENS</a:t>
            </a:r>
            <a:r>
              <a:rPr lang="en-US" sz="2800" dirty="0" err="1" smtClean="0">
                <a:solidFill>
                  <a:schemeClr val="tx2"/>
                </a:solidFill>
              </a:rPr>
              <a:t>itve</a:t>
            </a:r>
            <a:r>
              <a:rPr lang="en-US" sz="2800" dirty="0" smtClean="0">
                <a:solidFill>
                  <a:schemeClr val="tx2"/>
                </a:solidFill>
              </a:rPr>
              <a:t> </a:t>
            </a:r>
            <a:r>
              <a:rPr lang="en-US" sz="2800" dirty="0" err="1" smtClean="0">
                <a:solidFill>
                  <a:schemeClr val="tx2"/>
                </a:solidFill>
              </a:rPr>
              <a:t>ind</a:t>
            </a:r>
            <a:r>
              <a:rPr lang="en-US" sz="2800" b="1" dirty="0" err="1" smtClean="0">
                <a:solidFill>
                  <a:schemeClr val="tx2"/>
                </a:solidFill>
              </a:rPr>
              <a:t>EX</a:t>
            </a:r>
            <a:r>
              <a:rPr lang="en-US" sz="2800" b="1" dirty="0" smtClean="0">
                <a:solidFill>
                  <a:schemeClr val="tx2"/>
                </a:solidFill>
              </a:rPr>
              <a:t>)</a:t>
            </a:r>
          </a:p>
          <a:p>
            <a:r>
              <a:rPr lang="en-US" sz="2800" dirty="0" smtClean="0">
                <a:solidFill>
                  <a:schemeClr val="tx2"/>
                </a:solidFill>
              </a:rPr>
              <a:t>Members: 852</a:t>
            </a:r>
          </a:p>
          <a:p>
            <a:r>
              <a:rPr lang="en-US" sz="2800" dirty="0" smtClean="0">
                <a:solidFill>
                  <a:schemeClr val="tx2"/>
                </a:solidFill>
              </a:rPr>
              <a:t>Date of Launch: 03 January </a:t>
            </a:r>
            <a:r>
              <a:rPr lang="en-US" sz="2800" dirty="0" smtClean="0">
                <a:solidFill>
                  <a:schemeClr val="tx1"/>
                </a:solidFill>
              </a:rPr>
              <a:t>1986</a:t>
            </a:r>
          </a:p>
          <a:p>
            <a:r>
              <a:rPr lang="en-US" sz="2800" dirty="0" smtClean="0">
                <a:solidFill>
                  <a:schemeClr val="tx2"/>
                </a:solidFill>
              </a:rPr>
              <a:t>Base period:1978-79</a:t>
            </a:r>
          </a:p>
          <a:p>
            <a:r>
              <a:rPr lang="en-US" sz="2800" dirty="0" smtClean="0">
                <a:solidFill>
                  <a:schemeClr val="tx2"/>
                </a:solidFill>
              </a:rPr>
              <a:t>Base Index Value:100</a:t>
            </a:r>
          </a:p>
          <a:p>
            <a:pPr>
              <a:lnSpc>
                <a:spcPct val="110000"/>
              </a:lnSpc>
            </a:pPr>
            <a:r>
              <a:rPr lang="en-US" sz="2800" dirty="0" smtClean="0">
                <a:solidFill>
                  <a:schemeClr val="tx2"/>
                </a:solidFill>
              </a:rPr>
              <a:t>Timing: 09.</a:t>
            </a:r>
            <a:r>
              <a:rPr lang="en-US" sz="2800" dirty="0" smtClean="0">
                <a:solidFill>
                  <a:schemeClr val="tx1"/>
                </a:solidFill>
              </a:rPr>
              <a:t>30</a:t>
            </a:r>
            <a:r>
              <a:rPr lang="en-US" sz="2800" dirty="0" smtClean="0">
                <a:solidFill>
                  <a:schemeClr val="tx2"/>
                </a:solidFill>
              </a:rPr>
              <a:t> AM – 03.30 PM</a:t>
            </a:r>
          </a:p>
          <a:p>
            <a:pPr>
              <a:lnSpc>
                <a:spcPct val="110000"/>
              </a:lnSpc>
            </a:pPr>
            <a:r>
              <a:rPr lang="en-US" sz="2800" b="1" dirty="0" smtClean="0">
                <a:solidFill>
                  <a:schemeClr val="tx2"/>
                </a:solidFill>
              </a:rPr>
              <a:t>Listed</a:t>
            </a:r>
            <a:r>
              <a:rPr lang="en-US" sz="2800" dirty="0" smtClean="0">
                <a:solidFill>
                  <a:schemeClr val="tx2"/>
                </a:solidFill>
              </a:rPr>
              <a:t> Co. : over 5500 </a:t>
            </a:r>
          </a:p>
          <a:p>
            <a:pPr>
              <a:lnSpc>
                <a:spcPct val="110000"/>
              </a:lnSpc>
            </a:pPr>
            <a:r>
              <a:rPr lang="en-US" sz="2800" dirty="0" smtClean="0">
                <a:solidFill>
                  <a:schemeClr val="tx2"/>
                </a:solidFill>
              </a:rPr>
              <a:t>Index calculation frequency – real time</a:t>
            </a:r>
          </a:p>
          <a:p>
            <a:pPr>
              <a:lnSpc>
                <a:spcPct val="110000"/>
              </a:lnSpc>
            </a:pPr>
            <a:r>
              <a:rPr lang="en-US" sz="2800" dirty="0" smtClean="0">
                <a:solidFill>
                  <a:schemeClr val="tx2"/>
                </a:solidFill>
              </a:rPr>
              <a:t>It is oldest and first stock exchange of India established in the year 1875. First it was started under </a:t>
            </a:r>
            <a:r>
              <a:rPr lang="en-US" sz="2800" dirty="0" err="1" smtClean="0">
                <a:solidFill>
                  <a:schemeClr val="tx2"/>
                </a:solidFill>
              </a:rPr>
              <a:t>baniyan</a:t>
            </a:r>
            <a:r>
              <a:rPr lang="en-US" sz="2800" dirty="0" smtClean="0">
                <a:solidFill>
                  <a:schemeClr val="tx2"/>
                </a:solidFill>
              </a:rPr>
              <a:t> tree opposite to town hall of Bombay over 22 stock brokers. </a:t>
            </a:r>
          </a:p>
          <a:p>
            <a:pPr>
              <a:buNone/>
            </a:pPr>
            <a:endParaRPr lang="en-US" dirty="0"/>
          </a:p>
        </p:txBody>
      </p:sp>
      <p:pic>
        <p:nvPicPr>
          <p:cNvPr id="4" name="Picture 2" descr="C:\Users\SHERIL\Desktop\images (2).jpg"/>
          <p:cNvPicPr>
            <a:picLocks noChangeAspect="1" noChangeArrowheads="1"/>
          </p:cNvPicPr>
          <p:nvPr/>
        </p:nvPicPr>
        <p:blipFill>
          <a:blip r:embed="rId4"/>
          <a:srcRect/>
          <a:stretch>
            <a:fillRect/>
          </a:stretch>
        </p:blipFill>
        <p:spPr bwMode="auto">
          <a:xfrm>
            <a:off x="5943600" y="1600200"/>
            <a:ext cx="2619375" cy="1743075"/>
          </a:xfrm>
          <a:prstGeom prst="rect">
            <a:avLst/>
          </a:prstGeom>
          <a:ln>
            <a:noFill/>
          </a:ln>
          <a:effectLst>
            <a:outerShdw blurRad="292100" dist="139700" dir="2700000" algn="tl" rotWithShape="0">
              <a:srgbClr val="333333">
                <a:alpha val="65000"/>
              </a:srgbClr>
            </a:outerShdw>
          </a:effectLst>
          <a:scene3d>
            <a:camera prst="obliqueBottomRight"/>
            <a:lightRig rig="threePt" dir="t"/>
          </a:scene3d>
        </p:spPr>
      </p:pic>
    </p:spTree>
    <p:custDataLst>
      <p:tags r:id="rId1"/>
    </p:custData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00"/>
                                        <p:tgtEl>
                                          <p:spTgt spid="3">
                                            <p:txEl>
                                              <p:pRg st="1" end="1"/>
                                            </p:txEl>
                                          </p:spTgt>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00"/>
                                        <p:tgtEl>
                                          <p:spTgt spid="3">
                                            <p:txEl>
                                              <p:pRg st="6" end="6"/>
                                            </p:txEl>
                                          </p:spTgt>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down)">
                                      <p:cBhvr>
                                        <p:cTn id="45" dur="500"/>
                                        <p:tgtEl>
                                          <p:spTgt spid="3">
                                            <p:txEl>
                                              <p:pRg st="7" end="7"/>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wipe(down)">
                                      <p:cBhvr>
                                        <p:cTn id="48" dur="500"/>
                                        <p:tgtEl>
                                          <p:spTgt spid="3">
                                            <p:txEl>
                                              <p:pRg st="8" end="8"/>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wipe(down)">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4572000" cy="1066800"/>
          </a:xfrm>
        </p:spPr>
        <p:txBody>
          <a:bodyPr>
            <a:noAutofit/>
          </a:bodyPr>
          <a:lstStyle/>
          <a:p>
            <a:pPr algn="ctr"/>
            <a:r>
              <a:rPr lang="en-US" sz="4000" dirty="0" smtClean="0">
                <a:solidFill>
                  <a:schemeClr val="tx2"/>
                </a:solidFill>
                <a:latin typeface="Comic Sans MS" pitchFamily="66" charset="0"/>
              </a:rPr>
              <a:t>National Stock Exchange</a:t>
            </a:r>
            <a:r>
              <a:rPr lang="en-US" sz="4000" b="1" dirty="0" smtClean="0"/>
              <a:t>          </a:t>
            </a:r>
            <a:endParaRPr lang="en-US" sz="4000" b="1" dirty="0"/>
          </a:p>
        </p:txBody>
      </p:sp>
      <p:sp>
        <p:nvSpPr>
          <p:cNvPr id="3" name="Content Placeholder 2"/>
          <p:cNvSpPr>
            <a:spLocks noGrp="1"/>
          </p:cNvSpPr>
          <p:nvPr>
            <p:ph idx="1"/>
          </p:nvPr>
        </p:nvSpPr>
        <p:spPr>
          <a:xfrm>
            <a:off x="381000" y="1600200"/>
            <a:ext cx="7467600" cy="4855536"/>
          </a:xfrm>
        </p:spPr>
        <p:txBody>
          <a:bodyPr>
            <a:normAutofit fontScale="85000" lnSpcReduction="20000"/>
          </a:bodyPr>
          <a:lstStyle/>
          <a:p>
            <a:endParaRPr lang="en-US" sz="2800" dirty="0" smtClean="0">
              <a:solidFill>
                <a:schemeClr val="tx2"/>
              </a:solidFill>
              <a:latin typeface="Calibri" pitchFamily="34" charset="0"/>
            </a:endParaRPr>
          </a:p>
          <a:p>
            <a:r>
              <a:rPr lang="en-US" sz="2800" dirty="0" smtClean="0">
                <a:solidFill>
                  <a:schemeClr val="tx2"/>
                </a:solidFill>
                <a:latin typeface="Calibri" pitchFamily="34" charset="0"/>
              </a:rPr>
              <a:t>Location: Mumbai</a:t>
            </a:r>
          </a:p>
          <a:p>
            <a:r>
              <a:rPr lang="en-US" sz="2800" dirty="0" smtClean="0">
                <a:solidFill>
                  <a:schemeClr val="tx2"/>
                </a:solidFill>
                <a:latin typeface="Calibri" pitchFamily="34" charset="0"/>
              </a:rPr>
              <a:t>Index: Nifty </a:t>
            </a:r>
            <a:r>
              <a:rPr lang="en-US" sz="1800" dirty="0" smtClean="0">
                <a:solidFill>
                  <a:schemeClr val="tx2"/>
                </a:solidFill>
                <a:effectLst>
                  <a:outerShdw blurRad="38100" dist="38100" dir="2700000" algn="tl">
                    <a:srgbClr val="000000">
                      <a:alpha val="43137"/>
                    </a:srgbClr>
                  </a:outerShdw>
                </a:effectLst>
              </a:rPr>
              <a:t>(National Stock Exchange Fifty)</a:t>
            </a:r>
            <a:endParaRPr lang="en-US" sz="2800" dirty="0" smtClean="0">
              <a:solidFill>
                <a:schemeClr val="tx2"/>
              </a:solidFill>
              <a:effectLst>
                <a:outerShdw blurRad="38100" dist="38100" dir="2700000" algn="tl">
                  <a:srgbClr val="000000">
                    <a:alpha val="43137"/>
                  </a:srgbClr>
                </a:outerShdw>
              </a:effectLst>
            </a:endParaRPr>
          </a:p>
          <a:p>
            <a:r>
              <a:rPr lang="en-US" sz="2800" dirty="0" smtClean="0">
                <a:solidFill>
                  <a:schemeClr val="tx2"/>
                </a:solidFill>
                <a:latin typeface="Calibri" pitchFamily="34" charset="0"/>
              </a:rPr>
              <a:t>Consist of group of 50 Stocks</a:t>
            </a:r>
          </a:p>
          <a:p>
            <a:r>
              <a:rPr lang="en-US" sz="2800" dirty="0" smtClean="0">
                <a:solidFill>
                  <a:schemeClr val="tx2"/>
                </a:solidFill>
                <a:latin typeface="Calibri" pitchFamily="34" charset="0"/>
              </a:rPr>
              <a:t>Date of Launch: April 1994</a:t>
            </a:r>
          </a:p>
          <a:p>
            <a:r>
              <a:rPr lang="en-US" sz="2800" dirty="0" smtClean="0">
                <a:solidFill>
                  <a:schemeClr val="tx2"/>
                </a:solidFill>
                <a:latin typeface="Calibri" pitchFamily="34" charset="0"/>
              </a:rPr>
              <a:t>Base period: 1993-94</a:t>
            </a:r>
          </a:p>
          <a:p>
            <a:r>
              <a:rPr lang="en-US" sz="2800" dirty="0" smtClean="0">
                <a:solidFill>
                  <a:schemeClr val="tx2"/>
                </a:solidFill>
                <a:latin typeface="Calibri" pitchFamily="34" charset="0"/>
              </a:rPr>
              <a:t>Base index value: 1000</a:t>
            </a:r>
          </a:p>
          <a:p>
            <a:r>
              <a:rPr lang="en-US" sz="2800" dirty="0" smtClean="0">
                <a:solidFill>
                  <a:schemeClr val="tx2"/>
                </a:solidFill>
                <a:latin typeface="Calibri" pitchFamily="34" charset="0"/>
              </a:rPr>
              <a:t>Members: 726</a:t>
            </a:r>
          </a:p>
          <a:p>
            <a:pPr algn="just"/>
            <a:r>
              <a:rPr lang="en-US" sz="2800" dirty="0" smtClean="0">
                <a:solidFill>
                  <a:schemeClr val="tx2"/>
                </a:solidFill>
              </a:rPr>
              <a:t>The NSE of India is the leading stock exchange of India, covering 370 cities and towns in the</a:t>
            </a:r>
            <a:br>
              <a:rPr lang="en-US" sz="2800" dirty="0" smtClean="0">
                <a:solidFill>
                  <a:schemeClr val="tx2"/>
                </a:solidFill>
              </a:rPr>
            </a:br>
            <a:r>
              <a:rPr lang="en-US" sz="2800" dirty="0" smtClean="0">
                <a:solidFill>
                  <a:schemeClr val="tx2"/>
                </a:solidFill>
              </a:rPr>
              <a:t>country. It was established in 1994 as a TAX company. It was established by 21 leading financial institutions and banks like the IDBI,  ICICI, IFCI, LIC, SBI etc.</a:t>
            </a:r>
          </a:p>
          <a:p>
            <a:endParaRPr lang="en-US" sz="2800" dirty="0" smtClean="0"/>
          </a:p>
          <a:p>
            <a:endParaRPr lang="en-US" sz="2800" dirty="0" smtClean="0">
              <a:solidFill>
                <a:schemeClr val="tx2"/>
              </a:solidFill>
              <a:latin typeface="Calibri" pitchFamily="34" charset="0"/>
            </a:endParaRPr>
          </a:p>
          <a:p>
            <a:pPr>
              <a:buNone/>
            </a:pPr>
            <a:endParaRPr lang="en-US" dirty="0">
              <a:latin typeface="Calibri" pitchFamily="34" charset="0"/>
            </a:endParaRPr>
          </a:p>
        </p:txBody>
      </p:sp>
      <p:pic>
        <p:nvPicPr>
          <p:cNvPr id="5" name="Picture 2" descr="C:\Users\SHERIL\Desktop\nse-logo.jpg"/>
          <p:cNvPicPr>
            <a:picLocks noChangeAspect="1" noChangeArrowheads="1"/>
          </p:cNvPicPr>
          <p:nvPr/>
        </p:nvPicPr>
        <p:blipFill>
          <a:blip r:embed="rId3"/>
          <a:srcRect/>
          <a:stretch>
            <a:fillRect/>
          </a:stretch>
        </p:blipFill>
        <p:spPr bwMode="auto">
          <a:xfrm>
            <a:off x="5932170" y="5791200"/>
            <a:ext cx="2975610" cy="838200"/>
          </a:xfrm>
          <a:prstGeom prst="rect">
            <a:avLst/>
          </a:prstGeom>
          <a:ln>
            <a:noFill/>
          </a:ln>
          <a:effectLst>
            <a:outerShdw blurRad="190500" algn="tl" rotWithShape="0">
              <a:srgbClr val="000000">
                <a:alpha val="70000"/>
              </a:srgbClr>
            </a:outerShdw>
          </a:effectLst>
        </p:spPr>
      </p:pic>
      <p:pic>
        <p:nvPicPr>
          <p:cNvPr id="6" name="Picture 6" descr="http://upload.wikimedia.org/wikipedia/commons/d/d2/National_Stock_Exchange_of_India_2.jpg"/>
          <p:cNvPicPr>
            <a:picLocks noChangeAspect="1" noChangeArrowheads="1"/>
          </p:cNvPicPr>
          <p:nvPr/>
        </p:nvPicPr>
        <p:blipFill>
          <a:blip r:embed="rId4" cstate="print"/>
          <a:srcRect/>
          <a:stretch>
            <a:fillRect/>
          </a:stretch>
        </p:blipFill>
        <p:spPr bwMode="auto">
          <a:xfrm>
            <a:off x="5227320" y="152401"/>
            <a:ext cx="2849879" cy="1676400"/>
          </a:xfrm>
          <a:prstGeom prst="rect">
            <a:avLst/>
          </a:prstGeom>
          <a:ln>
            <a:noFill/>
          </a:ln>
          <a:effectLst>
            <a:outerShdw blurRad="292100" dist="139700" dir="2700000" algn="tl" rotWithShape="0">
              <a:srgbClr val="333333">
                <a:alpha val="65000"/>
              </a:srgbClr>
            </a:outerShdw>
          </a:effectLst>
          <a:scene3d>
            <a:camera prst="obliqueTopLeft"/>
            <a:lightRig rig="threePt" dir="t"/>
          </a:scene3d>
        </p:spPr>
      </p:pic>
    </p:spTree>
    <p:custDataLst>
      <p:tags r:id="rId1"/>
    </p:custData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ppt_x</p:attrName>
                                        </p:attrNameLst>
                                      </p:cBhvr>
                                      <p:tavLst>
                                        <p:tav tm="0">
                                          <p:val>
                                            <p:strVal val="#ppt_x-.2"/>
                                          </p:val>
                                        </p:tav>
                                        <p:tav tm="100000">
                                          <p:val>
                                            <p:strVal val="#ppt_x"/>
                                          </p:val>
                                        </p:tav>
                                      </p:tavLst>
                                    </p:anim>
                                    <p:anim calcmode="lin" valueType="num">
                                      <p:cBhvr>
                                        <p:cTn id="1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
                                        </p:tgtEl>
                                      </p:cBhvr>
                                    </p:animEffect>
                                  </p:childTnLst>
                                </p:cTn>
                              </p:par>
                              <p:par>
                                <p:cTn id="14" presetID="2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ppt_x</p:attrName>
                                        </p:attrNameLst>
                                      </p:cBhvr>
                                      <p:tavLst>
                                        <p:tav tm="0">
                                          <p:val>
                                            <p:strVal val="#ppt_x-.2"/>
                                          </p:val>
                                        </p:tav>
                                        <p:tav tm="100000">
                                          <p:val>
                                            <p:strVal val="#ppt_x"/>
                                          </p:val>
                                        </p:tav>
                                      </p:tavLst>
                                    </p:anim>
                                    <p:anim calcmode="lin" valueType="num">
                                      <p:cBhvr>
                                        <p:cTn id="1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6"/>
                                        </p:tgtEl>
                                      </p:cBhvr>
                                    </p:animEffect>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4"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2" fill="hold">
                            <p:stCondLst>
                              <p:cond delay="3500"/>
                            </p:stCondLst>
                            <p:childTnLst>
                              <p:par>
                                <p:cTn id="53" presetID="2" presetClass="entr" presetSubtype="4"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0.5"/>
</p:tagLst>
</file>

<file path=ppt/tags/tag10.xml><?xml version="1.0" encoding="utf-8"?>
<p:tagLst xmlns:a="http://schemas.openxmlformats.org/drawingml/2006/main" xmlns:r="http://schemas.openxmlformats.org/officeDocument/2006/relationships" xmlns:p="http://schemas.openxmlformats.org/presentationml/2006/main">
  <p:tag name="TIMING" val="|0|0.1|0.3"/>
</p:tagLst>
</file>

<file path=ppt/tags/tag11.xml><?xml version="1.0" encoding="utf-8"?>
<p:tagLst xmlns:a="http://schemas.openxmlformats.org/drawingml/2006/main" xmlns:r="http://schemas.openxmlformats.org/officeDocument/2006/relationships" xmlns:p="http://schemas.openxmlformats.org/presentationml/2006/main">
  <p:tag name="TIMING" val="|0.1|0.6|0.6"/>
</p:tagLst>
</file>

<file path=ppt/tags/tag12.xml><?xml version="1.0" encoding="utf-8"?>
<p:tagLst xmlns:a="http://schemas.openxmlformats.org/drawingml/2006/main" xmlns:r="http://schemas.openxmlformats.org/officeDocument/2006/relationships" xmlns:p="http://schemas.openxmlformats.org/presentationml/2006/main">
  <p:tag name="TIMING" val="|0|0.5|0.6"/>
</p:tagLst>
</file>

<file path=ppt/tags/tag13.xml><?xml version="1.0" encoding="utf-8"?>
<p:tagLst xmlns:a="http://schemas.openxmlformats.org/drawingml/2006/main" xmlns:r="http://schemas.openxmlformats.org/officeDocument/2006/relationships" xmlns:p="http://schemas.openxmlformats.org/presentationml/2006/main">
  <p:tag name="TIMING" val="|0|0.6|0.6"/>
</p:tagLst>
</file>

<file path=ppt/tags/tag14.xml><?xml version="1.0" encoding="utf-8"?>
<p:tagLst xmlns:a="http://schemas.openxmlformats.org/drawingml/2006/main" xmlns:r="http://schemas.openxmlformats.org/officeDocument/2006/relationships" xmlns:p="http://schemas.openxmlformats.org/presentationml/2006/main">
  <p:tag name="TIMING" val="|0|0.6"/>
</p:tagLst>
</file>

<file path=ppt/tags/tag15.xml><?xml version="1.0" encoding="utf-8"?>
<p:tagLst xmlns:a="http://schemas.openxmlformats.org/drawingml/2006/main" xmlns:r="http://schemas.openxmlformats.org/officeDocument/2006/relationships" xmlns:p="http://schemas.openxmlformats.org/presentationml/2006/main">
  <p:tag name="TIMING" val="|0.2|1.2|0.6"/>
</p:tagLst>
</file>

<file path=ppt/tags/tag16.xml><?xml version="1.0" encoding="utf-8"?>
<p:tagLst xmlns:a="http://schemas.openxmlformats.org/drawingml/2006/main" xmlns:r="http://schemas.openxmlformats.org/officeDocument/2006/relationships" xmlns:p="http://schemas.openxmlformats.org/presentationml/2006/main">
  <p:tag name="TIMING" val="|0.1|0.5"/>
</p:tagLst>
</file>

<file path=ppt/tags/tag17.xml><?xml version="1.0" encoding="utf-8"?>
<p:tagLst xmlns:a="http://schemas.openxmlformats.org/drawingml/2006/main" xmlns:r="http://schemas.openxmlformats.org/officeDocument/2006/relationships" xmlns:p="http://schemas.openxmlformats.org/presentationml/2006/main">
  <p:tag name="TIMING" val="|0.1|0.9|0.9"/>
</p:tagLst>
</file>

<file path=ppt/tags/tag18.xml><?xml version="1.0" encoding="utf-8"?>
<p:tagLst xmlns:a="http://schemas.openxmlformats.org/drawingml/2006/main" xmlns:r="http://schemas.openxmlformats.org/officeDocument/2006/relationships" xmlns:p="http://schemas.openxmlformats.org/presentationml/2006/main">
  <p:tag name="TIMING" val="|0.1|0.7|0.7"/>
</p:tagLst>
</file>

<file path=ppt/tags/tag19.xml><?xml version="1.0" encoding="utf-8"?>
<p:tagLst xmlns:a="http://schemas.openxmlformats.org/drawingml/2006/main" xmlns:r="http://schemas.openxmlformats.org/officeDocument/2006/relationships" xmlns:p="http://schemas.openxmlformats.org/presentationml/2006/main">
  <p:tag name="TIMING" val="|0.6|1.1|0.7|0.5|0.7|62.3"/>
</p:tagLst>
</file>

<file path=ppt/tags/tag2.xml><?xml version="1.0" encoding="utf-8"?>
<p:tagLst xmlns:a="http://schemas.openxmlformats.org/drawingml/2006/main" xmlns:r="http://schemas.openxmlformats.org/officeDocument/2006/relationships" xmlns:p="http://schemas.openxmlformats.org/presentationml/2006/main">
  <p:tag name="TIMING" val="|0|0.5|0.3"/>
</p:tagLst>
</file>

<file path=ppt/tags/tag20.xml><?xml version="1.0" encoding="utf-8"?>
<p:tagLst xmlns:a="http://schemas.openxmlformats.org/drawingml/2006/main" xmlns:r="http://schemas.openxmlformats.org/officeDocument/2006/relationships" xmlns:p="http://schemas.openxmlformats.org/presentationml/2006/main">
  <p:tag name="TIMING" val="|0.6|14.7"/>
</p:tagLst>
</file>

<file path=ppt/tags/tag21.xml><?xml version="1.0" encoding="utf-8"?>
<p:tagLst xmlns:a="http://schemas.openxmlformats.org/drawingml/2006/main" xmlns:r="http://schemas.openxmlformats.org/officeDocument/2006/relationships" xmlns:p="http://schemas.openxmlformats.org/presentationml/2006/main">
  <p:tag name="TIMING" val="|0.6|1.6"/>
</p:tagLst>
</file>

<file path=ppt/tags/tag3.xml><?xml version="1.0" encoding="utf-8"?>
<p:tagLst xmlns:a="http://schemas.openxmlformats.org/drawingml/2006/main" xmlns:r="http://schemas.openxmlformats.org/officeDocument/2006/relationships" xmlns:p="http://schemas.openxmlformats.org/presentationml/2006/main">
  <p:tag name="TIMING" val="|0|0.2|0.4"/>
</p:tagLst>
</file>

<file path=ppt/tags/tag4.xml><?xml version="1.0" encoding="utf-8"?>
<p:tagLst xmlns:a="http://schemas.openxmlformats.org/drawingml/2006/main" xmlns:r="http://schemas.openxmlformats.org/officeDocument/2006/relationships" xmlns:p="http://schemas.openxmlformats.org/presentationml/2006/main">
  <p:tag name="TIMING" val="|0|0.4|0.3"/>
</p:tagLst>
</file>

<file path=ppt/tags/tag5.xml><?xml version="1.0" encoding="utf-8"?>
<p:tagLst xmlns:a="http://schemas.openxmlformats.org/drawingml/2006/main" xmlns:r="http://schemas.openxmlformats.org/officeDocument/2006/relationships" xmlns:p="http://schemas.openxmlformats.org/presentationml/2006/main">
  <p:tag name="TIMING" val="|0|0.8|0.6"/>
</p:tagLst>
</file>

<file path=ppt/tags/tag6.xml><?xml version="1.0" encoding="utf-8"?>
<p:tagLst xmlns:a="http://schemas.openxmlformats.org/drawingml/2006/main" xmlns:r="http://schemas.openxmlformats.org/officeDocument/2006/relationships" xmlns:p="http://schemas.openxmlformats.org/presentationml/2006/main">
  <p:tag name="TIMING" val="|0|0.5|0.4"/>
</p:tagLst>
</file>

<file path=ppt/tags/tag7.xml><?xml version="1.0" encoding="utf-8"?>
<p:tagLst xmlns:a="http://schemas.openxmlformats.org/drawingml/2006/main" xmlns:r="http://schemas.openxmlformats.org/officeDocument/2006/relationships" xmlns:p="http://schemas.openxmlformats.org/presentationml/2006/main">
  <p:tag name="TIMING" val="|0|0.5|0.4"/>
</p:tagLst>
</file>

<file path=ppt/tags/tag8.xml><?xml version="1.0" encoding="utf-8"?>
<p:tagLst xmlns:a="http://schemas.openxmlformats.org/drawingml/2006/main" xmlns:r="http://schemas.openxmlformats.org/officeDocument/2006/relationships" xmlns:p="http://schemas.openxmlformats.org/presentationml/2006/main">
  <p:tag name="TIMING" val="|0|0.5|0.5"/>
</p:tagLst>
</file>

<file path=ppt/tags/tag9.xml><?xml version="1.0" encoding="utf-8"?>
<p:tagLst xmlns:a="http://schemas.openxmlformats.org/drawingml/2006/main" xmlns:r="http://schemas.openxmlformats.org/officeDocument/2006/relationships" xmlns:p="http://schemas.openxmlformats.org/presentationml/2006/main">
  <p:tag name="TIMING" val="|0.1|0.8|0.7"/>
</p:tagLst>
</file>

<file path=ppt/theme/theme1.xml><?xml version="1.0" encoding="utf-8"?>
<a:theme xmlns:a="http://schemas.openxmlformats.org/drawingml/2006/main" name="Theme4">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dows 7 Blue">
  <a:themeElements>
    <a:clrScheme name="Blue HyperLinks">
      <a:dk1>
        <a:srgbClr val="FFFFFF"/>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7500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ndows 7 Yellow">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ndows 7 Orang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ndows 7 Black">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U Agnostic">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Windows 7 Template">
      <a:majorFont>
        <a:latin typeface="Segoe Light"/>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Theme4</Template>
  <TotalTime>1891</TotalTime>
  <Words>1726</Words>
  <Application>Microsoft Office PowerPoint</Application>
  <PresentationFormat>On-screen Show (4:3)</PresentationFormat>
  <Paragraphs>324</Paragraphs>
  <Slides>42</Slides>
  <Notes>1</Notes>
  <HiddenSlides>0</HiddenSlides>
  <MMClips>0</MMClips>
  <ScaleCrop>false</ScaleCrop>
  <HeadingPairs>
    <vt:vector size="4" baseType="variant">
      <vt:variant>
        <vt:lpstr>Theme</vt:lpstr>
      </vt:variant>
      <vt:variant>
        <vt:i4>6</vt:i4>
      </vt:variant>
      <vt:variant>
        <vt:lpstr>Slide Titles</vt:lpstr>
      </vt:variant>
      <vt:variant>
        <vt:i4>42</vt:i4>
      </vt:variant>
    </vt:vector>
  </HeadingPairs>
  <TitlesOfParts>
    <vt:vector size="48" baseType="lpstr">
      <vt:lpstr>Theme4</vt:lpstr>
      <vt:lpstr>Windows 7 Blue</vt:lpstr>
      <vt:lpstr>Windows 7 Yellow</vt:lpstr>
      <vt:lpstr>Windows 7 Orange</vt:lpstr>
      <vt:lpstr>Windows 7 Black</vt:lpstr>
      <vt:lpstr>BU Agnostic</vt:lpstr>
      <vt:lpstr>Slide 1</vt:lpstr>
      <vt:lpstr>Content</vt:lpstr>
      <vt:lpstr>STOCK MARKET OR SHARE MARKET</vt:lpstr>
      <vt:lpstr>Big Stock Markets</vt:lpstr>
      <vt:lpstr>Stock Broker</vt:lpstr>
      <vt:lpstr>BROKER AND JOBBER</vt:lpstr>
      <vt:lpstr>Stock Exchanges in India</vt:lpstr>
      <vt:lpstr>Bombay Stock Exchange</vt:lpstr>
      <vt:lpstr>National Stock Exchange          </vt:lpstr>
      <vt:lpstr>Slide 10</vt:lpstr>
      <vt:lpstr>OVER-THE-COUNTER EXCHANGE OF INDIA(OTCEI) The OTCEI is a national, ringless and computerized stock exchange. It was established in october,1990.it started its operation in september,1992.</vt:lpstr>
      <vt:lpstr>        SECURITIES AND EXCHANGE BOARD OF INDIA (SEBI)  The SEBI was constituted on 12th April,1988 under a resolution of the Government of India. On 31st january,1992,it was made a statutory body by the Securities and Exchange board of India Act,1992. The Companies (Amendment) Act,2000 has given certain powers to SEBI as regards the issues and transfer of securities and non-payment of dividend.          </vt:lpstr>
      <vt:lpstr>Slide 13</vt:lpstr>
      <vt:lpstr>What is Demat account?</vt:lpstr>
      <vt:lpstr>TRADING IN STOCK MARKET</vt:lpstr>
      <vt:lpstr>Important terms in stock market and in stock trading </vt:lpstr>
      <vt:lpstr>Important terms in stock market and in stock trading </vt:lpstr>
      <vt:lpstr>Investment in Short term, Mid term and Long term trading</vt:lpstr>
      <vt:lpstr>Investment in Short term, Mid term and Long term trading</vt:lpstr>
      <vt:lpstr>Trading Mechanism</vt:lpstr>
      <vt:lpstr>Settlement Cycle and Trading Hours </vt:lpstr>
      <vt:lpstr>SPECULATION AND SPECULATOR</vt:lpstr>
      <vt:lpstr>BULL {TEJIWALA}</vt:lpstr>
      <vt:lpstr>BEAR {MANDIWALA}</vt:lpstr>
      <vt:lpstr>STAG {DEER} </vt:lpstr>
      <vt:lpstr>LAME DUCK</vt:lpstr>
      <vt:lpstr>How Stock Market Index is calculated </vt:lpstr>
      <vt:lpstr>Example on Sensex Index calculation</vt:lpstr>
      <vt:lpstr>Example on Stock calculation</vt:lpstr>
      <vt:lpstr>How Nifty Index is calculated </vt:lpstr>
      <vt:lpstr>Example of Nifty Calculation </vt:lpstr>
      <vt:lpstr>Cont……..</vt:lpstr>
      <vt:lpstr>What is Listing</vt:lpstr>
      <vt:lpstr>What is underwriting</vt:lpstr>
      <vt:lpstr>What is depository system</vt:lpstr>
      <vt:lpstr>Important Indices in the world</vt:lpstr>
      <vt:lpstr>Japanese Stock Exchanges</vt:lpstr>
      <vt:lpstr>Tel Aviv Stock Exchange, Israel</vt:lpstr>
      <vt:lpstr>Benefits of investing in shares</vt:lpstr>
      <vt:lpstr>CAUSES OF PRICE FLUCTUATION</vt:lpstr>
      <vt:lpstr>Cont…</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STOCK MARKET</dc:title>
  <dc:creator>VISHAL</dc:creator>
  <cp:lastModifiedBy>Manish</cp:lastModifiedBy>
  <cp:revision>183</cp:revision>
  <dcterms:created xsi:type="dcterms:W3CDTF">2011-08-11T13:18:00Z</dcterms:created>
  <dcterms:modified xsi:type="dcterms:W3CDTF">2018-08-07T10:57:18Z</dcterms:modified>
</cp:coreProperties>
</file>