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34"/>
  </p:notesMasterIdLst>
  <p:sldIdLst>
    <p:sldId id="256" r:id="rId2"/>
    <p:sldId id="257" r:id="rId3"/>
    <p:sldId id="259" r:id="rId4"/>
    <p:sldId id="288" r:id="rId5"/>
    <p:sldId id="287" r:id="rId6"/>
    <p:sldId id="289" r:id="rId7"/>
    <p:sldId id="284" r:id="rId8"/>
    <p:sldId id="258" r:id="rId9"/>
    <p:sldId id="306" r:id="rId10"/>
    <p:sldId id="260" r:id="rId11"/>
    <p:sldId id="294" r:id="rId12"/>
    <p:sldId id="261" r:id="rId13"/>
    <p:sldId id="307" r:id="rId14"/>
    <p:sldId id="295" r:id="rId15"/>
    <p:sldId id="262" r:id="rId16"/>
    <p:sldId id="308" r:id="rId17"/>
    <p:sldId id="263" r:id="rId18"/>
    <p:sldId id="309" r:id="rId19"/>
    <p:sldId id="310" r:id="rId20"/>
    <p:sldId id="311" r:id="rId21"/>
    <p:sldId id="312" r:id="rId22"/>
    <p:sldId id="313" r:id="rId23"/>
    <p:sldId id="314" r:id="rId24"/>
    <p:sldId id="317" r:id="rId25"/>
    <p:sldId id="318" r:id="rId26"/>
    <p:sldId id="319" r:id="rId27"/>
    <p:sldId id="315" r:id="rId28"/>
    <p:sldId id="316" r:id="rId29"/>
    <p:sldId id="291" r:id="rId30"/>
    <p:sldId id="292" r:id="rId31"/>
    <p:sldId id="280" r:id="rId32"/>
    <p:sldId id="281" r:id="rId33"/>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Comic Sans MS" pitchFamily="66" charset="0"/>
        <a:ea typeface="新細明體" charset="-120"/>
        <a:cs typeface="+mn-cs"/>
      </a:defRPr>
    </a:lvl1pPr>
    <a:lvl2pPr marL="457200" algn="l" rtl="0" fontAlgn="base">
      <a:spcBef>
        <a:spcPct val="0"/>
      </a:spcBef>
      <a:spcAft>
        <a:spcPct val="0"/>
      </a:spcAft>
      <a:defRPr kumimoji="1" kern="1200">
        <a:solidFill>
          <a:schemeClr val="tx1"/>
        </a:solidFill>
        <a:latin typeface="Comic Sans MS" pitchFamily="66" charset="0"/>
        <a:ea typeface="新細明體" charset="-120"/>
        <a:cs typeface="+mn-cs"/>
      </a:defRPr>
    </a:lvl2pPr>
    <a:lvl3pPr marL="914400" algn="l" rtl="0" fontAlgn="base">
      <a:spcBef>
        <a:spcPct val="0"/>
      </a:spcBef>
      <a:spcAft>
        <a:spcPct val="0"/>
      </a:spcAft>
      <a:defRPr kumimoji="1" kern="1200">
        <a:solidFill>
          <a:schemeClr val="tx1"/>
        </a:solidFill>
        <a:latin typeface="Comic Sans MS" pitchFamily="66" charset="0"/>
        <a:ea typeface="新細明體" charset="-120"/>
        <a:cs typeface="+mn-cs"/>
      </a:defRPr>
    </a:lvl3pPr>
    <a:lvl4pPr marL="1371600" algn="l" rtl="0" fontAlgn="base">
      <a:spcBef>
        <a:spcPct val="0"/>
      </a:spcBef>
      <a:spcAft>
        <a:spcPct val="0"/>
      </a:spcAft>
      <a:defRPr kumimoji="1" kern="1200">
        <a:solidFill>
          <a:schemeClr val="tx1"/>
        </a:solidFill>
        <a:latin typeface="Comic Sans MS" pitchFamily="66" charset="0"/>
        <a:ea typeface="新細明體" charset="-120"/>
        <a:cs typeface="+mn-cs"/>
      </a:defRPr>
    </a:lvl4pPr>
    <a:lvl5pPr marL="1828800" algn="l" rtl="0" fontAlgn="base">
      <a:spcBef>
        <a:spcPct val="0"/>
      </a:spcBef>
      <a:spcAft>
        <a:spcPct val="0"/>
      </a:spcAft>
      <a:defRPr kumimoji="1" kern="1200">
        <a:solidFill>
          <a:schemeClr val="tx1"/>
        </a:solidFill>
        <a:latin typeface="Comic Sans MS" pitchFamily="66" charset="0"/>
        <a:ea typeface="新細明體" charset="-120"/>
        <a:cs typeface="+mn-cs"/>
      </a:defRPr>
    </a:lvl5pPr>
    <a:lvl6pPr marL="2286000" algn="l" defTabSz="914400" rtl="0" eaLnBrk="1" latinLnBrk="0" hangingPunct="1">
      <a:defRPr kumimoji="1" kern="1200">
        <a:solidFill>
          <a:schemeClr val="tx1"/>
        </a:solidFill>
        <a:latin typeface="Comic Sans MS" pitchFamily="66" charset="0"/>
        <a:ea typeface="新細明體" charset="-120"/>
        <a:cs typeface="+mn-cs"/>
      </a:defRPr>
    </a:lvl6pPr>
    <a:lvl7pPr marL="2743200" algn="l" defTabSz="914400" rtl="0" eaLnBrk="1" latinLnBrk="0" hangingPunct="1">
      <a:defRPr kumimoji="1" kern="1200">
        <a:solidFill>
          <a:schemeClr val="tx1"/>
        </a:solidFill>
        <a:latin typeface="Comic Sans MS" pitchFamily="66" charset="0"/>
        <a:ea typeface="新細明體" charset="-120"/>
        <a:cs typeface="+mn-cs"/>
      </a:defRPr>
    </a:lvl7pPr>
    <a:lvl8pPr marL="3200400" algn="l" defTabSz="914400" rtl="0" eaLnBrk="1" latinLnBrk="0" hangingPunct="1">
      <a:defRPr kumimoji="1" kern="1200">
        <a:solidFill>
          <a:schemeClr val="tx1"/>
        </a:solidFill>
        <a:latin typeface="Comic Sans MS" pitchFamily="66" charset="0"/>
        <a:ea typeface="新細明體" charset="-120"/>
        <a:cs typeface="+mn-cs"/>
      </a:defRPr>
    </a:lvl8pPr>
    <a:lvl9pPr marL="3657600" algn="l" defTabSz="914400" rtl="0" eaLnBrk="1" latinLnBrk="0" hangingPunct="1">
      <a:defRPr kumimoji="1" kern="1200">
        <a:solidFill>
          <a:schemeClr val="tx1"/>
        </a:solidFill>
        <a:latin typeface="Comic Sans MS" pitchFamily="66"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zh-TW"/>
          </a:p>
        </p:txBody>
      </p:sp>
      <p:sp>
        <p:nvSpPr>
          <p:cNvPr id="131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zh-TW"/>
          </a:p>
        </p:txBody>
      </p:sp>
      <p:sp>
        <p:nvSpPr>
          <p:cNvPr id="131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1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131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zh-TW"/>
          </a:p>
        </p:txBody>
      </p:sp>
      <p:sp>
        <p:nvSpPr>
          <p:cNvPr id="131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1C596A5-9A9E-4BAB-B385-1B27B9B42B65}"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新細明體" charset="-120"/>
        <a:cs typeface="+mn-cs"/>
      </a:defRPr>
    </a:lvl1pPr>
    <a:lvl2pPr marL="457200" algn="l" rtl="0" fontAlgn="base">
      <a:spcBef>
        <a:spcPct val="30000"/>
      </a:spcBef>
      <a:spcAft>
        <a:spcPct val="0"/>
      </a:spcAft>
      <a:defRPr kumimoji="1" sz="1200" kern="1200">
        <a:solidFill>
          <a:schemeClr val="tx1"/>
        </a:solidFill>
        <a:latin typeface="Arial" charset="0"/>
        <a:ea typeface="新細明體" charset="-120"/>
        <a:cs typeface="+mn-cs"/>
      </a:defRPr>
    </a:lvl2pPr>
    <a:lvl3pPr marL="914400" algn="l" rtl="0" fontAlgn="base">
      <a:spcBef>
        <a:spcPct val="30000"/>
      </a:spcBef>
      <a:spcAft>
        <a:spcPct val="0"/>
      </a:spcAft>
      <a:defRPr kumimoji="1" sz="1200" kern="1200">
        <a:solidFill>
          <a:schemeClr val="tx1"/>
        </a:solidFill>
        <a:latin typeface="Arial" charset="0"/>
        <a:ea typeface="新細明體" charset="-120"/>
        <a:cs typeface="+mn-cs"/>
      </a:defRPr>
    </a:lvl3pPr>
    <a:lvl4pPr marL="1371600" algn="l" rtl="0" fontAlgn="base">
      <a:spcBef>
        <a:spcPct val="30000"/>
      </a:spcBef>
      <a:spcAft>
        <a:spcPct val="0"/>
      </a:spcAft>
      <a:defRPr kumimoji="1" sz="1200" kern="1200">
        <a:solidFill>
          <a:schemeClr val="tx1"/>
        </a:solidFill>
        <a:latin typeface="Arial" charset="0"/>
        <a:ea typeface="新細明體" charset="-120"/>
        <a:cs typeface="+mn-cs"/>
      </a:defRPr>
    </a:lvl4pPr>
    <a:lvl5pPr marL="1828800" algn="l" rtl="0" fontAlgn="base">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96855F43-20B8-4E6B-8064-9F43BDF5BC62}" type="slidenum">
              <a:rPr lang="en-US" altLang="zh-TW" smtClean="0"/>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5CA70C76-9A16-4C52-B561-DF4C190EC618}" type="slidenum">
              <a:rPr lang="en-US" altLang="zh-TW" smtClean="0"/>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68DFEE9A-5E78-4368-AD89-7383A1507ACB}" type="slidenum">
              <a:rPr lang="en-US" altLang="zh-TW" smtClean="0"/>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5F9FE58E-445A-494F-B668-21E7024570C5}" type="slidenum">
              <a:rPr lang="en-US" altLang="zh-TW" smtClean="0"/>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endParaRPr lang="en-US" altLang="zh-TW"/>
          </a:p>
        </p:txBody>
      </p:sp>
      <p:sp>
        <p:nvSpPr>
          <p:cNvPr id="6" name="Slide Number Placeholder 5"/>
          <p:cNvSpPr>
            <a:spLocks noGrp="1"/>
          </p:cNvSpPr>
          <p:nvPr>
            <p:ph type="sldNum" sz="quarter" idx="12"/>
          </p:nvPr>
        </p:nvSpPr>
        <p:spPr/>
        <p:txBody>
          <a:bodyPr/>
          <a:lstStyle/>
          <a:p>
            <a:fld id="{051655BF-52B8-4300-A066-33C968AAE195}" type="slidenum">
              <a:rPr lang="en-US" altLang="zh-TW" smtClean="0"/>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endParaRPr lang="en-US" altLang="zh-TW"/>
          </a:p>
        </p:txBody>
      </p:sp>
      <p:sp>
        <p:nvSpPr>
          <p:cNvPr id="7" name="Slide Number Placeholder 6"/>
          <p:cNvSpPr>
            <a:spLocks noGrp="1"/>
          </p:cNvSpPr>
          <p:nvPr>
            <p:ph type="sldNum" sz="quarter" idx="12"/>
          </p:nvPr>
        </p:nvSpPr>
        <p:spPr/>
        <p:txBody>
          <a:bodyPr/>
          <a:lstStyle/>
          <a:p>
            <a:fld id="{7B5FA773-2454-4788-800B-40F96466BD98}" type="slidenum">
              <a:rPr lang="en-US" altLang="zh-TW" smtClean="0"/>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endParaRPr lang="en-US" altLang="zh-TW"/>
          </a:p>
        </p:txBody>
      </p:sp>
      <p:sp>
        <p:nvSpPr>
          <p:cNvPr id="9" name="Slide Number Placeholder 8"/>
          <p:cNvSpPr>
            <a:spLocks noGrp="1"/>
          </p:cNvSpPr>
          <p:nvPr>
            <p:ph type="sldNum" sz="quarter" idx="12"/>
          </p:nvPr>
        </p:nvSpPr>
        <p:spPr/>
        <p:txBody>
          <a:bodyPr/>
          <a:lstStyle/>
          <a:p>
            <a:fld id="{AEAB5924-6EC4-432A-9E42-E92B0EAD62B3}" type="slidenum">
              <a:rPr lang="en-US" altLang="zh-TW" smtClean="0"/>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endParaRPr lang="en-US" altLang="zh-TW"/>
          </a:p>
        </p:txBody>
      </p:sp>
      <p:sp>
        <p:nvSpPr>
          <p:cNvPr id="5" name="Slide Number Placeholder 4"/>
          <p:cNvSpPr>
            <a:spLocks noGrp="1"/>
          </p:cNvSpPr>
          <p:nvPr>
            <p:ph type="sldNum" sz="quarter" idx="12"/>
          </p:nvPr>
        </p:nvSpPr>
        <p:spPr/>
        <p:txBody>
          <a:bodyPr/>
          <a:lstStyle/>
          <a:p>
            <a:fld id="{D59BF5F9-8A3F-4985-B705-9C5FC095B19F}" type="slidenum">
              <a:rPr lang="en-US" altLang="zh-TW" smtClean="0"/>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TW"/>
          </a:p>
        </p:txBody>
      </p:sp>
      <p:sp>
        <p:nvSpPr>
          <p:cNvPr id="3" name="Footer Placeholder 2"/>
          <p:cNvSpPr>
            <a:spLocks noGrp="1"/>
          </p:cNvSpPr>
          <p:nvPr>
            <p:ph type="ftr" sz="quarter" idx="11"/>
          </p:nvPr>
        </p:nvSpPr>
        <p:spPr/>
        <p:txBody>
          <a:bodyPr/>
          <a:lstStyle/>
          <a:p>
            <a:endParaRPr lang="en-US" altLang="zh-TW"/>
          </a:p>
        </p:txBody>
      </p:sp>
      <p:sp>
        <p:nvSpPr>
          <p:cNvPr id="4" name="Slide Number Placeholder 3"/>
          <p:cNvSpPr>
            <a:spLocks noGrp="1"/>
          </p:cNvSpPr>
          <p:nvPr>
            <p:ph type="sldNum" sz="quarter" idx="12"/>
          </p:nvPr>
        </p:nvSpPr>
        <p:spPr/>
        <p:txBody>
          <a:bodyPr/>
          <a:lstStyle/>
          <a:p>
            <a:fld id="{AE3573C6-497F-4E39-B877-AC21A90CD0EC}" type="slidenum">
              <a:rPr lang="en-US" altLang="zh-TW" smtClean="0"/>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endParaRPr lang="en-US" altLang="zh-TW"/>
          </a:p>
        </p:txBody>
      </p:sp>
      <p:sp>
        <p:nvSpPr>
          <p:cNvPr id="7" name="Slide Number Placeholder 6"/>
          <p:cNvSpPr>
            <a:spLocks noGrp="1"/>
          </p:cNvSpPr>
          <p:nvPr>
            <p:ph type="sldNum" sz="quarter" idx="12"/>
          </p:nvPr>
        </p:nvSpPr>
        <p:spPr/>
        <p:txBody>
          <a:bodyPr/>
          <a:lstStyle/>
          <a:p>
            <a:fld id="{19992F17-4241-4EC5-9211-5597FF8E272B}" type="slidenum">
              <a:rPr lang="en-US" altLang="zh-TW" smtClean="0"/>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endParaRPr lang="en-US" altLang="zh-TW"/>
          </a:p>
        </p:txBody>
      </p:sp>
      <p:sp>
        <p:nvSpPr>
          <p:cNvPr id="7" name="Slide Number Placeholder 6"/>
          <p:cNvSpPr>
            <a:spLocks noGrp="1"/>
          </p:cNvSpPr>
          <p:nvPr>
            <p:ph type="sldNum" sz="quarter" idx="12"/>
          </p:nvPr>
        </p:nvSpPr>
        <p:spPr/>
        <p:txBody>
          <a:bodyPr/>
          <a:lstStyle/>
          <a:p>
            <a:fld id="{77EB628A-1C1A-445E-9AE3-F574A32C0208}" type="slidenum">
              <a:rPr lang="en-US" altLang="zh-TW" smtClean="0"/>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TW"/>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TW"/>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2A01B-31B9-46C8-8AA4-1DC36E57CB23}" type="slidenum">
              <a:rPr lang="en-US" altLang="zh-TW" smtClean="0"/>
              <a:pPr/>
              <a:t>‹#›</a:t>
            </a:fld>
            <a:endParaRPr lang="en-US" altLang="zh-TW"/>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TW" b="1"/>
              <a:t>Accounting Concepts and Principles</a:t>
            </a:r>
          </a:p>
        </p:txBody>
      </p:sp>
      <p:sp>
        <p:nvSpPr>
          <p:cNvPr id="2051" name="Rectangle 3"/>
          <p:cNvSpPr>
            <a:spLocks noGrp="1" noChangeArrowheads="1"/>
          </p:cNvSpPr>
          <p:nvPr>
            <p:ph type="subTitle" idx="1"/>
          </p:nvPr>
        </p:nvSpPr>
        <p:spPr/>
        <p:txBody>
          <a:bodyPr/>
          <a:lstStyle/>
          <a:p>
            <a:r>
              <a:rPr lang="en-US" dirty="0" smtClean="0"/>
              <a:t>Dr. Manish </a:t>
            </a:r>
            <a:r>
              <a:rPr lang="en-US" dirty="0" err="1" smtClean="0"/>
              <a:t>dadhich</a:t>
            </a:r>
            <a:endParaRPr lang="en-US" dirty="0"/>
          </a:p>
        </p:txBody>
      </p:sp>
      <p:sp>
        <p:nvSpPr>
          <p:cNvPr id="6" name="Rectangle 7"/>
          <p:cNvSpPr>
            <a:spLocks noGrp="1" noChangeArrowheads="1"/>
          </p:cNvSpPr>
          <p:nvPr>
            <p:ph type="sldNum" sz="quarter" idx="12"/>
          </p:nvPr>
        </p:nvSpPr>
        <p:spPr/>
        <p:txBody>
          <a:bodyPr/>
          <a:lstStyle/>
          <a:p>
            <a:fld id="{BC6ED882-091C-4084-BF38-901BCF71B335}" type="slidenum">
              <a:rPr lang="en-US" altLang="zh-TW"/>
              <a:pPr/>
              <a:t>1</a:t>
            </a:fld>
            <a:endParaRPr lang="en-US" altLang="zh-TW"/>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ChangeArrowheads="1"/>
          </p:cNvSpPr>
          <p:nvPr>
            <p:ph idx="1"/>
          </p:nvPr>
        </p:nvSpPr>
        <p:spPr>
          <a:xfrm>
            <a:off x="685800" y="981075"/>
            <a:ext cx="7696200" cy="4679950"/>
          </a:xfrm>
        </p:spPr>
        <p:txBody>
          <a:bodyPr>
            <a:noAutofit/>
          </a:bodyPr>
          <a:lstStyle/>
          <a:p>
            <a:pPr algn="just">
              <a:lnSpc>
                <a:spcPct val="90000"/>
              </a:lnSpc>
              <a:buNone/>
            </a:pPr>
            <a:r>
              <a:rPr lang="en-US" altLang="zh-TW" sz="3600" dirty="0" smtClean="0"/>
              <a:t>More Examples</a:t>
            </a:r>
            <a:endParaRPr lang="en-US" altLang="zh-TW" sz="3600" dirty="0"/>
          </a:p>
          <a:p>
            <a:pPr lvl="1" algn="just">
              <a:lnSpc>
                <a:spcPct val="90000"/>
              </a:lnSpc>
            </a:pPr>
            <a:r>
              <a:rPr lang="en-US" altLang="zh-TW" sz="3200" dirty="0"/>
              <a:t>Insurance premiums for the owner</a:t>
            </a:r>
            <a:r>
              <a:rPr lang="en-US" altLang="zh-TW" sz="3200" dirty="0">
                <a:latin typeface="Arial"/>
              </a:rPr>
              <a:t>’</a:t>
            </a:r>
            <a:r>
              <a:rPr lang="en-US" altLang="zh-TW" sz="3200" dirty="0"/>
              <a:t>s house should be excluded from the expense of the business</a:t>
            </a:r>
          </a:p>
          <a:p>
            <a:pPr lvl="1" algn="just">
              <a:lnSpc>
                <a:spcPct val="90000"/>
              </a:lnSpc>
            </a:pPr>
            <a:r>
              <a:rPr lang="en-US" altLang="zh-TW" sz="3200" dirty="0"/>
              <a:t>The owner</a:t>
            </a:r>
            <a:r>
              <a:rPr lang="en-US" altLang="zh-TW" sz="3200" dirty="0">
                <a:latin typeface="Arial"/>
              </a:rPr>
              <a:t>’</a:t>
            </a:r>
            <a:r>
              <a:rPr lang="en-US" altLang="zh-TW" sz="3200" dirty="0"/>
              <a:t>s property should not be included in the premises account of the business</a:t>
            </a:r>
          </a:p>
          <a:p>
            <a:pPr lvl="1" algn="just">
              <a:lnSpc>
                <a:spcPct val="90000"/>
              </a:lnSpc>
            </a:pPr>
            <a:r>
              <a:rPr lang="en-US" altLang="zh-TW" sz="3200" dirty="0"/>
              <a:t>Any payments for the owner</a:t>
            </a:r>
            <a:r>
              <a:rPr lang="en-US" altLang="zh-TW" sz="3200" dirty="0">
                <a:latin typeface="Arial"/>
              </a:rPr>
              <a:t>’</a:t>
            </a:r>
            <a:r>
              <a:rPr lang="en-US" altLang="zh-TW" sz="3200" dirty="0"/>
              <a:t>s personal expenses by the business will be treated as drawings and reduced the owner</a:t>
            </a:r>
            <a:r>
              <a:rPr lang="en-US" altLang="zh-TW" sz="3200" dirty="0">
                <a:latin typeface="Arial"/>
              </a:rPr>
              <a:t>’</a:t>
            </a:r>
            <a:r>
              <a:rPr lang="en-US" altLang="zh-TW" sz="3200" dirty="0"/>
              <a:t>s capital contribution in the business</a:t>
            </a:r>
          </a:p>
        </p:txBody>
      </p:sp>
      <p:sp>
        <p:nvSpPr>
          <p:cNvPr id="5" name="Slide Number Placeholder 5"/>
          <p:cNvSpPr>
            <a:spLocks noGrp="1"/>
          </p:cNvSpPr>
          <p:nvPr>
            <p:ph type="sldNum" sz="quarter" idx="12"/>
          </p:nvPr>
        </p:nvSpPr>
        <p:spPr/>
        <p:txBody>
          <a:bodyPr/>
          <a:lstStyle/>
          <a:p>
            <a:fld id="{E42997C2-00BA-4F46-84FE-8269955B8FDA}" type="slidenum">
              <a:rPr lang="en-US" altLang="zh-TW"/>
              <a:pPr/>
              <a:t>10</a:t>
            </a:fld>
            <a:endParaRPr lang="en-US" altLang="zh-TW"/>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p:txBody>
          <a:bodyPr/>
          <a:lstStyle/>
          <a:p>
            <a:r>
              <a:rPr lang="en-US" altLang="zh-TW" dirty="0" smtClean="0"/>
              <a:t>2. Money </a:t>
            </a:r>
            <a:r>
              <a:rPr lang="en-US" altLang="zh-TW" dirty="0"/>
              <a:t>Measurement</a:t>
            </a:r>
          </a:p>
        </p:txBody>
      </p:sp>
      <p:sp>
        <p:nvSpPr>
          <p:cNvPr id="6" name="Rectangle 7"/>
          <p:cNvSpPr>
            <a:spLocks noGrp="1" noChangeArrowheads="1"/>
          </p:cNvSpPr>
          <p:nvPr>
            <p:ph type="sldNum" sz="quarter" idx="12"/>
          </p:nvPr>
        </p:nvSpPr>
        <p:spPr/>
        <p:txBody>
          <a:bodyPr/>
          <a:lstStyle/>
          <a:p>
            <a:fld id="{186DB555-1A26-4700-A41E-D68EE3160478}" type="slidenum">
              <a:rPr lang="en-US" altLang="zh-TW"/>
              <a:pPr/>
              <a:t>11</a:t>
            </a:fld>
            <a:endParaRPr lang="en-US" altLang="zh-TW"/>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8229600" cy="654032"/>
          </a:xfrm>
        </p:spPr>
        <p:txBody>
          <a:bodyPr>
            <a:normAutofit/>
          </a:bodyPr>
          <a:lstStyle/>
          <a:p>
            <a:pPr algn="l"/>
            <a:r>
              <a:rPr lang="en-US" altLang="zh-TW" sz="3600" b="1" dirty="0" smtClean="0"/>
              <a:t>2. Money </a:t>
            </a:r>
            <a:r>
              <a:rPr lang="en-US" altLang="zh-TW" sz="3600" b="1" dirty="0"/>
              <a:t>Measurement</a:t>
            </a:r>
          </a:p>
        </p:txBody>
      </p:sp>
      <p:sp>
        <p:nvSpPr>
          <p:cNvPr id="69635" name="Rectangle 3"/>
          <p:cNvSpPr>
            <a:spLocks noGrp="1" noChangeArrowheads="1"/>
          </p:cNvSpPr>
          <p:nvPr>
            <p:ph idx="1"/>
          </p:nvPr>
        </p:nvSpPr>
        <p:spPr>
          <a:xfrm>
            <a:off x="685800" y="1214422"/>
            <a:ext cx="8029604" cy="5357850"/>
          </a:xfrm>
        </p:spPr>
        <p:txBody>
          <a:bodyPr>
            <a:normAutofit lnSpcReduction="10000"/>
          </a:bodyPr>
          <a:lstStyle/>
          <a:p>
            <a:pPr>
              <a:lnSpc>
                <a:spcPct val="90000"/>
              </a:lnSpc>
            </a:pPr>
            <a:r>
              <a:rPr lang="en-US" altLang="zh-TW" dirty="0"/>
              <a:t>Meaning</a:t>
            </a:r>
          </a:p>
          <a:p>
            <a:pPr lvl="1">
              <a:lnSpc>
                <a:spcPct val="90000"/>
              </a:lnSpc>
            </a:pPr>
            <a:r>
              <a:rPr lang="en-US" altLang="zh-TW" dirty="0"/>
              <a:t>All transactions of the business are recorded in terms of money</a:t>
            </a:r>
          </a:p>
          <a:p>
            <a:pPr lvl="1">
              <a:lnSpc>
                <a:spcPct val="90000"/>
              </a:lnSpc>
            </a:pPr>
            <a:r>
              <a:rPr lang="en-US" altLang="zh-TW" dirty="0"/>
              <a:t>It provides a common unit of </a:t>
            </a:r>
            <a:r>
              <a:rPr lang="en-US" altLang="zh-TW" dirty="0" smtClean="0"/>
              <a:t>measurement</a:t>
            </a:r>
          </a:p>
          <a:p>
            <a:r>
              <a:rPr lang="en-US" dirty="0" smtClean="0"/>
              <a:t>This concept assumes that all business transactions must be in terms of money, that is in the currency of a country. In our country such transactions are in terms of rupees.</a:t>
            </a:r>
            <a:endParaRPr lang="en-US" altLang="zh-TW" dirty="0"/>
          </a:p>
          <a:p>
            <a:pPr>
              <a:lnSpc>
                <a:spcPct val="90000"/>
              </a:lnSpc>
            </a:pPr>
            <a:r>
              <a:rPr lang="en-US" altLang="zh-TW" dirty="0"/>
              <a:t>Examples</a:t>
            </a:r>
          </a:p>
          <a:p>
            <a:pPr lvl="1">
              <a:lnSpc>
                <a:spcPct val="90000"/>
              </a:lnSpc>
            </a:pPr>
            <a:r>
              <a:rPr lang="en-US" altLang="zh-TW" dirty="0"/>
              <a:t>Market conditions, technological changes and the efficiency of management would not be disclosed in the </a:t>
            </a:r>
            <a:r>
              <a:rPr lang="en-US" altLang="zh-TW" dirty="0" smtClean="0"/>
              <a:t>accounts.</a:t>
            </a:r>
            <a:endParaRPr lang="en-US" altLang="zh-TW" dirty="0"/>
          </a:p>
        </p:txBody>
      </p:sp>
      <p:sp>
        <p:nvSpPr>
          <p:cNvPr id="6" name="Slide Number Placeholder 5"/>
          <p:cNvSpPr>
            <a:spLocks noGrp="1"/>
          </p:cNvSpPr>
          <p:nvPr>
            <p:ph type="sldNum" sz="quarter" idx="12"/>
          </p:nvPr>
        </p:nvSpPr>
        <p:spPr/>
        <p:txBody>
          <a:bodyPr/>
          <a:lstStyle/>
          <a:p>
            <a:fld id="{AA180FA7-FF22-4EF9-8E6E-705518E41EAC}" type="slidenum">
              <a:rPr lang="en-US" altLang="zh-TW"/>
              <a:pPr/>
              <a:t>12</a:t>
            </a:fld>
            <a:endParaRPr lang="en-US" altLang="zh-TW"/>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altLang="zh-TW" sz="3200" b="1" dirty="0" smtClean="0"/>
              <a:t>2. Money Measurement</a:t>
            </a:r>
            <a:endParaRPr lang="en-US" sz="3200" dirty="0"/>
          </a:p>
        </p:txBody>
      </p:sp>
      <p:sp>
        <p:nvSpPr>
          <p:cNvPr id="3" name="Content Placeholder 2"/>
          <p:cNvSpPr>
            <a:spLocks noGrp="1"/>
          </p:cNvSpPr>
          <p:nvPr>
            <p:ph idx="1"/>
          </p:nvPr>
        </p:nvSpPr>
        <p:spPr>
          <a:xfrm>
            <a:off x="457200" y="1142984"/>
            <a:ext cx="8229600" cy="5357850"/>
          </a:xfrm>
        </p:spPr>
        <p:txBody>
          <a:bodyPr>
            <a:normAutofit fontScale="85000" lnSpcReduction="20000"/>
          </a:bodyPr>
          <a:lstStyle/>
          <a:p>
            <a:pPr algn="just"/>
            <a:r>
              <a:rPr lang="en-US" dirty="0" smtClean="0"/>
              <a:t>As per the money measurement concept, transactions which can be</a:t>
            </a:r>
          </a:p>
          <a:p>
            <a:pPr algn="just"/>
            <a:r>
              <a:rPr lang="en-US" dirty="0" smtClean="0"/>
              <a:t>expressed in terms of money are recorded in the books of accounts. For</a:t>
            </a:r>
          </a:p>
          <a:p>
            <a:pPr algn="just"/>
            <a:r>
              <a:rPr lang="en-US" dirty="0" smtClean="0"/>
              <a:t>example, sale of goods worth Rs.200000, purchase of raw materials Rs.100000, Rent Paid Rs.10000 etc. are expressed in terms of money, and so they are recorded in the books of accounts. But the transactions which cannot be expressed in monetary terms are not recorded in the books of accounts. </a:t>
            </a:r>
          </a:p>
          <a:p>
            <a:pPr algn="just"/>
            <a:r>
              <a:rPr lang="en-US" dirty="0" smtClean="0"/>
              <a:t>For example, sincerity, </a:t>
            </a:r>
            <a:r>
              <a:rPr lang="en-US" dirty="0" err="1" smtClean="0"/>
              <a:t>loyality</a:t>
            </a:r>
            <a:r>
              <a:rPr lang="en-US" dirty="0" smtClean="0"/>
              <a:t>, honesty of employees are not recorded in books of accounts because these cannot be measured in terms of money although they do affect the profits and losses of the business concern.</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13</a:t>
            </a:fld>
            <a:endParaRPr lang="en-US" altLang="zh-TW"/>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ctrTitle"/>
          </p:nvPr>
        </p:nvSpPr>
        <p:spPr/>
        <p:txBody>
          <a:bodyPr/>
          <a:lstStyle/>
          <a:p>
            <a:r>
              <a:rPr lang="en-US" altLang="zh-TW" dirty="0" smtClean="0"/>
              <a:t>3. Going </a:t>
            </a:r>
            <a:r>
              <a:rPr lang="en-US" altLang="zh-TW" dirty="0"/>
              <a:t>Concern</a:t>
            </a:r>
          </a:p>
        </p:txBody>
      </p:sp>
      <p:sp>
        <p:nvSpPr>
          <p:cNvPr id="6" name="Rectangle 7"/>
          <p:cNvSpPr>
            <a:spLocks noGrp="1" noChangeArrowheads="1"/>
          </p:cNvSpPr>
          <p:nvPr>
            <p:ph type="sldNum" sz="quarter" idx="12"/>
          </p:nvPr>
        </p:nvSpPr>
        <p:spPr/>
        <p:txBody>
          <a:bodyPr/>
          <a:lstStyle/>
          <a:p>
            <a:fld id="{C5209007-9877-4A6E-92EE-009D7A2EACA8}" type="slidenum">
              <a:rPr lang="en-US" altLang="zh-TW"/>
              <a:pPr/>
              <a:t>14</a:t>
            </a:fld>
            <a:endParaRPr lang="en-US" altLang="zh-TW"/>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500034" y="357166"/>
            <a:ext cx="8229600" cy="714380"/>
          </a:xfrm>
        </p:spPr>
        <p:txBody>
          <a:bodyPr>
            <a:normAutofit/>
          </a:bodyPr>
          <a:lstStyle/>
          <a:p>
            <a:pPr algn="l"/>
            <a:r>
              <a:rPr lang="en-US" altLang="zh-TW" sz="3200" b="1" dirty="0" smtClean="0"/>
              <a:t>3. Going </a:t>
            </a:r>
            <a:r>
              <a:rPr lang="en-US" altLang="zh-TW" sz="3200" b="1" dirty="0"/>
              <a:t>Concern</a:t>
            </a:r>
          </a:p>
        </p:txBody>
      </p:sp>
      <p:sp>
        <p:nvSpPr>
          <p:cNvPr id="70659" name="Rectangle 3"/>
          <p:cNvSpPr>
            <a:spLocks noGrp="1" noChangeArrowheads="1"/>
          </p:cNvSpPr>
          <p:nvPr>
            <p:ph idx="1"/>
          </p:nvPr>
        </p:nvSpPr>
        <p:spPr>
          <a:xfrm>
            <a:off x="457200" y="1142984"/>
            <a:ext cx="8229600" cy="4983179"/>
          </a:xfrm>
        </p:spPr>
        <p:txBody>
          <a:bodyPr>
            <a:noAutofit/>
          </a:bodyPr>
          <a:lstStyle/>
          <a:p>
            <a:pPr algn="just"/>
            <a:r>
              <a:rPr lang="en-US" dirty="0" smtClean="0"/>
              <a:t>This concept states that a business firm will continue to carry on its activities for an indefinite period of time. Simply stated, it means that every business entity has continuity of life. </a:t>
            </a:r>
          </a:p>
          <a:p>
            <a:pPr algn="just"/>
            <a:r>
              <a:rPr lang="en-US" dirty="0" smtClean="0"/>
              <a:t>Thus, it will not be dissolved in the near future. This is an important assumption of accounting, as it provides a basis for showing the value of assets in the balance sheet;</a:t>
            </a:r>
            <a:endParaRPr lang="en-US" altLang="zh-TW" dirty="0"/>
          </a:p>
        </p:txBody>
      </p:sp>
      <p:sp>
        <p:nvSpPr>
          <p:cNvPr id="6" name="Slide Number Placeholder 5"/>
          <p:cNvSpPr>
            <a:spLocks noGrp="1"/>
          </p:cNvSpPr>
          <p:nvPr>
            <p:ph type="sldNum" sz="quarter" idx="12"/>
          </p:nvPr>
        </p:nvSpPr>
        <p:spPr/>
        <p:txBody>
          <a:bodyPr/>
          <a:lstStyle/>
          <a:p>
            <a:fld id="{0F569B2E-9A06-4CB4-BC42-456412CCE542}" type="slidenum">
              <a:rPr lang="en-US" altLang="zh-TW"/>
              <a:pPr/>
              <a:t>15</a:t>
            </a:fld>
            <a:endParaRPr lang="en-US" altLang="zh-TW"/>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smtClean="0"/>
              <a:t>3. Going Concern</a:t>
            </a:r>
            <a:endParaRPr lang="en-US" dirty="0"/>
          </a:p>
        </p:txBody>
      </p:sp>
      <p:sp>
        <p:nvSpPr>
          <p:cNvPr id="3" name="Content Placeholder 2"/>
          <p:cNvSpPr>
            <a:spLocks noGrp="1"/>
          </p:cNvSpPr>
          <p:nvPr>
            <p:ph idx="1"/>
          </p:nvPr>
        </p:nvSpPr>
        <p:spPr/>
        <p:txBody>
          <a:bodyPr/>
          <a:lstStyle/>
          <a:p>
            <a:r>
              <a:rPr lang="en-US" dirty="0" smtClean="0"/>
              <a:t>For example, a company</a:t>
            </a:r>
          </a:p>
          <a:p>
            <a:r>
              <a:rPr lang="en-US" dirty="0" smtClean="0"/>
              <a:t>purchases a plant and machinery of Rs.100000 and its life span is 10 years.</a:t>
            </a:r>
          </a:p>
          <a:p>
            <a:r>
              <a:rPr lang="en-US" dirty="0" smtClean="0"/>
              <a:t>According to this concept every year some amount will be shown as expenses and the balance amount as an asset.</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16</a:t>
            </a:fld>
            <a:endParaRPr lang="en-US" altLang="zh-TW"/>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a:xfrm>
            <a:off x="685800" y="981075"/>
            <a:ext cx="7696200" cy="4505325"/>
          </a:xfrm>
        </p:spPr>
        <p:txBody>
          <a:bodyPr/>
          <a:lstStyle/>
          <a:p>
            <a:pPr>
              <a:lnSpc>
                <a:spcPct val="90000"/>
              </a:lnSpc>
              <a:buNone/>
            </a:pPr>
            <a:r>
              <a:rPr lang="en-US" altLang="zh-TW" dirty="0" smtClean="0"/>
              <a:t>More Example </a:t>
            </a:r>
            <a:endParaRPr lang="en-US" altLang="zh-TW" dirty="0"/>
          </a:p>
          <a:p>
            <a:pPr lvl="1">
              <a:lnSpc>
                <a:spcPct val="90000"/>
              </a:lnSpc>
            </a:pPr>
            <a:r>
              <a:rPr lang="en-US" altLang="zh-TW" dirty="0"/>
              <a:t>Possible losses form the closure of  business will not be anticipated in the accounts</a:t>
            </a:r>
          </a:p>
          <a:p>
            <a:pPr lvl="1">
              <a:lnSpc>
                <a:spcPct val="90000"/>
              </a:lnSpc>
            </a:pPr>
            <a:r>
              <a:rPr lang="en-US" altLang="zh-TW" dirty="0"/>
              <a:t>Prepayments, depreciation provisions may be carried forward in the expectation of proper matching against the revenues of future periods</a:t>
            </a:r>
          </a:p>
          <a:p>
            <a:pPr lvl="1">
              <a:lnSpc>
                <a:spcPct val="90000"/>
              </a:lnSpc>
            </a:pPr>
            <a:r>
              <a:rPr lang="en-US" altLang="zh-TW" dirty="0"/>
              <a:t>Fixed assets are recorded at historical cost</a:t>
            </a:r>
          </a:p>
        </p:txBody>
      </p:sp>
      <p:sp>
        <p:nvSpPr>
          <p:cNvPr id="5" name="Slide Number Placeholder 5"/>
          <p:cNvSpPr>
            <a:spLocks noGrp="1"/>
          </p:cNvSpPr>
          <p:nvPr>
            <p:ph type="sldNum" sz="quarter" idx="12"/>
          </p:nvPr>
        </p:nvSpPr>
        <p:spPr/>
        <p:txBody>
          <a:bodyPr/>
          <a:lstStyle/>
          <a:p>
            <a:fld id="{CB959AC6-445A-4BD6-8485-C8A53F673B24}" type="slidenum">
              <a:rPr lang="en-US" altLang="zh-TW"/>
              <a:pPr/>
              <a:t>17</a:t>
            </a:fld>
            <a:endParaRPr lang="en-US" altLang="zh-TW"/>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4. ACCOUNTING PERIOD CONCEPT</a:t>
            </a:r>
            <a:endParaRPr lang="en-US" sz="3200" dirty="0"/>
          </a:p>
        </p:txBody>
      </p:sp>
      <p:sp>
        <p:nvSpPr>
          <p:cNvPr id="3" name="Content Placeholder 2"/>
          <p:cNvSpPr>
            <a:spLocks noGrp="1"/>
          </p:cNvSpPr>
          <p:nvPr>
            <p:ph idx="1"/>
          </p:nvPr>
        </p:nvSpPr>
        <p:spPr>
          <a:xfrm>
            <a:off x="457200" y="1214422"/>
            <a:ext cx="8229600" cy="4911741"/>
          </a:xfrm>
        </p:spPr>
        <p:txBody>
          <a:bodyPr>
            <a:normAutofit fontScale="92500"/>
          </a:bodyPr>
          <a:lstStyle/>
          <a:p>
            <a:pPr algn="just"/>
            <a:r>
              <a:rPr lang="en-US" dirty="0" smtClean="0"/>
              <a:t>All the transactions are recorded in the books of accounts on the assumption that profits on these transactions are to be ascertained for a specified period.</a:t>
            </a:r>
          </a:p>
          <a:p>
            <a:pPr algn="just"/>
            <a:r>
              <a:rPr lang="en-US" dirty="0" smtClean="0"/>
              <a:t>This is known as accounting period concept. Thus, this concept requires that a balance sheet and profit and loss account should be prepared at regular intervals. This is necessary for different purposes like, calculation of profit, </a:t>
            </a:r>
            <a:r>
              <a:rPr lang="fr-FR" dirty="0" err="1" smtClean="0"/>
              <a:t>ascertaining</a:t>
            </a:r>
            <a:r>
              <a:rPr lang="fr-FR" dirty="0" smtClean="0"/>
              <a:t> </a:t>
            </a:r>
            <a:r>
              <a:rPr lang="fr-FR" dirty="0" err="1" smtClean="0"/>
              <a:t>financical</a:t>
            </a:r>
            <a:r>
              <a:rPr lang="fr-FR" dirty="0" smtClean="0"/>
              <a:t> position, </a:t>
            </a:r>
            <a:r>
              <a:rPr lang="fr-FR" dirty="0" err="1" smtClean="0"/>
              <a:t>tax</a:t>
            </a:r>
            <a:r>
              <a:rPr lang="fr-FR" dirty="0" smtClean="0"/>
              <a:t> computation etc.</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18</a:t>
            </a:fld>
            <a:endParaRPr lang="en-US" altLang="zh-TW"/>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4. ACCOUNTING PERIOD CONCEPT</a:t>
            </a:r>
            <a:endParaRPr lang="en-US" sz="3200" dirty="0"/>
          </a:p>
        </p:txBody>
      </p:sp>
      <p:sp>
        <p:nvSpPr>
          <p:cNvPr id="3" name="Content Placeholder 2"/>
          <p:cNvSpPr>
            <a:spLocks noGrp="1"/>
          </p:cNvSpPr>
          <p:nvPr>
            <p:ph idx="1"/>
          </p:nvPr>
        </p:nvSpPr>
        <p:spPr/>
        <p:txBody>
          <a:bodyPr/>
          <a:lstStyle/>
          <a:p>
            <a:pPr algn="just"/>
            <a:r>
              <a:rPr lang="en-US" dirty="0" smtClean="0"/>
              <a:t>As per accounting period concept, all the transactions are recorded in the books of accounts for a specified period of time. Hence, goods purchased and sold during the period, rent, salaries etc. paid for the period are accounted for and against that period only.</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19</a:t>
            </a:fld>
            <a:endParaRPr lang="en-US" altLang="zh-TW"/>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l"/>
            <a:r>
              <a:rPr lang="en-US" altLang="zh-TW"/>
              <a:t>Introduction</a:t>
            </a:r>
          </a:p>
        </p:txBody>
      </p:sp>
      <p:sp>
        <p:nvSpPr>
          <p:cNvPr id="38915" name="Rectangle 3"/>
          <p:cNvSpPr>
            <a:spLocks noGrp="1" noChangeArrowheads="1"/>
          </p:cNvSpPr>
          <p:nvPr>
            <p:ph idx="1"/>
          </p:nvPr>
        </p:nvSpPr>
        <p:spPr/>
        <p:txBody>
          <a:bodyPr/>
          <a:lstStyle/>
          <a:p>
            <a:r>
              <a:rPr lang="en-US" altLang="zh-TW" sz="2800"/>
              <a:t>Actually there are a number of accounting concepts and principles based on which we prepare our accounts</a:t>
            </a:r>
          </a:p>
          <a:p>
            <a:r>
              <a:rPr lang="en-US" altLang="zh-TW" sz="2800"/>
              <a:t>These </a:t>
            </a:r>
            <a:r>
              <a:rPr lang="en-US" altLang="zh-TW" sz="2800">
                <a:solidFill>
                  <a:schemeClr val="tx2"/>
                </a:solidFill>
              </a:rPr>
              <a:t>generally accepted accounting</a:t>
            </a:r>
            <a:r>
              <a:rPr lang="en-US" altLang="zh-TW" sz="2800"/>
              <a:t> </a:t>
            </a:r>
            <a:r>
              <a:rPr lang="en-US" altLang="zh-TW" sz="2800">
                <a:solidFill>
                  <a:schemeClr val="tx2"/>
                </a:solidFill>
              </a:rPr>
              <a:t>principles</a:t>
            </a:r>
            <a:r>
              <a:rPr lang="en-US" altLang="zh-TW" sz="2800"/>
              <a:t> lay down accepted assumptions and guidelines and are commonly referred to as accounting concepts</a:t>
            </a:r>
          </a:p>
        </p:txBody>
      </p:sp>
      <p:sp>
        <p:nvSpPr>
          <p:cNvPr id="6" name="Slide Number Placeholder 5"/>
          <p:cNvSpPr>
            <a:spLocks noGrp="1"/>
          </p:cNvSpPr>
          <p:nvPr>
            <p:ph type="sldNum" sz="quarter" idx="12"/>
          </p:nvPr>
        </p:nvSpPr>
        <p:spPr/>
        <p:txBody>
          <a:bodyPr/>
          <a:lstStyle/>
          <a:p>
            <a:fld id="{CC1B2D2C-9AD3-4A4E-8A63-B7DF0D1F1582}" type="slidenum">
              <a:rPr lang="en-US" altLang="zh-TW"/>
              <a:pPr/>
              <a:t>2</a:t>
            </a:fld>
            <a:endParaRPr lang="en-US" altLang="zh-TW"/>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r>
              <a:rPr lang="en-US" sz="2800" b="1" dirty="0" smtClean="0"/>
              <a:t>5.ACCOUNTING COST CONCEPT</a:t>
            </a:r>
            <a:endParaRPr lang="en-US" sz="2800" dirty="0"/>
          </a:p>
        </p:txBody>
      </p:sp>
      <p:sp>
        <p:nvSpPr>
          <p:cNvPr id="3" name="Content Placeholder 2"/>
          <p:cNvSpPr>
            <a:spLocks noGrp="1"/>
          </p:cNvSpPr>
          <p:nvPr>
            <p:ph idx="1"/>
          </p:nvPr>
        </p:nvSpPr>
        <p:spPr>
          <a:xfrm>
            <a:off x="457200" y="1357298"/>
            <a:ext cx="8229600" cy="4768865"/>
          </a:xfrm>
        </p:spPr>
        <p:txBody>
          <a:bodyPr>
            <a:normAutofit/>
          </a:bodyPr>
          <a:lstStyle/>
          <a:p>
            <a:pPr algn="just"/>
            <a:r>
              <a:rPr lang="en-US" dirty="0" smtClean="0"/>
              <a:t>Accounting cost concept states that all assets are recorded in the books of accounts at their purchase price, which includes cost of acquisition, transportation and installation and not at its market price. </a:t>
            </a:r>
          </a:p>
          <a:p>
            <a:pPr algn="just"/>
            <a:r>
              <a:rPr lang="en-US" dirty="0" smtClean="0"/>
              <a:t>It means that fixed assets like building, plant and machinery, furniture, etc are recorded in the books of accounts at a price paid for them.</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20</a:t>
            </a:fld>
            <a:endParaRPr lang="en-US" altLang="zh-TW"/>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5.ACCOUNTING COST CONCEPT</a:t>
            </a:r>
            <a:endParaRPr lang="en-US" sz="2800" dirty="0"/>
          </a:p>
        </p:txBody>
      </p:sp>
      <p:sp>
        <p:nvSpPr>
          <p:cNvPr id="3" name="Content Placeholder 2"/>
          <p:cNvSpPr>
            <a:spLocks noGrp="1"/>
          </p:cNvSpPr>
          <p:nvPr>
            <p:ph idx="1"/>
          </p:nvPr>
        </p:nvSpPr>
        <p:spPr/>
        <p:txBody>
          <a:bodyPr>
            <a:normAutofit fontScale="92500" lnSpcReduction="10000"/>
          </a:bodyPr>
          <a:lstStyle/>
          <a:p>
            <a:pPr algn="just"/>
            <a:r>
              <a:rPr lang="en-US" dirty="0" smtClean="0"/>
              <a:t>For example, </a:t>
            </a:r>
          </a:p>
          <a:p>
            <a:pPr algn="just"/>
            <a:r>
              <a:rPr lang="en-US" dirty="0" smtClean="0"/>
              <a:t>a machine was purchased by XYZ Limited for Rs.500000, for manufacturing shoes. An amount of Rs.1,000 were spent on transporting the machine to the factory site. In addition, Rs.2000 were spent on its installation. </a:t>
            </a:r>
          </a:p>
          <a:p>
            <a:pPr algn="just"/>
            <a:r>
              <a:rPr lang="en-US" dirty="0" smtClean="0"/>
              <a:t>The total amount at which the machine will be recorded in the books of accounts would be the sum of all these items i.e. Rs.503000. This cost is also known as historical cost.</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21</a:t>
            </a:fld>
            <a:endParaRPr lang="en-US" altLang="zh-TW"/>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a:bodyPr>
          <a:lstStyle/>
          <a:p>
            <a:r>
              <a:rPr lang="en-US" sz="2800" b="1" dirty="0" smtClean="0"/>
              <a:t>6. DUAL ASPECT CONCEPT</a:t>
            </a:r>
            <a:endParaRPr lang="en-US" sz="2800" dirty="0"/>
          </a:p>
        </p:txBody>
      </p:sp>
      <p:sp>
        <p:nvSpPr>
          <p:cNvPr id="3" name="Content Placeholder 2"/>
          <p:cNvSpPr>
            <a:spLocks noGrp="1"/>
          </p:cNvSpPr>
          <p:nvPr>
            <p:ph idx="1"/>
          </p:nvPr>
        </p:nvSpPr>
        <p:spPr/>
        <p:txBody>
          <a:bodyPr>
            <a:normAutofit fontScale="92500"/>
          </a:bodyPr>
          <a:lstStyle/>
          <a:p>
            <a:pPr algn="just"/>
            <a:r>
              <a:rPr lang="en-US" dirty="0" smtClean="0"/>
              <a:t>Dual aspect is the foundation or basic principle of accounting. It provides the very basis of recording business transactions in the books of accounts.</a:t>
            </a:r>
          </a:p>
          <a:p>
            <a:pPr algn="just"/>
            <a:r>
              <a:rPr lang="en-US" dirty="0" smtClean="0"/>
              <a:t>This concept assumes that every transaction has a dual effect, i.e. it affects two accounts in their respective opposite sides. Therefore, the transaction should be recorded at two places. It means, both the aspects of the transaction must be recorded in the books of accounts.</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22</a:t>
            </a:fld>
            <a:endParaRPr lang="en-US" altLang="zh-TW"/>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6. DUAL ASPECT CONCEPT</a:t>
            </a:r>
            <a:endParaRPr lang="en-US" sz="2800" dirty="0"/>
          </a:p>
        </p:txBody>
      </p:sp>
      <p:sp>
        <p:nvSpPr>
          <p:cNvPr id="3" name="Content Placeholder 2"/>
          <p:cNvSpPr>
            <a:spLocks noGrp="1"/>
          </p:cNvSpPr>
          <p:nvPr>
            <p:ph idx="1"/>
          </p:nvPr>
        </p:nvSpPr>
        <p:spPr>
          <a:xfrm>
            <a:off x="457200" y="1214422"/>
            <a:ext cx="8401080" cy="5357850"/>
          </a:xfrm>
        </p:spPr>
        <p:txBody>
          <a:bodyPr>
            <a:normAutofit fontScale="85000" lnSpcReduction="20000"/>
          </a:bodyPr>
          <a:lstStyle/>
          <a:p>
            <a:r>
              <a:rPr lang="en-US" dirty="0" smtClean="0"/>
              <a:t>For example, goods</a:t>
            </a:r>
          </a:p>
          <a:p>
            <a:r>
              <a:rPr lang="en-US" dirty="0" smtClean="0"/>
              <a:t>purchased for cash has two aspects which are </a:t>
            </a:r>
          </a:p>
          <a:p>
            <a:r>
              <a:rPr lang="en-US" dirty="0" smtClean="0"/>
              <a:t>(</a:t>
            </a:r>
            <a:r>
              <a:rPr lang="en-US" dirty="0" err="1" smtClean="0"/>
              <a:t>i</a:t>
            </a:r>
            <a:r>
              <a:rPr lang="en-US" dirty="0" smtClean="0"/>
              <a:t>) Giving of cash</a:t>
            </a:r>
          </a:p>
          <a:p>
            <a:r>
              <a:rPr lang="en-US" dirty="0" smtClean="0"/>
              <a:t>(ii) Receiving of goods. </a:t>
            </a:r>
          </a:p>
          <a:p>
            <a:r>
              <a:rPr lang="en-US" dirty="0" smtClean="0"/>
              <a:t>These two aspects are to be recorded. Thus, the duality concept is commonly expressed in terms of fundament accounting equation :</a:t>
            </a:r>
          </a:p>
          <a:p>
            <a:r>
              <a:rPr lang="en-US" dirty="0" smtClean="0"/>
              <a:t>Assets = Liabilities + Capital</a:t>
            </a:r>
          </a:p>
          <a:p>
            <a:r>
              <a:rPr lang="en-US" dirty="0" smtClean="0"/>
              <a:t>The above accounting equation states that the assets of a business are always equal to the claims of owner/owners and the outsiders. This claim is also termed as capital or owners equity and that of outsiders, as liabilities </a:t>
            </a:r>
            <a:r>
              <a:rPr lang="en-US" dirty="0" err="1" smtClean="0"/>
              <a:t>orcreditors</a:t>
            </a:r>
            <a:r>
              <a:rPr lang="en-US" dirty="0" smtClean="0"/>
              <a:t>’ equity.</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23</a:t>
            </a:fld>
            <a:endParaRPr lang="en-US" altLang="zh-TW"/>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7. ACCRUAL CONCEPT</a:t>
            </a:r>
            <a:endParaRPr lang="en-US" sz="3600"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meaning of accrual is something that becomes due especially an amount of money that is yet to be paid or received at the end of the accounting period. It means that revenues are </a:t>
            </a:r>
            <a:r>
              <a:rPr lang="en-US" dirty="0" err="1" smtClean="0"/>
              <a:t>recognised</a:t>
            </a:r>
            <a:r>
              <a:rPr lang="en-US" dirty="0" smtClean="0"/>
              <a:t> when they become receivable.</a:t>
            </a:r>
          </a:p>
          <a:p>
            <a:pPr algn="just"/>
            <a:r>
              <a:rPr lang="en-US" dirty="0" smtClean="0"/>
              <a:t>Though cash is received or not received and the expenses are </a:t>
            </a:r>
            <a:r>
              <a:rPr lang="en-US" dirty="0" err="1" smtClean="0"/>
              <a:t>recognised</a:t>
            </a:r>
            <a:r>
              <a:rPr lang="en-US" dirty="0" smtClean="0"/>
              <a:t> when they become payable though cash is paid or not paid. Both transactions will be recorded in the accounting period to which they relate</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24</a:t>
            </a:fld>
            <a:endParaRPr lang="en-US" altLang="zh-TW"/>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7. ACCRUAL CONCEPT</a:t>
            </a:r>
            <a:endParaRPr lang="en-US" sz="3200" dirty="0"/>
          </a:p>
        </p:txBody>
      </p:sp>
      <p:sp>
        <p:nvSpPr>
          <p:cNvPr id="3" name="Content Placeholder 2"/>
          <p:cNvSpPr>
            <a:spLocks noGrp="1"/>
          </p:cNvSpPr>
          <p:nvPr>
            <p:ph idx="1"/>
          </p:nvPr>
        </p:nvSpPr>
        <p:spPr/>
        <p:txBody>
          <a:bodyPr/>
          <a:lstStyle/>
          <a:p>
            <a:pPr algn="just"/>
            <a:r>
              <a:rPr lang="en-US" dirty="0" smtClean="0"/>
              <a:t>For example, a firm sells goods for Rs 55000 on 25th March 2005 and the payment is not received until 10th April 2005, the amount is due and payable to the firm on the date of sale i.e. 25th March 2005.</a:t>
            </a:r>
          </a:p>
          <a:p>
            <a:pPr algn="just"/>
            <a:r>
              <a:rPr lang="en-US" dirty="0" smtClean="0"/>
              <a:t>It must be included in the revenue for the year ending 31st March 2005.</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25</a:t>
            </a:fld>
            <a:endParaRPr lang="en-US" altLang="zh-TW"/>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US" sz="3200" b="1" dirty="0" smtClean="0"/>
              <a:t>8. MATCHING CONCEPT</a:t>
            </a:r>
            <a:endParaRPr lang="en-US" sz="3200" dirty="0"/>
          </a:p>
        </p:txBody>
      </p:sp>
      <p:sp>
        <p:nvSpPr>
          <p:cNvPr id="3" name="Content Placeholder 2"/>
          <p:cNvSpPr>
            <a:spLocks noGrp="1"/>
          </p:cNvSpPr>
          <p:nvPr>
            <p:ph idx="1"/>
          </p:nvPr>
        </p:nvSpPr>
        <p:spPr/>
        <p:txBody>
          <a:bodyPr>
            <a:normAutofit/>
          </a:bodyPr>
          <a:lstStyle/>
          <a:p>
            <a:pPr algn="just">
              <a:buNone/>
            </a:pPr>
            <a:endParaRPr lang="en-US" dirty="0" smtClean="0"/>
          </a:p>
          <a:p>
            <a:pPr algn="just"/>
            <a:r>
              <a:rPr lang="en-US" dirty="0" smtClean="0"/>
              <a:t>The matching concept states that the revenue and the expenses incurred to earn the revenues must belong to the same accounting period. So once the revenue is </a:t>
            </a:r>
            <a:r>
              <a:rPr lang="en-US" dirty="0" err="1" smtClean="0"/>
              <a:t>realised</a:t>
            </a:r>
            <a:r>
              <a:rPr lang="en-US" dirty="0" smtClean="0"/>
              <a:t>, the next step is to allocate it to the relevant accounting period. This can be done with the help of accrual concept.</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26</a:t>
            </a:fld>
            <a:endParaRPr lang="en-US" altLang="zh-TW"/>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9.REALISATION CONCEPT</a:t>
            </a:r>
            <a:endParaRPr lang="en-US" sz="2800" dirty="0"/>
          </a:p>
        </p:txBody>
      </p:sp>
      <p:sp>
        <p:nvSpPr>
          <p:cNvPr id="3" name="Content Placeholder 2"/>
          <p:cNvSpPr>
            <a:spLocks noGrp="1"/>
          </p:cNvSpPr>
          <p:nvPr>
            <p:ph idx="1"/>
          </p:nvPr>
        </p:nvSpPr>
        <p:spPr/>
        <p:txBody>
          <a:bodyPr/>
          <a:lstStyle/>
          <a:p>
            <a:pPr algn="just"/>
            <a:r>
              <a:rPr lang="en-US" dirty="0" smtClean="0"/>
              <a:t>This concept states that revenue from any business transaction should be included in the accounting records only when it is </a:t>
            </a:r>
            <a:r>
              <a:rPr lang="en-US" dirty="0" err="1" smtClean="0"/>
              <a:t>realised</a:t>
            </a:r>
            <a:r>
              <a:rPr lang="en-US" dirty="0" smtClean="0"/>
              <a:t>. The term </a:t>
            </a:r>
            <a:r>
              <a:rPr lang="en-US" dirty="0" err="1" smtClean="0"/>
              <a:t>realisation</a:t>
            </a:r>
            <a:r>
              <a:rPr lang="en-US" dirty="0" smtClean="0"/>
              <a:t> means creation of legal right to receive money. Selling goods is </a:t>
            </a:r>
            <a:r>
              <a:rPr lang="en-US" dirty="0" err="1" smtClean="0"/>
              <a:t>realisation</a:t>
            </a:r>
            <a:r>
              <a:rPr lang="en-US" dirty="0" smtClean="0"/>
              <a:t>, receiving order is not.</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27</a:t>
            </a:fld>
            <a:endParaRPr lang="en-US" altLang="zh-TW"/>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9.REALISATION CONCEPT</a:t>
            </a:r>
            <a:endParaRPr lang="en-US" sz="3600" dirty="0"/>
          </a:p>
        </p:txBody>
      </p:sp>
      <p:sp>
        <p:nvSpPr>
          <p:cNvPr id="3" name="Content Placeholder 2"/>
          <p:cNvSpPr>
            <a:spLocks noGrp="1"/>
          </p:cNvSpPr>
          <p:nvPr>
            <p:ph idx="1"/>
          </p:nvPr>
        </p:nvSpPr>
        <p:spPr/>
        <p:txBody>
          <a:bodyPr>
            <a:normAutofit fontScale="92500"/>
          </a:bodyPr>
          <a:lstStyle/>
          <a:p>
            <a:pPr algn="just"/>
            <a:r>
              <a:rPr lang="en-US" dirty="0" smtClean="0"/>
              <a:t>Let us study the following examples :</a:t>
            </a:r>
          </a:p>
          <a:p>
            <a:pPr algn="just"/>
            <a:r>
              <a:rPr lang="en-US" dirty="0" smtClean="0"/>
              <a:t>(</a:t>
            </a:r>
            <a:r>
              <a:rPr lang="en-US" dirty="0" err="1" smtClean="0"/>
              <a:t>i</a:t>
            </a:r>
            <a:r>
              <a:rPr lang="en-US" dirty="0" smtClean="0"/>
              <a:t>) N.P. </a:t>
            </a:r>
            <a:r>
              <a:rPr lang="en-US" dirty="0" err="1" smtClean="0"/>
              <a:t>Jeweller</a:t>
            </a:r>
            <a:r>
              <a:rPr lang="en-US" dirty="0" smtClean="0"/>
              <a:t> received an order to supply gold ornaments worth Rs.500000. They supplied ornaments worth Rs.200000 up to the year ending 31st December 2005 and rest of the ornaments were supplied in January 2006.</a:t>
            </a:r>
          </a:p>
          <a:p>
            <a:pPr algn="just"/>
            <a:r>
              <a:rPr lang="en-US" dirty="0" smtClean="0"/>
              <a:t>(ii) </a:t>
            </a:r>
            <a:r>
              <a:rPr lang="en-US" dirty="0" err="1" smtClean="0"/>
              <a:t>Bansal</a:t>
            </a:r>
            <a:r>
              <a:rPr lang="en-US" dirty="0" smtClean="0"/>
              <a:t> sold goods for Rs.1,00,000 for cash in 2006 and the goods have been delivered during the same year.</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28</a:t>
            </a:fld>
            <a:endParaRPr lang="en-US" altLang="zh-TW"/>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l"/>
            <a:r>
              <a:rPr lang="en-US" altLang="zh-TW"/>
              <a:t>Recognition criteria for expenses</a:t>
            </a:r>
          </a:p>
        </p:txBody>
      </p:sp>
      <p:sp>
        <p:nvSpPr>
          <p:cNvPr id="101379" name="Rectangle 3"/>
          <p:cNvSpPr>
            <a:spLocks noGrp="1" noChangeArrowheads="1"/>
          </p:cNvSpPr>
          <p:nvPr>
            <p:ph idx="1"/>
          </p:nvPr>
        </p:nvSpPr>
        <p:spPr/>
        <p:txBody>
          <a:bodyPr>
            <a:normAutofit/>
          </a:bodyPr>
          <a:lstStyle/>
          <a:p>
            <a:pPr algn="just"/>
            <a:r>
              <a:rPr lang="en-US" altLang="zh-TW" dirty="0"/>
              <a:t>Association between cause and effect</a:t>
            </a:r>
          </a:p>
          <a:p>
            <a:pPr lvl="1" algn="just"/>
            <a:r>
              <a:rPr lang="en-US" altLang="zh-TW" dirty="0"/>
              <a:t>Expenses are recognized on the basis of  a direct association between the expenses incurred on the basis of a direct association between the expenses incurred and revenues earned</a:t>
            </a:r>
          </a:p>
          <a:p>
            <a:pPr lvl="1" algn="just"/>
            <a:r>
              <a:rPr lang="en-US" altLang="zh-TW" dirty="0"/>
              <a:t>For example, the sales commissions should be accounted for in the period when the products are sold, not when they are paid</a:t>
            </a:r>
          </a:p>
        </p:txBody>
      </p:sp>
      <p:sp>
        <p:nvSpPr>
          <p:cNvPr id="6" name="Slide Number Placeholder 5"/>
          <p:cNvSpPr>
            <a:spLocks noGrp="1"/>
          </p:cNvSpPr>
          <p:nvPr>
            <p:ph type="sldNum" sz="quarter" idx="12"/>
          </p:nvPr>
        </p:nvSpPr>
        <p:spPr/>
        <p:txBody>
          <a:bodyPr/>
          <a:lstStyle/>
          <a:p>
            <a:fld id="{33CF1657-301A-45C1-B5B8-8EE1B8EE09F9}" type="slidenum">
              <a:rPr lang="en-US" altLang="zh-TW"/>
              <a:pPr/>
              <a:t>29</a:t>
            </a:fld>
            <a:endParaRPr lang="en-US" altLang="zh-TW"/>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68313" y="214291"/>
            <a:ext cx="7416800" cy="500065"/>
          </a:xfrm>
        </p:spPr>
        <p:txBody>
          <a:bodyPr>
            <a:normAutofit fontScale="90000"/>
          </a:bodyPr>
          <a:lstStyle/>
          <a:p>
            <a:pPr algn="l"/>
            <a:r>
              <a:rPr lang="en-US" altLang="zh-TW" sz="3200" b="1" dirty="0"/>
              <a:t>Users of Financial Statements</a:t>
            </a:r>
          </a:p>
        </p:txBody>
      </p:sp>
      <p:sp>
        <p:nvSpPr>
          <p:cNvPr id="67587" name="Rectangle 3"/>
          <p:cNvSpPr>
            <a:spLocks noGrp="1" noChangeArrowheads="1"/>
          </p:cNvSpPr>
          <p:nvPr>
            <p:ph idx="1"/>
          </p:nvPr>
        </p:nvSpPr>
        <p:spPr>
          <a:xfrm>
            <a:off x="685800" y="785794"/>
            <a:ext cx="8101042" cy="5715040"/>
          </a:xfrm>
        </p:spPr>
        <p:txBody>
          <a:bodyPr>
            <a:noAutofit/>
          </a:bodyPr>
          <a:lstStyle/>
          <a:p>
            <a:pPr>
              <a:lnSpc>
                <a:spcPct val="90000"/>
              </a:lnSpc>
            </a:pPr>
            <a:r>
              <a:rPr lang="en-US" altLang="zh-TW" sz="2800" dirty="0"/>
              <a:t>Investors</a:t>
            </a:r>
          </a:p>
          <a:p>
            <a:pPr lvl="1">
              <a:lnSpc>
                <a:spcPct val="90000"/>
              </a:lnSpc>
            </a:pPr>
            <a:r>
              <a:rPr lang="en-US" altLang="zh-TW" sz="2400" dirty="0"/>
              <a:t>Need information about the profitability, dividend yield and price earnings ratio in order to assess the quality and the price of shares of a company</a:t>
            </a:r>
          </a:p>
          <a:p>
            <a:pPr>
              <a:lnSpc>
                <a:spcPct val="90000"/>
              </a:lnSpc>
            </a:pPr>
            <a:r>
              <a:rPr lang="en-US" altLang="zh-TW" sz="2800" dirty="0"/>
              <a:t>Lenders</a:t>
            </a:r>
          </a:p>
          <a:p>
            <a:pPr lvl="1">
              <a:lnSpc>
                <a:spcPct val="90000"/>
              </a:lnSpc>
            </a:pPr>
            <a:r>
              <a:rPr lang="en-US" altLang="zh-TW" sz="2400" dirty="0"/>
              <a:t>Need information about the profitability and solvency of the business in order to determine the risk and interest rate of loans</a:t>
            </a:r>
          </a:p>
          <a:p>
            <a:pPr>
              <a:lnSpc>
                <a:spcPct val="90000"/>
              </a:lnSpc>
            </a:pPr>
            <a:r>
              <a:rPr lang="en-US" altLang="zh-TW" sz="2800" dirty="0"/>
              <a:t>Management</a:t>
            </a:r>
          </a:p>
          <a:p>
            <a:pPr lvl="1">
              <a:lnSpc>
                <a:spcPct val="90000"/>
              </a:lnSpc>
            </a:pPr>
            <a:r>
              <a:rPr lang="en-US" altLang="zh-TW" sz="2400" dirty="0"/>
              <a:t>Need information for planning, policy making and evaluation</a:t>
            </a:r>
          </a:p>
          <a:p>
            <a:pPr>
              <a:lnSpc>
                <a:spcPct val="90000"/>
              </a:lnSpc>
            </a:pPr>
            <a:r>
              <a:rPr lang="en-US" altLang="zh-TW" sz="2800" dirty="0"/>
              <a:t>Suppliers and trade creditors</a:t>
            </a:r>
          </a:p>
          <a:p>
            <a:pPr lvl="1">
              <a:lnSpc>
                <a:spcPct val="90000"/>
              </a:lnSpc>
            </a:pPr>
            <a:r>
              <a:rPr lang="en-US" altLang="zh-TW" sz="2400" dirty="0"/>
              <a:t>Need information about the liquidity of business in order to access the ability to repay the amounts owed to them</a:t>
            </a:r>
          </a:p>
        </p:txBody>
      </p:sp>
      <p:sp>
        <p:nvSpPr>
          <p:cNvPr id="6" name="Slide Number Placeholder 5"/>
          <p:cNvSpPr>
            <a:spLocks noGrp="1"/>
          </p:cNvSpPr>
          <p:nvPr>
            <p:ph type="sldNum" sz="quarter" idx="12"/>
          </p:nvPr>
        </p:nvSpPr>
        <p:spPr/>
        <p:txBody>
          <a:bodyPr/>
          <a:lstStyle/>
          <a:p>
            <a:fld id="{37C86908-47F7-4C7F-94FC-9A491AC04D80}" type="slidenum">
              <a:rPr lang="en-US" altLang="zh-TW"/>
              <a:pPr/>
              <a:t>3</a:t>
            </a:fld>
            <a:endParaRPr lang="en-US" altLang="zh-TW"/>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684213" y="428604"/>
            <a:ext cx="7696200" cy="5592784"/>
          </a:xfrm>
        </p:spPr>
        <p:txBody>
          <a:bodyPr>
            <a:noAutofit/>
          </a:bodyPr>
          <a:lstStyle/>
          <a:p>
            <a:pPr algn="just">
              <a:lnSpc>
                <a:spcPct val="80000"/>
              </a:lnSpc>
            </a:pPr>
            <a:r>
              <a:rPr lang="en-US" altLang="zh-TW" dirty="0"/>
              <a:t>Systematic allocation of costs</a:t>
            </a:r>
          </a:p>
          <a:p>
            <a:pPr lvl="1" algn="just">
              <a:lnSpc>
                <a:spcPct val="80000"/>
              </a:lnSpc>
            </a:pPr>
            <a:r>
              <a:rPr lang="en-US" altLang="zh-TW" dirty="0"/>
              <a:t>When the cost benefit several accounting periods, they should be recognized on the basis of a systematic and rational allocation method</a:t>
            </a:r>
          </a:p>
          <a:p>
            <a:pPr lvl="1" algn="just">
              <a:lnSpc>
                <a:spcPct val="80000"/>
              </a:lnSpc>
            </a:pPr>
            <a:r>
              <a:rPr lang="en-US" altLang="zh-TW" dirty="0"/>
              <a:t>For example, a provision for depreciation should be made over the estimated useful life of a fixed asset</a:t>
            </a:r>
          </a:p>
          <a:p>
            <a:pPr algn="just">
              <a:lnSpc>
                <a:spcPct val="80000"/>
              </a:lnSpc>
            </a:pPr>
            <a:r>
              <a:rPr lang="en-US" altLang="zh-TW" dirty="0"/>
              <a:t>Immediate recognition</a:t>
            </a:r>
          </a:p>
          <a:p>
            <a:pPr lvl="1" algn="just">
              <a:lnSpc>
                <a:spcPct val="80000"/>
              </a:lnSpc>
            </a:pPr>
            <a:r>
              <a:rPr lang="en-US" altLang="zh-TW" dirty="0"/>
              <a:t>If the expenses are expected to have no certain future benefit or are even without future benefit, they should be written off in the current accounting period, for example, stock losses, advertising expenses and research costs</a:t>
            </a:r>
          </a:p>
        </p:txBody>
      </p:sp>
      <p:sp>
        <p:nvSpPr>
          <p:cNvPr id="5" name="Slide Number Placeholder 5"/>
          <p:cNvSpPr>
            <a:spLocks noGrp="1"/>
          </p:cNvSpPr>
          <p:nvPr>
            <p:ph type="sldNum" sz="quarter" idx="12"/>
          </p:nvPr>
        </p:nvSpPr>
        <p:spPr/>
        <p:txBody>
          <a:bodyPr/>
          <a:lstStyle/>
          <a:p>
            <a:fld id="{B578B071-F0A7-45A6-A703-F26A706D313F}" type="slidenum">
              <a:rPr lang="en-US" altLang="zh-TW"/>
              <a:pPr/>
              <a:t>30</a:t>
            </a:fld>
            <a:endParaRPr lang="en-US" altLang="zh-TW"/>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260350"/>
            <a:ext cx="7847013" cy="1276350"/>
          </a:xfrm>
        </p:spPr>
        <p:txBody>
          <a:bodyPr>
            <a:normAutofit fontScale="90000"/>
          </a:bodyPr>
          <a:lstStyle/>
          <a:p>
            <a:pPr algn="l"/>
            <a:r>
              <a:rPr lang="en-US" altLang="zh-TW" sz="4000"/>
              <a:t>Exceptions to rule of sales recognition </a:t>
            </a:r>
          </a:p>
        </p:txBody>
      </p:sp>
      <p:sp>
        <p:nvSpPr>
          <p:cNvPr id="89091" name="Rectangle 3"/>
          <p:cNvSpPr>
            <a:spLocks noGrp="1" noChangeArrowheads="1"/>
          </p:cNvSpPr>
          <p:nvPr>
            <p:ph idx="1"/>
          </p:nvPr>
        </p:nvSpPr>
        <p:spPr>
          <a:xfrm>
            <a:off x="685800" y="1484313"/>
            <a:ext cx="7702550" cy="5373687"/>
          </a:xfrm>
        </p:spPr>
        <p:txBody>
          <a:bodyPr/>
          <a:lstStyle/>
          <a:p>
            <a:pPr marL="609600" indent="-609600">
              <a:buFontTx/>
              <a:buAutoNum type="arabicPeriod"/>
            </a:pPr>
            <a:r>
              <a:rPr lang="en-US" altLang="zh-TW" sz="2800"/>
              <a:t>Long-term contracts</a:t>
            </a:r>
          </a:p>
          <a:p>
            <a:pPr marL="990600" lvl="1" indent="-533400"/>
            <a:r>
              <a:rPr lang="en-US" altLang="zh-TW" sz="2400"/>
              <a:t>Owning to the long duration of long-term contracts, part of the total profit estimated to have been arisen from the accounting period should be included in the profit and loss account</a:t>
            </a:r>
          </a:p>
          <a:p>
            <a:pPr marL="609600" indent="-609600">
              <a:buFontTx/>
              <a:buAutoNum type="arabicPeriod"/>
            </a:pPr>
            <a:r>
              <a:rPr lang="en-US" altLang="zh-TW" sz="2800"/>
              <a:t>Hire Purchase Sale</a:t>
            </a:r>
          </a:p>
          <a:p>
            <a:pPr marL="990600" lvl="1" indent="-533400"/>
            <a:r>
              <a:rPr lang="en-US" altLang="zh-TW" sz="2400"/>
              <a:t>Hire purchase sales have long collection period. Revenue should be recognized when cash received rather than when the sale (transfer of ownership) is made</a:t>
            </a:r>
          </a:p>
          <a:p>
            <a:pPr marL="990600" lvl="1" indent="-533400"/>
            <a:r>
              <a:rPr lang="en-US" altLang="zh-TW" sz="2400"/>
              <a:t>The interest charged on a hire purchase sale constitutes the profit of transaction</a:t>
            </a:r>
          </a:p>
        </p:txBody>
      </p:sp>
      <p:sp>
        <p:nvSpPr>
          <p:cNvPr id="6" name="Slide Number Placeholder 5"/>
          <p:cNvSpPr>
            <a:spLocks noGrp="1"/>
          </p:cNvSpPr>
          <p:nvPr>
            <p:ph type="sldNum" sz="quarter" idx="12"/>
          </p:nvPr>
        </p:nvSpPr>
        <p:spPr/>
        <p:txBody>
          <a:bodyPr/>
          <a:lstStyle/>
          <a:p>
            <a:fld id="{25AF8CE9-2210-479F-8320-28EBFDDCE819}" type="slidenum">
              <a:rPr lang="en-US" altLang="zh-TW"/>
              <a:pPr/>
              <a:t>31</a:t>
            </a:fld>
            <a:endParaRPr lang="en-US" altLang="zh-TW"/>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idx="1"/>
          </p:nvPr>
        </p:nvSpPr>
        <p:spPr>
          <a:xfrm>
            <a:off x="684213" y="1196975"/>
            <a:ext cx="7773987" cy="3816350"/>
          </a:xfrm>
          <a:noFill/>
          <a:ln/>
        </p:spPr>
        <p:txBody>
          <a:bodyPr/>
          <a:lstStyle/>
          <a:p>
            <a:pPr marL="609600" indent="-609600">
              <a:buFontTx/>
              <a:buAutoNum type="arabicPeriod" startAt="3"/>
            </a:pPr>
            <a:r>
              <a:rPr lang="en-US" altLang="zh-TW" sz="2800"/>
              <a:t>Receipts from subscriptions</a:t>
            </a:r>
          </a:p>
          <a:p>
            <a:pPr marL="990600" lvl="1" indent="-533400">
              <a:buFontTx/>
              <a:buNone/>
            </a:pPr>
            <a:r>
              <a:rPr lang="en-US" altLang="zh-TW" sz="2400"/>
              <a:t>- 	A publisher receives subscriptions before it sends newspapers or magazines to its customers</a:t>
            </a:r>
          </a:p>
          <a:p>
            <a:pPr marL="990600" lvl="1" indent="-533400">
              <a:buFontTx/>
              <a:buNone/>
            </a:pPr>
            <a:r>
              <a:rPr lang="en-US" altLang="zh-TW" sz="2400"/>
              <a:t>-	It is proper to defer revenue recognition until the service is rendered.</a:t>
            </a:r>
          </a:p>
          <a:p>
            <a:pPr marL="990600" lvl="1" indent="-533400">
              <a:buFontTx/>
              <a:buNone/>
            </a:pPr>
            <a:r>
              <a:rPr lang="en-US" altLang="zh-TW" sz="2400"/>
              <a:t>-	However, part of subscription income can be recognized as it is received in order to match against the advertising expenses incurred</a:t>
            </a:r>
          </a:p>
          <a:p>
            <a:pPr marL="990600" lvl="1" indent="-533400"/>
            <a:endParaRPr lang="en-US" altLang="zh-TW" sz="2400"/>
          </a:p>
        </p:txBody>
      </p:sp>
      <p:sp>
        <p:nvSpPr>
          <p:cNvPr id="5" name="Slide Number Placeholder 5"/>
          <p:cNvSpPr>
            <a:spLocks noGrp="1"/>
          </p:cNvSpPr>
          <p:nvPr>
            <p:ph type="sldNum" sz="quarter" idx="12"/>
          </p:nvPr>
        </p:nvSpPr>
        <p:spPr/>
        <p:txBody>
          <a:bodyPr/>
          <a:lstStyle/>
          <a:p>
            <a:fld id="{B29AC40E-6AA3-4DF2-93F9-9A3AAB5ED16B}" type="slidenum">
              <a:rPr lang="en-US" altLang="zh-TW"/>
              <a:pPr/>
              <a:t>32</a:t>
            </a:fld>
            <a:endParaRPr lang="en-US" altLang="zh-TW"/>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idx="1"/>
          </p:nvPr>
        </p:nvSpPr>
        <p:spPr>
          <a:xfrm>
            <a:off x="685800" y="357166"/>
            <a:ext cx="7958166" cy="6072230"/>
          </a:xfrm>
        </p:spPr>
        <p:txBody>
          <a:bodyPr>
            <a:noAutofit/>
          </a:bodyPr>
          <a:lstStyle/>
          <a:p>
            <a:pPr>
              <a:lnSpc>
                <a:spcPct val="90000"/>
              </a:lnSpc>
            </a:pPr>
            <a:r>
              <a:rPr lang="en-US" altLang="zh-TW" dirty="0"/>
              <a:t>Government</a:t>
            </a:r>
          </a:p>
          <a:p>
            <a:pPr lvl="1">
              <a:lnSpc>
                <a:spcPct val="90000"/>
              </a:lnSpc>
            </a:pPr>
            <a:r>
              <a:rPr lang="en-US" altLang="zh-TW" dirty="0"/>
              <a:t>Need information about various businesses for statistics and formulation of economic plan</a:t>
            </a:r>
          </a:p>
          <a:p>
            <a:pPr>
              <a:lnSpc>
                <a:spcPct val="90000"/>
              </a:lnSpc>
            </a:pPr>
            <a:r>
              <a:rPr lang="en-US" altLang="zh-TW" dirty="0"/>
              <a:t>Customers</a:t>
            </a:r>
          </a:p>
          <a:p>
            <a:pPr lvl="1">
              <a:lnSpc>
                <a:spcPct val="90000"/>
              </a:lnSpc>
            </a:pPr>
            <a:r>
              <a:rPr lang="en-US" altLang="zh-TW" dirty="0"/>
              <a:t>Interested in long-tem stability of the business and continuance of the supply of particular products </a:t>
            </a:r>
          </a:p>
          <a:p>
            <a:pPr>
              <a:lnSpc>
                <a:spcPct val="90000"/>
              </a:lnSpc>
            </a:pPr>
            <a:r>
              <a:rPr lang="en-US" altLang="zh-TW" dirty="0"/>
              <a:t>Employees</a:t>
            </a:r>
          </a:p>
          <a:p>
            <a:pPr lvl="1">
              <a:lnSpc>
                <a:spcPct val="90000"/>
              </a:lnSpc>
            </a:pPr>
            <a:r>
              <a:rPr lang="en-US" altLang="zh-TW" dirty="0"/>
              <a:t>Interested in the stability of the business to provide employment, fringe benefits and promotion opportunities</a:t>
            </a:r>
          </a:p>
          <a:p>
            <a:pPr>
              <a:lnSpc>
                <a:spcPct val="90000"/>
              </a:lnSpc>
            </a:pPr>
            <a:r>
              <a:rPr lang="en-US" altLang="zh-TW" dirty="0"/>
              <a:t>Public</a:t>
            </a:r>
          </a:p>
          <a:p>
            <a:pPr lvl="1">
              <a:lnSpc>
                <a:spcPct val="90000"/>
              </a:lnSpc>
            </a:pPr>
            <a:r>
              <a:rPr lang="en-US" altLang="zh-TW" dirty="0"/>
              <a:t>Need information about the trends and recent development</a:t>
            </a:r>
          </a:p>
        </p:txBody>
      </p:sp>
      <p:sp>
        <p:nvSpPr>
          <p:cNvPr id="5" name="Slide Number Placeholder 5"/>
          <p:cNvSpPr>
            <a:spLocks noGrp="1"/>
          </p:cNvSpPr>
          <p:nvPr>
            <p:ph type="sldNum" sz="quarter" idx="12"/>
          </p:nvPr>
        </p:nvSpPr>
        <p:spPr/>
        <p:txBody>
          <a:bodyPr/>
          <a:lstStyle/>
          <a:p>
            <a:fld id="{A38D9421-0BFF-4C88-9D02-F7E79A8EC52A}" type="slidenum">
              <a:rPr lang="en-US" altLang="zh-TW"/>
              <a:pPr/>
              <a:t>4</a:t>
            </a:fld>
            <a:endParaRPr lang="en-US" altLang="zh-TW"/>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normAutofit fontScale="90000"/>
          </a:bodyPr>
          <a:lstStyle/>
          <a:p>
            <a:pPr algn="l"/>
            <a:r>
              <a:rPr lang="en-US" altLang="zh-TW" sz="4000"/>
              <a:t>Limitations of conventional financial statements</a:t>
            </a:r>
          </a:p>
        </p:txBody>
      </p:sp>
      <p:sp>
        <p:nvSpPr>
          <p:cNvPr id="96259" name="Rectangle 3"/>
          <p:cNvSpPr>
            <a:spLocks noGrp="1" noChangeArrowheads="1"/>
          </p:cNvSpPr>
          <p:nvPr>
            <p:ph idx="1"/>
          </p:nvPr>
        </p:nvSpPr>
        <p:spPr>
          <a:xfrm>
            <a:off x="685800" y="1828800"/>
            <a:ext cx="7696200" cy="4479925"/>
          </a:xfrm>
        </p:spPr>
        <p:txBody>
          <a:bodyPr/>
          <a:lstStyle/>
          <a:p>
            <a:pPr>
              <a:lnSpc>
                <a:spcPct val="90000"/>
              </a:lnSpc>
            </a:pPr>
            <a:r>
              <a:rPr lang="en-US" altLang="zh-TW"/>
              <a:t>Companies may use different methods of valuation, cost calculation and recognizing profit</a:t>
            </a:r>
          </a:p>
          <a:p>
            <a:pPr>
              <a:lnSpc>
                <a:spcPct val="90000"/>
              </a:lnSpc>
            </a:pPr>
            <a:r>
              <a:rPr lang="en-US" altLang="zh-TW"/>
              <a:t>The balance sheet does not reflect the true worth of the company</a:t>
            </a:r>
          </a:p>
          <a:p>
            <a:pPr>
              <a:lnSpc>
                <a:spcPct val="90000"/>
              </a:lnSpc>
            </a:pPr>
            <a:r>
              <a:rPr lang="en-US" altLang="zh-TW"/>
              <a:t>Financial statements can only show partial information about the financial position of an enterprise, instead of the whole picture</a:t>
            </a:r>
          </a:p>
        </p:txBody>
      </p:sp>
      <p:sp>
        <p:nvSpPr>
          <p:cNvPr id="6" name="Slide Number Placeholder 5"/>
          <p:cNvSpPr>
            <a:spLocks noGrp="1"/>
          </p:cNvSpPr>
          <p:nvPr>
            <p:ph type="sldNum" sz="quarter" idx="12"/>
          </p:nvPr>
        </p:nvSpPr>
        <p:spPr/>
        <p:txBody>
          <a:bodyPr/>
          <a:lstStyle/>
          <a:p>
            <a:fld id="{834CF0BA-26F7-48F0-95FB-57FF27884CCA}" type="slidenum">
              <a:rPr lang="en-US" altLang="zh-TW"/>
              <a:pPr/>
              <a:t>5</a:t>
            </a:fld>
            <a:endParaRPr lang="en-US" altLang="zh-TW"/>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Grp="1" noChangeArrowheads="1"/>
          </p:cNvSpPr>
          <p:nvPr>
            <p:ph type="ctrTitle"/>
          </p:nvPr>
        </p:nvSpPr>
        <p:spPr/>
        <p:txBody>
          <a:bodyPr/>
          <a:lstStyle/>
          <a:p>
            <a:r>
              <a:rPr lang="en-US" altLang="zh-TW" b="1"/>
              <a:t>Accounting Concepts</a:t>
            </a:r>
          </a:p>
        </p:txBody>
      </p:sp>
      <p:sp>
        <p:nvSpPr>
          <p:cNvPr id="6" name="Rectangle 7"/>
          <p:cNvSpPr>
            <a:spLocks noGrp="1" noChangeArrowheads="1"/>
          </p:cNvSpPr>
          <p:nvPr>
            <p:ph type="sldNum" sz="quarter" idx="12"/>
          </p:nvPr>
        </p:nvSpPr>
        <p:spPr/>
        <p:txBody>
          <a:bodyPr/>
          <a:lstStyle/>
          <a:p>
            <a:fld id="{DC3D318B-C14D-4F4D-80C7-263B9E767EEC}" type="slidenum">
              <a:rPr lang="en-US" altLang="zh-TW"/>
              <a:pPr/>
              <a:t>6</a:t>
            </a:fld>
            <a:endParaRPr lang="en-US" altLang="zh-TW"/>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lgn="l"/>
            <a:r>
              <a:rPr lang="en-US" altLang="zh-TW"/>
              <a:t>Accounting Concepts</a:t>
            </a:r>
          </a:p>
        </p:txBody>
      </p:sp>
      <p:sp>
        <p:nvSpPr>
          <p:cNvPr id="93187" name="Rectangle 3"/>
          <p:cNvSpPr>
            <a:spLocks noGrp="1" noChangeArrowheads="1"/>
          </p:cNvSpPr>
          <p:nvPr>
            <p:ph idx="1"/>
          </p:nvPr>
        </p:nvSpPr>
        <p:spPr/>
        <p:txBody>
          <a:bodyPr>
            <a:normAutofit lnSpcReduction="10000"/>
          </a:bodyPr>
          <a:lstStyle/>
          <a:p>
            <a:pPr>
              <a:lnSpc>
                <a:spcPct val="90000"/>
              </a:lnSpc>
            </a:pPr>
            <a:r>
              <a:rPr lang="en-US" altLang="zh-TW" dirty="0"/>
              <a:t>Business entity</a:t>
            </a:r>
          </a:p>
          <a:p>
            <a:pPr>
              <a:lnSpc>
                <a:spcPct val="90000"/>
              </a:lnSpc>
            </a:pPr>
            <a:r>
              <a:rPr lang="en-US" altLang="zh-TW" dirty="0"/>
              <a:t>Money Measurement/stable monetary unit</a:t>
            </a:r>
          </a:p>
          <a:p>
            <a:pPr>
              <a:lnSpc>
                <a:spcPct val="90000"/>
              </a:lnSpc>
            </a:pPr>
            <a:r>
              <a:rPr lang="en-US" altLang="zh-TW" dirty="0"/>
              <a:t>Going Concern</a:t>
            </a:r>
          </a:p>
          <a:p>
            <a:pPr>
              <a:lnSpc>
                <a:spcPct val="90000"/>
              </a:lnSpc>
            </a:pPr>
            <a:r>
              <a:rPr lang="en-US" b="1" dirty="0" smtClean="0"/>
              <a:t>ACCOUNTING PERIOD CONCEPT ACCOUNTING COST CONCEPT</a:t>
            </a:r>
            <a:endParaRPr lang="en-US" altLang="zh-TW" dirty="0"/>
          </a:p>
          <a:p>
            <a:pPr>
              <a:lnSpc>
                <a:spcPct val="90000"/>
              </a:lnSpc>
            </a:pPr>
            <a:r>
              <a:rPr lang="en-US" b="1" dirty="0" smtClean="0"/>
              <a:t>DUAL ASPECT CONCEPT</a:t>
            </a:r>
          </a:p>
          <a:p>
            <a:pPr>
              <a:lnSpc>
                <a:spcPct val="90000"/>
              </a:lnSpc>
            </a:pPr>
            <a:r>
              <a:rPr lang="en-US" b="1" dirty="0" smtClean="0"/>
              <a:t>ACCRUAL CONCEPT</a:t>
            </a:r>
          </a:p>
          <a:p>
            <a:pPr>
              <a:lnSpc>
                <a:spcPct val="90000"/>
              </a:lnSpc>
            </a:pPr>
            <a:r>
              <a:rPr lang="en-US" b="1" dirty="0" smtClean="0"/>
              <a:t>MATCHING CONCEPT</a:t>
            </a:r>
          </a:p>
          <a:p>
            <a:pPr>
              <a:lnSpc>
                <a:spcPct val="90000"/>
              </a:lnSpc>
            </a:pPr>
            <a:r>
              <a:rPr lang="en-US" b="1" dirty="0" smtClean="0"/>
              <a:t>REALISATION CONCEPT</a:t>
            </a:r>
            <a:endParaRPr lang="en-US" altLang="zh-TW" dirty="0"/>
          </a:p>
          <a:p>
            <a:pPr>
              <a:lnSpc>
                <a:spcPct val="90000"/>
              </a:lnSpc>
            </a:pPr>
            <a:endParaRPr lang="en-US" altLang="zh-TW" dirty="0"/>
          </a:p>
        </p:txBody>
      </p:sp>
      <p:sp>
        <p:nvSpPr>
          <p:cNvPr id="6" name="Slide Number Placeholder 5"/>
          <p:cNvSpPr>
            <a:spLocks noGrp="1"/>
          </p:cNvSpPr>
          <p:nvPr>
            <p:ph type="sldNum" sz="quarter" idx="12"/>
          </p:nvPr>
        </p:nvSpPr>
        <p:spPr/>
        <p:txBody>
          <a:bodyPr/>
          <a:lstStyle/>
          <a:p>
            <a:fld id="{24C4BD90-B586-46D5-836C-70805B43FBA3}" type="slidenum">
              <a:rPr lang="en-US" altLang="zh-TW"/>
              <a:pPr/>
              <a:t>7</a:t>
            </a:fld>
            <a:endParaRPr lang="en-US" altLang="zh-TW"/>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868346"/>
          </a:xfrm>
        </p:spPr>
        <p:txBody>
          <a:bodyPr>
            <a:normAutofit/>
          </a:bodyPr>
          <a:lstStyle/>
          <a:p>
            <a:pPr algn="l"/>
            <a:r>
              <a:rPr lang="en-US" altLang="zh-TW" sz="3600" b="1" dirty="0" smtClean="0"/>
              <a:t>1. Business </a:t>
            </a:r>
            <a:r>
              <a:rPr lang="en-US" altLang="zh-TW" sz="3600" b="1" dirty="0"/>
              <a:t>Entity</a:t>
            </a:r>
          </a:p>
        </p:txBody>
      </p:sp>
      <p:sp>
        <p:nvSpPr>
          <p:cNvPr id="39939" name="Rectangle 3"/>
          <p:cNvSpPr>
            <a:spLocks noGrp="1" noChangeArrowheads="1"/>
          </p:cNvSpPr>
          <p:nvPr>
            <p:ph idx="1"/>
          </p:nvPr>
        </p:nvSpPr>
        <p:spPr>
          <a:xfrm>
            <a:off x="457200" y="1071546"/>
            <a:ext cx="8186766" cy="5572164"/>
          </a:xfrm>
        </p:spPr>
        <p:txBody>
          <a:bodyPr>
            <a:noAutofit/>
          </a:bodyPr>
          <a:lstStyle/>
          <a:p>
            <a:pPr algn="just"/>
            <a:r>
              <a:rPr lang="en-US" sz="2800" dirty="0" smtClean="0"/>
              <a:t>This concept assumes that, for accounting purposes, the business enterprise and its owners are two separate independent entities. Thus, the business and personal transactions of its owner are separate. </a:t>
            </a:r>
          </a:p>
          <a:p>
            <a:pPr algn="just"/>
            <a:r>
              <a:rPr lang="en-US" sz="2800" dirty="0" smtClean="0"/>
              <a:t>For example, when the owner invests money in the business, it is recorded as liability of the business to the owner. Similarly, when the owner takes away from the business cash/goods for his/her personal use, it is not treated as business expense. Thus, the accounting records are made in the books of accounts from the point of view of the business unit and not the person owning the business. This concept is the very basis of accounting.</a:t>
            </a:r>
            <a:endParaRPr lang="en-US" altLang="zh-TW" sz="2800" dirty="0"/>
          </a:p>
        </p:txBody>
      </p:sp>
      <p:sp>
        <p:nvSpPr>
          <p:cNvPr id="6" name="Slide Number Placeholder 5"/>
          <p:cNvSpPr>
            <a:spLocks noGrp="1"/>
          </p:cNvSpPr>
          <p:nvPr>
            <p:ph type="sldNum" sz="quarter" idx="12"/>
          </p:nvPr>
        </p:nvSpPr>
        <p:spPr/>
        <p:txBody>
          <a:bodyPr/>
          <a:lstStyle/>
          <a:p>
            <a:fld id="{FF2F2700-ACDD-4D3E-9808-8F9894937DD3}" type="slidenum">
              <a:rPr lang="en-US" altLang="zh-TW"/>
              <a:pPr/>
              <a:t>8</a:t>
            </a:fld>
            <a:endParaRPr lang="en-US" altLang="zh-TW"/>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smtClean="0"/>
              <a:t>1. Business Entity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Let us take an example. Suppose Mr. </a:t>
            </a:r>
            <a:r>
              <a:rPr lang="en-US" dirty="0" err="1" smtClean="0"/>
              <a:t>Sahoo</a:t>
            </a:r>
            <a:r>
              <a:rPr lang="en-US" dirty="0" smtClean="0"/>
              <a:t> started business investing Rs100000. He purchased goods for Rs40000, Furniture for Rs20000 and plant and machinery of Rs30000. Rs10000 remains in hand. These are the assets of the business and not of the owner. According to the business entity concept Rs100000 will be treated by business as capital i.e. a liability of business towards the owner of the business.</a:t>
            </a:r>
            <a:endParaRPr lang="en-US" dirty="0"/>
          </a:p>
        </p:txBody>
      </p:sp>
      <p:sp>
        <p:nvSpPr>
          <p:cNvPr id="4" name="Slide Number Placeholder 3"/>
          <p:cNvSpPr>
            <a:spLocks noGrp="1"/>
          </p:cNvSpPr>
          <p:nvPr>
            <p:ph type="sldNum" sz="quarter" idx="12"/>
          </p:nvPr>
        </p:nvSpPr>
        <p:spPr/>
        <p:txBody>
          <a:bodyPr/>
          <a:lstStyle/>
          <a:p>
            <a:fld id="{5F9FE58E-445A-494F-B668-21E7024570C5}" type="slidenum">
              <a:rPr lang="en-US" altLang="zh-TW" smtClean="0"/>
              <a:pPr/>
              <a:t>9</a:t>
            </a:fld>
            <a:endParaRPr lang="en-US" altLang="zh-TW"/>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331</TotalTime>
  <Words>1953</Words>
  <Application>Microsoft PowerPoint</Application>
  <PresentationFormat>On-screen Show (4:3)</PresentationFormat>
  <Paragraphs>159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Accounting Concepts and Principles</vt:lpstr>
      <vt:lpstr>Introduction</vt:lpstr>
      <vt:lpstr>Users of Financial Statements</vt:lpstr>
      <vt:lpstr>Slide 4</vt:lpstr>
      <vt:lpstr>Limitations of conventional financial statements</vt:lpstr>
      <vt:lpstr>Accounting Concepts</vt:lpstr>
      <vt:lpstr>Accounting Concepts</vt:lpstr>
      <vt:lpstr>1. Business Entity</vt:lpstr>
      <vt:lpstr>1. Business Entity</vt:lpstr>
      <vt:lpstr>Slide 10</vt:lpstr>
      <vt:lpstr>2. Money Measurement</vt:lpstr>
      <vt:lpstr>2. Money Measurement</vt:lpstr>
      <vt:lpstr>2. Money Measurement</vt:lpstr>
      <vt:lpstr>3. Going Concern</vt:lpstr>
      <vt:lpstr>3. Going Concern</vt:lpstr>
      <vt:lpstr>3. Going Concern</vt:lpstr>
      <vt:lpstr>Slide 17</vt:lpstr>
      <vt:lpstr>4. ACCOUNTING PERIOD CONCEPT</vt:lpstr>
      <vt:lpstr>4. ACCOUNTING PERIOD CONCEPT</vt:lpstr>
      <vt:lpstr>5.ACCOUNTING COST CONCEPT</vt:lpstr>
      <vt:lpstr>5.ACCOUNTING COST CONCEPT</vt:lpstr>
      <vt:lpstr>6. DUAL ASPECT CONCEPT</vt:lpstr>
      <vt:lpstr>6. DUAL ASPECT CONCEPT</vt:lpstr>
      <vt:lpstr>7. ACCRUAL CONCEPT</vt:lpstr>
      <vt:lpstr>7. ACCRUAL CONCEPT</vt:lpstr>
      <vt:lpstr>8. MATCHING CONCEPT</vt:lpstr>
      <vt:lpstr>9.REALISATION CONCEPT</vt:lpstr>
      <vt:lpstr>9.REALISATION CONCEPT</vt:lpstr>
      <vt:lpstr>Recognition criteria for expenses</vt:lpstr>
      <vt:lpstr>Slide 30</vt:lpstr>
      <vt:lpstr>Exceptions to rule of sales recognition </vt:lpstr>
      <vt:lpstr>Slide 32</vt:lpstr>
    </vt:vector>
  </TitlesOfParts>
  <Company>RHS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Concepts and Principles</dc:title>
  <dc:creator>bss</dc:creator>
  <cp:lastModifiedBy>Manish</cp:lastModifiedBy>
  <cp:revision>26</cp:revision>
  <dcterms:created xsi:type="dcterms:W3CDTF">2002-04-17T00:36:20Z</dcterms:created>
  <dcterms:modified xsi:type="dcterms:W3CDTF">2017-09-12T10:52:03Z</dcterms:modified>
</cp:coreProperties>
</file>