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9144000" cy="6858000" type="screen4x3"/>
  <p:notesSz cx="9144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8/1/2018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8/1/2018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8/1/2018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8/1/2018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8/1/2018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8/1/2018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8/1/2018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8/1/2018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8/1/2018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8/1/2018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8/1/2018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8/1/2018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  <p:sldLayoutId id="2147483669" r:id="rId3"/>
    <p:sldLayoutId id="2147483670" r:id="rId4"/>
    <p:sldLayoutId id="2147483671" r:id="rId5"/>
    <p:sldLayoutId id="2147483672" r:id="rId6"/>
    <p:sldLayoutId id="2147483673" r:id="rId7"/>
    <p:sldLayoutId id="2147483674" r:id="rId8"/>
    <p:sldLayoutId id="2147483675" r:id="rId9"/>
    <p:sldLayoutId id="2147483676" r:id="rId10"/>
    <p:sldLayoutId id="2147483677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object 12"/>
          <p:cNvSpPr txBox="1">
            <a:spLocks noGrp="1"/>
          </p:cNvSpPr>
          <p:nvPr>
            <p:ph type="title"/>
          </p:nvPr>
        </p:nvSpPr>
        <p:spPr>
          <a:xfrm>
            <a:off x="1149502" y="1219200"/>
            <a:ext cx="7461098" cy="843821"/>
          </a:xfrm>
          <a:prstGeom prst="rect">
            <a:avLst/>
          </a:prstGeom>
          <a:solidFill>
            <a:schemeClr val="bg1"/>
          </a:solidFill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b="0" i="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“</a:t>
            </a:r>
            <a:r>
              <a:rPr sz="5400" b="0" i="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Time </a:t>
            </a:r>
            <a:r>
              <a:rPr sz="5400" b="0" i="0" spc="-5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value </a:t>
            </a:r>
            <a:r>
              <a:rPr sz="5400" b="0" i="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of</a:t>
            </a:r>
            <a:r>
              <a:rPr sz="5400" b="0" i="0" spc="-7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sz="5400" b="0" i="0" spc="-5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money”</a:t>
            </a:r>
            <a:endParaRPr sz="540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4572001" y="5810199"/>
            <a:ext cx="3739514" cy="38215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617220">
              <a:lnSpc>
                <a:spcPct val="100000"/>
              </a:lnSpc>
              <a:spcBef>
                <a:spcPts val="100"/>
              </a:spcBef>
            </a:pPr>
            <a:r>
              <a:rPr lang="en-US" sz="2400" spc="-5" dirty="0" smtClean="0">
                <a:latin typeface="Comic Sans MS"/>
                <a:cs typeface="Comic Sans MS"/>
              </a:rPr>
              <a:t>Dr. Manish </a:t>
            </a:r>
            <a:r>
              <a:rPr lang="en-US" sz="2400" spc="-5" dirty="0" err="1" smtClean="0">
                <a:latin typeface="Comic Sans MS"/>
                <a:cs typeface="Comic Sans MS"/>
              </a:rPr>
              <a:t>dadhich</a:t>
            </a:r>
            <a:endParaRPr sz="2400">
              <a:latin typeface="Comic Sans MS"/>
              <a:cs typeface="Comic Sans M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/>
          <p:nvPr/>
        </p:nvSpPr>
        <p:spPr>
          <a:xfrm>
            <a:off x="535940" y="1246378"/>
            <a:ext cx="8050530" cy="409511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469900" marR="5080" indent="-457200">
              <a:lnSpc>
                <a:spcPct val="100000"/>
              </a:lnSpc>
              <a:spcBef>
                <a:spcPts val="95"/>
              </a:spcBef>
              <a:buClr>
                <a:srgbClr val="C00000"/>
              </a:buClr>
              <a:buFont typeface="Wingdings"/>
              <a:buChar char=""/>
              <a:tabLst>
                <a:tab pos="469900" algn="l"/>
                <a:tab pos="470534" algn="l"/>
              </a:tabLst>
            </a:pPr>
            <a:r>
              <a:rPr sz="2800" spc="-265" dirty="0">
                <a:latin typeface="Times New Roman"/>
                <a:cs typeface="Times New Roman"/>
              </a:rPr>
              <a:t>As </a:t>
            </a:r>
            <a:r>
              <a:rPr sz="2800" spc="-300" dirty="0">
                <a:latin typeface="Times New Roman"/>
                <a:cs typeface="Times New Roman"/>
              </a:rPr>
              <a:t>we </a:t>
            </a:r>
            <a:r>
              <a:rPr sz="2800" spc="-215" dirty="0">
                <a:latin typeface="Times New Roman"/>
                <a:cs typeface="Times New Roman"/>
              </a:rPr>
              <a:t>prefer </a:t>
            </a:r>
            <a:r>
              <a:rPr sz="2800" spc="-210" dirty="0">
                <a:latin typeface="Times New Roman"/>
                <a:cs typeface="Times New Roman"/>
              </a:rPr>
              <a:t>to </a:t>
            </a:r>
            <a:r>
              <a:rPr sz="2800" spc="-245" dirty="0">
                <a:latin typeface="Times New Roman"/>
                <a:cs typeface="Times New Roman"/>
              </a:rPr>
              <a:t>choose </a:t>
            </a:r>
            <a:r>
              <a:rPr sz="2800" spc="-210" dirty="0">
                <a:latin typeface="Times New Roman"/>
                <a:cs typeface="Times New Roman"/>
              </a:rPr>
              <a:t>to </a:t>
            </a:r>
            <a:r>
              <a:rPr sz="2800" spc="-225" dirty="0">
                <a:latin typeface="Times New Roman"/>
                <a:cs typeface="Times New Roman"/>
              </a:rPr>
              <a:t>option </a:t>
            </a:r>
            <a:r>
              <a:rPr sz="2800" spc="-340" dirty="0">
                <a:latin typeface="Times New Roman"/>
                <a:cs typeface="Times New Roman"/>
              </a:rPr>
              <a:t>A </a:t>
            </a:r>
            <a:r>
              <a:rPr sz="2800" spc="-204" dirty="0">
                <a:latin typeface="Times New Roman"/>
                <a:cs typeface="Times New Roman"/>
              </a:rPr>
              <a:t>for </a:t>
            </a:r>
            <a:r>
              <a:rPr sz="2800" spc="-220" dirty="0">
                <a:latin typeface="Times New Roman"/>
                <a:cs typeface="Times New Roman"/>
              </a:rPr>
              <a:t>receiving </a:t>
            </a:r>
            <a:r>
              <a:rPr sz="2800" spc="-215" dirty="0">
                <a:latin typeface="Times New Roman"/>
                <a:cs typeface="Times New Roman"/>
              </a:rPr>
              <a:t>the </a:t>
            </a:r>
            <a:r>
              <a:rPr sz="2800" spc="-265" dirty="0">
                <a:latin typeface="Times New Roman"/>
                <a:cs typeface="Times New Roman"/>
              </a:rPr>
              <a:t>amount </a:t>
            </a:r>
            <a:r>
              <a:rPr sz="2800" spc="-270" dirty="0">
                <a:latin typeface="Times New Roman"/>
                <a:cs typeface="Times New Roman"/>
              </a:rPr>
              <a:t>and  </a:t>
            </a:r>
            <a:r>
              <a:rPr sz="2800" spc="-204" dirty="0">
                <a:latin typeface="Times New Roman"/>
                <a:cs typeface="Times New Roman"/>
              </a:rPr>
              <a:t>invest </a:t>
            </a:r>
            <a:r>
              <a:rPr sz="2800" spc="-215" dirty="0">
                <a:latin typeface="Times New Roman"/>
                <a:cs typeface="Times New Roman"/>
              </a:rPr>
              <a:t>the </a:t>
            </a:r>
            <a:r>
              <a:rPr sz="2800" spc="-190" dirty="0">
                <a:latin typeface="Times New Roman"/>
                <a:cs typeface="Times New Roman"/>
              </a:rPr>
              <a:t>total </a:t>
            </a:r>
            <a:r>
              <a:rPr sz="2800" spc="-260" dirty="0">
                <a:latin typeface="Times New Roman"/>
                <a:cs typeface="Times New Roman"/>
              </a:rPr>
              <a:t>amount </a:t>
            </a:r>
            <a:r>
              <a:rPr sz="2800" spc="-210" dirty="0">
                <a:latin typeface="Times New Roman"/>
                <a:cs typeface="Times New Roman"/>
              </a:rPr>
              <a:t>at </a:t>
            </a:r>
            <a:r>
              <a:rPr sz="2800" spc="-275" dirty="0">
                <a:latin typeface="Times New Roman"/>
                <a:cs typeface="Times New Roman"/>
              </a:rPr>
              <a:t>a </a:t>
            </a:r>
            <a:r>
              <a:rPr sz="2800" spc="-225" dirty="0">
                <a:latin typeface="Times New Roman"/>
                <a:cs typeface="Times New Roman"/>
              </a:rPr>
              <a:t>simple </a:t>
            </a:r>
            <a:r>
              <a:rPr sz="2800" spc="-245" dirty="0">
                <a:latin typeface="Times New Roman"/>
                <a:cs typeface="Times New Roman"/>
              </a:rPr>
              <a:t>annual </a:t>
            </a:r>
            <a:r>
              <a:rPr sz="2800" spc="-210" dirty="0">
                <a:latin typeface="Times New Roman"/>
                <a:cs typeface="Times New Roman"/>
              </a:rPr>
              <a:t>rate of </a:t>
            </a:r>
            <a:r>
              <a:rPr sz="2800" spc="-245" dirty="0">
                <a:latin typeface="Times New Roman"/>
                <a:cs typeface="Times New Roman"/>
              </a:rPr>
              <a:t>4.5%, </a:t>
            </a:r>
            <a:r>
              <a:rPr sz="2800" spc="-215" dirty="0">
                <a:latin typeface="Times New Roman"/>
                <a:cs typeface="Times New Roman"/>
              </a:rPr>
              <a:t>the  </a:t>
            </a:r>
            <a:r>
              <a:rPr sz="2800" spc="-210" dirty="0">
                <a:latin typeface="Times New Roman"/>
                <a:cs typeface="Times New Roman"/>
              </a:rPr>
              <a:t>future </a:t>
            </a:r>
            <a:r>
              <a:rPr sz="2800" spc="-229" dirty="0">
                <a:latin typeface="Times New Roman"/>
                <a:cs typeface="Times New Roman"/>
              </a:rPr>
              <a:t>value </a:t>
            </a:r>
            <a:r>
              <a:rPr sz="2800" spc="-210" dirty="0">
                <a:latin typeface="Times New Roman"/>
                <a:cs typeface="Times New Roman"/>
              </a:rPr>
              <a:t>of </a:t>
            </a:r>
            <a:r>
              <a:rPr sz="2800" spc="-245" dirty="0">
                <a:latin typeface="Times New Roman"/>
                <a:cs typeface="Times New Roman"/>
              </a:rPr>
              <a:t>your </a:t>
            </a:r>
            <a:r>
              <a:rPr sz="2800" spc="-225" dirty="0">
                <a:latin typeface="Times New Roman"/>
                <a:cs typeface="Times New Roman"/>
              </a:rPr>
              <a:t>investment </a:t>
            </a:r>
            <a:r>
              <a:rPr sz="2800" spc="-210" dirty="0">
                <a:latin typeface="Times New Roman"/>
                <a:cs typeface="Times New Roman"/>
              </a:rPr>
              <a:t>at </a:t>
            </a:r>
            <a:r>
              <a:rPr sz="2800" spc="-215" dirty="0">
                <a:latin typeface="Times New Roman"/>
                <a:cs typeface="Times New Roman"/>
              </a:rPr>
              <a:t>the </a:t>
            </a:r>
            <a:r>
              <a:rPr sz="2800" spc="-260" dirty="0">
                <a:latin typeface="Times New Roman"/>
                <a:cs typeface="Times New Roman"/>
              </a:rPr>
              <a:t>end </a:t>
            </a:r>
            <a:r>
              <a:rPr sz="2800" spc="-210" dirty="0">
                <a:latin typeface="Times New Roman"/>
                <a:cs typeface="Times New Roman"/>
              </a:rPr>
              <a:t>of </a:t>
            </a:r>
            <a:r>
              <a:rPr sz="2800" spc="-215" dirty="0">
                <a:latin typeface="Times New Roman"/>
                <a:cs typeface="Times New Roman"/>
              </a:rPr>
              <a:t>the </a:t>
            </a:r>
            <a:r>
              <a:rPr sz="2800" spc="-165" dirty="0">
                <a:latin typeface="Times New Roman"/>
                <a:cs typeface="Times New Roman"/>
              </a:rPr>
              <a:t>first </a:t>
            </a:r>
            <a:r>
              <a:rPr sz="2800" spc="-240" dirty="0">
                <a:latin typeface="Times New Roman"/>
                <a:cs typeface="Times New Roman"/>
              </a:rPr>
              <a:t>year </a:t>
            </a:r>
            <a:r>
              <a:rPr sz="2800" spc="-180" dirty="0">
                <a:latin typeface="Times New Roman"/>
                <a:cs typeface="Times New Roman"/>
              </a:rPr>
              <a:t>is  </a:t>
            </a:r>
            <a:r>
              <a:rPr sz="2800" spc="-220" dirty="0">
                <a:latin typeface="Times New Roman"/>
                <a:cs typeface="Times New Roman"/>
              </a:rPr>
              <a:t>Rs.10,450, </a:t>
            </a:r>
            <a:r>
              <a:rPr sz="2800" spc="-240" dirty="0">
                <a:latin typeface="Times New Roman"/>
                <a:cs typeface="Times New Roman"/>
              </a:rPr>
              <a:t>as </a:t>
            </a:r>
            <a:r>
              <a:rPr sz="2800" spc="-270" dirty="0">
                <a:latin typeface="Times New Roman"/>
                <a:cs typeface="Times New Roman"/>
              </a:rPr>
              <a:t>on </a:t>
            </a:r>
            <a:r>
              <a:rPr sz="2800" spc="-260" dirty="0">
                <a:latin typeface="Times New Roman"/>
                <a:cs typeface="Times New Roman"/>
              </a:rPr>
              <a:t>end </a:t>
            </a:r>
            <a:r>
              <a:rPr sz="2800" spc="-210" dirty="0">
                <a:latin typeface="Times New Roman"/>
                <a:cs typeface="Times New Roman"/>
              </a:rPr>
              <a:t>of </a:t>
            </a:r>
            <a:r>
              <a:rPr sz="2800" spc="-245" dirty="0">
                <a:latin typeface="Times New Roman"/>
                <a:cs typeface="Times New Roman"/>
              </a:rPr>
              <a:t>second </a:t>
            </a:r>
            <a:r>
              <a:rPr sz="2800" spc="-240" dirty="0">
                <a:latin typeface="Times New Roman"/>
                <a:cs typeface="Times New Roman"/>
              </a:rPr>
              <a:t>year </a:t>
            </a:r>
            <a:r>
              <a:rPr sz="2800" spc="-150" dirty="0">
                <a:latin typeface="Times New Roman"/>
                <a:cs typeface="Times New Roman"/>
              </a:rPr>
              <a:t>it </a:t>
            </a:r>
            <a:r>
              <a:rPr sz="2800" spc="-200" dirty="0">
                <a:latin typeface="Times New Roman"/>
                <a:cs typeface="Times New Roman"/>
              </a:rPr>
              <a:t>will </a:t>
            </a:r>
            <a:r>
              <a:rPr sz="2800" spc="-254" dirty="0">
                <a:latin typeface="Times New Roman"/>
                <a:cs typeface="Times New Roman"/>
              </a:rPr>
              <a:t>be </a:t>
            </a:r>
            <a:r>
              <a:rPr sz="2800" spc="-229" dirty="0">
                <a:latin typeface="Times New Roman"/>
                <a:cs typeface="Times New Roman"/>
              </a:rPr>
              <a:t>Rs.10,920.25 </a:t>
            </a:r>
            <a:r>
              <a:rPr sz="2800" spc="-270" dirty="0">
                <a:latin typeface="Times New Roman"/>
                <a:cs typeface="Times New Roman"/>
              </a:rPr>
              <a:t>and  same </a:t>
            </a:r>
            <a:r>
              <a:rPr sz="2800" spc="-229" dirty="0">
                <a:latin typeface="Times New Roman"/>
                <a:cs typeface="Times New Roman"/>
              </a:rPr>
              <a:t>continued </a:t>
            </a:r>
            <a:r>
              <a:rPr sz="2800" spc="-240" dirty="0">
                <a:latin typeface="Times New Roman"/>
                <a:cs typeface="Times New Roman"/>
              </a:rPr>
              <a:t>as </a:t>
            </a:r>
            <a:r>
              <a:rPr sz="2800" spc="-204" dirty="0">
                <a:latin typeface="Times New Roman"/>
                <a:cs typeface="Times New Roman"/>
              </a:rPr>
              <a:t>third </a:t>
            </a:r>
            <a:r>
              <a:rPr sz="2800" spc="-240" dirty="0">
                <a:latin typeface="Times New Roman"/>
                <a:cs typeface="Times New Roman"/>
              </a:rPr>
              <a:t>year </a:t>
            </a:r>
            <a:r>
              <a:rPr sz="2800" spc="-270" dirty="0">
                <a:latin typeface="Times New Roman"/>
                <a:cs typeface="Times New Roman"/>
              </a:rPr>
              <a:t>and </a:t>
            </a:r>
            <a:r>
              <a:rPr sz="2800" spc="-240" dirty="0">
                <a:latin typeface="Times New Roman"/>
                <a:cs typeface="Times New Roman"/>
              </a:rPr>
              <a:t>as </a:t>
            </a:r>
            <a:r>
              <a:rPr sz="2800" spc="-270" dirty="0">
                <a:latin typeface="Times New Roman"/>
                <a:cs typeface="Times New Roman"/>
              </a:rPr>
              <a:t>on </a:t>
            </a:r>
            <a:r>
              <a:rPr sz="2800" spc="-260" dirty="0">
                <a:latin typeface="Times New Roman"/>
                <a:cs typeface="Times New Roman"/>
              </a:rPr>
              <a:t>end </a:t>
            </a:r>
            <a:r>
              <a:rPr sz="2800" spc="-210" dirty="0">
                <a:latin typeface="Times New Roman"/>
                <a:cs typeface="Times New Roman"/>
              </a:rPr>
              <a:t>of </a:t>
            </a:r>
            <a:r>
              <a:rPr sz="2800" spc="-204" dirty="0">
                <a:latin typeface="Times New Roman"/>
                <a:cs typeface="Times New Roman"/>
              </a:rPr>
              <a:t>third </a:t>
            </a:r>
            <a:r>
              <a:rPr sz="2800" spc="-240" dirty="0">
                <a:latin typeface="Times New Roman"/>
                <a:cs typeface="Times New Roman"/>
              </a:rPr>
              <a:t>year </a:t>
            </a:r>
            <a:r>
              <a:rPr sz="2800" spc="-215" dirty="0">
                <a:latin typeface="Times New Roman"/>
                <a:cs typeface="Times New Roman"/>
              </a:rPr>
              <a:t>the  </a:t>
            </a:r>
            <a:r>
              <a:rPr sz="2800" spc="-260" dirty="0">
                <a:latin typeface="Times New Roman"/>
                <a:cs typeface="Times New Roman"/>
              </a:rPr>
              <a:t>amount </a:t>
            </a:r>
            <a:r>
              <a:rPr sz="2800" spc="-200" dirty="0">
                <a:latin typeface="Times New Roman"/>
                <a:cs typeface="Times New Roman"/>
              </a:rPr>
              <a:t>will </a:t>
            </a:r>
            <a:r>
              <a:rPr sz="2800" spc="-254" dirty="0">
                <a:latin typeface="Times New Roman"/>
                <a:cs typeface="Times New Roman"/>
              </a:rPr>
              <a:t>be</a:t>
            </a:r>
            <a:r>
              <a:rPr sz="2800" spc="-195" dirty="0">
                <a:latin typeface="Times New Roman"/>
                <a:cs typeface="Times New Roman"/>
              </a:rPr>
              <a:t> </a:t>
            </a:r>
            <a:r>
              <a:rPr sz="2800" spc="-235" dirty="0">
                <a:latin typeface="Times New Roman"/>
                <a:cs typeface="Times New Roman"/>
              </a:rPr>
              <a:t>Rs.11411.66</a:t>
            </a:r>
            <a:endParaRPr sz="2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0"/>
              </a:spcBef>
              <a:buClr>
                <a:srgbClr val="C00000"/>
              </a:buClr>
              <a:buFont typeface="Wingdings"/>
              <a:buChar char=""/>
            </a:pPr>
            <a:endParaRPr sz="3400">
              <a:latin typeface="Times New Roman"/>
              <a:cs typeface="Times New Roman"/>
            </a:endParaRPr>
          </a:p>
          <a:p>
            <a:pPr marL="463550" marR="3571875" indent="-450850">
              <a:lnSpc>
                <a:spcPct val="117900"/>
              </a:lnSpc>
              <a:spcBef>
                <a:spcPts val="5"/>
              </a:spcBef>
              <a:buClr>
                <a:srgbClr val="C00000"/>
              </a:buClr>
              <a:buFont typeface="Wingdings"/>
              <a:buChar char=""/>
              <a:tabLst>
                <a:tab pos="469900" algn="l"/>
                <a:tab pos="470534" algn="l"/>
              </a:tabLst>
            </a:pPr>
            <a:r>
              <a:rPr sz="2800" spc="-235" dirty="0">
                <a:latin typeface="Times New Roman"/>
                <a:cs typeface="Times New Roman"/>
              </a:rPr>
              <a:t>Figure </a:t>
            </a:r>
            <a:r>
              <a:rPr sz="2800" spc="-260" dirty="0">
                <a:latin typeface="Times New Roman"/>
                <a:cs typeface="Times New Roman"/>
              </a:rPr>
              <a:t>shows </a:t>
            </a:r>
            <a:r>
              <a:rPr sz="2800" spc="-300" dirty="0">
                <a:latin typeface="Times New Roman"/>
                <a:cs typeface="Times New Roman"/>
              </a:rPr>
              <a:t>how </a:t>
            </a:r>
            <a:r>
              <a:rPr sz="2800" spc="-229" dirty="0">
                <a:latin typeface="Times New Roman"/>
                <a:cs typeface="Times New Roman"/>
              </a:rPr>
              <a:t>value </a:t>
            </a:r>
            <a:r>
              <a:rPr sz="2800" spc="-210" dirty="0">
                <a:latin typeface="Times New Roman"/>
                <a:cs typeface="Times New Roman"/>
              </a:rPr>
              <a:t>of </a:t>
            </a:r>
            <a:r>
              <a:rPr sz="2800" spc="-275" dirty="0">
                <a:latin typeface="Times New Roman"/>
                <a:cs typeface="Times New Roman"/>
              </a:rPr>
              <a:t>money  </a:t>
            </a:r>
            <a:r>
              <a:rPr sz="2800" spc="-175" dirty="0">
                <a:latin typeface="Times New Roman"/>
                <a:cs typeface="Times New Roman"/>
              </a:rPr>
              <a:t>is </a:t>
            </a:r>
            <a:r>
              <a:rPr sz="2800" spc="-220" dirty="0">
                <a:latin typeface="Times New Roman"/>
                <a:cs typeface="Times New Roman"/>
              </a:rPr>
              <a:t>increasing </a:t>
            </a:r>
            <a:r>
              <a:rPr sz="2800" spc="-254" dirty="0">
                <a:latin typeface="Times New Roman"/>
                <a:cs typeface="Times New Roman"/>
              </a:rPr>
              <a:t>by </a:t>
            </a:r>
            <a:r>
              <a:rPr sz="2800" spc="-215" dirty="0">
                <a:latin typeface="Times New Roman"/>
                <a:cs typeface="Times New Roman"/>
              </a:rPr>
              <a:t>the</a:t>
            </a:r>
            <a:r>
              <a:rPr sz="2800" spc="-95" dirty="0">
                <a:latin typeface="Times New Roman"/>
                <a:cs typeface="Times New Roman"/>
              </a:rPr>
              <a:t> </a:t>
            </a:r>
            <a:r>
              <a:rPr sz="2800" spc="-204" dirty="0">
                <a:latin typeface="Times New Roman"/>
                <a:cs typeface="Times New Roman"/>
              </a:rPr>
              <a:t>time.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502919" y="281940"/>
            <a:ext cx="0" cy="655320"/>
          </a:xfrm>
          <a:custGeom>
            <a:avLst/>
            <a:gdLst/>
            <a:ahLst/>
            <a:cxnLst/>
            <a:rect l="l" t="t" r="r" b="b"/>
            <a:pathLst>
              <a:path h="655319">
                <a:moveTo>
                  <a:pt x="0" y="0"/>
                </a:moveTo>
                <a:lnTo>
                  <a:pt x="0" y="655320"/>
                </a:lnTo>
              </a:path>
            </a:pathLst>
          </a:custGeom>
          <a:ln w="1524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495300" y="274320"/>
            <a:ext cx="1371600" cy="0"/>
          </a:xfrm>
          <a:custGeom>
            <a:avLst/>
            <a:gdLst/>
            <a:ahLst/>
            <a:cxnLst/>
            <a:rect l="l" t="t" r="r" b="b"/>
            <a:pathLst>
              <a:path w="1371600">
                <a:moveTo>
                  <a:pt x="0" y="0"/>
                </a:moveTo>
                <a:lnTo>
                  <a:pt x="1371600" y="0"/>
                </a:lnTo>
              </a:path>
            </a:pathLst>
          </a:custGeom>
          <a:ln w="15239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1859279" y="281940"/>
            <a:ext cx="0" cy="655320"/>
          </a:xfrm>
          <a:custGeom>
            <a:avLst/>
            <a:gdLst/>
            <a:ahLst/>
            <a:cxnLst/>
            <a:rect l="l" t="t" r="r" b="b"/>
            <a:pathLst>
              <a:path h="655319">
                <a:moveTo>
                  <a:pt x="0" y="0"/>
                </a:moveTo>
                <a:lnTo>
                  <a:pt x="0" y="655319"/>
                </a:lnTo>
              </a:path>
            </a:pathLst>
          </a:custGeom>
          <a:ln w="15239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5486400" y="3581400"/>
            <a:ext cx="3305555" cy="28956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/>
          <p:nvPr/>
        </p:nvSpPr>
        <p:spPr>
          <a:xfrm>
            <a:off x="535940" y="1322578"/>
            <a:ext cx="7821930" cy="13817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927100" marR="5080" indent="-915035">
              <a:lnSpc>
                <a:spcPct val="100000"/>
              </a:lnSpc>
              <a:spcBef>
                <a:spcPts val="95"/>
              </a:spcBef>
            </a:pPr>
            <a:r>
              <a:rPr sz="2800" i="1" u="heavy" spc="-240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Times New Roman"/>
                <a:cs typeface="Times New Roman"/>
              </a:rPr>
              <a:t>Ques</a:t>
            </a:r>
            <a:r>
              <a:rPr sz="2800" i="1" spc="-240" dirty="0">
                <a:solidFill>
                  <a:srgbClr val="FFFFFF"/>
                </a:solidFill>
                <a:latin typeface="Times New Roman"/>
                <a:cs typeface="Times New Roman"/>
              </a:rPr>
              <a:t>. </a:t>
            </a:r>
            <a:r>
              <a:rPr sz="2800" i="1" spc="-235" dirty="0">
                <a:solidFill>
                  <a:srgbClr val="FFFFFF"/>
                </a:solidFill>
                <a:latin typeface="Times New Roman"/>
                <a:cs typeface="Times New Roman"/>
              </a:rPr>
              <a:t>At </a:t>
            </a:r>
            <a:r>
              <a:rPr sz="2800" i="1" spc="-215" dirty="0">
                <a:solidFill>
                  <a:srgbClr val="FFFFFF"/>
                </a:solidFill>
                <a:latin typeface="Times New Roman"/>
                <a:cs typeface="Times New Roman"/>
              </a:rPr>
              <a:t>the </a:t>
            </a:r>
            <a:r>
              <a:rPr sz="2800" i="1" spc="-260" dirty="0">
                <a:solidFill>
                  <a:srgbClr val="FFFFFF"/>
                </a:solidFill>
                <a:latin typeface="Times New Roman"/>
                <a:cs typeface="Times New Roman"/>
              </a:rPr>
              <a:t>end </a:t>
            </a:r>
            <a:r>
              <a:rPr sz="2800" i="1" spc="-210" dirty="0">
                <a:solidFill>
                  <a:srgbClr val="FFFFFF"/>
                </a:solidFill>
                <a:latin typeface="Times New Roman"/>
                <a:cs typeface="Times New Roman"/>
              </a:rPr>
              <a:t>of </a:t>
            </a:r>
            <a:r>
              <a:rPr sz="2800" i="1" spc="-165" dirty="0">
                <a:solidFill>
                  <a:srgbClr val="FFFFFF"/>
                </a:solidFill>
                <a:latin typeface="Times New Roman"/>
                <a:cs typeface="Times New Roman"/>
              </a:rPr>
              <a:t>3</a:t>
            </a:r>
            <a:r>
              <a:rPr sz="2775" i="1" spc="-247" baseline="25525" dirty="0">
                <a:solidFill>
                  <a:srgbClr val="FFFFFF"/>
                </a:solidFill>
                <a:latin typeface="Times New Roman"/>
                <a:cs typeface="Times New Roman"/>
              </a:rPr>
              <a:t>rd </a:t>
            </a:r>
            <a:r>
              <a:rPr sz="2800" i="1" spc="-240" dirty="0">
                <a:solidFill>
                  <a:srgbClr val="FFFFFF"/>
                </a:solidFill>
                <a:latin typeface="Times New Roman"/>
                <a:cs typeface="Times New Roman"/>
              </a:rPr>
              <a:t>year </a:t>
            </a:r>
            <a:r>
              <a:rPr sz="2800" i="1" spc="-260" dirty="0">
                <a:solidFill>
                  <a:srgbClr val="FFFFFF"/>
                </a:solidFill>
                <a:latin typeface="Times New Roman"/>
                <a:cs typeface="Times New Roman"/>
              </a:rPr>
              <a:t>what </a:t>
            </a:r>
            <a:r>
              <a:rPr sz="2800" i="1" spc="-265" dirty="0">
                <a:solidFill>
                  <a:srgbClr val="FFFFFF"/>
                </a:solidFill>
                <a:latin typeface="Times New Roman"/>
                <a:cs typeface="Times New Roman"/>
              </a:rPr>
              <a:t>amount </a:t>
            </a:r>
            <a:r>
              <a:rPr sz="2800" i="1" spc="-300" dirty="0">
                <a:solidFill>
                  <a:srgbClr val="FFFFFF"/>
                </a:solidFill>
                <a:latin typeface="Times New Roman"/>
                <a:cs typeface="Times New Roman"/>
              </a:rPr>
              <a:t>we </a:t>
            </a:r>
            <a:r>
              <a:rPr sz="2800" i="1" spc="-200" dirty="0">
                <a:solidFill>
                  <a:srgbClr val="FFFFFF"/>
                </a:solidFill>
                <a:latin typeface="Times New Roman"/>
                <a:cs typeface="Times New Roman"/>
              </a:rPr>
              <a:t>will </a:t>
            </a:r>
            <a:r>
              <a:rPr sz="2800" i="1" spc="-220" dirty="0">
                <a:solidFill>
                  <a:srgbClr val="FFFFFF"/>
                </a:solidFill>
                <a:latin typeface="Times New Roman"/>
                <a:cs typeface="Times New Roman"/>
              </a:rPr>
              <a:t>get </a:t>
            </a:r>
            <a:r>
              <a:rPr sz="2800" i="1" spc="-240" dirty="0">
                <a:solidFill>
                  <a:srgbClr val="FFFFFF"/>
                </a:solidFill>
                <a:latin typeface="Times New Roman"/>
                <a:cs typeface="Times New Roman"/>
              </a:rPr>
              <a:t>or </a:t>
            </a:r>
            <a:r>
              <a:rPr sz="2800" i="1" spc="-260" dirty="0">
                <a:solidFill>
                  <a:srgbClr val="FFFFFF"/>
                </a:solidFill>
                <a:latin typeface="Times New Roman"/>
                <a:cs typeface="Times New Roman"/>
              </a:rPr>
              <a:t>what </a:t>
            </a:r>
            <a:r>
              <a:rPr sz="2800" i="1" spc="-200" dirty="0">
                <a:solidFill>
                  <a:srgbClr val="FFFFFF"/>
                </a:solidFill>
                <a:latin typeface="Times New Roman"/>
                <a:cs typeface="Times New Roman"/>
              </a:rPr>
              <a:t>will  </a:t>
            </a:r>
            <a:r>
              <a:rPr sz="2800" i="1" spc="-254" dirty="0">
                <a:solidFill>
                  <a:srgbClr val="FFFFFF"/>
                </a:solidFill>
                <a:latin typeface="Times New Roman"/>
                <a:cs typeface="Times New Roman"/>
              </a:rPr>
              <a:t>be </a:t>
            </a:r>
            <a:r>
              <a:rPr sz="2800" i="1" spc="-215" dirty="0">
                <a:solidFill>
                  <a:srgbClr val="FFFFFF"/>
                </a:solidFill>
                <a:latin typeface="Times New Roman"/>
                <a:cs typeface="Times New Roman"/>
              </a:rPr>
              <a:t>the </a:t>
            </a:r>
            <a:r>
              <a:rPr sz="2800" i="1" spc="-210" dirty="0">
                <a:solidFill>
                  <a:srgbClr val="FFFFFF"/>
                </a:solidFill>
                <a:latin typeface="Times New Roman"/>
                <a:cs typeface="Times New Roman"/>
              </a:rPr>
              <a:t>future </a:t>
            </a:r>
            <a:r>
              <a:rPr sz="2800" i="1" spc="-229" dirty="0">
                <a:solidFill>
                  <a:srgbClr val="FFFFFF"/>
                </a:solidFill>
                <a:latin typeface="Times New Roman"/>
                <a:cs typeface="Times New Roman"/>
              </a:rPr>
              <a:t>value </a:t>
            </a:r>
            <a:r>
              <a:rPr sz="2800" i="1" spc="-210" dirty="0">
                <a:solidFill>
                  <a:srgbClr val="FFFFFF"/>
                </a:solidFill>
                <a:latin typeface="Times New Roman"/>
                <a:cs typeface="Times New Roman"/>
              </a:rPr>
              <a:t>of </a:t>
            </a:r>
            <a:r>
              <a:rPr sz="2800" i="1" spc="-229" dirty="0">
                <a:solidFill>
                  <a:srgbClr val="FFFFFF"/>
                </a:solidFill>
                <a:latin typeface="Times New Roman"/>
                <a:cs typeface="Times New Roman"/>
              </a:rPr>
              <a:t>Rs.10,000 </a:t>
            </a:r>
            <a:r>
              <a:rPr sz="2800" i="1" spc="-210" dirty="0">
                <a:solidFill>
                  <a:srgbClr val="FFFFFF"/>
                </a:solidFill>
                <a:latin typeface="Times New Roman"/>
                <a:cs typeface="Times New Roman"/>
              </a:rPr>
              <a:t>at rate of </a:t>
            </a:r>
            <a:r>
              <a:rPr sz="2800" i="1" spc="-275" dirty="0">
                <a:solidFill>
                  <a:srgbClr val="FFFFFF"/>
                </a:solidFill>
                <a:latin typeface="Times New Roman"/>
                <a:cs typeface="Times New Roman"/>
              </a:rPr>
              <a:t>4.5%</a:t>
            </a:r>
            <a:r>
              <a:rPr sz="2800" i="1" spc="5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800" i="1" spc="-215" dirty="0">
                <a:solidFill>
                  <a:srgbClr val="FFFFFF"/>
                </a:solidFill>
                <a:latin typeface="Times New Roman"/>
                <a:cs typeface="Times New Roman"/>
              </a:rPr>
              <a:t>uniformly.</a:t>
            </a:r>
            <a:endParaRPr sz="28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600"/>
              </a:spcBef>
            </a:pPr>
            <a:r>
              <a:rPr sz="2800" i="1" u="heavy" spc="-215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Times New Roman"/>
                <a:cs typeface="Times New Roman"/>
              </a:rPr>
              <a:t>Solution;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35940" y="2907918"/>
            <a:ext cx="2037714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i="1" spc="-265" dirty="0">
                <a:solidFill>
                  <a:srgbClr val="FFFFFF"/>
                </a:solidFill>
                <a:latin typeface="Times New Roman"/>
                <a:cs typeface="Times New Roman"/>
              </a:rPr>
              <a:t>As </a:t>
            </a:r>
            <a:r>
              <a:rPr sz="2800" i="1" spc="-300" dirty="0">
                <a:solidFill>
                  <a:srgbClr val="FFFFFF"/>
                </a:solidFill>
                <a:latin typeface="Times New Roman"/>
                <a:cs typeface="Times New Roman"/>
              </a:rPr>
              <a:t>we </a:t>
            </a:r>
            <a:r>
              <a:rPr sz="2800" i="1" spc="-280" dirty="0">
                <a:solidFill>
                  <a:srgbClr val="FFFFFF"/>
                </a:solidFill>
                <a:latin typeface="Times New Roman"/>
                <a:cs typeface="Times New Roman"/>
              </a:rPr>
              <a:t>know</a:t>
            </a:r>
            <a:r>
              <a:rPr sz="2800" i="1" spc="-9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800" i="1" spc="-335" dirty="0">
                <a:solidFill>
                  <a:srgbClr val="FFFFFF"/>
                </a:solidFill>
                <a:latin typeface="Times New Roman"/>
                <a:cs typeface="Times New Roman"/>
              </a:rPr>
              <a:t>PV=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2641092" y="3173729"/>
            <a:ext cx="832485" cy="0"/>
          </a:xfrm>
          <a:custGeom>
            <a:avLst/>
            <a:gdLst/>
            <a:ahLst/>
            <a:cxnLst/>
            <a:rect l="l" t="t" r="r" b="b"/>
            <a:pathLst>
              <a:path w="832485">
                <a:moveTo>
                  <a:pt x="0" y="0"/>
                </a:moveTo>
                <a:lnTo>
                  <a:pt x="832104" y="0"/>
                </a:lnTo>
              </a:path>
            </a:pathLst>
          </a:custGeom>
          <a:ln w="2286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2870961" y="2795142"/>
            <a:ext cx="361315" cy="33655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2050" spc="40" dirty="0">
                <a:solidFill>
                  <a:srgbClr val="FFFFFF"/>
                </a:solidFill>
                <a:latin typeface="Cambria Math"/>
                <a:cs typeface="Cambria Math"/>
              </a:rPr>
              <a:t>𝐹</a:t>
            </a:r>
            <a:r>
              <a:rPr sz="2050" spc="75" dirty="0">
                <a:solidFill>
                  <a:srgbClr val="FFFFFF"/>
                </a:solidFill>
                <a:latin typeface="Cambria Math"/>
                <a:cs typeface="Cambria Math"/>
              </a:rPr>
              <a:t>𝑉</a:t>
            </a:r>
            <a:endParaRPr sz="2050">
              <a:latin typeface="Cambria Math"/>
              <a:cs typeface="Cambria Math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2628645" y="3182239"/>
            <a:ext cx="845819" cy="33655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2050" spc="75" dirty="0">
                <a:solidFill>
                  <a:srgbClr val="FFFFFF"/>
                </a:solidFill>
                <a:latin typeface="Cambria Math"/>
                <a:cs typeface="Cambria Math"/>
              </a:rPr>
              <a:t>(1+𝑖)</a:t>
            </a:r>
            <a:r>
              <a:rPr sz="2475" spc="112" baseline="20202" dirty="0">
                <a:solidFill>
                  <a:srgbClr val="FFFFFF"/>
                </a:solidFill>
                <a:latin typeface="Cambria Math"/>
                <a:cs typeface="Cambria Math"/>
              </a:rPr>
              <a:t>𝑛</a:t>
            </a:r>
            <a:endParaRPr sz="2475" baseline="20202">
              <a:latin typeface="Cambria Math"/>
              <a:cs typeface="Cambria Math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5201792" y="2907918"/>
            <a:ext cx="2639060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dirty="0">
                <a:solidFill>
                  <a:srgbClr val="FFFFFF"/>
                </a:solidFill>
                <a:latin typeface="Cambria Math"/>
                <a:cs typeface="Cambria Math"/>
              </a:rPr>
              <a:t>𝐹𝑉 </a:t>
            </a:r>
            <a:r>
              <a:rPr sz="2800" spc="-5" dirty="0">
                <a:solidFill>
                  <a:srgbClr val="FFFFFF"/>
                </a:solidFill>
                <a:latin typeface="Cambria Math"/>
                <a:cs typeface="Cambria Math"/>
              </a:rPr>
              <a:t>= </a:t>
            </a:r>
            <a:r>
              <a:rPr sz="2800" spc="30" dirty="0">
                <a:solidFill>
                  <a:srgbClr val="FFFFFF"/>
                </a:solidFill>
                <a:latin typeface="Cambria Math"/>
                <a:cs typeface="Cambria Math"/>
              </a:rPr>
              <a:t>𝑃𝑉(1 </a:t>
            </a:r>
            <a:r>
              <a:rPr sz="2800" spc="-5" dirty="0">
                <a:solidFill>
                  <a:srgbClr val="FFFFFF"/>
                </a:solidFill>
                <a:latin typeface="Cambria Math"/>
                <a:cs typeface="Cambria Math"/>
              </a:rPr>
              <a:t>+</a:t>
            </a:r>
            <a:r>
              <a:rPr sz="2800" spc="-185" dirty="0">
                <a:solidFill>
                  <a:srgbClr val="FFFFFF"/>
                </a:solidFill>
                <a:latin typeface="Cambria Math"/>
                <a:cs typeface="Cambria Math"/>
              </a:rPr>
              <a:t> </a:t>
            </a:r>
            <a:r>
              <a:rPr sz="2800" spc="90" dirty="0">
                <a:solidFill>
                  <a:srgbClr val="FFFFFF"/>
                </a:solidFill>
                <a:latin typeface="Cambria Math"/>
                <a:cs typeface="Cambria Math"/>
              </a:rPr>
              <a:t>𝑖)</a:t>
            </a:r>
            <a:r>
              <a:rPr sz="3075" spc="135" baseline="27100" dirty="0">
                <a:solidFill>
                  <a:srgbClr val="FFFFFF"/>
                </a:solidFill>
                <a:latin typeface="Cambria Math"/>
                <a:cs typeface="Cambria Math"/>
              </a:rPr>
              <a:t>𝑛</a:t>
            </a:r>
            <a:endParaRPr sz="3075" baseline="27100">
              <a:latin typeface="Cambria Math"/>
              <a:cs typeface="Cambria Math"/>
            </a:endParaRPr>
          </a:p>
        </p:txBody>
      </p:sp>
      <p:sp>
        <p:nvSpPr>
          <p:cNvPr id="10" name="object 10"/>
          <p:cNvSpPr txBox="1">
            <a:spLocks noGrp="1"/>
          </p:cNvSpPr>
          <p:nvPr>
            <p:ph idx="1"/>
          </p:nvPr>
        </p:nvSpPr>
        <p:spPr>
          <a:xfrm>
            <a:off x="457200" y="990600"/>
            <a:ext cx="8229600" cy="402353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495300">
              <a:lnSpc>
                <a:spcPct val="117900"/>
              </a:lnSpc>
              <a:spcBef>
                <a:spcPts val="100"/>
              </a:spcBef>
            </a:pPr>
            <a:endParaRPr lang="en-US" spc="-240" dirty="0" smtClean="0"/>
          </a:p>
          <a:p>
            <a:pPr marL="12700" marR="495300">
              <a:lnSpc>
                <a:spcPct val="117900"/>
              </a:lnSpc>
              <a:spcBef>
                <a:spcPts val="100"/>
              </a:spcBef>
            </a:pPr>
            <a:endParaRPr lang="en-US" spc="-240" dirty="0" smtClean="0"/>
          </a:p>
          <a:p>
            <a:pPr marL="12700" marR="495300">
              <a:lnSpc>
                <a:spcPct val="117900"/>
              </a:lnSpc>
              <a:spcBef>
                <a:spcPts val="100"/>
              </a:spcBef>
            </a:pPr>
            <a:r>
              <a:rPr spc="-240" smtClean="0"/>
              <a:t>where</a:t>
            </a:r>
            <a:r>
              <a:rPr spc="-240" dirty="0"/>
              <a:t>, </a:t>
            </a:r>
            <a:r>
              <a:rPr spc="-335" dirty="0"/>
              <a:t>PV= </a:t>
            </a:r>
            <a:r>
              <a:rPr spc="-229" dirty="0"/>
              <a:t>Rs.10,000 </a:t>
            </a:r>
            <a:r>
              <a:rPr spc="-140" dirty="0"/>
              <a:t>, </a:t>
            </a:r>
            <a:r>
              <a:rPr spc="-254" dirty="0"/>
              <a:t>i= </a:t>
            </a:r>
            <a:r>
              <a:rPr spc="-280" dirty="0"/>
              <a:t>4.5% </a:t>
            </a:r>
            <a:r>
              <a:rPr spc="-270" dirty="0"/>
              <a:t>and </a:t>
            </a:r>
            <a:r>
              <a:rPr spc="-315" dirty="0"/>
              <a:t>n= </a:t>
            </a:r>
            <a:r>
              <a:rPr spc="-280" dirty="0"/>
              <a:t>3 </a:t>
            </a:r>
            <a:r>
              <a:rPr spc="-229"/>
              <a:t>years  </a:t>
            </a:r>
            <a:endParaRPr lang="en-US" spc="-229" dirty="0" smtClean="0"/>
          </a:p>
          <a:p>
            <a:pPr marL="12700" marR="495300">
              <a:lnSpc>
                <a:spcPct val="117900"/>
              </a:lnSpc>
              <a:spcBef>
                <a:spcPts val="100"/>
              </a:spcBef>
            </a:pPr>
            <a:endParaRPr lang="en-US" i="1" spc="-229" dirty="0" smtClean="0"/>
          </a:p>
          <a:p>
            <a:pPr marL="12700" marR="495300">
              <a:lnSpc>
                <a:spcPct val="117900"/>
              </a:lnSpc>
              <a:spcBef>
                <a:spcPts val="100"/>
              </a:spcBef>
            </a:pPr>
            <a:r>
              <a:rPr i="1" spc="-215" smtClean="0"/>
              <a:t>Therefore</a:t>
            </a:r>
            <a:r>
              <a:rPr sz="2400" i="1" spc="-215" dirty="0"/>
              <a:t>,</a:t>
            </a:r>
            <a:endParaRPr sz="2400"/>
          </a:p>
          <a:p>
            <a:pPr marL="12700">
              <a:lnSpc>
                <a:spcPct val="100000"/>
              </a:lnSpc>
              <a:spcBef>
                <a:spcPts val="780"/>
              </a:spcBef>
            </a:pPr>
            <a:r>
              <a:rPr spc="-335" dirty="0"/>
              <a:t>FV= </a:t>
            </a:r>
            <a:r>
              <a:rPr spc="-240" dirty="0"/>
              <a:t>10,000 </a:t>
            </a:r>
            <a:r>
              <a:rPr i="0" spc="5" dirty="0">
                <a:latin typeface="Cambria Math"/>
                <a:cs typeface="Cambria Math"/>
              </a:rPr>
              <a:t>(1 </a:t>
            </a:r>
            <a:r>
              <a:rPr i="0" spc="-5" dirty="0">
                <a:latin typeface="Cambria Math"/>
                <a:cs typeface="Cambria Math"/>
              </a:rPr>
              <a:t>+</a:t>
            </a:r>
            <a:r>
              <a:rPr i="0" spc="-315" dirty="0">
                <a:latin typeface="Cambria Math"/>
                <a:cs typeface="Cambria Math"/>
              </a:rPr>
              <a:t> </a:t>
            </a:r>
            <a:r>
              <a:rPr i="0" spc="25" dirty="0">
                <a:latin typeface="Cambria Math"/>
                <a:cs typeface="Cambria Math"/>
              </a:rPr>
              <a:t>0.045)</a:t>
            </a:r>
            <a:r>
              <a:rPr sz="3075" i="0" spc="37" baseline="27100" dirty="0">
                <a:latin typeface="Cambria Math"/>
                <a:cs typeface="Cambria Math"/>
              </a:rPr>
              <a:t>3</a:t>
            </a:r>
            <a:endParaRPr sz="3075" baseline="27100">
              <a:latin typeface="Cambria Math"/>
              <a:cs typeface="Cambria Math"/>
            </a:endParaRPr>
          </a:p>
          <a:p>
            <a:pPr marL="388620">
              <a:lnSpc>
                <a:spcPct val="100000"/>
              </a:lnSpc>
              <a:spcBef>
                <a:spcPts val="600"/>
              </a:spcBef>
              <a:tabLst>
                <a:tab pos="3408679" algn="l"/>
                <a:tab pos="3754754" algn="l"/>
              </a:tabLst>
            </a:pPr>
            <a:r>
              <a:rPr spc="-370" dirty="0"/>
              <a:t>=</a:t>
            </a:r>
            <a:r>
              <a:rPr spc="-65" dirty="0"/>
              <a:t> </a:t>
            </a:r>
            <a:r>
              <a:rPr spc="-235" dirty="0"/>
              <a:t>10,000</a:t>
            </a:r>
            <a:r>
              <a:rPr spc="-55" dirty="0"/>
              <a:t> </a:t>
            </a:r>
            <a:r>
              <a:rPr i="0" spc="25" dirty="0">
                <a:latin typeface="Cambria Math"/>
                <a:cs typeface="Cambria Math"/>
              </a:rPr>
              <a:t>(1.045)</a:t>
            </a:r>
            <a:r>
              <a:rPr sz="3075" i="0" spc="37" baseline="27100" dirty="0">
                <a:latin typeface="Cambria Math"/>
                <a:cs typeface="Cambria Math"/>
              </a:rPr>
              <a:t>3	</a:t>
            </a:r>
            <a:r>
              <a:rPr sz="2800" spc="-370" dirty="0"/>
              <a:t>=	</a:t>
            </a:r>
            <a:r>
              <a:rPr sz="2800" spc="-240" dirty="0"/>
              <a:t>10,000</a:t>
            </a:r>
            <a:r>
              <a:rPr sz="2800" spc="-80" dirty="0"/>
              <a:t> </a:t>
            </a:r>
            <a:r>
              <a:rPr sz="2800" spc="-235" dirty="0"/>
              <a:t>(1.14116612)</a:t>
            </a:r>
            <a:endParaRPr sz="2800">
              <a:latin typeface="Cambria Math"/>
              <a:cs typeface="Cambria Math"/>
            </a:endParaRPr>
          </a:p>
          <a:p>
            <a:pPr marL="388620">
              <a:lnSpc>
                <a:spcPct val="100000"/>
              </a:lnSpc>
              <a:spcBef>
                <a:spcPts val="420"/>
              </a:spcBef>
            </a:pPr>
            <a:r>
              <a:rPr spc="-370" dirty="0"/>
              <a:t>= </a:t>
            </a:r>
            <a:r>
              <a:rPr spc="-229" dirty="0"/>
              <a:t>Rs.11411.66 </a:t>
            </a:r>
            <a:r>
              <a:rPr spc="-185" dirty="0"/>
              <a:t>( </a:t>
            </a:r>
            <a:r>
              <a:rPr spc="-204" dirty="0"/>
              <a:t>at </a:t>
            </a:r>
            <a:r>
              <a:rPr spc="-215" dirty="0"/>
              <a:t>the </a:t>
            </a:r>
            <a:r>
              <a:rPr spc="-254" dirty="0"/>
              <a:t>end </a:t>
            </a:r>
            <a:r>
              <a:rPr spc="-204" dirty="0"/>
              <a:t>of </a:t>
            </a:r>
            <a:r>
              <a:rPr spc="-215" dirty="0"/>
              <a:t>the </a:t>
            </a:r>
            <a:r>
              <a:rPr spc="-180" dirty="0"/>
              <a:t>3</a:t>
            </a:r>
            <a:r>
              <a:rPr sz="2775" spc="-270" baseline="25525" dirty="0"/>
              <a:t>rd</a:t>
            </a:r>
            <a:r>
              <a:rPr sz="2775" spc="-89" baseline="25525" dirty="0"/>
              <a:t> </a:t>
            </a:r>
            <a:r>
              <a:rPr sz="2800" spc="-225" dirty="0"/>
              <a:t>year)</a:t>
            </a:r>
            <a:endParaRPr sz="2800"/>
          </a:p>
        </p:txBody>
      </p:sp>
      <p:sp>
        <p:nvSpPr>
          <p:cNvPr id="11" name="object 11"/>
          <p:cNvSpPr/>
          <p:nvPr/>
        </p:nvSpPr>
        <p:spPr>
          <a:xfrm>
            <a:off x="266700" y="868680"/>
            <a:ext cx="1295400" cy="0"/>
          </a:xfrm>
          <a:custGeom>
            <a:avLst/>
            <a:gdLst/>
            <a:ahLst/>
            <a:cxnLst/>
            <a:rect l="l" t="t" r="r" b="b"/>
            <a:pathLst>
              <a:path w="1295400">
                <a:moveTo>
                  <a:pt x="0" y="0"/>
                </a:moveTo>
                <a:lnTo>
                  <a:pt x="1295400" y="0"/>
                </a:lnTo>
              </a:path>
            </a:pathLst>
          </a:custGeom>
          <a:ln w="1524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274320" y="205740"/>
            <a:ext cx="0" cy="655320"/>
          </a:xfrm>
          <a:custGeom>
            <a:avLst/>
            <a:gdLst/>
            <a:ahLst/>
            <a:cxnLst/>
            <a:rect l="l" t="t" r="r" b="b"/>
            <a:pathLst>
              <a:path h="655319">
                <a:moveTo>
                  <a:pt x="0" y="0"/>
                </a:moveTo>
                <a:lnTo>
                  <a:pt x="0" y="655320"/>
                </a:lnTo>
              </a:path>
            </a:pathLst>
          </a:custGeom>
          <a:ln w="15239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266700" y="198120"/>
            <a:ext cx="1295400" cy="0"/>
          </a:xfrm>
          <a:custGeom>
            <a:avLst/>
            <a:gdLst/>
            <a:ahLst/>
            <a:cxnLst/>
            <a:rect l="l" t="t" r="r" b="b"/>
            <a:pathLst>
              <a:path w="1295400">
                <a:moveTo>
                  <a:pt x="0" y="0"/>
                </a:moveTo>
                <a:lnTo>
                  <a:pt x="1295400" y="0"/>
                </a:lnTo>
              </a:path>
            </a:pathLst>
          </a:custGeom>
          <a:ln w="15239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1554480" y="205740"/>
            <a:ext cx="0" cy="655320"/>
          </a:xfrm>
          <a:custGeom>
            <a:avLst/>
            <a:gdLst/>
            <a:ahLst/>
            <a:cxnLst/>
            <a:rect l="l" t="t" r="r" b="b"/>
            <a:pathLst>
              <a:path h="655319">
                <a:moveTo>
                  <a:pt x="0" y="0"/>
                </a:moveTo>
                <a:lnTo>
                  <a:pt x="0" y="655319"/>
                </a:lnTo>
              </a:path>
            </a:pathLst>
          </a:custGeom>
          <a:ln w="1524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/>
          <p:nvPr/>
        </p:nvSpPr>
        <p:spPr>
          <a:xfrm>
            <a:off x="535940" y="1219200"/>
            <a:ext cx="8150860" cy="5478849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algn="just">
              <a:lnSpc>
                <a:spcPct val="100000"/>
              </a:lnSpc>
              <a:spcBef>
                <a:spcPts val="95"/>
              </a:spcBef>
            </a:pPr>
            <a:r>
              <a:rPr sz="3200" spc="-250" dirty="0">
                <a:latin typeface="Times New Roman"/>
                <a:cs typeface="Times New Roman"/>
              </a:rPr>
              <a:t>There </a:t>
            </a:r>
            <a:r>
              <a:rPr sz="3200" spc="-235" dirty="0">
                <a:latin typeface="Times New Roman"/>
                <a:cs typeface="Times New Roman"/>
              </a:rPr>
              <a:t>are </a:t>
            </a:r>
            <a:r>
              <a:rPr sz="3200" spc="-260" dirty="0">
                <a:latin typeface="Times New Roman"/>
                <a:cs typeface="Times New Roman"/>
              </a:rPr>
              <a:t>two </a:t>
            </a:r>
            <a:r>
              <a:rPr sz="3200" spc="-225" dirty="0">
                <a:latin typeface="Times New Roman"/>
                <a:cs typeface="Times New Roman"/>
              </a:rPr>
              <a:t>techniques </a:t>
            </a:r>
            <a:r>
              <a:rPr sz="3200" spc="-204" dirty="0">
                <a:latin typeface="Times New Roman"/>
                <a:cs typeface="Times New Roman"/>
              </a:rPr>
              <a:t>for </a:t>
            </a:r>
            <a:r>
              <a:rPr sz="3200" spc="-215" dirty="0">
                <a:latin typeface="Times New Roman"/>
                <a:cs typeface="Times New Roman"/>
              </a:rPr>
              <a:t>adjusting </a:t>
            </a:r>
            <a:r>
              <a:rPr sz="3200" spc="-225" dirty="0">
                <a:latin typeface="Times New Roman"/>
                <a:cs typeface="Times New Roman"/>
              </a:rPr>
              <a:t>time </a:t>
            </a:r>
            <a:r>
              <a:rPr sz="3200" spc="-229" dirty="0">
                <a:latin typeface="Times New Roman"/>
                <a:cs typeface="Times New Roman"/>
              </a:rPr>
              <a:t>value </a:t>
            </a:r>
            <a:r>
              <a:rPr sz="3200" spc="-210" dirty="0">
                <a:latin typeface="Times New Roman"/>
                <a:cs typeface="Times New Roman"/>
              </a:rPr>
              <a:t>of </a:t>
            </a:r>
            <a:r>
              <a:rPr sz="3200" spc="-250" dirty="0">
                <a:latin typeface="Times New Roman"/>
                <a:cs typeface="Times New Roman"/>
              </a:rPr>
              <a:t>money. </a:t>
            </a:r>
            <a:r>
              <a:rPr sz="3200" spc="-260" dirty="0">
                <a:latin typeface="Times New Roman"/>
                <a:cs typeface="Times New Roman"/>
              </a:rPr>
              <a:t>They  </a:t>
            </a:r>
            <a:r>
              <a:rPr sz="3200" spc="-220" dirty="0">
                <a:latin typeface="Times New Roman"/>
                <a:cs typeface="Times New Roman"/>
              </a:rPr>
              <a:t>are:</a:t>
            </a:r>
            <a:endParaRPr sz="3200">
              <a:latin typeface="Times New Roman"/>
              <a:cs typeface="Times New Roman"/>
            </a:endParaRPr>
          </a:p>
          <a:p>
            <a:pPr marL="12700" marR="397510" algn="just">
              <a:lnSpc>
                <a:spcPct val="107500"/>
              </a:lnSpc>
              <a:spcBef>
                <a:spcPts val="445"/>
              </a:spcBef>
              <a:buClr>
                <a:srgbClr val="C00000"/>
              </a:buClr>
              <a:buAutoNum type="arabicPeriod"/>
              <a:tabLst>
                <a:tab pos="527685" algn="l"/>
                <a:tab pos="528320" algn="l"/>
              </a:tabLst>
            </a:pPr>
            <a:r>
              <a:rPr sz="3200" b="1" spc="15" dirty="0">
                <a:latin typeface="Monotype Corsiva"/>
                <a:cs typeface="Monotype Corsiva"/>
              </a:rPr>
              <a:t>Compounding Techniques/Future </a:t>
            </a:r>
            <a:r>
              <a:rPr sz="3200" b="1" spc="10" dirty="0">
                <a:latin typeface="Monotype Corsiva"/>
                <a:cs typeface="Monotype Corsiva"/>
              </a:rPr>
              <a:t>Value </a:t>
            </a:r>
            <a:r>
              <a:rPr sz="3200" b="1" spc="15" dirty="0">
                <a:latin typeface="Monotype Corsiva"/>
                <a:cs typeface="Monotype Corsiva"/>
              </a:rPr>
              <a:t>Techniques  </a:t>
            </a:r>
            <a:r>
              <a:rPr sz="3200" spc="-270" dirty="0">
                <a:latin typeface="Times New Roman"/>
                <a:cs typeface="Times New Roman"/>
              </a:rPr>
              <a:t>The </a:t>
            </a:r>
            <a:r>
              <a:rPr sz="3200" spc="-229" dirty="0">
                <a:latin typeface="Times New Roman"/>
                <a:cs typeface="Times New Roman"/>
              </a:rPr>
              <a:t>process </a:t>
            </a:r>
            <a:r>
              <a:rPr sz="3200" spc="-210" dirty="0">
                <a:latin typeface="Times New Roman"/>
                <a:cs typeface="Times New Roman"/>
              </a:rPr>
              <a:t>of </a:t>
            </a:r>
            <a:r>
              <a:rPr sz="3200" spc="-215" dirty="0">
                <a:latin typeface="Times New Roman"/>
                <a:cs typeface="Times New Roman"/>
              </a:rPr>
              <a:t>calculating </a:t>
            </a:r>
            <a:r>
              <a:rPr sz="3200" spc="-210" dirty="0">
                <a:latin typeface="Times New Roman"/>
                <a:cs typeface="Times New Roman"/>
              </a:rPr>
              <a:t>future </a:t>
            </a:r>
            <a:r>
              <a:rPr sz="3200" spc="-225" dirty="0">
                <a:latin typeface="Times New Roman"/>
                <a:cs typeface="Times New Roman"/>
              </a:rPr>
              <a:t>values </a:t>
            </a:r>
            <a:r>
              <a:rPr sz="3200" spc="-210" dirty="0">
                <a:latin typeface="Times New Roman"/>
                <a:cs typeface="Times New Roman"/>
              </a:rPr>
              <a:t>of </a:t>
            </a:r>
            <a:r>
              <a:rPr sz="3200" spc="-245" dirty="0">
                <a:latin typeface="Times New Roman"/>
                <a:cs typeface="Times New Roman"/>
              </a:rPr>
              <a:t>cash </a:t>
            </a:r>
            <a:r>
              <a:rPr sz="3200" spc="-204" dirty="0">
                <a:latin typeface="Times New Roman"/>
                <a:cs typeface="Times New Roman"/>
              </a:rPr>
              <a:t>flows. </a:t>
            </a:r>
            <a:r>
              <a:rPr sz="3200" spc="-225" dirty="0">
                <a:latin typeface="Times New Roman"/>
                <a:cs typeface="Times New Roman"/>
              </a:rPr>
              <a:t>In </a:t>
            </a:r>
            <a:r>
              <a:rPr sz="3200" spc="-190" dirty="0">
                <a:latin typeface="Times New Roman"/>
                <a:cs typeface="Times New Roman"/>
              </a:rPr>
              <a:t>this  </a:t>
            </a:r>
            <a:r>
              <a:rPr sz="3200" spc="-220" dirty="0">
                <a:latin typeface="Times New Roman"/>
                <a:cs typeface="Times New Roman"/>
              </a:rPr>
              <a:t>concept, </a:t>
            </a:r>
            <a:r>
              <a:rPr sz="3200" spc="-215" dirty="0">
                <a:latin typeface="Times New Roman"/>
                <a:cs typeface="Times New Roman"/>
              </a:rPr>
              <a:t>the </a:t>
            </a:r>
            <a:r>
              <a:rPr sz="3200" spc="-195" dirty="0">
                <a:latin typeface="Times New Roman"/>
                <a:cs typeface="Times New Roman"/>
              </a:rPr>
              <a:t>interest </a:t>
            </a:r>
            <a:r>
              <a:rPr sz="3200" spc="-245" dirty="0">
                <a:latin typeface="Times New Roman"/>
                <a:cs typeface="Times New Roman"/>
              </a:rPr>
              <a:t>earned </a:t>
            </a:r>
            <a:r>
              <a:rPr sz="3200" spc="-270" dirty="0">
                <a:latin typeface="Times New Roman"/>
                <a:cs typeface="Times New Roman"/>
              </a:rPr>
              <a:t>on </a:t>
            </a:r>
            <a:r>
              <a:rPr sz="3200" spc="-215" dirty="0">
                <a:latin typeface="Times New Roman"/>
                <a:cs typeface="Times New Roman"/>
              </a:rPr>
              <a:t>the </a:t>
            </a:r>
            <a:r>
              <a:rPr sz="3200" spc="-175" dirty="0">
                <a:latin typeface="Times New Roman"/>
                <a:cs typeface="Times New Roman"/>
              </a:rPr>
              <a:t>initial </a:t>
            </a:r>
            <a:r>
              <a:rPr sz="3200" spc="-215" dirty="0">
                <a:latin typeface="Times New Roman"/>
                <a:cs typeface="Times New Roman"/>
              </a:rPr>
              <a:t>principal</a:t>
            </a:r>
            <a:r>
              <a:rPr sz="3200" spc="-145" dirty="0">
                <a:latin typeface="Times New Roman"/>
                <a:cs typeface="Times New Roman"/>
              </a:rPr>
              <a:t> </a:t>
            </a:r>
            <a:r>
              <a:rPr sz="3200" spc="-260" dirty="0">
                <a:latin typeface="Times New Roman"/>
                <a:cs typeface="Times New Roman"/>
              </a:rPr>
              <a:t>amount</a:t>
            </a:r>
            <a:endParaRPr sz="3200">
              <a:latin typeface="Times New Roman"/>
              <a:cs typeface="Times New Roman"/>
            </a:endParaRPr>
          </a:p>
          <a:p>
            <a:pPr marL="12700" marR="397510" algn="just">
              <a:lnSpc>
                <a:spcPct val="100000"/>
              </a:lnSpc>
              <a:spcBef>
                <a:spcPts val="5"/>
              </a:spcBef>
            </a:pPr>
            <a:r>
              <a:rPr sz="3200" spc="-260" dirty="0">
                <a:latin typeface="Times New Roman"/>
                <a:cs typeface="Times New Roman"/>
              </a:rPr>
              <a:t>becomes </a:t>
            </a:r>
            <a:r>
              <a:rPr sz="3200" spc="-280" dirty="0">
                <a:latin typeface="Times New Roman"/>
                <a:cs typeface="Times New Roman"/>
              </a:rPr>
              <a:t>a </a:t>
            </a:r>
            <a:r>
              <a:rPr sz="3200" spc="-220" dirty="0">
                <a:latin typeface="Times New Roman"/>
                <a:cs typeface="Times New Roman"/>
              </a:rPr>
              <a:t>part </a:t>
            </a:r>
            <a:r>
              <a:rPr sz="3200" spc="-210" dirty="0">
                <a:latin typeface="Times New Roman"/>
                <a:cs typeface="Times New Roman"/>
              </a:rPr>
              <a:t>of </a:t>
            </a:r>
            <a:r>
              <a:rPr sz="3200" spc="-215" dirty="0">
                <a:latin typeface="Times New Roman"/>
                <a:cs typeface="Times New Roman"/>
              </a:rPr>
              <a:t>the principal </a:t>
            </a:r>
            <a:r>
              <a:rPr sz="3200" spc="-210" dirty="0">
                <a:latin typeface="Times New Roman"/>
                <a:cs typeface="Times New Roman"/>
              </a:rPr>
              <a:t>at </a:t>
            </a:r>
            <a:r>
              <a:rPr sz="3200" spc="-215" dirty="0">
                <a:latin typeface="Times New Roman"/>
                <a:cs typeface="Times New Roman"/>
              </a:rPr>
              <a:t>the </a:t>
            </a:r>
            <a:r>
              <a:rPr sz="3200" spc="-260" dirty="0">
                <a:latin typeface="Times New Roman"/>
                <a:cs typeface="Times New Roman"/>
              </a:rPr>
              <a:t>end </a:t>
            </a:r>
            <a:r>
              <a:rPr sz="3200" spc="-210" dirty="0">
                <a:latin typeface="Times New Roman"/>
                <a:cs typeface="Times New Roman"/>
              </a:rPr>
              <a:t>of </a:t>
            </a:r>
            <a:r>
              <a:rPr sz="3200" spc="-215" dirty="0">
                <a:latin typeface="Times New Roman"/>
                <a:cs typeface="Times New Roman"/>
              </a:rPr>
              <a:t>the </a:t>
            </a:r>
            <a:r>
              <a:rPr sz="3200" spc="-260" dirty="0">
                <a:latin typeface="Times New Roman"/>
                <a:cs typeface="Times New Roman"/>
              </a:rPr>
              <a:t>compounding  </a:t>
            </a:r>
            <a:r>
              <a:rPr sz="3200" spc="-215" dirty="0">
                <a:latin typeface="Times New Roman"/>
                <a:cs typeface="Times New Roman"/>
              </a:rPr>
              <a:t>period.</a:t>
            </a:r>
            <a:endParaRPr sz="3200">
              <a:latin typeface="Times New Roman"/>
              <a:cs typeface="Times New Roman"/>
            </a:endParaRPr>
          </a:p>
          <a:p>
            <a:pPr marL="602615" indent="-589915" algn="just">
              <a:lnSpc>
                <a:spcPct val="100000"/>
              </a:lnSpc>
              <a:spcBef>
                <a:spcPts val="695"/>
              </a:spcBef>
              <a:buClr>
                <a:srgbClr val="C00000"/>
              </a:buClr>
              <a:buFont typeface="Times New Roman"/>
              <a:buAutoNum type="arabicPeriod" startAt="2"/>
              <a:tabLst>
                <a:tab pos="602615" algn="l"/>
                <a:tab pos="603250" algn="l"/>
              </a:tabLst>
            </a:pPr>
            <a:r>
              <a:rPr sz="3200" b="1" spc="15" dirty="0">
                <a:latin typeface="Monotype Corsiva"/>
                <a:cs typeface="Monotype Corsiva"/>
              </a:rPr>
              <a:t>Discounting/Present </a:t>
            </a:r>
            <a:r>
              <a:rPr sz="3200" b="1" spc="10" dirty="0">
                <a:latin typeface="Monotype Corsiva"/>
                <a:cs typeface="Monotype Corsiva"/>
              </a:rPr>
              <a:t>Value</a:t>
            </a:r>
            <a:r>
              <a:rPr sz="3200" b="1" spc="114" dirty="0">
                <a:latin typeface="Monotype Corsiva"/>
                <a:cs typeface="Monotype Corsiva"/>
              </a:rPr>
              <a:t> </a:t>
            </a:r>
            <a:r>
              <a:rPr sz="3200" b="1" spc="15" dirty="0">
                <a:latin typeface="Monotype Corsiva"/>
                <a:cs typeface="Monotype Corsiva"/>
              </a:rPr>
              <a:t>Techniques</a:t>
            </a:r>
            <a:endParaRPr sz="3200">
              <a:latin typeface="Monotype Corsiva"/>
              <a:cs typeface="Monotype Corsiva"/>
            </a:endParaRPr>
          </a:p>
          <a:p>
            <a:pPr marL="12700" algn="just">
              <a:lnSpc>
                <a:spcPct val="100000"/>
              </a:lnSpc>
              <a:spcBef>
                <a:spcPts val="505"/>
              </a:spcBef>
            </a:pPr>
            <a:r>
              <a:rPr sz="3200" spc="-270" dirty="0">
                <a:latin typeface="Times New Roman"/>
                <a:cs typeface="Times New Roman"/>
              </a:rPr>
              <a:t>The </a:t>
            </a:r>
            <a:r>
              <a:rPr sz="3200" spc="-229" dirty="0">
                <a:latin typeface="Times New Roman"/>
                <a:cs typeface="Times New Roman"/>
              </a:rPr>
              <a:t>process </a:t>
            </a:r>
            <a:r>
              <a:rPr sz="3200" spc="-210" dirty="0">
                <a:latin typeface="Times New Roman"/>
                <a:cs typeface="Times New Roman"/>
              </a:rPr>
              <a:t>of </a:t>
            </a:r>
            <a:r>
              <a:rPr sz="3200" spc="-215" dirty="0">
                <a:latin typeface="Times New Roman"/>
                <a:cs typeface="Times New Roman"/>
              </a:rPr>
              <a:t>calculating </a:t>
            </a:r>
            <a:r>
              <a:rPr sz="3200" spc="-220" dirty="0">
                <a:latin typeface="Times New Roman"/>
                <a:cs typeface="Times New Roman"/>
              </a:rPr>
              <a:t>present </a:t>
            </a:r>
            <a:r>
              <a:rPr sz="3200" spc="-225" dirty="0">
                <a:latin typeface="Times New Roman"/>
                <a:cs typeface="Times New Roman"/>
              </a:rPr>
              <a:t>values </a:t>
            </a:r>
            <a:r>
              <a:rPr sz="3200" spc="-210" dirty="0">
                <a:latin typeface="Times New Roman"/>
                <a:cs typeface="Times New Roman"/>
              </a:rPr>
              <a:t>of</a:t>
            </a:r>
            <a:r>
              <a:rPr sz="3200" spc="-35" dirty="0">
                <a:latin typeface="Times New Roman"/>
                <a:cs typeface="Times New Roman"/>
              </a:rPr>
              <a:t> </a:t>
            </a:r>
            <a:r>
              <a:rPr sz="3200" spc="-245" dirty="0">
                <a:latin typeface="Times New Roman"/>
                <a:cs typeface="Times New Roman"/>
              </a:rPr>
              <a:t>cash </a:t>
            </a:r>
            <a:r>
              <a:rPr sz="3200" spc="-204" dirty="0">
                <a:latin typeface="Times New Roman"/>
                <a:cs typeface="Times New Roman"/>
              </a:rPr>
              <a:t>flows.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304800" y="342900"/>
            <a:ext cx="6515100" cy="624840"/>
          </a:xfrm>
          <a:custGeom>
            <a:avLst/>
            <a:gdLst/>
            <a:ahLst/>
            <a:cxnLst/>
            <a:rect l="l" t="t" r="r" b="b"/>
            <a:pathLst>
              <a:path w="6515100" h="624840">
                <a:moveTo>
                  <a:pt x="0" y="624839"/>
                </a:moveTo>
                <a:lnTo>
                  <a:pt x="6515100" y="624839"/>
                </a:lnTo>
                <a:lnTo>
                  <a:pt x="6515100" y="0"/>
                </a:lnTo>
                <a:lnTo>
                  <a:pt x="0" y="0"/>
                </a:lnTo>
                <a:lnTo>
                  <a:pt x="0" y="624839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266700" y="1036319"/>
            <a:ext cx="6629400" cy="0"/>
          </a:xfrm>
          <a:custGeom>
            <a:avLst/>
            <a:gdLst/>
            <a:ahLst/>
            <a:cxnLst/>
            <a:rect l="l" t="t" r="r" b="b"/>
            <a:pathLst>
              <a:path w="6629400">
                <a:moveTo>
                  <a:pt x="0" y="0"/>
                </a:moveTo>
                <a:lnTo>
                  <a:pt x="6629400" y="0"/>
                </a:lnTo>
              </a:path>
            </a:pathLst>
          </a:custGeom>
          <a:ln w="15239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274320" y="281940"/>
            <a:ext cx="0" cy="746760"/>
          </a:xfrm>
          <a:custGeom>
            <a:avLst/>
            <a:gdLst/>
            <a:ahLst/>
            <a:cxnLst/>
            <a:rect l="l" t="t" r="r" b="b"/>
            <a:pathLst>
              <a:path h="746760">
                <a:moveTo>
                  <a:pt x="0" y="0"/>
                </a:moveTo>
                <a:lnTo>
                  <a:pt x="0" y="746760"/>
                </a:lnTo>
              </a:path>
            </a:pathLst>
          </a:custGeom>
          <a:ln w="15239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266700" y="274320"/>
            <a:ext cx="6629400" cy="0"/>
          </a:xfrm>
          <a:custGeom>
            <a:avLst/>
            <a:gdLst/>
            <a:ahLst/>
            <a:cxnLst/>
            <a:rect l="l" t="t" r="r" b="b"/>
            <a:pathLst>
              <a:path w="6629400">
                <a:moveTo>
                  <a:pt x="0" y="0"/>
                </a:moveTo>
                <a:lnTo>
                  <a:pt x="6629400" y="0"/>
                </a:lnTo>
              </a:path>
            </a:pathLst>
          </a:custGeom>
          <a:ln w="15239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6888480" y="281940"/>
            <a:ext cx="0" cy="746760"/>
          </a:xfrm>
          <a:custGeom>
            <a:avLst/>
            <a:gdLst/>
            <a:ahLst/>
            <a:cxnLst/>
            <a:rect l="l" t="t" r="r" b="b"/>
            <a:pathLst>
              <a:path h="746760">
                <a:moveTo>
                  <a:pt x="0" y="0"/>
                </a:moveTo>
                <a:lnTo>
                  <a:pt x="0" y="746759"/>
                </a:lnTo>
              </a:path>
            </a:pathLst>
          </a:custGeom>
          <a:ln w="1524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297179" y="990600"/>
            <a:ext cx="6568440" cy="0"/>
          </a:xfrm>
          <a:custGeom>
            <a:avLst/>
            <a:gdLst/>
            <a:ahLst/>
            <a:cxnLst/>
            <a:rect l="l" t="t" r="r" b="b"/>
            <a:pathLst>
              <a:path w="6568440">
                <a:moveTo>
                  <a:pt x="0" y="0"/>
                </a:moveTo>
                <a:lnTo>
                  <a:pt x="6568440" y="0"/>
                </a:lnTo>
              </a:path>
            </a:pathLst>
          </a:custGeom>
          <a:ln w="45719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 txBox="1">
            <a:spLocks noGrp="1"/>
          </p:cNvSpPr>
          <p:nvPr>
            <p:ph type="title"/>
          </p:nvPr>
        </p:nvSpPr>
        <p:spPr>
          <a:xfrm>
            <a:off x="281940" y="281940"/>
            <a:ext cx="6598920" cy="432170"/>
          </a:xfrm>
          <a:prstGeom prst="rect">
            <a:avLst/>
          </a:prstGeom>
          <a:solidFill>
            <a:srgbClr val="FFFFFF"/>
          </a:solidFill>
        </p:spPr>
        <p:txBody>
          <a:bodyPr vert="horz" wrap="square" lIns="0" tIns="1270" rIns="0" bIns="0" rtlCol="0">
            <a:spAutoFit/>
          </a:bodyPr>
          <a:lstStyle/>
          <a:p>
            <a:pPr marL="113664">
              <a:lnSpc>
                <a:spcPct val="100000"/>
              </a:lnSpc>
              <a:spcBef>
                <a:spcPts val="10"/>
              </a:spcBef>
            </a:pPr>
            <a:r>
              <a:rPr sz="2800" spc="-5" dirty="0"/>
              <a:t>Techniques of time value of</a:t>
            </a:r>
            <a:r>
              <a:rPr sz="2800" spc="-40" dirty="0"/>
              <a:t> </a:t>
            </a:r>
            <a:r>
              <a:rPr sz="2800" spc="-5" dirty="0"/>
              <a:t>money.</a:t>
            </a:r>
            <a:endParaRPr sz="28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/>
          <p:nvPr/>
        </p:nvSpPr>
        <p:spPr>
          <a:xfrm>
            <a:off x="459740" y="1410969"/>
            <a:ext cx="7855584" cy="4718664"/>
          </a:xfrm>
          <a:prstGeom prst="rect">
            <a:avLst/>
          </a:prstGeom>
        </p:spPr>
        <p:txBody>
          <a:bodyPr vert="horz" wrap="square" lIns="0" tIns="36195" rIns="0" bIns="0" rtlCol="0">
            <a:spAutoFit/>
          </a:bodyPr>
          <a:lstStyle/>
          <a:p>
            <a:pPr marL="469900" marR="71120" indent="-457200">
              <a:lnSpc>
                <a:spcPts val="3260"/>
              </a:lnSpc>
              <a:spcBef>
                <a:spcPts val="285"/>
              </a:spcBef>
              <a:buClr>
                <a:srgbClr val="C00000"/>
              </a:buClr>
              <a:buFont typeface="Wingdings"/>
              <a:buChar char=""/>
              <a:tabLst>
                <a:tab pos="469265" algn="l"/>
                <a:tab pos="469900" algn="l"/>
                <a:tab pos="2667635" algn="l"/>
              </a:tabLst>
            </a:pPr>
            <a:r>
              <a:rPr sz="3200" b="1" spc="15" smtClean="0">
                <a:latin typeface="Calibri" pitchFamily="34" charset="0"/>
                <a:cs typeface="Calibri" pitchFamily="34" charset="0"/>
              </a:rPr>
              <a:t>Compounding</a:t>
            </a:r>
            <a:r>
              <a:rPr lang="en-US" sz="3200" b="1" spc="15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sz="3200" b="1" spc="-5" smtClean="0">
                <a:latin typeface="Calibri" pitchFamily="34" charset="0"/>
                <a:cs typeface="Calibri" pitchFamily="34" charset="0"/>
              </a:rPr>
              <a:t>-</a:t>
            </a:r>
            <a:r>
              <a:rPr sz="3200" b="1" spc="-5" dirty="0">
                <a:latin typeface="Calibri" pitchFamily="34" charset="0"/>
                <a:cs typeface="Calibri" pitchFamily="34" charset="0"/>
              </a:rPr>
              <a:t>	</a:t>
            </a:r>
            <a:r>
              <a:rPr sz="3200" spc="-165" dirty="0">
                <a:latin typeface="Calibri" pitchFamily="34" charset="0"/>
                <a:cs typeface="Calibri" pitchFamily="34" charset="0"/>
              </a:rPr>
              <a:t>It </a:t>
            </a:r>
            <a:r>
              <a:rPr sz="3200" spc="-180" dirty="0">
                <a:latin typeface="Calibri" pitchFamily="34" charset="0"/>
                <a:cs typeface="Calibri" pitchFamily="34" charset="0"/>
              </a:rPr>
              <a:t>is </a:t>
            </a:r>
            <a:r>
              <a:rPr sz="3200" spc="-215" dirty="0">
                <a:latin typeface="Calibri" pitchFamily="34" charset="0"/>
                <a:cs typeface="Calibri" pitchFamily="34" charset="0"/>
              </a:rPr>
              <a:t>the </a:t>
            </a:r>
            <a:r>
              <a:rPr sz="3200" spc="-229" dirty="0">
                <a:latin typeface="Calibri" pitchFamily="34" charset="0"/>
                <a:cs typeface="Calibri" pitchFamily="34" charset="0"/>
              </a:rPr>
              <a:t>process </a:t>
            </a:r>
            <a:r>
              <a:rPr sz="3200" spc="-210" dirty="0">
                <a:latin typeface="Calibri" pitchFamily="34" charset="0"/>
                <a:cs typeface="Calibri" pitchFamily="34" charset="0"/>
              </a:rPr>
              <a:t>of finding </a:t>
            </a:r>
            <a:r>
              <a:rPr sz="3200" spc="-215" dirty="0">
                <a:latin typeface="Calibri" pitchFamily="34" charset="0"/>
                <a:cs typeface="Calibri" pitchFamily="34" charset="0"/>
              </a:rPr>
              <a:t>the </a:t>
            </a:r>
            <a:r>
              <a:rPr sz="3200" spc="-210" dirty="0">
                <a:latin typeface="Calibri" pitchFamily="34" charset="0"/>
                <a:cs typeface="Calibri" pitchFamily="34" charset="0"/>
              </a:rPr>
              <a:t>future </a:t>
            </a:r>
            <a:r>
              <a:rPr sz="3200" spc="-225" dirty="0">
                <a:latin typeface="Calibri" pitchFamily="34" charset="0"/>
                <a:cs typeface="Calibri" pitchFamily="34" charset="0"/>
              </a:rPr>
              <a:t>values  </a:t>
            </a:r>
            <a:r>
              <a:rPr sz="3200" spc="-204" dirty="0">
                <a:latin typeface="Calibri" pitchFamily="34" charset="0"/>
                <a:cs typeface="Calibri" pitchFamily="34" charset="0"/>
              </a:rPr>
              <a:t>of </a:t>
            </a:r>
            <a:r>
              <a:rPr sz="3200" spc="-240" dirty="0">
                <a:latin typeface="Calibri" pitchFamily="34" charset="0"/>
                <a:cs typeface="Calibri" pitchFamily="34" charset="0"/>
              </a:rPr>
              <a:t>cash </a:t>
            </a:r>
            <a:r>
              <a:rPr sz="3200" spc="-220" dirty="0">
                <a:latin typeface="Calibri" pitchFamily="34" charset="0"/>
                <a:cs typeface="Calibri" pitchFamily="34" charset="0"/>
              </a:rPr>
              <a:t>flows </a:t>
            </a:r>
            <a:r>
              <a:rPr sz="3200" spc="-250" dirty="0">
                <a:latin typeface="Calibri" pitchFamily="34" charset="0"/>
                <a:cs typeface="Calibri" pitchFamily="34" charset="0"/>
              </a:rPr>
              <a:t>by </a:t>
            </a:r>
            <a:r>
              <a:rPr sz="3200" spc="-225" dirty="0">
                <a:latin typeface="Calibri" pitchFamily="34" charset="0"/>
                <a:cs typeface="Calibri" pitchFamily="34" charset="0"/>
              </a:rPr>
              <a:t>applying </a:t>
            </a:r>
            <a:r>
              <a:rPr sz="3200" spc="-210" dirty="0">
                <a:latin typeface="Calibri" pitchFamily="34" charset="0"/>
                <a:cs typeface="Calibri" pitchFamily="34" charset="0"/>
              </a:rPr>
              <a:t>the </a:t>
            </a:r>
            <a:r>
              <a:rPr sz="3200" spc="-229" dirty="0">
                <a:latin typeface="Calibri" pitchFamily="34" charset="0"/>
                <a:cs typeface="Calibri" pitchFamily="34" charset="0"/>
              </a:rPr>
              <a:t>concept</a:t>
            </a:r>
            <a:r>
              <a:rPr sz="3200" spc="-459" dirty="0">
                <a:latin typeface="Calibri" pitchFamily="34" charset="0"/>
                <a:cs typeface="Calibri" pitchFamily="34" charset="0"/>
              </a:rPr>
              <a:t> </a:t>
            </a:r>
            <a:r>
              <a:rPr sz="3200" spc="-204" dirty="0">
                <a:latin typeface="Calibri" pitchFamily="34" charset="0"/>
                <a:cs typeface="Calibri" pitchFamily="34" charset="0"/>
              </a:rPr>
              <a:t>of </a:t>
            </a:r>
            <a:r>
              <a:rPr sz="3200" spc="-270" dirty="0">
                <a:latin typeface="Calibri" pitchFamily="34" charset="0"/>
                <a:cs typeface="Calibri" pitchFamily="34" charset="0"/>
              </a:rPr>
              <a:t>compound </a:t>
            </a:r>
            <a:r>
              <a:rPr sz="3200" spc="-185">
                <a:latin typeface="Calibri" pitchFamily="34" charset="0"/>
                <a:cs typeface="Calibri" pitchFamily="34" charset="0"/>
              </a:rPr>
              <a:t>interest</a:t>
            </a:r>
            <a:r>
              <a:rPr sz="3200" spc="-185" smtClean="0">
                <a:latin typeface="Calibri" pitchFamily="34" charset="0"/>
                <a:cs typeface="Calibri" pitchFamily="34" charset="0"/>
              </a:rPr>
              <a:t>.</a:t>
            </a:r>
            <a:endParaRPr sz="4400">
              <a:latin typeface="Calibri" pitchFamily="34" charset="0"/>
              <a:cs typeface="Calibri" pitchFamily="34" charset="0"/>
            </a:endParaRPr>
          </a:p>
          <a:p>
            <a:pPr marL="469900" marR="5080" indent="-457200">
              <a:lnSpc>
                <a:spcPct val="98600"/>
              </a:lnSpc>
              <a:buClr>
                <a:srgbClr val="C00000"/>
              </a:buClr>
              <a:buFont typeface="Wingdings"/>
              <a:buChar char=""/>
              <a:tabLst>
                <a:tab pos="469265" algn="l"/>
                <a:tab pos="469900" algn="l"/>
                <a:tab pos="3317240" algn="l"/>
              </a:tabLst>
            </a:pPr>
            <a:r>
              <a:rPr sz="3200" b="1" spc="10">
                <a:latin typeface="Calibri" pitchFamily="34" charset="0"/>
                <a:cs typeface="Calibri" pitchFamily="34" charset="0"/>
              </a:rPr>
              <a:t>Compound</a:t>
            </a:r>
            <a:r>
              <a:rPr sz="3200" b="1" spc="100">
                <a:latin typeface="Calibri" pitchFamily="34" charset="0"/>
                <a:cs typeface="Calibri" pitchFamily="34" charset="0"/>
              </a:rPr>
              <a:t> </a:t>
            </a:r>
            <a:r>
              <a:rPr sz="3200" b="1" spc="15" smtClean="0">
                <a:latin typeface="Calibri" pitchFamily="34" charset="0"/>
                <a:cs typeface="Calibri" pitchFamily="34" charset="0"/>
              </a:rPr>
              <a:t>interest</a:t>
            </a:r>
            <a:r>
              <a:rPr lang="en-US" sz="3200" b="1" spc="15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sz="3200" b="1" spc="-5" smtClean="0">
                <a:latin typeface="Calibri" pitchFamily="34" charset="0"/>
                <a:cs typeface="Calibri" pitchFamily="34" charset="0"/>
              </a:rPr>
              <a:t>-</a:t>
            </a:r>
            <a:r>
              <a:rPr sz="3200" b="1" spc="-5" dirty="0">
                <a:latin typeface="Calibri" pitchFamily="34" charset="0"/>
                <a:cs typeface="Calibri" pitchFamily="34" charset="0"/>
              </a:rPr>
              <a:t>	</a:t>
            </a:r>
            <a:r>
              <a:rPr sz="3200" spc="-165" dirty="0">
                <a:latin typeface="Calibri" pitchFamily="34" charset="0"/>
                <a:cs typeface="Calibri" pitchFamily="34" charset="0"/>
              </a:rPr>
              <a:t>It </a:t>
            </a:r>
            <a:r>
              <a:rPr sz="3200" spc="-180" dirty="0">
                <a:latin typeface="Calibri" pitchFamily="34" charset="0"/>
                <a:cs typeface="Calibri" pitchFamily="34" charset="0"/>
              </a:rPr>
              <a:t>is </a:t>
            </a:r>
            <a:r>
              <a:rPr sz="3200" spc="-215" dirty="0">
                <a:latin typeface="Calibri" pitchFamily="34" charset="0"/>
                <a:cs typeface="Calibri" pitchFamily="34" charset="0"/>
              </a:rPr>
              <a:t>the </a:t>
            </a:r>
            <a:r>
              <a:rPr sz="3200" spc="-195" dirty="0">
                <a:latin typeface="Calibri" pitchFamily="34" charset="0"/>
                <a:cs typeface="Calibri" pitchFamily="34" charset="0"/>
              </a:rPr>
              <a:t>interest </a:t>
            </a:r>
            <a:r>
              <a:rPr sz="3200" spc="-204" dirty="0">
                <a:latin typeface="Calibri" pitchFamily="34" charset="0"/>
                <a:cs typeface="Calibri" pitchFamily="34" charset="0"/>
              </a:rPr>
              <a:t>that </a:t>
            </a:r>
            <a:r>
              <a:rPr sz="3200" spc="-180" dirty="0">
                <a:latin typeface="Calibri" pitchFamily="34" charset="0"/>
                <a:cs typeface="Calibri" pitchFamily="34" charset="0"/>
              </a:rPr>
              <a:t>is </a:t>
            </a:r>
            <a:r>
              <a:rPr sz="3200" spc="-225" dirty="0">
                <a:latin typeface="Calibri" pitchFamily="34" charset="0"/>
                <a:cs typeface="Calibri" pitchFamily="34" charset="0"/>
              </a:rPr>
              <a:t>received </a:t>
            </a:r>
            <a:r>
              <a:rPr sz="3200" spc="-270" dirty="0">
                <a:latin typeface="Calibri" pitchFamily="34" charset="0"/>
                <a:cs typeface="Calibri" pitchFamily="34" charset="0"/>
              </a:rPr>
              <a:t>on </a:t>
            </a:r>
            <a:r>
              <a:rPr sz="3200" spc="-215" dirty="0">
                <a:latin typeface="Calibri" pitchFamily="34" charset="0"/>
                <a:cs typeface="Calibri" pitchFamily="34" charset="0"/>
              </a:rPr>
              <a:t>the  </a:t>
            </a:r>
            <a:r>
              <a:rPr sz="3200" spc="-204" dirty="0">
                <a:latin typeface="Calibri" pitchFamily="34" charset="0"/>
                <a:cs typeface="Calibri" pitchFamily="34" charset="0"/>
              </a:rPr>
              <a:t>original </a:t>
            </a:r>
            <a:r>
              <a:rPr sz="3200" spc="-254" dirty="0">
                <a:latin typeface="Calibri" pitchFamily="34" charset="0"/>
                <a:cs typeface="Calibri" pitchFamily="34" charset="0"/>
              </a:rPr>
              <a:t>amount </a:t>
            </a:r>
            <a:r>
              <a:rPr sz="3200" spc="-200" dirty="0">
                <a:latin typeface="Calibri" pitchFamily="34" charset="0"/>
                <a:cs typeface="Calibri" pitchFamily="34" charset="0"/>
              </a:rPr>
              <a:t>(principal) </a:t>
            </a:r>
            <a:r>
              <a:rPr sz="3200" spc="-235" dirty="0">
                <a:latin typeface="Calibri" pitchFamily="34" charset="0"/>
                <a:cs typeface="Calibri" pitchFamily="34" charset="0"/>
              </a:rPr>
              <a:t>as </a:t>
            </a:r>
            <a:r>
              <a:rPr sz="3200" spc="-220" dirty="0">
                <a:latin typeface="Calibri" pitchFamily="34" charset="0"/>
                <a:cs typeface="Calibri" pitchFamily="34" charset="0"/>
              </a:rPr>
              <a:t>well </a:t>
            </a:r>
            <a:r>
              <a:rPr sz="3200" spc="-235" dirty="0">
                <a:latin typeface="Calibri" pitchFamily="34" charset="0"/>
                <a:cs typeface="Calibri" pitchFamily="34" charset="0"/>
              </a:rPr>
              <a:t>as </a:t>
            </a:r>
            <a:r>
              <a:rPr sz="3200" spc="-265" dirty="0">
                <a:latin typeface="Calibri" pitchFamily="34" charset="0"/>
                <a:cs typeface="Calibri" pitchFamily="34" charset="0"/>
              </a:rPr>
              <a:t>on </a:t>
            </a:r>
            <a:r>
              <a:rPr sz="3200" spc="-250" dirty="0">
                <a:latin typeface="Calibri" pitchFamily="34" charset="0"/>
                <a:cs typeface="Calibri" pitchFamily="34" charset="0"/>
              </a:rPr>
              <a:t>any </a:t>
            </a:r>
            <a:r>
              <a:rPr sz="3200" spc="-195" dirty="0">
                <a:latin typeface="Calibri" pitchFamily="34" charset="0"/>
                <a:cs typeface="Calibri" pitchFamily="34" charset="0"/>
              </a:rPr>
              <a:t>interest </a:t>
            </a:r>
            <a:r>
              <a:rPr sz="3200" spc="-240" dirty="0">
                <a:latin typeface="Calibri" pitchFamily="34" charset="0"/>
                <a:cs typeface="Calibri" pitchFamily="34" charset="0"/>
              </a:rPr>
              <a:t>earned  </a:t>
            </a:r>
            <a:r>
              <a:rPr sz="3200" spc="-220" dirty="0">
                <a:latin typeface="Calibri" pitchFamily="34" charset="0"/>
                <a:cs typeface="Calibri" pitchFamily="34" charset="0"/>
              </a:rPr>
              <a:t>but not </a:t>
            </a:r>
            <a:r>
              <a:rPr sz="3200" spc="-245" dirty="0">
                <a:latin typeface="Calibri" pitchFamily="34" charset="0"/>
                <a:cs typeface="Calibri" pitchFamily="34" charset="0"/>
              </a:rPr>
              <a:t>withdrawn </a:t>
            </a:r>
            <a:r>
              <a:rPr sz="3200" spc="-229" dirty="0">
                <a:latin typeface="Calibri" pitchFamily="34" charset="0"/>
                <a:cs typeface="Calibri" pitchFamily="34" charset="0"/>
              </a:rPr>
              <a:t>during </a:t>
            </a:r>
            <a:r>
              <a:rPr sz="3200" spc="-200" dirty="0">
                <a:latin typeface="Calibri" pitchFamily="34" charset="0"/>
                <a:cs typeface="Calibri" pitchFamily="34" charset="0"/>
              </a:rPr>
              <a:t>earlier</a:t>
            </a:r>
            <a:r>
              <a:rPr sz="3200" spc="180" dirty="0">
                <a:latin typeface="Calibri" pitchFamily="34" charset="0"/>
                <a:cs typeface="Calibri" pitchFamily="34" charset="0"/>
              </a:rPr>
              <a:t> </a:t>
            </a:r>
            <a:r>
              <a:rPr sz="3200" spc="-210">
                <a:latin typeface="Calibri" pitchFamily="34" charset="0"/>
                <a:cs typeface="Calibri" pitchFamily="34" charset="0"/>
              </a:rPr>
              <a:t>periods</a:t>
            </a:r>
            <a:r>
              <a:rPr sz="3200" spc="-210" smtClean="0">
                <a:latin typeface="Calibri" pitchFamily="34" charset="0"/>
                <a:cs typeface="Calibri" pitchFamily="34" charset="0"/>
              </a:rPr>
              <a:t>.</a:t>
            </a:r>
            <a:endParaRPr sz="4400">
              <a:latin typeface="Calibri" pitchFamily="34" charset="0"/>
              <a:cs typeface="Calibri" pitchFamily="34" charset="0"/>
            </a:endParaRPr>
          </a:p>
          <a:p>
            <a:pPr marL="469900" marR="104775" indent="-457200">
              <a:lnSpc>
                <a:spcPct val="98600"/>
              </a:lnSpc>
              <a:buClr>
                <a:srgbClr val="C00000"/>
              </a:buClr>
              <a:buFont typeface="Wingdings"/>
              <a:buChar char=""/>
              <a:tabLst>
                <a:tab pos="469265" algn="l"/>
                <a:tab pos="469900" algn="l"/>
              </a:tabLst>
            </a:pPr>
            <a:r>
              <a:rPr sz="3200" b="1" spc="15">
                <a:latin typeface="Calibri" pitchFamily="34" charset="0"/>
                <a:cs typeface="Calibri" pitchFamily="34" charset="0"/>
              </a:rPr>
              <a:t>Simple </a:t>
            </a:r>
            <a:r>
              <a:rPr sz="3200" b="1" spc="15" smtClean="0">
                <a:latin typeface="Calibri" pitchFamily="34" charset="0"/>
                <a:cs typeface="Calibri" pitchFamily="34" charset="0"/>
              </a:rPr>
              <a:t>interest</a:t>
            </a:r>
            <a:r>
              <a:rPr lang="en-US" sz="3200" b="1" spc="15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sz="3200" b="1" spc="-5" smtClean="0">
                <a:latin typeface="Calibri" pitchFamily="34" charset="0"/>
                <a:cs typeface="Calibri" pitchFamily="34" charset="0"/>
              </a:rPr>
              <a:t>- </a:t>
            </a:r>
            <a:r>
              <a:rPr sz="3200" spc="-165" dirty="0">
                <a:latin typeface="Calibri" pitchFamily="34" charset="0"/>
                <a:cs typeface="Calibri" pitchFamily="34" charset="0"/>
              </a:rPr>
              <a:t>It </a:t>
            </a:r>
            <a:r>
              <a:rPr sz="3200" spc="-175" dirty="0">
                <a:latin typeface="Calibri" pitchFamily="34" charset="0"/>
                <a:cs typeface="Calibri" pitchFamily="34" charset="0"/>
              </a:rPr>
              <a:t>is </a:t>
            </a:r>
            <a:r>
              <a:rPr sz="3200" spc="-215" dirty="0">
                <a:latin typeface="Calibri" pitchFamily="34" charset="0"/>
                <a:cs typeface="Calibri" pitchFamily="34" charset="0"/>
              </a:rPr>
              <a:t>the </a:t>
            </a:r>
            <a:r>
              <a:rPr sz="3200" spc="-195" dirty="0">
                <a:latin typeface="Calibri" pitchFamily="34" charset="0"/>
                <a:cs typeface="Calibri" pitchFamily="34" charset="0"/>
              </a:rPr>
              <a:t>interest </a:t>
            </a:r>
            <a:r>
              <a:rPr sz="3200" spc="-204" dirty="0">
                <a:latin typeface="Calibri" pitchFamily="34" charset="0"/>
                <a:cs typeface="Calibri" pitchFamily="34" charset="0"/>
              </a:rPr>
              <a:t>that </a:t>
            </a:r>
            <a:r>
              <a:rPr sz="3200" spc="-175" dirty="0">
                <a:latin typeface="Calibri" pitchFamily="34" charset="0"/>
                <a:cs typeface="Calibri" pitchFamily="34" charset="0"/>
              </a:rPr>
              <a:t>is </a:t>
            </a:r>
            <a:r>
              <a:rPr sz="3200" spc="-220" dirty="0">
                <a:latin typeface="Calibri" pitchFamily="34" charset="0"/>
                <a:cs typeface="Calibri" pitchFamily="34" charset="0"/>
              </a:rPr>
              <a:t>calculated </a:t>
            </a:r>
            <a:r>
              <a:rPr sz="3200" spc="-225" dirty="0">
                <a:latin typeface="Calibri" pitchFamily="34" charset="0"/>
                <a:cs typeface="Calibri" pitchFamily="34" charset="0"/>
              </a:rPr>
              <a:t>only </a:t>
            </a:r>
            <a:r>
              <a:rPr sz="3200" spc="-270" dirty="0">
                <a:latin typeface="Calibri" pitchFamily="34" charset="0"/>
                <a:cs typeface="Calibri" pitchFamily="34" charset="0"/>
              </a:rPr>
              <a:t>on  </a:t>
            </a:r>
            <a:r>
              <a:rPr sz="3200" spc="-215" dirty="0">
                <a:latin typeface="Calibri" pitchFamily="34" charset="0"/>
                <a:cs typeface="Calibri" pitchFamily="34" charset="0"/>
              </a:rPr>
              <a:t>the </a:t>
            </a:r>
            <a:r>
              <a:rPr sz="3200" spc="-204" dirty="0">
                <a:latin typeface="Calibri" pitchFamily="34" charset="0"/>
                <a:cs typeface="Calibri" pitchFamily="34" charset="0"/>
              </a:rPr>
              <a:t>original </a:t>
            </a:r>
            <a:r>
              <a:rPr sz="3200" spc="-254" dirty="0">
                <a:latin typeface="Calibri" pitchFamily="34" charset="0"/>
                <a:cs typeface="Calibri" pitchFamily="34" charset="0"/>
              </a:rPr>
              <a:t>amount </a:t>
            </a:r>
            <a:r>
              <a:rPr sz="3200" spc="-195" dirty="0">
                <a:latin typeface="Calibri" pitchFamily="34" charset="0"/>
                <a:cs typeface="Calibri" pitchFamily="34" charset="0"/>
              </a:rPr>
              <a:t>(principal), </a:t>
            </a:r>
            <a:r>
              <a:rPr sz="3200" spc="-260" dirty="0">
                <a:latin typeface="Calibri" pitchFamily="34" charset="0"/>
                <a:cs typeface="Calibri" pitchFamily="34" charset="0"/>
              </a:rPr>
              <a:t>and </a:t>
            </a:r>
            <a:r>
              <a:rPr sz="3200" spc="-195" dirty="0">
                <a:latin typeface="Calibri" pitchFamily="34" charset="0"/>
                <a:cs typeface="Calibri" pitchFamily="34" charset="0"/>
              </a:rPr>
              <a:t>thus, </a:t>
            </a:r>
            <a:r>
              <a:rPr sz="3200" spc="-265" dirty="0">
                <a:latin typeface="Calibri" pitchFamily="34" charset="0"/>
                <a:cs typeface="Calibri" pitchFamily="34" charset="0"/>
              </a:rPr>
              <a:t>no </a:t>
            </a:r>
            <a:r>
              <a:rPr sz="3200" spc="-254" dirty="0">
                <a:latin typeface="Calibri" pitchFamily="34" charset="0"/>
                <a:cs typeface="Calibri" pitchFamily="34" charset="0"/>
              </a:rPr>
              <a:t>compounding </a:t>
            </a:r>
            <a:r>
              <a:rPr sz="3200" spc="-204" dirty="0">
                <a:latin typeface="Calibri" pitchFamily="34" charset="0"/>
                <a:cs typeface="Calibri" pitchFamily="34" charset="0"/>
              </a:rPr>
              <a:t>of  </a:t>
            </a:r>
            <a:r>
              <a:rPr sz="3200" spc="-195" dirty="0">
                <a:latin typeface="Calibri" pitchFamily="34" charset="0"/>
                <a:cs typeface="Calibri" pitchFamily="34" charset="0"/>
              </a:rPr>
              <a:t>interest </a:t>
            </a:r>
            <a:r>
              <a:rPr sz="3200" spc="-215" dirty="0">
                <a:latin typeface="Calibri" pitchFamily="34" charset="0"/>
                <a:cs typeface="Calibri" pitchFamily="34" charset="0"/>
              </a:rPr>
              <a:t>takes</a:t>
            </a:r>
            <a:r>
              <a:rPr sz="3200" spc="-400" dirty="0">
                <a:latin typeface="Calibri" pitchFamily="34" charset="0"/>
                <a:cs typeface="Calibri" pitchFamily="34" charset="0"/>
              </a:rPr>
              <a:t> </a:t>
            </a:r>
            <a:r>
              <a:rPr sz="3200" spc="-215" dirty="0">
                <a:latin typeface="Calibri" pitchFamily="34" charset="0"/>
                <a:cs typeface="Calibri" pitchFamily="34" charset="0"/>
              </a:rPr>
              <a:t>place.</a:t>
            </a:r>
            <a:endParaRPr sz="320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381000" y="342900"/>
            <a:ext cx="6972300" cy="624840"/>
          </a:xfrm>
          <a:custGeom>
            <a:avLst/>
            <a:gdLst/>
            <a:ahLst/>
            <a:cxnLst/>
            <a:rect l="l" t="t" r="r" b="b"/>
            <a:pathLst>
              <a:path w="6972300" h="624840">
                <a:moveTo>
                  <a:pt x="0" y="624839"/>
                </a:moveTo>
                <a:lnTo>
                  <a:pt x="6972300" y="624839"/>
                </a:lnTo>
                <a:lnTo>
                  <a:pt x="6972300" y="0"/>
                </a:lnTo>
                <a:lnTo>
                  <a:pt x="0" y="0"/>
                </a:lnTo>
                <a:lnTo>
                  <a:pt x="0" y="624839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342900" y="1036319"/>
            <a:ext cx="7086600" cy="0"/>
          </a:xfrm>
          <a:custGeom>
            <a:avLst/>
            <a:gdLst/>
            <a:ahLst/>
            <a:cxnLst/>
            <a:rect l="l" t="t" r="r" b="b"/>
            <a:pathLst>
              <a:path w="7086600">
                <a:moveTo>
                  <a:pt x="0" y="0"/>
                </a:moveTo>
                <a:lnTo>
                  <a:pt x="7086600" y="0"/>
                </a:lnTo>
              </a:path>
            </a:pathLst>
          </a:custGeom>
          <a:ln w="15239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350520" y="281940"/>
            <a:ext cx="0" cy="746760"/>
          </a:xfrm>
          <a:custGeom>
            <a:avLst/>
            <a:gdLst/>
            <a:ahLst/>
            <a:cxnLst/>
            <a:rect l="l" t="t" r="r" b="b"/>
            <a:pathLst>
              <a:path h="746760">
                <a:moveTo>
                  <a:pt x="0" y="0"/>
                </a:moveTo>
                <a:lnTo>
                  <a:pt x="0" y="746760"/>
                </a:lnTo>
              </a:path>
            </a:pathLst>
          </a:custGeom>
          <a:ln w="15239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342900" y="274320"/>
            <a:ext cx="7086600" cy="0"/>
          </a:xfrm>
          <a:custGeom>
            <a:avLst/>
            <a:gdLst/>
            <a:ahLst/>
            <a:cxnLst/>
            <a:rect l="l" t="t" r="r" b="b"/>
            <a:pathLst>
              <a:path w="7086600">
                <a:moveTo>
                  <a:pt x="0" y="0"/>
                </a:moveTo>
                <a:lnTo>
                  <a:pt x="7086600" y="0"/>
                </a:lnTo>
              </a:path>
            </a:pathLst>
          </a:custGeom>
          <a:ln w="15239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7421880" y="281940"/>
            <a:ext cx="0" cy="746760"/>
          </a:xfrm>
          <a:custGeom>
            <a:avLst/>
            <a:gdLst/>
            <a:ahLst/>
            <a:cxnLst/>
            <a:rect l="l" t="t" r="r" b="b"/>
            <a:pathLst>
              <a:path h="746760">
                <a:moveTo>
                  <a:pt x="0" y="0"/>
                </a:moveTo>
                <a:lnTo>
                  <a:pt x="0" y="746759"/>
                </a:lnTo>
              </a:path>
            </a:pathLst>
          </a:custGeom>
          <a:ln w="1524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373379" y="990600"/>
            <a:ext cx="7025640" cy="0"/>
          </a:xfrm>
          <a:custGeom>
            <a:avLst/>
            <a:gdLst/>
            <a:ahLst/>
            <a:cxnLst/>
            <a:rect l="l" t="t" r="r" b="b"/>
            <a:pathLst>
              <a:path w="7025640">
                <a:moveTo>
                  <a:pt x="0" y="0"/>
                </a:moveTo>
                <a:lnTo>
                  <a:pt x="7025640" y="0"/>
                </a:lnTo>
              </a:path>
            </a:pathLst>
          </a:custGeom>
          <a:ln w="45719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 txBox="1">
            <a:spLocks noGrp="1"/>
          </p:cNvSpPr>
          <p:nvPr>
            <p:ph type="title"/>
          </p:nvPr>
        </p:nvSpPr>
        <p:spPr>
          <a:xfrm>
            <a:off x="358140" y="281940"/>
            <a:ext cx="7056120" cy="986167"/>
          </a:xfrm>
          <a:prstGeom prst="rect">
            <a:avLst/>
          </a:prstGeom>
          <a:solidFill>
            <a:srgbClr val="FFFFFF"/>
          </a:solidFill>
        </p:spPr>
        <p:txBody>
          <a:bodyPr vert="horz" wrap="square" lIns="0" tIns="1270" rIns="0" bIns="0" rtlCol="0">
            <a:spAutoFit/>
          </a:bodyPr>
          <a:lstStyle/>
          <a:p>
            <a:pPr marL="114300">
              <a:lnSpc>
                <a:spcPct val="100000"/>
              </a:lnSpc>
              <a:spcBef>
                <a:spcPts val="10"/>
              </a:spcBef>
            </a:pPr>
            <a:r>
              <a:rPr sz="3200" spc="-5" dirty="0"/>
              <a:t>Methods of calculating </a:t>
            </a:r>
            <a:r>
              <a:rPr sz="3200" spc="-5"/>
              <a:t>future</a:t>
            </a:r>
            <a:r>
              <a:rPr sz="3200" spc="-40"/>
              <a:t> </a:t>
            </a:r>
            <a:r>
              <a:rPr sz="3200" spc="-5" smtClean="0"/>
              <a:t>value</a:t>
            </a:r>
            <a:endParaRPr sz="320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/>
          <p:nvPr/>
        </p:nvSpPr>
        <p:spPr>
          <a:xfrm>
            <a:off x="535940" y="1322578"/>
            <a:ext cx="7915909" cy="3690113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469900" marR="211454" indent="-457200" algn="just">
              <a:lnSpc>
                <a:spcPct val="100000"/>
              </a:lnSpc>
              <a:spcBef>
                <a:spcPts val="95"/>
              </a:spcBef>
              <a:buClr>
                <a:srgbClr val="C00000"/>
              </a:buClr>
              <a:buFont typeface="Wingdings"/>
              <a:buChar char=""/>
              <a:tabLst>
                <a:tab pos="469900" algn="l"/>
                <a:tab pos="470534" algn="l"/>
              </a:tabLst>
            </a:pPr>
            <a:r>
              <a:rPr sz="2800" spc="-280" dirty="0">
                <a:latin typeface="Calibri" pitchFamily="34" charset="0"/>
                <a:cs typeface="Calibri" pitchFamily="34" charset="0"/>
              </a:rPr>
              <a:t>By </a:t>
            </a:r>
            <a:r>
              <a:rPr sz="2800" spc="-185" dirty="0">
                <a:latin typeface="Calibri" pitchFamily="34" charset="0"/>
                <a:cs typeface="Calibri" pitchFamily="34" charset="0"/>
              </a:rPr>
              <a:t>all </a:t>
            </a:r>
            <a:r>
              <a:rPr sz="2800" spc="-215" dirty="0">
                <a:latin typeface="Calibri" pitchFamily="34" charset="0"/>
                <a:cs typeface="Calibri" pitchFamily="34" charset="0"/>
              </a:rPr>
              <a:t>the </a:t>
            </a:r>
            <a:r>
              <a:rPr sz="2800" spc="-254" dirty="0">
                <a:latin typeface="Calibri" pitchFamily="34" charset="0"/>
                <a:cs typeface="Calibri" pitchFamily="34" charset="0"/>
              </a:rPr>
              <a:t>above </a:t>
            </a:r>
            <a:r>
              <a:rPr sz="2800" spc="-220" dirty="0">
                <a:latin typeface="Calibri" pitchFamily="34" charset="0"/>
                <a:cs typeface="Calibri" pitchFamily="34" charset="0"/>
              </a:rPr>
              <a:t>discussion </a:t>
            </a:r>
            <a:r>
              <a:rPr sz="2800" spc="-300" dirty="0">
                <a:latin typeface="Calibri" pitchFamily="34" charset="0"/>
                <a:cs typeface="Calibri" pitchFamily="34" charset="0"/>
              </a:rPr>
              <a:t>we </a:t>
            </a:r>
            <a:r>
              <a:rPr sz="2800" spc="-220" dirty="0">
                <a:latin typeface="Calibri" pitchFamily="34" charset="0"/>
                <a:cs typeface="Calibri" pitchFamily="34" charset="0"/>
              </a:rPr>
              <a:t>get </a:t>
            </a:r>
            <a:r>
              <a:rPr sz="2800" spc="-210" dirty="0">
                <a:latin typeface="Calibri" pitchFamily="34" charset="0"/>
                <a:cs typeface="Calibri" pitchFamily="34" charset="0"/>
              </a:rPr>
              <a:t>to </a:t>
            </a:r>
            <a:r>
              <a:rPr sz="2800" spc="-280" dirty="0">
                <a:latin typeface="Calibri" pitchFamily="34" charset="0"/>
                <a:cs typeface="Calibri" pitchFamily="34" charset="0"/>
              </a:rPr>
              <a:t>know </a:t>
            </a:r>
            <a:r>
              <a:rPr sz="2800" spc="-240" dirty="0">
                <a:latin typeface="Calibri" pitchFamily="34" charset="0"/>
                <a:cs typeface="Calibri" pitchFamily="34" charset="0"/>
              </a:rPr>
              <a:t>about </a:t>
            </a:r>
            <a:r>
              <a:rPr sz="2800" spc="-215" dirty="0">
                <a:latin typeface="Calibri" pitchFamily="34" charset="0"/>
                <a:cs typeface="Calibri" pitchFamily="34" charset="0"/>
              </a:rPr>
              <a:t>the </a:t>
            </a:r>
            <a:r>
              <a:rPr sz="2800" spc="-229" dirty="0">
                <a:latin typeface="Calibri" pitchFamily="34" charset="0"/>
                <a:cs typeface="Calibri" pitchFamily="34" charset="0"/>
              </a:rPr>
              <a:t>value </a:t>
            </a:r>
            <a:r>
              <a:rPr sz="2800" spc="-210" dirty="0">
                <a:latin typeface="Calibri" pitchFamily="34" charset="0"/>
                <a:cs typeface="Calibri" pitchFamily="34" charset="0"/>
              </a:rPr>
              <a:t>of  </a:t>
            </a:r>
            <a:r>
              <a:rPr sz="2800" spc="-275" dirty="0">
                <a:latin typeface="Calibri" pitchFamily="34" charset="0"/>
                <a:cs typeface="Calibri" pitchFamily="34" charset="0"/>
              </a:rPr>
              <a:t>money </a:t>
            </a:r>
            <a:r>
              <a:rPr sz="2800" spc="-229" dirty="0">
                <a:latin typeface="Calibri" pitchFamily="34" charset="0"/>
                <a:cs typeface="Calibri" pitchFamily="34" charset="0"/>
              </a:rPr>
              <a:t>with </a:t>
            </a:r>
            <a:r>
              <a:rPr sz="2800" spc="-215" dirty="0">
                <a:latin typeface="Calibri" pitchFamily="34" charset="0"/>
                <a:cs typeface="Calibri" pitchFamily="34" charset="0"/>
              </a:rPr>
              <a:t>respect </a:t>
            </a:r>
            <a:r>
              <a:rPr sz="2800" spc="-210" dirty="0">
                <a:latin typeface="Calibri" pitchFamily="34" charset="0"/>
                <a:cs typeface="Calibri" pitchFamily="34" charset="0"/>
              </a:rPr>
              <a:t>to</a:t>
            </a:r>
            <a:r>
              <a:rPr sz="2800" spc="-425" dirty="0">
                <a:latin typeface="Calibri" pitchFamily="34" charset="0"/>
                <a:cs typeface="Calibri" pitchFamily="34" charset="0"/>
              </a:rPr>
              <a:t> </a:t>
            </a:r>
            <a:r>
              <a:rPr sz="2800" spc="-204" dirty="0">
                <a:latin typeface="Calibri" pitchFamily="34" charset="0"/>
                <a:cs typeface="Calibri" pitchFamily="34" charset="0"/>
              </a:rPr>
              <a:t>time.</a:t>
            </a:r>
            <a:endParaRPr sz="2800">
              <a:latin typeface="Calibri" pitchFamily="34" charset="0"/>
              <a:cs typeface="Calibri" pitchFamily="34" charset="0"/>
            </a:endParaRPr>
          </a:p>
          <a:p>
            <a:pPr marL="469900" marR="427355" indent="-457200" algn="just">
              <a:lnSpc>
                <a:spcPct val="100000"/>
              </a:lnSpc>
              <a:spcBef>
                <a:spcPts val="600"/>
              </a:spcBef>
              <a:buClr>
                <a:srgbClr val="C00000"/>
              </a:buClr>
              <a:buFont typeface="Wingdings"/>
              <a:buChar char=""/>
              <a:tabLst>
                <a:tab pos="469900" algn="l"/>
                <a:tab pos="470534" algn="l"/>
              </a:tabLst>
            </a:pPr>
            <a:r>
              <a:rPr sz="2800" spc="-350" dirty="0">
                <a:latin typeface="Calibri" pitchFamily="34" charset="0"/>
                <a:cs typeface="Calibri" pitchFamily="34" charset="0"/>
              </a:rPr>
              <a:t>We </a:t>
            </a:r>
            <a:r>
              <a:rPr sz="2800" spc="-225" dirty="0">
                <a:latin typeface="Calibri" pitchFamily="34" charset="0"/>
                <a:cs typeface="Calibri" pitchFamily="34" charset="0"/>
              </a:rPr>
              <a:t>learn </a:t>
            </a:r>
            <a:r>
              <a:rPr sz="2800" spc="-215" dirty="0">
                <a:latin typeface="Calibri" pitchFamily="34" charset="0"/>
                <a:cs typeface="Calibri" pitchFamily="34" charset="0"/>
              </a:rPr>
              <a:t>the </a:t>
            </a:r>
            <a:r>
              <a:rPr sz="2800" spc="-240" dirty="0">
                <a:latin typeface="Calibri" pitchFamily="34" charset="0"/>
                <a:cs typeface="Calibri" pitchFamily="34" charset="0"/>
              </a:rPr>
              <a:t>importance </a:t>
            </a:r>
            <a:r>
              <a:rPr sz="2800" spc="-210" dirty="0">
                <a:latin typeface="Calibri" pitchFamily="34" charset="0"/>
                <a:cs typeface="Calibri" pitchFamily="34" charset="0"/>
              </a:rPr>
              <a:t>of </a:t>
            </a:r>
            <a:r>
              <a:rPr sz="2800" spc="-355" dirty="0">
                <a:latin typeface="Calibri" pitchFamily="34" charset="0"/>
                <a:cs typeface="Calibri" pitchFamily="34" charset="0"/>
              </a:rPr>
              <a:t>TVM </a:t>
            </a:r>
            <a:r>
              <a:rPr sz="2800" spc="-300" dirty="0">
                <a:latin typeface="Calibri" pitchFamily="34" charset="0"/>
                <a:cs typeface="Calibri" pitchFamily="34" charset="0"/>
              </a:rPr>
              <a:t>how </a:t>
            </a:r>
            <a:r>
              <a:rPr sz="2800" spc="-150" dirty="0">
                <a:latin typeface="Calibri" pitchFamily="34" charset="0"/>
                <a:cs typeface="Calibri" pitchFamily="34" charset="0"/>
              </a:rPr>
              <a:t>it </a:t>
            </a:r>
            <a:r>
              <a:rPr sz="2800" spc="-200" dirty="0">
                <a:latin typeface="Calibri" pitchFamily="34" charset="0"/>
                <a:cs typeface="Calibri" pitchFamily="34" charset="0"/>
              </a:rPr>
              <a:t>will </a:t>
            </a:r>
            <a:r>
              <a:rPr sz="2800" spc="-229" dirty="0">
                <a:latin typeface="Calibri" pitchFamily="34" charset="0"/>
                <a:cs typeface="Calibri" pitchFamily="34" charset="0"/>
              </a:rPr>
              <a:t>help </a:t>
            </a:r>
            <a:r>
              <a:rPr sz="2800" spc="-210" dirty="0">
                <a:latin typeface="Calibri" pitchFamily="34" charset="0"/>
                <a:cs typeface="Calibri" pitchFamily="34" charset="0"/>
              </a:rPr>
              <a:t>in </a:t>
            </a:r>
            <a:r>
              <a:rPr sz="2800" spc="-260" dirty="0">
                <a:latin typeface="Calibri" pitchFamily="34" charset="0"/>
                <a:cs typeface="Calibri" pitchFamily="34" charset="0"/>
              </a:rPr>
              <a:t>making  </a:t>
            </a:r>
            <a:r>
              <a:rPr sz="2800" spc="-195" dirty="0">
                <a:latin typeface="Calibri" pitchFamily="34" charset="0"/>
                <a:cs typeface="Calibri" pitchFamily="34" charset="0"/>
              </a:rPr>
              <a:t>different </a:t>
            </a:r>
            <a:r>
              <a:rPr sz="2800" spc="-220" dirty="0">
                <a:latin typeface="Calibri" pitchFamily="34" charset="0"/>
                <a:cs typeface="Calibri" pitchFamily="34" charset="0"/>
              </a:rPr>
              <a:t>decision </a:t>
            </a:r>
            <a:r>
              <a:rPr sz="2800" spc="-254" dirty="0">
                <a:latin typeface="Calibri" pitchFamily="34" charset="0"/>
                <a:cs typeface="Calibri" pitchFamily="34" charset="0"/>
              </a:rPr>
              <a:t>which </a:t>
            </a:r>
            <a:r>
              <a:rPr sz="2800" spc="-200" dirty="0">
                <a:latin typeface="Calibri" pitchFamily="34" charset="0"/>
                <a:cs typeface="Calibri" pitchFamily="34" charset="0"/>
              </a:rPr>
              <a:t>will </a:t>
            </a:r>
            <a:r>
              <a:rPr sz="2800" spc="-229" dirty="0">
                <a:latin typeface="Calibri" pitchFamily="34" charset="0"/>
                <a:cs typeface="Calibri" pitchFamily="34" charset="0"/>
              </a:rPr>
              <a:t>provide </a:t>
            </a:r>
            <a:r>
              <a:rPr sz="2800" spc="-195" dirty="0">
                <a:latin typeface="Calibri" pitchFamily="34" charset="0"/>
                <a:cs typeface="Calibri" pitchFamily="34" charset="0"/>
              </a:rPr>
              <a:t>profit </a:t>
            </a:r>
            <a:r>
              <a:rPr sz="2800" spc="-210" dirty="0">
                <a:latin typeface="Calibri" pitchFamily="34" charset="0"/>
                <a:cs typeface="Calibri" pitchFamily="34" charset="0"/>
              </a:rPr>
              <a:t>to</a:t>
            </a:r>
            <a:r>
              <a:rPr sz="2800" spc="-415" dirty="0">
                <a:latin typeface="Calibri" pitchFamily="34" charset="0"/>
                <a:cs typeface="Calibri" pitchFamily="34" charset="0"/>
              </a:rPr>
              <a:t> </a:t>
            </a:r>
            <a:r>
              <a:rPr sz="2800" spc="-200" dirty="0">
                <a:latin typeface="Calibri" pitchFamily="34" charset="0"/>
                <a:cs typeface="Calibri" pitchFamily="34" charset="0"/>
              </a:rPr>
              <a:t>firm.</a:t>
            </a:r>
            <a:endParaRPr sz="2800">
              <a:latin typeface="Calibri" pitchFamily="34" charset="0"/>
              <a:cs typeface="Calibri" pitchFamily="34" charset="0"/>
            </a:endParaRPr>
          </a:p>
          <a:p>
            <a:pPr marL="469900" marR="5080" indent="-457200" algn="just">
              <a:lnSpc>
                <a:spcPct val="100000"/>
              </a:lnSpc>
              <a:spcBef>
                <a:spcPts val="600"/>
              </a:spcBef>
              <a:buClr>
                <a:srgbClr val="C00000"/>
              </a:buClr>
              <a:buFont typeface="Wingdings"/>
              <a:buChar char=""/>
              <a:tabLst>
                <a:tab pos="469900" algn="l"/>
                <a:tab pos="470534" algn="l"/>
              </a:tabLst>
            </a:pPr>
            <a:r>
              <a:rPr sz="2800" spc="-345" dirty="0">
                <a:latin typeface="Calibri" pitchFamily="34" charset="0"/>
                <a:cs typeface="Calibri" pitchFamily="34" charset="0"/>
              </a:rPr>
              <a:t>We </a:t>
            </a:r>
            <a:r>
              <a:rPr sz="2800" spc="-215" dirty="0">
                <a:latin typeface="Calibri" pitchFamily="34" charset="0"/>
                <a:cs typeface="Calibri" pitchFamily="34" charset="0"/>
              </a:rPr>
              <a:t>get </a:t>
            </a:r>
            <a:r>
              <a:rPr sz="2800" spc="-210" dirty="0">
                <a:latin typeface="Calibri" pitchFamily="34" charset="0"/>
                <a:cs typeface="Calibri" pitchFamily="34" charset="0"/>
              </a:rPr>
              <a:t>to </a:t>
            </a:r>
            <a:r>
              <a:rPr sz="2800" spc="-280" dirty="0">
                <a:latin typeface="Calibri" pitchFamily="34" charset="0"/>
                <a:cs typeface="Calibri" pitchFamily="34" charset="0"/>
              </a:rPr>
              <a:t>know </a:t>
            </a:r>
            <a:r>
              <a:rPr sz="2800" spc="-295" dirty="0">
                <a:latin typeface="Calibri" pitchFamily="34" charset="0"/>
                <a:cs typeface="Calibri" pitchFamily="34" charset="0"/>
              </a:rPr>
              <a:t>how </a:t>
            </a:r>
            <a:r>
              <a:rPr sz="2800" spc="-210" dirty="0">
                <a:latin typeface="Calibri" pitchFamily="34" charset="0"/>
                <a:cs typeface="Calibri" pitchFamily="34" charset="0"/>
              </a:rPr>
              <a:t>future </a:t>
            </a:r>
            <a:r>
              <a:rPr sz="2800" spc="-229" dirty="0">
                <a:latin typeface="Calibri" pitchFamily="34" charset="0"/>
                <a:cs typeface="Calibri" pitchFamily="34" charset="0"/>
              </a:rPr>
              <a:t>value </a:t>
            </a:r>
            <a:r>
              <a:rPr sz="2800" spc="-265" dirty="0">
                <a:latin typeface="Calibri" pitchFamily="34" charset="0"/>
                <a:cs typeface="Calibri" pitchFamily="34" charset="0"/>
              </a:rPr>
              <a:t>and </a:t>
            </a:r>
            <a:r>
              <a:rPr sz="2800" spc="-220" dirty="0">
                <a:latin typeface="Calibri" pitchFamily="34" charset="0"/>
                <a:cs typeface="Calibri" pitchFamily="34" charset="0"/>
              </a:rPr>
              <a:t>present </a:t>
            </a:r>
            <a:r>
              <a:rPr sz="2800" spc="-229" dirty="0">
                <a:latin typeface="Calibri" pitchFamily="34" charset="0"/>
                <a:cs typeface="Calibri" pitchFamily="34" charset="0"/>
              </a:rPr>
              <a:t>value </a:t>
            </a:r>
            <a:r>
              <a:rPr sz="2800" spc="-210" dirty="0">
                <a:latin typeface="Calibri" pitchFamily="34" charset="0"/>
                <a:cs typeface="Calibri" pitchFamily="34" charset="0"/>
              </a:rPr>
              <a:t>of </a:t>
            </a:r>
            <a:r>
              <a:rPr sz="2800" spc="-275" dirty="0">
                <a:latin typeface="Calibri" pitchFamily="34" charset="0"/>
                <a:cs typeface="Calibri" pitchFamily="34" charset="0"/>
              </a:rPr>
              <a:t>money </a:t>
            </a:r>
            <a:r>
              <a:rPr sz="2800" spc="-175" dirty="0">
                <a:latin typeface="Calibri" pitchFamily="34" charset="0"/>
                <a:cs typeface="Calibri" pitchFamily="34" charset="0"/>
              </a:rPr>
              <a:t>is  </a:t>
            </a:r>
            <a:r>
              <a:rPr sz="2800" spc="-210" dirty="0">
                <a:latin typeface="Calibri" pitchFamily="34" charset="0"/>
                <a:cs typeface="Calibri" pitchFamily="34" charset="0"/>
              </a:rPr>
              <a:t>calculated.</a:t>
            </a:r>
            <a:endParaRPr sz="2800">
              <a:latin typeface="Calibri" pitchFamily="34" charset="0"/>
              <a:cs typeface="Calibri" pitchFamily="34" charset="0"/>
            </a:endParaRPr>
          </a:p>
          <a:p>
            <a:pPr marL="469900" marR="573405" indent="-457200" algn="just">
              <a:lnSpc>
                <a:spcPct val="100000"/>
              </a:lnSpc>
              <a:spcBef>
                <a:spcPts val="605"/>
              </a:spcBef>
              <a:buClr>
                <a:srgbClr val="C00000"/>
              </a:buClr>
              <a:buFont typeface="Wingdings"/>
              <a:buChar char=""/>
              <a:tabLst>
                <a:tab pos="469900" algn="l"/>
                <a:tab pos="470534" algn="l"/>
              </a:tabLst>
            </a:pPr>
            <a:r>
              <a:rPr sz="2800" spc="-285" dirty="0">
                <a:latin typeface="Calibri" pitchFamily="34" charset="0"/>
                <a:cs typeface="Calibri" pitchFamily="34" charset="0"/>
              </a:rPr>
              <a:t>What </a:t>
            </a:r>
            <a:r>
              <a:rPr sz="2800" spc="-235" dirty="0">
                <a:latin typeface="Calibri" pitchFamily="34" charset="0"/>
                <a:cs typeface="Calibri" pitchFamily="34" charset="0"/>
              </a:rPr>
              <a:t>are </a:t>
            </a:r>
            <a:r>
              <a:rPr sz="2800" spc="-195" dirty="0">
                <a:latin typeface="Calibri" pitchFamily="34" charset="0"/>
                <a:cs typeface="Calibri" pitchFamily="34" charset="0"/>
              </a:rPr>
              <a:t>different </a:t>
            </a:r>
            <a:r>
              <a:rPr sz="2800" spc="-225" dirty="0">
                <a:latin typeface="Calibri" pitchFamily="34" charset="0"/>
                <a:cs typeface="Calibri" pitchFamily="34" charset="0"/>
              </a:rPr>
              <a:t>techniques </a:t>
            </a:r>
            <a:r>
              <a:rPr sz="2800" spc="-270" dirty="0">
                <a:latin typeface="Calibri" pitchFamily="34" charset="0"/>
                <a:cs typeface="Calibri" pitchFamily="34" charset="0"/>
              </a:rPr>
              <a:t>and </a:t>
            </a:r>
            <a:r>
              <a:rPr sz="2800" spc="-250" dirty="0">
                <a:latin typeface="Calibri" pitchFamily="34" charset="0"/>
                <a:cs typeface="Calibri" pitchFamily="34" charset="0"/>
              </a:rPr>
              <a:t>methods </a:t>
            </a:r>
            <a:r>
              <a:rPr sz="2800" spc="-204" dirty="0">
                <a:latin typeface="Calibri" pitchFamily="34" charset="0"/>
                <a:cs typeface="Calibri" pitchFamily="34" charset="0"/>
              </a:rPr>
              <a:t>for </a:t>
            </a:r>
            <a:r>
              <a:rPr sz="2800" spc="-215" dirty="0">
                <a:latin typeface="Calibri" pitchFamily="34" charset="0"/>
                <a:cs typeface="Calibri" pitchFamily="34" charset="0"/>
              </a:rPr>
              <a:t>calculating  </a:t>
            </a:r>
            <a:r>
              <a:rPr sz="2800" spc="-300">
                <a:latin typeface="Calibri" pitchFamily="34" charset="0"/>
                <a:cs typeface="Calibri" pitchFamily="34" charset="0"/>
              </a:rPr>
              <a:t>TVM</a:t>
            </a:r>
            <a:r>
              <a:rPr sz="2800" spc="-300" smtClean="0">
                <a:latin typeface="Calibri" pitchFamily="34" charset="0"/>
                <a:cs typeface="Calibri" pitchFamily="34" charset="0"/>
              </a:rPr>
              <a:t>.</a:t>
            </a:r>
            <a:endParaRPr sz="280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381000" y="342900"/>
            <a:ext cx="2476500" cy="609600"/>
          </a:xfrm>
          <a:custGeom>
            <a:avLst/>
            <a:gdLst/>
            <a:ahLst/>
            <a:cxnLst/>
            <a:rect l="l" t="t" r="r" b="b"/>
            <a:pathLst>
              <a:path w="2476500" h="609600">
                <a:moveTo>
                  <a:pt x="0" y="609600"/>
                </a:moveTo>
                <a:lnTo>
                  <a:pt x="2476500" y="609600"/>
                </a:lnTo>
                <a:lnTo>
                  <a:pt x="2476500" y="0"/>
                </a:lnTo>
                <a:lnTo>
                  <a:pt x="0" y="0"/>
                </a:lnTo>
                <a:lnTo>
                  <a:pt x="0" y="60960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>
            <a:spLocks noGrp="1"/>
          </p:cNvSpPr>
          <p:nvPr>
            <p:ph type="title"/>
          </p:nvPr>
        </p:nvSpPr>
        <p:spPr>
          <a:xfrm>
            <a:off x="350520" y="274320"/>
            <a:ext cx="4221480" cy="604012"/>
          </a:xfrm>
          <a:prstGeom prst="rect">
            <a:avLst/>
          </a:prstGeom>
          <a:solidFill>
            <a:srgbClr val="FFFFFF"/>
          </a:solidFill>
          <a:ln w="15239">
            <a:solidFill>
              <a:srgbClr val="FFFFFF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L="121920">
              <a:lnSpc>
                <a:spcPts val="5000"/>
              </a:lnSpc>
            </a:pPr>
            <a:r>
              <a:rPr sz="3200" spc="-5" smtClean="0"/>
              <a:t>Conclusion</a:t>
            </a:r>
            <a:endParaRPr sz="3200" spc="-5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/>
          <p:nvPr/>
        </p:nvSpPr>
        <p:spPr>
          <a:xfrm>
            <a:off x="0" y="1331975"/>
            <a:ext cx="9144000" cy="1905"/>
          </a:xfrm>
          <a:custGeom>
            <a:avLst/>
            <a:gdLst/>
            <a:ahLst/>
            <a:cxnLst/>
            <a:rect l="l" t="t" r="r" b="b"/>
            <a:pathLst>
              <a:path w="9144000" h="1905">
                <a:moveTo>
                  <a:pt x="0" y="0"/>
                </a:moveTo>
                <a:lnTo>
                  <a:pt x="9144000" y="1650"/>
                </a:lnTo>
              </a:path>
            </a:pathLst>
          </a:custGeom>
          <a:ln w="12192">
            <a:solidFill>
              <a:srgbClr val="BAAA8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535940" y="1246378"/>
            <a:ext cx="8150860" cy="556498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469900" marR="5080" indent="-457200" algn="just">
              <a:lnSpc>
                <a:spcPct val="100000"/>
              </a:lnSpc>
              <a:spcBef>
                <a:spcPts val="95"/>
              </a:spcBef>
              <a:buClr>
                <a:srgbClr val="C00000"/>
              </a:buClr>
              <a:buFont typeface="Wingdings"/>
              <a:buChar char=""/>
              <a:tabLst>
                <a:tab pos="469900" algn="l"/>
                <a:tab pos="470534" algn="l"/>
              </a:tabLst>
            </a:pPr>
            <a:r>
              <a:rPr sz="3200" spc="-270" dirty="0">
                <a:latin typeface="Times New Roman"/>
                <a:cs typeface="Times New Roman"/>
              </a:rPr>
              <a:t>The </a:t>
            </a:r>
            <a:r>
              <a:rPr sz="3200" spc="-225" dirty="0">
                <a:latin typeface="Times New Roman"/>
                <a:cs typeface="Times New Roman"/>
              </a:rPr>
              <a:t>time </a:t>
            </a:r>
            <a:r>
              <a:rPr sz="3200" spc="-229" dirty="0">
                <a:latin typeface="Times New Roman"/>
                <a:cs typeface="Times New Roman"/>
              </a:rPr>
              <a:t>value </a:t>
            </a:r>
            <a:r>
              <a:rPr sz="3200" spc="-210" dirty="0">
                <a:latin typeface="Times New Roman"/>
                <a:cs typeface="Times New Roman"/>
              </a:rPr>
              <a:t>of </a:t>
            </a:r>
            <a:r>
              <a:rPr sz="3200" spc="-275" dirty="0">
                <a:latin typeface="Times New Roman"/>
                <a:cs typeface="Times New Roman"/>
              </a:rPr>
              <a:t>money </a:t>
            </a:r>
            <a:r>
              <a:rPr sz="3200" spc="-285" dirty="0">
                <a:latin typeface="Times New Roman"/>
                <a:cs typeface="Times New Roman"/>
              </a:rPr>
              <a:t>(TVM) </a:t>
            </a:r>
            <a:r>
              <a:rPr sz="3200" spc="-180" dirty="0">
                <a:latin typeface="Times New Roman"/>
                <a:cs typeface="Times New Roman"/>
              </a:rPr>
              <a:t>is </a:t>
            </a:r>
            <a:r>
              <a:rPr sz="3200" spc="-215" dirty="0">
                <a:latin typeface="Times New Roman"/>
                <a:cs typeface="Times New Roman"/>
              </a:rPr>
              <a:t>the </a:t>
            </a:r>
            <a:r>
              <a:rPr sz="3200" spc="-229" dirty="0">
                <a:latin typeface="Times New Roman"/>
                <a:cs typeface="Times New Roman"/>
              </a:rPr>
              <a:t>idea </a:t>
            </a:r>
            <a:r>
              <a:rPr sz="3200" spc="-204" dirty="0">
                <a:latin typeface="Times New Roman"/>
                <a:cs typeface="Times New Roman"/>
              </a:rPr>
              <a:t>that </a:t>
            </a:r>
            <a:r>
              <a:rPr sz="3200" spc="-275" dirty="0">
                <a:latin typeface="Times New Roman"/>
                <a:cs typeface="Times New Roman"/>
              </a:rPr>
              <a:t>money </a:t>
            </a:r>
            <a:r>
              <a:rPr sz="3200" spc="-215" dirty="0">
                <a:latin typeface="Times New Roman"/>
                <a:cs typeface="Times New Roman"/>
              </a:rPr>
              <a:t>available  </a:t>
            </a:r>
            <a:r>
              <a:rPr sz="3200" spc="-210" dirty="0">
                <a:latin typeface="Times New Roman"/>
                <a:cs typeface="Times New Roman"/>
              </a:rPr>
              <a:t>at </a:t>
            </a:r>
            <a:r>
              <a:rPr sz="3200" spc="-215" dirty="0">
                <a:latin typeface="Times New Roman"/>
                <a:cs typeface="Times New Roman"/>
              </a:rPr>
              <a:t>the </a:t>
            </a:r>
            <a:r>
              <a:rPr sz="3200" spc="-220" dirty="0">
                <a:latin typeface="Times New Roman"/>
                <a:cs typeface="Times New Roman"/>
              </a:rPr>
              <a:t>present </a:t>
            </a:r>
            <a:r>
              <a:rPr sz="3200" spc="-225" dirty="0">
                <a:latin typeface="Times New Roman"/>
                <a:cs typeface="Times New Roman"/>
              </a:rPr>
              <a:t>time </a:t>
            </a:r>
            <a:r>
              <a:rPr sz="3200" spc="-175" dirty="0">
                <a:latin typeface="Times New Roman"/>
                <a:cs typeface="Times New Roman"/>
              </a:rPr>
              <a:t>is </a:t>
            </a:r>
            <a:r>
              <a:rPr sz="3200" spc="-245" dirty="0">
                <a:latin typeface="Times New Roman"/>
                <a:cs typeface="Times New Roman"/>
              </a:rPr>
              <a:t>worth </a:t>
            </a:r>
            <a:r>
              <a:rPr sz="3200" spc="-270" dirty="0">
                <a:latin typeface="Times New Roman"/>
                <a:cs typeface="Times New Roman"/>
              </a:rPr>
              <a:t>more </a:t>
            </a:r>
            <a:r>
              <a:rPr sz="3200" spc="-235" dirty="0">
                <a:latin typeface="Times New Roman"/>
                <a:cs typeface="Times New Roman"/>
              </a:rPr>
              <a:t>than </a:t>
            </a:r>
            <a:r>
              <a:rPr sz="3200" spc="-215" dirty="0">
                <a:latin typeface="Times New Roman"/>
                <a:cs typeface="Times New Roman"/>
              </a:rPr>
              <a:t>the </a:t>
            </a:r>
            <a:r>
              <a:rPr sz="3200" spc="-270" dirty="0">
                <a:latin typeface="Times New Roman"/>
                <a:cs typeface="Times New Roman"/>
              </a:rPr>
              <a:t>same </a:t>
            </a:r>
            <a:r>
              <a:rPr sz="3200" spc="-260" dirty="0">
                <a:latin typeface="Times New Roman"/>
                <a:cs typeface="Times New Roman"/>
              </a:rPr>
              <a:t>amount </a:t>
            </a:r>
            <a:r>
              <a:rPr sz="3200" spc="-210" dirty="0">
                <a:latin typeface="Times New Roman"/>
                <a:cs typeface="Times New Roman"/>
              </a:rPr>
              <a:t>in </a:t>
            </a:r>
            <a:r>
              <a:rPr sz="3200" spc="-215" dirty="0">
                <a:latin typeface="Times New Roman"/>
                <a:cs typeface="Times New Roman"/>
              </a:rPr>
              <a:t>the  </a:t>
            </a:r>
            <a:r>
              <a:rPr sz="3200" spc="-210" dirty="0">
                <a:latin typeface="Times New Roman"/>
                <a:cs typeface="Times New Roman"/>
              </a:rPr>
              <a:t>future </a:t>
            </a:r>
            <a:r>
              <a:rPr sz="3200" spc="-254" dirty="0">
                <a:latin typeface="Times New Roman"/>
                <a:cs typeface="Times New Roman"/>
              </a:rPr>
              <a:t>due </a:t>
            </a:r>
            <a:r>
              <a:rPr sz="3200" spc="-210" dirty="0">
                <a:latin typeface="Times New Roman"/>
                <a:cs typeface="Times New Roman"/>
              </a:rPr>
              <a:t>to </a:t>
            </a:r>
            <a:r>
              <a:rPr sz="3200" spc="-165" dirty="0">
                <a:latin typeface="Times New Roman"/>
                <a:cs typeface="Times New Roman"/>
              </a:rPr>
              <a:t>its </a:t>
            </a:r>
            <a:r>
              <a:rPr sz="3200" spc="-204" dirty="0">
                <a:latin typeface="Times New Roman"/>
                <a:cs typeface="Times New Roman"/>
              </a:rPr>
              <a:t>potential </a:t>
            </a:r>
            <a:r>
              <a:rPr sz="3200" spc="-235" dirty="0">
                <a:latin typeface="Times New Roman"/>
                <a:cs typeface="Times New Roman"/>
              </a:rPr>
              <a:t>earning </a:t>
            </a:r>
            <a:r>
              <a:rPr sz="3200" spc="-215" dirty="0">
                <a:latin typeface="Times New Roman"/>
                <a:cs typeface="Times New Roman"/>
              </a:rPr>
              <a:t>capacity. </a:t>
            </a:r>
            <a:r>
              <a:rPr sz="3200" spc="-229" dirty="0">
                <a:latin typeface="Times New Roman"/>
                <a:cs typeface="Times New Roman"/>
              </a:rPr>
              <a:t>This </a:t>
            </a:r>
            <a:r>
              <a:rPr sz="3200" spc="-235" dirty="0">
                <a:latin typeface="Times New Roman"/>
                <a:cs typeface="Times New Roman"/>
              </a:rPr>
              <a:t>core </a:t>
            </a:r>
            <a:r>
              <a:rPr sz="3200" spc="-210" dirty="0">
                <a:latin typeface="Times New Roman"/>
                <a:cs typeface="Times New Roman"/>
              </a:rPr>
              <a:t>principle  of </a:t>
            </a:r>
            <a:r>
              <a:rPr sz="3200" spc="-220" dirty="0">
                <a:latin typeface="Times New Roman"/>
                <a:cs typeface="Times New Roman"/>
              </a:rPr>
              <a:t>finance </a:t>
            </a:r>
            <a:r>
              <a:rPr sz="3200" spc="-229" dirty="0">
                <a:latin typeface="Times New Roman"/>
                <a:cs typeface="Times New Roman"/>
              </a:rPr>
              <a:t>holds </a:t>
            </a:r>
            <a:r>
              <a:rPr sz="3200" spc="-190" dirty="0">
                <a:latin typeface="Times New Roman"/>
                <a:cs typeface="Times New Roman"/>
              </a:rPr>
              <a:t>that, </a:t>
            </a:r>
            <a:r>
              <a:rPr sz="3200" spc="-235" dirty="0">
                <a:latin typeface="Times New Roman"/>
                <a:cs typeface="Times New Roman"/>
              </a:rPr>
              <a:t>provided </a:t>
            </a:r>
            <a:r>
              <a:rPr sz="3200" spc="-275" dirty="0">
                <a:latin typeface="Times New Roman"/>
                <a:cs typeface="Times New Roman"/>
              </a:rPr>
              <a:t>money </a:t>
            </a:r>
            <a:r>
              <a:rPr sz="3200" spc="-260" dirty="0">
                <a:latin typeface="Times New Roman"/>
                <a:cs typeface="Times New Roman"/>
              </a:rPr>
              <a:t>can </a:t>
            </a:r>
            <a:r>
              <a:rPr sz="3200" spc="-245" dirty="0">
                <a:latin typeface="Times New Roman"/>
                <a:cs typeface="Times New Roman"/>
              </a:rPr>
              <a:t>earn </a:t>
            </a:r>
            <a:r>
              <a:rPr sz="3200" spc="-190" dirty="0">
                <a:latin typeface="Times New Roman"/>
                <a:cs typeface="Times New Roman"/>
              </a:rPr>
              <a:t>interest, </a:t>
            </a:r>
            <a:r>
              <a:rPr sz="3200" spc="-254" dirty="0">
                <a:latin typeface="Times New Roman"/>
                <a:cs typeface="Times New Roman"/>
              </a:rPr>
              <a:t>any  </a:t>
            </a:r>
            <a:r>
              <a:rPr sz="3200" spc="-265" dirty="0">
                <a:latin typeface="Times New Roman"/>
                <a:cs typeface="Times New Roman"/>
              </a:rPr>
              <a:t>amount </a:t>
            </a:r>
            <a:r>
              <a:rPr sz="3200" spc="-210" dirty="0">
                <a:latin typeface="Times New Roman"/>
                <a:cs typeface="Times New Roman"/>
              </a:rPr>
              <a:t>of </a:t>
            </a:r>
            <a:r>
              <a:rPr sz="3200" spc="-275" dirty="0">
                <a:latin typeface="Times New Roman"/>
                <a:cs typeface="Times New Roman"/>
              </a:rPr>
              <a:t>money </a:t>
            </a:r>
            <a:r>
              <a:rPr sz="3200" spc="-180" dirty="0">
                <a:latin typeface="Times New Roman"/>
                <a:cs typeface="Times New Roman"/>
              </a:rPr>
              <a:t>is </a:t>
            </a:r>
            <a:r>
              <a:rPr sz="3200" spc="-250" dirty="0">
                <a:latin typeface="Times New Roman"/>
                <a:cs typeface="Times New Roman"/>
              </a:rPr>
              <a:t>worth </a:t>
            </a:r>
            <a:r>
              <a:rPr sz="3200" spc="-270" dirty="0">
                <a:latin typeface="Times New Roman"/>
                <a:cs typeface="Times New Roman"/>
              </a:rPr>
              <a:t>more </a:t>
            </a:r>
            <a:r>
              <a:rPr sz="3200" spc="-215" dirty="0">
                <a:latin typeface="Times New Roman"/>
                <a:cs typeface="Times New Roman"/>
              </a:rPr>
              <a:t>the </a:t>
            </a:r>
            <a:r>
              <a:rPr sz="3200" spc="-240" dirty="0">
                <a:latin typeface="Times New Roman"/>
                <a:cs typeface="Times New Roman"/>
              </a:rPr>
              <a:t>sooner </a:t>
            </a:r>
            <a:r>
              <a:rPr sz="3200" spc="-150" dirty="0">
                <a:latin typeface="Times New Roman"/>
                <a:cs typeface="Times New Roman"/>
              </a:rPr>
              <a:t>it </a:t>
            </a:r>
            <a:r>
              <a:rPr sz="3200" spc="-180" dirty="0">
                <a:latin typeface="Times New Roman"/>
                <a:cs typeface="Times New Roman"/>
              </a:rPr>
              <a:t>is</a:t>
            </a:r>
            <a:r>
              <a:rPr sz="3200" spc="-245" dirty="0">
                <a:latin typeface="Times New Roman"/>
                <a:cs typeface="Times New Roman"/>
              </a:rPr>
              <a:t> </a:t>
            </a:r>
            <a:r>
              <a:rPr sz="3200" spc="-204">
                <a:latin typeface="Times New Roman"/>
                <a:cs typeface="Times New Roman"/>
              </a:rPr>
              <a:t>received</a:t>
            </a:r>
            <a:r>
              <a:rPr sz="3200" spc="-204" smtClean="0">
                <a:latin typeface="Times New Roman"/>
                <a:cs typeface="Times New Roman"/>
              </a:rPr>
              <a:t>.</a:t>
            </a:r>
            <a:endParaRPr lang="en-US" sz="3200" spc="-204" dirty="0" smtClean="0">
              <a:latin typeface="Times New Roman"/>
              <a:cs typeface="Times New Roman"/>
            </a:endParaRPr>
          </a:p>
          <a:p>
            <a:pPr marL="469900" marR="5080" indent="-457200" algn="just">
              <a:lnSpc>
                <a:spcPct val="100000"/>
              </a:lnSpc>
              <a:spcBef>
                <a:spcPts val="95"/>
              </a:spcBef>
              <a:buClr>
                <a:srgbClr val="C00000"/>
              </a:buClr>
              <a:tabLst>
                <a:tab pos="469900" algn="l"/>
                <a:tab pos="470534" algn="l"/>
              </a:tabLst>
            </a:pPr>
            <a:endParaRPr sz="4000">
              <a:latin typeface="Times New Roman"/>
              <a:cs typeface="Times New Roman"/>
            </a:endParaRPr>
          </a:p>
          <a:p>
            <a:pPr marL="469900" marR="417195" indent="-457200" algn="just">
              <a:lnSpc>
                <a:spcPct val="100000"/>
              </a:lnSpc>
              <a:buClr>
                <a:srgbClr val="C00000"/>
              </a:buClr>
              <a:buFont typeface="Wingdings"/>
              <a:buChar char=""/>
              <a:tabLst>
                <a:tab pos="469900" algn="l"/>
                <a:tab pos="470534" algn="l"/>
              </a:tabLst>
            </a:pPr>
            <a:r>
              <a:rPr sz="3200" spc="-265" dirty="0">
                <a:latin typeface="Times New Roman"/>
                <a:cs typeface="Times New Roman"/>
              </a:rPr>
              <a:t>Time </a:t>
            </a:r>
            <a:r>
              <a:rPr sz="3200" spc="-245" dirty="0">
                <a:latin typeface="Times New Roman"/>
                <a:cs typeface="Times New Roman"/>
              </a:rPr>
              <a:t>Value </a:t>
            </a:r>
            <a:r>
              <a:rPr sz="3200" spc="-210" dirty="0">
                <a:latin typeface="Times New Roman"/>
                <a:cs typeface="Times New Roman"/>
              </a:rPr>
              <a:t>of </a:t>
            </a:r>
            <a:r>
              <a:rPr sz="3200" spc="-290" dirty="0">
                <a:latin typeface="Times New Roman"/>
                <a:cs typeface="Times New Roman"/>
              </a:rPr>
              <a:t>Money </a:t>
            </a:r>
            <a:r>
              <a:rPr sz="3200" spc="-285" dirty="0">
                <a:latin typeface="Times New Roman"/>
                <a:cs typeface="Times New Roman"/>
              </a:rPr>
              <a:t>(TVM) </a:t>
            </a:r>
            <a:r>
              <a:rPr sz="3200" spc="-180" dirty="0">
                <a:latin typeface="Times New Roman"/>
                <a:cs typeface="Times New Roman"/>
              </a:rPr>
              <a:t>is </a:t>
            </a:r>
            <a:r>
              <a:rPr sz="3200" spc="-270" dirty="0">
                <a:latin typeface="Times New Roman"/>
                <a:cs typeface="Times New Roman"/>
              </a:rPr>
              <a:t>an </a:t>
            </a:r>
            <a:r>
              <a:rPr sz="3200" spc="-229" dirty="0">
                <a:latin typeface="Times New Roman"/>
                <a:cs typeface="Times New Roman"/>
              </a:rPr>
              <a:t>important </a:t>
            </a:r>
            <a:r>
              <a:rPr sz="3200" spc="-235" dirty="0">
                <a:latin typeface="Times New Roman"/>
                <a:cs typeface="Times New Roman"/>
              </a:rPr>
              <a:t>concept </a:t>
            </a:r>
            <a:r>
              <a:rPr sz="3200" spc="-210" dirty="0">
                <a:latin typeface="Times New Roman"/>
                <a:cs typeface="Times New Roman"/>
              </a:rPr>
              <a:t>in  </a:t>
            </a:r>
            <a:r>
              <a:rPr sz="3200" spc="-204" dirty="0">
                <a:latin typeface="Times New Roman"/>
                <a:cs typeface="Times New Roman"/>
              </a:rPr>
              <a:t>financial </a:t>
            </a:r>
            <a:r>
              <a:rPr sz="3200" spc="-254" dirty="0">
                <a:latin typeface="Times New Roman"/>
                <a:cs typeface="Times New Roman"/>
              </a:rPr>
              <a:t>management. </a:t>
            </a:r>
            <a:r>
              <a:rPr sz="3200" spc="-165" dirty="0">
                <a:latin typeface="Times New Roman"/>
                <a:cs typeface="Times New Roman"/>
              </a:rPr>
              <a:t>It </a:t>
            </a:r>
            <a:r>
              <a:rPr sz="3200" spc="-260" dirty="0">
                <a:latin typeface="Times New Roman"/>
                <a:cs typeface="Times New Roman"/>
              </a:rPr>
              <a:t>can </a:t>
            </a:r>
            <a:r>
              <a:rPr sz="3200" spc="-254" dirty="0">
                <a:latin typeface="Times New Roman"/>
                <a:cs typeface="Times New Roman"/>
              </a:rPr>
              <a:t>be </a:t>
            </a:r>
            <a:r>
              <a:rPr sz="3200" spc="-245" dirty="0">
                <a:latin typeface="Times New Roman"/>
                <a:cs typeface="Times New Roman"/>
              </a:rPr>
              <a:t>used </a:t>
            </a:r>
            <a:r>
              <a:rPr sz="3200" spc="-210" dirty="0">
                <a:latin typeface="Times New Roman"/>
                <a:cs typeface="Times New Roman"/>
              </a:rPr>
              <a:t>to </a:t>
            </a:r>
            <a:r>
              <a:rPr sz="3200" spc="-265" dirty="0">
                <a:latin typeface="Times New Roman"/>
                <a:cs typeface="Times New Roman"/>
              </a:rPr>
              <a:t>compare </a:t>
            </a:r>
            <a:r>
              <a:rPr sz="3200" spc="-225" dirty="0">
                <a:latin typeface="Times New Roman"/>
                <a:cs typeface="Times New Roman"/>
              </a:rPr>
              <a:t>investment  </a:t>
            </a:r>
            <a:r>
              <a:rPr sz="3200" spc="-204" dirty="0">
                <a:latin typeface="Times New Roman"/>
                <a:cs typeface="Times New Roman"/>
              </a:rPr>
              <a:t>alternatives </a:t>
            </a:r>
            <a:r>
              <a:rPr sz="3200" spc="-265" dirty="0">
                <a:latin typeface="Times New Roman"/>
                <a:cs typeface="Times New Roman"/>
              </a:rPr>
              <a:t>and </a:t>
            </a:r>
            <a:r>
              <a:rPr sz="3200" spc="-210" dirty="0">
                <a:latin typeface="Times New Roman"/>
                <a:cs typeface="Times New Roman"/>
              </a:rPr>
              <a:t>to </a:t>
            </a:r>
            <a:r>
              <a:rPr sz="3200" spc="-215" dirty="0">
                <a:latin typeface="Times New Roman"/>
                <a:cs typeface="Times New Roman"/>
              </a:rPr>
              <a:t>solve </a:t>
            </a:r>
            <a:r>
              <a:rPr sz="3200" spc="-245" dirty="0">
                <a:latin typeface="Times New Roman"/>
                <a:cs typeface="Times New Roman"/>
              </a:rPr>
              <a:t>problems </a:t>
            </a:r>
            <a:r>
              <a:rPr sz="3200" spc="-215" dirty="0">
                <a:latin typeface="Times New Roman"/>
                <a:cs typeface="Times New Roman"/>
              </a:rPr>
              <a:t>involving </a:t>
            </a:r>
            <a:r>
              <a:rPr sz="3200" spc="-210" dirty="0">
                <a:latin typeface="Times New Roman"/>
                <a:cs typeface="Times New Roman"/>
              </a:rPr>
              <a:t>loans, </a:t>
            </a:r>
            <a:r>
              <a:rPr sz="3200" spc="-195" dirty="0">
                <a:latin typeface="Times New Roman"/>
                <a:cs typeface="Times New Roman"/>
              </a:rPr>
              <a:t>leases,  </a:t>
            </a:r>
            <a:r>
              <a:rPr sz="3200" spc="-215" dirty="0">
                <a:latin typeface="Times New Roman"/>
                <a:cs typeface="Times New Roman"/>
              </a:rPr>
              <a:t>savings.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304800" y="419100"/>
            <a:ext cx="2933700" cy="624840"/>
          </a:xfrm>
          <a:custGeom>
            <a:avLst/>
            <a:gdLst/>
            <a:ahLst/>
            <a:cxnLst/>
            <a:rect l="l" t="t" r="r" b="b"/>
            <a:pathLst>
              <a:path w="2933700" h="624840">
                <a:moveTo>
                  <a:pt x="0" y="624839"/>
                </a:moveTo>
                <a:lnTo>
                  <a:pt x="2933700" y="624839"/>
                </a:lnTo>
                <a:lnTo>
                  <a:pt x="2933700" y="0"/>
                </a:lnTo>
                <a:lnTo>
                  <a:pt x="0" y="0"/>
                </a:lnTo>
                <a:lnTo>
                  <a:pt x="0" y="624839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266700" y="1112519"/>
            <a:ext cx="3048000" cy="0"/>
          </a:xfrm>
          <a:custGeom>
            <a:avLst/>
            <a:gdLst/>
            <a:ahLst/>
            <a:cxnLst/>
            <a:rect l="l" t="t" r="r" b="b"/>
            <a:pathLst>
              <a:path w="3048000">
                <a:moveTo>
                  <a:pt x="0" y="0"/>
                </a:moveTo>
                <a:lnTo>
                  <a:pt x="3048000" y="0"/>
                </a:lnTo>
              </a:path>
            </a:pathLst>
          </a:custGeom>
          <a:ln w="15239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274320" y="358140"/>
            <a:ext cx="0" cy="746760"/>
          </a:xfrm>
          <a:custGeom>
            <a:avLst/>
            <a:gdLst/>
            <a:ahLst/>
            <a:cxnLst/>
            <a:rect l="l" t="t" r="r" b="b"/>
            <a:pathLst>
              <a:path h="746760">
                <a:moveTo>
                  <a:pt x="0" y="0"/>
                </a:moveTo>
                <a:lnTo>
                  <a:pt x="0" y="746760"/>
                </a:lnTo>
              </a:path>
            </a:pathLst>
          </a:custGeom>
          <a:ln w="15239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266700" y="350520"/>
            <a:ext cx="3048000" cy="0"/>
          </a:xfrm>
          <a:custGeom>
            <a:avLst/>
            <a:gdLst/>
            <a:ahLst/>
            <a:cxnLst/>
            <a:rect l="l" t="t" r="r" b="b"/>
            <a:pathLst>
              <a:path w="3048000">
                <a:moveTo>
                  <a:pt x="0" y="0"/>
                </a:moveTo>
                <a:lnTo>
                  <a:pt x="3048000" y="0"/>
                </a:lnTo>
              </a:path>
            </a:pathLst>
          </a:custGeom>
          <a:ln w="15239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3307079" y="358140"/>
            <a:ext cx="0" cy="746760"/>
          </a:xfrm>
          <a:custGeom>
            <a:avLst/>
            <a:gdLst/>
            <a:ahLst/>
            <a:cxnLst/>
            <a:rect l="l" t="t" r="r" b="b"/>
            <a:pathLst>
              <a:path h="746760">
                <a:moveTo>
                  <a:pt x="0" y="0"/>
                </a:moveTo>
                <a:lnTo>
                  <a:pt x="0" y="746760"/>
                </a:lnTo>
              </a:path>
            </a:pathLst>
          </a:custGeom>
          <a:ln w="15239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297179" y="1066800"/>
            <a:ext cx="2987040" cy="0"/>
          </a:xfrm>
          <a:custGeom>
            <a:avLst/>
            <a:gdLst/>
            <a:ahLst/>
            <a:cxnLst/>
            <a:rect l="l" t="t" r="r" b="b"/>
            <a:pathLst>
              <a:path w="2987040">
                <a:moveTo>
                  <a:pt x="0" y="0"/>
                </a:moveTo>
                <a:lnTo>
                  <a:pt x="2987040" y="0"/>
                </a:lnTo>
              </a:path>
            </a:pathLst>
          </a:custGeom>
          <a:ln w="45719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 txBox="1">
            <a:spLocks noGrp="1"/>
          </p:cNvSpPr>
          <p:nvPr>
            <p:ph type="title"/>
          </p:nvPr>
        </p:nvSpPr>
        <p:spPr>
          <a:xfrm>
            <a:off x="1828800" y="381000"/>
            <a:ext cx="3048000" cy="654025"/>
          </a:xfrm>
          <a:prstGeom prst="rect">
            <a:avLst/>
          </a:prstGeom>
          <a:solidFill>
            <a:srgbClr val="FFFFFF"/>
          </a:solidFill>
        </p:spPr>
        <p:txBody>
          <a:bodyPr vert="horz" wrap="square" lIns="0" tIns="0" rIns="0" bIns="0" rtlCol="0">
            <a:spAutoFit/>
          </a:bodyPr>
          <a:lstStyle/>
          <a:p>
            <a:pPr marL="113664">
              <a:lnSpc>
                <a:spcPts val="5130"/>
              </a:lnSpc>
            </a:pPr>
            <a:r>
              <a:rPr sz="3600" dirty="0"/>
              <a:t>Introduction.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/>
          <p:nvPr/>
        </p:nvSpPr>
        <p:spPr>
          <a:xfrm>
            <a:off x="535940" y="762000"/>
            <a:ext cx="7912100" cy="1735732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469900" marR="5080" indent="-457200" algn="just">
              <a:lnSpc>
                <a:spcPct val="100000"/>
              </a:lnSpc>
              <a:spcBef>
                <a:spcPts val="95"/>
              </a:spcBef>
              <a:buClr>
                <a:srgbClr val="C00000"/>
              </a:buClr>
              <a:buFont typeface="Wingdings"/>
              <a:buChar char=""/>
              <a:tabLst>
                <a:tab pos="469900" algn="l"/>
                <a:tab pos="470534" algn="l"/>
              </a:tabLst>
            </a:pPr>
            <a:r>
              <a:rPr sz="2800" spc="-355" dirty="0">
                <a:latin typeface="Times New Roman"/>
                <a:cs typeface="Times New Roman"/>
              </a:rPr>
              <a:t>TVM </a:t>
            </a:r>
            <a:r>
              <a:rPr sz="2800" spc="-229" dirty="0">
                <a:latin typeface="Times New Roman"/>
                <a:cs typeface="Times New Roman"/>
              </a:rPr>
              <a:t>help </a:t>
            </a:r>
            <a:r>
              <a:rPr sz="2800" spc="-240" dirty="0">
                <a:latin typeface="Times New Roman"/>
                <a:cs typeface="Times New Roman"/>
              </a:rPr>
              <a:t>us </a:t>
            </a:r>
            <a:r>
              <a:rPr sz="2800" spc="-210" dirty="0">
                <a:latin typeface="Times New Roman"/>
                <a:cs typeface="Times New Roman"/>
              </a:rPr>
              <a:t>in </a:t>
            </a:r>
            <a:r>
              <a:rPr sz="2800" spc="-254" dirty="0">
                <a:latin typeface="Times New Roman"/>
                <a:cs typeface="Times New Roman"/>
              </a:rPr>
              <a:t>knowing </a:t>
            </a:r>
            <a:r>
              <a:rPr sz="2800" spc="-215" dirty="0">
                <a:latin typeface="Times New Roman"/>
                <a:cs typeface="Times New Roman"/>
              </a:rPr>
              <a:t>the </a:t>
            </a:r>
            <a:r>
              <a:rPr sz="2800" spc="-229" dirty="0">
                <a:latin typeface="Times New Roman"/>
                <a:cs typeface="Times New Roman"/>
              </a:rPr>
              <a:t>value </a:t>
            </a:r>
            <a:r>
              <a:rPr sz="2800" spc="-210" dirty="0">
                <a:latin typeface="Times New Roman"/>
                <a:cs typeface="Times New Roman"/>
              </a:rPr>
              <a:t>of </a:t>
            </a:r>
            <a:r>
              <a:rPr sz="2800" spc="-275" dirty="0">
                <a:latin typeface="Times New Roman"/>
                <a:cs typeface="Times New Roman"/>
              </a:rPr>
              <a:t>money </a:t>
            </a:r>
            <a:r>
              <a:rPr sz="2800" spc="-204" dirty="0">
                <a:latin typeface="Times New Roman"/>
                <a:cs typeface="Times New Roman"/>
              </a:rPr>
              <a:t>invested. </a:t>
            </a:r>
            <a:r>
              <a:rPr sz="2800" spc="-265" dirty="0">
                <a:latin typeface="Times New Roman"/>
                <a:cs typeface="Times New Roman"/>
              </a:rPr>
              <a:t>As </a:t>
            </a:r>
            <a:r>
              <a:rPr sz="2800" spc="-225" dirty="0">
                <a:latin typeface="Times New Roman"/>
                <a:cs typeface="Times New Roman"/>
              </a:rPr>
              <a:t>time  </a:t>
            </a:r>
            <a:r>
              <a:rPr sz="2800" spc="-245" dirty="0">
                <a:latin typeface="Times New Roman"/>
                <a:cs typeface="Times New Roman"/>
              </a:rPr>
              <a:t>changes </a:t>
            </a:r>
            <a:r>
              <a:rPr sz="2800" spc="-229" dirty="0">
                <a:latin typeface="Times New Roman"/>
                <a:cs typeface="Times New Roman"/>
              </a:rPr>
              <a:t>value </a:t>
            </a:r>
            <a:r>
              <a:rPr sz="2800" spc="-210" dirty="0">
                <a:latin typeface="Times New Roman"/>
                <a:cs typeface="Times New Roman"/>
              </a:rPr>
              <a:t>of </a:t>
            </a:r>
            <a:r>
              <a:rPr sz="2800" spc="-275" dirty="0">
                <a:latin typeface="Times New Roman"/>
                <a:cs typeface="Times New Roman"/>
              </a:rPr>
              <a:t>money </a:t>
            </a:r>
            <a:r>
              <a:rPr sz="2800" spc="-215" dirty="0">
                <a:latin typeface="Times New Roman"/>
                <a:cs typeface="Times New Roman"/>
              </a:rPr>
              <a:t>invested </a:t>
            </a:r>
            <a:r>
              <a:rPr sz="2800" spc="-270" dirty="0">
                <a:latin typeface="Times New Roman"/>
                <a:cs typeface="Times New Roman"/>
              </a:rPr>
              <a:t>on </a:t>
            </a:r>
            <a:r>
              <a:rPr sz="2800" spc="-254" dirty="0">
                <a:latin typeface="Times New Roman"/>
                <a:cs typeface="Times New Roman"/>
              </a:rPr>
              <a:t>any </a:t>
            </a:r>
            <a:r>
              <a:rPr sz="2800" spc="-204" dirty="0">
                <a:latin typeface="Times New Roman"/>
                <a:cs typeface="Times New Roman"/>
              </a:rPr>
              <a:t>project/ </a:t>
            </a:r>
            <a:r>
              <a:rPr sz="2800" spc="-220" dirty="0">
                <a:latin typeface="Times New Roman"/>
                <a:cs typeface="Times New Roman"/>
              </a:rPr>
              <a:t>firm also  </a:t>
            </a:r>
            <a:r>
              <a:rPr sz="2800" spc="-235" dirty="0">
                <a:latin typeface="Times New Roman"/>
                <a:cs typeface="Times New Roman"/>
              </a:rPr>
              <a:t>changes. </a:t>
            </a:r>
            <a:r>
              <a:rPr sz="2800" spc="-285" dirty="0">
                <a:latin typeface="Times New Roman"/>
                <a:cs typeface="Times New Roman"/>
              </a:rPr>
              <a:t>And </a:t>
            </a:r>
            <a:r>
              <a:rPr sz="2800" spc="-165" dirty="0">
                <a:latin typeface="Times New Roman"/>
                <a:cs typeface="Times New Roman"/>
              </a:rPr>
              <a:t>its </a:t>
            </a:r>
            <a:r>
              <a:rPr sz="2800" spc="-220" dirty="0">
                <a:latin typeface="Times New Roman"/>
                <a:cs typeface="Times New Roman"/>
              </a:rPr>
              <a:t>present </a:t>
            </a:r>
            <a:r>
              <a:rPr sz="2800" spc="-229" dirty="0">
                <a:latin typeface="Times New Roman"/>
                <a:cs typeface="Times New Roman"/>
              </a:rPr>
              <a:t>value </a:t>
            </a:r>
            <a:r>
              <a:rPr sz="2800" spc="-180" dirty="0">
                <a:latin typeface="Times New Roman"/>
                <a:cs typeface="Times New Roman"/>
              </a:rPr>
              <a:t>is </a:t>
            </a:r>
            <a:r>
              <a:rPr sz="2800" spc="-220" dirty="0">
                <a:latin typeface="Times New Roman"/>
                <a:cs typeface="Times New Roman"/>
              </a:rPr>
              <a:t>calculated </a:t>
            </a:r>
            <a:r>
              <a:rPr sz="2800" spc="-254" dirty="0">
                <a:latin typeface="Times New Roman"/>
                <a:cs typeface="Times New Roman"/>
              </a:rPr>
              <a:t>by </a:t>
            </a:r>
            <a:r>
              <a:rPr sz="2800" spc="-229">
                <a:latin typeface="Times New Roman"/>
                <a:cs typeface="Times New Roman"/>
              </a:rPr>
              <a:t>using  </a:t>
            </a:r>
            <a:r>
              <a:rPr lang="en-US" sz="2800" spc="-240" dirty="0" smtClean="0">
                <a:latin typeface="Times New Roman"/>
                <a:cs typeface="Times New Roman"/>
              </a:rPr>
              <a:t>some techniques</a:t>
            </a:r>
            <a:r>
              <a:rPr lang="en-US" sz="2800" spc="-229" dirty="0" smtClean="0">
                <a:latin typeface="Times New Roman"/>
                <a:cs typeface="Times New Roman"/>
              </a:rPr>
              <a:t>.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190500" y="792480"/>
            <a:ext cx="1295400" cy="0"/>
          </a:xfrm>
          <a:custGeom>
            <a:avLst/>
            <a:gdLst/>
            <a:ahLst/>
            <a:cxnLst/>
            <a:rect l="l" t="t" r="r" b="b"/>
            <a:pathLst>
              <a:path w="1295400">
                <a:moveTo>
                  <a:pt x="0" y="0"/>
                </a:moveTo>
                <a:lnTo>
                  <a:pt x="1295400" y="0"/>
                </a:lnTo>
              </a:path>
            </a:pathLst>
          </a:custGeom>
          <a:ln w="1524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190500" y="198120"/>
            <a:ext cx="1295400" cy="0"/>
          </a:xfrm>
          <a:custGeom>
            <a:avLst/>
            <a:gdLst/>
            <a:ahLst/>
            <a:cxnLst/>
            <a:rect l="l" t="t" r="r" b="b"/>
            <a:pathLst>
              <a:path w="1295400">
                <a:moveTo>
                  <a:pt x="0" y="0"/>
                </a:moveTo>
                <a:lnTo>
                  <a:pt x="1295400" y="0"/>
                </a:lnTo>
              </a:path>
            </a:pathLst>
          </a:custGeom>
          <a:ln w="15239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1478280" y="205740"/>
            <a:ext cx="0" cy="579120"/>
          </a:xfrm>
          <a:custGeom>
            <a:avLst/>
            <a:gdLst/>
            <a:ahLst/>
            <a:cxnLst/>
            <a:rect l="l" t="t" r="r" b="b"/>
            <a:pathLst>
              <a:path h="579120">
                <a:moveTo>
                  <a:pt x="0" y="0"/>
                </a:moveTo>
                <a:lnTo>
                  <a:pt x="0" y="579119"/>
                </a:lnTo>
              </a:path>
            </a:pathLst>
          </a:custGeom>
          <a:ln w="1524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/>
          <p:nvPr/>
        </p:nvSpPr>
        <p:spPr>
          <a:xfrm>
            <a:off x="535940" y="1322578"/>
            <a:ext cx="7924165" cy="456755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469900" marR="58419" indent="-457200" algn="just">
              <a:lnSpc>
                <a:spcPct val="100000"/>
              </a:lnSpc>
              <a:spcBef>
                <a:spcPts val="95"/>
              </a:spcBef>
              <a:buClr>
                <a:srgbClr val="C00000"/>
              </a:buClr>
              <a:tabLst>
                <a:tab pos="469900" algn="l"/>
                <a:tab pos="470534" algn="l"/>
              </a:tabLst>
            </a:pPr>
            <a:r>
              <a:rPr sz="2800" spc="-250" dirty="0">
                <a:latin typeface="Times New Roman"/>
                <a:cs typeface="Times New Roman"/>
              </a:rPr>
              <a:t>There </a:t>
            </a:r>
            <a:r>
              <a:rPr sz="2800" spc="-235" dirty="0">
                <a:latin typeface="Times New Roman"/>
                <a:cs typeface="Times New Roman"/>
              </a:rPr>
              <a:t>are </a:t>
            </a:r>
            <a:r>
              <a:rPr sz="2800" spc="-215" dirty="0">
                <a:latin typeface="Times New Roman"/>
                <a:cs typeface="Times New Roman"/>
              </a:rPr>
              <a:t>certain </a:t>
            </a:r>
            <a:r>
              <a:rPr sz="2800" spc="-240" dirty="0">
                <a:latin typeface="Times New Roman"/>
                <a:cs typeface="Times New Roman"/>
              </a:rPr>
              <a:t>reason </a:t>
            </a:r>
            <a:r>
              <a:rPr sz="2800" spc="-254" dirty="0">
                <a:latin typeface="Times New Roman"/>
                <a:cs typeface="Times New Roman"/>
              </a:rPr>
              <a:t>which </a:t>
            </a:r>
            <a:r>
              <a:rPr sz="2800" spc="-235" dirty="0">
                <a:latin typeface="Times New Roman"/>
                <a:cs typeface="Times New Roman"/>
              </a:rPr>
              <a:t>determine </a:t>
            </a:r>
            <a:r>
              <a:rPr sz="2800" spc="-204" dirty="0">
                <a:latin typeface="Times New Roman"/>
                <a:cs typeface="Times New Roman"/>
              </a:rPr>
              <a:t>that </a:t>
            </a:r>
            <a:r>
              <a:rPr sz="2800" spc="-275" dirty="0">
                <a:latin typeface="Times New Roman"/>
                <a:cs typeface="Times New Roman"/>
              </a:rPr>
              <a:t>money </a:t>
            </a:r>
            <a:r>
              <a:rPr sz="2800" spc="-245" dirty="0">
                <a:latin typeface="Times New Roman"/>
                <a:cs typeface="Times New Roman"/>
              </a:rPr>
              <a:t>has </a:t>
            </a:r>
            <a:r>
              <a:rPr sz="2800" spc="-225">
                <a:latin typeface="Times New Roman"/>
                <a:cs typeface="Times New Roman"/>
              </a:rPr>
              <a:t>time  </a:t>
            </a:r>
            <a:r>
              <a:rPr sz="2800" spc="-229" smtClean="0">
                <a:latin typeface="Times New Roman"/>
                <a:cs typeface="Times New Roman"/>
              </a:rPr>
              <a:t>value</a:t>
            </a:r>
            <a:r>
              <a:rPr lang="en-US" sz="2800" spc="-229" dirty="0" smtClean="0">
                <a:latin typeface="Times New Roman"/>
                <a:cs typeface="Times New Roman"/>
              </a:rPr>
              <a:t> </a:t>
            </a:r>
            <a:r>
              <a:rPr sz="2800" spc="-220" smtClean="0">
                <a:latin typeface="Times New Roman"/>
                <a:cs typeface="Times New Roman"/>
              </a:rPr>
              <a:t>following </a:t>
            </a:r>
            <a:r>
              <a:rPr sz="2800" spc="-235" dirty="0">
                <a:latin typeface="Times New Roman"/>
                <a:cs typeface="Times New Roman"/>
              </a:rPr>
              <a:t>are </a:t>
            </a:r>
            <a:r>
              <a:rPr sz="2800" spc="-215" dirty="0">
                <a:latin typeface="Times New Roman"/>
                <a:cs typeface="Times New Roman"/>
              </a:rPr>
              <a:t>the</a:t>
            </a:r>
            <a:r>
              <a:rPr sz="2800" spc="-55" dirty="0">
                <a:latin typeface="Times New Roman"/>
                <a:cs typeface="Times New Roman"/>
              </a:rPr>
              <a:t> </a:t>
            </a:r>
            <a:r>
              <a:rPr sz="2800" spc="-229" dirty="0">
                <a:latin typeface="Times New Roman"/>
                <a:cs typeface="Times New Roman"/>
              </a:rPr>
              <a:t>reason;</a:t>
            </a:r>
            <a:endParaRPr sz="2800">
              <a:latin typeface="Times New Roman"/>
              <a:cs typeface="Times New Roman"/>
            </a:endParaRPr>
          </a:p>
          <a:p>
            <a:pPr marL="527685" marR="5080" indent="-514984" algn="just">
              <a:lnSpc>
                <a:spcPct val="100800"/>
              </a:lnSpc>
              <a:spcBef>
                <a:spcPts val="484"/>
              </a:spcBef>
              <a:buClr>
                <a:srgbClr val="C00000"/>
              </a:buClr>
              <a:buAutoNum type="arabicPeriod"/>
              <a:tabLst>
                <a:tab pos="527685" algn="l"/>
                <a:tab pos="528320" algn="l"/>
              </a:tabLst>
            </a:pPr>
            <a:r>
              <a:rPr sz="3200" b="1" spc="-265" dirty="0">
                <a:latin typeface="Times New Roman"/>
                <a:cs typeface="Times New Roman"/>
              </a:rPr>
              <a:t>Risk </a:t>
            </a:r>
            <a:r>
              <a:rPr sz="3200" b="1" spc="-305" dirty="0">
                <a:latin typeface="Times New Roman"/>
                <a:cs typeface="Times New Roman"/>
              </a:rPr>
              <a:t>and </a:t>
            </a:r>
            <a:r>
              <a:rPr sz="3200" b="1" spc="-254" dirty="0">
                <a:latin typeface="Times New Roman"/>
                <a:cs typeface="Times New Roman"/>
              </a:rPr>
              <a:t>Uncertainty </a:t>
            </a:r>
            <a:r>
              <a:rPr sz="3200" b="1" spc="-495" dirty="0">
                <a:latin typeface="Arial"/>
                <a:cs typeface="Arial"/>
              </a:rPr>
              <a:t>– </a:t>
            </a:r>
            <a:r>
              <a:rPr sz="2800" spc="-265" dirty="0">
                <a:latin typeface="Times New Roman"/>
                <a:cs typeface="Times New Roman"/>
              </a:rPr>
              <a:t>As </a:t>
            </a:r>
            <a:r>
              <a:rPr sz="2800" spc="-300" dirty="0">
                <a:latin typeface="Times New Roman"/>
                <a:cs typeface="Times New Roman"/>
              </a:rPr>
              <a:t>we </a:t>
            </a:r>
            <a:r>
              <a:rPr sz="2800" spc="-280" dirty="0">
                <a:latin typeface="Times New Roman"/>
                <a:cs typeface="Times New Roman"/>
              </a:rPr>
              <a:t>know </a:t>
            </a:r>
            <a:r>
              <a:rPr sz="2800" spc="-210" dirty="0">
                <a:latin typeface="Times New Roman"/>
                <a:cs typeface="Times New Roman"/>
              </a:rPr>
              <a:t>future </a:t>
            </a:r>
            <a:r>
              <a:rPr sz="2800" spc="-180" dirty="0">
                <a:latin typeface="Times New Roman"/>
                <a:cs typeface="Times New Roman"/>
              </a:rPr>
              <a:t>is </a:t>
            </a:r>
            <a:r>
              <a:rPr sz="2800" spc="-235" dirty="0">
                <a:latin typeface="Times New Roman"/>
                <a:cs typeface="Times New Roman"/>
              </a:rPr>
              <a:t>never </a:t>
            </a:r>
            <a:r>
              <a:rPr sz="2800" spc="-215" dirty="0">
                <a:latin typeface="Times New Roman"/>
                <a:cs typeface="Times New Roman"/>
              </a:rPr>
              <a:t>certain  </a:t>
            </a:r>
            <a:r>
              <a:rPr sz="2800" spc="-270" dirty="0">
                <a:latin typeface="Times New Roman"/>
                <a:cs typeface="Times New Roman"/>
              </a:rPr>
              <a:t>and </a:t>
            </a:r>
            <a:r>
              <a:rPr sz="2800" spc="-300" dirty="0">
                <a:latin typeface="Times New Roman"/>
                <a:cs typeface="Times New Roman"/>
              </a:rPr>
              <a:t>we </a:t>
            </a:r>
            <a:r>
              <a:rPr sz="2800" spc="-220" dirty="0">
                <a:latin typeface="Times New Roman"/>
                <a:cs typeface="Times New Roman"/>
              </a:rPr>
              <a:t>can’t </a:t>
            </a:r>
            <a:r>
              <a:rPr sz="2800" spc="-229" dirty="0">
                <a:latin typeface="Times New Roman"/>
                <a:cs typeface="Times New Roman"/>
              </a:rPr>
              <a:t>determines </a:t>
            </a:r>
            <a:r>
              <a:rPr sz="2800" spc="-215" dirty="0">
                <a:latin typeface="Times New Roman"/>
                <a:cs typeface="Times New Roman"/>
              </a:rPr>
              <a:t>the </a:t>
            </a:r>
            <a:r>
              <a:rPr sz="2800" spc="-195" dirty="0">
                <a:latin typeface="Times New Roman"/>
                <a:cs typeface="Times New Roman"/>
              </a:rPr>
              <a:t>risk </a:t>
            </a:r>
            <a:r>
              <a:rPr sz="2800" spc="-225" dirty="0">
                <a:latin typeface="Times New Roman"/>
                <a:cs typeface="Times New Roman"/>
              </a:rPr>
              <a:t>involved </a:t>
            </a:r>
            <a:r>
              <a:rPr sz="2800" spc="-210" dirty="0">
                <a:latin typeface="Times New Roman"/>
                <a:cs typeface="Times New Roman"/>
              </a:rPr>
              <a:t>in future </a:t>
            </a:r>
            <a:r>
              <a:rPr sz="2800" spc="-245" dirty="0">
                <a:latin typeface="Times New Roman"/>
                <a:cs typeface="Times New Roman"/>
              </a:rPr>
              <a:t>because  </a:t>
            </a:r>
            <a:r>
              <a:rPr sz="2800" spc="-225" dirty="0">
                <a:latin typeface="Times New Roman"/>
                <a:cs typeface="Times New Roman"/>
              </a:rPr>
              <a:t>outflow </a:t>
            </a:r>
            <a:r>
              <a:rPr sz="2800" spc="-210" dirty="0">
                <a:latin typeface="Times New Roman"/>
                <a:cs typeface="Times New Roman"/>
              </a:rPr>
              <a:t>of </a:t>
            </a:r>
            <a:r>
              <a:rPr sz="2800" spc="-245" dirty="0">
                <a:latin typeface="Times New Roman"/>
                <a:cs typeface="Times New Roman"/>
              </a:rPr>
              <a:t>cash </a:t>
            </a:r>
            <a:r>
              <a:rPr sz="2800" spc="-175" dirty="0">
                <a:latin typeface="Times New Roman"/>
                <a:cs typeface="Times New Roman"/>
              </a:rPr>
              <a:t>is </a:t>
            </a:r>
            <a:r>
              <a:rPr sz="2800" spc="-210" dirty="0">
                <a:latin typeface="Times New Roman"/>
                <a:cs typeface="Times New Roman"/>
              </a:rPr>
              <a:t>in </a:t>
            </a:r>
            <a:r>
              <a:rPr sz="2800" spc="-245" dirty="0">
                <a:latin typeface="Times New Roman"/>
                <a:cs typeface="Times New Roman"/>
              </a:rPr>
              <a:t>our </a:t>
            </a:r>
            <a:r>
              <a:rPr sz="2800" spc="-265" dirty="0">
                <a:latin typeface="Times New Roman"/>
                <a:cs typeface="Times New Roman"/>
              </a:rPr>
              <a:t>hand </a:t>
            </a:r>
            <a:r>
              <a:rPr sz="2800" spc="-240" dirty="0">
                <a:latin typeface="Times New Roman"/>
                <a:cs typeface="Times New Roman"/>
              </a:rPr>
              <a:t>as </a:t>
            </a:r>
            <a:r>
              <a:rPr sz="2800" spc="-254" dirty="0">
                <a:latin typeface="Times New Roman"/>
                <a:cs typeface="Times New Roman"/>
              </a:rPr>
              <a:t>payment </a:t>
            </a:r>
            <a:r>
              <a:rPr sz="2800" spc="-260" dirty="0">
                <a:latin typeface="Times New Roman"/>
                <a:cs typeface="Times New Roman"/>
              </a:rPr>
              <a:t>where </a:t>
            </a:r>
            <a:r>
              <a:rPr sz="2800" spc="-240" dirty="0">
                <a:latin typeface="Times New Roman"/>
                <a:cs typeface="Times New Roman"/>
              </a:rPr>
              <a:t>as </a:t>
            </a:r>
            <a:r>
              <a:rPr sz="2800" spc="-215" dirty="0">
                <a:latin typeface="Times New Roman"/>
                <a:cs typeface="Times New Roman"/>
              </a:rPr>
              <a:t>there </a:t>
            </a:r>
            <a:r>
              <a:rPr sz="2800" spc="-175" dirty="0">
                <a:latin typeface="Times New Roman"/>
                <a:cs typeface="Times New Roman"/>
              </a:rPr>
              <a:t>is </a:t>
            </a:r>
            <a:r>
              <a:rPr sz="2800" spc="-270" dirty="0">
                <a:latin typeface="Times New Roman"/>
                <a:cs typeface="Times New Roman"/>
              </a:rPr>
              <a:t>no  </a:t>
            </a:r>
            <a:r>
              <a:rPr sz="2800" spc="-204" dirty="0">
                <a:latin typeface="Times New Roman"/>
                <a:cs typeface="Times New Roman"/>
              </a:rPr>
              <a:t>certainty for </a:t>
            </a:r>
            <a:r>
              <a:rPr sz="2800" spc="-210" dirty="0">
                <a:latin typeface="Times New Roman"/>
                <a:cs typeface="Times New Roman"/>
              </a:rPr>
              <a:t>future </a:t>
            </a:r>
            <a:r>
              <a:rPr sz="2800" spc="-245" dirty="0">
                <a:latin typeface="Times New Roman"/>
                <a:cs typeface="Times New Roman"/>
              </a:rPr>
              <a:t>cash</a:t>
            </a:r>
            <a:r>
              <a:rPr sz="2800" spc="-35" dirty="0">
                <a:latin typeface="Times New Roman"/>
                <a:cs typeface="Times New Roman"/>
              </a:rPr>
              <a:t> </a:t>
            </a:r>
            <a:r>
              <a:rPr sz="2800" spc="-204" dirty="0">
                <a:latin typeface="Times New Roman"/>
                <a:cs typeface="Times New Roman"/>
              </a:rPr>
              <a:t>inflows.</a:t>
            </a:r>
            <a:endParaRPr sz="2800">
              <a:latin typeface="Times New Roman"/>
              <a:cs typeface="Times New Roman"/>
            </a:endParaRPr>
          </a:p>
          <a:p>
            <a:pPr marL="527685" marR="134620" indent="-514984" algn="just">
              <a:lnSpc>
                <a:spcPct val="100800"/>
              </a:lnSpc>
              <a:spcBef>
                <a:spcPts val="480"/>
              </a:spcBef>
              <a:buClr>
                <a:srgbClr val="C00000"/>
              </a:buClr>
              <a:buAutoNum type="arabicPeriod"/>
              <a:tabLst>
                <a:tab pos="527685" algn="l"/>
                <a:tab pos="528320" algn="l"/>
              </a:tabLst>
            </a:pPr>
            <a:r>
              <a:rPr sz="3200" b="1" spc="-235" dirty="0">
                <a:latin typeface="Times New Roman"/>
                <a:cs typeface="Times New Roman"/>
              </a:rPr>
              <a:t>Inflation </a:t>
            </a:r>
            <a:r>
              <a:rPr sz="3200" b="1" spc="-210" dirty="0">
                <a:latin typeface="Times New Roman"/>
                <a:cs typeface="Times New Roman"/>
              </a:rPr>
              <a:t>- </a:t>
            </a:r>
            <a:r>
              <a:rPr sz="2800" spc="-225" dirty="0">
                <a:latin typeface="Times New Roman"/>
                <a:cs typeface="Times New Roman"/>
              </a:rPr>
              <a:t>In </a:t>
            </a:r>
            <a:r>
              <a:rPr sz="2800" spc="-270" dirty="0">
                <a:latin typeface="Times New Roman"/>
                <a:cs typeface="Times New Roman"/>
              </a:rPr>
              <a:t>an </a:t>
            </a:r>
            <a:r>
              <a:rPr sz="2800" spc="-204" dirty="0">
                <a:latin typeface="Times New Roman"/>
                <a:cs typeface="Times New Roman"/>
              </a:rPr>
              <a:t>inflationary </a:t>
            </a:r>
            <a:r>
              <a:rPr sz="2800" spc="-250" dirty="0">
                <a:latin typeface="Times New Roman"/>
                <a:cs typeface="Times New Roman"/>
              </a:rPr>
              <a:t>economy, </a:t>
            </a:r>
            <a:r>
              <a:rPr sz="2800" spc="-215" dirty="0">
                <a:latin typeface="Times New Roman"/>
                <a:cs typeface="Times New Roman"/>
              </a:rPr>
              <a:t>the </a:t>
            </a:r>
            <a:r>
              <a:rPr sz="2800" spc="-275" dirty="0">
                <a:latin typeface="Times New Roman"/>
                <a:cs typeface="Times New Roman"/>
              </a:rPr>
              <a:t>money </a:t>
            </a:r>
            <a:r>
              <a:rPr sz="2800" spc="-225" dirty="0">
                <a:latin typeface="Times New Roman"/>
                <a:cs typeface="Times New Roman"/>
              </a:rPr>
              <a:t>received  </a:t>
            </a:r>
            <a:r>
              <a:rPr sz="2800" spc="-215" dirty="0">
                <a:latin typeface="Times New Roman"/>
                <a:cs typeface="Times New Roman"/>
              </a:rPr>
              <a:t>today, </a:t>
            </a:r>
            <a:r>
              <a:rPr sz="2800" spc="-245" dirty="0">
                <a:latin typeface="Times New Roman"/>
                <a:cs typeface="Times New Roman"/>
              </a:rPr>
              <a:t>has </a:t>
            </a:r>
            <a:r>
              <a:rPr sz="2800" spc="-270" dirty="0">
                <a:latin typeface="Times New Roman"/>
                <a:cs typeface="Times New Roman"/>
              </a:rPr>
              <a:t>more </a:t>
            </a:r>
            <a:r>
              <a:rPr sz="2800" spc="-235" dirty="0">
                <a:latin typeface="Times New Roman"/>
                <a:cs typeface="Times New Roman"/>
              </a:rPr>
              <a:t>purchasing </a:t>
            </a:r>
            <a:r>
              <a:rPr sz="2800" spc="-265" dirty="0">
                <a:latin typeface="Times New Roman"/>
                <a:cs typeface="Times New Roman"/>
              </a:rPr>
              <a:t>power </a:t>
            </a:r>
            <a:r>
              <a:rPr sz="2800" spc="-235" dirty="0">
                <a:latin typeface="Times New Roman"/>
                <a:cs typeface="Times New Roman"/>
              </a:rPr>
              <a:t>than </a:t>
            </a:r>
            <a:r>
              <a:rPr sz="2800" spc="-215" dirty="0">
                <a:latin typeface="Times New Roman"/>
                <a:cs typeface="Times New Roman"/>
              </a:rPr>
              <a:t>the </a:t>
            </a:r>
            <a:r>
              <a:rPr sz="2800" spc="-275" dirty="0">
                <a:latin typeface="Times New Roman"/>
                <a:cs typeface="Times New Roman"/>
              </a:rPr>
              <a:t>money </a:t>
            </a:r>
            <a:r>
              <a:rPr sz="2800" spc="-210" dirty="0">
                <a:latin typeface="Times New Roman"/>
                <a:cs typeface="Times New Roman"/>
              </a:rPr>
              <a:t>to </a:t>
            </a:r>
            <a:r>
              <a:rPr sz="2800" spc="-254" dirty="0">
                <a:latin typeface="Times New Roman"/>
                <a:cs typeface="Times New Roman"/>
              </a:rPr>
              <a:t>be  </a:t>
            </a:r>
            <a:r>
              <a:rPr sz="2800" spc="-225" dirty="0">
                <a:latin typeface="Times New Roman"/>
                <a:cs typeface="Times New Roman"/>
              </a:rPr>
              <a:t>received </a:t>
            </a:r>
            <a:r>
              <a:rPr sz="2800" spc="-210" dirty="0">
                <a:latin typeface="Times New Roman"/>
                <a:cs typeface="Times New Roman"/>
              </a:rPr>
              <a:t>in </a:t>
            </a:r>
            <a:r>
              <a:rPr sz="2800" spc="-195" dirty="0">
                <a:latin typeface="Times New Roman"/>
                <a:cs typeface="Times New Roman"/>
              </a:rPr>
              <a:t>future. </a:t>
            </a:r>
            <a:r>
              <a:rPr sz="2800" spc="-229" dirty="0">
                <a:latin typeface="Times New Roman"/>
                <a:cs typeface="Times New Roman"/>
              </a:rPr>
              <a:t>In </a:t>
            </a:r>
            <a:r>
              <a:rPr sz="2800" spc="-225" dirty="0">
                <a:latin typeface="Times New Roman"/>
                <a:cs typeface="Times New Roman"/>
              </a:rPr>
              <a:t>other </a:t>
            </a:r>
            <a:r>
              <a:rPr sz="2800" spc="-235" dirty="0">
                <a:latin typeface="Times New Roman"/>
                <a:cs typeface="Times New Roman"/>
              </a:rPr>
              <a:t>words, </a:t>
            </a:r>
            <a:r>
              <a:rPr sz="2800" spc="-275" dirty="0">
                <a:latin typeface="Times New Roman"/>
                <a:cs typeface="Times New Roman"/>
              </a:rPr>
              <a:t>a </a:t>
            </a:r>
            <a:r>
              <a:rPr sz="2800" spc="-240" dirty="0">
                <a:latin typeface="Times New Roman"/>
                <a:cs typeface="Times New Roman"/>
              </a:rPr>
              <a:t>rupee </a:t>
            </a:r>
            <a:r>
              <a:rPr sz="2800" spc="-235" dirty="0">
                <a:latin typeface="Times New Roman"/>
                <a:cs typeface="Times New Roman"/>
              </a:rPr>
              <a:t>today </a:t>
            </a:r>
            <a:r>
              <a:rPr sz="2800" spc="-220" dirty="0">
                <a:latin typeface="Times New Roman"/>
                <a:cs typeface="Times New Roman"/>
              </a:rPr>
              <a:t>represents </a:t>
            </a:r>
            <a:r>
              <a:rPr sz="2800" spc="-275" dirty="0">
                <a:latin typeface="Times New Roman"/>
                <a:cs typeface="Times New Roman"/>
              </a:rPr>
              <a:t>a  </a:t>
            </a:r>
            <a:r>
              <a:rPr sz="2800" spc="-220" dirty="0">
                <a:latin typeface="Times New Roman"/>
                <a:cs typeface="Times New Roman"/>
              </a:rPr>
              <a:t>greater </a:t>
            </a:r>
            <a:r>
              <a:rPr sz="2800" spc="-215" dirty="0">
                <a:latin typeface="Times New Roman"/>
                <a:cs typeface="Times New Roman"/>
              </a:rPr>
              <a:t>real </a:t>
            </a:r>
            <a:r>
              <a:rPr sz="2800" spc="-235" dirty="0">
                <a:latin typeface="Times New Roman"/>
                <a:cs typeface="Times New Roman"/>
              </a:rPr>
              <a:t>purchasing </a:t>
            </a:r>
            <a:r>
              <a:rPr sz="2800" spc="-265" dirty="0">
                <a:latin typeface="Times New Roman"/>
                <a:cs typeface="Times New Roman"/>
              </a:rPr>
              <a:t>power </a:t>
            </a:r>
            <a:r>
              <a:rPr sz="2800" spc="-235" dirty="0">
                <a:latin typeface="Times New Roman"/>
                <a:cs typeface="Times New Roman"/>
              </a:rPr>
              <a:t>than </a:t>
            </a:r>
            <a:r>
              <a:rPr sz="2800" spc="-280" dirty="0">
                <a:latin typeface="Times New Roman"/>
                <a:cs typeface="Times New Roman"/>
              </a:rPr>
              <a:t>a </a:t>
            </a:r>
            <a:r>
              <a:rPr sz="2800" spc="-240" dirty="0">
                <a:latin typeface="Times New Roman"/>
                <a:cs typeface="Times New Roman"/>
              </a:rPr>
              <a:t>rupee </a:t>
            </a:r>
            <a:r>
              <a:rPr sz="2800" spc="-210" dirty="0">
                <a:latin typeface="Times New Roman"/>
                <a:cs typeface="Times New Roman"/>
              </a:rPr>
              <a:t>in</a:t>
            </a:r>
            <a:r>
              <a:rPr sz="2800" spc="-445" dirty="0">
                <a:latin typeface="Times New Roman"/>
                <a:cs typeface="Times New Roman"/>
              </a:rPr>
              <a:t> </a:t>
            </a:r>
            <a:r>
              <a:rPr sz="2800" spc="-195" dirty="0">
                <a:latin typeface="Times New Roman"/>
                <a:cs typeface="Times New Roman"/>
              </a:rPr>
              <a:t>future.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457200" y="266700"/>
            <a:ext cx="6896100" cy="624840"/>
          </a:xfrm>
          <a:custGeom>
            <a:avLst/>
            <a:gdLst/>
            <a:ahLst/>
            <a:cxnLst/>
            <a:rect l="l" t="t" r="r" b="b"/>
            <a:pathLst>
              <a:path w="6896100" h="624840">
                <a:moveTo>
                  <a:pt x="0" y="624839"/>
                </a:moveTo>
                <a:lnTo>
                  <a:pt x="6896100" y="624839"/>
                </a:lnTo>
                <a:lnTo>
                  <a:pt x="6896100" y="0"/>
                </a:lnTo>
                <a:lnTo>
                  <a:pt x="0" y="0"/>
                </a:lnTo>
                <a:lnTo>
                  <a:pt x="0" y="624839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419100" y="960119"/>
            <a:ext cx="7010400" cy="0"/>
          </a:xfrm>
          <a:custGeom>
            <a:avLst/>
            <a:gdLst/>
            <a:ahLst/>
            <a:cxnLst/>
            <a:rect l="l" t="t" r="r" b="b"/>
            <a:pathLst>
              <a:path w="7010400">
                <a:moveTo>
                  <a:pt x="0" y="0"/>
                </a:moveTo>
                <a:lnTo>
                  <a:pt x="7010400" y="0"/>
                </a:lnTo>
              </a:path>
            </a:pathLst>
          </a:custGeom>
          <a:ln w="15239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426719" y="205740"/>
            <a:ext cx="0" cy="746760"/>
          </a:xfrm>
          <a:custGeom>
            <a:avLst/>
            <a:gdLst/>
            <a:ahLst/>
            <a:cxnLst/>
            <a:rect l="l" t="t" r="r" b="b"/>
            <a:pathLst>
              <a:path h="746760">
                <a:moveTo>
                  <a:pt x="0" y="0"/>
                </a:moveTo>
                <a:lnTo>
                  <a:pt x="0" y="746760"/>
                </a:lnTo>
              </a:path>
            </a:pathLst>
          </a:custGeom>
          <a:ln w="1524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419100" y="198120"/>
            <a:ext cx="7010400" cy="0"/>
          </a:xfrm>
          <a:custGeom>
            <a:avLst/>
            <a:gdLst/>
            <a:ahLst/>
            <a:cxnLst/>
            <a:rect l="l" t="t" r="r" b="b"/>
            <a:pathLst>
              <a:path w="7010400">
                <a:moveTo>
                  <a:pt x="0" y="0"/>
                </a:moveTo>
                <a:lnTo>
                  <a:pt x="7010400" y="0"/>
                </a:lnTo>
              </a:path>
            </a:pathLst>
          </a:custGeom>
          <a:ln w="15239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7421880" y="205740"/>
            <a:ext cx="0" cy="746760"/>
          </a:xfrm>
          <a:custGeom>
            <a:avLst/>
            <a:gdLst/>
            <a:ahLst/>
            <a:cxnLst/>
            <a:rect l="l" t="t" r="r" b="b"/>
            <a:pathLst>
              <a:path h="746760">
                <a:moveTo>
                  <a:pt x="0" y="0"/>
                </a:moveTo>
                <a:lnTo>
                  <a:pt x="0" y="746759"/>
                </a:lnTo>
              </a:path>
            </a:pathLst>
          </a:custGeom>
          <a:ln w="1524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449580" y="914400"/>
            <a:ext cx="6949440" cy="0"/>
          </a:xfrm>
          <a:custGeom>
            <a:avLst/>
            <a:gdLst/>
            <a:ahLst/>
            <a:cxnLst/>
            <a:rect l="l" t="t" r="r" b="b"/>
            <a:pathLst>
              <a:path w="6949440">
                <a:moveTo>
                  <a:pt x="0" y="0"/>
                </a:moveTo>
                <a:lnTo>
                  <a:pt x="6949440" y="0"/>
                </a:lnTo>
              </a:path>
            </a:pathLst>
          </a:custGeom>
          <a:ln w="45719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 txBox="1">
            <a:spLocks noGrp="1"/>
          </p:cNvSpPr>
          <p:nvPr>
            <p:ph type="title"/>
          </p:nvPr>
        </p:nvSpPr>
        <p:spPr>
          <a:xfrm>
            <a:off x="1371600" y="304800"/>
            <a:ext cx="6979920" cy="641201"/>
          </a:xfrm>
          <a:prstGeom prst="rect">
            <a:avLst/>
          </a:prstGeom>
          <a:solidFill>
            <a:srgbClr val="FFFFFF"/>
          </a:solidFill>
        </p:spPr>
        <p:txBody>
          <a:bodyPr vert="horz" wrap="square" lIns="0" tIns="0" rIns="0" bIns="0" rtlCol="0">
            <a:spAutoFit/>
          </a:bodyPr>
          <a:lstStyle/>
          <a:p>
            <a:pPr marL="114300">
              <a:lnSpc>
                <a:spcPts val="4995"/>
              </a:lnSpc>
            </a:pPr>
            <a:r>
              <a:rPr sz="3200" dirty="0"/>
              <a:t>Reason for Time value of</a:t>
            </a:r>
            <a:r>
              <a:rPr sz="3200" spc="-105" dirty="0"/>
              <a:t> </a:t>
            </a:r>
            <a:r>
              <a:rPr sz="3200" dirty="0"/>
              <a:t>Money.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/>
          <p:nvPr/>
        </p:nvSpPr>
        <p:spPr>
          <a:xfrm>
            <a:off x="535940" y="914400"/>
            <a:ext cx="7825740" cy="4621137"/>
          </a:xfrm>
          <a:prstGeom prst="rect">
            <a:avLst/>
          </a:prstGeom>
        </p:spPr>
        <p:txBody>
          <a:bodyPr vert="horz" wrap="square" lIns="0" tIns="1905" rIns="0" bIns="0" rtlCol="0">
            <a:spAutoFit/>
          </a:bodyPr>
          <a:lstStyle/>
          <a:p>
            <a:pPr marL="527685" marR="894715" indent="-514984" algn="just">
              <a:lnSpc>
                <a:spcPct val="102299"/>
              </a:lnSpc>
              <a:spcBef>
                <a:spcPts val="15"/>
              </a:spcBef>
              <a:buClr>
                <a:srgbClr val="C00000"/>
              </a:buClr>
              <a:buAutoNum type="arabicPeriod" startAt="3"/>
              <a:tabLst>
                <a:tab pos="527685" algn="l"/>
                <a:tab pos="528320" algn="l"/>
              </a:tabLst>
            </a:pPr>
            <a:r>
              <a:rPr sz="3200" b="1" spc="-295" dirty="0">
                <a:latin typeface="Times New Roman"/>
                <a:cs typeface="Times New Roman"/>
              </a:rPr>
              <a:t>Consumption </a:t>
            </a:r>
            <a:r>
              <a:rPr sz="3200" b="1" spc="-210" dirty="0">
                <a:latin typeface="Times New Roman"/>
                <a:cs typeface="Times New Roman"/>
              </a:rPr>
              <a:t>- </a:t>
            </a:r>
            <a:r>
              <a:rPr sz="2800" spc="-215" dirty="0">
                <a:latin typeface="Times New Roman"/>
                <a:cs typeface="Times New Roman"/>
              </a:rPr>
              <a:t>Individuals </a:t>
            </a:r>
            <a:r>
              <a:rPr sz="2800" spc="-220" dirty="0">
                <a:latin typeface="Times New Roman"/>
                <a:cs typeface="Times New Roman"/>
              </a:rPr>
              <a:t>generally </a:t>
            </a:r>
            <a:r>
              <a:rPr sz="2800" spc="-215" dirty="0">
                <a:latin typeface="Times New Roman"/>
                <a:cs typeface="Times New Roman"/>
              </a:rPr>
              <a:t>prefer </a:t>
            </a:r>
            <a:r>
              <a:rPr sz="2800" spc="-220" dirty="0">
                <a:latin typeface="Times New Roman"/>
                <a:cs typeface="Times New Roman"/>
              </a:rPr>
              <a:t>current  </a:t>
            </a:r>
            <a:r>
              <a:rPr sz="2800" spc="-245" dirty="0">
                <a:latin typeface="Times New Roman"/>
                <a:cs typeface="Times New Roman"/>
              </a:rPr>
              <a:t>consumption </a:t>
            </a:r>
            <a:r>
              <a:rPr sz="2800" spc="-210" dirty="0">
                <a:latin typeface="Times New Roman"/>
                <a:cs typeface="Times New Roman"/>
              </a:rPr>
              <a:t>to future</a:t>
            </a:r>
            <a:r>
              <a:rPr sz="2800" spc="-165" dirty="0">
                <a:latin typeface="Times New Roman"/>
                <a:cs typeface="Times New Roman"/>
              </a:rPr>
              <a:t> </a:t>
            </a:r>
            <a:r>
              <a:rPr sz="2800" spc="-235" dirty="0">
                <a:latin typeface="Times New Roman"/>
                <a:cs typeface="Times New Roman"/>
              </a:rPr>
              <a:t>consumption.</a:t>
            </a:r>
            <a:endParaRPr sz="2800">
              <a:latin typeface="Times New Roman"/>
              <a:cs typeface="Times New Roman"/>
            </a:endParaRPr>
          </a:p>
          <a:p>
            <a:pPr marL="527685" marR="5080" indent="-514984" algn="just">
              <a:lnSpc>
                <a:spcPct val="101099"/>
              </a:lnSpc>
              <a:spcBef>
                <a:spcPts val="470"/>
              </a:spcBef>
              <a:buClr>
                <a:srgbClr val="C00000"/>
              </a:buClr>
              <a:buAutoNum type="arabicPeriod" startAt="3"/>
              <a:tabLst>
                <a:tab pos="527685" algn="l"/>
                <a:tab pos="528320" algn="l"/>
              </a:tabLst>
            </a:pPr>
            <a:r>
              <a:rPr sz="3200" b="1" spc="-260" dirty="0">
                <a:latin typeface="Times New Roman"/>
                <a:cs typeface="Times New Roman"/>
              </a:rPr>
              <a:t>Investment </a:t>
            </a:r>
            <a:r>
              <a:rPr sz="3200" b="1" spc="-240" dirty="0">
                <a:latin typeface="Times New Roman"/>
                <a:cs typeface="Times New Roman"/>
              </a:rPr>
              <a:t>opportunities </a:t>
            </a:r>
            <a:r>
              <a:rPr sz="3200" b="1" spc="-210" dirty="0">
                <a:latin typeface="Times New Roman"/>
                <a:cs typeface="Times New Roman"/>
              </a:rPr>
              <a:t>- </a:t>
            </a:r>
            <a:r>
              <a:rPr sz="2800" spc="-295" dirty="0">
                <a:latin typeface="Times New Roman"/>
                <a:cs typeface="Times New Roman"/>
              </a:rPr>
              <a:t>An </a:t>
            </a:r>
            <a:r>
              <a:rPr sz="2800" spc="-210" dirty="0">
                <a:latin typeface="Times New Roman"/>
                <a:cs typeface="Times New Roman"/>
              </a:rPr>
              <a:t>investor </a:t>
            </a:r>
            <a:r>
              <a:rPr sz="2800" spc="-260" dirty="0">
                <a:latin typeface="Times New Roman"/>
                <a:cs typeface="Times New Roman"/>
              </a:rPr>
              <a:t>can </a:t>
            </a:r>
            <a:r>
              <a:rPr sz="2800" spc="-204" dirty="0">
                <a:latin typeface="Times New Roman"/>
                <a:cs typeface="Times New Roman"/>
              </a:rPr>
              <a:t>profitably </a:t>
            </a:r>
            <a:r>
              <a:rPr sz="2800" spc="-235" dirty="0">
                <a:latin typeface="Times New Roman"/>
                <a:cs typeface="Times New Roman"/>
              </a:rPr>
              <a:t>use  </a:t>
            </a:r>
            <a:r>
              <a:rPr sz="2800" spc="-215" dirty="0">
                <a:latin typeface="Times New Roman"/>
                <a:cs typeface="Times New Roman"/>
              </a:rPr>
              <a:t>the </a:t>
            </a:r>
            <a:r>
              <a:rPr sz="2800" spc="-225" dirty="0">
                <a:latin typeface="Times New Roman"/>
                <a:cs typeface="Times New Roman"/>
              </a:rPr>
              <a:t>received </a:t>
            </a:r>
            <a:r>
              <a:rPr sz="2800" spc="-275" dirty="0">
                <a:latin typeface="Times New Roman"/>
                <a:cs typeface="Times New Roman"/>
              </a:rPr>
              <a:t>money </a:t>
            </a:r>
            <a:r>
              <a:rPr sz="2800" spc="-235" dirty="0">
                <a:latin typeface="Times New Roman"/>
                <a:cs typeface="Times New Roman"/>
              </a:rPr>
              <a:t>today </a:t>
            </a:r>
            <a:r>
              <a:rPr sz="2800" spc="-210" dirty="0">
                <a:latin typeface="Times New Roman"/>
                <a:cs typeface="Times New Roman"/>
              </a:rPr>
              <a:t>to </a:t>
            </a:r>
            <a:r>
              <a:rPr sz="2800" spc="-220" dirty="0">
                <a:latin typeface="Times New Roman"/>
                <a:cs typeface="Times New Roman"/>
              </a:rPr>
              <a:t>get </a:t>
            </a:r>
            <a:r>
              <a:rPr sz="2800" spc="-229" dirty="0">
                <a:latin typeface="Times New Roman"/>
                <a:cs typeface="Times New Roman"/>
              </a:rPr>
              <a:t>higher </a:t>
            </a:r>
            <a:r>
              <a:rPr sz="2800" spc="-220" dirty="0">
                <a:latin typeface="Times New Roman"/>
                <a:cs typeface="Times New Roman"/>
              </a:rPr>
              <a:t>return </a:t>
            </a:r>
            <a:r>
              <a:rPr sz="2800" spc="-260" dirty="0">
                <a:latin typeface="Times New Roman"/>
                <a:cs typeface="Times New Roman"/>
              </a:rPr>
              <a:t>tomorrow </a:t>
            </a:r>
            <a:r>
              <a:rPr sz="2800" spc="-240" dirty="0">
                <a:latin typeface="Times New Roman"/>
                <a:cs typeface="Times New Roman"/>
              </a:rPr>
              <a:t>or  </a:t>
            </a:r>
            <a:r>
              <a:rPr sz="2800" spc="-200" dirty="0">
                <a:latin typeface="Times New Roman"/>
                <a:cs typeface="Times New Roman"/>
              </a:rPr>
              <a:t>after </a:t>
            </a:r>
            <a:r>
              <a:rPr sz="2800" spc="-275" dirty="0">
                <a:latin typeface="Times New Roman"/>
                <a:cs typeface="Times New Roman"/>
              </a:rPr>
              <a:t>a </a:t>
            </a:r>
            <a:r>
              <a:rPr sz="2800" spc="-210" dirty="0">
                <a:latin typeface="Times New Roman"/>
                <a:cs typeface="Times New Roman"/>
              </a:rPr>
              <a:t>certain </a:t>
            </a:r>
            <a:r>
              <a:rPr sz="2800" spc="-229" dirty="0">
                <a:latin typeface="Times New Roman"/>
                <a:cs typeface="Times New Roman"/>
              </a:rPr>
              <a:t>period </a:t>
            </a:r>
            <a:r>
              <a:rPr sz="2800" spc="-210" dirty="0">
                <a:latin typeface="Times New Roman"/>
                <a:cs typeface="Times New Roman"/>
              </a:rPr>
              <a:t>of</a:t>
            </a:r>
            <a:r>
              <a:rPr sz="2800" spc="-300" dirty="0">
                <a:latin typeface="Times New Roman"/>
                <a:cs typeface="Times New Roman"/>
              </a:rPr>
              <a:t> </a:t>
            </a:r>
            <a:r>
              <a:rPr sz="2800" spc="-204" dirty="0">
                <a:latin typeface="Times New Roman"/>
                <a:cs typeface="Times New Roman"/>
              </a:rPr>
              <a:t>time.</a:t>
            </a:r>
            <a:endParaRPr sz="2800">
              <a:latin typeface="Times New Roman"/>
              <a:cs typeface="Times New Roman"/>
            </a:endParaRPr>
          </a:p>
          <a:p>
            <a:pPr marL="12700" marR="167640" algn="just">
              <a:lnSpc>
                <a:spcPct val="98700"/>
              </a:lnSpc>
              <a:spcBef>
                <a:spcPts val="650"/>
              </a:spcBef>
            </a:pPr>
            <a:r>
              <a:rPr sz="2800" spc="-185" dirty="0">
                <a:latin typeface="Times New Roman"/>
                <a:cs typeface="Times New Roman"/>
              </a:rPr>
              <a:t>e.g.- </a:t>
            </a:r>
            <a:r>
              <a:rPr sz="2800" spc="-150" dirty="0">
                <a:latin typeface="Times New Roman"/>
                <a:cs typeface="Times New Roman"/>
              </a:rPr>
              <a:t>if </a:t>
            </a:r>
            <a:r>
              <a:rPr sz="2800" spc="-270" dirty="0">
                <a:latin typeface="Times New Roman"/>
                <a:cs typeface="Times New Roman"/>
              </a:rPr>
              <a:t>an </a:t>
            </a:r>
            <a:r>
              <a:rPr sz="2800" spc="-210" dirty="0">
                <a:latin typeface="Times New Roman"/>
                <a:cs typeface="Times New Roman"/>
              </a:rPr>
              <a:t>individual </a:t>
            </a:r>
            <a:r>
              <a:rPr sz="2800" spc="-180" dirty="0">
                <a:latin typeface="Times New Roman"/>
                <a:cs typeface="Times New Roman"/>
              </a:rPr>
              <a:t>is </a:t>
            </a:r>
            <a:r>
              <a:rPr sz="2800" spc="-229" dirty="0">
                <a:latin typeface="Times New Roman"/>
                <a:cs typeface="Times New Roman"/>
              </a:rPr>
              <a:t>given </a:t>
            </a:r>
            <a:r>
              <a:rPr sz="2800" spc="-270" dirty="0">
                <a:latin typeface="Times New Roman"/>
                <a:cs typeface="Times New Roman"/>
              </a:rPr>
              <a:t>an </a:t>
            </a:r>
            <a:r>
              <a:rPr sz="2800" spc="-204" dirty="0">
                <a:latin typeface="Times New Roman"/>
                <a:cs typeface="Times New Roman"/>
              </a:rPr>
              <a:t>alternative either </a:t>
            </a:r>
            <a:r>
              <a:rPr sz="2800" spc="-210" dirty="0">
                <a:latin typeface="Times New Roman"/>
                <a:cs typeface="Times New Roman"/>
              </a:rPr>
              <a:t>to </a:t>
            </a:r>
            <a:r>
              <a:rPr sz="2800" spc="-220" dirty="0">
                <a:latin typeface="Times New Roman"/>
                <a:cs typeface="Times New Roman"/>
              </a:rPr>
              <a:t>receive  </a:t>
            </a:r>
            <a:r>
              <a:rPr sz="2950" spc="-180" dirty="0">
                <a:latin typeface="SimSun"/>
                <a:cs typeface="SimSun"/>
              </a:rPr>
              <a:t>Rs.</a:t>
            </a:r>
            <a:r>
              <a:rPr sz="2800" spc="-180" dirty="0">
                <a:latin typeface="Times New Roman"/>
                <a:cs typeface="Times New Roman"/>
              </a:rPr>
              <a:t>10,000 </a:t>
            </a:r>
            <a:r>
              <a:rPr sz="2800" spc="-300" dirty="0">
                <a:latin typeface="Times New Roman"/>
                <a:cs typeface="Times New Roman"/>
              </a:rPr>
              <a:t>now </a:t>
            </a:r>
            <a:r>
              <a:rPr sz="2800" spc="-240" dirty="0">
                <a:latin typeface="Times New Roman"/>
                <a:cs typeface="Times New Roman"/>
              </a:rPr>
              <a:t>or </a:t>
            </a:r>
            <a:r>
              <a:rPr sz="2800" spc="-200" dirty="0">
                <a:latin typeface="Times New Roman"/>
                <a:cs typeface="Times New Roman"/>
              </a:rPr>
              <a:t>after </a:t>
            </a:r>
            <a:r>
              <a:rPr sz="2800" spc="-254" dirty="0">
                <a:latin typeface="Times New Roman"/>
                <a:cs typeface="Times New Roman"/>
              </a:rPr>
              <a:t>one </a:t>
            </a:r>
            <a:r>
              <a:rPr sz="2800" spc="-215" dirty="0">
                <a:latin typeface="Times New Roman"/>
                <a:cs typeface="Times New Roman"/>
              </a:rPr>
              <a:t>year, </a:t>
            </a:r>
            <a:r>
              <a:rPr sz="2800" spc="-254" dirty="0">
                <a:latin typeface="Times New Roman"/>
                <a:cs typeface="Times New Roman"/>
              </a:rPr>
              <a:t>he </a:t>
            </a:r>
            <a:r>
              <a:rPr sz="2800" spc="-200" dirty="0">
                <a:latin typeface="Times New Roman"/>
                <a:cs typeface="Times New Roman"/>
              </a:rPr>
              <a:t>will </a:t>
            </a:r>
            <a:r>
              <a:rPr sz="2800" spc="-215" dirty="0">
                <a:latin typeface="Times New Roman"/>
                <a:cs typeface="Times New Roman"/>
              </a:rPr>
              <a:t>prefer </a:t>
            </a:r>
            <a:r>
              <a:rPr sz="2800" spc="-229" dirty="0">
                <a:latin typeface="Times New Roman"/>
                <a:cs typeface="Times New Roman"/>
              </a:rPr>
              <a:t>Rs.10,000 </a:t>
            </a:r>
            <a:r>
              <a:rPr sz="2800" spc="-254" dirty="0">
                <a:latin typeface="Times New Roman"/>
                <a:cs typeface="Times New Roman"/>
              </a:rPr>
              <a:t>now.  </a:t>
            </a:r>
            <a:r>
              <a:rPr sz="2800" spc="-229" dirty="0">
                <a:latin typeface="Times New Roman"/>
                <a:cs typeface="Times New Roman"/>
              </a:rPr>
              <a:t>This </a:t>
            </a:r>
            <a:r>
              <a:rPr sz="2800" spc="-180" dirty="0">
                <a:latin typeface="Times New Roman"/>
                <a:cs typeface="Times New Roman"/>
              </a:rPr>
              <a:t>is </a:t>
            </a:r>
            <a:r>
              <a:rPr sz="2800" spc="-229" dirty="0">
                <a:latin typeface="Times New Roman"/>
                <a:cs typeface="Times New Roman"/>
              </a:rPr>
              <a:t>because, </a:t>
            </a:r>
            <a:r>
              <a:rPr sz="2800" spc="-215" dirty="0">
                <a:latin typeface="Times New Roman"/>
                <a:cs typeface="Times New Roman"/>
              </a:rPr>
              <a:t>today, </a:t>
            </a:r>
            <a:r>
              <a:rPr sz="2800" spc="-254" dirty="0">
                <a:latin typeface="Times New Roman"/>
                <a:cs typeface="Times New Roman"/>
              </a:rPr>
              <a:t>he </a:t>
            </a:r>
            <a:r>
              <a:rPr sz="2800" spc="-295" dirty="0">
                <a:latin typeface="Times New Roman"/>
                <a:cs typeface="Times New Roman"/>
              </a:rPr>
              <a:t>may </a:t>
            </a:r>
            <a:r>
              <a:rPr sz="2800" spc="-254" dirty="0">
                <a:latin typeface="Times New Roman"/>
                <a:cs typeface="Times New Roman"/>
              </a:rPr>
              <a:t>be </a:t>
            </a:r>
            <a:r>
              <a:rPr sz="2800" spc="-210" dirty="0">
                <a:latin typeface="Times New Roman"/>
                <a:cs typeface="Times New Roman"/>
              </a:rPr>
              <a:t>in </a:t>
            </a:r>
            <a:r>
              <a:rPr sz="2800" spc="-280" dirty="0">
                <a:latin typeface="Times New Roman"/>
                <a:cs typeface="Times New Roman"/>
              </a:rPr>
              <a:t>a </a:t>
            </a:r>
            <a:r>
              <a:rPr sz="2800" spc="-210" dirty="0">
                <a:latin typeface="Times New Roman"/>
                <a:cs typeface="Times New Roman"/>
              </a:rPr>
              <a:t>position to </a:t>
            </a:r>
            <a:r>
              <a:rPr sz="2800" spc="-240" dirty="0">
                <a:latin typeface="Times New Roman"/>
                <a:cs typeface="Times New Roman"/>
              </a:rPr>
              <a:t>purchase </a:t>
            </a:r>
            <a:r>
              <a:rPr sz="2800" spc="-270" dirty="0">
                <a:latin typeface="Times New Roman"/>
                <a:cs typeface="Times New Roman"/>
              </a:rPr>
              <a:t>more  </a:t>
            </a:r>
            <a:r>
              <a:rPr sz="2800" spc="-250" dirty="0">
                <a:latin typeface="Times New Roman"/>
                <a:cs typeface="Times New Roman"/>
              </a:rPr>
              <a:t>goods </a:t>
            </a:r>
            <a:r>
              <a:rPr sz="2800" spc="-229" dirty="0">
                <a:latin typeface="Times New Roman"/>
                <a:cs typeface="Times New Roman"/>
              </a:rPr>
              <a:t>with </a:t>
            </a:r>
            <a:r>
              <a:rPr sz="2800" spc="-190" dirty="0">
                <a:latin typeface="Times New Roman"/>
                <a:cs typeface="Times New Roman"/>
              </a:rPr>
              <a:t>this </a:t>
            </a:r>
            <a:r>
              <a:rPr sz="2800" spc="-275" dirty="0">
                <a:latin typeface="Times New Roman"/>
                <a:cs typeface="Times New Roman"/>
              </a:rPr>
              <a:t>money </a:t>
            </a:r>
            <a:r>
              <a:rPr sz="2800" spc="-235" dirty="0">
                <a:latin typeface="Times New Roman"/>
                <a:cs typeface="Times New Roman"/>
              </a:rPr>
              <a:t>than </a:t>
            </a:r>
            <a:r>
              <a:rPr sz="2800" spc="-260" dirty="0">
                <a:latin typeface="Times New Roman"/>
                <a:cs typeface="Times New Roman"/>
              </a:rPr>
              <a:t>what </a:t>
            </a:r>
            <a:r>
              <a:rPr sz="2800" spc="-254" dirty="0">
                <a:latin typeface="Times New Roman"/>
                <a:cs typeface="Times New Roman"/>
              </a:rPr>
              <a:t>he </a:t>
            </a:r>
            <a:r>
              <a:rPr sz="2800" spc="-175" dirty="0">
                <a:latin typeface="Times New Roman"/>
                <a:cs typeface="Times New Roman"/>
              </a:rPr>
              <a:t>is </a:t>
            </a:r>
            <a:r>
              <a:rPr sz="2800" spc="-240" dirty="0">
                <a:latin typeface="Times New Roman"/>
                <a:cs typeface="Times New Roman"/>
              </a:rPr>
              <a:t>going </a:t>
            </a:r>
            <a:r>
              <a:rPr sz="2800" spc="-210" dirty="0">
                <a:latin typeface="Times New Roman"/>
                <a:cs typeface="Times New Roman"/>
              </a:rPr>
              <a:t>to </a:t>
            </a:r>
            <a:r>
              <a:rPr sz="2800" spc="-215" dirty="0">
                <a:latin typeface="Times New Roman"/>
                <a:cs typeface="Times New Roman"/>
              </a:rPr>
              <a:t>get </a:t>
            </a:r>
            <a:r>
              <a:rPr sz="2800" spc="-204" dirty="0">
                <a:latin typeface="Times New Roman"/>
                <a:cs typeface="Times New Roman"/>
              </a:rPr>
              <a:t>for </a:t>
            </a:r>
            <a:r>
              <a:rPr sz="2800" spc="-210" dirty="0">
                <a:latin typeface="Times New Roman"/>
                <a:cs typeface="Times New Roman"/>
              </a:rPr>
              <a:t>the </a:t>
            </a:r>
            <a:r>
              <a:rPr sz="2800" spc="-265" dirty="0">
                <a:latin typeface="Times New Roman"/>
                <a:cs typeface="Times New Roman"/>
              </a:rPr>
              <a:t>same  amount </a:t>
            </a:r>
            <a:r>
              <a:rPr sz="2800" spc="-200" dirty="0">
                <a:latin typeface="Times New Roman"/>
                <a:cs typeface="Times New Roman"/>
              </a:rPr>
              <a:t>after </a:t>
            </a:r>
            <a:r>
              <a:rPr sz="2800" spc="-254" dirty="0">
                <a:latin typeface="Times New Roman"/>
                <a:cs typeface="Times New Roman"/>
              </a:rPr>
              <a:t>one</a:t>
            </a:r>
            <a:r>
              <a:rPr sz="2800" spc="-175" dirty="0">
                <a:latin typeface="Times New Roman"/>
                <a:cs typeface="Times New Roman"/>
              </a:rPr>
              <a:t> </a:t>
            </a:r>
            <a:r>
              <a:rPr sz="2800" spc="-215" dirty="0">
                <a:latin typeface="Times New Roman"/>
                <a:cs typeface="Times New Roman"/>
              </a:rPr>
              <a:t>year.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266700" y="868680"/>
            <a:ext cx="1371600" cy="0"/>
          </a:xfrm>
          <a:custGeom>
            <a:avLst/>
            <a:gdLst/>
            <a:ahLst/>
            <a:cxnLst/>
            <a:rect l="l" t="t" r="r" b="b"/>
            <a:pathLst>
              <a:path w="1371600">
                <a:moveTo>
                  <a:pt x="0" y="0"/>
                </a:moveTo>
                <a:lnTo>
                  <a:pt x="1371600" y="0"/>
                </a:lnTo>
              </a:path>
            </a:pathLst>
          </a:custGeom>
          <a:ln w="1524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274320" y="281940"/>
            <a:ext cx="0" cy="579120"/>
          </a:xfrm>
          <a:custGeom>
            <a:avLst/>
            <a:gdLst/>
            <a:ahLst/>
            <a:cxnLst/>
            <a:rect l="l" t="t" r="r" b="b"/>
            <a:pathLst>
              <a:path h="579119">
                <a:moveTo>
                  <a:pt x="0" y="0"/>
                </a:moveTo>
                <a:lnTo>
                  <a:pt x="0" y="579120"/>
                </a:lnTo>
              </a:path>
            </a:pathLst>
          </a:custGeom>
          <a:ln w="15239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266700" y="274320"/>
            <a:ext cx="1371600" cy="0"/>
          </a:xfrm>
          <a:custGeom>
            <a:avLst/>
            <a:gdLst/>
            <a:ahLst/>
            <a:cxnLst/>
            <a:rect l="l" t="t" r="r" b="b"/>
            <a:pathLst>
              <a:path w="1371600">
                <a:moveTo>
                  <a:pt x="0" y="0"/>
                </a:moveTo>
                <a:lnTo>
                  <a:pt x="1371600" y="0"/>
                </a:lnTo>
              </a:path>
            </a:pathLst>
          </a:custGeom>
          <a:ln w="15239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1630679" y="281940"/>
            <a:ext cx="0" cy="579120"/>
          </a:xfrm>
          <a:custGeom>
            <a:avLst/>
            <a:gdLst/>
            <a:ahLst/>
            <a:cxnLst/>
            <a:rect l="l" t="t" r="r" b="b"/>
            <a:pathLst>
              <a:path h="579119">
                <a:moveTo>
                  <a:pt x="0" y="0"/>
                </a:moveTo>
                <a:lnTo>
                  <a:pt x="0" y="579119"/>
                </a:lnTo>
              </a:path>
            </a:pathLst>
          </a:custGeom>
          <a:ln w="1524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/>
          <p:nvPr/>
        </p:nvSpPr>
        <p:spPr>
          <a:xfrm>
            <a:off x="535940" y="1247901"/>
            <a:ext cx="7884159" cy="491680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527685" marR="5080" indent="-514984" algn="just">
              <a:lnSpc>
                <a:spcPct val="99800"/>
              </a:lnSpc>
              <a:spcBef>
                <a:spcPts val="110"/>
              </a:spcBef>
              <a:buClr>
                <a:srgbClr val="C00000"/>
              </a:buClr>
              <a:buAutoNum type="arabicPeriod"/>
              <a:tabLst>
                <a:tab pos="527685" algn="l"/>
                <a:tab pos="528320" algn="l"/>
              </a:tabLst>
            </a:pPr>
            <a:r>
              <a:rPr sz="3200" b="1" spc="-280" dirty="0">
                <a:latin typeface="Times New Roman"/>
                <a:cs typeface="Times New Roman"/>
              </a:rPr>
              <a:t>In </a:t>
            </a:r>
            <a:r>
              <a:rPr sz="3200" b="1" spc="-265" dirty="0">
                <a:latin typeface="Times New Roman"/>
                <a:cs typeface="Times New Roman"/>
              </a:rPr>
              <a:t>Investment </a:t>
            </a:r>
            <a:r>
              <a:rPr sz="3200" b="1" spc="-254" dirty="0">
                <a:latin typeface="Times New Roman"/>
                <a:cs typeface="Times New Roman"/>
              </a:rPr>
              <a:t>Decisions </a:t>
            </a:r>
            <a:r>
              <a:rPr sz="3200" b="1" spc="-5" dirty="0">
                <a:latin typeface="Monotype Corsiva"/>
                <a:cs typeface="Monotype Corsiva"/>
              </a:rPr>
              <a:t>- </a:t>
            </a:r>
            <a:r>
              <a:rPr sz="2800" spc="-240" dirty="0">
                <a:latin typeface="Times New Roman"/>
                <a:cs typeface="Times New Roman"/>
              </a:rPr>
              <a:t>Small </a:t>
            </a:r>
            <a:r>
              <a:rPr sz="2800" spc="-220" dirty="0">
                <a:latin typeface="Times New Roman"/>
                <a:cs typeface="Times New Roman"/>
              </a:rPr>
              <a:t>businesses </a:t>
            </a:r>
            <a:r>
              <a:rPr sz="2800" spc="-210" dirty="0">
                <a:latin typeface="Times New Roman"/>
                <a:cs typeface="Times New Roman"/>
              </a:rPr>
              <a:t>often </a:t>
            </a:r>
            <a:r>
              <a:rPr sz="2800" spc="-250" dirty="0">
                <a:latin typeface="Times New Roman"/>
                <a:cs typeface="Times New Roman"/>
              </a:rPr>
              <a:t>have  </a:t>
            </a:r>
            <a:r>
              <a:rPr sz="2800" spc="-204" dirty="0">
                <a:latin typeface="Times New Roman"/>
                <a:cs typeface="Times New Roman"/>
              </a:rPr>
              <a:t>limited </a:t>
            </a:r>
            <a:r>
              <a:rPr sz="2800" spc="-225" dirty="0">
                <a:latin typeface="Times New Roman"/>
                <a:cs typeface="Times New Roman"/>
              </a:rPr>
              <a:t>resources </a:t>
            </a:r>
            <a:r>
              <a:rPr sz="2800" spc="-210" dirty="0">
                <a:latin typeface="Times New Roman"/>
                <a:cs typeface="Times New Roman"/>
              </a:rPr>
              <a:t>to </a:t>
            </a:r>
            <a:r>
              <a:rPr sz="2800" spc="-204" dirty="0">
                <a:latin typeface="Times New Roman"/>
                <a:cs typeface="Times New Roman"/>
              </a:rPr>
              <a:t>invest </a:t>
            </a:r>
            <a:r>
              <a:rPr sz="2800" spc="-210" dirty="0">
                <a:latin typeface="Times New Roman"/>
                <a:cs typeface="Times New Roman"/>
              </a:rPr>
              <a:t>in </a:t>
            </a:r>
            <a:r>
              <a:rPr sz="2800" spc="-220" dirty="0">
                <a:latin typeface="Times New Roman"/>
                <a:cs typeface="Times New Roman"/>
              </a:rPr>
              <a:t>business </a:t>
            </a:r>
            <a:r>
              <a:rPr sz="2800" spc="-215" dirty="0">
                <a:latin typeface="Times New Roman"/>
                <a:cs typeface="Times New Roman"/>
              </a:rPr>
              <a:t>operations, </a:t>
            </a:r>
            <a:r>
              <a:rPr sz="2800" spc="-185" dirty="0">
                <a:latin typeface="Times New Roman"/>
                <a:cs typeface="Times New Roman"/>
              </a:rPr>
              <a:t>activities  </a:t>
            </a:r>
            <a:r>
              <a:rPr sz="2800" spc="-270" dirty="0">
                <a:latin typeface="Times New Roman"/>
                <a:cs typeface="Times New Roman"/>
              </a:rPr>
              <a:t>and </a:t>
            </a:r>
            <a:r>
              <a:rPr sz="2800" spc="-225" dirty="0">
                <a:latin typeface="Times New Roman"/>
                <a:cs typeface="Times New Roman"/>
              </a:rPr>
              <a:t>expansion. </a:t>
            </a:r>
            <a:r>
              <a:rPr sz="2800" spc="-295" dirty="0">
                <a:latin typeface="Times New Roman"/>
                <a:cs typeface="Times New Roman"/>
              </a:rPr>
              <a:t>One </a:t>
            </a:r>
            <a:r>
              <a:rPr sz="2800" spc="-210" dirty="0">
                <a:latin typeface="Times New Roman"/>
                <a:cs typeface="Times New Roman"/>
              </a:rPr>
              <a:t>of </a:t>
            </a:r>
            <a:r>
              <a:rPr sz="2800" spc="-215" dirty="0">
                <a:latin typeface="Times New Roman"/>
                <a:cs typeface="Times New Roman"/>
              </a:rPr>
              <a:t>the </a:t>
            </a:r>
            <a:r>
              <a:rPr sz="2800" spc="-210" dirty="0">
                <a:latin typeface="Times New Roman"/>
                <a:cs typeface="Times New Roman"/>
              </a:rPr>
              <a:t>factors </a:t>
            </a:r>
            <a:r>
              <a:rPr sz="2800" spc="-300" dirty="0">
                <a:latin typeface="Times New Roman"/>
                <a:cs typeface="Times New Roman"/>
              </a:rPr>
              <a:t>we </a:t>
            </a:r>
            <a:r>
              <a:rPr sz="2800" spc="-250" dirty="0">
                <a:latin typeface="Times New Roman"/>
                <a:cs typeface="Times New Roman"/>
              </a:rPr>
              <a:t>have </a:t>
            </a:r>
            <a:r>
              <a:rPr sz="2800" spc="-210" dirty="0">
                <a:latin typeface="Times New Roman"/>
                <a:cs typeface="Times New Roman"/>
              </a:rPr>
              <a:t>to </a:t>
            </a:r>
            <a:r>
              <a:rPr sz="2800" spc="-229" dirty="0">
                <a:latin typeface="Times New Roman"/>
                <a:cs typeface="Times New Roman"/>
              </a:rPr>
              <a:t>look </a:t>
            </a:r>
            <a:r>
              <a:rPr sz="2800" spc="-210" dirty="0">
                <a:latin typeface="Times New Roman"/>
                <a:cs typeface="Times New Roman"/>
              </a:rPr>
              <a:t>at </a:t>
            </a:r>
            <a:r>
              <a:rPr sz="2800" spc="-180" dirty="0">
                <a:latin typeface="Times New Roman"/>
                <a:cs typeface="Times New Roman"/>
              </a:rPr>
              <a:t>is </a:t>
            </a:r>
            <a:r>
              <a:rPr sz="2800" spc="-300" dirty="0">
                <a:latin typeface="Times New Roman"/>
                <a:cs typeface="Times New Roman"/>
              </a:rPr>
              <a:t>how </a:t>
            </a:r>
            <a:r>
              <a:rPr sz="2800" spc="-210" dirty="0">
                <a:latin typeface="Times New Roman"/>
                <a:cs typeface="Times New Roman"/>
              </a:rPr>
              <a:t>to  </a:t>
            </a:r>
            <a:r>
              <a:rPr sz="2800" spc="-195" dirty="0">
                <a:latin typeface="Times New Roman"/>
                <a:cs typeface="Times New Roman"/>
              </a:rPr>
              <a:t>invest, </a:t>
            </a:r>
            <a:r>
              <a:rPr sz="2800" spc="-180" dirty="0">
                <a:latin typeface="Times New Roman"/>
                <a:cs typeface="Times New Roman"/>
              </a:rPr>
              <a:t>is </a:t>
            </a:r>
            <a:r>
              <a:rPr sz="2800" spc="-215" dirty="0">
                <a:latin typeface="Times New Roman"/>
                <a:cs typeface="Times New Roman"/>
              </a:rPr>
              <a:t>the </a:t>
            </a:r>
            <a:r>
              <a:rPr sz="2800" spc="-225" dirty="0">
                <a:latin typeface="Times New Roman"/>
                <a:cs typeface="Times New Roman"/>
              </a:rPr>
              <a:t>time </a:t>
            </a:r>
            <a:r>
              <a:rPr sz="2800" spc="-229" dirty="0">
                <a:latin typeface="Times New Roman"/>
                <a:cs typeface="Times New Roman"/>
              </a:rPr>
              <a:t>value</a:t>
            </a:r>
            <a:r>
              <a:rPr sz="2800" spc="-345" dirty="0">
                <a:latin typeface="Times New Roman"/>
                <a:cs typeface="Times New Roman"/>
              </a:rPr>
              <a:t> </a:t>
            </a:r>
            <a:r>
              <a:rPr sz="2800" spc="-210" dirty="0">
                <a:latin typeface="Times New Roman"/>
                <a:cs typeface="Times New Roman"/>
              </a:rPr>
              <a:t>of </a:t>
            </a:r>
            <a:r>
              <a:rPr sz="2800" spc="-250" dirty="0">
                <a:latin typeface="Times New Roman"/>
                <a:cs typeface="Times New Roman"/>
              </a:rPr>
              <a:t>money.</a:t>
            </a:r>
            <a:endParaRPr sz="2800">
              <a:latin typeface="Times New Roman"/>
              <a:cs typeface="Times New Roman"/>
            </a:endParaRPr>
          </a:p>
          <a:p>
            <a:pPr marL="527685" marR="220345" indent="-514984" algn="just">
              <a:lnSpc>
                <a:spcPct val="100400"/>
              </a:lnSpc>
              <a:spcBef>
                <a:spcPts val="495"/>
              </a:spcBef>
              <a:buClr>
                <a:srgbClr val="C00000"/>
              </a:buClr>
              <a:buAutoNum type="arabicPeriod"/>
              <a:tabLst>
                <a:tab pos="527685" algn="l"/>
                <a:tab pos="528320" algn="l"/>
              </a:tabLst>
            </a:pPr>
            <a:r>
              <a:rPr sz="3200" b="1" spc="-280" dirty="0">
                <a:latin typeface="Times New Roman"/>
                <a:cs typeface="Times New Roman"/>
              </a:rPr>
              <a:t>In </a:t>
            </a:r>
            <a:r>
              <a:rPr sz="3200" b="1" spc="-245" dirty="0">
                <a:latin typeface="Times New Roman"/>
                <a:cs typeface="Times New Roman"/>
              </a:rPr>
              <a:t>Capital </a:t>
            </a:r>
            <a:r>
              <a:rPr sz="3200" b="1" spc="-275" dirty="0">
                <a:latin typeface="Times New Roman"/>
                <a:cs typeface="Times New Roman"/>
              </a:rPr>
              <a:t>Budgeting </a:t>
            </a:r>
            <a:r>
              <a:rPr sz="3200" b="1" spc="-254" dirty="0">
                <a:latin typeface="Times New Roman"/>
                <a:cs typeface="Times New Roman"/>
              </a:rPr>
              <a:t>Decisions </a:t>
            </a:r>
            <a:r>
              <a:rPr sz="3200" b="1" spc="-210" dirty="0">
                <a:latin typeface="Times New Roman"/>
                <a:cs typeface="Times New Roman"/>
              </a:rPr>
              <a:t>- </a:t>
            </a:r>
            <a:r>
              <a:rPr sz="2800" spc="-305" dirty="0">
                <a:latin typeface="Times New Roman"/>
                <a:cs typeface="Times New Roman"/>
              </a:rPr>
              <a:t>When </a:t>
            </a:r>
            <a:r>
              <a:rPr sz="2800" spc="-275" dirty="0">
                <a:latin typeface="Times New Roman"/>
                <a:cs typeface="Times New Roman"/>
              </a:rPr>
              <a:t>a </a:t>
            </a:r>
            <a:r>
              <a:rPr sz="2800" spc="-220" dirty="0">
                <a:latin typeface="Times New Roman"/>
                <a:cs typeface="Times New Roman"/>
              </a:rPr>
              <a:t>business  </a:t>
            </a:r>
            <a:r>
              <a:rPr sz="2800" spc="-240" dirty="0">
                <a:latin typeface="Times New Roman"/>
                <a:cs typeface="Times New Roman"/>
              </a:rPr>
              <a:t>chooses </a:t>
            </a:r>
            <a:r>
              <a:rPr sz="2800" spc="-210" dirty="0">
                <a:latin typeface="Times New Roman"/>
                <a:cs typeface="Times New Roman"/>
              </a:rPr>
              <a:t>to </a:t>
            </a:r>
            <a:r>
              <a:rPr sz="2800" spc="-204" dirty="0">
                <a:latin typeface="Times New Roman"/>
                <a:cs typeface="Times New Roman"/>
              </a:rPr>
              <a:t>invest </a:t>
            </a:r>
            <a:r>
              <a:rPr sz="2800" spc="-275" dirty="0">
                <a:latin typeface="Times New Roman"/>
                <a:cs typeface="Times New Roman"/>
              </a:rPr>
              <a:t>money </a:t>
            </a:r>
            <a:r>
              <a:rPr sz="2800" spc="-210" dirty="0">
                <a:latin typeface="Times New Roman"/>
                <a:cs typeface="Times New Roman"/>
              </a:rPr>
              <a:t>in </a:t>
            </a:r>
            <a:r>
              <a:rPr sz="2800" spc="-280" dirty="0">
                <a:latin typeface="Times New Roman"/>
                <a:cs typeface="Times New Roman"/>
              </a:rPr>
              <a:t>a </a:t>
            </a:r>
            <a:r>
              <a:rPr sz="2800" spc="-215" dirty="0">
                <a:latin typeface="Times New Roman"/>
                <a:cs typeface="Times New Roman"/>
              </a:rPr>
              <a:t>project </a:t>
            </a:r>
            <a:r>
              <a:rPr sz="2800" spc="-185" dirty="0">
                <a:latin typeface="Times New Roman"/>
                <a:cs typeface="Times New Roman"/>
              </a:rPr>
              <a:t>- </a:t>
            </a:r>
            <a:r>
              <a:rPr sz="2800" spc="-245" dirty="0">
                <a:latin typeface="Times New Roman"/>
                <a:cs typeface="Times New Roman"/>
              </a:rPr>
              <a:t>such </a:t>
            </a:r>
            <a:r>
              <a:rPr sz="2800" spc="-240" dirty="0">
                <a:latin typeface="Times New Roman"/>
                <a:cs typeface="Times New Roman"/>
              </a:rPr>
              <a:t>as </a:t>
            </a:r>
            <a:r>
              <a:rPr sz="2800" spc="-270" dirty="0">
                <a:latin typeface="Times New Roman"/>
                <a:cs typeface="Times New Roman"/>
              </a:rPr>
              <a:t>an </a:t>
            </a:r>
            <a:r>
              <a:rPr sz="2800" spc="-225" dirty="0">
                <a:latin typeface="Times New Roman"/>
                <a:cs typeface="Times New Roman"/>
              </a:rPr>
              <a:t>expansion,  </a:t>
            </a:r>
            <a:r>
              <a:rPr sz="2800" spc="-280" dirty="0">
                <a:latin typeface="Times New Roman"/>
                <a:cs typeface="Times New Roman"/>
              </a:rPr>
              <a:t>a </a:t>
            </a:r>
            <a:r>
              <a:rPr sz="2800" spc="-204" dirty="0">
                <a:latin typeface="Times New Roman"/>
                <a:cs typeface="Times New Roman"/>
              </a:rPr>
              <a:t>strategic </a:t>
            </a:r>
            <a:r>
              <a:rPr sz="2800" spc="-210" dirty="0">
                <a:latin typeface="Times New Roman"/>
                <a:cs typeface="Times New Roman"/>
              </a:rPr>
              <a:t>acquisition </a:t>
            </a:r>
            <a:r>
              <a:rPr sz="2800" spc="-240" dirty="0">
                <a:latin typeface="Times New Roman"/>
                <a:cs typeface="Times New Roman"/>
              </a:rPr>
              <a:t>or </a:t>
            </a:r>
            <a:r>
              <a:rPr sz="2800" spc="-190" dirty="0">
                <a:latin typeface="Times New Roman"/>
                <a:cs typeface="Times New Roman"/>
              </a:rPr>
              <a:t>just </a:t>
            </a:r>
            <a:r>
              <a:rPr sz="2800" spc="-215" dirty="0">
                <a:latin typeface="Times New Roman"/>
                <a:cs typeface="Times New Roman"/>
              </a:rPr>
              <a:t>the </a:t>
            </a:r>
            <a:r>
              <a:rPr sz="2800" spc="-240" dirty="0">
                <a:latin typeface="Times New Roman"/>
                <a:cs typeface="Times New Roman"/>
              </a:rPr>
              <a:t>purchase </a:t>
            </a:r>
            <a:r>
              <a:rPr sz="2800" spc="-210" dirty="0">
                <a:latin typeface="Times New Roman"/>
                <a:cs typeface="Times New Roman"/>
              </a:rPr>
              <a:t>of </a:t>
            </a:r>
            <a:r>
              <a:rPr sz="2800" spc="-280" dirty="0">
                <a:latin typeface="Times New Roman"/>
                <a:cs typeface="Times New Roman"/>
              </a:rPr>
              <a:t>a </a:t>
            </a:r>
            <a:r>
              <a:rPr sz="2800" spc="-290" dirty="0">
                <a:latin typeface="Times New Roman"/>
                <a:cs typeface="Times New Roman"/>
              </a:rPr>
              <a:t>new </a:t>
            </a:r>
            <a:r>
              <a:rPr sz="2800" spc="-225" dirty="0">
                <a:latin typeface="Times New Roman"/>
                <a:cs typeface="Times New Roman"/>
              </a:rPr>
              <a:t>piece </a:t>
            </a:r>
            <a:r>
              <a:rPr sz="2800" spc="-210" dirty="0">
                <a:latin typeface="Times New Roman"/>
                <a:cs typeface="Times New Roman"/>
              </a:rPr>
              <a:t>of  </a:t>
            </a:r>
            <a:r>
              <a:rPr sz="2800" spc="-245" dirty="0">
                <a:latin typeface="Times New Roman"/>
                <a:cs typeface="Times New Roman"/>
              </a:rPr>
              <a:t>equipment </a:t>
            </a:r>
            <a:r>
              <a:rPr sz="2800" spc="-180" dirty="0">
                <a:latin typeface="Times New Roman"/>
                <a:cs typeface="Times New Roman"/>
              </a:rPr>
              <a:t>-- </a:t>
            </a:r>
            <a:r>
              <a:rPr sz="2800" spc="-150" dirty="0">
                <a:latin typeface="Times New Roman"/>
                <a:cs typeface="Times New Roman"/>
              </a:rPr>
              <a:t>it </a:t>
            </a:r>
            <a:r>
              <a:rPr sz="2800" spc="-295" dirty="0">
                <a:latin typeface="Times New Roman"/>
                <a:cs typeface="Times New Roman"/>
              </a:rPr>
              <a:t>may </a:t>
            </a:r>
            <a:r>
              <a:rPr sz="2800" spc="-254" dirty="0">
                <a:latin typeface="Times New Roman"/>
                <a:cs typeface="Times New Roman"/>
              </a:rPr>
              <a:t>be </a:t>
            </a:r>
            <a:r>
              <a:rPr sz="2800" spc="-229" dirty="0">
                <a:latin typeface="Times New Roman"/>
                <a:cs typeface="Times New Roman"/>
              </a:rPr>
              <a:t>years </a:t>
            </a:r>
            <a:r>
              <a:rPr sz="2800" spc="-225" dirty="0">
                <a:latin typeface="Times New Roman"/>
                <a:cs typeface="Times New Roman"/>
              </a:rPr>
              <a:t>before </a:t>
            </a:r>
            <a:r>
              <a:rPr sz="2800" spc="-204" dirty="0">
                <a:latin typeface="Times New Roman"/>
                <a:cs typeface="Times New Roman"/>
              </a:rPr>
              <a:t>that </a:t>
            </a:r>
            <a:r>
              <a:rPr sz="2800" spc="-215" dirty="0">
                <a:latin typeface="Times New Roman"/>
                <a:cs typeface="Times New Roman"/>
              </a:rPr>
              <a:t>project </a:t>
            </a:r>
            <a:r>
              <a:rPr sz="2800" spc="-229" dirty="0">
                <a:latin typeface="Times New Roman"/>
                <a:cs typeface="Times New Roman"/>
              </a:rPr>
              <a:t>begins  </a:t>
            </a:r>
            <a:r>
              <a:rPr sz="2800" spc="-240" dirty="0">
                <a:latin typeface="Times New Roman"/>
                <a:cs typeface="Times New Roman"/>
              </a:rPr>
              <a:t>producing </a:t>
            </a:r>
            <a:r>
              <a:rPr sz="2800" spc="-275" dirty="0">
                <a:latin typeface="Times New Roman"/>
                <a:cs typeface="Times New Roman"/>
              </a:rPr>
              <a:t>a </a:t>
            </a:r>
            <a:r>
              <a:rPr sz="2800" spc="-204" dirty="0">
                <a:latin typeface="Times New Roman"/>
                <a:cs typeface="Times New Roman"/>
              </a:rPr>
              <a:t>positive </a:t>
            </a:r>
            <a:r>
              <a:rPr sz="2800" spc="-245" dirty="0">
                <a:latin typeface="Times New Roman"/>
                <a:cs typeface="Times New Roman"/>
              </a:rPr>
              <a:t>cash </a:t>
            </a:r>
            <a:r>
              <a:rPr sz="2800" spc="-204" dirty="0">
                <a:latin typeface="Times New Roman"/>
                <a:cs typeface="Times New Roman"/>
              </a:rPr>
              <a:t>flow. </a:t>
            </a:r>
            <a:r>
              <a:rPr sz="2800" spc="-270" dirty="0">
                <a:latin typeface="Times New Roman"/>
                <a:cs typeface="Times New Roman"/>
              </a:rPr>
              <a:t>The </a:t>
            </a:r>
            <a:r>
              <a:rPr sz="2800" spc="-220" dirty="0">
                <a:latin typeface="Times New Roman"/>
                <a:cs typeface="Times New Roman"/>
              </a:rPr>
              <a:t>business </a:t>
            </a:r>
            <a:r>
              <a:rPr sz="2800" spc="-240" dirty="0">
                <a:latin typeface="Times New Roman"/>
                <a:cs typeface="Times New Roman"/>
              </a:rPr>
              <a:t>needs </a:t>
            </a:r>
            <a:r>
              <a:rPr sz="2800" spc="-210" dirty="0">
                <a:latin typeface="Times New Roman"/>
                <a:cs typeface="Times New Roman"/>
              </a:rPr>
              <a:t>to </a:t>
            </a:r>
            <a:r>
              <a:rPr sz="2800" spc="-280" dirty="0">
                <a:latin typeface="Times New Roman"/>
                <a:cs typeface="Times New Roman"/>
              </a:rPr>
              <a:t>know  </a:t>
            </a:r>
            <a:r>
              <a:rPr sz="2800" spc="-245" dirty="0">
                <a:latin typeface="Times New Roman"/>
                <a:cs typeface="Times New Roman"/>
              </a:rPr>
              <a:t>whether </a:t>
            </a:r>
            <a:r>
              <a:rPr sz="2800" spc="-220" dirty="0">
                <a:latin typeface="Times New Roman"/>
                <a:cs typeface="Times New Roman"/>
              </a:rPr>
              <a:t>those </a:t>
            </a:r>
            <a:r>
              <a:rPr sz="2800" spc="-210" dirty="0">
                <a:latin typeface="Times New Roman"/>
                <a:cs typeface="Times New Roman"/>
              </a:rPr>
              <a:t>future </a:t>
            </a:r>
            <a:r>
              <a:rPr sz="2800" spc="-245" dirty="0">
                <a:latin typeface="Times New Roman"/>
                <a:cs typeface="Times New Roman"/>
              </a:rPr>
              <a:t>cash </a:t>
            </a:r>
            <a:r>
              <a:rPr sz="2800" spc="-225" dirty="0">
                <a:latin typeface="Times New Roman"/>
                <a:cs typeface="Times New Roman"/>
              </a:rPr>
              <a:t>flows </a:t>
            </a:r>
            <a:r>
              <a:rPr sz="2800" spc="-235" dirty="0">
                <a:latin typeface="Times New Roman"/>
                <a:cs typeface="Times New Roman"/>
              </a:rPr>
              <a:t>are </a:t>
            </a:r>
            <a:r>
              <a:rPr sz="2800" spc="-250" dirty="0">
                <a:latin typeface="Times New Roman"/>
                <a:cs typeface="Times New Roman"/>
              </a:rPr>
              <a:t>worth </a:t>
            </a:r>
            <a:r>
              <a:rPr sz="2800" spc="-215" dirty="0">
                <a:latin typeface="Times New Roman"/>
                <a:cs typeface="Times New Roman"/>
              </a:rPr>
              <a:t>the </a:t>
            </a:r>
            <a:r>
              <a:rPr sz="2800" spc="-220" dirty="0">
                <a:latin typeface="Times New Roman"/>
                <a:cs typeface="Times New Roman"/>
              </a:rPr>
              <a:t>upfront  </a:t>
            </a:r>
            <a:r>
              <a:rPr sz="2800" spc="-215" dirty="0">
                <a:latin typeface="Times New Roman"/>
                <a:cs typeface="Times New Roman"/>
              </a:rPr>
              <a:t>investment.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381000" y="342900"/>
            <a:ext cx="4533900" cy="533400"/>
          </a:xfrm>
          <a:custGeom>
            <a:avLst/>
            <a:gdLst/>
            <a:ahLst/>
            <a:cxnLst/>
            <a:rect l="l" t="t" r="r" b="b"/>
            <a:pathLst>
              <a:path w="4533900" h="533400">
                <a:moveTo>
                  <a:pt x="0" y="533400"/>
                </a:moveTo>
                <a:lnTo>
                  <a:pt x="4533900" y="533400"/>
                </a:lnTo>
                <a:lnTo>
                  <a:pt x="4533900" y="0"/>
                </a:lnTo>
                <a:lnTo>
                  <a:pt x="0" y="0"/>
                </a:lnTo>
                <a:lnTo>
                  <a:pt x="0" y="53340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342900" y="944880"/>
            <a:ext cx="4648200" cy="0"/>
          </a:xfrm>
          <a:custGeom>
            <a:avLst/>
            <a:gdLst/>
            <a:ahLst/>
            <a:cxnLst/>
            <a:rect l="l" t="t" r="r" b="b"/>
            <a:pathLst>
              <a:path w="4648200">
                <a:moveTo>
                  <a:pt x="0" y="0"/>
                </a:moveTo>
                <a:lnTo>
                  <a:pt x="4648200" y="0"/>
                </a:lnTo>
              </a:path>
            </a:pathLst>
          </a:custGeom>
          <a:ln w="1524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350520" y="281940"/>
            <a:ext cx="0" cy="655320"/>
          </a:xfrm>
          <a:custGeom>
            <a:avLst/>
            <a:gdLst/>
            <a:ahLst/>
            <a:cxnLst/>
            <a:rect l="l" t="t" r="r" b="b"/>
            <a:pathLst>
              <a:path h="655319">
                <a:moveTo>
                  <a:pt x="0" y="0"/>
                </a:moveTo>
                <a:lnTo>
                  <a:pt x="0" y="655320"/>
                </a:lnTo>
              </a:path>
            </a:pathLst>
          </a:custGeom>
          <a:ln w="15239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342900" y="274320"/>
            <a:ext cx="4648200" cy="0"/>
          </a:xfrm>
          <a:custGeom>
            <a:avLst/>
            <a:gdLst/>
            <a:ahLst/>
            <a:cxnLst/>
            <a:rect l="l" t="t" r="r" b="b"/>
            <a:pathLst>
              <a:path w="4648200">
                <a:moveTo>
                  <a:pt x="0" y="0"/>
                </a:moveTo>
                <a:lnTo>
                  <a:pt x="4648200" y="0"/>
                </a:lnTo>
              </a:path>
            </a:pathLst>
          </a:custGeom>
          <a:ln w="15239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4983479" y="281940"/>
            <a:ext cx="0" cy="655320"/>
          </a:xfrm>
          <a:custGeom>
            <a:avLst/>
            <a:gdLst/>
            <a:ahLst/>
            <a:cxnLst/>
            <a:rect l="l" t="t" r="r" b="b"/>
            <a:pathLst>
              <a:path h="655319">
                <a:moveTo>
                  <a:pt x="0" y="0"/>
                </a:moveTo>
                <a:lnTo>
                  <a:pt x="0" y="655319"/>
                </a:lnTo>
              </a:path>
            </a:pathLst>
          </a:custGeom>
          <a:ln w="15239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4056888" y="0"/>
            <a:ext cx="1002791" cy="135178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 txBox="1">
            <a:spLocks noGrp="1"/>
          </p:cNvSpPr>
          <p:nvPr>
            <p:ph type="title"/>
          </p:nvPr>
        </p:nvSpPr>
        <p:spPr>
          <a:xfrm>
            <a:off x="459740" y="194818"/>
            <a:ext cx="6169660" cy="56682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dirty="0"/>
              <a:t>Importance </a:t>
            </a:r>
            <a:r>
              <a:rPr sz="3600" spc="-5" dirty="0"/>
              <a:t>of</a:t>
            </a:r>
            <a:r>
              <a:rPr sz="3600" spc="-70" dirty="0"/>
              <a:t> </a:t>
            </a:r>
            <a:r>
              <a:rPr sz="3600" spc="0" dirty="0"/>
              <a:t>TVM</a:t>
            </a:r>
            <a:r>
              <a:rPr sz="3600" i="0" spc="0" dirty="0">
                <a:latin typeface="Garamond"/>
                <a:cs typeface="Garamond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/>
          <p:nvPr/>
        </p:nvSpPr>
        <p:spPr>
          <a:xfrm>
            <a:off x="304800" y="381000"/>
            <a:ext cx="8534400" cy="5005473"/>
          </a:xfrm>
          <a:prstGeom prst="rect">
            <a:avLst/>
          </a:prstGeom>
        </p:spPr>
        <p:txBody>
          <a:bodyPr vert="horz" wrap="square" lIns="0" tIns="93980" rIns="0" bIns="0" rtlCol="0">
            <a:spAutoFit/>
          </a:bodyPr>
          <a:lstStyle/>
          <a:p>
            <a:pPr marL="12700" marR="513080" algn="just">
              <a:lnSpc>
                <a:spcPts val="2690"/>
              </a:lnSpc>
              <a:spcBef>
                <a:spcPts val="740"/>
              </a:spcBef>
            </a:pPr>
            <a:r>
              <a:rPr sz="3200" spc="-260" smtClean="0">
                <a:latin typeface="Calibri" pitchFamily="34" charset="0"/>
                <a:cs typeface="Calibri" pitchFamily="34" charset="0"/>
              </a:rPr>
              <a:t>Example</a:t>
            </a:r>
            <a:endParaRPr sz="3200">
              <a:latin typeface="Calibri" pitchFamily="34" charset="0"/>
              <a:cs typeface="Calibri" pitchFamily="34" charset="0"/>
            </a:endParaRPr>
          </a:p>
          <a:p>
            <a:pPr marL="12700" marR="5080" algn="just">
              <a:lnSpc>
                <a:spcPct val="80000"/>
              </a:lnSpc>
              <a:spcBef>
                <a:spcPts val="625"/>
              </a:spcBef>
            </a:pPr>
            <a:r>
              <a:rPr sz="3200" spc="-265" dirty="0">
                <a:latin typeface="Calibri" pitchFamily="34" charset="0"/>
                <a:cs typeface="Calibri" pitchFamily="34" charset="0"/>
              </a:rPr>
              <a:t>Companies </a:t>
            </a:r>
            <a:r>
              <a:rPr sz="3200" spc="-235" dirty="0">
                <a:latin typeface="Calibri" pitchFamily="34" charset="0"/>
                <a:cs typeface="Calibri" pitchFamily="34" charset="0"/>
              </a:rPr>
              <a:t>apply </a:t>
            </a:r>
            <a:r>
              <a:rPr sz="3200" spc="-215" dirty="0">
                <a:latin typeface="Calibri" pitchFamily="34" charset="0"/>
                <a:cs typeface="Calibri" pitchFamily="34" charset="0"/>
              </a:rPr>
              <a:t>the </a:t>
            </a:r>
            <a:r>
              <a:rPr sz="3200" spc="-355" dirty="0">
                <a:latin typeface="Calibri" pitchFamily="34" charset="0"/>
                <a:cs typeface="Calibri" pitchFamily="34" charset="0"/>
              </a:rPr>
              <a:t>TVM </a:t>
            </a:r>
            <a:r>
              <a:rPr sz="3200" spc="-210" dirty="0">
                <a:latin typeface="Calibri" pitchFamily="34" charset="0"/>
                <a:cs typeface="Calibri" pitchFamily="34" charset="0"/>
              </a:rPr>
              <a:t>in </a:t>
            </a:r>
            <a:r>
              <a:rPr sz="3200" spc="-225" dirty="0">
                <a:latin typeface="Calibri" pitchFamily="34" charset="0"/>
                <a:cs typeface="Calibri" pitchFamily="34" charset="0"/>
              </a:rPr>
              <a:t>various </a:t>
            </a:r>
            <a:r>
              <a:rPr sz="3200" spc="-270" dirty="0">
                <a:latin typeface="Calibri" pitchFamily="34" charset="0"/>
                <a:cs typeface="Calibri" pitchFamily="34" charset="0"/>
              </a:rPr>
              <a:t>ways </a:t>
            </a:r>
            <a:r>
              <a:rPr sz="3200" spc="-210" dirty="0">
                <a:latin typeface="Calibri" pitchFamily="34" charset="0"/>
                <a:cs typeface="Calibri" pitchFamily="34" charset="0"/>
              </a:rPr>
              <a:t>to </a:t>
            </a:r>
            <a:r>
              <a:rPr sz="3200" spc="-280" dirty="0">
                <a:latin typeface="Calibri" pitchFamily="34" charset="0"/>
                <a:cs typeface="Calibri" pitchFamily="34" charset="0"/>
              </a:rPr>
              <a:t>make </a:t>
            </a:r>
            <a:r>
              <a:rPr sz="3200" spc="-215" dirty="0">
                <a:latin typeface="Calibri" pitchFamily="34" charset="0"/>
                <a:cs typeface="Calibri" pitchFamily="34" charset="0"/>
              </a:rPr>
              <a:t>yes-or-no  decisions </a:t>
            </a:r>
            <a:r>
              <a:rPr sz="3200" spc="-270" dirty="0">
                <a:latin typeface="Calibri" pitchFamily="34" charset="0"/>
                <a:cs typeface="Calibri" pitchFamily="34" charset="0"/>
              </a:rPr>
              <a:t>on </a:t>
            </a:r>
            <a:r>
              <a:rPr sz="3200" spc="-210" dirty="0">
                <a:latin typeface="Calibri" pitchFamily="34" charset="0"/>
                <a:cs typeface="Calibri" pitchFamily="34" charset="0"/>
              </a:rPr>
              <a:t>capital projects </a:t>
            </a:r>
            <a:r>
              <a:rPr sz="3200" spc="-240" dirty="0">
                <a:latin typeface="Calibri" pitchFamily="34" charset="0"/>
                <a:cs typeface="Calibri" pitchFamily="34" charset="0"/>
              </a:rPr>
              <a:t>as </a:t>
            </a:r>
            <a:r>
              <a:rPr sz="3200" spc="-220" dirty="0">
                <a:latin typeface="Calibri" pitchFamily="34" charset="0"/>
                <a:cs typeface="Calibri" pitchFamily="34" charset="0"/>
              </a:rPr>
              <a:t>well </a:t>
            </a:r>
            <a:r>
              <a:rPr sz="3200" spc="-240" dirty="0">
                <a:latin typeface="Calibri" pitchFamily="34" charset="0"/>
                <a:cs typeface="Calibri" pitchFamily="34" charset="0"/>
              </a:rPr>
              <a:t>as </a:t>
            </a:r>
            <a:r>
              <a:rPr sz="3200" spc="-210" dirty="0">
                <a:latin typeface="Calibri" pitchFamily="34" charset="0"/>
                <a:cs typeface="Calibri" pitchFamily="34" charset="0"/>
              </a:rPr>
              <a:t>to </a:t>
            </a:r>
            <a:r>
              <a:rPr sz="3200" spc="-229" dirty="0">
                <a:latin typeface="Calibri" pitchFamily="34" charset="0"/>
                <a:cs typeface="Calibri" pitchFamily="34" charset="0"/>
              </a:rPr>
              <a:t>decide </a:t>
            </a:r>
            <a:r>
              <a:rPr sz="3200" spc="-250" dirty="0">
                <a:latin typeface="Calibri" pitchFamily="34" charset="0"/>
                <a:cs typeface="Calibri" pitchFamily="34" charset="0"/>
              </a:rPr>
              <a:t>between  </a:t>
            </a:r>
            <a:r>
              <a:rPr sz="3200" spc="-245" dirty="0">
                <a:latin typeface="Calibri" pitchFamily="34" charset="0"/>
                <a:cs typeface="Calibri" pitchFamily="34" charset="0"/>
              </a:rPr>
              <a:t>competing </a:t>
            </a:r>
            <a:r>
              <a:rPr sz="3200" spc="-200" dirty="0">
                <a:latin typeface="Calibri" pitchFamily="34" charset="0"/>
                <a:cs typeface="Calibri" pitchFamily="34" charset="0"/>
              </a:rPr>
              <a:t>projects. </a:t>
            </a:r>
            <a:r>
              <a:rPr sz="3200" spc="-310" dirty="0">
                <a:latin typeface="Calibri" pitchFamily="34" charset="0"/>
                <a:cs typeface="Calibri" pitchFamily="34" charset="0"/>
              </a:rPr>
              <a:t>Two </a:t>
            </a:r>
            <a:r>
              <a:rPr sz="3200" spc="-210" dirty="0">
                <a:latin typeface="Calibri" pitchFamily="34" charset="0"/>
                <a:cs typeface="Calibri" pitchFamily="34" charset="0"/>
              </a:rPr>
              <a:t>of </a:t>
            </a:r>
            <a:r>
              <a:rPr sz="3200" spc="-215" dirty="0">
                <a:latin typeface="Calibri" pitchFamily="34" charset="0"/>
                <a:cs typeface="Calibri" pitchFamily="34" charset="0"/>
              </a:rPr>
              <a:t>the </a:t>
            </a:r>
            <a:r>
              <a:rPr sz="3200" spc="-250" dirty="0">
                <a:latin typeface="Calibri" pitchFamily="34" charset="0"/>
                <a:cs typeface="Calibri" pitchFamily="34" charset="0"/>
              </a:rPr>
              <a:t>most </a:t>
            </a:r>
            <a:r>
              <a:rPr sz="3200" spc="-240" dirty="0">
                <a:latin typeface="Calibri" pitchFamily="34" charset="0"/>
                <a:cs typeface="Calibri" pitchFamily="34" charset="0"/>
              </a:rPr>
              <a:t>popular </a:t>
            </a:r>
            <a:r>
              <a:rPr sz="3200" spc="-250" dirty="0">
                <a:latin typeface="Calibri" pitchFamily="34" charset="0"/>
                <a:cs typeface="Calibri" pitchFamily="34" charset="0"/>
              </a:rPr>
              <a:t>methods </a:t>
            </a:r>
            <a:r>
              <a:rPr sz="3200" spc="-235" dirty="0">
                <a:latin typeface="Calibri" pitchFamily="34" charset="0"/>
                <a:cs typeface="Calibri" pitchFamily="34" charset="0"/>
              </a:rPr>
              <a:t>are </a:t>
            </a:r>
            <a:r>
              <a:rPr sz="3200" spc="-220" dirty="0">
                <a:latin typeface="Calibri" pitchFamily="34" charset="0"/>
                <a:cs typeface="Calibri" pitchFamily="34" charset="0"/>
              </a:rPr>
              <a:t>net  present </a:t>
            </a:r>
            <a:r>
              <a:rPr sz="3200" spc="-229" dirty="0">
                <a:latin typeface="Calibri" pitchFamily="34" charset="0"/>
                <a:cs typeface="Calibri" pitchFamily="34" charset="0"/>
              </a:rPr>
              <a:t>value </a:t>
            </a:r>
            <a:r>
              <a:rPr sz="3200" spc="-270" dirty="0">
                <a:latin typeface="Calibri" pitchFamily="34" charset="0"/>
                <a:cs typeface="Calibri" pitchFamily="34" charset="0"/>
              </a:rPr>
              <a:t>and </a:t>
            </a:r>
            <a:r>
              <a:rPr sz="3200" spc="-204" dirty="0">
                <a:latin typeface="Calibri" pitchFamily="34" charset="0"/>
                <a:cs typeface="Calibri" pitchFamily="34" charset="0"/>
              </a:rPr>
              <a:t>internal </a:t>
            </a:r>
            <a:r>
              <a:rPr sz="3200" spc="-210" dirty="0">
                <a:latin typeface="Calibri" pitchFamily="34" charset="0"/>
                <a:cs typeface="Calibri" pitchFamily="34" charset="0"/>
              </a:rPr>
              <a:t>rate of </a:t>
            </a:r>
            <a:r>
              <a:rPr sz="3200" spc="-204" dirty="0">
                <a:latin typeface="Calibri" pitchFamily="34" charset="0"/>
                <a:cs typeface="Calibri" pitchFamily="34" charset="0"/>
              </a:rPr>
              <a:t>return, </a:t>
            </a:r>
            <a:r>
              <a:rPr sz="3200" spc="-240" dirty="0">
                <a:latin typeface="Calibri" pitchFamily="34" charset="0"/>
                <a:cs typeface="Calibri" pitchFamily="34" charset="0"/>
              </a:rPr>
              <a:t>or </a:t>
            </a:r>
            <a:r>
              <a:rPr sz="3200" spc="-235" dirty="0">
                <a:latin typeface="Calibri" pitchFamily="34" charset="0"/>
                <a:cs typeface="Calibri" pitchFamily="34" charset="0"/>
              </a:rPr>
              <a:t>IRR</a:t>
            </a:r>
            <a:r>
              <a:rPr sz="3200" spc="-235">
                <a:latin typeface="Calibri" pitchFamily="34" charset="0"/>
                <a:cs typeface="Calibri" pitchFamily="34" charset="0"/>
              </a:rPr>
              <a:t>. </a:t>
            </a:r>
            <a:endParaRPr lang="en-US" sz="3200" spc="-235" dirty="0" smtClean="0">
              <a:latin typeface="Calibri" pitchFamily="34" charset="0"/>
              <a:cs typeface="Calibri" pitchFamily="34" charset="0"/>
            </a:endParaRPr>
          </a:p>
          <a:p>
            <a:pPr marL="12700" marR="5080" algn="just">
              <a:lnSpc>
                <a:spcPct val="80000"/>
              </a:lnSpc>
              <a:spcBef>
                <a:spcPts val="625"/>
              </a:spcBef>
              <a:buFontTx/>
              <a:buChar char="-"/>
            </a:pPr>
            <a:r>
              <a:rPr sz="3200" spc="-225" smtClean="0">
                <a:latin typeface="Calibri" pitchFamily="34" charset="0"/>
                <a:cs typeface="Calibri" pitchFamily="34" charset="0"/>
              </a:rPr>
              <a:t>In </a:t>
            </a:r>
            <a:r>
              <a:rPr sz="3200" spc="-215" dirty="0">
                <a:latin typeface="Calibri" pitchFamily="34" charset="0"/>
                <a:cs typeface="Calibri" pitchFamily="34" charset="0"/>
              </a:rPr>
              <a:t>the </a:t>
            </a:r>
            <a:r>
              <a:rPr sz="3200" spc="-165" dirty="0">
                <a:latin typeface="Calibri" pitchFamily="34" charset="0"/>
                <a:cs typeface="Calibri" pitchFamily="34" charset="0"/>
              </a:rPr>
              <a:t>first  </a:t>
            </a:r>
            <a:r>
              <a:rPr sz="3200" spc="-240" dirty="0">
                <a:latin typeface="Calibri" pitchFamily="34" charset="0"/>
                <a:cs typeface="Calibri" pitchFamily="34" charset="0"/>
              </a:rPr>
              <a:t>method</a:t>
            </a:r>
            <a:r>
              <a:rPr sz="3200" spc="-240">
                <a:latin typeface="Calibri" pitchFamily="34" charset="0"/>
                <a:cs typeface="Calibri" pitchFamily="34" charset="0"/>
              </a:rPr>
              <a:t>, </a:t>
            </a:r>
            <a:r>
              <a:rPr lang="en-US" sz="3200" spc="-260" dirty="0" smtClean="0">
                <a:latin typeface="Calibri" pitchFamily="34" charset="0"/>
                <a:cs typeface="Calibri" pitchFamily="34" charset="0"/>
              </a:rPr>
              <a:t> we </a:t>
            </a:r>
            <a:r>
              <a:rPr sz="3200" spc="-265" smtClean="0">
                <a:latin typeface="Calibri" pitchFamily="34" charset="0"/>
                <a:cs typeface="Calibri" pitchFamily="34" charset="0"/>
              </a:rPr>
              <a:t>add </a:t>
            </a:r>
            <a:r>
              <a:rPr sz="3200" spc="-270" dirty="0">
                <a:latin typeface="Calibri" pitchFamily="34" charset="0"/>
                <a:cs typeface="Calibri" pitchFamily="34" charset="0"/>
              </a:rPr>
              <a:t>up </a:t>
            </a:r>
            <a:r>
              <a:rPr sz="3200" spc="-215" dirty="0">
                <a:latin typeface="Calibri" pitchFamily="34" charset="0"/>
                <a:cs typeface="Calibri" pitchFamily="34" charset="0"/>
              </a:rPr>
              <a:t>the </a:t>
            </a:r>
            <a:r>
              <a:rPr sz="3200" spc="-220" dirty="0">
                <a:latin typeface="Calibri" pitchFamily="34" charset="0"/>
                <a:cs typeface="Calibri" pitchFamily="34" charset="0"/>
              </a:rPr>
              <a:t>present </a:t>
            </a:r>
            <a:r>
              <a:rPr sz="3200" spc="-225" dirty="0">
                <a:latin typeface="Calibri" pitchFamily="34" charset="0"/>
                <a:cs typeface="Calibri" pitchFamily="34" charset="0"/>
              </a:rPr>
              <a:t>values </a:t>
            </a:r>
            <a:r>
              <a:rPr sz="3200" spc="-210" dirty="0">
                <a:latin typeface="Calibri" pitchFamily="34" charset="0"/>
                <a:cs typeface="Calibri" pitchFamily="34" charset="0"/>
              </a:rPr>
              <a:t>of </a:t>
            </a:r>
            <a:r>
              <a:rPr sz="3200" spc="-185" dirty="0">
                <a:latin typeface="Calibri" pitchFamily="34" charset="0"/>
                <a:cs typeface="Calibri" pitchFamily="34" charset="0"/>
              </a:rPr>
              <a:t>all </a:t>
            </a:r>
            <a:r>
              <a:rPr sz="3200" spc="-245" dirty="0">
                <a:latin typeface="Calibri" pitchFamily="34" charset="0"/>
                <a:cs typeface="Calibri" pitchFamily="34" charset="0"/>
              </a:rPr>
              <a:t>cash </a:t>
            </a:r>
            <a:r>
              <a:rPr sz="3200" spc="-225" dirty="0">
                <a:latin typeface="Calibri" pitchFamily="34" charset="0"/>
                <a:cs typeface="Calibri" pitchFamily="34" charset="0"/>
              </a:rPr>
              <a:t>flows involved </a:t>
            </a:r>
            <a:r>
              <a:rPr sz="3200" spc="-210" dirty="0">
                <a:latin typeface="Calibri" pitchFamily="34" charset="0"/>
                <a:cs typeface="Calibri" pitchFamily="34" charset="0"/>
              </a:rPr>
              <a:t>in  </a:t>
            </a:r>
            <a:r>
              <a:rPr sz="3200" spc="-280" dirty="0">
                <a:latin typeface="Calibri" pitchFamily="34" charset="0"/>
                <a:cs typeface="Calibri" pitchFamily="34" charset="0"/>
              </a:rPr>
              <a:t>a </a:t>
            </a:r>
            <a:r>
              <a:rPr sz="3200" spc="-200" dirty="0">
                <a:latin typeface="Calibri" pitchFamily="34" charset="0"/>
                <a:cs typeface="Calibri" pitchFamily="34" charset="0"/>
              </a:rPr>
              <a:t>project. </a:t>
            </a:r>
            <a:r>
              <a:rPr sz="3200" spc="-165" dirty="0">
                <a:latin typeface="Calibri" pitchFamily="34" charset="0"/>
                <a:cs typeface="Calibri" pitchFamily="34" charset="0"/>
              </a:rPr>
              <a:t>If </a:t>
            </a:r>
            <a:r>
              <a:rPr sz="3200" spc="-215" dirty="0">
                <a:latin typeface="Calibri" pitchFamily="34" charset="0"/>
                <a:cs typeface="Calibri" pitchFamily="34" charset="0"/>
              </a:rPr>
              <a:t>the </a:t>
            </a:r>
            <a:r>
              <a:rPr sz="3200" spc="-190" dirty="0">
                <a:latin typeface="Calibri" pitchFamily="34" charset="0"/>
                <a:cs typeface="Calibri" pitchFamily="34" charset="0"/>
              </a:rPr>
              <a:t>total </a:t>
            </a:r>
            <a:r>
              <a:rPr sz="3200" spc="-180" dirty="0">
                <a:latin typeface="Calibri" pitchFamily="34" charset="0"/>
                <a:cs typeface="Calibri" pitchFamily="34" charset="0"/>
              </a:rPr>
              <a:t>is </a:t>
            </a:r>
            <a:r>
              <a:rPr sz="3200" spc="-220" dirty="0">
                <a:latin typeface="Calibri" pitchFamily="34" charset="0"/>
                <a:cs typeface="Calibri" pitchFamily="34" charset="0"/>
              </a:rPr>
              <a:t>greater </a:t>
            </a:r>
            <a:r>
              <a:rPr sz="3200" spc="-235" dirty="0">
                <a:latin typeface="Calibri" pitchFamily="34" charset="0"/>
                <a:cs typeface="Calibri" pitchFamily="34" charset="0"/>
              </a:rPr>
              <a:t>than </a:t>
            </a:r>
            <a:r>
              <a:rPr sz="3200" spc="-210" dirty="0">
                <a:latin typeface="Calibri" pitchFamily="34" charset="0"/>
                <a:cs typeface="Calibri" pitchFamily="34" charset="0"/>
              </a:rPr>
              <a:t>zero, </a:t>
            </a:r>
            <a:r>
              <a:rPr sz="3200" spc="-215" dirty="0">
                <a:latin typeface="Calibri" pitchFamily="34" charset="0"/>
                <a:cs typeface="Calibri" pitchFamily="34" charset="0"/>
              </a:rPr>
              <a:t>the project </a:t>
            </a:r>
            <a:r>
              <a:rPr sz="3200" spc="-180" dirty="0">
                <a:latin typeface="Calibri" pitchFamily="34" charset="0"/>
                <a:cs typeface="Calibri" pitchFamily="34" charset="0"/>
              </a:rPr>
              <a:t>is </a:t>
            </a:r>
            <a:r>
              <a:rPr sz="3200" spc="-250" dirty="0">
                <a:latin typeface="Calibri" pitchFamily="34" charset="0"/>
                <a:cs typeface="Calibri" pitchFamily="34" charset="0"/>
              </a:rPr>
              <a:t>worth  </a:t>
            </a:r>
            <a:r>
              <a:rPr sz="3200" spc="-220" dirty="0">
                <a:latin typeface="Calibri" pitchFamily="34" charset="0"/>
                <a:cs typeface="Calibri" pitchFamily="34" charset="0"/>
              </a:rPr>
              <a:t>doing.</a:t>
            </a:r>
            <a:endParaRPr sz="3200">
              <a:latin typeface="Calibri" pitchFamily="34" charset="0"/>
              <a:cs typeface="Calibri" pitchFamily="34" charset="0"/>
            </a:endParaRPr>
          </a:p>
          <a:p>
            <a:pPr marL="12700" marR="218440" indent="74295" algn="just">
              <a:lnSpc>
                <a:spcPct val="80000"/>
              </a:lnSpc>
              <a:spcBef>
                <a:spcPts val="600"/>
              </a:spcBef>
              <a:buFontTx/>
              <a:buChar char="-"/>
            </a:pPr>
            <a:r>
              <a:rPr lang="en-US" sz="3200" spc="-225" dirty="0" smtClean="0">
                <a:latin typeface="Calibri" pitchFamily="34" charset="0"/>
                <a:cs typeface="Calibri" pitchFamily="34" charset="0"/>
              </a:rPr>
              <a:t>-  </a:t>
            </a:r>
            <a:r>
              <a:rPr sz="3200" spc="-225" smtClean="0">
                <a:latin typeface="Calibri" pitchFamily="34" charset="0"/>
                <a:cs typeface="Calibri" pitchFamily="34" charset="0"/>
              </a:rPr>
              <a:t>In </a:t>
            </a:r>
            <a:r>
              <a:rPr sz="3200" spc="-215" dirty="0">
                <a:latin typeface="Calibri" pitchFamily="34" charset="0"/>
                <a:cs typeface="Calibri" pitchFamily="34" charset="0"/>
              </a:rPr>
              <a:t>the </a:t>
            </a:r>
            <a:r>
              <a:rPr sz="3200" spc="-275" dirty="0">
                <a:latin typeface="Calibri" pitchFamily="34" charset="0"/>
                <a:cs typeface="Calibri" pitchFamily="34" charset="0"/>
              </a:rPr>
              <a:t>IRR </a:t>
            </a:r>
            <a:r>
              <a:rPr sz="3200" spc="-240" dirty="0">
                <a:latin typeface="Calibri" pitchFamily="34" charset="0"/>
                <a:cs typeface="Calibri" pitchFamily="34" charset="0"/>
              </a:rPr>
              <a:t>method, </a:t>
            </a:r>
            <a:r>
              <a:rPr sz="3200" spc="-260" dirty="0">
                <a:latin typeface="Calibri" pitchFamily="34" charset="0"/>
                <a:cs typeface="Calibri" pitchFamily="34" charset="0"/>
              </a:rPr>
              <a:t>you </a:t>
            </a:r>
            <a:r>
              <a:rPr sz="3200" spc="-190" dirty="0">
                <a:latin typeface="Calibri" pitchFamily="34" charset="0"/>
                <a:cs typeface="Calibri" pitchFamily="34" charset="0"/>
              </a:rPr>
              <a:t>start </a:t>
            </a:r>
            <a:r>
              <a:rPr sz="3200" spc="-229" dirty="0">
                <a:latin typeface="Calibri" pitchFamily="34" charset="0"/>
                <a:cs typeface="Calibri" pitchFamily="34" charset="0"/>
              </a:rPr>
              <a:t>with </a:t>
            </a:r>
            <a:r>
              <a:rPr sz="3200" spc="-215" dirty="0">
                <a:latin typeface="Calibri" pitchFamily="34" charset="0"/>
                <a:cs typeface="Calibri" pitchFamily="34" charset="0"/>
              </a:rPr>
              <a:t>the cost </a:t>
            </a:r>
            <a:r>
              <a:rPr sz="3200" spc="-210" dirty="0">
                <a:latin typeface="Calibri" pitchFamily="34" charset="0"/>
                <a:cs typeface="Calibri" pitchFamily="34" charset="0"/>
              </a:rPr>
              <a:t>of </a:t>
            </a:r>
            <a:r>
              <a:rPr sz="3200" spc="-215" dirty="0">
                <a:latin typeface="Calibri" pitchFamily="34" charset="0"/>
                <a:cs typeface="Calibri" pitchFamily="34" charset="0"/>
              </a:rPr>
              <a:t>the project </a:t>
            </a:r>
            <a:r>
              <a:rPr sz="3200" spc="-270" dirty="0">
                <a:latin typeface="Calibri" pitchFamily="34" charset="0"/>
                <a:cs typeface="Calibri" pitchFamily="34" charset="0"/>
              </a:rPr>
              <a:t>and  </a:t>
            </a:r>
            <a:r>
              <a:rPr sz="3200" spc="-229" dirty="0">
                <a:latin typeface="Calibri" pitchFamily="34" charset="0"/>
                <a:cs typeface="Calibri" pitchFamily="34" charset="0"/>
              </a:rPr>
              <a:t>determine </a:t>
            </a:r>
            <a:r>
              <a:rPr sz="3200" spc="-215" dirty="0">
                <a:latin typeface="Calibri" pitchFamily="34" charset="0"/>
                <a:cs typeface="Calibri" pitchFamily="34" charset="0"/>
              </a:rPr>
              <a:t>the </a:t>
            </a:r>
            <a:r>
              <a:rPr sz="3200" spc="-210" dirty="0">
                <a:latin typeface="Calibri" pitchFamily="34" charset="0"/>
                <a:cs typeface="Calibri" pitchFamily="34" charset="0"/>
              </a:rPr>
              <a:t>rate of </a:t>
            </a:r>
            <a:r>
              <a:rPr sz="3200" spc="-220" dirty="0">
                <a:latin typeface="Calibri" pitchFamily="34" charset="0"/>
                <a:cs typeface="Calibri" pitchFamily="34" charset="0"/>
              </a:rPr>
              <a:t>return </a:t>
            </a:r>
            <a:r>
              <a:rPr sz="3200" spc="-204" dirty="0">
                <a:latin typeface="Calibri" pitchFamily="34" charset="0"/>
                <a:cs typeface="Calibri" pitchFamily="34" charset="0"/>
              </a:rPr>
              <a:t>that </a:t>
            </a:r>
            <a:r>
              <a:rPr sz="3200" spc="-260" dirty="0">
                <a:latin typeface="Calibri" pitchFamily="34" charset="0"/>
                <a:cs typeface="Calibri" pitchFamily="34" charset="0"/>
              </a:rPr>
              <a:t>would </a:t>
            </a:r>
            <a:r>
              <a:rPr sz="3200" spc="-280" dirty="0">
                <a:latin typeface="Calibri" pitchFamily="34" charset="0"/>
                <a:cs typeface="Calibri" pitchFamily="34" charset="0"/>
              </a:rPr>
              <a:t>make </a:t>
            </a:r>
            <a:r>
              <a:rPr sz="3200" spc="-215" dirty="0">
                <a:latin typeface="Calibri" pitchFamily="34" charset="0"/>
                <a:cs typeface="Calibri" pitchFamily="34" charset="0"/>
              </a:rPr>
              <a:t>the </a:t>
            </a:r>
            <a:r>
              <a:rPr sz="3200" spc="-220" dirty="0">
                <a:latin typeface="Calibri" pitchFamily="34" charset="0"/>
                <a:cs typeface="Calibri" pitchFamily="34" charset="0"/>
              </a:rPr>
              <a:t>present </a:t>
            </a:r>
            <a:r>
              <a:rPr sz="3200" spc="-229" dirty="0">
                <a:latin typeface="Calibri" pitchFamily="34" charset="0"/>
                <a:cs typeface="Calibri" pitchFamily="34" charset="0"/>
              </a:rPr>
              <a:t>value </a:t>
            </a:r>
            <a:r>
              <a:rPr sz="3200" spc="-210" dirty="0">
                <a:latin typeface="Calibri" pitchFamily="34" charset="0"/>
                <a:cs typeface="Calibri" pitchFamily="34" charset="0"/>
              </a:rPr>
              <a:t>of  </a:t>
            </a:r>
            <a:r>
              <a:rPr sz="3200" spc="-215" dirty="0">
                <a:latin typeface="Calibri" pitchFamily="34" charset="0"/>
                <a:cs typeface="Calibri" pitchFamily="34" charset="0"/>
              </a:rPr>
              <a:t>the </a:t>
            </a:r>
            <a:r>
              <a:rPr sz="3200" spc="-210" dirty="0">
                <a:latin typeface="Calibri" pitchFamily="34" charset="0"/>
                <a:cs typeface="Calibri" pitchFamily="34" charset="0"/>
              </a:rPr>
              <a:t>future </a:t>
            </a:r>
            <a:r>
              <a:rPr sz="3200" spc="-245" dirty="0">
                <a:latin typeface="Calibri" pitchFamily="34" charset="0"/>
                <a:cs typeface="Calibri" pitchFamily="34" charset="0"/>
              </a:rPr>
              <a:t>cash </a:t>
            </a:r>
            <a:r>
              <a:rPr sz="3200" spc="-225" dirty="0">
                <a:latin typeface="Calibri" pitchFamily="34" charset="0"/>
                <a:cs typeface="Calibri" pitchFamily="34" charset="0"/>
              </a:rPr>
              <a:t>flows </a:t>
            </a:r>
            <a:r>
              <a:rPr sz="3200" spc="-235" dirty="0">
                <a:latin typeface="Calibri" pitchFamily="34" charset="0"/>
                <a:cs typeface="Calibri" pitchFamily="34" charset="0"/>
              </a:rPr>
              <a:t>equal </a:t>
            </a:r>
            <a:r>
              <a:rPr sz="3200" spc="-210" dirty="0">
                <a:latin typeface="Calibri" pitchFamily="34" charset="0"/>
                <a:cs typeface="Calibri" pitchFamily="34" charset="0"/>
              </a:rPr>
              <a:t>to </a:t>
            </a:r>
            <a:r>
              <a:rPr sz="3200" spc="-245" dirty="0">
                <a:latin typeface="Calibri" pitchFamily="34" charset="0"/>
                <a:cs typeface="Calibri" pitchFamily="34" charset="0"/>
              </a:rPr>
              <a:t>your </a:t>
            </a:r>
            <a:r>
              <a:rPr sz="3200" spc="-220" dirty="0">
                <a:latin typeface="Calibri" pitchFamily="34" charset="0"/>
                <a:cs typeface="Calibri" pitchFamily="34" charset="0"/>
              </a:rPr>
              <a:t>upfront </a:t>
            </a:r>
            <a:r>
              <a:rPr sz="3200" spc="-195" dirty="0">
                <a:latin typeface="Calibri" pitchFamily="34" charset="0"/>
                <a:cs typeface="Calibri" pitchFamily="34" charset="0"/>
              </a:rPr>
              <a:t>cost</a:t>
            </a:r>
            <a:r>
              <a:rPr sz="3200" spc="-195">
                <a:latin typeface="Calibri" pitchFamily="34" charset="0"/>
                <a:cs typeface="Calibri" pitchFamily="34" charset="0"/>
              </a:rPr>
              <a:t>. </a:t>
            </a:r>
            <a:endParaRPr sz="320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419100" y="944880"/>
            <a:ext cx="1295400" cy="0"/>
          </a:xfrm>
          <a:custGeom>
            <a:avLst/>
            <a:gdLst/>
            <a:ahLst/>
            <a:cxnLst/>
            <a:rect l="l" t="t" r="r" b="b"/>
            <a:pathLst>
              <a:path w="1295400">
                <a:moveTo>
                  <a:pt x="0" y="0"/>
                </a:moveTo>
                <a:lnTo>
                  <a:pt x="1295400" y="0"/>
                </a:lnTo>
              </a:path>
            </a:pathLst>
          </a:custGeom>
          <a:ln w="1524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426719" y="281940"/>
            <a:ext cx="0" cy="655320"/>
          </a:xfrm>
          <a:custGeom>
            <a:avLst/>
            <a:gdLst/>
            <a:ahLst/>
            <a:cxnLst/>
            <a:rect l="l" t="t" r="r" b="b"/>
            <a:pathLst>
              <a:path h="655319">
                <a:moveTo>
                  <a:pt x="0" y="0"/>
                </a:moveTo>
                <a:lnTo>
                  <a:pt x="0" y="655320"/>
                </a:lnTo>
              </a:path>
            </a:pathLst>
          </a:custGeom>
          <a:ln w="1524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419100" y="274320"/>
            <a:ext cx="1295400" cy="0"/>
          </a:xfrm>
          <a:custGeom>
            <a:avLst/>
            <a:gdLst/>
            <a:ahLst/>
            <a:cxnLst/>
            <a:rect l="l" t="t" r="r" b="b"/>
            <a:pathLst>
              <a:path w="1295400">
                <a:moveTo>
                  <a:pt x="0" y="0"/>
                </a:moveTo>
                <a:lnTo>
                  <a:pt x="1295400" y="0"/>
                </a:lnTo>
              </a:path>
            </a:pathLst>
          </a:custGeom>
          <a:ln w="15239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1706879" y="281940"/>
            <a:ext cx="0" cy="655320"/>
          </a:xfrm>
          <a:custGeom>
            <a:avLst/>
            <a:gdLst/>
            <a:ahLst/>
            <a:cxnLst/>
            <a:rect l="l" t="t" r="r" b="b"/>
            <a:pathLst>
              <a:path h="655319">
                <a:moveTo>
                  <a:pt x="0" y="0"/>
                </a:moveTo>
                <a:lnTo>
                  <a:pt x="0" y="655319"/>
                </a:lnTo>
              </a:path>
            </a:pathLst>
          </a:custGeom>
          <a:ln w="15239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/>
          <p:nvPr/>
        </p:nvSpPr>
        <p:spPr>
          <a:xfrm>
            <a:off x="459740" y="990600"/>
            <a:ext cx="8117205" cy="490583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14984" algn="just">
              <a:lnSpc>
                <a:spcPct val="100000"/>
              </a:lnSpc>
              <a:spcBef>
                <a:spcPts val="95"/>
              </a:spcBef>
            </a:pPr>
            <a:r>
              <a:rPr sz="2800" spc="-270" dirty="0">
                <a:latin typeface="Calibri" pitchFamily="34" charset="0"/>
                <a:cs typeface="Calibri" pitchFamily="34" charset="0"/>
              </a:rPr>
              <a:t>The </a:t>
            </a:r>
            <a:r>
              <a:rPr sz="2800" spc="-225" dirty="0">
                <a:latin typeface="Calibri" pitchFamily="34" charset="0"/>
                <a:cs typeface="Calibri" pitchFamily="34" charset="0"/>
              </a:rPr>
              <a:t>time </a:t>
            </a:r>
            <a:r>
              <a:rPr sz="2800" spc="-229" dirty="0">
                <a:latin typeface="Calibri" pitchFamily="34" charset="0"/>
                <a:cs typeface="Calibri" pitchFamily="34" charset="0"/>
              </a:rPr>
              <a:t>value </a:t>
            </a:r>
            <a:r>
              <a:rPr sz="2800" spc="-210" dirty="0">
                <a:latin typeface="Calibri" pitchFamily="34" charset="0"/>
                <a:cs typeface="Calibri" pitchFamily="34" charset="0"/>
              </a:rPr>
              <a:t>of </a:t>
            </a:r>
            <a:r>
              <a:rPr sz="2800" spc="-275" dirty="0">
                <a:latin typeface="Calibri" pitchFamily="34" charset="0"/>
                <a:cs typeface="Calibri" pitchFamily="34" charset="0"/>
              </a:rPr>
              <a:t>money </a:t>
            </a:r>
            <a:r>
              <a:rPr sz="2800" spc="-204" dirty="0">
                <a:latin typeface="Calibri" pitchFamily="34" charset="0"/>
                <a:cs typeface="Calibri" pitchFamily="34" charset="0"/>
              </a:rPr>
              <a:t>establishes that </a:t>
            </a:r>
            <a:r>
              <a:rPr sz="2800" spc="-215" dirty="0">
                <a:latin typeface="Calibri" pitchFamily="34" charset="0"/>
                <a:cs typeface="Calibri" pitchFamily="34" charset="0"/>
              </a:rPr>
              <a:t>there </a:t>
            </a:r>
            <a:r>
              <a:rPr sz="2800" spc="-180" dirty="0">
                <a:latin typeface="Calibri" pitchFamily="34" charset="0"/>
                <a:cs typeface="Calibri" pitchFamily="34" charset="0"/>
              </a:rPr>
              <a:t>is </a:t>
            </a:r>
            <a:r>
              <a:rPr sz="2800" spc="-280" dirty="0">
                <a:latin typeface="Calibri" pitchFamily="34" charset="0"/>
                <a:cs typeface="Calibri" pitchFamily="34" charset="0"/>
              </a:rPr>
              <a:t>a </a:t>
            </a:r>
            <a:r>
              <a:rPr sz="2800" spc="-225" dirty="0">
                <a:latin typeface="Calibri" pitchFamily="34" charset="0"/>
                <a:cs typeface="Calibri" pitchFamily="34" charset="0"/>
              </a:rPr>
              <a:t>preference </a:t>
            </a:r>
            <a:r>
              <a:rPr sz="2800" spc="-210" dirty="0">
                <a:latin typeface="Calibri" pitchFamily="34" charset="0"/>
                <a:cs typeface="Calibri" pitchFamily="34" charset="0"/>
              </a:rPr>
              <a:t>of  </a:t>
            </a:r>
            <a:r>
              <a:rPr sz="2800" spc="-240" dirty="0">
                <a:latin typeface="Calibri" pitchFamily="34" charset="0"/>
                <a:cs typeface="Calibri" pitchFamily="34" charset="0"/>
              </a:rPr>
              <a:t>having </a:t>
            </a:r>
            <a:r>
              <a:rPr sz="2800" spc="-275" dirty="0">
                <a:latin typeface="Calibri" pitchFamily="34" charset="0"/>
                <a:cs typeface="Calibri" pitchFamily="34" charset="0"/>
              </a:rPr>
              <a:t>money </a:t>
            </a:r>
            <a:r>
              <a:rPr sz="2800" spc="-210" dirty="0">
                <a:latin typeface="Calibri" pitchFamily="34" charset="0"/>
                <a:cs typeface="Calibri" pitchFamily="34" charset="0"/>
              </a:rPr>
              <a:t>at </a:t>
            </a:r>
            <a:r>
              <a:rPr sz="2800" spc="-220" dirty="0">
                <a:latin typeface="Calibri" pitchFamily="34" charset="0"/>
                <a:cs typeface="Calibri" pitchFamily="34" charset="0"/>
              </a:rPr>
              <a:t>present </a:t>
            </a:r>
            <a:r>
              <a:rPr sz="2800" spc="-235" dirty="0">
                <a:latin typeface="Calibri" pitchFamily="34" charset="0"/>
                <a:cs typeface="Calibri" pitchFamily="34" charset="0"/>
              </a:rPr>
              <a:t>than </a:t>
            </a:r>
            <a:r>
              <a:rPr sz="2800" spc="-275" dirty="0">
                <a:latin typeface="Calibri" pitchFamily="34" charset="0"/>
                <a:cs typeface="Calibri" pitchFamily="34" charset="0"/>
              </a:rPr>
              <a:t>a </a:t>
            </a:r>
            <a:r>
              <a:rPr sz="2800" spc="-210" dirty="0">
                <a:latin typeface="Calibri" pitchFamily="34" charset="0"/>
                <a:cs typeface="Calibri" pitchFamily="34" charset="0"/>
              </a:rPr>
              <a:t>future </a:t>
            </a:r>
            <a:r>
              <a:rPr sz="2800" spc="-215" dirty="0">
                <a:latin typeface="Calibri" pitchFamily="34" charset="0"/>
                <a:cs typeface="Calibri" pitchFamily="34" charset="0"/>
              </a:rPr>
              <a:t>point </a:t>
            </a:r>
            <a:r>
              <a:rPr sz="2800" spc="-210" dirty="0">
                <a:latin typeface="Calibri" pitchFamily="34" charset="0"/>
                <a:cs typeface="Calibri" pitchFamily="34" charset="0"/>
              </a:rPr>
              <a:t>of </a:t>
            </a:r>
            <a:r>
              <a:rPr sz="2800" spc="-204" dirty="0">
                <a:latin typeface="Calibri" pitchFamily="34" charset="0"/>
                <a:cs typeface="Calibri" pitchFamily="34" charset="0"/>
              </a:rPr>
              <a:t>time. </a:t>
            </a:r>
            <a:r>
              <a:rPr sz="2800" spc="-165" dirty="0">
                <a:latin typeface="Calibri" pitchFamily="34" charset="0"/>
                <a:cs typeface="Calibri" pitchFamily="34" charset="0"/>
              </a:rPr>
              <a:t>It</a:t>
            </a:r>
            <a:r>
              <a:rPr sz="2800" spc="-420" dirty="0">
                <a:latin typeface="Calibri" pitchFamily="34" charset="0"/>
                <a:cs typeface="Calibri" pitchFamily="34" charset="0"/>
              </a:rPr>
              <a:t> </a:t>
            </a:r>
            <a:r>
              <a:rPr sz="2800" spc="-254" dirty="0">
                <a:latin typeface="Calibri" pitchFamily="34" charset="0"/>
                <a:cs typeface="Calibri" pitchFamily="34" charset="0"/>
              </a:rPr>
              <a:t>means;</a:t>
            </a:r>
            <a:endParaRPr sz="2800">
              <a:latin typeface="Calibri" pitchFamily="34" charset="0"/>
              <a:cs typeface="Calibri" pitchFamily="34" charset="0"/>
            </a:endParaRPr>
          </a:p>
          <a:p>
            <a:pPr marL="469900" marR="5080" indent="-457200" algn="just">
              <a:lnSpc>
                <a:spcPct val="100000"/>
              </a:lnSpc>
              <a:spcBef>
                <a:spcPts val="600"/>
              </a:spcBef>
              <a:buClr>
                <a:srgbClr val="C00000"/>
              </a:buClr>
              <a:buFont typeface="Wingdings"/>
              <a:buChar char=""/>
              <a:tabLst>
                <a:tab pos="469265" algn="l"/>
                <a:tab pos="469900" algn="l"/>
              </a:tabLst>
            </a:pPr>
            <a:r>
              <a:rPr sz="2800" spc="-165" dirty="0">
                <a:latin typeface="Calibri" pitchFamily="34" charset="0"/>
                <a:cs typeface="Calibri" pitchFamily="34" charset="0"/>
              </a:rPr>
              <a:t>If </a:t>
            </a:r>
            <a:r>
              <a:rPr sz="2800" spc="-265" dirty="0">
                <a:latin typeface="Calibri" pitchFamily="34" charset="0"/>
                <a:cs typeface="Calibri" pitchFamily="34" charset="0"/>
              </a:rPr>
              <a:t>an </a:t>
            </a:r>
            <a:r>
              <a:rPr sz="2800" spc="-204" dirty="0">
                <a:latin typeface="Calibri" pitchFamily="34" charset="0"/>
                <a:cs typeface="Calibri" pitchFamily="34" charset="0"/>
              </a:rPr>
              <a:t>individual </a:t>
            </a:r>
            <a:r>
              <a:rPr sz="2800" spc="-180" dirty="0">
                <a:latin typeface="Calibri" pitchFamily="34" charset="0"/>
                <a:cs typeface="Calibri" pitchFamily="34" charset="0"/>
              </a:rPr>
              <a:t>is </a:t>
            </a:r>
            <a:r>
              <a:rPr sz="2800" spc="-225" dirty="0">
                <a:latin typeface="Calibri" pitchFamily="34" charset="0"/>
                <a:cs typeface="Calibri" pitchFamily="34" charset="0"/>
              </a:rPr>
              <a:t>given </a:t>
            </a:r>
            <a:r>
              <a:rPr sz="2800" spc="-265" dirty="0">
                <a:latin typeface="Calibri" pitchFamily="34" charset="0"/>
                <a:cs typeface="Calibri" pitchFamily="34" charset="0"/>
              </a:rPr>
              <a:t>an </a:t>
            </a:r>
            <a:r>
              <a:rPr sz="2800" spc="-225" dirty="0">
                <a:latin typeface="Calibri" pitchFamily="34" charset="0"/>
                <a:cs typeface="Calibri" pitchFamily="34" charset="0"/>
              </a:rPr>
              <a:t>option </a:t>
            </a:r>
            <a:r>
              <a:rPr sz="2800" spc="-340" dirty="0">
                <a:latin typeface="Calibri" pitchFamily="34" charset="0"/>
                <a:cs typeface="Calibri" pitchFamily="34" charset="0"/>
              </a:rPr>
              <a:t>A </a:t>
            </a:r>
            <a:r>
              <a:rPr sz="2800" spc="-210" dirty="0">
                <a:latin typeface="Calibri" pitchFamily="34" charset="0"/>
                <a:cs typeface="Calibri" pitchFamily="34" charset="0"/>
              </a:rPr>
              <a:t>to </a:t>
            </a:r>
            <a:r>
              <a:rPr sz="2800" spc="-220" dirty="0">
                <a:latin typeface="Calibri" pitchFamily="34" charset="0"/>
                <a:cs typeface="Calibri" pitchFamily="34" charset="0"/>
              </a:rPr>
              <a:t>receive </a:t>
            </a:r>
            <a:r>
              <a:rPr sz="2800" spc="-229" dirty="0">
                <a:latin typeface="Calibri" pitchFamily="34" charset="0"/>
                <a:cs typeface="Calibri" pitchFamily="34" charset="0"/>
              </a:rPr>
              <a:t>Rs.10,000 </a:t>
            </a:r>
            <a:r>
              <a:rPr sz="2800" spc="-300" dirty="0">
                <a:latin typeface="Calibri" pitchFamily="34" charset="0"/>
                <a:cs typeface="Calibri" pitchFamily="34" charset="0"/>
              </a:rPr>
              <a:t>now </a:t>
            </a:r>
            <a:r>
              <a:rPr sz="2800" spc="-240" dirty="0">
                <a:latin typeface="Calibri" pitchFamily="34" charset="0"/>
                <a:cs typeface="Calibri" pitchFamily="34" charset="0"/>
              </a:rPr>
              <a:t>or  </a:t>
            </a:r>
            <a:r>
              <a:rPr sz="2800" spc="-220" dirty="0">
                <a:latin typeface="Calibri" pitchFamily="34" charset="0"/>
                <a:cs typeface="Calibri" pitchFamily="34" charset="0"/>
              </a:rPr>
              <a:t>option </a:t>
            </a:r>
            <a:r>
              <a:rPr sz="2800" spc="-340" dirty="0">
                <a:latin typeface="Calibri" pitchFamily="34" charset="0"/>
                <a:cs typeface="Calibri" pitchFamily="34" charset="0"/>
              </a:rPr>
              <a:t>B </a:t>
            </a:r>
            <a:r>
              <a:rPr sz="2800" spc="-195" dirty="0">
                <a:latin typeface="Calibri" pitchFamily="34" charset="0"/>
                <a:cs typeface="Calibri" pitchFamily="34" charset="0"/>
              </a:rPr>
              <a:t>after </a:t>
            </a:r>
            <a:r>
              <a:rPr sz="2800" spc="-215" dirty="0">
                <a:latin typeface="Calibri" pitchFamily="34" charset="0"/>
                <a:cs typeface="Calibri" pitchFamily="34" charset="0"/>
              </a:rPr>
              <a:t>three year, </a:t>
            </a:r>
            <a:r>
              <a:rPr sz="2800" spc="-254" dirty="0">
                <a:latin typeface="Calibri" pitchFamily="34" charset="0"/>
                <a:cs typeface="Calibri" pitchFamily="34" charset="0"/>
              </a:rPr>
              <a:t>he </a:t>
            </a:r>
            <a:r>
              <a:rPr sz="2800" spc="-200" dirty="0">
                <a:latin typeface="Calibri" pitchFamily="34" charset="0"/>
                <a:cs typeface="Calibri" pitchFamily="34" charset="0"/>
              </a:rPr>
              <a:t>will </a:t>
            </a:r>
            <a:r>
              <a:rPr sz="2800" spc="-215" dirty="0">
                <a:latin typeface="Calibri" pitchFamily="34" charset="0"/>
                <a:cs typeface="Calibri" pitchFamily="34" charset="0"/>
              </a:rPr>
              <a:t>prefer </a:t>
            </a:r>
            <a:r>
              <a:rPr sz="2800" spc="-229" dirty="0">
                <a:latin typeface="Calibri" pitchFamily="34" charset="0"/>
                <a:cs typeface="Calibri" pitchFamily="34" charset="0"/>
              </a:rPr>
              <a:t>Rs.10,000 </a:t>
            </a:r>
            <a:r>
              <a:rPr sz="2800" spc="-300" dirty="0">
                <a:latin typeface="Calibri" pitchFamily="34" charset="0"/>
                <a:cs typeface="Calibri" pitchFamily="34" charset="0"/>
              </a:rPr>
              <a:t>now </a:t>
            </a:r>
            <a:r>
              <a:rPr sz="2800" spc="-245" dirty="0">
                <a:latin typeface="Calibri" pitchFamily="34" charset="0"/>
                <a:cs typeface="Calibri" pitchFamily="34" charset="0"/>
              </a:rPr>
              <a:t>because  </a:t>
            </a:r>
            <a:r>
              <a:rPr sz="2800" spc="-225" dirty="0">
                <a:latin typeface="Calibri" pitchFamily="34" charset="0"/>
                <a:cs typeface="Calibri" pitchFamily="34" charset="0"/>
              </a:rPr>
              <a:t>although </a:t>
            </a:r>
            <a:r>
              <a:rPr sz="2800" spc="-215" dirty="0">
                <a:latin typeface="Calibri" pitchFamily="34" charset="0"/>
                <a:cs typeface="Calibri" pitchFamily="34" charset="0"/>
              </a:rPr>
              <a:t>the </a:t>
            </a:r>
            <a:r>
              <a:rPr sz="2800" spc="-260" dirty="0">
                <a:latin typeface="Calibri" pitchFamily="34" charset="0"/>
                <a:cs typeface="Calibri" pitchFamily="34" charset="0"/>
              </a:rPr>
              <a:t>amount </a:t>
            </a:r>
            <a:r>
              <a:rPr sz="2800" spc="-175" dirty="0">
                <a:latin typeface="Calibri" pitchFamily="34" charset="0"/>
                <a:cs typeface="Calibri" pitchFamily="34" charset="0"/>
              </a:rPr>
              <a:t>is </a:t>
            </a:r>
            <a:r>
              <a:rPr sz="2800" spc="-215" dirty="0">
                <a:latin typeface="Calibri" pitchFamily="34" charset="0"/>
                <a:cs typeface="Calibri" pitchFamily="34" charset="0"/>
              </a:rPr>
              <a:t>the </a:t>
            </a:r>
            <a:r>
              <a:rPr sz="2800" spc="-240" dirty="0">
                <a:latin typeface="Calibri" pitchFamily="34" charset="0"/>
                <a:cs typeface="Calibri" pitchFamily="34" charset="0"/>
              </a:rPr>
              <a:t>same</a:t>
            </a:r>
            <a:r>
              <a:rPr sz="2800" spc="-240">
                <a:latin typeface="Calibri" pitchFamily="34" charset="0"/>
                <a:cs typeface="Calibri" pitchFamily="34" charset="0"/>
              </a:rPr>
              <a:t>, </a:t>
            </a:r>
            <a:r>
              <a:rPr lang="en-US" sz="2800" spc="-260" dirty="0" smtClean="0">
                <a:latin typeface="Calibri" pitchFamily="34" charset="0"/>
                <a:cs typeface="Calibri" pitchFamily="34" charset="0"/>
              </a:rPr>
              <a:t>one</a:t>
            </a:r>
            <a:r>
              <a:rPr sz="2800" spc="-260" smtClean="0">
                <a:latin typeface="Calibri" pitchFamily="34" charset="0"/>
                <a:cs typeface="Calibri" pitchFamily="34" charset="0"/>
              </a:rPr>
              <a:t> </a:t>
            </a:r>
            <a:r>
              <a:rPr sz="2800" spc="-260" dirty="0">
                <a:latin typeface="Calibri" pitchFamily="34" charset="0"/>
                <a:cs typeface="Calibri" pitchFamily="34" charset="0"/>
              </a:rPr>
              <a:t>can </a:t>
            </a:r>
            <a:r>
              <a:rPr sz="2800" spc="-270" dirty="0">
                <a:latin typeface="Calibri" pitchFamily="34" charset="0"/>
                <a:cs typeface="Calibri" pitchFamily="34" charset="0"/>
              </a:rPr>
              <a:t>do </a:t>
            </a:r>
            <a:r>
              <a:rPr sz="2800" spc="-285" dirty="0">
                <a:latin typeface="Calibri" pitchFamily="34" charset="0"/>
                <a:cs typeface="Calibri" pitchFamily="34" charset="0"/>
              </a:rPr>
              <a:t>much </a:t>
            </a:r>
            <a:r>
              <a:rPr sz="2800" spc="-270" dirty="0">
                <a:latin typeface="Calibri" pitchFamily="34" charset="0"/>
                <a:cs typeface="Calibri" pitchFamily="34" charset="0"/>
              </a:rPr>
              <a:t>more </a:t>
            </a:r>
            <a:r>
              <a:rPr sz="2800" spc="-229" dirty="0">
                <a:latin typeface="Calibri" pitchFamily="34" charset="0"/>
                <a:cs typeface="Calibri" pitchFamily="34" charset="0"/>
              </a:rPr>
              <a:t>with  </a:t>
            </a:r>
            <a:r>
              <a:rPr sz="2800" spc="-215" dirty="0">
                <a:latin typeface="Calibri" pitchFamily="34" charset="0"/>
                <a:cs typeface="Calibri" pitchFamily="34" charset="0"/>
              </a:rPr>
              <a:t>the </a:t>
            </a:r>
            <a:r>
              <a:rPr sz="2800" spc="-270" dirty="0">
                <a:latin typeface="Calibri" pitchFamily="34" charset="0"/>
                <a:cs typeface="Calibri" pitchFamily="34" charset="0"/>
              </a:rPr>
              <a:t>money </a:t>
            </a:r>
            <a:r>
              <a:rPr sz="2800" spc="-150">
                <a:latin typeface="Calibri" pitchFamily="34" charset="0"/>
                <a:cs typeface="Calibri" pitchFamily="34" charset="0"/>
              </a:rPr>
              <a:t>if </a:t>
            </a:r>
            <a:r>
              <a:rPr lang="en-US" sz="2800" spc="-254" dirty="0" smtClean="0">
                <a:latin typeface="Calibri" pitchFamily="34" charset="0"/>
                <a:cs typeface="Calibri" pitchFamily="34" charset="0"/>
              </a:rPr>
              <a:t>he</a:t>
            </a:r>
            <a:r>
              <a:rPr sz="2800" spc="-254" smtClean="0">
                <a:latin typeface="Calibri" pitchFamily="34" charset="0"/>
                <a:cs typeface="Calibri" pitchFamily="34" charset="0"/>
              </a:rPr>
              <a:t> </a:t>
            </a:r>
            <a:r>
              <a:rPr sz="2800" spc="-245" smtClean="0">
                <a:latin typeface="Calibri" pitchFamily="34" charset="0"/>
                <a:cs typeface="Calibri" pitchFamily="34" charset="0"/>
              </a:rPr>
              <a:t>ha</a:t>
            </a:r>
            <a:r>
              <a:rPr lang="en-US" sz="2800" spc="-245" dirty="0" smtClean="0">
                <a:latin typeface="Calibri" pitchFamily="34" charset="0"/>
                <a:cs typeface="Calibri" pitchFamily="34" charset="0"/>
              </a:rPr>
              <a:t>s</a:t>
            </a:r>
            <a:r>
              <a:rPr sz="2800" spc="-245" smtClean="0">
                <a:latin typeface="Calibri" pitchFamily="34" charset="0"/>
                <a:cs typeface="Calibri" pitchFamily="34" charset="0"/>
              </a:rPr>
              <a:t> </a:t>
            </a:r>
            <a:r>
              <a:rPr sz="2800" spc="-150" dirty="0">
                <a:latin typeface="Calibri" pitchFamily="34" charset="0"/>
                <a:cs typeface="Calibri" pitchFamily="34" charset="0"/>
              </a:rPr>
              <a:t>it </a:t>
            </a:r>
            <a:r>
              <a:rPr sz="2800" spc="-290" dirty="0">
                <a:latin typeface="Calibri" pitchFamily="34" charset="0"/>
                <a:cs typeface="Calibri" pitchFamily="34" charset="0"/>
              </a:rPr>
              <a:t>now </a:t>
            </a:r>
            <a:r>
              <a:rPr sz="2800" spc="-240" dirty="0">
                <a:latin typeface="Calibri" pitchFamily="34" charset="0"/>
                <a:cs typeface="Calibri" pitchFamily="34" charset="0"/>
              </a:rPr>
              <a:t>because </a:t>
            </a:r>
            <a:r>
              <a:rPr sz="2800" spc="-235" dirty="0">
                <a:latin typeface="Calibri" pitchFamily="34" charset="0"/>
                <a:cs typeface="Calibri" pitchFamily="34" charset="0"/>
              </a:rPr>
              <a:t>over </a:t>
            </a:r>
            <a:r>
              <a:rPr sz="2800" spc="-225" dirty="0">
                <a:latin typeface="Calibri" pitchFamily="34" charset="0"/>
                <a:cs typeface="Calibri" pitchFamily="34" charset="0"/>
              </a:rPr>
              <a:t>time </a:t>
            </a:r>
            <a:r>
              <a:rPr sz="2800" spc="-254" dirty="0">
                <a:latin typeface="Calibri" pitchFamily="34" charset="0"/>
                <a:cs typeface="Calibri" pitchFamily="34" charset="0"/>
              </a:rPr>
              <a:t>you can </a:t>
            </a:r>
            <a:r>
              <a:rPr sz="2800" spc="-240" dirty="0">
                <a:latin typeface="Calibri" pitchFamily="34" charset="0"/>
                <a:cs typeface="Calibri" pitchFamily="34" charset="0"/>
              </a:rPr>
              <a:t>earn  </a:t>
            </a:r>
            <a:r>
              <a:rPr sz="2800" spc="-270" dirty="0">
                <a:latin typeface="Calibri" pitchFamily="34" charset="0"/>
                <a:cs typeface="Calibri" pitchFamily="34" charset="0"/>
              </a:rPr>
              <a:t>more </a:t>
            </a:r>
            <a:r>
              <a:rPr sz="2800" spc="-195" dirty="0">
                <a:latin typeface="Calibri" pitchFamily="34" charset="0"/>
                <a:cs typeface="Calibri" pitchFamily="34" charset="0"/>
              </a:rPr>
              <a:t>interest </a:t>
            </a:r>
            <a:r>
              <a:rPr sz="2800" spc="-265" dirty="0">
                <a:latin typeface="Calibri" pitchFamily="34" charset="0"/>
                <a:cs typeface="Calibri" pitchFamily="34" charset="0"/>
              </a:rPr>
              <a:t>on </a:t>
            </a:r>
            <a:r>
              <a:rPr sz="2800" spc="-240" dirty="0">
                <a:latin typeface="Calibri" pitchFamily="34" charset="0"/>
                <a:cs typeface="Calibri" pitchFamily="34" charset="0"/>
              </a:rPr>
              <a:t>your </a:t>
            </a:r>
            <a:r>
              <a:rPr sz="2800" spc="-245" dirty="0">
                <a:latin typeface="Calibri" pitchFamily="34" charset="0"/>
                <a:cs typeface="Calibri" pitchFamily="34" charset="0"/>
              </a:rPr>
              <a:t>money</a:t>
            </a:r>
            <a:r>
              <a:rPr sz="2800" spc="-245">
                <a:latin typeface="Calibri" pitchFamily="34" charset="0"/>
                <a:cs typeface="Calibri" pitchFamily="34" charset="0"/>
              </a:rPr>
              <a:t>. </a:t>
            </a:r>
            <a:endParaRPr lang="en-US" sz="2800" spc="-245" dirty="0" smtClean="0">
              <a:latin typeface="Calibri" pitchFamily="34" charset="0"/>
              <a:cs typeface="Calibri" pitchFamily="34" charset="0"/>
            </a:endParaRPr>
          </a:p>
          <a:p>
            <a:pPr marL="469900" marR="5080" indent="-457200" algn="just">
              <a:lnSpc>
                <a:spcPct val="100000"/>
              </a:lnSpc>
              <a:spcBef>
                <a:spcPts val="600"/>
              </a:spcBef>
              <a:buClr>
                <a:srgbClr val="C00000"/>
              </a:buClr>
              <a:buFont typeface="Wingdings"/>
              <a:buChar char=""/>
              <a:tabLst>
                <a:tab pos="469265" algn="l"/>
                <a:tab pos="469900" algn="l"/>
              </a:tabLst>
            </a:pPr>
            <a:r>
              <a:rPr sz="2800" spc="-280" smtClean="0">
                <a:latin typeface="Calibri" pitchFamily="34" charset="0"/>
                <a:cs typeface="Calibri" pitchFamily="34" charset="0"/>
              </a:rPr>
              <a:t>By </a:t>
            </a:r>
            <a:r>
              <a:rPr sz="2800" spc="-220" dirty="0">
                <a:latin typeface="Calibri" pitchFamily="34" charset="0"/>
                <a:cs typeface="Calibri" pitchFamily="34" charset="0"/>
              </a:rPr>
              <a:t>receiving </a:t>
            </a:r>
            <a:r>
              <a:rPr sz="2800" spc="-229" dirty="0">
                <a:latin typeface="Calibri" pitchFamily="34" charset="0"/>
                <a:cs typeface="Calibri" pitchFamily="34" charset="0"/>
              </a:rPr>
              <a:t>Rs.10,000 </a:t>
            </a:r>
            <a:r>
              <a:rPr sz="2800" spc="-235" dirty="0">
                <a:latin typeface="Calibri" pitchFamily="34" charset="0"/>
                <a:cs typeface="Calibri" pitchFamily="34" charset="0"/>
              </a:rPr>
              <a:t>today </a:t>
            </a:r>
            <a:r>
              <a:rPr sz="2800" spc="-260" dirty="0">
                <a:latin typeface="Calibri" pitchFamily="34" charset="0"/>
                <a:cs typeface="Calibri" pitchFamily="34" charset="0"/>
              </a:rPr>
              <a:t>you  </a:t>
            </a:r>
            <a:r>
              <a:rPr sz="2800" spc="-254" dirty="0">
                <a:latin typeface="Calibri" pitchFamily="34" charset="0"/>
                <a:cs typeface="Calibri" pitchFamily="34" charset="0"/>
              </a:rPr>
              <a:t>can </a:t>
            </a:r>
            <a:r>
              <a:rPr sz="2800" spc="-220" dirty="0">
                <a:latin typeface="Calibri" pitchFamily="34" charset="0"/>
                <a:cs typeface="Calibri" pitchFamily="34" charset="0"/>
              </a:rPr>
              <a:t>increase </a:t>
            </a:r>
            <a:r>
              <a:rPr sz="2800" spc="-215" dirty="0">
                <a:latin typeface="Calibri" pitchFamily="34" charset="0"/>
                <a:cs typeface="Calibri" pitchFamily="34" charset="0"/>
              </a:rPr>
              <a:t>the </a:t>
            </a:r>
            <a:r>
              <a:rPr sz="2800" spc="-204" dirty="0">
                <a:latin typeface="Calibri" pitchFamily="34" charset="0"/>
                <a:cs typeface="Calibri" pitchFamily="34" charset="0"/>
              </a:rPr>
              <a:t>future </a:t>
            </a:r>
            <a:r>
              <a:rPr sz="2800" spc="-225" dirty="0">
                <a:latin typeface="Calibri" pitchFamily="34" charset="0"/>
                <a:cs typeface="Calibri" pitchFamily="34" charset="0"/>
              </a:rPr>
              <a:t>value </a:t>
            </a:r>
            <a:r>
              <a:rPr sz="2800" spc="-204" dirty="0">
                <a:latin typeface="Calibri" pitchFamily="34" charset="0"/>
                <a:cs typeface="Calibri" pitchFamily="34" charset="0"/>
              </a:rPr>
              <a:t>of </a:t>
            </a:r>
            <a:r>
              <a:rPr sz="2800" spc="-240" dirty="0">
                <a:latin typeface="Calibri" pitchFamily="34" charset="0"/>
                <a:cs typeface="Calibri" pitchFamily="34" charset="0"/>
              </a:rPr>
              <a:t>your </a:t>
            </a:r>
            <a:r>
              <a:rPr sz="2800" spc="-270" dirty="0">
                <a:latin typeface="Calibri" pitchFamily="34" charset="0"/>
                <a:cs typeface="Calibri" pitchFamily="34" charset="0"/>
              </a:rPr>
              <a:t>money </a:t>
            </a:r>
            <a:r>
              <a:rPr sz="2800" spc="-250" dirty="0">
                <a:latin typeface="Calibri" pitchFamily="34" charset="0"/>
                <a:cs typeface="Calibri" pitchFamily="34" charset="0"/>
              </a:rPr>
              <a:t>by </a:t>
            </a:r>
            <a:r>
              <a:rPr sz="2800" spc="-204" dirty="0">
                <a:latin typeface="Calibri" pitchFamily="34" charset="0"/>
                <a:cs typeface="Calibri" pitchFamily="34" charset="0"/>
              </a:rPr>
              <a:t>investing </a:t>
            </a:r>
            <a:r>
              <a:rPr sz="2800" spc="-260" dirty="0">
                <a:latin typeface="Calibri" pitchFamily="34" charset="0"/>
                <a:cs typeface="Calibri" pitchFamily="34" charset="0"/>
              </a:rPr>
              <a:t>and  </a:t>
            </a:r>
            <a:r>
              <a:rPr sz="2800" spc="-225" dirty="0">
                <a:latin typeface="Calibri" pitchFamily="34" charset="0"/>
                <a:cs typeface="Calibri" pitchFamily="34" charset="0"/>
              </a:rPr>
              <a:t>gaining </a:t>
            </a:r>
            <a:r>
              <a:rPr sz="2800" spc="-195" dirty="0">
                <a:latin typeface="Calibri" pitchFamily="34" charset="0"/>
                <a:cs typeface="Calibri" pitchFamily="34" charset="0"/>
              </a:rPr>
              <a:t>interest </a:t>
            </a:r>
            <a:r>
              <a:rPr sz="2800" spc="-235" dirty="0">
                <a:latin typeface="Calibri" pitchFamily="34" charset="0"/>
                <a:cs typeface="Calibri" pitchFamily="34" charset="0"/>
              </a:rPr>
              <a:t>over </a:t>
            </a:r>
            <a:r>
              <a:rPr sz="2800" spc="-275" dirty="0">
                <a:latin typeface="Calibri" pitchFamily="34" charset="0"/>
                <a:cs typeface="Calibri" pitchFamily="34" charset="0"/>
              </a:rPr>
              <a:t>a </a:t>
            </a:r>
            <a:r>
              <a:rPr sz="2800" spc="-225" dirty="0">
                <a:latin typeface="Calibri" pitchFamily="34" charset="0"/>
                <a:cs typeface="Calibri" pitchFamily="34" charset="0"/>
              </a:rPr>
              <a:t>period </a:t>
            </a:r>
            <a:r>
              <a:rPr sz="2800" spc="-204" dirty="0">
                <a:latin typeface="Calibri" pitchFamily="34" charset="0"/>
                <a:cs typeface="Calibri" pitchFamily="34" charset="0"/>
              </a:rPr>
              <a:t>of time. </a:t>
            </a:r>
            <a:r>
              <a:rPr sz="2800" spc="-265" dirty="0">
                <a:latin typeface="Calibri" pitchFamily="34" charset="0"/>
                <a:cs typeface="Calibri" pitchFamily="34" charset="0"/>
              </a:rPr>
              <a:t>For </a:t>
            </a:r>
            <a:r>
              <a:rPr sz="2800" spc="-240" dirty="0">
                <a:latin typeface="Calibri" pitchFamily="34" charset="0"/>
                <a:cs typeface="Calibri" pitchFamily="34" charset="0"/>
              </a:rPr>
              <a:t>Option </a:t>
            </a:r>
            <a:r>
              <a:rPr sz="2800" spc="-225" dirty="0">
                <a:latin typeface="Calibri" pitchFamily="34" charset="0"/>
                <a:cs typeface="Calibri" pitchFamily="34" charset="0"/>
              </a:rPr>
              <a:t>B, </a:t>
            </a:r>
            <a:r>
              <a:rPr sz="2800" spc="-260" dirty="0">
                <a:latin typeface="Calibri" pitchFamily="34" charset="0"/>
                <a:cs typeface="Calibri" pitchFamily="34" charset="0"/>
              </a:rPr>
              <a:t>you </a:t>
            </a:r>
            <a:r>
              <a:rPr sz="2800" spc="-210" dirty="0">
                <a:latin typeface="Calibri" pitchFamily="34" charset="0"/>
                <a:cs typeface="Calibri" pitchFamily="34" charset="0"/>
              </a:rPr>
              <a:t>don't  </a:t>
            </a:r>
            <a:r>
              <a:rPr sz="2800" spc="-245" dirty="0">
                <a:latin typeface="Calibri" pitchFamily="34" charset="0"/>
                <a:cs typeface="Calibri" pitchFamily="34" charset="0"/>
              </a:rPr>
              <a:t>have </a:t>
            </a:r>
            <a:r>
              <a:rPr sz="2800" spc="-225" dirty="0">
                <a:latin typeface="Calibri" pitchFamily="34" charset="0"/>
                <a:cs typeface="Calibri" pitchFamily="34" charset="0"/>
              </a:rPr>
              <a:t>time </a:t>
            </a:r>
            <a:r>
              <a:rPr sz="2800" spc="-265" dirty="0">
                <a:latin typeface="Calibri" pitchFamily="34" charset="0"/>
                <a:cs typeface="Calibri" pitchFamily="34" charset="0"/>
              </a:rPr>
              <a:t>on </a:t>
            </a:r>
            <a:r>
              <a:rPr sz="2800" spc="-240" dirty="0">
                <a:latin typeface="Calibri" pitchFamily="34" charset="0"/>
                <a:cs typeface="Calibri" pitchFamily="34" charset="0"/>
              </a:rPr>
              <a:t>your </a:t>
            </a:r>
            <a:r>
              <a:rPr sz="2800" spc="-195" dirty="0">
                <a:latin typeface="Calibri" pitchFamily="34" charset="0"/>
                <a:cs typeface="Calibri" pitchFamily="34" charset="0"/>
              </a:rPr>
              <a:t>side, </a:t>
            </a:r>
            <a:r>
              <a:rPr sz="2800" spc="-260" dirty="0">
                <a:latin typeface="Calibri" pitchFamily="34" charset="0"/>
                <a:cs typeface="Calibri" pitchFamily="34" charset="0"/>
              </a:rPr>
              <a:t>and </a:t>
            </a:r>
            <a:r>
              <a:rPr sz="2800" spc="-215" dirty="0">
                <a:latin typeface="Calibri" pitchFamily="34" charset="0"/>
                <a:cs typeface="Calibri" pitchFamily="34" charset="0"/>
              </a:rPr>
              <a:t>the </a:t>
            </a:r>
            <a:r>
              <a:rPr sz="2800" spc="-250" dirty="0">
                <a:latin typeface="Calibri" pitchFamily="34" charset="0"/>
                <a:cs typeface="Calibri" pitchFamily="34" charset="0"/>
              </a:rPr>
              <a:t>payment </a:t>
            </a:r>
            <a:r>
              <a:rPr sz="2800" spc="-220" dirty="0">
                <a:latin typeface="Calibri" pitchFamily="34" charset="0"/>
                <a:cs typeface="Calibri" pitchFamily="34" charset="0"/>
              </a:rPr>
              <a:t>received </a:t>
            </a:r>
            <a:r>
              <a:rPr sz="2800" spc="-210" dirty="0">
                <a:latin typeface="Calibri" pitchFamily="34" charset="0"/>
                <a:cs typeface="Calibri" pitchFamily="34" charset="0"/>
              </a:rPr>
              <a:t>in </a:t>
            </a:r>
            <a:r>
              <a:rPr sz="2800" spc="-215" dirty="0">
                <a:latin typeface="Calibri" pitchFamily="34" charset="0"/>
                <a:cs typeface="Calibri" pitchFamily="34" charset="0"/>
              </a:rPr>
              <a:t>three </a:t>
            </a:r>
            <a:r>
              <a:rPr sz="2800" spc="-225" dirty="0">
                <a:latin typeface="Calibri" pitchFamily="34" charset="0"/>
                <a:cs typeface="Calibri" pitchFamily="34" charset="0"/>
              </a:rPr>
              <a:t>years  </a:t>
            </a:r>
            <a:r>
              <a:rPr sz="2800" spc="-254" dirty="0">
                <a:latin typeface="Calibri" pitchFamily="34" charset="0"/>
                <a:cs typeface="Calibri" pitchFamily="34" charset="0"/>
              </a:rPr>
              <a:t>would </a:t>
            </a:r>
            <a:r>
              <a:rPr sz="2800" spc="-250" dirty="0">
                <a:latin typeface="Calibri" pitchFamily="34" charset="0"/>
                <a:cs typeface="Calibri" pitchFamily="34" charset="0"/>
              </a:rPr>
              <a:t>be </a:t>
            </a:r>
            <a:r>
              <a:rPr sz="2800" spc="-240" dirty="0">
                <a:latin typeface="Calibri" pitchFamily="34" charset="0"/>
                <a:cs typeface="Calibri" pitchFamily="34" charset="0"/>
              </a:rPr>
              <a:t>your </a:t>
            </a:r>
            <a:r>
              <a:rPr sz="2800" spc="-204" dirty="0">
                <a:latin typeface="Calibri" pitchFamily="34" charset="0"/>
                <a:cs typeface="Calibri" pitchFamily="34" charset="0"/>
              </a:rPr>
              <a:t>future</a:t>
            </a:r>
            <a:r>
              <a:rPr sz="2800" spc="-10" dirty="0">
                <a:latin typeface="Calibri" pitchFamily="34" charset="0"/>
                <a:cs typeface="Calibri" pitchFamily="34" charset="0"/>
              </a:rPr>
              <a:t> </a:t>
            </a:r>
            <a:r>
              <a:rPr sz="2800" spc="-210" dirty="0">
                <a:latin typeface="Calibri" pitchFamily="34" charset="0"/>
                <a:cs typeface="Calibri" pitchFamily="34" charset="0"/>
              </a:rPr>
              <a:t>value.</a:t>
            </a:r>
            <a:endParaRPr sz="280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381000" y="342900"/>
            <a:ext cx="4305300" cy="624840"/>
          </a:xfrm>
          <a:custGeom>
            <a:avLst/>
            <a:gdLst/>
            <a:ahLst/>
            <a:cxnLst/>
            <a:rect l="l" t="t" r="r" b="b"/>
            <a:pathLst>
              <a:path w="4305300" h="624840">
                <a:moveTo>
                  <a:pt x="0" y="624839"/>
                </a:moveTo>
                <a:lnTo>
                  <a:pt x="4305300" y="624839"/>
                </a:lnTo>
                <a:lnTo>
                  <a:pt x="4305300" y="0"/>
                </a:lnTo>
                <a:lnTo>
                  <a:pt x="0" y="0"/>
                </a:lnTo>
                <a:lnTo>
                  <a:pt x="0" y="624839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342900" y="1036319"/>
            <a:ext cx="4419600" cy="0"/>
          </a:xfrm>
          <a:custGeom>
            <a:avLst/>
            <a:gdLst/>
            <a:ahLst/>
            <a:cxnLst/>
            <a:rect l="l" t="t" r="r" b="b"/>
            <a:pathLst>
              <a:path w="4419600">
                <a:moveTo>
                  <a:pt x="0" y="0"/>
                </a:moveTo>
                <a:lnTo>
                  <a:pt x="4419600" y="0"/>
                </a:lnTo>
              </a:path>
            </a:pathLst>
          </a:custGeom>
          <a:ln w="15239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350520" y="281940"/>
            <a:ext cx="0" cy="746760"/>
          </a:xfrm>
          <a:custGeom>
            <a:avLst/>
            <a:gdLst/>
            <a:ahLst/>
            <a:cxnLst/>
            <a:rect l="l" t="t" r="r" b="b"/>
            <a:pathLst>
              <a:path h="746760">
                <a:moveTo>
                  <a:pt x="0" y="0"/>
                </a:moveTo>
                <a:lnTo>
                  <a:pt x="0" y="746760"/>
                </a:lnTo>
              </a:path>
            </a:pathLst>
          </a:custGeom>
          <a:ln w="15239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342900" y="274320"/>
            <a:ext cx="4419600" cy="0"/>
          </a:xfrm>
          <a:custGeom>
            <a:avLst/>
            <a:gdLst/>
            <a:ahLst/>
            <a:cxnLst/>
            <a:rect l="l" t="t" r="r" b="b"/>
            <a:pathLst>
              <a:path w="4419600">
                <a:moveTo>
                  <a:pt x="0" y="0"/>
                </a:moveTo>
                <a:lnTo>
                  <a:pt x="4419600" y="0"/>
                </a:lnTo>
              </a:path>
            </a:pathLst>
          </a:custGeom>
          <a:ln w="15239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4754879" y="281940"/>
            <a:ext cx="0" cy="746760"/>
          </a:xfrm>
          <a:custGeom>
            <a:avLst/>
            <a:gdLst/>
            <a:ahLst/>
            <a:cxnLst/>
            <a:rect l="l" t="t" r="r" b="b"/>
            <a:pathLst>
              <a:path h="746760">
                <a:moveTo>
                  <a:pt x="0" y="0"/>
                </a:moveTo>
                <a:lnTo>
                  <a:pt x="0" y="746759"/>
                </a:lnTo>
              </a:path>
            </a:pathLst>
          </a:custGeom>
          <a:ln w="15239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373379" y="990600"/>
            <a:ext cx="4358640" cy="0"/>
          </a:xfrm>
          <a:custGeom>
            <a:avLst/>
            <a:gdLst/>
            <a:ahLst/>
            <a:cxnLst/>
            <a:rect l="l" t="t" r="r" b="b"/>
            <a:pathLst>
              <a:path w="4358640">
                <a:moveTo>
                  <a:pt x="0" y="0"/>
                </a:moveTo>
                <a:lnTo>
                  <a:pt x="4358640" y="0"/>
                </a:lnTo>
              </a:path>
            </a:pathLst>
          </a:custGeom>
          <a:ln w="45719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 txBox="1">
            <a:spLocks noGrp="1"/>
          </p:cNvSpPr>
          <p:nvPr>
            <p:ph type="title"/>
          </p:nvPr>
        </p:nvSpPr>
        <p:spPr>
          <a:xfrm>
            <a:off x="459740" y="240538"/>
            <a:ext cx="6779260" cy="50526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200" dirty="0"/>
              <a:t>Valuation</a:t>
            </a:r>
            <a:r>
              <a:rPr sz="3200" spc="-90" dirty="0"/>
              <a:t> </a:t>
            </a:r>
            <a:r>
              <a:rPr sz="3200" spc="0" dirty="0"/>
              <a:t>concepts</a:t>
            </a:r>
            <a:r>
              <a:rPr sz="3200" i="0" spc="0" dirty="0">
                <a:latin typeface="Garamond"/>
                <a:cs typeface="Garamond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/>
          <p:nvPr/>
        </p:nvSpPr>
        <p:spPr>
          <a:xfrm>
            <a:off x="535940" y="1143000"/>
            <a:ext cx="8010525" cy="2166619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5"/>
              </a:spcBef>
            </a:pPr>
            <a:r>
              <a:rPr sz="2800" spc="-165" dirty="0">
                <a:latin typeface="Times New Roman"/>
                <a:cs typeface="Times New Roman"/>
              </a:rPr>
              <a:t>If </a:t>
            </a:r>
            <a:r>
              <a:rPr sz="2800" spc="-260" dirty="0">
                <a:latin typeface="Times New Roman"/>
                <a:cs typeface="Times New Roman"/>
              </a:rPr>
              <a:t>you </a:t>
            </a:r>
            <a:r>
              <a:rPr sz="2800" spc="-235" dirty="0">
                <a:latin typeface="Times New Roman"/>
                <a:cs typeface="Times New Roman"/>
              </a:rPr>
              <a:t>are </a:t>
            </a:r>
            <a:r>
              <a:rPr sz="2800" spc="-240" dirty="0">
                <a:latin typeface="Times New Roman"/>
                <a:cs typeface="Times New Roman"/>
              </a:rPr>
              <a:t>choosing </a:t>
            </a:r>
            <a:r>
              <a:rPr sz="2800" spc="-245" dirty="0">
                <a:latin typeface="Times New Roman"/>
                <a:cs typeface="Times New Roman"/>
              </a:rPr>
              <a:t>Option </a:t>
            </a:r>
            <a:r>
              <a:rPr sz="2800" spc="-225" dirty="0">
                <a:latin typeface="Times New Roman"/>
                <a:cs typeface="Times New Roman"/>
              </a:rPr>
              <a:t>A, </a:t>
            </a:r>
            <a:r>
              <a:rPr sz="2800" spc="-245" dirty="0">
                <a:latin typeface="Times New Roman"/>
                <a:cs typeface="Times New Roman"/>
              </a:rPr>
              <a:t>your </a:t>
            </a:r>
            <a:r>
              <a:rPr sz="2800" spc="-210" dirty="0">
                <a:latin typeface="Times New Roman"/>
                <a:cs typeface="Times New Roman"/>
              </a:rPr>
              <a:t>future </a:t>
            </a:r>
            <a:r>
              <a:rPr sz="2800" spc="-229" dirty="0">
                <a:latin typeface="Times New Roman"/>
                <a:cs typeface="Times New Roman"/>
              </a:rPr>
              <a:t>value </a:t>
            </a:r>
            <a:r>
              <a:rPr sz="2800" spc="-200" dirty="0">
                <a:latin typeface="Times New Roman"/>
                <a:cs typeface="Times New Roman"/>
              </a:rPr>
              <a:t>will </a:t>
            </a:r>
            <a:r>
              <a:rPr sz="2800" spc="-254" dirty="0">
                <a:latin typeface="Times New Roman"/>
                <a:cs typeface="Times New Roman"/>
              </a:rPr>
              <a:t>be </a:t>
            </a:r>
            <a:r>
              <a:rPr sz="2800" spc="-229" dirty="0">
                <a:latin typeface="Times New Roman"/>
                <a:cs typeface="Times New Roman"/>
              </a:rPr>
              <a:t>Rs.10,000  </a:t>
            </a:r>
            <a:r>
              <a:rPr sz="2800" spc="-220" dirty="0">
                <a:latin typeface="Times New Roman"/>
                <a:cs typeface="Times New Roman"/>
              </a:rPr>
              <a:t>plus </a:t>
            </a:r>
            <a:r>
              <a:rPr sz="2800" spc="-254" dirty="0">
                <a:latin typeface="Times New Roman"/>
                <a:cs typeface="Times New Roman"/>
              </a:rPr>
              <a:t>any </a:t>
            </a:r>
            <a:r>
              <a:rPr sz="2800" spc="-195" dirty="0">
                <a:latin typeface="Times New Roman"/>
                <a:cs typeface="Times New Roman"/>
              </a:rPr>
              <a:t>interest </a:t>
            </a:r>
            <a:r>
              <a:rPr sz="2800" spc="-235" dirty="0">
                <a:latin typeface="Times New Roman"/>
                <a:cs typeface="Times New Roman"/>
              </a:rPr>
              <a:t>acquired over </a:t>
            </a:r>
            <a:r>
              <a:rPr sz="2800" spc="-215" dirty="0">
                <a:latin typeface="Times New Roman"/>
                <a:cs typeface="Times New Roman"/>
              </a:rPr>
              <a:t>the three </a:t>
            </a:r>
            <a:r>
              <a:rPr sz="2800" spc="-210" dirty="0">
                <a:latin typeface="Times New Roman"/>
                <a:cs typeface="Times New Roman"/>
              </a:rPr>
              <a:t>years. </a:t>
            </a:r>
            <a:r>
              <a:rPr sz="2800" spc="-270" dirty="0">
                <a:latin typeface="Times New Roman"/>
                <a:cs typeface="Times New Roman"/>
              </a:rPr>
              <a:t>The </a:t>
            </a:r>
            <a:r>
              <a:rPr sz="2800" spc="-210" dirty="0">
                <a:latin typeface="Times New Roman"/>
                <a:cs typeface="Times New Roman"/>
              </a:rPr>
              <a:t>future </a:t>
            </a:r>
            <a:r>
              <a:rPr sz="2800" spc="-229" dirty="0">
                <a:latin typeface="Times New Roman"/>
                <a:cs typeface="Times New Roman"/>
              </a:rPr>
              <a:t>value </a:t>
            </a:r>
            <a:r>
              <a:rPr sz="2800" spc="-204" dirty="0">
                <a:latin typeface="Times New Roman"/>
                <a:cs typeface="Times New Roman"/>
              </a:rPr>
              <a:t>for  </a:t>
            </a:r>
            <a:r>
              <a:rPr sz="2800" spc="-245" dirty="0">
                <a:latin typeface="Times New Roman"/>
                <a:cs typeface="Times New Roman"/>
              </a:rPr>
              <a:t>Option </a:t>
            </a:r>
            <a:r>
              <a:rPr sz="2800" spc="-225" dirty="0">
                <a:latin typeface="Times New Roman"/>
                <a:cs typeface="Times New Roman"/>
              </a:rPr>
              <a:t>B, </a:t>
            </a:r>
            <a:r>
              <a:rPr sz="2800" spc="-270" dirty="0">
                <a:latin typeface="Times New Roman"/>
                <a:cs typeface="Times New Roman"/>
              </a:rPr>
              <a:t>on </a:t>
            </a:r>
            <a:r>
              <a:rPr sz="2800" spc="-215" dirty="0">
                <a:latin typeface="Times New Roman"/>
                <a:cs typeface="Times New Roman"/>
              </a:rPr>
              <a:t>the </a:t>
            </a:r>
            <a:r>
              <a:rPr sz="2800" spc="-225" dirty="0">
                <a:latin typeface="Times New Roman"/>
                <a:cs typeface="Times New Roman"/>
              </a:rPr>
              <a:t>other </a:t>
            </a:r>
            <a:r>
              <a:rPr sz="2800" spc="-240" dirty="0">
                <a:latin typeface="Times New Roman"/>
                <a:cs typeface="Times New Roman"/>
              </a:rPr>
              <a:t>hand, </a:t>
            </a:r>
            <a:r>
              <a:rPr sz="2800" spc="-260" dirty="0">
                <a:latin typeface="Times New Roman"/>
                <a:cs typeface="Times New Roman"/>
              </a:rPr>
              <a:t>would </a:t>
            </a:r>
            <a:r>
              <a:rPr sz="2800" spc="-229" dirty="0">
                <a:latin typeface="Times New Roman"/>
                <a:cs typeface="Times New Roman"/>
              </a:rPr>
              <a:t>only </a:t>
            </a:r>
            <a:r>
              <a:rPr sz="2800" spc="-254" dirty="0">
                <a:latin typeface="Times New Roman"/>
                <a:cs typeface="Times New Roman"/>
              </a:rPr>
              <a:t>be </a:t>
            </a:r>
            <a:r>
              <a:rPr sz="2800" spc="-220" dirty="0">
                <a:latin typeface="Times New Roman"/>
                <a:cs typeface="Times New Roman"/>
              </a:rPr>
              <a:t>Rs.10,000. </a:t>
            </a:r>
            <a:r>
              <a:rPr sz="2800" spc="-270" dirty="0">
                <a:latin typeface="Times New Roman"/>
                <a:cs typeface="Times New Roman"/>
              </a:rPr>
              <a:t>So </a:t>
            </a:r>
            <a:r>
              <a:rPr sz="2800" spc="-300" dirty="0">
                <a:latin typeface="Times New Roman"/>
                <a:cs typeface="Times New Roman"/>
              </a:rPr>
              <a:t>how </a:t>
            </a:r>
            <a:r>
              <a:rPr sz="2800" spc="-260" dirty="0">
                <a:latin typeface="Times New Roman"/>
                <a:cs typeface="Times New Roman"/>
              </a:rPr>
              <a:t>can  you </a:t>
            </a:r>
            <a:r>
              <a:rPr sz="2800" spc="-215" dirty="0">
                <a:latin typeface="Times New Roman"/>
                <a:cs typeface="Times New Roman"/>
              </a:rPr>
              <a:t>calculate exactly </a:t>
            </a:r>
            <a:r>
              <a:rPr sz="2800" spc="-300" dirty="0">
                <a:latin typeface="Times New Roman"/>
                <a:cs typeface="Times New Roman"/>
              </a:rPr>
              <a:t>how </a:t>
            </a:r>
            <a:r>
              <a:rPr sz="2800" spc="-285" dirty="0">
                <a:latin typeface="Times New Roman"/>
                <a:cs typeface="Times New Roman"/>
              </a:rPr>
              <a:t>much </a:t>
            </a:r>
            <a:r>
              <a:rPr sz="2800" spc="-270" dirty="0">
                <a:latin typeface="Times New Roman"/>
                <a:cs typeface="Times New Roman"/>
              </a:rPr>
              <a:t>more </a:t>
            </a:r>
            <a:r>
              <a:rPr sz="2800" spc="-245" dirty="0">
                <a:latin typeface="Times New Roman"/>
                <a:cs typeface="Times New Roman"/>
              </a:rPr>
              <a:t>Option </a:t>
            </a:r>
            <a:r>
              <a:rPr sz="2800" spc="-340" dirty="0">
                <a:latin typeface="Times New Roman"/>
                <a:cs typeface="Times New Roman"/>
              </a:rPr>
              <a:t>A </a:t>
            </a:r>
            <a:r>
              <a:rPr sz="2800" spc="-180" dirty="0">
                <a:latin typeface="Times New Roman"/>
                <a:cs typeface="Times New Roman"/>
              </a:rPr>
              <a:t>is </a:t>
            </a:r>
            <a:r>
              <a:rPr sz="2800" spc="-225" dirty="0">
                <a:latin typeface="Times New Roman"/>
                <a:cs typeface="Times New Roman"/>
              </a:rPr>
              <a:t>worth, </a:t>
            </a:r>
            <a:r>
              <a:rPr sz="2800" spc="-265" dirty="0">
                <a:latin typeface="Times New Roman"/>
                <a:cs typeface="Times New Roman"/>
              </a:rPr>
              <a:t>compared  </a:t>
            </a:r>
            <a:r>
              <a:rPr sz="2800" spc="-210" dirty="0">
                <a:latin typeface="Times New Roman"/>
                <a:cs typeface="Times New Roman"/>
              </a:rPr>
              <a:t>to </a:t>
            </a:r>
            <a:r>
              <a:rPr sz="2800" spc="-245" dirty="0">
                <a:latin typeface="Times New Roman"/>
                <a:cs typeface="Times New Roman"/>
              </a:rPr>
              <a:t>Option </a:t>
            </a:r>
            <a:r>
              <a:rPr sz="2800" spc="-225" dirty="0">
                <a:latin typeface="Times New Roman"/>
                <a:cs typeface="Times New Roman"/>
              </a:rPr>
              <a:t>B. </a:t>
            </a:r>
            <a:r>
              <a:rPr sz="2800" spc="-290" dirty="0">
                <a:latin typeface="Times New Roman"/>
                <a:cs typeface="Times New Roman"/>
              </a:rPr>
              <a:t>To </a:t>
            </a:r>
            <a:r>
              <a:rPr sz="2800" spc="-180" dirty="0">
                <a:latin typeface="Times New Roman"/>
                <a:cs typeface="Times New Roman"/>
              </a:rPr>
              <a:t>illustrate, </a:t>
            </a:r>
            <a:r>
              <a:rPr sz="2800" spc="-300" dirty="0">
                <a:latin typeface="Times New Roman"/>
                <a:cs typeface="Times New Roman"/>
              </a:rPr>
              <a:t>we </a:t>
            </a:r>
            <a:r>
              <a:rPr sz="2800" spc="-250" dirty="0">
                <a:latin typeface="Times New Roman"/>
                <a:cs typeface="Times New Roman"/>
              </a:rPr>
              <a:t>have </a:t>
            </a:r>
            <a:r>
              <a:rPr sz="2800" spc="-235" dirty="0">
                <a:latin typeface="Times New Roman"/>
                <a:cs typeface="Times New Roman"/>
              </a:rPr>
              <a:t>provided</a:t>
            </a:r>
            <a:r>
              <a:rPr sz="2800" spc="185" dirty="0">
                <a:latin typeface="Times New Roman"/>
                <a:cs typeface="Times New Roman"/>
              </a:rPr>
              <a:t> </a:t>
            </a:r>
            <a:r>
              <a:rPr sz="2800" spc="-280" dirty="0">
                <a:latin typeface="Times New Roman"/>
                <a:cs typeface="Times New Roman"/>
              </a:rPr>
              <a:t>a </a:t>
            </a:r>
            <a:r>
              <a:rPr sz="2800" spc="-190" dirty="0">
                <a:latin typeface="Times New Roman"/>
                <a:cs typeface="Times New Roman"/>
              </a:rPr>
              <a:t>timeline: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350520" y="281940"/>
            <a:ext cx="0" cy="655320"/>
          </a:xfrm>
          <a:custGeom>
            <a:avLst/>
            <a:gdLst/>
            <a:ahLst/>
            <a:cxnLst/>
            <a:rect l="l" t="t" r="r" b="b"/>
            <a:pathLst>
              <a:path h="655319">
                <a:moveTo>
                  <a:pt x="0" y="0"/>
                </a:moveTo>
                <a:lnTo>
                  <a:pt x="0" y="655320"/>
                </a:lnTo>
              </a:path>
            </a:pathLst>
          </a:custGeom>
          <a:ln w="15239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342900" y="274320"/>
            <a:ext cx="1295400" cy="0"/>
          </a:xfrm>
          <a:custGeom>
            <a:avLst/>
            <a:gdLst/>
            <a:ahLst/>
            <a:cxnLst/>
            <a:rect l="l" t="t" r="r" b="b"/>
            <a:pathLst>
              <a:path w="1295400">
                <a:moveTo>
                  <a:pt x="0" y="0"/>
                </a:moveTo>
                <a:lnTo>
                  <a:pt x="1295400" y="0"/>
                </a:lnTo>
              </a:path>
            </a:pathLst>
          </a:custGeom>
          <a:ln w="15239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1630679" y="281940"/>
            <a:ext cx="0" cy="655320"/>
          </a:xfrm>
          <a:custGeom>
            <a:avLst/>
            <a:gdLst/>
            <a:ahLst/>
            <a:cxnLst/>
            <a:rect l="l" t="t" r="r" b="b"/>
            <a:pathLst>
              <a:path h="655319">
                <a:moveTo>
                  <a:pt x="0" y="0"/>
                </a:moveTo>
                <a:lnTo>
                  <a:pt x="0" y="655319"/>
                </a:lnTo>
              </a:path>
            </a:pathLst>
          </a:custGeom>
          <a:ln w="1524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xfrm>
            <a:off x="381000" y="342900"/>
            <a:ext cx="3276600" cy="461665"/>
          </a:xfrm>
          <a:prstGeom prst="rect">
            <a:avLst/>
          </a:prstGeom>
          <a:solidFill>
            <a:srgbClr val="FFFFFF"/>
          </a:solidFill>
        </p:spPr>
        <p:txBody>
          <a:bodyPr vert="horz" wrap="square" lIns="0" tIns="0" rIns="0" bIns="0" rtlCol="0">
            <a:spAutoFit/>
          </a:bodyPr>
          <a:lstStyle/>
          <a:p>
            <a:pPr marL="91440">
              <a:lnSpc>
                <a:spcPts val="3590"/>
              </a:lnSpc>
            </a:pPr>
            <a:r>
              <a:rPr sz="3200" dirty="0">
                <a:solidFill>
                  <a:srgbClr val="404040"/>
                </a:solidFill>
              </a:rPr>
              <a:t>Cont..</a:t>
            </a:r>
            <a:endParaRPr sz="3200"/>
          </a:p>
        </p:txBody>
      </p:sp>
      <p:sp>
        <p:nvSpPr>
          <p:cNvPr id="10" name="object 10"/>
          <p:cNvSpPr/>
          <p:nvPr/>
        </p:nvSpPr>
        <p:spPr>
          <a:xfrm>
            <a:off x="533400" y="3810000"/>
            <a:ext cx="8077200" cy="24384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159</TotalTime>
  <Words>1085</Words>
  <Application>Microsoft Office PowerPoint</Application>
  <PresentationFormat>On-screen Show (4:3)</PresentationFormat>
  <Paragraphs>59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Concourse</vt:lpstr>
      <vt:lpstr>“Time value of money”</vt:lpstr>
      <vt:lpstr>Introduction.</vt:lpstr>
      <vt:lpstr>Slide 3</vt:lpstr>
      <vt:lpstr>Reason for Time value of Money.</vt:lpstr>
      <vt:lpstr>Slide 5</vt:lpstr>
      <vt:lpstr>Importance of TVM.</vt:lpstr>
      <vt:lpstr>Slide 7</vt:lpstr>
      <vt:lpstr>Valuation concepts.</vt:lpstr>
      <vt:lpstr>Cont..</vt:lpstr>
      <vt:lpstr>Slide 10</vt:lpstr>
      <vt:lpstr>Slide 11</vt:lpstr>
      <vt:lpstr>Techniques of time value of money.</vt:lpstr>
      <vt:lpstr>Methods of calculating future value</vt:lpstr>
      <vt:lpstr>Conclusion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“Time value of money”</dc:title>
  <dc:creator>Manish</dc:creator>
  <cp:lastModifiedBy>Manish</cp:lastModifiedBy>
  <cp:revision>5</cp:revision>
  <dcterms:created xsi:type="dcterms:W3CDTF">2017-12-22T08:57:40Z</dcterms:created>
  <dcterms:modified xsi:type="dcterms:W3CDTF">2018-08-01T08:46:13Z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2016-04-28T00:00:00Z</vt:filetime>
  </property>
  <property fmtid="{D5CDD505-2E9C-101B-9397-08002B2CF9AE}" pid="3" name="Creator">
    <vt:lpwstr>Microsoft® PowerPoint® 2013</vt:lpwstr>
  </property>
  <property fmtid="{D5CDD505-2E9C-101B-9397-08002B2CF9AE}" pid="4" name="LastSaved">
    <vt:filetime>2017-12-22T00:00:00Z</vt:filetime>
  </property>
</Properties>
</file>