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149502" y="1219200"/>
            <a:ext cx="7461098" cy="84382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sz="5400" b="0" i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Time </a:t>
            </a:r>
            <a:r>
              <a:rPr sz="5400" b="0" i="0" spc="-5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value </a:t>
            </a:r>
            <a:r>
              <a:rPr sz="5400" b="0" i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sz="5400" b="0" i="0" spc="-7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5400" b="0" i="0" spc="-5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money”</a:t>
            </a:r>
            <a:endParaRPr sz="54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72001" y="5810199"/>
            <a:ext cx="373951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17220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 smtClean="0">
                <a:latin typeface="Comic Sans MS"/>
                <a:cs typeface="Comic Sans MS"/>
              </a:rPr>
              <a:t>Dr. Manish </a:t>
            </a:r>
            <a:r>
              <a:rPr lang="en-US" sz="2400" spc="-5" dirty="0" err="1" smtClean="0">
                <a:latin typeface="Comic Sans MS"/>
                <a:cs typeface="Comic Sans MS"/>
              </a:rPr>
              <a:t>dadhich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246378"/>
            <a:ext cx="8050530" cy="4095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2800" spc="-265" dirty="0">
                <a:latin typeface="Times New Roman"/>
                <a:cs typeface="Times New Roman"/>
              </a:rPr>
              <a:t>As </a:t>
            </a:r>
            <a:r>
              <a:rPr sz="2800" spc="-300" dirty="0">
                <a:latin typeface="Times New Roman"/>
                <a:cs typeface="Times New Roman"/>
              </a:rPr>
              <a:t>we </a:t>
            </a:r>
            <a:r>
              <a:rPr sz="2800" spc="-215" dirty="0">
                <a:latin typeface="Times New Roman"/>
                <a:cs typeface="Times New Roman"/>
              </a:rPr>
              <a:t>prefer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45" dirty="0">
                <a:latin typeface="Times New Roman"/>
                <a:cs typeface="Times New Roman"/>
              </a:rPr>
              <a:t>choose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25" dirty="0">
                <a:latin typeface="Times New Roman"/>
                <a:cs typeface="Times New Roman"/>
              </a:rPr>
              <a:t>option </a:t>
            </a:r>
            <a:r>
              <a:rPr sz="2800" spc="-340" dirty="0">
                <a:latin typeface="Times New Roman"/>
                <a:cs typeface="Times New Roman"/>
              </a:rPr>
              <a:t>A </a:t>
            </a:r>
            <a:r>
              <a:rPr sz="2800" spc="-204" dirty="0">
                <a:latin typeface="Times New Roman"/>
                <a:cs typeface="Times New Roman"/>
              </a:rPr>
              <a:t>for </a:t>
            </a:r>
            <a:r>
              <a:rPr sz="2800" spc="-220" dirty="0">
                <a:latin typeface="Times New Roman"/>
                <a:cs typeface="Times New Roman"/>
              </a:rPr>
              <a:t>receiving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65" dirty="0">
                <a:latin typeface="Times New Roman"/>
                <a:cs typeface="Times New Roman"/>
              </a:rPr>
              <a:t>amount </a:t>
            </a:r>
            <a:r>
              <a:rPr sz="2800" spc="-270" dirty="0">
                <a:latin typeface="Times New Roman"/>
                <a:cs typeface="Times New Roman"/>
              </a:rPr>
              <a:t>and  </a:t>
            </a:r>
            <a:r>
              <a:rPr sz="2800" spc="-204" dirty="0">
                <a:latin typeface="Times New Roman"/>
                <a:cs typeface="Times New Roman"/>
              </a:rPr>
              <a:t>invest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190" dirty="0">
                <a:latin typeface="Times New Roman"/>
                <a:cs typeface="Times New Roman"/>
              </a:rPr>
              <a:t>total </a:t>
            </a:r>
            <a:r>
              <a:rPr sz="2800" spc="-260" dirty="0">
                <a:latin typeface="Times New Roman"/>
                <a:cs typeface="Times New Roman"/>
              </a:rPr>
              <a:t>amount </a:t>
            </a:r>
            <a:r>
              <a:rPr sz="2800" spc="-210" dirty="0">
                <a:latin typeface="Times New Roman"/>
                <a:cs typeface="Times New Roman"/>
              </a:rPr>
              <a:t>at </a:t>
            </a:r>
            <a:r>
              <a:rPr sz="2800" spc="-275" dirty="0">
                <a:latin typeface="Times New Roman"/>
                <a:cs typeface="Times New Roman"/>
              </a:rPr>
              <a:t>a </a:t>
            </a:r>
            <a:r>
              <a:rPr sz="2800" spc="-225" dirty="0">
                <a:latin typeface="Times New Roman"/>
                <a:cs typeface="Times New Roman"/>
              </a:rPr>
              <a:t>simple </a:t>
            </a:r>
            <a:r>
              <a:rPr sz="2800" spc="-245" dirty="0">
                <a:latin typeface="Times New Roman"/>
                <a:cs typeface="Times New Roman"/>
              </a:rPr>
              <a:t>annual </a:t>
            </a:r>
            <a:r>
              <a:rPr sz="2800" spc="-210" dirty="0">
                <a:latin typeface="Times New Roman"/>
                <a:cs typeface="Times New Roman"/>
              </a:rPr>
              <a:t>rate of </a:t>
            </a:r>
            <a:r>
              <a:rPr sz="2800" spc="-245" dirty="0">
                <a:latin typeface="Times New Roman"/>
                <a:cs typeface="Times New Roman"/>
              </a:rPr>
              <a:t>4.5%, </a:t>
            </a:r>
            <a:r>
              <a:rPr sz="2800" spc="-215" dirty="0">
                <a:latin typeface="Times New Roman"/>
                <a:cs typeface="Times New Roman"/>
              </a:rPr>
              <a:t>the  </a:t>
            </a:r>
            <a:r>
              <a:rPr sz="2800" spc="-210" dirty="0">
                <a:latin typeface="Times New Roman"/>
                <a:cs typeface="Times New Roman"/>
              </a:rPr>
              <a:t>future </a:t>
            </a:r>
            <a:r>
              <a:rPr sz="2800" spc="-229" dirty="0">
                <a:latin typeface="Times New Roman"/>
                <a:cs typeface="Times New Roman"/>
              </a:rPr>
              <a:t>value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45" dirty="0">
                <a:latin typeface="Times New Roman"/>
                <a:cs typeface="Times New Roman"/>
              </a:rPr>
              <a:t>your </a:t>
            </a:r>
            <a:r>
              <a:rPr sz="2800" spc="-225" dirty="0">
                <a:latin typeface="Times New Roman"/>
                <a:cs typeface="Times New Roman"/>
              </a:rPr>
              <a:t>investment </a:t>
            </a:r>
            <a:r>
              <a:rPr sz="2800" spc="-210" dirty="0">
                <a:latin typeface="Times New Roman"/>
                <a:cs typeface="Times New Roman"/>
              </a:rPr>
              <a:t>at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60" dirty="0">
                <a:latin typeface="Times New Roman"/>
                <a:cs typeface="Times New Roman"/>
              </a:rPr>
              <a:t>end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165" dirty="0">
                <a:latin typeface="Times New Roman"/>
                <a:cs typeface="Times New Roman"/>
              </a:rPr>
              <a:t>first </a:t>
            </a:r>
            <a:r>
              <a:rPr sz="2800" spc="-240" dirty="0">
                <a:latin typeface="Times New Roman"/>
                <a:cs typeface="Times New Roman"/>
              </a:rPr>
              <a:t>year </a:t>
            </a:r>
            <a:r>
              <a:rPr sz="2800" spc="-180" dirty="0">
                <a:latin typeface="Times New Roman"/>
                <a:cs typeface="Times New Roman"/>
              </a:rPr>
              <a:t>is  </a:t>
            </a:r>
            <a:r>
              <a:rPr sz="2800" spc="-220" dirty="0">
                <a:latin typeface="Times New Roman"/>
                <a:cs typeface="Times New Roman"/>
              </a:rPr>
              <a:t>Rs.10,450, </a:t>
            </a:r>
            <a:r>
              <a:rPr sz="2800" spc="-240" dirty="0">
                <a:latin typeface="Times New Roman"/>
                <a:cs typeface="Times New Roman"/>
              </a:rPr>
              <a:t>as </a:t>
            </a:r>
            <a:r>
              <a:rPr sz="2800" spc="-270" dirty="0">
                <a:latin typeface="Times New Roman"/>
                <a:cs typeface="Times New Roman"/>
              </a:rPr>
              <a:t>on </a:t>
            </a:r>
            <a:r>
              <a:rPr sz="2800" spc="-260" dirty="0">
                <a:latin typeface="Times New Roman"/>
                <a:cs typeface="Times New Roman"/>
              </a:rPr>
              <a:t>end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45" dirty="0">
                <a:latin typeface="Times New Roman"/>
                <a:cs typeface="Times New Roman"/>
              </a:rPr>
              <a:t>second </a:t>
            </a:r>
            <a:r>
              <a:rPr sz="2800" spc="-240" dirty="0">
                <a:latin typeface="Times New Roman"/>
                <a:cs typeface="Times New Roman"/>
              </a:rPr>
              <a:t>year </a:t>
            </a:r>
            <a:r>
              <a:rPr sz="2800" spc="-150" dirty="0">
                <a:latin typeface="Times New Roman"/>
                <a:cs typeface="Times New Roman"/>
              </a:rPr>
              <a:t>it </a:t>
            </a:r>
            <a:r>
              <a:rPr sz="2800" spc="-200" dirty="0">
                <a:latin typeface="Times New Roman"/>
                <a:cs typeface="Times New Roman"/>
              </a:rPr>
              <a:t>will </a:t>
            </a:r>
            <a:r>
              <a:rPr sz="2800" spc="-254" dirty="0">
                <a:latin typeface="Times New Roman"/>
                <a:cs typeface="Times New Roman"/>
              </a:rPr>
              <a:t>be </a:t>
            </a:r>
            <a:r>
              <a:rPr sz="2800" spc="-229" dirty="0">
                <a:latin typeface="Times New Roman"/>
                <a:cs typeface="Times New Roman"/>
              </a:rPr>
              <a:t>Rs.10,920.25 </a:t>
            </a:r>
            <a:r>
              <a:rPr sz="2800" spc="-270" dirty="0">
                <a:latin typeface="Times New Roman"/>
                <a:cs typeface="Times New Roman"/>
              </a:rPr>
              <a:t>and  same </a:t>
            </a:r>
            <a:r>
              <a:rPr sz="2800" spc="-229" dirty="0">
                <a:latin typeface="Times New Roman"/>
                <a:cs typeface="Times New Roman"/>
              </a:rPr>
              <a:t>continued </a:t>
            </a:r>
            <a:r>
              <a:rPr sz="2800" spc="-240" dirty="0">
                <a:latin typeface="Times New Roman"/>
                <a:cs typeface="Times New Roman"/>
              </a:rPr>
              <a:t>as </a:t>
            </a:r>
            <a:r>
              <a:rPr sz="2800" spc="-204" dirty="0">
                <a:latin typeface="Times New Roman"/>
                <a:cs typeface="Times New Roman"/>
              </a:rPr>
              <a:t>third </a:t>
            </a:r>
            <a:r>
              <a:rPr sz="2800" spc="-240" dirty="0">
                <a:latin typeface="Times New Roman"/>
                <a:cs typeface="Times New Roman"/>
              </a:rPr>
              <a:t>year </a:t>
            </a:r>
            <a:r>
              <a:rPr sz="2800" spc="-270" dirty="0">
                <a:latin typeface="Times New Roman"/>
                <a:cs typeface="Times New Roman"/>
              </a:rPr>
              <a:t>and </a:t>
            </a:r>
            <a:r>
              <a:rPr sz="2800" spc="-240" dirty="0">
                <a:latin typeface="Times New Roman"/>
                <a:cs typeface="Times New Roman"/>
              </a:rPr>
              <a:t>as </a:t>
            </a:r>
            <a:r>
              <a:rPr sz="2800" spc="-270" dirty="0">
                <a:latin typeface="Times New Roman"/>
                <a:cs typeface="Times New Roman"/>
              </a:rPr>
              <a:t>on </a:t>
            </a:r>
            <a:r>
              <a:rPr sz="2800" spc="-260" dirty="0">
                <a:latin typeface="Times New Roman"/>
                <a:cs typeface="Times New Roman"/>
              </a:rPr>
              <a:t>end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04" dirty="0">
                <a:latin typeface="Times New Roman"/>
                <a:cs typeface="Times New Roman"/>
              </a:rPr>
              <a:t>third </a:t>
            </a:r>
            <a:r>
              <a:rPr sz="2800" spc="-240" dirty="0">
                <a:latin typeface="Times New Roman"/>
                <a:cs typeface="Times New Roman"/>
              </a:rPr>
              <a:t>year </a:t>
            </a:r>
            <a:r>
              <a:rPr sz="2800" spc="-215" dirty="0">
                <a:latin typeface="Times New Roman"/>
                <a:cs typeface="Times New Roman"/>
              </a:rPr>
              <a:t>the  </a:t>
            </a:r>
            <a:r>
              <a:rPr sz="2800" spc="-260" dirty="0">
                <a:latin typeface="Times New Roman"/>
                <a:cs typeface="Times New Roman"/>
              </a:rPr>
              <a:t>amount </a:t>
            </a:r>
            <a:r>
              <a:rPr sz="2800" spc="-200" dirty="0">
                <a:latin typeface="Times New Roman"/>
                <a:cs typeface="Times New Roman"/>
              </a:rPr>
              <a:t>will </a:t>
            </a:r>
            <a:r>
              <a:rPr sz="2800" spc="-254" dirty="0">
                <a:latin typeface="Times New Roman"/>
                <a:cs typeface="Times New Roman"/>
              </a:rPr>
              <a:t>be</a:t>
            </a:r>
            <a:r>
              <a:rPr sz="2800" spc="-195" dirty="0">
                <a:latin typeface="Times New Roman"/>
                <a:cs typeface="Times New Roman"/>
              </a:rPr>
              <a:t> </a:t>
            </a:r>
            <a:r>
              <a:rPr sz="2800" spc="-235" dirty="0">
                <a:latin typeface="Times New Roman"/>
                <a:cs typeface="Times New Roman"/>
              </a:rPr>
              <a:t>Rs.11411.66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00000"/>
              </a:buClr>
              <a:buFont typeface="Wingdings"/>
              <a:buChar char=""/>
            </a:pPr>
            <a:endParaRPr sz="3400">
              <a:latin typeface="Times New Roman"/>
              <a:cs typeface="Times New Roman"/>
            </a:endParaRPr>
          </a:p>
          <a:p>
            <a:pPr marL="463550" marR="3571875" indent="-450850">
              <a:lnSpc>
                <a:spcPct val="117900"/>
              </a:lnSpc>
              <a:spcBef>
                <a:spcPts val="5"/>
              </a:spcBef>
              <a:buClr>
                <a:srgbClr val="C00000"/>
              </a:buClr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2800" spc="-235" dirty="0">
                <a:latin typeface="Times New Roman"/>
                <a:cs typeface="Times New Roman"/>
              </a:rPr>
              <a:t>Figure </a:t>
            </a:r>
            <a:r>
              <a:rPr sz="2800" spc="-260" dirty="0">
                <a:latin typeface="Times New Roman"/>
                <a:cs typeface="Times New Roman"/>
              </a:rPr>
              <a:t>shows </a:t>
            </a:r>
            <a:r>
              <a:rPr sz="2800" spc="-300" dirty="0">
                <a:latin typeface="Times New Roman"/>
                <a:cs typeface="Times New Roman"/>
              </a:rPr>
              <a:t>how </a:t>
            </a:r>
            <a:r>
              <a:rPr sz="2800" spc="-229" dirty="0">
                <a:latin typeface="Times New Roman"/>
                <a:cs typeface="Times New Roman"/>
              </a:rPr>
              <a:t>value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75" dirty="0">
                <a:latin typeface="Times New Roman"/>
                <a:cs typeface="Times New Roman"/>
              </a:rPr>
              <a:t>money  </a:t>
            </a:r>
            <a:r>
              <a:rPr sz="2800" spc="-175" dirty="0">
                <a:latin typeface="Times New Roman"/>
                <a:cs typeface="Times New Roman"/>
              </a:rPr>
              <a:t>is </a:t>
            </a:r>
            <a:r>
              <a:rPr sz="2800" spc="-220" dirty="0">
                <a:latin typeface="Times New Roman"/>
                <a:cs typeface="Times New Roman"/>
              </a:rPr>
              <a:t>increasing </a:t>
            </a:r>
            <a:r>
              <a:rPr sz="2800" spc="-254" dirty="0">
                <a:latin typeface="Times New Roman"/>
                <a:cs typeface="Times New Roman"/>
              </a:rPr>
              <a:t>by </a:t>
            </a:r>
            <a:r>
              <a:rPr sz="2800" spc="-215" dirty="0">
                <a:latin typeface="Times New Roman"/>
                <a:cs typeface="Times New Roman"/>
              </a:rPr>
              <a:t>the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204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919" y="2819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2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5300" y="27432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59279" y="2819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19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3581400"/>
            <a:ext cx="3305555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322578"/>
            <a:ext cx="7821930" cy="1381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100" marR="5080" indent="-915035">
              <a:lnSpc>
                <a:spcPct val="100000"/>
              </a:lnSpc>
              <a:spcBef>
                <a:spcPts val="95"/>
              </a:spcBef>
            </a:pPr>
            <a:r>
              <a:rPr sz="2800" i="1" u="heavy" spc="-2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Ques</a:t>
            </a:r>
            <a:r>
              <a:rPr sz="2800" i="1" spc="-24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800" i="1" spc="-23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2800" i="1" spc="-21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i="1" spc="-260" dirty="0">
                <a:solidFill>
                  <a:srgbClr val="FFFFFF"/>
                </a:solidFill>
                <a:latin typeface="Times New Roman"/>
                <a:cs typeface="Times New Roman"/>
              </a:rPr>
              <a:t>end </a:t>
            </a:r>
            <a:r>
              <a:rPr sz="2800" i="1" spc="-21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i="1" spc="-16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2775" i="1" spc="-247" baseline="25525" dirty="0">
                <a:solidFill>
                  <a:srgbClr val="FFFFFF"/>
                </a:solidFill>
                <a:latin typeface="Times New Roman"/>
                <a:cs typeface="Times New Roman"/>
              </a:rPr>
              <a:t>rd </a:t>
            </a:r>
            <a:r>
              <a:rPr sz="2800" i="1" spc="-240" dirty="0">
                <a:solidFill>
                  <a:srgbClr val="FFFFFF"/>
                </a:solidFill>
                <a:latin typeface="Times New Roman"/>
                <a:cs typeface="Times New Roman"/>
              </a:rPr>
              <a:t>year </a:t>
            </a:r>
            <a:r>
              <a:rPr sz="2800" i="1" spc="-260" dirty="0">
                <a:solidFill>
                  <a:srgbClr val="FFFFFF"/>
                </a:solidFill>
                <a:latin typeface="Times New Roman"/>
                <a:cs typeface="Times New Roman"/>
              </a:rPr>
              <a:t>what </a:t>
            </a:r>
            <a:r>
              <a:rPr sz="2800" i="1" spc="-265" dirty="0">
                <a:solidFill>
                  <a:srgbClr val="FFFFFF"/>
                </a:solidFill>
                <a:latin typeface="Times New Roman"/>
                <a:cs typeface="Times New Roman"/>
              </a:rPr>
              <a:t>amount </a:t>
            </a:r>
            <a:r>
              <a:rPr sz="2800" i="1" spc="-3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800" i="1" spc="-200" dirty="0">
                <a:solidFill>
                  <a:srgbClr val="FFFFFF"/>
                </a:solidFill>
                <a:latin typeface="Times New Roman"/>
                <a:cs typeface="Times New Roman"/>
              </a:rPr>
              <a:t>will </a:t>
            </a:r>
            <a:r>
              <a:rPr sz="2800" i="1" spc="-220" dirty="0">
                <a:solidFill>
                  <a:srgbClr val="FFFFFF"/>
                </a:solidFill>
                <a:latin typeface="Times New Roman"/>
                <a:cs typeface="Times New Roman"/>
              </a:rPr>
              <a:t>get </a:t>
            </a:r>
            <a:r>
              <a:rPr sz="2800" i="1" spc="-24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800" i="1" spc="-260" dirty="0">
                <a:solidFill>
                  <a:srgbClr val="FFFFFF"/>
                </a:solidFill>
                <a:latin typeface="Times New Roman"/>
                <a:cs typeface="Times New Roman"/>
              </a:rPr>
              <a:t>what </a:t>
            </a:r>
            <a:r>
              <a:rPr sz="2800" i="1" spc="-200" dirty="0">
                <a:solidFill>
                  <a:srgbClr val="FFFFFF"/>
                </a:solidFill>
                <a:latin typeface="Times New Roman"/>
                <a:cs typeface="Times New Roman"/>
              </a:rPr>
              <a:t>will  </a:t>
            </a:r>
            <a:r>
              <a:rPr sz="2800" i="1" spc="-254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800" i="1" spc="-21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i="1" spc="-210" dirty="0">
                <a:solidFill>
                  <a:srgbClr val="FFFFFF"/>
                </a:solidFill>
                <a:latin typeface="Times New Roman"/>
                <a:cs typeface="Times New Roman"/>
              </a:rPr>
              <a:t>future </a:t>
            </a:r>
            <a:r>
              <a:rPr sz="2800" i="1" spc="-229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2800" i="1" spc="-21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i="1" spc="-229" dirty="0">
                <a:solidFill>
                  <a:srgbClr val="FFFFFF"/>
                </a:solidFill>
                <a:latin typeface="Times New Roman"/>
                <a:cs typeface="Times New Roman"/>
              </a:rPr>
              <a:t>Rs.10,000 </a:t>
            </a:r>
            <a:r>
              <a:rPr sz="2800" i="1" spc="-210" dirty="0">
                <a:solidFill>
                  <a:srgbClr val="FFFFFF"/>
                </a:solidFill>
                <a:latin typeface="Times New Roman"/>
                <a:cs typeface="Times New Roman"/>
              </a:rPr>
              <a:t>at rate of </a:t>
            </a:r>
            <a:r>
              <a:rPr sz="2800" i="1" spc="-275" dirty="0">
                <a:solidFill>
                  <a:srgbClr val="FFFFFF"/>
                </a:solidFill>
                <a:latin typeface="Times New Roman"/>
                <a:cs typeface="Times New Roman"/>
              </a:rPr>
              <a:t>4.5%</a:t>
            </a:r>
            <a:r>
              <a:rPr sz="2800" i="1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215" dirty="0">
                <a:solidFill>
                  <a:srgbClr val="FFFFFF"/>
                </a:solidFill>
                <a:latin typeface="Times New Roman"/>
                <a:cs typeface="Times New Roman"/>
              </a:rPr>
              <a:t>uniformly.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i="1" u="heavy" spc="-2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Solution;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07918"/>
            <a:ext cx="203771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26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800" i="1" spc="-3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800" i="1" spc="-280" dirty="0">
                <a:solidFill>
                  <a:srgbClr val="FFFFFF"/>
                </a:solidFill>
                <a:latin typeface="Times New Roman"/>
                <a:cs typeface="Times New Roman"/>
              </a:rPr>
              <a:t>know</a:t>
            </a:r>
            <a:r>
              <a:rPr sz="2800" i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335" dirty="0">
                <a:solidFill>
                  <a:srgbClr val="FFFFFF"/>
                </a:solidFill>
                <a:latin typeface="Times New Roman"/>
                <a:cs typeface="Times New Roman"/>
              </a:rPr>
              <a:t>PV=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41092" y="3173729"/>
            <a:ext cx="832485" cy="0"/>
          </a:xfrm>
          <a:custGeom>
            <a:avLst/>
            <a:gdLst/>
            <a:ahLst/>
            <a:cxnLst/>
            <a:rect l="l" t="t" r="r" b="b"/>
            <a:pathLst>
              <a:path w="832485">
                <a:moveTo>
                  <a:pt x="0" y="0"/>
                </a:moveTo>
                <a:lnTo>
                  <a:pt x="832104" y="0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70961" y="2795142"/>
            <a:ext cx="36131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40" dirty="0">
                <a:solidFill>
                  <a:srgbClr val="FFFFFF"/>
                </a:solidFill>
                <a:latin typeface="Cambria Math"/>
                <a:cs typeface="Cambria Math"/>
              </a:rPr>
              <a:t>𝐹</a:t>
            </a:r>
            <a:r>
              <a:rPr sz="2050" spc="75" dirty="0">
                <a:solidFill>
                  <a:srgbClr val="FFFFFF"/>
                </a:solidFill>
                <a:latin typeface="Cambria Math"/>
                <a:cs typeface="Cambria Math"/>
              </a:rPr>
              <a:t>𝑉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8645" y="3182239"/>
            <a:ext cx="845819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75" dirty="0">
                <a:solidFill>
                  <a:srgbClr val="FFFFFF"/>
                </a:solidFill>
                <a:latin typeface="Cambria Math"/>
                <a:cs typeface="Cambria Math"/>
              </a:rPr>
              <a:t>(1+𝑖)</a:t>
            </a:r>
            <a:r>
              <a:rPr sz="2475" spc="112" baseline="20202" dirty="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sz="2475" baseline="20202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01792" y="2907918"/>
            <a:ext cx="26390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Cambria Math"/>
                <a:cs typeface="Cambria Math"/>
              </a:rPr>
              <a:t>𝐹𝑉 </a:t>
            </a:r>
            <a:r>
              <a:rPr sz="2800" spc="-5" dirty="0">
                <a:solidFill>
                  <a:srgbClr val="FFFFFF"/>
                </a:solidFill>
                <a:latin typeface="Cambria Math"/>
                <a:cs typeface="Cambria Math"/>
              </a:rPr>
              <a:t>= </a:t>
            </a:r>
            <a:r>
              <a:rPr sz="2800" spc="30" dirty="0">
                <a:solidFill>
                  <a:srgbClr val="FFFFFF"/>
                </a:solidFill>
                <a:latin typeface="Cambria Math"/>
                <a:cs typeface="Cambria Math"/>
              </a:rPr>
              <a:t>𝑃𝑉(1 </a:t>
            </a:r>
            <a:r>
              <a:rPr sz="2800" spc="-5" dirty="0">
                <a:solidFill>
                  <a:srgbClr val="FFFFFF"/>
                </a:solidFill>
                <a:latin typeface="Cambria Math"/>
                <a:cs typeface="Cambria Math"/>
              </a:rPr>
              <a:t>+</a:t>
            </a:r>
            <a:r>
              <a:rPr sz="2800" spc="-185" dirty="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sz="2800" spc="90" dirty="0">
                <a:solidFill>
                  <a:srgbClr val="FFFFFF"/>
                </a:solidFill>
                <a:latin typeface="Cambria Math"/>
                <a:cs typeface="Cambria Math"/>
              </a:rPr>
              <a:t>𝑖)</a:t>
            </a:r>
            <a:r>
              <a:rPr sz="3075" spc="135" baseline="27100" dirty="0">
                <a:solidFill>
                  <a:srgbClr val="FFFFFF"/>
                </a:solidFill>
                <a:latin typeface="Cambria Math"/>
                <a:cs typeface="Cambria Math"/>
              </a:rPr>
              <a:t>𝑛</a:t>
            </a:r>
            <a:endParaRPr sz="3075" baseline="271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idx="1"/>
          </p:nvPr>
        </p:nvSpPr>
        <p:spPr>
          <a:xfrm>
            <a:off x="457200" y="990600"/>
            <a:ext cx="8229600" cy="40235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95300">
              <a:lnSpc>
                <a:spcPct val="117900"/>
              </a:lnSpc>
              <a:spcBef>
                <a:spcPts val="100"/>
              </a:spcBef>
            </a:pPr>
            <a:endParaRPr lang="en-US" spc="-240" dirty="0" smtClean="0"/>
          </a:p>
          <a:p>
            <a:pPr marL="12700" marR="495300">
              <a:lnSpc>
                <a:spcPct val="117900"/>
              </a:lnSpc>
              <a:spcBef>
                <a:spcPts val="100"/>
              </a:spcBef>
            </a:pPr>
            <a:endParaRPr lang="en-US" spc="-240" dirty="0" smtClean="0"/>
          </a:p>
          <a:p>
            <a:pPr marL="12700" marR="495300">
              <a:lnSpc>
                <a:spcPct val="117900"/>
              </a:lnSpc>
              <a:spcBef>
                <a:spcPts val="100"/>
              </a:spcBef>
            </a:pPr>
            <a:r>
              <a:rPr spc="-240" smtClean="0"/>
              <a:t>where</a:t>
            </a:r>
            <a:r>
              <a:rPr spc="-240" dirty="0"/>
              <a:t>, </a:t>
            </a:r>
            <a:r>
              <a:rPr spc="-335" dirty="0"/>
              <a:t>PV= </a:t>
            </a:r>
            <a:r>
              <a:rPr spc="-229" dirty="0"/>
              <a:t>Rs.10,000 </a:t>
            </a:r>
            <a:r>
              <a:rPr spc="-140" dirty="0"/>
              <a:t>, </a:t>
            </a:r>
            <a:r>
              <a:rPr spc="-254" dirty="0"/>
              <a:t>i= </a:t>
            </a:r>
            <a:r>
              <a:rPr spc="-280" dirty="0"/>
              <a:t>4.5% </a:t>
            </a:r>
            <a:r>
              <a:rPr spc="-270" dirty="0"/>
              <a:t>and </a:t>
            </a:r>
            <a:r>
              <a:rPr spc="-315" dirty="0"/>
              <a:t>n= </a:t>
            </a:r>
            <a:r>
              <a:rPr spc="-280" dirty="0"/>
              <a:t>3 </a:t>
            </a:r>
            <a:r>
              <a:rPr spc="-229"/>
              <a:t>years  </a:t>
            </a:r>
            <a:endParaRPr lang="en-US" spc="-229" dirty="0" smtClean="0"/>
          </a:p>
          <a:p>
            <a:pPr marL="12700" marR="495300">
              <a:lnSpc>
                <a:spcPct val="117900"/>
              </a:lnSpc>
              <a:spcBef>
                <a:spcPts val="100"/>
              </a:spcBef>
            </a:pPr>
            <a:endParaRPr lang="en-US" i="1" spc="-229" dirty="0" smtClean="0"/>
          </a:p>
          <a:p>
            <a:pPr marL="12700" marR="495300">
              <a:lnSpc>
                <a:spcPct val="117900"/>
              </a:lnSpc>
              <a:spcBef>
                <a:spcPts val="100"/>
              </a:spcBef>
            </a:pPr>
            <a:r>
              <a:rPr i="1" spc="-215" smtClean="0"/>
              <a:t>Therefore</a:t>
            </a:r>
            <a:r>
              <a:rPr sz="2400" i="1" spc="-215" dirty="0"/>
              <a:t>,</a:t>
            </a:r>
            <a:endParaRPr sz="2400"/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pc="-335" dirty="0"/>
              <a:t>FV= </a:t>
            </a:r>
            <a:r>
              <a:rPr spc="-240" dirty="0"/>
              <a:t>10,000 </a:t>
            </a:r>
            <a:r>
              <a:rPr i="0" spc="5" dirty="0">
                <a:latin typeface="Cambria Math"/>
                <a:cs typeface="Cambria Math"/>
              </a:rPr>
              <a:t>(1 </a:t>
            </a:r>
            <a:r>
              <a:rPr i="0" spc="-5" dirty="0">
                <a:latin typeface="Cambria Math"/>
                <a:cs typeface="Cambria Math"/>
              </a:rPr>
              <a:t>+</a:t>
            </a:r>
            <a:r>
              <a:rPr i="0" spc="-315" dirty="0">
                <a:latin typeface="Cambria Math"/>
                <a:cs typeface="Cambria Math"/>
              </a:rPr>
              <a:t> </a:t>
            </a:r>
            <a:r>
              <a:rPr i="0" spc="25" dirty="0">
                <a:latin typeface="Cambria Math"/>
                <a:cs typeface="Cambria Math"/>
              </a:rPr>
              <a:t>0.045)</a:t>
            </a:r>
            <a:r>
              <a:rPr sz="3075" i="0" spc="37" baseline="27100" dirty="0">
                <a:latin typeface="Cambria Math"/>
                <a:cs typeface="Cambria Math"/>
              </a:rPr>
              <a:t>3</a:t>
            </a:r>
            <a:endParaRPr sz="3075" baseline="27100">
              <a:latin typeface="Cambria Math"/>
              <a:cs typeface="Cambria Math"/>
            </a:endParaRPr>
          </a:p>
          <a:p>
            <a:pPr marL="388620">
              <a:lnSpc>
                <a:spcPct val="100000"/>
              </a:lnSpc>
              <a:spcBef>
                <a:spcPts val="600"/>
              </a:spcBef>
              <a:tabLst>
                <a:tab pos="3408679" algn="l"/>
                <a:tab pos="3754754" algn="l"/>
              </a:tabLst>
            </a:pPr>
            <a:r>
              <a:rPr spc="-370" dirty="0"/>
              <a:t>=</a:t>
            </a:r>
            <a:r>
              <a:rPr spc="-65" dirty="0"/>
              <a:t> </a:t>
            </a:r>
            <a:r>
              <a:rPr spc="-235" dirty="0"/>
              <a:t>10,000</a:t>
            </a:r>
            <a:r>
              <a:rPr spc="-55" dirty="0"/>
              <a:t> </a:t>
            </a:r>
            <a:r>
              <a:rPr i="0" spc="25" dirty="0">
                <a:latin typeface="Cambria Math"/>
                <a:cs typeface="Cambria Math"/>
              </a:rPr>
              <a:t>(1.045)</a:t>
            </a:r>
            <a:r>
              <a:rPr sz="3075" i="0" spc="37" baseline="27100" dirty="0">
                <a:latin typeface="Cambria Math"/>
                <a:cs typeface="Cambria Math"/>
              </a:rPr>
              <a:t>3	</a:t>
            </a:r>
            <a:r>
              <a:rPr sz="2800" spc="-370" dirty="0"/>
              <a:t>=	</a:t>
            </a:r>
            <a:r>
              <a:rPr sz="2800" spc="-240" dirty="0"/>
              <a:t>10,000</a:t>
            </a:r>
            <a:r>
              <a:rPr sz="2800" spc="-80" dirty="0"/>
              <a:t> </a:t>
            </a:r>
            <a:r>
              <a:rPr sz="2800" spc="-235" dirty="0"/>
              <a:t>(1.14116612)</a:t>
            </a:r>
            <a:endParaRPr sz="2800">
              <a:latin typeface="Cambria Math"/>
              <a:cs typeface="Cambria Math"/>
            </a:endParaRPr>
          </a:p>
          <a:p>
            <a:pPr marL="388620">
              <a:lnSpc>
                <a:spcPct val="100000"/>
              </a:lnSpc>
              <a:spcBef>
                <a:spcPts val="420"/>
              </a:spcBef>
            </a:pPr>
            <a:r>
              <a:rPr spc="-370" dirty="0"/>
              <a:t>= </a:t>
            </a:r>
            <a:r>
              <a:rPr spc="-229" dirty="0"/>
              <a:t>Rs.11411.66 </a:t>
            </a:r>
            <a:r>
              <a:rPr spc="-185" dirty="0"/>
              <a:t>( </a:t>
            </a:r>
            <a:r>
              <a:rPr spc="-204" dirty="0"/>
              <a:t>at </a:t>
            </a:r>
            <a:r>
              <a:rPr spc="-215" dirty="0"/>
              <a:t>the </a:t>
            </a:r>
            <a:r>
              <a:rPr spc="-254" dirty="0"/>
              <a:t>end </a:t>
            </a:r>
            <a:r>
              <a:rPr spc="-204" dirty="0"/>
              <a:t>of </a:t>
            </a:r>
            <a:r>
              <a:rPr spc="-215" dirty="0"/>
              <a:t>the </a:t>
            </a:r>
            <a:r>
              <a:rPr spc="-180" dirty="0"/>
              <a:t>3</a:t>
            </a:r>
            <a:r>
              <a:rPr sz="2775" spc="-270" baseline="25525" dirty="0"/>
              <a:t>rd</a:t>
            </a:r>
            <a:r>
              <a:rPr sz="2775" spc="-89" baseline="25525" dirty="0"/>
              <a:t> </a:t>
            </a:r>
            <a:r>
              <a:rPr sz="2800" spc="-225" dirty="0"/>
              <a:t>year)</a:t>
            </a:r>
            <a:endParaRPr sz="2800"/>
          </a:p>
        </p:txBody>
      </p:sp>
      <p:sp>
        <p:nvSpPr>
          <p:cNvPr id="11" name="object 11"/>
          <p:cNvSpPr/>
          <p:nvPr/>
        </p:nvSpPr>
        <p:spPr>
          <a:xfrm>
            <a:off x="266700" y="86868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4320" y="2057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2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6700" y="19812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54480" y="2057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19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219200"/>
            <a:ext cx="8150860" cy="5478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3200" spc="-250" dirty="0">
                <a:latin typeface="Times New Roman"/>
                <a:cs typeface="Times New Roman"/>
              </a:rPr>
              <a:t>There </a:t>
            </a:r>
            <a:r>
              <a:rPr sz="3200" spc="-235" dirty="0">
                <a:latin typeface="Times New Roman"/>
                <a:cs typeface="Times New Roman"/>
              </a:rPr>
              <a:t>are </a:t>
            </a:r>
            <a:r>
              <a:rPr sz="3200" spc="-260" dirty="0">
                <a:latin typeface="Times New Roman"/>
                <a:cs typeface="Times New Roman"/>
              </a:rPr>
              <a:t>two </a:t>
            </a:r>
            <a:r>
              <a:rPr sz="3200" spc="-225" dirty="0">
                <a:latin typeface="Times New Roman"/>
                <a:cs typeface="Times New Roman"/>
              </a:rPr>
              <a:t>techniques </a:t>
            </a:r>
            <a:r>
              <a:rPr sz="3200" spc="-204" dirty="0">
                <a:latin typeface="Times New Roman"/>
                <a:cs typeface="Times New Roman"/>
              </a:rPr>
              <a:t>for </a:t>
            </a:r>
            <a:r>
              <a:rPr sz="3200" spc="-215" dirty="0">
                <a:latin typeface="Times New Roman"/>
                <a:cs typeface="Times New Roman"/>
              </a:rPr>
              <a:t>adjusting </a:t>
            </a:r>
            <a:r>
              <a:rPr sz="3200" spc="-225" dirty="0">
                <a:latin typeface="Times New Roman"/>
                <a:cs typeface="Times New Roman"/>
              </a:rPr>
              <a:t>time </a:t>
            </a:r>
            <a:r>
              <a:rPr sz="3200" spc="-229" dirty="0">
                <a:latin typeface="Times New Roman"/>
                <a:cs typeface="Times New Roman"/>
              </a:rPr>
              <a:t>value </a:t>
            </a:r>
            <a:r>
              <a:rPr sz="3200" spc="-210" dirty="0">
                <a:latin typeface="Times New Roman"/>
                <a:cs typeface="Times New Roman"/>
              </a:rPr>
              <a:t>of </a:t>
            </a:r>
            <a:r>
              <a:rPr sz="3200" spc="-250" dirty="0">
                <a:latin typeface="Times New Roman"/>
                <a:cs typeface="Times New Roman"/>
              </a:rPr>
              <a:t>money. </a:t>
            </a:r>
            <a:r>
              <a:rPr sz="3200" spc="-260" dirty="0">
                <a:latin typeface="Times New Roman"/>
                <a:cs typeface="Times New Roman"/>
              </a:rPr>
              <a:t>They  </a:t>
            </a:r>
            <a:r>
              <a:rPr sz="3200" spc="-220" dirty="0">
                <a:latin typeface="Times New Roman"/>
                <a:cs typeface="Times New Roman"/>
              </a:rPr>
              <a:t>are:</a:t>
            </a:r>
            <a:endParaRPr sz="3200">
              <a:latin typeface="Times New Roman"/>
              <a:cs typeface="Times New Roman"/>
            </a:endParaRPr>
          </a:p>
          <a:p>
            <a:pPr marL="12700" marR="397510" algn="just">
              <a:lnSpc>
                <a:spcPct val="107500"/>
              </a:lnSpc>
              <a:spcBef>
                <a:spcPts val="445"/>
              </a:spcBef>
              <a:buClr>
                <a:srgbClr val="C00000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3200" b="1" spc="15" dirty="0">
                <a:latin typeface="Monotype Corsiva"/>
                <a:cs typeface="Monotype Corsiva"/>
              </a:rPr>
              <a:t>Compounding Techniques/Future </a:t>
            </a:r>
            <a:r>
              <a:rPr sz="3200" b="1" spc="10" dirty="0">
                <a:latin typeface="Monotype Corsiva"/>
                <a:cs typeface="Monotype Corsiva"/>
              </a:rPr>
              <a:t>Value </a:t>
            </a:r>
            <a:r>
              <a:rPr sz="3200" b="1" spc="15" dirty="0">
                <a:latin typeface="Monotype Corsiva"/>
                <a:cs typeface="Monotype Corsiva"/>
              </a:rPr>
              <a:t>Techniques  </a:t>
            </a:r>
            <a:r>
              <a:rPr sz="3200" spc="-270" dirty="0">
                <a:latin typeface="Times New Roman"/>
                <a:cs typeface="Times New Roman"/>
              </a:rPr>
              <a:t>The </a:t>
            </a:r>
            <a:r>
              <a:rPr sz="3200" spc="-229" dirty="0">
                <a:latin typeface="Times New Roman"/>
                <a:cs typeface="Times New Roman"/>
              </a:rPr>
              <a:t>process </a:t>
            </a:r>
            <a:r>
              <a:rPr sz="3200" spc="-210" dirty="0">
                <a:latin typeface="Times New Roman"/>
                <a:cs typeface="Times New Roman"/>
              </a:rPr>
              <a:t>of </a:t>
            </a:r>
            <a:r>
              <a:rPr sz="3200" spc="-215" dirty="0">
                <a:latin typeface="Times New Roman"/>
                <a:cs typeface="Times New Roman"/>
              </a:rPr>
              <a:t>calculating </a:t>
            </a:r>
            <a:r>
              <a:rPr sz="3200" spc="-210" dirty="0">
                <a:latin typeface="Times New Roman"/>
                <a:cs typeface="Times New Roman"/>
              </a:rPr>
              <a:t>future </a:t>
            </a:r>
            <a:r>
              <a:rPr sz="3200" spc="-225" dirty="0">
                <a:latin typeface="Times New Roman"/>
                <a:cs typeface="Times New Roman"/>
              </a:rPr>
              <a:t>values </a:t>
            </a:r>
            <a:r>
              <a:rPr sz="3200" spc="-210" dirty="0">
                <a:latin typeface="Times New Roman"/>
                <a:cs typeface="Times New Roman"/>
              </a:rPr>
              <a:t>of </a:t>
            </a:r>
            <a:r>
              <a:rPr sz="3200" spc="-245" dirty="0">
                <a:latin typeface="Times New Roman"/>
                <a:cs typeface="Times New Roman"/>
              </a:rPr>
              <a:t>cash </a:t>
            </a:r>
            <a:r>
              <a:rPr sz="3200" spc="-204" dirty="0">
                <a:latin typeface="Times New Roman"/>
                <a:cs typeface="Times New Roman"/>
              </a:rPr>
              <a:t>flows. </a:t>
            </a:r>
            <a:r>
              <a:rPr sz="3200" spc="-225" dirty="0">
                <a:latin typeface="Times New Roman"/>
                <a:cs typeface="Times New Roman"/>
              </a:rPr>
              <a:t>In </a:t>
            </a:r>
            <a:r>
              <a:rPr sz="3200" spc="-190" dirty="0">
                <a:latin typeface="Times New Roman"/>
                <a:cs typeface="Times New Roman"/>
              </a:rPr>
              <a:t>this  </a:t>
            </a:r>
            <a:r>
              <a:rPr sz="3200" spc="-220" dirty="0">
                <a:latin typeface="Times New Roman"/>
                <a:cs typeface="Times New Roman"/>
              </a:rPr>
              <a:t>concept, </a:t>
            </a:r>
            <a:r>
              <a:rPr sz="3200" spc="-215" dirty="0">
                <a:latin typeface="Times New Roman"/>
                <a:cs typeface="Times New Roman"/>
              </a:rPr>
              <a:t>the </a:t>
            </a:r>
            <a:r>
              <a:rPr sz="3200" spc="-195" dirty="0">
                <a:latin typeface="Times New Roman"/>
                <a:cs typeface="Times New Roman"/>
              </a:rPr>
              <a:t>interest </a:t>
            </a:r>
            <a:r>
              <a:rPr sz="3200" spc="-245" dirty="0">
                <a:latin typeface="Times New Roman"/>
                <a:cs typeface="Times New Roman"/>
              </a:rPr>
              <a:t>earned </a:t>
            </a:r>
            <a:r>
              <a:rPr sz="3200" spc="-270" dirty="0">
                <a:latin typeface="Times New Roman"/>
                <a:cs typeface="Times New Roman"/>
              </a:rPr>
              <a:t>on </a:t>
            </a:r>
            <a:r>
              <a:rPr sz="3200" spc="-215" dirty="0">
                <a:latin typeface="Times New Roman"/>
                <a:cs typeface="Times New Roman"/>
              </a:rPr>
              <a:t>the </a:t>
            </a:r>
            <a:r>
              <a:rPr sz="3200" spc="-175" dirty="0">
                <a:latin typeface="Times New Roman"/>
                <a:cs typeface="Times New Roman"/>
              </a:rPr>
              <a:t>initial </a:t>
            </a:r>
            <a:r>
              <a:rPr sz="3200" spc="-215" dirty="0">
                <a:latin typeface="Times New Roman"/>
                <a:cs typeface="Times New Roman"/>
              </a:rPr>
              <a:t>principal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spc="-260" dirty="0">
                <a:latin typeface="Times New Roman"/>
                <a:cs typeface="Times New Roman"/>
              </a:rPr>
              <a:t>amount</a:t>
            </a:r>
            <a:endParaRPr sz="3200">
              <a:latin typeface="Times New Roman"/>
              <a:cs typeface="Times New Roman"/>
            </a:endParaRPr>
          </a:p>
          <a:p>
            <a:pPr marL="12700" marR="397510" algn="just">
              <a:lnSpc>
                <a:spcPct val="100000"/>
              </a:lnSpc>
              <a:spcBef>
                <a:spcPts val="5"/>
              </a:spcBef>
            </a:pPr>
            <a:r>
              <a:rPr sz="3200" spc="-260" dirty="0">
                <a:latin typeface="Times New Roman"/>
                <a:cs typeface="Times New Roman"/>
              </a:rPr>
              <a:t>becomes </a:t>
            </a:r>
            <a:r>
              <a:rPr sz="3200" spc="-280" dirty="0">
                <a:latin typeface="Times New Roman"/>
                <a:cs typeface="Times New Roman"/>
              </a:rPr>
              <a:t>a </a:t>
            </a:r>
            <a:r>
              <a:rPr sz="3200" spc="-220" dirty="0">
                <a:latin typeface="Times New Roman"/>
                <a:cs typeface="Times New Roman"/>
              </a:rPr>
              <a:t>part </a:t>
            </a:r>
            <a:r>
              <a:rPr sz="3200" spc="-210" dirty="0">
                <a:latin typeface="Times New Roman"/>
                <a:cs typeface="Times New Roman"/>
              </a:rPr>
              <a:t>of </a:t>
            </a:r>
            <a:r>
              <a:rPr sz="3200" spc="-215" dirty="0">
                <a:latin typeface="Times New Roman"/>
                <a:cs typeface="Times New Roman"/>
              </a:rPr>
              <a:t>the principal </a:t>
            </a:r>
            <a:r>
              <a:rPr sz="3200" spc="-210" dirty="0">
                <a:latin typeface="Times New Roman"/>
                <a:cs typeface="Times New Roman"/>
              </a:rPr>
              <a:t>at </a:t>
            </a:r>
            <a:r>
              <a:rPr sz="3200" spc="-215" dirty="0">
                <a:latin typeface="Times New Roman"/>
                <a:cs typeface="Times New Roman"/>
              </a:rPr>
              <a:t>the </a:t>
            </a:r>
            <a:r>
              <a:rPr sz="3200" spc="-260" dirty="0">
                <a:latin typeface="Times New Roman"/>
                <a:cs typeface="Times New Roman"/>
              </a:rPr>
              <a:t>end </a:t>
            </a:r>
            <a:r>
              <a:rPr sz="3200" spc="-210" dirty="0">
                <a:latin typeface="Times New Roman"/>
                <a:cs typeface="Times New Roman"/>
              </a:rPr>
              <a:t>of </a:t>
            </a:r>
            <a:r>
              <a:rPr sz="3200" spc="-215" dirty="0">
                <a:latin typeface="Times New Roman"/>
                <a:cs typeface="Times New Roman"/>
              </a:rPr>
              <a:t>the </a:t>
            </a:r>
            <a:r>
              <a:rPr sz="3200" spc="-260" dirty="0">
                <a:latin typeface="Times New Roman"/>
                <a:cs typeface="Times New Roman"/>
              </a:rPr>
              <a:t>compounding  </a:t>
            </a:r>
            <a:r>
              <a:rPr sz="3200" spc="-215" dirty="0">
                <a:latin typeface="Times New Roman"/>
                <a:cs typeface="Times New Roman"/>
              </a:rPr>
              <a:t>period.</a:t>
            </a:r>
            <a:endParaRPr sz="3200">
              <a:latin typeface="Times New Roman"/>
              <a:cs typeface="Times New Roman"/>
            </a:endParaRPr>
          </a:p>
          <a:p>
            <a:pPr marL="602615" indent="-589915" algn="just">
              <a:lnSpc>
                <a:spcPct val="100000"/>
              </a:lnSpc>
              <a:spcBef>
                <a:spcPts val="695"/>
              </a:spcBef>
              <a:buClr>
                <a:srgbClr val="C00000"/>
              </a:buClr>
              <a:buFont typeface="Times New Roman"/>
              <a:buAutoNum type="arabicPeriod" startAt="2"/>
              <a:tabLst>
                <a:tab pos="602615" algn="l"/>
                <a:tab pos="603250" algn="l"/>
              </a:tabLst>
            </a:pPr>
            <a:r>
              <a:rPr sz="3200" b="1" spc="15" dirty="0">
                <a:latin typeface="Monotype Corsiva"/>
                <a:cs typeface="Monotype Corsiva"/>
              </a:rPr>
              <a:t>Discounting/Present </a:t>
            </a:r>
            <a:r>
              <a:rPr sz="3200" b="1" spc="10" dirty="0">
                <a:latin typeface="Monotype Corsiva"/>
                <a:cs typeface="Monotype Corsiva"/>
              </a:rPr>
              <a:t>Value</a:t>
            </a:r>
            <a:r>
              <a:rPr sz="3200" b="1" spc="114" dirty="0">
                <a:latin typeface="Monotype Corsiva"/>
                <a:cs typeface="Monotype Corsiva"/>
              </a:rPr>
              <a:t> </a:t>
            </a:r>
            <a:r>
              <a:rPr sz="3200" b="1" spc="15" dirty="0">
                <a:latin typeface="Monotype Corsiva"/>
                <a:cs typeface="Monotype Corsiva"/>
              </a:rPr>
              <a:t>Techniques</a:t>
            </a:r>
            <a:endParaRPr sz="3200">
              <a:latin typeface="Monotype Corsiva"/>
              <a:cs typeface="Monotype Corsiva"/>
            </a:endParaRPr>
          </a:p>
          <a:p>
            <a:pPr marL="12700" algn="just">
              <a:lnSpc>
                <a:spcPct val="100000"/>
              </a:lnSpc>
              <a:spcBef>
                <a:spcPts val="505"/>
              </a:spcBef>
            </a:pPr>
            <a:r>
              <a:rPr sz="3200" spc="-270" dirty="0">
                <a:latin typeface="Times New Roman"/>
                <a:cs typeface="Times New Roman"/>
              </a:rPr>
              <a:t>The </a:t>
            </a:r>
            <a:r>
              <a:rPr sz="3200" spc="-229" dirty="0">
                <a:latin typeface="Times New Roman"/>
                <a:cs typeface="Times New Roman"/>
              </a:rPr>
              <a:t>process </a:t>
            </a:r>
            <a:r>
              <a:rPr sz="3200" spc="-210" dirty="0">
                <a:latin typeface="Times New Roman"/>
                <a:cs typeface="Times New Roman"/>
              </a:rPr>
              <a:t>of </a:t>
            </a:r>
            <a:r>
              <a:rPr sz="3200" spc="-215" dirty="0">
                <a:latin typeface="Times New Roman"/>
                <a:cs typeface="Times New Roman"/>
              </a:rPr>
              <a:t>calculating </a:t>
            </a:r>
            <a:r>
              <a:rPr sz="3200" spc="-220" dirty="0">
                <a:latin typeface="Times New Roman"/>
                <a:cs typeface="Times New Roman"/>
              </a:rPr>
              <a:t>present </a:t>
            </a:r>
            <a:r>
              <a:rPr sz="3200" spc="-225" dirty="0">
                <a:latin typeface="Times New Roman"/>
                <a:cs typeface="Times New Roman"/>
              </a:rPr>
              <a:t>values </a:t>
            </a:r>
            <a:r>
              <a:rPr sz="3200" spc="-210" dirty="0">
                <a:latin typeface="Times New Roman"/>
                <a:cs typeface="Times New Roman"/>
              </a:rPr>
              <a:t>of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245" dirty="0">
                <a:latin typeface="Times New Roman"/>
                <a:cs typeface="Times New Roman"/>
              </a:rPr>
              <a:t>cash </a:t>
            </a:r>
            <a:r>
              <a:rPr sz="3200" spc="-204" dirty="0">
                <a:latin typeface="Times New Roman"/>
                <a:cs typeface="Times New Roman"/>
              </a:rPr>
              <a:t>flows.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42900"/>
            <a:ext cx="6515100" cy="624840"/>
          </a:xfrm>
          <a:custGeom>
            <a:avLst/>
            <a:gdLst/>
            <a:ahLst/>
            <a:cxnLst/>
            <a:rect l="l" t="t" r="r" b="b"/>
            <a:pathLst>
              <a:path w="6515100" h="624840">
                <a:moveTo>
                  <a:pt x="0" y="624839"/>
                </a:moveTo>
                <a:lnTo>
                  <a:pt x="6515100" y="624839"/>
                </a:lnTo>
                <a:lnTo>
                  <a:pt x="6515100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6700" y="1036319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320" y="2819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6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6700" y="274320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88480" y="2819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59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7179" y="990600"/>
            <a:ext cx="6568440" cy="0"/>
          </a:xfrm>
          <a:custGeom>
            <a:avLst/>
            <a:gdLst/>
            <a:ahLst/>
            <a:cxnLst/>
            <a:rect l="l" t="t" r="r" b="b"/>
            <a:pathLst>
              <a:path w="6568440">
                <a:moveTo>
                  <a:pt x="0" y="0"/>
                </a:moveTo>
                <a:lnTo>
                  <a:pt x="6568440" y="0"/>
                </a:lnTo>
              </a:path>
            </a:pathLst>
          </a:custGeom>
          <a:ln w="457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81940" y="281940"/>
            <a:ext cx="6598920" cy="4321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7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10"/>
              </a:spcBef>
            </a:pPr>
            <a:r>
              <a:rPr sz="2800" spc="-5" dirty="0"/>
              <a:t>Techniques of time value of</a:t>
            </a:r>
            <a:r>
              <a:rPr sz="2800" spc="-40" dirty="0"/>
              <a:t> </a:t>
            </a:r>
            <a:r>
              <a:rPr sz="2800" spc="-5" dirty="0"/>
              <a:t>money.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59740" y="1410969"/>
            <a:ext cx="7855584" cy="471866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469900" marR="71120" indent="-457200">
              <a:lnSpc>
                <a:spcPts val="3260"/>
              </a:lnSpc>
              <a:spcBef>
                <a:spcPts val="285"/>
              </a:spcBef>
              <a:buClr>
                <a:srgbClr val="C00000"/>
              </a:buClr>
              <a:buFont typeface="Wingdings"/>
              <a:buChar char=""/>
              <a:tabLst>
                <a:tab pos="469265" algn="l"/>
                <a:tab pos="469900" algn="l"/>
                <a:tab pos="2667635" algn="l"/>
              </a:tabLst>
            </a:pPr>
            <a:r>
              <a:rPr sz="3200" b="1" spc="15" smtClean="0">
                <a:latin typeface="Calibri" pitchFamily="34" charset="0"/>
                <a:cs typeface="Calibri" pitchFamily="34" charset="0"/>
              </a:rPr>
              <a:t>Compounding</a:t>
            </a:r>
            <a:r>
              <a:rPr lang="en-US" sz="3200" b="1" spc="1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3200" b="1" spc="-5" smtClean="0">
                <a:latin typeface="Calibri" pitchFamily="34" charset="0"/>
                <a:cs typeface="Calibri" pitchFamily="34" charset="0"/>
              </a:rPr>
              <a:t>-</a:t>
            </a:r>
            <a:r>
              <a:rPr sz="3200" b="1" spc="-5" dirty="0">
                <a:latin typeface="Calibri" pitchFamily="34" charset="0"/>
                <a:cs typeface="Calibri" pitchFamily="34" charset="0"/>
              </a:rPr>
              <a:t>	</a:t>
            </a:r>
            <a:r>
              <a:rPr sz="3200" spc="-165" dirty="0">
                <a:latin typeface="Calibri" pitchFamily="34" charset="0"/>
                <a:cs typeface="Calibri" pitchFamily="34" charset="0"/>
              </a:rPr>
              <a:t>It </a:t>
            </a:r>
            <a:r>
              <a:rPr sz="3200" spc="-180" dirty="0">
                <a:latin typeface="Calibri" pitchFamily="34" charset="0"/>
                <a:cs typeface="Calibri" pitchFamily="34" charset="0"/>
              </a:rPr>
              <a:t>is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29" dirty="0">
                <a:latin typeface="Calibri" pitchFamily="34" charset="0"/>
                <a:cs typeface="Calibri" pitchFamily="34" charset="0"/>
              </a:rPr>
              <a:t>process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of finding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future </a:t>
            </a:r>
            <a:r>
              <a:rPr sz="3200" spc="-225" dirty="0">
                <a:latin typeface="Calibri" pitchFamily="34" charset="0"/>
                <a:cs typeface="Calibri" pitchFamily="34" charset="0"/>
              </a:rPr>
              <a:t>values 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of </a:t>
            </a:r>
            <a:r>
              <a:rPr sz="3200" spc="-240" dirty="0">
                <a:latin typeface="Calibri" pitchFamily="34" charset="0"/>
                <a:cs typeface="Calibri" pitchFamily="34" charset="0"/>
              </a:rPr>
              <a:t>cash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flows </a:t>
            </a:r>
            <a:r>
              <a:rPr sz="3200" spc="-250" dirty="0">
                <a:latin typeface="Calibri" pitchFamily="34" charset="0"/>
                <a:cs typeface="Calibri" pitchFamily="34" charset="0"/>
              </a:rPr>
              <a:t>by </a:t>
            </a:r>
            <a:r>
              <a:rPr sz="3200" spc="-225" dirty="0">
                <a:latin typeface="Calibri" pitchFamily="34" charset="0"/>
                <a:cs typeface="Calibri" pitchFamily="34" charset="0"/>
              </a:rPr>
              <a:t>applying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29" dirty="0">
                <a:latin typeface="Calibri" pitchFamily="34" charset="0"/>
                <a:cs typeface="Calibri" pitchFamily="34" charset="0"/>
              </a:rPr>
              <a:t>concept</a:t>
            </a:r>
            <a:r>
              <a:rPr sz="3200" spc="-459" dirty="0">
                <a:latin typeface="Calibri" pitchFamily="34" charset="0"/>
                <a:cs typeface="Calibri" pitchFamily="34" charset="0"/>
              </a:rPr>
              <a:t>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of </a:t>
            </a:r>
            <a:r>
              <a:rPr sz="3200" spc="-270" dirty="0">
                <a:latin typeface="Calibri" pitchFamily="34" charset="0"/>
                <a:cs typeface="Calibri" pitchFamily="34" charset="0"/>
              </a:rPr>
              <a:t>compound </a:t>
            </a:r>
            <a:r>
              <a:rPr sz="3200" spc="-185">
                <a:latin typeface="Calibri" pitchFamily="34" charset="0"/>
                <a:cs typeface="Calibri" pitchFamily="34" charset="0"/>
              </a:rPr>
              <a:t>interest</a:t>
            </a:r>
            <a:r>
              <a:rPr sz="3200" spc="-185" smtClean="0">
                <a:latin typeface="Calibri" pitchFamily="34" charset="0"/>
                <a:cs typeface="Calibri" pitchFamily="34" charset="0"/>
              </a:rPr>
              <a:t>.</a:t>
            </a:r>
            <a:endParaRPr sz="4400">
              <a:latin typeface="Calibri" pitchFamily="34" charset="0"/>
              <a:cs typeface="Calibri" pitchFamily="34" charset="0"/>
            </a:endParaRPr>
          </a:p>
          <a:p>
            <a:pPr marL="469900" marR="5080" indent="-457200">
              <a:lnSpc>
                <a:spcPct val="98600"/>
              </a:lnSpc>
              <a:buClr>
                <a:srgbClr val="C00000"/>
              </a:buClr>
              <a:buFont typeface="Wingdings"/>
              <a:buChar char=""/>
              <a:tabLst>
                <a:tab pos="469265" algn="l"/>
                <a:tab pos="469900" algn="l"/>
                <a:tab pos="3317240" algn="l"/>
              </a:tabLst>
            </a:pPr>
            <a:r>
              <a:rPr sz="3200" b="1" spc="10">
                <a:latin typeface="Calibri" pitchFamily="34" charset="0"/>
                <a:cs typeface="Calibri" pitchFamily="34" charset="0"/>
              </a:rPr>
              <a:t>Compound</a:t>
            </a:r>
            <a:r>
              <a:rPr sz="3200" b="1" spc="100">
                <a:latin typeface="Calibri" pitchFamily="34" charset="0"/>
                <a:cs typeface="Calibri" pitchFamily="34" charset="0"/>
              </a:rPr>
              <a:t> </a:t>
            </a:r>
            <a:r>
              <a:rPr sz="3200" b="1" spc="15" smtClean="0">
                <a:latin typeface="Calibri" pitchFamily="34" charset="0"/>
                <a:cs typeface="Calibri" pitchFamily="34" charset="0"/>
              </a:rPr>
              <a:t>interest</a:t>
            </a:r>
            <a:r>
              <a:rPr lang="en-US" sz="3200" b="1" spc="1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3200" b="1" spc="-5" smtClean="0">
                <a:latin typeface="Calibri" pitchFamily="34" charset="0"/>
                <a:cs typeface="Calibri" pitchFamily="34" charset="0"/>
              </a:rPr>
              <a:t>-</a:t>
            </a:r>
            <a:r>
              <a:rPr sz="3200" b="1" spc="-5" dirty="0">
                <a:latin typeface="Calibri" pitchFamily="34" charset="0"/>
                <a:cs typeface="Calibri" pitchFamily="34" charset="0"/>
              </a:rPr>
              <a:t>	</a:t>
            </a:r>
            <a:r>
              <a:rPr sz="3200" spc="-165" dirty="0">
                <a:latin typeface="Calibri" pitchFamily="34" charset="0"/>
                <a:cs typeface="Calibri" pitchFamily="34" charset="0"/>
              </a:rPr>
              <a:t>It </a:t>
            </a:r>
            <a:r>
              <a:rPr sz="3200" spc="-180" dirty="0">
                <a:latin typeface="Calibri" pitchFamily="34" charset="0"/>
                <a:cs typeface="Calibri" pitchFamily="34" charset="0"/>
              </a:rPr>
              <a:t>is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195" dirty="0">
                <a:latin typeface="Calibri" pitchFamily="34" charset="0"/>
                <a:cs typeface="Calibri" pitchFamily="34" charset="0"/>
              </a:rPr>
              <a:t>interest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that </a:t>
            </a:r>
            <a:r>
              <a:rPr sz="3200" spc="-180" dirty="0">
                <a:latin typeface="Calibri" pitchFamily="34" charset="0"/>
                <a:cs typeface="Calibri" pitchFamily="34" charset="0"/>
              </a:rPr>
              <a:t>is </a:t>
            </a:r>
            <a:r>
              <a:rPr sz="3200" spc="-225" dirty="0">
                <a:latin typeface="Calibri" pitchFamily="34" charset="0"/>
                <a:cs typeface="Calibri" pitchFamily="34" charset="0"/>
              </a:rPr>
              <a:t>received </a:t>
            </a:r>
            <a:r>
              <a:rPr sz="3200" spc="-270" dirty="0">
                <a:latin typeface="Calibri" pitchFamily="34" charset="0"/>
                <a:cs typeface="Calibri" pitchFamily="34" charset="0"/>
              </a:rPr>
              <a:t>on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original </a:t>
            </a:r>
            <a:r>
              <a:rPr sz="3200" spc="-254" dirty="0">
                <a:latin typeface="Calibri" pitchFamily="34" charset="0"/>
                <a:cs typeface="Calibri" pitchFamily="34" charset="0"/>
              </a:rPr>
              <a:t>amount </a:t>
            </a:r>
            <a:r>
              <a:rPr sz="3200" spc="-200" dirty="0">
                <a:latin typeface="Calibri" pitchFamily="34" charset="0"/>
                <a:cs typeface="Calibri" pitchFamily="34" charset="0"/>
              </a:rPr>
              <a:t>(principal) </a:t>
            </a:r>
            <a:r>
              <a:rPr sz="3200" spc="-235" dirty="0">
                <a:latin typeface="Calibri" pitchFamily="34" charset="0"/>
                <a:cs typeface="Calibri" pitchFamily="34" charset="0"/>
              </a:rPr>
              <a:t>as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well </a:t>
            </a:r>
            <a:r>
              <a:rPr sz="3200" spc="-235" dirty="0">
                <a:latin typeface="Calibri" pitchFamily="34" charset="0"/>
                <a:cs typeface="Calibri" pitchFamily="34" charset="0"/>
              </a:rPr>
              <a:t>as </a:t>
            </a:r>
            <a:r>
              <a:rPr sz="3200" spc="-265" dirty="0">
                <a:latin typeface="Calibri" pitchFamily="34" charset="0"/>
                <a:cs typeface="Calibri" pitchFamily="34" charset="0"/>
              </a:rPr>
              <a:t>on </a:t>
            </a:r>
            <a:r>
              <a:rPr sz="3200" spc="-250" dirty="0">
                <a:latin typeface="Calibri" pitchFamily="34" charset="0"/>
                <a:cs typeface="Calibri" pitchFamily="34" charset="0"/>
              </a:rPr>
              <a:t>any </a:t>
            </a:r>
            <a:r>
              <a:rPr sz="3200" spc="-195" dirty="0">
                <a:latin typeface="Calibri" pitchFamily="34" charset="0"/>
                <a:cs typeface="Calibri" pitchFamily="34" charset="0"/>
              </a:rPr>
              <a:t>interest </a:t>
            </a:r>
            <a:r>
              <a:rPr sz="3200" spc="-240" dirty="0">
                <a:latin typeface="Calibri" pitchFamily="34" charset="0"/>
                <a:cs typeface="Calibri" pitchFamily="34" charset="0"/>
              </a:rPr>
              <a:t>earned 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but not </a:t>
            </a:r>
            <a:r>
              <a:rPr sz="3200" spc="-245" dirty="0">
                <a:latin typeface="Calibri" pitchFamily="34" charset="0"/>
                <a:cs typeface="Calibri" pitchFamily="34" charset="0"/>
              </a:rPr>
              <a:t>withdrawn </a:t>
            </a:r>
            <a:r>
              <a:rPr sz="3200" spc="-229" dirty="0">
                <a:latin typeface="Calibri" pitchFamily="34" charset="0"/>
                <a:cs typeface="Calibri" pitchFamily="34" charset="0"/>
              </a:rPr>
              <a:t>during </a:t>
            </a:r>
            <a:r>
              <a:rPr sz="3200" spc="-200" dirty="0">
                <a:latin typeface="Calibri" pitchFamily="34" charset="0"/>
                <a:cs typeface="Calibri" pitchFamily="34" charset="0"/>
              </a:rPr>
              <a:t>earlier</a:t>
            </a:r>
            <a:r>
              <a:rPr sz="3200" spc="180" dirty="0">
                <a:latin typeface="Calibri" pitchFamily="34" charset="0"/>
                <a:cs typeface="Calibri" pitchFamily="34" charset="0"/>
              </a:rPr>
              <a:t> </a:t>
            </a:r>
            <a:r>
              <a:rPr sz="3200" spc="-210">
                <a:latin typeface="Calibri" pitchFamily="34" charset="0"/>
                <a:cs typeface="Calibri" pitchFamily="34" charset="0"/>
              </a:rPr>
              <a:t>periods</a:t>
            </a:r>
            <a:r>
              <a:rPr sz="3200" spc="-210" smtClean="0">
                <a:latin typeface="Calibri" pitchFamily="34" charset="0"/>
                <a:cs typeface="Calibri" pitchFamily="34" charset="0"/>
              </a:rPr>
              <a:t>.</a:t>
            </a:r>
            <a:endParaRPr sz="4400">
              <a:latin typeface="Calibri" pitchFamily="34" charset="0"/>
              <a:cs typeface="Calibri" pitchFamily="34" charset="0"/>
            </a:endParaRPr>
          </a:p>
          <a:p>
            <a:pPr marL="469900" marR="104775" indent="-457200">
              <a:lnSpc>
                <a:spcPct val="98600"/>
              </a:lnSpc>
              <a:buClr>
                <a:srgbClr val="C00000"/>
              </a:buClr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3200" b="1" spc="15">
                <a:latin typeface="Calibri" pitchFamily="34" charset="0"/>
                <a:cs typeface="Calibri" pitchFamily="34" charset="0"/>
              </a:rPr>
              <a:t>Simple </a:t>
            </a:r>
            <a:r>
              <a:rPr sz="3200" b="1" spc="15" smtClean="0">
                <a:latin typeface="Calibri" pitchFamily="34" charset="0"/>
                <a:cs typeface="Calibri" pitchFamily="34" charset="0"/>
              </a:rPr>
              <a:t>interest</a:t>
            </a:r>
            <a:r>
              <a:rPr lang="en-US" sz="3200" b="1" spc="1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3200" b="1" spc="-5" smtClean="0">
                <a:latin typeface="Calibri" pitchFamily="34" charset="0"/>
                <a:cs typeface="Calibri" pitchFamily="34" charset="0"/>
              </a:rPr>
              <a:t>- </a:t>
            </a:r>
            <a:r>
              <a:rPr sz="3200" spc="-165" dirty="0">
                <a:latin typeface="Calibri" pitchFamily="34" charset="0"/>
                <a:cs typeface="Calibri" pitchFamily="34" charset="0"/>
              </a:rPr>
              <a:t>It </a:t>
            </a:r>
            <a:r>
              <a:rPr sz="3200" spc="-175" dirty="0">
                <a:latin typeface="Calibri" pitchFamily="34" charset="0"/>
                <a:cs typeface="Calibri" pitchFamily="34" charset="0"/>
              </a:rPr>
              <a:t>is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195" dirty="0">
                <a:latin typeface="Calibri" pitchFamily="34" charset="0"/>
                <a:cs typeface="Calibri" pitchFamily="34" charset="0"/>
              </a:rPr>
              <a:t>interest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that </a:t>
            </a:r>
            <a:r>
              <a:rPr sz="3200" spc="-175" dirty="0">
                <a:latin typeface="Calibri" pitchFamily="34" charset="0"/>
                <a:cs typeface="Calibri" pitchFamily="34" charset="0"/>
              </a:rPr>
              <a:t>is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calculated </a:t>
            </a:r>
            <a:r>
              <a:rPr sz="3200" spc="-225" dirty="0">
                <a:latin typeface="Calibri" pitchFamily="34" charset="0"/>
                <a:cs typeface="Calibri" pitchFamily="34" charset="0"/>
              </a:rPr>
              <a:t>only </a:t>
            </a:r>
            <a:r>
              <a:rPr sz="3200" spc="-270" dirty="0">
                <a:latin typeface="Calibri" pitchFamily="34" charset="0"/>
                <a:cs typeface="Calibri" pitchFamily="34" charset="0"/>
              </a:rPr>
              <a:t>on 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original </a:t>
            </a:r>
            <a:r>
              <a:rPr sz="3200" spc="-254" dirty="0">
                <a:latin typeface="Calibri" pitchFamily="34" charset="0"/>
                <a:cs typeface="Calibri" pitchFamily="34" charset="0"/>
              </a:rPr>
              <a:t>amount </a:t>
            </a:r>
            <a:r>
              <a:rPr sz="3200" spc="-195" dirty="0">
                <a:latin typeface="Calibri" pitchFamily="34" charset="0"/>
                <a:cs typeface="Calibri" pitchFamily="34" charset="0"/>
              </a:rPr>
              <a:t>(principal), </a:t>
            </a:r>
            <a:r>
              <a:rPr sz="3200" spc="-260" dirty="0">
                <a:latin typeface="Calibri" pitchFamily="34" charset="0"/>
                <a:cs typeface="Calibri" pitchFamily="34" charset="0"/>
              </a:rPr>
              <a:t>and </a:t>
            </a:r>
            <a:r>
              <a:rPr sz="3200" spc="-195" dirty="0">
                <a:latin typeface="Calibri" pitchFamily="34" charset="0"/>
                <a:cs typeface="Calibri" pitchFamily="34" charset="0"/>
              </a:rPr>
              <a:t>thus, </a:t>
            </a:r>
            <a:r>
              <a:rPr sz="3200" spc="-265" dirty="0">
                <a:latin typeface="Calibri" pitchFamily="34" charset="0"/>
                <a:cs typeface="Calibri" pitchFamily="34" charset="0"/>
              </a:rPr>
              <a:t>no </a:t>
            </a:r>
            <a:r>
              <a:rPr sz="3200" spc="-254" dirty="0">
                <a:latin typeface="Calibri" pitchFamily="34" charset="0"/>
                <a:cs typeface="Calibri" pitchFamily="34" charset="0"/>
              </a:rPr>
              <a:t>compounding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of  </a:t>
            </a:r>
            <a:r>
              <a:rPr sz="3200" spc="-195" dirty="0">
                <a:latin typeface="Calibri" pitchFamily="34" charset="0"/>
                <a:cs typeface="Calibri" pitchFamily="34" charset="0"/>
              </a:rPr>
              <a:t>interest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takes</a:t>
            </a:r>
            <a:r>
              <a:rPr sz="3200" spc="-400" dirty="0">
                <a:latin typeface="Calibri" pitchFamily="34" charset="0"/>
                <a:cs typeface="Calibri" pitchFamily="34" charset="0"/>
              </a:rPr>
              <a:t>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place.</a:t>
            </a:r>
            <a:endParaRPr sz="32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000" y="342900"/>
            <a:ext cx="6972300" cy="624840"/>
          </a:xfrm>
          <a:custGeom>
            <a:avLst/>
            <a:gdLst/>
            <a:ahLst/>
            <a:cxnLst/>
            <a:rect l="l" t="t" r="r" b="b"/>
            <a:pathLst>
              <a:path w="6972300" h="624840">
                <a:moveTo>
                  <a:pt x="0" y="624839"/>
                </a:moveTo>
                <a:lnTo>
                  <a:pt x="6972300" y="624839"/>
                </a:lnTo>
                <a:lnTo>
                  <a:pt x="6972300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2900" y="1036319"/>
            <a:ext cx="7086600" cy="0"/>
          </a:xfrm>
          <a:custGeom>
            <a:avLst/>
            <a:gdLst/>
            <a:ahLst/>
            <a:cxnLst/>
            <a:rect l="l" t="t" r="r" b="b"/>
            <a:pathLst>
              <a:path w="7086600">
                <a:moveTo>
                  <a:pt x="0" y="0"/>
                </a:moveTo>
                <a:lnTo>
                  <a:pt x="70866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0520" y="2819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6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900" y="274320"/>
            <a:ext cx="7086600" cy="0"/>
          </a:xfrm>
          <a:custGeom>
            <a:avLst/>
            <a:gdLst/>
            <a:ahLst/>
            <a:cxnLst/>
            <a:rect l="l" t="t" r="r" b="b"/>
            <a:pathLst>
              <a:path w="7086600">
                <a:moveTo>
                  <a:pt x="0" y="0"/>
                </a:moveTo>
                <a:lnTo>
                  <a:pt x="70866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21880" y="2819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59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3379" y="990600"/>
            <a:ext cx="7025640" cy="0"/>
          </a:xfrm>
          <a:custGeom>
            <a:avLst/>
            <a:gdLst/>
            <a:ahLst/>
            <a:cxnLst/>
            <a:rect l="l" t="t" r="r" b="b"/>
            <a:pathLst>
              <a:path w="7025640">
                <a:moveTo>
                  <a:pt x="0" y="0"/>
                </a:moveTo>
                <a:lnTo>
                  <a:pt x="7025640" y="0"/>
                </a:lnTo>
              </a:path>
            </a:pathLst>
          </a:custGeom>
          <a:ln w="457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58140" y="281940"/>
            <a:ext cx="7056120" cy="98616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7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0"/>
              </a:spcBef>
            </a:pPr>
            <a:r>
              <a:rPr sz="3200" spc="-5" dirty="0"/>
              <a:t>Methods of calculating </a:t>
            </a:r>
            <a:r>
              <a:rPr sz="3200" spc="-5"/>
              <a:t>future</a:t>
            </a:r>
            <a:r>
              <a:rPr sz="3200" spc="-40"/>
              <a:t> </a:t>
            </a:r>
            <a:r>
              <a:rPr sz="3200" spc="-5" smtClean="0"/>
              <a:t>value</a:t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322578"/>
            <a:ext cx="7915909" cy="36901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211454" indent="-457200" algn="just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"/>
              <a:tabLst>
                <a:tab pos="469900" algn="l"/>
                <a:tab pos="470534" algn="l"/>
              </a:tabLst>
            </a:pPr>
            <a:r>
              <a:rPr sz="2800" spc="-280" dirty="0">
                <a:latin typeface="Calibri" pitchFamily="34" charset="0"/>
                <a:cs typeface="Calibri" pitchFamily="34" charset="0"/>
              </a:rPr>
              <a:t>By </a:t>
            </a:r>
            <a:r>
              <a:rPr sz="2800" spc="-185" dirty="0">
                <a:latin typeface="Calibri" pitchFamily="34" charset="0"/>
                <a:cs typeface="Calibri" pitchFamily="34" charset="0"/>
              </a:rPr>
              <a:t>all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254" dirty="0">
                <a:latin typeface="Calibri" pitchFamily="34" charset="0"/>
                <a:cs typeface="Calibri" pitchFamily="34" charset="0"/>
              </a:rPr>
              <a:t>above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discussion </a:t>
            </a:r>
            <a:r>
              <a:rPr sz="2800" spc="-300" dirty="0">
                <a:latin typeface="Calibri" pitchFamily="34" charset="0"/>
                <a:cs typeface="Calibri" pitchFamily="34" charset="0"/>
              </a:rPr>
              <a:t>we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get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to </a:t>
            </a:r>
            <a:r>
              <a:rPr sz="2800" spc="-280" dirty="0">
                <a:latin typeface="Calibri" pitchFamily="34" charset="0"/>
                <a:cs typeface="Calibri" pitchFamily="34" charset="0"/>
              </a:rPr>
              <a:t>know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about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value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of  </a:t>
            </a:r>
            <a:r>
              <a:rPr sz="2800" spc="-275" dirty="0">
                <a:latin typeface="Calibri" pitchFamily="34" charset="0"/>
                <a:cs typeface="Calibri" pitchFamily="34" charset="0"/>
              </a:rPr>
              <a:t>money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with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respect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to</a:t>
            </a:r>
            <a:r>
              <a:rPr sz="2800" spc="-425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time.</a:t>
            </a:r>
            <a:endParaRPr sz="2800">
              <a:latin typeface="Calibri" pitchFamily="34" charset="0"/>
              <a:cs typeface="Calibri" pitchFamily="34" charset="0"/>
            </a:endParaRPr>
          </a:p>
          <a:p>
            <a:pPr marL="469900" marR="427355" indent="-457200" algn="just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/>
              <a:buChar char=""/>
              <a:tabLst>
                <a:tab pos="469900" algn="l"/>
                <a:tab pos="470534" algn="l"/>
              </a:tabLst>
            </a:pPr>
            <a:r>
              <a:rPr sz="2800" spc="-350" dirty="0">
                <a:latin typeface="Calibri" pitchFamily="34" charset="0"/>
                <a:cs typeface="Calibri" pitchFamily="34" charset="0"/>
              </a:rPr>
              <a:t>We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learn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importance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of </a:t>
            </a:r>
            <a:r>
              <a:rPr sz="2800" spc="-355" dirty="0">
                <a:latin typeface="Calibri" pitchFamily="34" charset="0"/>
                <a:cs typeface="Calibri" pitchFamily="34" charset="0"/>
              </a:rPr>
              <a:t>TVM </a:t>
            </a:r>
            <a:r>
              <a:rPr sz="2800" spc="-300" dirty="0">
                <a:latin typeface="Calibri" pitchFamily="34" charset="0"/>
                <a:cs typeface="Calibri" pitchFamily="34" charset="0"/>
              </a:rPr>
              <a:t>how </a:t>
            </a:r>
            <a:r>
              <a:rPr sz="2800" spc="-150" dirty="0">
                <a:latin typeface="Calibri" pitchFamily="34" charset="0"/>
                <a:cs typeface="Calibri" pitchFamily="34" charset="0"/>
              </a:rPr>
              <a:t>it </a:t>
            </a:r>
            <a:r>
              <a:rPr sz="2800" spc="-200" dirty="0">
                <a:latin typeface="Calibri" pitchFamily="34" charset="0"/>
                <a:cs typeface="Calibri" pitchFamily="34" charset="0"/>
              </a:rPr>
              <a:t>will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help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in </a:t>
            </a:r>
            <a:r>
              <a:rPr sz="2800" spc="-260" dirty="0">
                <a:latin typeface="Calibri" pitchFamily="34" charset="0"/>
                <a:cs typeface="Calibri" pitchFamily="34" charset="0"/>
              </a:rPr>
              <a:t>making  </a:t>
            </a:r>
            <a:r>
              <a:rPr sz="2800" spc="-195" dirty="0">
                <a:latin typeface="Calibri" pitchFamily="34" charset="0"/>
                <a:cs typeface="Calibri" pitchFamily="34" charset="0"/>
              </a:rPr>
              <a:t>different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decision </a:t>
            </a:r>
            <a:r>
              <a:rPr sz="2800" spc="-254" dirty="0">
                <a:latin typeface="Calibri" pitchFamily="34" charset="0"/>
                <a:cs typeface="Calibri" pitchFamily="34" charset="0"/>
              </a:rPr>
              <a:t>which </a:t>
            </a:r>
            <a:r>
              <a:rPr sz="2800" spc="-200" dirty="0">
                <a:latin typeface="Calibri" pitchFamily="34" charset="0"/>
                <a:cs typeface="Calibri" pitchFamily="34" charset="0"/>
              </a:rPr>
              <a:t>will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provide </a:t>
            </a:r>
            <a:r>
              <a:rPr sz="2800" spc="-195" dirty="0">
                <a:latin typeface="Calibri" pitchFamily="34" charset="0"/>
                <a:cs typeface="Calibri" pitchFamily="34" charset="0"/>
              </a:rPr>
              <a:t>profit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to</a:t>
            </a:r>
            <a:r>
              <a:rPr sz="2800" spc="-415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200" dirty="0">
                <a:latin typeface="Calibri" pitchFamily="34" charset="0"/>
                <a:cs typeface="Calibri" pitchFamily="34" charset="0"/>
              </a:rPr>
              <a:t>firm.</a:t>
            </a:r>
            <a:endParaRPr sz="2800">
              <a:latin typeface="Calibri" pitchFamily="34" charset="0"/>
              <a:cs typeface="Calibri" pitchFamily="34" charset="0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/>
              <a:buChar char=""/>
              <a:tabLst>
                <a:tab pos="469900" algn="l"/>
                <a:tab pos="470534" algn="l"/>
              </a:tabLst>
            </a:pPr>
            <a:r>
              <a:rPr sz="2800" spc="-345" dirty="0">
                <a:latin typeface="Calibri" pitchFamily="34" charset="0"/>
                <a:cs typeface="Calibri" pitchFamily="34" charset="0"/>
              </a:rPr>
              <a:t>We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get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to </a:t>
            </a:r>
            <a:r>
              <a:rPr sz="2800" spc="-280" dirty="0">
                <a:latin typeface="Calibri" pitchFamily="34" charset="0"/>
                <a:cs typeface="Calibri" pitchFamily="34" charset="0"/>
              </a:rPr>
              <a:t>know </a:t>
            </a:r>
            <a:r>
              <a:rPr sz="2800" spc="-295" dirty="0">
                <a:latin typeface="Calibri" pitchFamily="34" charset="0"/>
                <a:cs typeface="Calibri" pitchFamily="34" charset="0"/>
              </a:rPr>
              <a:t>how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future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value </a:t>
            </a:r>
            <a:r>
              <a:rPr sz="2800" spc="-265" dirty="0">
                <a:latin typeface="Calibri" pitchFamily="34" charset="0"/>
                <a:cs typeface="Calibri" pitchFamily="34" charset="0"/>
              </a:rPr>
              <a:t>and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present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value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of </a:t>
            </a:r>
            <a:r>
              <a:rPr sz="2800" spc="-275" dirty="0">
                <a:latin typeface="Calibri" pitchFamily="34" charset="0"/>
                <a:cs typeface="Calibri" pitchFamily="34" charset="0"/>
              </a:rPr>
              <a:t>money </a:t>
            </a:r>
            <a:r>
              <a:rPr sz="2800" spc="-175" dirty="0">
                <a:latin typeface="Calibri" pitchFamily="34" charset="0"/>
                <a:cs typeface="Calibri" pitchFamily="34" charset="0"/>
              </a:rPr>
              <a:t>is 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calculated.</a:t>
            </a:r>
            <a:endParaRPr sz="2800">
              <a:latin typeface="Calibri" pitchFamily="34" charset="0"/>
              <a:cs typeface="Calibri" pitchFamily="34" charset="0"/>
            </a:endParaRPr>
          </a:p>
          <a:p>
            <a:pPr marL="469900" marR="573405" indent="-457200" algn="just">
              <a:lnSpc>
                <a:spcPct val="100000"/>
              </a:lnSpc>
              <a:spcBef>
                <a:spcPts val="605"/>
              </a:spcBef>
              <a:buClr>
                <a:srgbClr val="C00000"/>
              </a:buClr>
              <a:buFont typeface="Wingdings"/>
              <a:buChar char=""/>
              <a:tabLst>
                <a:tab pos="469900" algn="l"/>
                <a:tab pos="470534" algn="l"/>
              </a:tabLst>
            </a:pPr>
            <a:r>
              <a:rPr sz="2800" spc="-285" dirty="0">
                <a:latin typeface="Calibri" pitchFamily="34" charset="0"/>
                <a:cs typeface="Calibri" pitchFamily="34" charset="0"/>
              </a:rPr>
              <a:t>What </a:t>
            </a:r>
            <a:r>
              <a:rPr sz="2800" spc="-235" dirty="0">
                <a:latin typeface="Calibri" pitchFamily="34" charset="0"/>
                <a:cs typeface="Calibri" pitchFamily="34" charset="0"/>
              </a:rPr>
              <a:t>are </a:t>
            </a:r>
            <a:r>
              <a:rPr sz="2800" spc="-195" dirty="0">
                <a:latin typeface="Calibri" pitchFamily="34" charset="0"/>
                <a:cs typeface="Calibri" pitchFamily="34" charset="0"/>
              </a:rPr>
              <a:t>different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techniques </a:t>
            </a:r>
            <a:r>
              <a:rPr sz="2800" spc="-270" dirty="0">
                <a:latin typeface="Calibri" pitchFamily="34" charset="0"/>
                <a:cs typeface="Calibri" pitchFamily="34" charset="0"/>
              </a:rPr>
              <a:t>and </a:t>
            </a:r>
            <a:r>
              <a:rPr sz="2800" spc="-250" dirty="0">
                <a:latin typeface="Calibri" pitchFamily="34" charset="0"/>
                <a:cs typeface="Calibri" pitchFamily="34" charset="0"/>
              </a:rPr>
              <a:t>methods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for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calculating  </a:t>
            </a:r>
            <a:r>
              <a:rPr sz="2800" spc="-300">
                <a:latin typeface="Calibri" pitchFamily="34" charset="0"/>
                <a:cs typeface="Calibri" pitchFamily="34" charset="0"/>
              </a:rPr>
              <a:t>TVM</a:t>
            </a:r>
            <a:r>
              <a:rPr sz="2800" spc="-300" smtClean="0">
                <a:latin typeface="Calibri" pitchFamily="34" charset="0"/>
                <a:cs typeface="Calibri" pitchFamily="34" charset="0"/>
              </a:rPr>
              <a:t>.</a:t>
            </a:r>
            <a:endParaRPr sz="2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000" y="342900"/>
            <a:ext cx="2476500" cy="609600"/>
          </a:xfrm>
          <a:custGeom>
            <a:avLst/>
            <a:gdLst/>
            <a:ahLst/>
            <a:cxnLst/>
            <a:rect l="l" t="t" r="r" b="b"/>
            <a:pathLst>
              <a:path w="2476500" h="609600">
                <a:moveTo>
                  <a:pt x="0" y="609600"/>
                </a:moveTo>
                <a:lnTo>
                  <a:pt x="2476500" y="609600"/>
                </a:lnTo>
                <a:lnTo>
                  <a:pt x="24765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50520" y="274320"/>
            <a:ext cx="4221480" cy="604012"/>
          </a:xfrm>
          <a:prstGeom prst="rect">
            <a:avLst/>
          </a:prstGeom>
          <a:solidFill>
            <a:srgbClr val="FFFFFF"/>
          </a:solidFill>
          <a:ln w="1523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1920">
              <a:lnSpc>
                <a:spcPts val="5000"/>
              </a:lnSpc>
            </a:pPr>
            <a:r>
              <a:rPr sz="3200" spc="-5" smtClean="0"/>
              <a:t>Conclusion</a:t>
            </a:r>
            <a:endParaRPr sz="3200"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1331975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0" y="1650"/>
                </a:lnTo>
              </a:path>
            </a:pathLst>
          </a:custGeom>
          <a:ln w="12192">
            <a:solidFill>
              <a:srgbClr val="BAAA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246378"/>
            <a:ext cx="8150860" cy="5564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3200" spc="-270" dirty="0">
                <a:latin typeface="Times New Roman"/>
                <a:cs typeface="Times New Roman"/>
              </a:rPr>
              <a:t>The </a:t>
            </a:r>
            <a:r>
              <a:rPr sz="3200" spc="-225" dirty="0">
                <a:latin typeface="Times New Roman"/>
                <a:cs typeface="Times New Roman"/>
              </a:rPr>
              <a:t>time </a:t>
            </a:r>
            <a:r>
              <a:rPr sz="3200" spc="-229" dirty="0">
                <a:latin typeface="Times New Roman"/>
                <a:cs typeface="Times New Roman"/>
              </a:rPr>
              <a:t>value </a:t>
            </a:r>
            <a:r>
              <a:rPr sz="3200" spc="-210" dirty="0">
                <a:latin typeface="Times New Roman"/>
                <a:cs typeface="Times New Roman"/>
              </a:rPr>
              <a:t>of </a:t>
            </a:r>
            <a:r>
              <a:rPr sz="3200" spc="-275" dirty="0">
                <a:latin typeface="Times New Roman"/>
                <a:cs typeface="Times New Roman"/>
              </a:rPr>
              <a:t>money </a:t>
            </a:r>
            <a:r>
              <a:rPr sz="3200" spc="-285" dirty="0">
                <a:latin typeface="Times New Roman"/>
                <a:cs typeface="Times New Roman"/>
              </a:rPr>
              <a:t>(TVM) </a:t>
            </a:r>
            <a:r>
              <a:rPr sz="3200" spc="-180" dirty="0">
                <a:latin typeface="Times New Roman"/>
                <a:cs typeface="Times New Roman"/>
              </a:rPr>
              <a:t>is </a:t>
            </a:r>
            <a:r>
              <a:rPr sz="3200" spc="-215" dirty="0">
                <a:latin typeface="Times New Roman"/>
                <a:cs typeface="Times New Roman"/>
              </a:rPr>
              <a:t>the </a:t>
            </a:r>
            <a:r>
              <a:rPr sz="3200" spc="-229" dirty="0">
                <a:latin typeface="Times New Roman"/>
                <a:cs typeface="Times New Roman"/>
              </a:rPr>
              <a:t>idea </a:t>
            </a:r>
            <a:r>
              <a:rPr sz="3200" spc="-204" dirty="0">
                <a:latin typeface="Times New Roman"/>
                <a:cs typeface="Times New Roman"/>
              </a:rPr>
              <a:t>that </a:t>
            </a:r>
            <a:r>
              <a:rPr sz="3200" spc="-275" dirty="0">
                <a:latin typeface="Times New Roman"/>
                <a:cs typeface="Times New Roman"/>
              </a:rPr>
              <a:t>money </a:t>
            </a:r>
            <a:r>
              <a:rPr sz="3200" spc="-215" dirty="0">
                <a:latin typeface="Times New Roman"/>
                <a:cs typeface="Times New Roman"/>
              </a:rPr>
              <a:t>available  </a:t>
            </a:r>
            <a:r>
              <a:rPr sz="3200" spc="-210" dirty="0">
                <a:latin typeface="Times New Roman"/>
                <a:cs typeface="Times New Roman"/>
              </a:rPr>
              <a:t>at </a:t>
            </a:r>
            <a:r>
              <a:rPr sz="3200" spc="-215" dirty="0">
                <a:latin typeface="Times New Roman"/>
                <a:cs typeface="Times New Roman"/>
              </a:rPr>
              <a:t>the </a:t>
            </a:r>
            <a:r>
              <a:rPr sz="3200" spc="-220" dirty="0">
                <a:latin typeface="Times New Roman"/>
                <a:cs typeface="Times New Roman"/>
              </a:rPr>
              <a:t>present </a:t>
            </a:r>
            <a:r>
              <a:rPr sz="3200" spc="-225" dirty="0">
                <a:latin typeface="Times New Roman"/>
                <a:cs typeface="Times New Roman"/>
              </a:rPr>
              <a:t>time </a:t>
            </a:r>
            <a:r>
              <a:rPr sz="3200" spc="-175" dirty="0">
                <a:latin typeface="Times New Roman"/>
                <a:cs typeface="Times New Roman"/>
              </a:rPr>
              <a:t>is </a:t>
            </a:r>
            <a:r>
              <a:rPr sz="3200" spc="-245" dirty="0">
                <a:latin typeface="Times New Roman"/>
                <a:cs typeface="Times New Roman"/>
              </a:rPr>
              <a:t>worth </a:t>
            </a:r>
            <a:r>
              <a:rPr sz="3200" spc="-270" dirty="0">
                <a:latin typeface="Times New Roman"/>
                <a:cs typeface="Times New Roman"/>
              </a:rPr>
              <a:t>more </a:t>
            </a:r>
            <a:r>
              <a:rPr sz="3200" spc="-235" dirty="0">
                <a:latin typeface="Times New Roman"/>
                <a:cs typeface="Times New Roman"/>
              </a:rPr>
              <a:t>than </a:t>
            </a:r>
            <a:r>
              <a:rPr sz="3200" spc="-215" dirty="0">
                <a:latin typeface="Times New Roman"/>
                <a:cs typeface="Times New Roman"/>
              </a:rPr>
              <a:t>the </a:t>
            </a:r>
            <a:r>
              <a:rPr sz="3200" spc="-270" dirty="0">
                <a:latin typeface="Times New Roman"/>
                <a:cs typeface="Times New Roman"/>
              </a:rPr>
              <a:t>same </a:t>
            </a:r>
            <a:r>
              <a:rPr sz="3200" spc="-260" dirty="0">
                <a:latin typeface="Times New Roman"/>
                <a:cs typeface="Times New Roman"/>
              </a:rPr>
              <a:t>amount </a:t>
            </a:r>
            <a:r>
              <a:rPr sz="3200" spc="-210" dirty="0">
                <a:latin typeface="Times New Roman"/>
                <a:cs typeface="Times New Roman"/>
              </a:rPr>
              <a:t>in </a:t>
            </a:r>
            <a:r>
              <a:rPr sz="3200" spc="-215" dirty="0">
                <a:latin typeface="Times New Roman"/>
                <a:cs typeface="Times New Roman"/>
              </a:rPr>
              <a:t>the  </a:t>
            </a:r>
            <a:r>
              <a:rPr sz="3200" spc="-210" dirty="0">
                <a:latin typeface="Times New Roman"/>
                <a:cs typeface="Times New Roman"/>
              </a:rPr>
              <a:t>future </a:t>
            </a:r>
            <a:r>
              <a:rPr sz="3200" spc="-254" dirty="0">
                <a:latin typeface="Times New Roman"/>
                <a:cs typeface="Times New Roman"/>
              </a:rPr>
              <a:t>due </a:t>
            </a:r>
            <a:r>
              <a:rPr sz="3200" spc="-210" dirty="0">
                <a:latin typeface="Times New Roman"/>
                <a:cs typeface="Times New Roman"/>
              </a:rPr>
              <a:t>to </a:t>
            </a:r>
            <a:r>
              <a:rPr sz="3200" spc="-165" dirty="0">
                <a:latin typeface="Times New Roman"/>
                <a:cs typeface="Times New Roman"/>
              </a:rPr>
              <a:t>its </a:t>
            </a:r>
            <a:r>
              <a:rPr sz="3200" spc="-204" dirty="0">
                <a:latin typeface="Times New Roman"/>
                <a:cs typeface="Times New Roman"/>
              </a:rPr>
              <a:t>potential </a:t>
            </a:r>
            <a:r>
              <a:rPr sz="3200" spc="-235" dirty="0">
                <a:latin typeface="Times New Roman"/>
                <a:cs typeface="Times New Roman"/>
              </a:rPr>
              <a:t>earning </a:t>
            </a:r>
            <a:r>
              <a:rPr sz="3200" spc="-215" dirty="0">
                <a:latin typeface="Times New Roman"/>
                <a:cs typeface="Times New Roman"/>
              </a:rPr>
              <a:t>capacity. </a:t>
            </a:r>
            <a:r>
              <a:rPr sz="3200" spc="-229" dirty="0">
                <a:latin typeface="Times New Roman"/>
                <a:cs typeface="Times New Roman"/>
              </a:rPr>
              <a:t>This </a:t>
            </a:r>
            <a:r>
              <a:rPr sz="3200" spc="-235" dirty="0">
                <a:latin typeface="Times New Roman"/>
                <a:cs typeface="Times New Roman"/>
              </a:rPr>
              <a:t>core </a:t>
            </a:r>
            <a:r>
              <a:rPr sz="3200" spc="-210" dirty="0">
                <a:latin typeface="Times New Roman"/>
                <a:cs typeface="Times New Roman"/>
              </a:rPr>
              <a:t>principle  of </a:t>
            </a:r>
            <a:r>
              <a:rPr sz="3200" spc="-220" dirty="0">
                <a:latin typeface="Times New Roman"/>
                <a:cs typeface="Times New Roman"/>
              </a:rPr>
              <a:t>finance </a:t>
            </a:r>
            <a:r>
              <a:rPr sz="3200" spc="-229" dirty="0">
                <a:latin typeface="Times New Roman"/>
                <a:cs typeface="Times New Roman"/>
              </a:rPr>
              <a:t>holds </a:t>
            </a:r>
            <a:r>
              <a:rPr sz="3200" spc="-190" dirty="0">
                <a:latin typeface="Times New Roman"/>
                <a:cs typeface="Times New Roman"/>
              </a:rPr>
              <a:t>that, </a:t>
            </a:r>
            <a:r>
              <a:rPr sz="3200" spc="-235" dirty="0">
                <a:latin typeface="Times New Roman"/>
                <a:cs typeface="Times New Roman"/>
              </a:rPr>
              <a:t>provided </a:t>
            </a:r>
            <a:r>
              <a:rPr sz="3200" spc="-275" dirty="0">
                <a:latin typeface="Times New Roman"/>
                <a:cs typeface="Times New Roman"/>
              </a:rPr>
              <a:t>money </a:t>
            </a:r>
            <a:r>
              <a:rPr sz="3200" spc="-260" dirty="0">
                <a:latin typeface="Times New Roman"/>
                <a:cs typeface="Times New Roman"/>
              </a:rPr>
              <a:t>can </a:t>
            </a:r>
            <a:r>
              <a:rPr sz="3200" spc="-245" dirty="0">
                <a:latin typeface="Times New Roman"/>
                <a:cs typeface="Times New Roman"/>
              </a:rPr>
              <a:t>earn </a:t>
            </a:r>
            <a:r>
              <a:rPr sz="3200" spc="-190" dirty="0">
                <a:latin typeface="Times New Roman"/>
                <a:cs typeface="Times New Roman"/>
              </a:rPr>
              <a:t>interest, </a:t>
            </a:r>
            <a:r>
              <a:rPr sz="3200" spc="-254" dirty="0">
                <a:latin typeface="Times New Roman"/>
                <a:cs typeface="Times New Roman"/>
              </a:rPr>
              <a:t>any  </a:t>
            </a:r>
            <a:r>
              <a:rPr sz="3200" spc="-265" dirty="0">
                <a:latin typeface="Times New Roman"/>
                <a:cs typeface="Times New Roman"/>
              </a:rPr>
              <a:t>amount </a:t>
            </a:r>
            <a:r>
              <a:rPr sz="3200" spc="-210" dirty="0">
                <a:latin typeface="Times New Roman"/>
                <a:cs typeface="Times New Roman"/>
              </a:rPr>
              <a:t>of </a:t>
            </a:r>
            <a:r>
              <a:rPr sz="3200" spc="-275" dirty="0">
                <a:latin typeface="Times New Roman"/>
                <a:cs typeface="Times New Roman"/>
              </a:rPr>
              <a:t>money </a:t>
            </a:r>
            <a:r>
              <a:rPr sz="3200" spc="-180" dirty="0">
                <a:latin typeface="Times New Roman"/>
                <a:cs typeface="Times New Roman"/>
              </a:rPr>
              <a:t>is </a:t>
            </a:r>
            <a:r>
              <a:rPr sz="3200" spc="-250" dirty="0">
                <a:latin typeface="Times New Roman"/>
                <a:cs typeface="Times New Roman"/>
              </a:rPr>
              <a:t>worth </a:t>
            </a:r>
            <a:r>
              <a:rPr sz="3200" spc="-270" dirty="0">
                <a:latin typeface="Times New Roman"/>
                <a:cs typeface="Times New Roman"/>
              </a:rPr>
              <a:t>more </a:t>
            </a:r>
            <a:r>
              <a:rPr sz="3200" spc="-215" dirty="0">
                <a:latin typeface="Times New Roman"/>
                <a:cs typeface="Times New Roman"/>
              </a:rPr>
              <a:t>the </a:t>
            </a:r>
            <a:r>
              <a:rPr sz="3200" spc="-240" dirty="0">
                <a:latin typeface="Times New Roman"/>
                <a:cs typeface="Times New Roman"/>
              </a:rPr>
              <a:t>sooner </a:t>
            </a:r>
            <a:r>
              <a:rPr sz="3200" spc="-150" dirty="0">
                <a:latin typeface="Times New Roman"/>
                <a:cs typeface="Times New Roman"/>
              </a:rPr>
              <a:t>it </a:t>
            </a:r>
            <a:r>
              <a:rPr sz="3200" spc="-180" dirty="0">
                <a:latin typeface="Times New Roman"/>
                <a:cs typeface="Times New Roman"/>
              </a:rPr>
              <a:t>is</a:t>
            </a:r>
            <a:r>
              <a:rPr sz="3200" spc="-245" dirty="0">
                <a:latin typeface="Times New Roman"/>
                <a:cs typeface="Times New Roman"/>
              </a:rPr>
              <a:t> </a:t>
            </a:r>
            <a:r>
              <a:rPr sz="3200" spc="-204">
                <a:latin typeface="Times New Roman"/>
                <a:cs typeface="Times New Roman"/>
              </a:rPr>
              <a:t>received</a:t>
            </a:r>
            <a:r>
              <a:rPr sz="3200" spc="-204" smtClean="0">
                <a:latin typeface="Times New Roman"/>
                <a:cs typeface="Times New Roman"/>
              </a:rPr>
              <a:t>.</a:t>
            </a:r>
            <a:endParaRPr lang="en-US" sz="3200" spc="-204" dirty="0" smtClean="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tabLst>
                <a:tab pos="469900" algn="l"/>
                <a:tab pos="470534" algn="l"/>
              </a:tabLst>
            </a:pPr>
            <a:endParaRPr sz="4000">
              <a:latin typeface="Times New Roman"/>
              <a:cs typeface="Times New Roman"/>
            </a:endParaRPr>
          </a:p>
          <a:p>
            <a:pPr marL="469900" marR="417195" indent="-457200" algn="just">
              <a:lnSpc>
                <a:spcPct val="100000"/>
              </a:lnSpc>
              <a:buClr>
                <a:srgbClr val="C00000"/>
              </a:buClr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3200" spc="-265" dirty="0">
                <a:latin typeface="Times New Roman"/>
                <a:cs typeface="Times New Roman"/>
              </a:rPr>
              <a:t>Time </a:t>
            </a:r>
            <a:r>
              <a:rPr sz="3200" spc="-245" dirty="0">
                <a:latin typeface="Times New Roman"/>
                <a:cs typeface="Times New Roman"/>
              </a:rPr>
              <a:t>Value </a:t>
            </a:r>
            <a:r>
              <a:rPr sz="3200" spc="-210" dirty="0">
                <a:latin typeface="Times New Roman"/>
                <a:cs typeface="Times New Roman"/>
              </a:rPr>
              <a:t>of </a:t>
            </a:r>
            <a:r>
              <a:rPr sz="3200" spc="-290" dirty="0">
                <a:latin typeface="Times New Roman"/>
                <a:cs typeface="Times New Roman"/>
              </a:rPr>
              <a:t>Money </a:t>
            </a:r>
            <a:r>
              <a:rPr sz="3200" spc="-285" dirty="0">
                <a:latin typeface="Times New Roman"/>
                <a:cs typeface="Times New Roman"/>
              </a:rPr>
              <a:t>(TVM) </a:t>
            </a:r>
            <a:r>
              <a:rPr sz="3200" spc="-180" dirty="0">
                <a:latin typeface="Times New Roman"/>
                <a:cs typeface="Times New Roman"/>
              </a:rPr>
              <a:t>is </a:t>
            </a:r>
            <a:r>
              <a:rPr sz="3200" spc="-270" dirty="0">
                <a:latin typeface="Times New Roman"/>
                <a:cs typeface="Times New Roman"/>
              </a:rPr>
              <a:t>an </a:t>
            </a:r>
            <a:r>
              <a:rPr sz="3200" spc="-229" dirty="0">
                <a:latin typeface="Times New Roman"/>
                <a:cs typeface="Times New Roman"/>
              </a:rPr>
              <a:t>important </a:t>
            </a:r>
            <a:r>
              <a:rPr sz="3200" spc="-235" dirty="0">
                <a:latin typeface="Times New Roman"/>
                <a:cs typeface="Times New Roman"/>
              </a:rPr>
              <a:t>concept </a:t>
            </a:r>
            <a:r>
              <a:rPr sz="3200" spc="-210" dirty="0">
                <a:latin typeface="Times New Roman"/>
                <a:cs typeface="Times New Roman"/>
              </a:rPr>
              <a:t>in  </a:t>
            </a:r>
            <a:r>
              <a:rPr sz="3200" spc="-204" dirty="0">
                <a:latin typeface="Times New Roman"/>
                <a:cs typeface="Times New Roman"/>
              </a:rPr>
              <a:t>financial </a:t>
            </a:r>
            <a:r>
              <a:rPr sz="3200" spc="-254" dirty="0">
                <a:latin typeface="Times New Roman"/>
                <a:cs typeface="Times New Roman"/>
              </a:rPr>
              <a:t>management. </a:t>
            </a:r>
            <a:r>
              <a:rPr sz="3200" spc="-165" dirty="0">
                <a:latin typeface="Times New Roman"/>
                <a:cs typeface="Times New Roman"/>
              </a:rPr>
              <a:t>It </a:t>
            </a:r>
            <a:r>
              <a:rPr sz="3200" spc="-260" dirty="0">
                <a:latin typeface="Times New Roman"/>
                <a:cs typeface="Times New Roman"/>
              </a:rPr>
              <a:t>can </a:t>
            </a:r>
            <a:r>
              <a:rPr sz="3200" spc="-254" dirty="0">
                <a:latin typeface="Times New Roman"/>
                <a:cs typeface="Times New Roman"/>
              </a:rPr>
              <a:t>be </a:t>
            </a:r>
            <a:r>
              <a:rPr sz="3200" spc="-245" dirty="0">
                <a:latin typeface="Times New Roman"/>
                <a:cs typeface="Times New Roman"/>
              </a:rPr>
              <a:t>used </a:t>
            </a:r>
            <a:r>
              <a:rPr sz="3200" spc="-210" dirty="0">
                <a:latin typeface="Times New Roman"/>
                <a:cs typeface="Times New Roman"/>
              </a:rPr>
              <a:t>to </a:t>
            </a:r>
            <a:r>
              <a:rPr sz="3200" spc="-265" dirty="0">
                <a:latin typeface="Times New Roman"/>
                <a:cs typeface="Times New Roman"/>
              </a:rPr>
              <a:t>compare </a:t>
            </a:r>
            <a:r>
              <a:rPr sz="3200" spc="-225" dirty="0">
                <a:latin typeface="Times New Roman"/>
                <a:cs typeface="Times New Roman"/>
              </a:rPr>
              <a:t>investment  </a:t>
            </a:r>
            <a:r>
              <a:rPr sz="3200" spc="-204" dirty="0">
                <a:latin typeface="Times New Roman"/>
                <a:cs typeface="Times New Roman"/>
              </a:rPr>
              <a:t>alternatives </a:t>
            </a:r>
            <a:r>
              <a:rPr sz="3200" spc="-265" dirty="0">
                <a:latin typeface="Times New Roman"/>
                <a:cs typeface="Times New Roman"/>
              </a:rPr>
              <a:t>and </a:t>
            </a:r>
            <a:r>
              <a:rPr sz="3200" spc="-210" dirty="0">
                <a:latin typeface="Times New Roman"/>
                <a:cs typeface="Times New Roman"/>
              </a:rPr>
              <a:t>to </a:t>
            </a:r>
            <a:r>
              <a:rPr sz="3200" spc="-215" dirty="0">
                <a:latin typeface="Times New Roman"/>
                <a:cs typeface="Times New Roman"/>
              </a:rPr>
              <a:t>solve </a:t>
            </a:r>
            <a:r>
              <a:rPr sz="3200" spc="-245" dirty="0">
                <a:latin typeface="Times New Roman"/>
                <a:cs typeface="Times New Roman"/>
              </a:rPr>
              <a:t>problems </a:t>
            </a:r>
            <a:r>
              <a:rPr sz="3200" spc="-215" dirty="0">
                <a:latin typeface="Times New Roman"/>
                <a:cs typeface="Times New Roman"/>
              </a:rPr>
              <a:t>involving </a:t>
            </a:r>
            <a:r>
              <a:rPr sz="3200" spc="-210" dirty="0">
                <a:latin typeface="Times New Roman"/>
                <a:cs typeface="Times New Roman"/>
              </a:rPr>
              <a:t>loans, </a:t>
            </a:r>
            <a:r>
              <a:rPr sz="3200" spc="-195" dirty="0">
                <a:latin typeface="Times New Roman"/>
                <a:cs typeface="Times New Roman"/>
              </a:rPr>
              <a:t>leases,  </a:t>
            </a:r>
            <a:r>
              <a:rPr sz="3200" spc="-215" dirty="0">
                <a:latin typeface="Times New Roman"/>
                <a:cs typeface="Times New Roman"/>
              </a:rPr>
              <a:t>savings.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419100"/>
            <a:ext cx="2933700" cy="624840"/>
          </a:xfrm>
          <a:custGeom>
            <a:avLst/>
            <a:gdLst/>
            <a:ahLst/>
            <a:cxnLst/>
            <a:rect l="l" t="t" r="r" b="b"/>
            <a:pathLst>
              <a:path w="2933700" h="624840">
                <a:moveTo>
                  <a:pt x="0" y="624839"/>
                </a:moveTo>
                <a:lnTo>
                  <a:pt x="2933700" y="624839"/>
                </a:lnTo>
                <a:lnTo>
                  <a:pt x="2933700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6700" y="1112519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0" y="0"/>
                </a:moveTo>
                <a:lnTo>
                  <a:pt x="30480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320" y="3581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6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6700" y="35052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0" y="0"/>
                </a:moveTo>
                <a:lnTo>
                  <a:pt x="30480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07079" y="3581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6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7179" y="1066800"/>
            <a:ext cx="2987040" cy="0"/>
          </a:xfrm>
          <a:custGeom>
            <a:avLst/>
            <a:gdLst/>
            <a:ahLst/>
            <a:cxnLst/>
            <a:rect l="l" t="t" r="r" b="b"/>
            <a:pathLst>
              <a:path w="2987040">
                <a:moveTo>
                  <a:pt x="0" y="0"/>
                </a:moveTo>
                <a:lnTo>
                  <a:pt x="2987040" y="0"/>
                </a:lnTo>
              </a:path>
            </a:pathLst>
          </a:custGeom>
          <a:ln w="457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828800" y="381000"/>
            <a:ext cx="3048000" cy="65402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3664">
              <a:lnSpc>
                <a:spcPts val="5130"/>
              </a:lnSpc>
            </a:pPr>
            <a:r>
              <a:rPr sz="3600" dirty="0"/>
              <a:t>Introduction.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762000"/>
            <a:ext cx="7912100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2800" spc="-355" dirty="0">
                <a:latin typeface="Times New Roman"/>
                <a:cs typeface="Times New Roman"/>
              </a:rPr>
              <a:t>TVM </a:t>
            </a:r>
            <a:r>
              <a:rPr sz="2800" spc="-229" dirty="0">
                <a:latin typeface="Times New Roman"/>
                <a:cs typeface="Times New Roman"/>
              </a:rPr>
              <a:t>help </a:t>
            </a:r>
            <a:r>
              <a:rPr sz="2800" spc="-240" dirty="0">
                <a:latin typeface="Times New Roman"/>
                <a:cs typeface="Times New Roman"/>
              </a:rPr>
              <a:t>us </a:t>
            </a:r>
            <a:r>
              <a:rPr sz="2800" spc="-210" dirty="0">
                <a:latin typeface="Times New Roman"/>
                <a:cs typeface="Times New Roman"/>
              </a:rPr>
              <a:t>in </a:t>
            </a:r>
            <a:r>
              <a:rPr sz="2800" spc="-254" dirty="0">
                <a:latin typeface="Times New Roman"/>
                <a:cs typeface="Times New Roman"/>
              </a:rPr>
              <a:t>knowing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29" dirty="0">
                <a:latin typeface="Times New Roman"/>
                <a:cs typeface="Times New Roman"/>
              </a:rPr>
              <a:t>value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75" dirty="0">
                <a:latin typeface="Times New Roman"/>
                <a:cs typeface="Times New Roman"/>
              </a:rPr>
              <a:t>money </a:t>
            </a:r>
            <a:r>
              <a:rPr sz="2800" spc="-204" dirty="0">
                <a:latin typeface="Times New Roman"/>
                <a:cs typeface="Times New Roman"/>
              </a:rPr>
              <a:t>invested. </a:t>
            </a:r>
            <a:r>
              <a:rPr sz="2800" spc="-265" dirty="0">
                <a:latin typeface="Times New Roman"/>
                <a:cs typeface="Times New Roman"/>
              </a:rPr>
              <a:t>As </a:t>
            </a:r>
            <a:r>
              <a:rPr sz="2800" spc="-225" dirty="0">
                <a:latin typeface="Times New Roman"/>
                <a:cs typeface="Times New Roman"/>
              </a:rPr>
              <a:t>time  </a:t>
            </a:r>
            <a:r>
              <a:rPr sz="2800" spc="-245" dirty="0">
                <a:latin typeface="Times New Roman"/>
                <a:cs typeface="Times New Roman"/>
              </a:rPr>
              <a:t>changes </a:t>
            </a:r>
            <a:r>
              <a:rPr sz="2800" spc="-229" dirty="0">
                <a:latin typeface="Times New Roman"/>
                <a:cs typeface="Times New Roman"/>
              </a:rPr>
              <a:t>value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75" dirty="0">
                <a:latin typeface="Times New Roman"/>
                <a:cs typeface="Times New Roman"/>
              </a:rPr>
              <a:t>money </a:t>
            </a:r>
            <a:r>
              <a:rPr sz="2800" spc="-215" dirty="0">
                <a:latin typeface="Times New Roman"/>
                <a:cs typeface="Times New Roman"/>
              </a:rPr>
              <a:t>invested </a:t>
            </a:r>
            <a:r>
              <a:rPr sz="2800" spc="-270" dirty="0">
                <a:latin typeface="Times New Roman"/>
                <a:cs typeface="Times New Roman"/>
              </a:rPr>
              <a:t>on </a:t>
            </a:r>
            <a:r>
              <a:rPr sz="2800" spc="-254" dirty="0">
                <a:latin typeface="Times New Roman"/>
                <a:cs typeface="Times New Roman"/>
              </a:rPr>
              <a:t>any </a:t>
            </a:r>
            <a:r>
              <a:rPr sz="2800" spc="-204" dirty="0">
                <a:latin typeface="Times New Roman"/>
                <a:cs typeface="Times New Roman"/>
              </a:rPr>
              <a:t>project/ </a:t>
            </a:r>
            <a:r>
              <a:rPr sz="2800" spc="-220" dirty="0">
                <a:latin typeface="Times New Roman"/>
                <a:cs typeface="Times New Roman"/>
              </a:rPr>
              <a:t>firm also  </a:t>
            </a:r>
            <a:r>
              <a:rPr sz="2800" spc="-235" dirty="0">
                <a:latin typeface="Times New Roman"/>
                <a:cs typeface="Times New Roman"/>
              </a:rPr>
              <a:t>changes. </a:t>
            </a:r>
            <a:r>
              <a:rPr sz="2800" spc="-285" dirty="0">
                <a:latin typeface="Times New Roman"/>
                <a:cs typeface="Times New Roman"/>
              </a:rPr>
              <a:t>And </a:t>
            </a:r>
            <a:r>
              <a:rPr sz="2800" spc="-165" dirty="0">
                <a:latin typeface="Times New Roman"/>
                <a:cs typeface="Times New Roman"/>
              </a:rPr>
              <a:t>its </a:t>
            </a:r>
            <a:r>
              <a:rPr sz="2800" spc="-220" dirty="0">
                <a:latin typeface="Times New Roman"/>
                <a:cs typeface="Times New Roman"/>
              </a:rPr>
              <a:t>present </a:t>
            </a:r>
            <a:r>
              <a:rPr sz="2800" spc="-229" dirty="0">
                <a:latin typeface="Times New Roman"/>
                <a:cs typeface="Times New Roman"/>
              </a:rPr>
              <a:t>value </a:t>
            </a:r>
            <a:r>
              <a:rPr sz="2800" spc="-180" dirty="0">
                <a:latin typeface="Times New Roman"/>
                <a:cs typeface="Times New Roman"/>
              </a:rPr>
              <a:t>is </a:t>
            </a:r>
            <a:r>
              <a:rPr sz="2800" spc="-220" dirty="0">
                <a:latin typeface="Times New Roman"/>
                <a:cs typeface="Times New Roman"/>
              </a:rPr>
              <a:t>calculated </a:t>
            </a:r>
            <a:r>
              <a:rPr sz="2800" spc="-254" dirty="0">
                <a:latin typeface="Times New Roman"/>
                <a:cs typeface="Times New Roman"/>
              </a:rPr>
              <a:t>by </a:t>
            </a:r>
            <a:r>
              <a:rPr sz="2800" spc="-229">
                <a:latin typeface="Times New Roman"/>
                <a:cs typeface="Times New Roman"/>
              </a:rPr>
              <a:t>using  </a:t>
            </a:r>
            <a:r>
              <a:rPr lang="en-US" sz="2800" spc="-240" dirty="0" smtClean="0">
                <a:latin typeface="Times New Roman"/>
                <a:cs typeface="Times New Roman"/>
              </a:rPr>
              <a:t>some techniques</a:t>
            </a:r>
            <a:r>
              <a:rPr lang="en-US" sz="2800" spc="-229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0500" y="79248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500" y="19812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8280" y="205740"/>
            <a:ext cx="0" cy="579120"/>
          </a:xfrm>
          <a:custGeom>
            <a:avLst/>
            <a:gdLst/>
            <a:ahLst/>
            <a:cxnLst/>
            <a:rect l="l" t="t" r="r" b="b"/>
            <a:pathLst>
              <a:path h="579120">
                <a:moveTo>
                  <a:pt x="0" y="0"/>
                </a:moveTo>
                <a:lnTo>
                  <a:pt x="0" y="579119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322578"/>
            <a:ext cx="7924165" cy="4567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8419" indent="-457200" algn="just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tabLst>
                <a:tab pos="469900" algn="l"/>
                <a:tab pos="470534" algn="l"/>
              </a:tabLst>
            </a:pPr>
            <a:r>
              <a:rPr sz="2800" spc="-250" dirty="0">
                <a:latin typeface="Times New Roman"/>
                <a:cs typeface="Times New Roman"/>
              </a:rPr>
              <a:t>There </a:t>
            </a:r>
            <a:r>
              <a:rPr sz="2800" spc="-235" dirty="0">
                <a:latin typeface="Times New Roman"/>
                <a:cs typeface="Times New Roman"/>
              </a:rPr>
              <a:t>are </a:t>
            </a:r>
            <a:r>
              <a:rPr sz="2800" spc="-215" dirty="0">
                <a:latin typeface="Times New Roman"/>
                <a:cs typeface="Times New Roman"/>
              </a:rPr>
              <a:t>certain </a:t>
            </a:r>
            <a:r>
              <a:rPr sz="2800" spc="-240" dirty="0">
                <a:latin typeface="Times New Roman"/>
                <a:cs typeface="Times New Roman"/>
              </a:rPr>
              <a:t>reason </a:t>
            </a:r>
            <a:r>
              <a:rPr sz="2800" spc="-254" dirty="0">
                <a:latin typeface="Times New Roman"/>
                <a:cs typeface="Times New Roman"/>
              </a:rPr>
              <a:t>which </a:t>
            </a:r>
            <a:r>
              <a:rPr sz="2800" spc="-235" dirty="0">
                <a:latin typeface="Times New Roman"/>
                <a:cs typeface="Times New Roman"/>
              </a:rPr>
              <a:t>determine </a:t>
            </a:r>
            <a:r>
              <a:rPr sz="2800" spc="-204" dirty="0">
                <a:latin typeface="Times New Roman"/>
                <a:cs typeface="Times New Roman"/>
              </a:rPr>
              <a:t>that </a:t>
            </a:r>
            <a:r>
              <a:rPr sz="2800" spc="-275" dirty="0">
                <a:latin typeface="Times New Roman"/>
                <a:cs typeface="Times New Roman"/>
              </a:rPr>
              <a:t>money </a:t>
            </a:r>
            <a:r>
              <a:rPr sz="2800" spc="-245" dirty="0">
                <a:latin typeface="Times New Roman"/>
                <a:cs typeface="Times New Roman"/>
              </a:rPr>
              <a:t>has </a:t>
            </a:r>
            <a:r>
              <a:rPr sz="2800" spc="-225">
                <a:latin typeface="Times New Roman"/>
                <a:cs typeface="Times New Roman"/>
              </a:rPr>
              <a:t>time  </a:t>
            </a:r>
            <a:r>
              <a:rPr sz="2800" spc="-229" smtClean="0">
                <a:latin typeface="Times New Roman"/>
                <a:cs typeface="Times New Roman"/>
              </a:rPr>
              <a:t>value</a:t>
            </a:r>
            <a:r>
              <a:rPr lang="en-US" sz="2800" spc="-229" dirty="0" smtClean="0">
                <a:latin typeface="Times New Roman"/>
                <a:cs typeface="Times New Roman"/>
              </a:rPr>
              <a:t> </a:t>
            </a:r>
            <a:r>
              <a:rPr sz="2800" spc="-220" smtClean="0">
                <a:latin typeface="Times New Roman"/>
                <a:cs typeface="Times New Roman"/>
              </a:rPr>
              <a:t>following </a:t>
            </a:r>
            <a:r>
              <a:rPr sz="2800" spc="-235" dirty="0">
                <a:latin typeface="Times New Roman"/>
                <a:cs typeface="Times New Roman"/>
              </a:rPr>
              <a:t>are </a:t>
            </a:r>
            <a:r>
              <a:rPr sz="2800" spc="-215" dirty="0">
                <a:latin typeface="Times New Roman"/>
                <a:cs typeface="Times New Roman"/>
              </a:rPr>
              <a:t>the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229" dirty="0">
                <a:latin typeface="Times New Roman"/>
                <a:cs typeface="Times New Roman"/>
              </a:rPr>
              <a:t>reason;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4984" algn="just">
              <a:lnSpc>
                <a:spcPct val="100800"/>
              </a:lnSpc>
              <a:spcBef>
                <a:spcPts val="484"/>
              </a:spcBef>
              <a:buClr>
                <a:srgbClr val="C00000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3200" b="1" spc="-265" dirty="0">
                <a:latin typeface="Times New Roman"/>
                <a:cs typeface="Times New Roman"/>
              </a:rPr>
              <a:t>Risk </a:t>
            </a:r>
            <a:r>
              <a:rPr sz="3200" b="1" spc="-305" dirty="0">
                <a:latin typeface="Times New Roman"/>
                <a:cs typeface="Times New Roman"/>
              </a:rPr>
              <a:t>and </a:t>
            </a:r>
            <a:r>
              <a:rPr sz="3200" b="1" spc="-254" dirty="0">
                <a:latin typeface="Times New Roman"/>
                <a:cs typeface="Times New Roman"/>
              </a:rPr>
              <a:t>Uncertainty </a:t>
            </a:r>
            <a:r>
              <a:rPr sz="3200" b="1" spc="-495" dirty="0">
                <a:latin typeface="Arial"/>
                <a:cs typeface="Arial"/>
              </a:rPr>
              <a:t>– </a:t>
            </a:r>
            <a:r>
              <a:rPr sz="2800" spc="-265" dirty="0">
                <a:latin typeface="Times New Roman"/>
                <a:cs typeface="Times New Roman"/>
              </a:rPr>
              <a:t>As </a:t>
            </a:r>
            <a:r>
              <a:rPr sz="2800" spc="-300" dirty="0">
                <a:latin typeface="Times New Roman"/>
                <a:cs typeface="Times New Roman"/>
              </a:rPr>
              <a:t>we </a:t>
            </a:r>
            <a:r>
              <a:rPr sz="2800" spc="-280" dirty="0">
                <a:latin typeface="Times New Roman"/>
                <a:cs typeface="Times New Roman"/>
              </a:rPr>
              <a:t>know </a:t>
            </a:r>
            <a:r>
              <a:rPr sz="2800" spc="-210" dirty="0">
                <a:latin typeface="Times New Roman"/>
                <a:cs typeface="Times New Roman"/>
              </a:rPr>
              <a:t>future </a:t>
            </a:r>
            <a:r>
              <a:rPr sz="2800" spc="-180" dirty="0">
                <a:latin typeface="Times New Roman"/>
                <a:cs typeface="Times New Roman"/>
              </a:rPr>
              <a:t>is </a:t>
            </a:r>
            <a:r>
              <a:rPr sz="2800" spc="-235" dirty="0">
                <a:latin typeface="Times New Roman"/>
                <a:cs typeface="Times New Roman"/>
              </a:rPr>
              <a:t>never </a:t>
            </a:r>
            <a:r>
              <a:rPr sz="2800" spc="-215" dirty="0">
                <a:latin typeface="Times New Roman"/>
                <a:cs typeface="Times New Roman"/>
              </a:rPr>
              <a:t>certain  </a:t>
            </a:r>
            <a:r>
              <a:rPr sz="2800" spc="-270" dirty="0">
                <a:latin typeface="Times New Roman"/>
                <a:cs typeface="Times New Roman"/>
              </a:rPr>
              <a:t>and </a:t>
            </a:r>
            <a:r>
              <a:rPr sz="2800" spc="-300" dirty="0">
                <a:latin typeface="Times New Roman"/>
                <a:cs typeface="Times New Roman"/>
              </a:rPr>
              <a:t>we </a:t>
            </a:r>
            <a:r>
              <a:rPr sz="2800" spc="-220" dirty="0">
                <a:latin typeface="Times New Roman"/>
                <a:cs typeface="Times New Roman"/>
              </a:rPr>
              <a:t>can’t </a:t>
            </a:r>
            <a:r>
              <a:rPr sz="2800" spc="-229" dirty="0">
                <a:latin typeface="Times New Roman"/>
                <a:cs typeface="Times New Roman"/>
              </a:rPr>
              <a:t>determines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195" dirty="0">
                <a:latin typeface="Times New Roman"/>
                <a:cs typeface="Times New Roman"/>
              </a:rPr>
              <a:t>risk </a:t>
            </a:r>
            <a:r>
              <a:rPr sz="2800" spc="-225" dirty="0">
                <a:latin typeface="Times New Roman"/>
                <a:cs typeface="Times New Roman"/>
              </a:rPr>
              <a:t>involved </a:t>
            </a:r>
            <a:r>
              <a:rPr sz="2800" spc="-210" dirty="0">
                <a:latin typeface="Times New Roman"/>
                <a:cs typeface="Times New Roman"/>
              </a:rPr>
              <a:t>in future </a:t>
            </a:r>
            <a:r>
              <a:rPr sz="2800" spc="-245" dirty="0">
                <a:latin typeface="Times New Roman"/>
                <a:cs typeface="Times New Roman"/>
              </a:rPr>
              <a:t>because  </a:t>
            </a:r>
            <a:r>
              <a:rPr sz="2800" spc="-225" dirty="0">
                <a:latin typeface="Times New Roman"/>
                <a:cs typeface="Times New Roman"/>
              </a:rPr>
              <a:t>outflow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45" dirty="0">
                <a:latin typeface="Times New Roman"/>
                <a:cs typeface="Times New Roman"/>
              </a:rPr>
              <a:t>cash </a:t>
            </a:r>
            <a:r>
              <a:rPr sz="2800" spc="-175" dirty="0">
                <a:latin typeface="Times New Roman"/>
                <a:cs typeface="Times New Roman"/>
              </a:rPr>
              <a:t>is </a:t>
            </a:r>
            <a:r>
              <a:rPr sz="2800" spc="-210" dirty="0">
                <a:latin typeface="Times New Roman"/>
                <a:cs typeface="Times New Roman"/>
              </a:rPr>
              <a:t>in </a:t>
            </a:r>
            <a:r>
              <a:rPr sz="2800" spc="-245" dirty="0">
                <a:latin typeface="Times New Roman"/>
                <a:cs typeface="Times New Roman"/>
              </a:rPr>
              <a:t>our </a:t>
            </a:r>
            <a:r>
              <a:rPr sz="2800" spc="-265" dirty="0">
                <a:latin typeface="Times New Roman"/>
                <a:cs typeface="Times New Roman"/>
              </a:rPr>
              <a:t>hand </a:t>
            </a:r>
            <a:r>
              <a:rPr sz="2800" spc="-240" dirty="0">
                <a:latin typeface="Times New Roman"/>
                <a:cs typeface="Times New Roman"/>
              </a:rPr>
              <a:t>as </a:t>
            </a:r>
            <a:r>
              <a:rPr sz="2800" spc="-254" dirty="0">
                <a:latin typeface="Times New Roman"/>
                <a:cs typeface="Times New Roman"/>
              </a:rPr>
              <a:t>payment </a:t>
            </a:r>
            <a:r>
              <a:rPr sz="2800" spc="-260" dirty="0">
                <a:latin typeface="Times New Roman"/>
                <a:cs typeface="Times New Roman"/>
              </a:rPr>
              <a:t>where </a:t>
            </a:r>
            <a:r>
              <a:rPr sz="2800" spc="-240" dirty="0">
                <a:latin typeface="Times New Roman"/>
                <a:cs typeface="Times New Roman"/>
              </a:rPr>
              <a:t>as </a:t>
            </a:r>
            <a:r>
              <a:rPr sz="2800" spc="-215" dirty="0">
                <a:latin typeface="Times New Roman"/>
                <a:cs typeface="Times New Roman"/>
              </a:rPr>
              <a:t>there </a:t>
            </a:r>
            <a:r>
              <a:rPr sz="2800" spc="-175" dirty="0">
                <a:latin typeface="Times New Roman"/>
                <a:cs typeface="Times New Roman"/>
              </a:rPr>
              <a:t>is </a:t>
            </a:r>
            <a:r>
              <a:rPr sz="2800" spc="-270" dirty="0">
                <a:latin typeface="Times New Roman"/>
                <a:cs typeface="Times New Roman"/>
              </a:rPr>
              <a:t>no  </a:t>
            </a:r>
            <a:r>
              <a:rPr sz="2800" spc="-204" dirty="0">
                <a:latin typeface="Times New Roman"/>
                <a:cs typeface="Times New Roman"/>
              </a:rPr>
              <a:t>certainty for </a:t>
            </a:r>
            <a:r>
              <a:rPr sz="2800" spc="-210" dirty="0">
                <a:latin typeface="Times New Roman"/>
                <a:cs typeface="Times New Roman"/>
              </a:rPr>
              <a:t>future </a:t>
            </a:r>
            <a:r>
              <a:rPr sz="2800" spc="-245" dirty="0">
                <a:latin typeface="Times New Roman"/>
                <a:cs typeface="Times New Roman"/>
              </a:rPr>
              <a:t>cash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04" dirty="0">
                <a:latin typeface="Times New Roman"/>
                <a:cs typeface="Times New Roman"/>
              </a:rPr>
              <a:t>inflows.</a:t>
            </a:r>
            <a:endParaRPr sz="2800">
              <a:latin typeface="Times New Roman"/>
              <a:cs typeface="Times New Roman"/>
            </a:endParaRPr>
          </a:p>
          <a:p>
            <a:pPr marL="527685" marR="134620" indent="-514984" algn="just">
              <a:lnSpc>
                <a:spcPct val="100800"/>
              </a:lnSpc>
              <a:spcBef>
                <a:spcPts val="480"/>
              </a:spcBef>
              <a:buClr>
                <a:srgbClr val="C00000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3200" b="1" spc="-235" dirty="0">
                <a:latin typeface="Times New Roman"/>
                <a:cs typeface="Times New Roman"/>
              </a:rPr>
              <a:t>Inflation </a:t>
            </a:r>
            <a:r>
              <a:rPr sz="3200" b="1" spc="-210" dirty="0">
                <a:latin typeface="Times New Roman"/>
                <a:cs typeface="Times New Roman"/>
              </a:rPr>
              <a:t>- </a:t>
            </a:r>
            <a:r>
              <a:rPr sz="2800" spc="-225" dirty="0">
                <a:latin typeface="Times New Roman"/>
                <a:cs typeface="Times New Roman"/>
              </a:rPr>
              <a:t>In </a:t>
            </a:r>
            <a:r>
              <a:rPr sz="2800" spc="-270" dirty="0">
                <a:latin typeface="Times New Roman"/>
                <a:cs typeface="Times New Roman"/>
              </a:rPr>
              <a:t>an </a:t>
            </a:r>
            <a:r>
              <a:rPr sz="2800" spc="-204" dirty="0">
                <a:latin typeface="Times New Roman"/>
                <a:cs typeface="Times New Roman"/>
              </a:rPr>
              <a:t>inflationary </a:t>
            </a:r>
            <a:r>
              <a:rPr sz="2800" spc="-250" dirty="0">
                <a:latin typeface="Times New Roman"/>
                <a:cs typeface="Times New Roman"/>
              </a:rPr>
              <a:t>economy,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75" dirty="0">
                <a:latin typeface="Times New Roman"/>
                <a:cs typeface="Times New Roman"/>
              </a:rPr>
              <a:t>money </a:t>
            </a:r>
            <a:r>
              <a:rPr sz="2800" spc="-225" dirty="0">
                <a:latin typeface="Times New Roman"/>
                <a:cs typeface="Times New Roman"/>
              </a:rPr>
              <a:t>received  </a:t>
            </a:r>
            <a:r>
              <a:rPr sz="2800" spc="-215" dirty="0">
                <a:latin typeface="Times New Roman"/>
                <a:cs typeface="Times New Roman"/>
              </a:rPr>
              <a:t>today, </a:t>
            </a:r>
            <a:r>
              <a:rPr sz="2800" spc="-245" dirty="0">
                <a:latin typeface="Times New Roman"/>
                <a:cs typeface="Times New Roman"/>
              </a:rPr>
              <a:t>has </a:t>
            </a:r>
            <a:r>
              <a:rPr sz="2800" spc="-270" dirty="0">
                <a:latin typeface="Times New Roman"/>
                <a:cs typeface="Times New Roman"/>
              </a:rPr>
              <a:t>more </a:t>
            </a:r>
            <a:r>
              <a:rPr sz="2800" spc="-235" dirty="0">
                <a:latin typeface="Times New Roman"/>
                <a:cs typeface="Times New Roman"/>
              </a:rPr>
              <a:t>purchasing </a:t>
            </a:r>
            <a:r>
              <a:rPr sz="2800" spc="-265" dirty="0">
                <a:latin typeface="Times New Roman"/>
                <a:cs typeface="Times New Roman"/>
              </a:rPr>
              <a:t>power </a:t>
            </a:r>
            <a:r>
              <a:rPr sz="2800" spc="-235" dirty="0">
                <a:latin typeface="Times New Roman"/>
                <a:cs typeface="Times New Roman"/>
              </a:rPr>
              <a:t>than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75" dirty="0">
                <a:latin typeface="Times New Roman"/>
                <a:cs typeface="Times New Roman"/>
              </a:rPr>
              <a:t>money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54" dirty="0">
                <a:latin typeface="Times New Roman"/>
                <a:cs typeface="Times New Roman"/>
              </a:rPr>
              <a:t>be  </a:t>
            </a:r>
            <a:r>
              <a:rPr sz="2800" spc="-225" dirty="0">
                <a:latin typeface="Times New Roman"/>
                <a:cs typeface="Times New Roman"/>
              </a:rPr>
              <a:t>received </a:t>
            </a:r>
            <a:r>
              <a:rPr sz="2800" spc="-210" dirty="0">
                <a:latin typeface="Times New Roman"/>
                <a:cs typeface="Times New Roman"/>
              </a:rPr>
              <a:t>in </a:t>
            </a:r>
            <a:r>
              <a:rPr sz="2800" spc="-195" dirty="0">
                <a:latin typeface="Times New Roman"/>
                <a:cs typeface="Times New Roman"/>
              </a:rPr>
              <a:t>future. </a:t>
            </a:r>
            <a:r>
              <a:rPr sz="2800" spc="-229" dirty="0">
                <a:latin typeface="Times New Roman"/>
                <a:cs typeface="Times New Roman"/>
              </a:rPr>
              <a:t>In </a:t>
            </a:r>
            <a:r>
              <a:rPr sz="2800" spc="-225" dirty="0">
                <a:latin typeface="Times New Roman"/>
                <a:cs typeface="Times New Roman"/>
              </a:rPr>
              <a:t>other </a:t>
            </a:r>
            <a:r>
              <a:rPr sz="2800" spc="-235" dirty="0">
                <a:latin typeface="Times New Roman"/>
                <a:cs typeface="Times New Roman"/>
              </a:rPr>
              <a:t>words, </a:t>
            </a:r>
            <a:r>
              <a:rPr sz="2800" spc="-275" dirty="0">
                <a:latin typeface="Times New Roman"/>
                <a:cs typeface="Times New Roman"/>
              </a:rPr>
              <a:t>a </a:t>
            </a:r>
            <a:r>
              <a:rPr sz="2800" spc="-240" dirty="0">
                <a:latin typeface="Times New Roman"/>
                <a:cs typeface="Times New Roman"/>
              </a:rPr>
              <a:t>rupee </a:t>
            </a:r>
            <a:r>
              <a:rPr sz="2800" spc="-235" dirty="0">
                <a:latin typeface="Times New Roman"/>
                <a:cs typeface="Times New Roman"/>
              </a:rPr>
              <a:t>today </a:t>
            </a:r>
            <a:r>
              <a:rPr sz="2800" spc="-220" dirty="0">
                <a:latin typeface="Times New Roman"/>
                <a:cs typeface="Times New Roman"/>
              </a:rPr>
              <a:t>represents </a:t>
            </a:r>
            <a:r>
              <a:rPr sz="2800" spc="-275" dirty="0">
                <a:latin typeface="Times New Roman"/>
                <a:cs typeface="Times New Roman"/>
              </a:rPr>
              <a:t>a  </a:t>
            </a:r>
            <a:r>
              <a:rPr sz="2800" spc="-220" dirty="0">
                <a:latin typeface="Times New Roman"/>
                <a:cs typeface="Times New Roman"/>
              </a:rPr>
              <a:t>greater </a:t>
            </a:r>
            <a:r>
              <a:rPr sz="2800" spc="-215" dirty="0">
                <a:latin typeface="Times New Roman"/>
                <a:cs typeface="Times New Roman"/>
              </a:rPr>
              <a:t>real </a:t>
            </a:r>
            <a:r>
              <a:rPr sz="2800" spc="-235" dirty="0">
                <a:latin typeface="Times New Roman"/>
                <a:cs typeface="Times New Roman"/>
              </a:rPr>
              <a:t>purchasing </a:t>
            </a:r>
            <a:r>
              <a:rPr sz="2800" spc="-265" dirty="0">
                <a:latin typeface="Times New Roman"/>
                <a:cs typeface="Times New Roman"/>
              </a:rPr>
              <a:t>power </a:t>
            </a:r>
            <a:r>
              <a:rPr sz="2800" spc="-235" dirty="0">
                <a:latin typeface="Times New Roman"/>
                <a:cs typeface="Times New Roman"/>
              </a:rPr>
              <a:t>than </a:t>
            </a:r>
            <a:r>
              <a:rPr sz="2800" spc="-280" dirty="0">
                <a:latin typeface="Times New Roman"/>
                <a:cs typeface="Times New Roman"/>
              </a:rPr>
              <a:t>a </a:t>
            </a:r>
            <a:r>
              <a:rPr sz="2800" spc="-240" dirty="0">
                <a:latin typeface="Times New Roman"/>
                <a:cs typeface="Times New Roman"/>
              </a:rPr>
              <a:t>rupee </a:t>
            </a:r>
            <a:r>
              <a:rPr sz="2800" spc="-210" dirty="0">
                <a:latin typeface="Times New Roman"/>
                <a:cs typeface="Times New Roman"/>
              </a:rPr>
              <a:t>in</a:t>
            </a:r>
            <a:r>
              <a:rPr sz="2800" spc="-445" dirty="0">
                <a:latin typeface="Times New Roman"/>
                <a:cs typeface="Times New Roman"/>
              </a:rPr>
              <a:t> </a:t>
            </a:r>
            <a:r>
              <a:rPr sz="2800" spc="-195" dirty="0">
                <a:latin typeface="Times New Roman"/>
                <a:cs typeface="Times New Roman"/>
              </a:rPr>
              <a:t>future.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266700"/>
            <a:ext cx="6896100" cy="624840"/>
          </a:xfrm>
          <a:custGeom>
            <a:avLst/>
            <a:gdLst/>
            <a:ahLst/>
            <a:cxnLst/>
            <a:rect l="l" t="t" r="r" b="b"/>
            <a:pathLst>
              <a:path w="6896100" h="624840">
                <a:moveTo>
                  <a:pt x="0" y="624839"/>
                </a:moveTo>
                <a:lnTo>
                  <a:pt x="6896100" y="624839"/>
                </a:lnTo>
                <a:lnTo>
                  <a:pt x="6896100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100" y="960119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>
                <a:moveTo>
                  <a:pt x="0" y="0"/>
                </a:moveTo>
                <a:lnTo>
                  <a:pt x="70104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19" y="2057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6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198120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>
                <a:moveTo>
                  <a:pt x="0" y="0"/>
                </a:moveTo>
                <a:lnTo>
                  <a:pt x="70104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21880" y="2057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59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9580" y="914400"/>
            <a:ext cx="6949440" cy="0"/>
          </a:xfrm>
          <a:custGeom>
            <a:avLst/>
            <a:gdLst/>
            <a:ahLst/>
            <a:cxnLst/>
            <a:rect l="l" t="t" r="r" b="b"/>
            <a:pathLst>
              <a:path w="6949440">
                <a:moveTo>
                  <a:pt x="0" y="0"/>
                </a:moveTo>
                <a:lnTo>
                  <a:pt x="6949440" y="0"/>
                </a:lnTo>
              </a:path>
            </a:pathLst>
          </a:custGeom>
          <a:ln w="457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6979920" cy="64120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4300">
              <a:lnSpc>
                <a:spcPts val="4995"/>
              </a:lnSpc>
            </a:pPr>
            <a:r>
              <a:rPr sz="3200" dirty="0"/>
              <a:t>Reason for Time value of</a:t>
            </a:r>
            <a:r>
              <a:rPr sz="3200" spc="-105" dirty="0"/>
              <a:t> </a:t>
            </a:r>
            <a:r>
              <a:rPr sz="3200" dirty="0"/>
              <a:t>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914400"/>
            <a:ext cx="7825740" cy="4621137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527685" marR="894715" indent="-514984" algn="just">
              <a:lnSpc>
                <a:spcPct val="102299"/>
              </a:lnSpc>
              <a:spcBef>
                <a:spcPts val="15"/>
              </a:spcBef>
              <a:buClr>
                <a:srgbClr val="C00000"/>
              </a:buClr>
              <a:buAutoNum type="arabicPeriod" startAt="3"/>
              <a:tabLst>
                <a:tab pos="527685" algn="l"/>
                <a:tab pos="528320" algn="l"/>
              </a:tabLst>
            </a:pPr>
            <a:r>
              <a:rPr sz="3200" b="1" spc="-295" dirty="0">
                <a:latin typeface="Times New Roman"/>
                <a:cs typeface="Times New Roman"/>
              </a:rPr>
              <a:t>Consumption </a:t>
            </a:r>
            <a:r>
              <a:rPr sz="3200" b="1" spc="-210" dirty="0">
                <a:latin typeface="Times New Roman"/>
                <a:cs typeface="Times New Roman"/>
              </a:rPr>
              <a:t>- </a:t>
            </a:r>
            <a:r>
              <a:rPr sz="2800" spc="-215" dirty="0">
                <a:latin typeface="Times New Roman"/>
                <a:cs typeface="Times New Roman"/>
              </a:rPr>
              <a:t>Individuals </a:t>
            </a:r>
            <a:r>
              <a:rPr sz="2800" spc="-220" dirty="0">
                <a:latin typeface="Times New Roman"/>
                <a:cs typeface="Times New Roman"/>
              </a:rPr>
              <a:t>generally </a:t>
            </a:r>
            <a:r>
              <a:rPr sz="2800" spc="-215" dirty="0">
                <a:latin typeface="Times New Roman"/>
                <a:cs typeface="Times New Roman"/>
              </a:rPr>
              <a:t>prefer </a:t>
            </a:r>
            <a:r>
              <a:rPr sz="2800" spc="-220" dirty="0">
                <a:latin typeface="Times New Roman"/>
                <a:cs typeface="Times New Roman"/>
              </a:rPr>
              <a:t>current  </a:t>
            </a:r>
            <a:r>
              <a:rPr sz="2800" spc="-245" dirty="0">
                <a:latin typeface="Times New Roman"/>
                <a:cs typeface="Times New Roman"/>
              </a:rPr>
              <a:t>consumption </a:t>
            </a:r>
            <a:r>
              <a:rPr sz="2800" spc="-210" dirty="0">
                <a:latin typeface="Times New Roman"/>
                <a:cs typeface="Times New Roman"/>
              </a:rPr>
              <a:t>to future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-235" dirty="0">
                <a:latin typeface="Times New Roman"/>
                <a:cs typeface="Times New Roman"/>
              </a:rPr>
              <a:t>consumption.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4984" algn="just">
              <a:lnSpc>
                <a:spcPct val="101099"/>
              </a:lnSpc>
              <a:spcBef>
                <a:spcPts val="470"/>
              </a:spcBef>
              <a:buClr>
                <a:srgbClr val="C00000"/>
              </a:buClr>
              <a:buAutoNum type="arabicPeriod" startAt="3"/>
              <a:tabLst>
                <a:tab pos="527685" algn="l"/>
                <a:tab pos="528320" algn="l"/>
              </a:tabLst>
            </a:pPr>
            <a:r>
              <a:rPr sz="3200" b="1" spc="-260" dirty="0">
                <a:latin typeface="Times New Roman"/>
                <a:cs typeface="Times New Roman"/>
              </a:rPr>
              <a:t>Investment </a:t>
            </a:r>
            <a:r>
              <a:rPr sz="3200" b="1" spc="-240" dirty="0">
                <a:latin typeface="Times New Roman"/>
                <a:cs typeface="Times New Roman"/>
              </a:rPr>
              <a:t>opportunities </a:t>
            </a:r>
            <a:r>
              <a:rPr sz="3200" b="1" spc="-210" dirty="0">
                <a:latin typeface="Times New Roman"/>
                <a:cs typeface="Times New Roman"/>
              </a:rPr>
              <a:t>- </a:t>
            </a:r>
            <a:r>
              <a:rPr sz="2800" spc="-295" dirty="0">
                <a:latin typeface="Times New Roman"/>
                <a:cs typeface="Times New Roman"/>
              </a:rPr>
              <a:t>An </a:t>
            </a:r>
            <a:r>
              <a:rPr sz="2800" spc="-210" dirty="0">
                <a:latin typeface="Times New Roman"/>
                <a:cs typeface="Times New Roman"/>
              </a:rPr>
              <a:t>investor </a:t>
            </a:r>
            <a:r>
              <a:rPr sz="2800" spc="-260" dirty="0">
                <a:latin typeface="Times New Roman"/>
                <a:cs typeface="Times New Roman"/>
              </a:rPr>
              <a:t>can </a:t>
            </a:r>
            <a:r>
              <a:rPr sz="2800" spc="-204" dirty="0">
                <a:latin typeface="Times New Roman"/>
                <a:cs typeface="Times New Roman"/>
              </a:rPr>
              <a:t>profitably </a:t>
            </a:r>
            <a:r>
              <a:rPr sz="2800" spc="-235" dirty="0">
                <a:latin typeface="Times New Roman"/>
                <a:cs typeface="Times New Roman"/>
              </a:rPr>
              <a:t>use 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25" dirty="0">
                <a:latin typeface="Times New Roman"/>
                <a:cs typeface="Times New Roman"/>
              </a:rPr>
              <a:t>received </a:t>
            </a:r>
            <a:r>
              <a:rPr sz="2800" spc="-275" dirty="0">
                <a:latin typeface="Times New Roman"/>
                <a:cs typeface="Times New Roman"/>
              </a:rPr>
              <a:t>money </a:t>
            </a:r>
            <a:r>
              <a:rPr sz="2800" spc="-235" dirty="0">
                <a:latin typeface="Times New Roman"/>
                <a:cs typeface="Times New Roman"/>
              </a:rPr>
              <a:t>today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20" dirty="0">
                <a:latin typeface="Times New Roman"/>
                <a:cs typeface="Times New Roman"/>
              </a:rPr>
              <a:t>get </a:t>
            </a:r>
            <a:r>
              <a:rPr sz="2800" spc="-229" dirty="0">
                <a:latin typeface="Times New Roman"/>
                <a:cs typeface="Times New Roman"/>
              </a:rPr>
              <a:t>higher </a:t>
            </a:r>
            <a:r>
              <a:rPr sz="2800" spc="-220" dirty="0">
                <a:latin typeface="Times New Roman"/>
                <a:cs typeface="Times New Roman"/>
              </a:rPr>
              <a:t>return </a:t>
            </a:r>
            <a:r>
              <a:rPr sz="2800" spc="-260" dirty="0">
                <a:latin typeface="Times New Roman"/>
                <a:cs typeface="Times New Roman"/>
              </a:rPr>
              <a:t>tomorrow </a:t>
            </a:r>
            <a:r>
              <a:rPr sz="2800" spc="-240" dirty="0">
                <a:latin typeface="Times New Roman"/>
                <a:cs typeface="Times New Roman"/>
              </a:rPr>
              <a:t>or  </a:t>
            </a:r>
            <a:r>
              <a:rPr sz="2800" spc="-200" dirty="0">
                <a:latin typeface="Times New Roman"/>
                <a:cs typeface="Times New Roman"/>
              </a:rPr>
              <a:t>after </a:t>
            </a:r>
            <a:r>
              <a:rPr sz="2800" spc="-275" dirty="0">
                <a:latin typeface="Times New Roman"/>
                <a:cs typeface="Times New Roman"/>
              </a:rPr>
              <a:t>a </a:t>
            </a:r>
            <a:r>
              <a:rPr sz="2800" spc="-210" dirty="0">
                <a:latin typeface="Times New Roman"/>
                <a:cs typeface="Times New Roman"/>
              </a:rPr>
              <a:t>certain </a:t>
            </a:r>
            <a:r>
              <a:rPr sz="2800" spc="-229" dirty="0">
                <a:latin typeface="Times New Roman"/>
                <a:cs typeface="Times New Roman"/>
              </a:rPr>
              <a:t>period </a:t>
            </a:r>
            <a:r>
              <a:rPr sz="2800" spc="-210" dirty="0">
                <a:latin typeface="Times New Roman"/>
                <a:cs typeface="Times New Roman"/>
              </a:rPr>
              <a:t>of</a:t>
            </a:r>
            <a:r>
              <a:rPr sz="2800" spc="-300" dirty="0">
                <a:latin typeface="Times New Roman"/>
                <a:cs typeface="Times New Roman"/>
              </a:rPr>
              <a:t> </a:t>
            </a:r>
            <a:r>
              <a:rPr sz="2800" spc="-204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  <a:p>
            <a:pPr marL="12700" marR="167640" algn="just">
              <a:lnSpc>
                <a:spcPct val="98700"/>
              </a:lnSpc>
              <a:spcBef>
                <a:spcPts val="650"/>
              </a:spcBef>
            </a:pPr>
            <a:r>
              <a:rPr sz="2800" spc="-185" dirty="0">
                <a:latin typeface="Times New Roman"/>
                <a:cs typeface="Times New Roman"/>
              </a:rPr>
              <a:t>e.g.- </a:t>
            </a:r>
            <a:r>
              <a:rPr sz="2800" spc="-150" dirty="0">
                <a:latin typeface="Times New Roman"/>
                <a:cs typeface="Times New Roman"/>
              </a:rPr>
              <a:t>if </a:t>
            </a:r>
            <a:r>
              <a:rPr sz="2800" spc="-270" dirty="0">
                <a:latin typeface="Times New Roman"/>
                <a:cs typeface="Times New Roman"/>
              </a:rPr>
              <a:t>an </a:t>
            </a:r>
            <a:r>
              <a:rPr sz="2800" spc="-210" dirty="0">
                <a:latin typeface="Times New Roman"/>
                <a:cs typeface="Times New Roman"/>
              </a:rPr>
              <a:t>individual </a:t>
            </a:r>
            <a:r>
              <a:rPr sz="2800" spc="-180" dirty="0">
                <a:latin typeface="Times New Roman"/>
                <a:cs typeface="Times New Roman"/>
              </a:rPr>
              <a:t>is </a:t>
            </a:r>
            <a:r>
              <a:rPr sz="2800" spc="-229" dirty="0">
                <a:latin typeface="Times New Roman"/>
                <a:cs typeface="Times New Roman"/>
              </a:rPr>
              <a:t>given </a:t>
            </a:r>
            <a:r>
              <a:rPr sz="2800" spc="-270" dirty="0">
                <a:latin typeface="Times New Roman"/>
                <a:cs typeface="Times New Roman"/>
              </a:rPr>
              <a:t>an </a:t>
            </a:r>
            <a:r>
              <a:rPr sz="2800" spc="-204" dirty="0">
                <a:latin typeface="Times New Roman"/>
                <a:cs typeface="Times New Roman"/>
              </a:rPr>
              <a:t>alternative either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20" dirty="0">
                <a:latin typeface="Times New Roman"/>
                <a:cs typeface="Times New Roman"/>
              </a:rPr>
              <a:t>receive  </a:t>
            </a:r>
            <a:r>
              <a:rPr sz="2950" spc="-180" dirty="0">
                <a:latin typeface="SimSun"/>
                <a:cs typeface="SimSun"/>
              </a:rPr>
              <a:t>Rs.</a:t>
            </a:r>
            <a:r>
              <a:rPr sz="2800" spc="-180" dirty="0">
                <a:latin typeface="Times New Roman"/>
                <a:cs typeface="Times New Roman"/>
              </a:rPr>
              <a:t>10,000 </a:t>
            </a:r>
            <a:r>
              <a:rPr sz="2800" spc="-300" dirty="0">
                <a:latin typeface="Times New Roman"/>
                <a:cs typeface="Times New Roman"/>
              </a:rPr>
              <a:t>now </a:t>
            </a:r>
            <a:r>
              <a:rPr sz="2800" spc="-240" dirty="0">
                <a:latin typeface="Times New Roman"/>
                <a:cs typeface="Times New Roman"/>
              </a:rPr>
              <a:t>or </a:t>
            </a:r>
            <a:r>
              <a:rPr sz="2800" spc="-200" dirty="0">
                <a:latin typeface="Times New Roman"/>
                <a:cs typeface="Times New Roman"/>
              </a:rPr>
              <a:t>after </a:t>
            </a:r>
            <a:r>
              <a:rPr sz="2800" spc="-254" dirty="0">
                <a:latin typeface="Times New Roman"/>
                <a:cs typeface="Times New Roman"/>
              </a:rPr>
              <a:t>one </a:t>
            </a:r>
            <a:r>
              <a:rPr sz="2800" spc="-215" dirty="0">
                <a:latin typeface="Times New Roman"/>
                <a:cs typeface="Times New Roman"/>
              </a:rPr>
              <a:t>year, </a:t>
            </a:r>
            <a:r>
              <a:rPr sz="2800" spc="-254" dirty="0">
                <a:latin typeface="Times New Roman"/>
                <a:cs typeface="Times New Roman"/>
              </a:rPr>
              <a:t>he </a:t>
            </a:r>
            <a:r>
              <a:rPr sz="2800" spc="-200" dirty="0">
                <a:latin typeface="Times New Roman"/>
                <a:cs typeface="Times New Roman"/>
              </a:rPr>
              <a:t>will </a:t>
            </a:r>
            <a:r>
              <a:rPr sz="2800" spc="-215" dirty="0">
                <a:latin typeface="Times New Roman"/>
                <a:cs typeface="Times New Roman"/>
              </a:rPr>
              <a:t>prefer </a:t>
            </a:r>
            <a:r>
              <a:rPr sz="2800" spc="-229" dirty="0">
                <a:latin typeface="Times New Roman"/>
                <a:cs typeface="Times New Roman"/>
              </a:rPr>
              <a:t>Rs.10,000 </a:t>
            </a:r>
            <a:r>
              <a:rPr sz="2800" spc="-254" dirty="0">
                <a:latin typeface="Times New Roman"/>
                <a:cs typeface="Times New Roman"/>
              </a:rPr>
              <a:t>now.  </a:t>
            </a:r>
            <a:r>
              <a:rPr sz="2800" spc="-229" dirty="0">
                <a:latin typeface="Times New Roman"/>
                <a:cs typeface="Times New Roman"/>
              </a:rPr>
              <a:t>This </a:t>
            </a:r>
            <a:r>
              <a:rPr sz="2800" spc="-180" dirty="0">
                <a:latin typeface="Times New Roman"/>
                <a:cs typeface="Times New Roman"/>
              </a:rPr>
              <a:t>is </a:t>
            </a:r>
            <a:r>
              <a:rPr sz="2800" spc="-229" dirty="0">
                <a:latin typeface="Times New Roman"/>
                <a:cs typeface="Times New Roman"/>
              </a:rPr>
              <a:t>because, </a:t>
            </a:r>
            <a:r>
              <a:rPr sz="2800" spc="-215" dirty="0">
                <a:latin typeface="Times New Roman"/>
                <a:cs typeface="Times New Roman"/>
              </a:rPr>
              <a:t>today, </a:t>
            </a:r>
            <a:r>
              <a:rPr sz="2800" spc="-254" dirty="0">
                <a:latin typeface="Times New Roman"/>
                <a:cs typeface="Times New Roman"/>
              </a:rPr>
              <a:t>he </a:t>
            </a:r>
            <a:r>
              <a:rPr sz="2800" spc="-295" dirty="0">
                <a:latin typeface="Times New Roman"/>
                <a:cs typeface="Times New Roman"/>
              </a:rPr>
              <a:t>may </a:t>
            </a:r>
            <a:r>
              <a:rPr sz="2800" spc="-254" dirty="0">
                <a:latin typeface="Times New Roman"/>
                <a:cs typeface="Times New Roman"/>
              </a:rPr>
              <a:t>be </a:t>
            </a:r>
            <a:r>
              <a:rPr sz="2800" spc="-210" dirty="0">
                <a:latin typeface="Times New Roman"/>
                <a:cs typeface="Times New Roman"/>
              </a:rPr>
              <a:t>in </a:t>
            </a:r>
            <a:r>
              <a:rPr sz="2800" spc="-280" dirty="0">
                <a:latin typeface="Times New Roman"/>
                <a:cs typeface="Times New Roman"/>
              </a:rPr>
              <a:t>a </a:t>
            </a:r>
            <a:r>
              <a:rPr sz="2800" spc="-210" dirty="0">
                <a:latin typeface="Times New Roman"/>
                <a:cs typeface="Times New Roman"/>
              </a:rPr>
              <a:t>position to </a:t>
            </a:r>
            <a:r>
              <a:rPr sz="2800" spc="-240" dirty="0">
                <a:latin typeface="Times New Roman"/>
                <a:cs typeface="Times New Roman"/>
              </a:rPr>
              <a:t>purchase </a:t>
            </a:r>
            <a:r>
              <a:rPr sz="2800" spc="-270" dirty="0">
                <a:latin typeface="Times New Roman"/>
                <a:cs typeface="Times New Roman"/>
              </a:rPr>
              <a:t>more  </a:t>
            </a:r>
            <a:r>
              <a:rPr sz="2800" spc="-250" dirty="0">
                <a:latin typeface="Times New Roman"/>
                <a:cs typeface="Times New Roman"/>
              </a:rPr>
              <a:t>goods </a:t>
            </a:r>
            <a:r>
              <a:rPr sz="2800" spc="-229" dirty="0">
                <a:latin typeface="Times New Roman"/>
                <a:cs typeface="Times New Roman"/>
              </a:rPr>
              <a:t>with </a:t>
            </a:r>
            <a:r>
              <a:rPr sz="2800" spc="-190" dirty="0">
                <a:latin typeface="Times New Roman"/>
                <a:cs typeface="Times New Roman"/>
              </a:rPr>
              <a:t>this </a:t>
            </a:r>
            <a:r>
              <a:rPr sz="2800" spc="-275" dirty="0">
                <a:latin typeface="Times New Roman"/>
                <a:cs typeface="Times New Roman"/>
              </a:rPr>
              <a:t>money </a:t>
            </a:r>
            <a:r>
              <a:rPr sz="2800" spc="-235" dirty="0">
                <a:latin typeface="Times New Roman"/>
                <a:cs typeface="Times New Roman"/>
              </a:rPr>
              <a:t>than </a:t>
            </a:r>
            <a:r>
              <a:rPr sz="2800" spc="-260" dirty="0">
                <a:latin typeface="Times New Roman"/>
                <a:cs typeface="Times New Roman"/>
              </a:rPr>
              <a:t>what </a:t>
            </a:r>
            <a:r>
              <a:rPr sz="2800" spc="-254" dirty="0">
                <a:latin typeface="Times New Roman"/>
                <a:cs typeface="Times New Roman"/>
              </a:rPr>
              <a:t>he </a:t>
            </a:r>
            <a:r>
              <a:rPr sz="2800" spc="-175" dirty="0">
                <a:latin typeface="Times New Roman"/>
                <a:cs typeface="Times New Roman"/>
              </a:rPr>
              <a:t>is </a:t>
            </a:r>
            <a:r>
              <a:rPr sz="2800" spc="-240" dirty="0">
                <a:latin typeface="Times New Roman"/>
                <a:cs typeface="Times New Roman"/>
              </a:rPr>
              <a:t>going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15" dirty="0">
                <a:latin typeface="Times New Roman"/>
                <a:cs typeface="Times New Roman"/>
              </a:rPr>
              <a:t>get </a:t>
            </a:r>
            <a:r>
              <a:rPr sz="2800" spc="-204" dirty="0">
                <a:latin typeface="Times New Roman"/>
                <a:cs typeface="Times New Roman"/>
              </a:rPr>
              <a:t>for </a:t>
            </a:r>
            <a:r>
              <a:rPr sz="2800" spc="-210" dirty="0">
                <a:latin typeface="Times New Roman"/>
                <a:cs typeface="Times New Roman"/>
              </a:rPr>
              <a:t>the </a:t>
            </a:r>
            <a:r>
              <a:rPr sz="2800" spc="-265" dirty="0">
                <a:latin typeface="Times New Roman"/>
                <a:cs typeface="Times New Roman"/>
              </a:rPr>
              <a:t>same  amount </a:t>
            </a:r>
            <a:r>
              <a:rPr sz="2800" spc="-200" dirty="0">
                <a:latin typeface="Times New Roman"/>
                <a:cs typeface="Times New Roman"/>
              </a:rPr>
              <a:t>after </a:t>
            </a:r>
            <a:r>
              <a:rPr sz="2800" spc="-254" dirty="0">
                <a:latin typeface="Times New Roman"/>
                <a:cs typeface="Times New Roman"/>
              </a:rPr>
              <a:t>one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-215" dirty="0">
                <a:latin typeface="Times New Roman"/>
                <a:cs typeface="Times New Roman"/>
              </a:rPr>
              <a:t>year.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6700" y="86868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4320" y="281940"/>
            <a:ext cx="0" cy="579120"/>
          </a:xfrm>
          <a:custGeom>
            <a:avLst/>
            <a:gdLst/>
            <a:ahLst/>
            <a:cxnLst/>
            <a:rect l="l" t="t" r="r" b="b"/>
            <a:pathLst>
              <a:path h="579119">
                <a:moveTo>
                  <a:pt x="0" y="0"/>
                </a:moveTo>
                <a:lnTo>
                  <a:pt x="0" y="57912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6700" y="27432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30679" y="281940"/>
            <a:ext cx="0" cy="579120"/>
          </a:xfrm>
          <a:custGeom>
            <a:avLst/>
            <a:gdLst/>
            <a:ahLst/>
            <a:cxnLst/>
            <a:rect l="l" t="t" r="r" b="b"/>
            <a:pathLst>
              <a:path h="579119">
                <a:moveTo>
                  <a:pt x="0" y="0"/>
                </a:moveTo>
                <a:lnTo>
                  <a:pt x="0" y="579119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247901"/>
            <a:ext cx="7884159" cy="49168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27685" marR="5080" indent="-514984" algn="just">
              <a:lnSpc>
                <a:spcPct val="99800"/>
              </a:lnSpc>
              <a:spcBef>
                <a:spcPts val="110"/>
              </a:spcBef>
              <a:buClr>
                <a:srgbClr val="C00000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3200" b="1" spc="-280" dirty="0">
                <a:latin typeface="Times New Roman"/>
                <a:cs typeface="Times New Roman"/>
              </a:rPr>
              <a:t>In </a:t>
            </a:r>
            <a:r>
              <a:rPr sz="3200" b="1" spc="-265" dirty="0">
                <a:latin typeface="Times New Roman"/>
                <a:cs typeface="Times New Roman"/>
              </a:rPr>
              <a:t>Investment </a:t>
            </a:r>
            <a:r>
              <a:rPr sz="3200" b="1" spc="-254" dirty="0">
                <a:latin typeface="Times New Roman"/>
                <a:cs typeface="Times New Roman"/>
              </a:rPr>
              <a:t>Decisions </a:t>
            </a:r>
            <a:r>
              <a:rPr sz="3200" b="1" spc="-5" dirty="0">
                <a:latin typeface="Monotype Corsiva"/>
                <a:cs typeface="Monotype Corsiva"/>
              </a:rPr>
              <a:t>- </a:t>
            </a:r>
            <a:r>
              <a:rPr sz="2800" spc="-240" dirty="0">
                <a:latin typeface="Times New Roman"/>
                <a:cs typeface="Times New Roman"/>
              </a:rPr>
              <a:t>Small </a:t>
            </a:r>
            <a:r>
              <a:rPr sz="2800" spc="-220" dirty="0">
                <a:latin typeface="Times New Roman"/>
                <a:cs typeface="Times New Roman"/>
              </a:rPr>
              <a:t>businesses </a:t>
            </a:r>
            <a:r>
              <a:rPr sz="2800" spc="-210" dirty="0">
                <a:latin typeface="Times New Roman"/>
                <a:cs typeface="Times New Roman"/>
              </a:rPr>
              <a:t>often </a:t>
            </a:r>
            <a:r>
              <a:rPr sz="2800" spc="-250" dirty="0">
                <a:latin typeface="Times New Roman"/>
                <a:cs typeface="Times New Roman"/>
              </a:rPr>
              <a:t>have  </a:t>
            </a:r>
            <a:r>
              <a:rPr sz="2800" spc="-204" dirty="0">
                <a:latin typeface="Times New Roman"/>
                <a:cs typeface="Times New Roman"/>
              </a:rPr>
              <a:t>limited </a:t>
            </a:r>
            <a:r>
              <a:rPr sz="2800" spc="-225" dirty="0">
                <a:latin typeface="Times New Roman"/>
                <a:cs typeface="Times New Roman"/>
              </a:rPr>
              <a:t>resources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04" dirty="0">
                <a:latin typeface="Times New Roman"/>
                <a:cs typeface="Times New Roman"/>
              </a:rPr>
              <a:t>invest </a:t>
            </a:r>
            <a:r>
              <a:rPr sz="2800" spc="-210" dirty="0">
                <a:latin typeface="Times New Roman"/>
                <a:cs typeface="Times New Roman"/>
              </a:rPr>
              <a:t>in </a:t>
            </a:r>
            <a:r>
              <a:rPr sz="2800" spc="-220" dirty="0">
                <a:latin typeface="Times New Roman"/>
                <a:cs typeface="Times New Roman"/>
              </a:rPr>
              <a:t>business </a:t>
            </a:r>
            <a:r>
              <a:rPr sz="2800" spc="-215" dirty="0">
                <a:latin typeface="Times New Roman"/>
                <a:cs typeface="Times New Roman"/>
              </a:rPr>
              <a:t>operations, </a:t>
            </a:r>
            <a:r>
              <a:rPr sz="2800" spc="-185" dirty="0">
                <a:latin typeface="Times New Roman"/>
                <a:cs typeface="Times New Roman"/>
              </a:rPr>
              <a:t>activities  </a:t>
            </a:r>
            <a:r>
              <a:rPr sz="2800" spc="-270" dirty="0">
                <a:latin typeface="Times New Roman"/>
                <a:cs typeface="Times New Roman"/>
              </a:rPr>
              <a:t>and </a:t>
            </a:r>
            <a:r>
              <a:rPr sz="2800" spc="-225" dirty="0">
                <a:latin typeface="Times New Roman"/>
                <a:cs typeface="Times New Roman"/>
              </a:rPr>
              <a:t>expansion. </a:t>
            </a:r>
            <a:r>
              <a:rPr sz="2800" spc="-295" dirty="0">
                <a:latin typeface="Times New Roman"/>
                <a:cs typeface="Times New Roman"/>
              </a:rPr>
              <a:t>One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10" dirty="0">
                <a:latin typeface="Times New Roman"/>
                <a:cs typeface="Times New Roman"/>
              </a:rPr>
              <a:t>factors </a:t>
            </a:r>
            <a:r>
              <a:rPr sz="2800" spc="-300" dirty="0">
                <a:latin typeface="Times New Roman"/>
                <a:cs typeface="Times New Roman"/>
              </a:rPr>
              <a:t>we </a:t>
            </a:r>
            <a:r>
              <a:rPr sz="2800" spc="-250" dirty="0">
                <a:latin typeface="Times New Roman"/>
                <a:cs typeface="Times New Roman"/>
              </a:rPr>
              <a:t>have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29" dirty="0">
                <a:latin typeface="Times New Roman"/>
                <a:cs typeface="Times New Roman"/>
              </a:rPr>
              <a:t>look </a:t>
            </a:r>
            <a:r>
              <a:rPr sz="2800" spc="-210" dirty="0">
                <a:latin typeface="Times New Roman"/>
                <a:cs typeface="Times New Roman"/>
              </a:rPr>
              <a:t>at </a:t>
            </a:r>
            <a:r>
              <a:rPr sz="2800" spc="-180" dirty="0">
                <a:latin typeface="Times New Roman"/>
                <a:cs typeface="Times New Roman"/>
              </a:rPr>
              <a:t>is </a:t>
            </a:r>
            <a:r>
              <a:rPr sz="2800" spc="-300" dirty="0">
                <a:latin typeface="Times New Roman"/>
                <a:cs typeface="Times New Roman"/>
              </a:rPr>
              <a:t>how </a:t>
            </a:r>
            <a:r>
              <a:rPr sz="2800" spc="-210" dirty="0">
                <a:latin typeface="Times New Roman"/>
                <a:cs typeface="Times New Roman"/>
              </a:rPr>
              <a:t>to  </a:t>
            </a:r>
            <a:r>
              <a:rPr sz="2800" spc="-195" dirty="0">
                <a:latin typeface="Times New Roman"/>
                <a:cs typeface="Times New Roman"/>
              </a:rPr>
              <a:t>invest, </a:t>
            </a:r>
            <a:r>
              <a:rPr sz="2800" spc="-180" dirty="0">
                <a:latin typeface="Times New Roman"/>
                <a:cs typeface="Times New Roman"/>
              </a:rPr>
              <a:t>is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25" dirty="0">
                <a:latin typeface="Times New Roman"/>
                <a:cs typeface="Times New Roman"/>
              </a:rPr>
              <a:t>time </a:t>
            </a:r>
            <a:r>
              <a:rPr sz="2800" spc="-229" dirty="0">
                <a:latin typeface="Times New Roman"/>
                <a:cs typeface="Times New Roman"/>
              </a:rPr>
              <a:t>value</a:t>
            </a:r>
            <a:r>
              <a:rPr sz="2800" spc="-345" dirty="0">
                <a:latin typeface="Times New Roman"/>
                <a:cs typeface="Times New Roman"/>
              </a:rPr>
              <a:t>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50" dirty="0">
                <a:latin typeface="Times New Roman"/>
                <a:cs typeface="Times New Roman"/>
              </a:rPr>
              <a:t>money.</a:t>
            </a:r>
            <a:endParaRPr sz="2800">
              <a:latin typeface="Times New Roman"/>
              <a:cs typeface="Times New Roman"/>
            </a:endParaRPr>
          </a:p>
          <a:p>
            <a:pPr marL="527685" marR="220345" indent="-514984" algn="just">
              <a:lnSpc>
                <a:spcPct val="10040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3200" b="1" spc="-280" dirty="0">
                <a:latin typeface="Times New Roman"/>
                <a:cs typeface="Times New Roman"/>
              </a:rPr>
              <a:t>In </a:t>
            </a:r>
            <a:r>
              <a:rPr sz="3200" b="1" spc="-245" dirty="0">
                <a:latin typeface="Times New Roman"/>
                <a:cs typeface="Times New Roman"/>
              </a:rPr>
              <a:t>Capital </a:t>
            </a:r>
            <a:r>
              <a:rPr sz="3200" b="1" spc="-275" dirty="0">
                <a:latin typeface="Times New Roman"/>
                <a:cs typeface="Times New Roman"/>
              </a:rPr>
              <a:t>Budgeting </a:t>
            </a:r>
            <a:r>
              <a:rPr sz="3200" b="1" spc="-254" dirty="0">
                <a:latin typeface="Times New Roman"/>
                <a:cs typeface="Times New Roman"/>
              </a:rPr>
              <a:t>Decisions </a:t>
            </a:r>
            <a:r>
              <a:rPr sz="3200" b="1" spc="-210" dirty="0">
                <a:latin typeface="Times New Roman"/>
                <a:cs typeface="Times New Roman"/>
              </a:rPr>
              <a:t>- </a:t>
            </a:r>
            <a:r>
              <a:rPr sz="2800" spc="-305" dirty="0">
                <a:latin typeface="Times New Roman"/>
                <a:cs typeface="Times New Roman"/>
              </a:rPr>
              <a:t>When </a:t>
            </a:r>
            <a:r>
              <a:rPr sz="2800" spc="-275" dirty="0">
                <a:latin typeface="Times New Roman"/>
                <a:cs typeface="Times New Roman"/>
              </a:rPr>
              <a:t>a </a:t>
            </a:r>
            <a:r>
              <a:rPr sz="2800" spc="-220" dirty="0">
                <a:latin typeface="Times New Roman"/>
                <a:cs typeface="Times New Roman"/>
              </a:rPr>
              <a:t>business  </a:t>
            </a:r>
            <a:r>
              <a:rPr sz="2800" spc="-240" dirty="0">
                <a:latin typeface="Times New Roman"/>
                <a:cs typeface="Times New Roman"/>
              </a:rPr>
              <a:t>chooses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04" dirty="0">
                <a:latin typeface="Times New Roman"/>
                <a:cs typeface="Times New Roman"/>
              </a:rPr>
              <a:t>invest </a:t>
            </a:r>
            <a:r>
              <a:rPr sz="2800" spc="-275" dirty="0">
                <a:latin typeface="Times New Roman"/>
                <a:cs typeface="Times New Roman"/>
              </a:rPr>
              <a:t>money </a:t>
            </a:r>
            <a:r>
              <a:rPr sz="2800" spc="-210" dirty="0">
                <a:latin typeface="Times New Roman"/>
                <a:cs typeface="Times New Roman"/>
              </a:rPr>
              <a:t>in </a:t>
            </a:r>
            <a:r>
              <a:rPr sz="2800" spc="-280" dirty="0">
                <a:latin typeface="Times New Roman"/>
                <a:cs typeface="Times New Roman"/>
              </a:rPr>
              <a:t>a </a:t>
            </a:r>
            <a:r>
              <a:rPr sz="2800" spc="-215" dirty="0">
                <a:latin typeface="Times New Roman"/>
                <a:cs typeface="Times New Roman"/>
              </a:rPr>
              <a:t>project </a:t>
            </a:r>
            <a:r>
              <a:rPr sz="2800" spc="-185" dirty="0">
                <a:latin typeface="Times New Roman"/>
                <a:cs typeface="Times New Roman"/>
              </a:rPr>
              <a:t>- </a:t>
            </a:r>
            <a:r>
              <a:rPr sz="2800" spc="-245" dirty="0">
                <a:latin typeface="Times New Roman"/>
                <a:cs typeface="Times New Roman"/>
              </a:rPr>
              <a:t>such </a:t>
            </a:r>
            <a:r>
              <a:rPr sz="2800" spc="-240" dirty="0">
                <a:latin typeface="Times New Roman"/>
                <a:cs typeface="Times New Roman"/>
              </a:rPr>
              <a:t>as </a:t>
            </a:r>
            <a:r>
              <a:rPr sz="2800" spc="-270" dirty="0">
                <a:latin typeface="Times New Roman"/>
                <a:cs typeface="Times New Roman"/>
              </a:rPr>
              <a:t>an </a:t>
            </a:r>
            <a:r>
              <a:rPr sz="2800" spc="-225" dirty="0">
                <a:latin typeface="Times New Roman"/>
                <a:cs typeface="Times New Roman"/>
              </a:rPr>
              <a:t>expansion,  </a:t>
            </a:r>
            <a:r>
              <a:rPr sz="2800" spc="-280" dirty="0">
                <a:latin typeface="Times New Roman"/>
                <a:cs typeface="Times New Roman"/>
              </a:rPr>
              <a:t>a </a:t>
            </a:r>
            <a:r>
              <a:rPr sz="2800" spc="-204" dirty="0">
                <a:latin typeface="Times New Roman"/>
                <a:cs typeface="Times New Roman"/>
              </a:rPr>
              <a:t>strategic </a:t>
            </a:r>
            <a:r>
              <a:rPr sz="2800" spc="-210" dirty="0">
                <a:latin typeface="Times New Roman"/>
                <a:cs typeface="Times New Roman"/>
              </a:rPr>
              <a:t>acquisition </a:t>
            </a:r>
            <a:r>
              <a:rPr sz="2800" spc="-240" dirty="0">
                <a:latin typeface="Times New Roman"/>
                <a:cs typeface="Times New Roman"/>
              </a:rPr>
              <a:t>or </a:t>
            </a:r>
            <a:r>
              <a:rPr sz="2800" spc="-190" dirty="0">
                <a:latin typeface="Times New Roman"/>
                <a:cs typeface="Times New Roman"/>
              </a:rPr>
              <a:t>just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40" dirty="0">
                <a:latin typeface="Times New Roman"/>
                <a:cs typeface="Times New Roman"/>
              </a:rPr>
              <a:t>purchase </a:t>
            </a:r>
            <a:r>
              <a:rPr sz="2800" spc="-210" dirty="0">
                <a:latin typeface="Times New Roman"/>
                <a:cs typeface="Times New Roman"/>
              </a:rPr>
              <a:t>of </a:t>
            </a:r>
            <a:r>
              <a:rPr sz="2800" spc="-280" dirty="0">
                <a:latin typeface="Times New Roman"/>
                <a:cs typeface="Times New Roman"/>
              </a:rPr>
              <a:t>a </a:t>
            </a:r>
            <a:r>
              <a:rPr sz="2800" spc="-290" dirty="0">
                <a:latin typeface="Times New Roman"/>
                <a:cs typeface="Times New Roman"/>
              </a:rPr>
              <a:t>new </a:t>
            </a:r>
            <a:r>
              <a:rPr sz="2800" spc="-225" dirty="0">
                <a:latin typeface="Times New Roman"/>
                <a:cs typeface="Times New Roman"/>
              </a:rPr>
              <a:t>piece </a:t>
            </a:r>
            <a:r>
              <a:rPr sz="2800" spc="-210" dirty="0">
                <a:latin typeface="Times New Roman"/>
                <a:cs typeface="Times New Roman"/>
              </a:rPr>
              <a:t>of  </a:t>
            </a:r>
            <a:r>
              <a:rPr sz="2800" spc="-245" dirty="0">
                <a:latin typeface="Times New Roman"/>
                <a:cs typeface="Times New Roman"/>
              </a:rPr>
              <a:t>equipment </a:t>
            </a:r>
            <a:r>
              <a:rPr sz="2800" spc="-180" dirty="0">
                <a:latin typeface="Times New Roman"/>
                <a:cs typeface="Times New Roman"/>
              </a:rPr>
              <a:t>-- </a:t>
            </a:r>
            <a:r>
              <a:rPr sz="2800" spc="-150" dirty="0">
                <a:latin typeface="Times New Roman"/>
                <a:cs typeface="Times New Roman"/>
              </a:rPr>
              <a:t>it </a:t>
            </a:r>
            <a:r>
              <a:rPr sz="2800" spc="-295" dirty="0">
                <a:latin typeface="Times New Roman"/>
                <a:cs typeface="Times New Roman"/>
              </a:rPr>
              <a:t>may </a:t>
            </a:r>
            <a:r>
              <a:rPr sz="2800" spc="-254" dirty="0">
                <a:latin typeface="Times New Roman"/>
                <a:cs typeface="Times New Roman"/>
              </a:rPr>
              <a:t>be </a:t>
            </a:r>
            <a:r>
              <a:rPr sz="2800" spc="-229" dirty="0">
                <a:latin typeface="Times New Roman"/>
                <a:cs typeface="Times New Roman"/>
              </a:rPr>
              <a:t>years </a:t>
            </a:r>
            <a:r>
              <a:rPr sz="2800" spc="-225" dirty="0">
                <a:latin typeface="Times New Roman"/>
                <a:cs typeface="Times New Roman"/>
              </a:rPr>
              <a:t>before </a:t>
            </a:r>
            <a:r>
              <a:rPr sz="2800" spc="-204" dirty="0">
                <a:latin typeface="Times New Roman"/>
                <a:cs typeface="Times New Roman"/>
              </a:rPr>
              <a:t>that </a:t>
            </a:r>
            <a:r>
              <a:rPr sz="2800" spc="-215" dirty="0">
                <a:latin typeface="Times New Roman"/>
                <a:cs typeface="Times New Roman"/>
              </a:rPr>
              <a:t>project </a:t>
            </a:r>
            <a:r>
              <a:rPr sz="2800" spc="-229" dirty="0">
                <a:latin typeface="Times New Roman"/>
                <a:cs typeface="Times New Roman"/>
              </a:rPr>
              <a:t>begins  </a:t>
            </a:r>
            <a:r>
              <a:rPr sz="2800" spc="-240" dirty="0">
                <a:latin typeface="Times New Roman"/>
                <a:cs typeface="Times New Roman"/>
              </a:rPr>
              <a:t>producing </a:t>
            </a:r>
            <a:r>
              <a:rPr sz="2800" spc="-275" dirty="0">
                <a:latin typeface="Times New Roman"/>
                <a:cs typeface="Times New Roman"/>
              </a:rPr>
              <a:t>a </a:t>
            </a:r>
            <a:r>
              <a:rPr sz="2800" spc="-204" dirty="0">
                <a:latin typeface="Times New Roman"/>
                <a:cs typeface="Times New Roman"/>
              </a:rPr>
              <a:t>positive </a:t>
            </a:r>
            <a:r>
              <a:rPr sz="2800" spc="-245" dirty="0">
                <a:latin typeface="Times New Roman"/>
                <a:cs typeface="Times New Roman"/>
              </a:rPr>
              <a:t>cash </a:t>
            </a:r>
            <a:r>
              <a:rPr sz="2800" spc="-204" dirty="0">
                <a:latin typeface="Times New Roman"/>
                <a:cs typeface="Times New Roman"/>
              </a:rPr>
              <a:t>flow. </a:t>
            </a:r>
            <a:r>
              <a:rPr sz="2800" spc="-270" dirty="0">
                <a:latin typeface="Times New Roman"/>
                <a:cs typeface="Times New Roman"/>
              </a:rPr>
              <a:t>The </a:t>
            </a:r>
            <a:r>
              <a:rPr sz="2800" spc="-220" dirty="0">
                <a:latin typeface="Times New Roman"/>
                <a:cs typeface="Times New Roman"/>
              </a:rPr>
              <a:t>business </a:t>
            </a:r>
            <a:r>
              <a:rPr sz="2800" spc="-240" dirty="0">
                <a:latin typeface="Times New Roman"/>
                <a:cs typeface="Times New Roman"/>
              </a:rPr>
              <a:t>needs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80" dirty="0">
                <a:latin typeface="Times New Roman"/>
                <a:cs typeface="Times New Roman"/>
              </a:rPr>
              <a:t>know  </a:t>
            </a:r>
            <a:r>
              <a:rPr sz="2800" spc="-245" dirty="0">
                <a:latin typeface="Times New Roman"/>
                <a:cs typeface="Times New Roman"/>
              </a:rPr>
              <a:t>whether </a:t>
            </a:r>
            <a:r>
              <a:rPr sz="2800" spc="-220" dirty="0">
                <a:latin typeface="Times New Roman"/>
                <a:cs typeface="Times New Roman"/>
              </a:rPr>
              <a:t>those </a:t>
            </a:r>
            <a:r>
              <a:rPr sz="2800" spc="-210" dirty="0">
                <a:latin typeface="Times New Roman"/>
                <a:cs typeface="Times New Roman"/>
              </a:rPr>
              <a:t>future </a:t>
            </a:r>
            <a:r>
              <a:rPr sz="2800" spc="-245" dirty="0">
                <a:latin typeface="Times New Roman"/>
                <a:cs typeface="Times New Roman"/>
              </a:rPr>
              <a:t>cash </a:t>
            </a:r>
            <a:r>
              <a:rPr sz="2800" spc="-225" dirty="0">
                <a:latin typeface="Times New Roman"/>
                <a:cs typeface="Times New Roman"/>
              </a:rPr>
              <a:t>flows </a:t>
            </a:r>
            <a:r>
              <a:rPr sz="2800" spc="-235" dirty="0">
                <a:latin typeface="Times New Roman"/>
                <a:cs typeface="Times New Roman"/>
              </a:rPr>
              <a:t>are </a:t>
            </a:r>
            <a:r>
              <a:rPr sz="2800" spc="-250" dirty="0">
                <a:latin typeface="Times New Roman"/>
                <a:cs typeface="Times New Roman"/>
              </a:rPr>
              <a:t>worth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20" dirty="0">
                <a:latin typeface="Times New Roman"/>
                <a:cs typeface="Times New Roman"/>
              </a:rPr>
              <a:t>upfront  </a:t>
            </a:r>
            <a:r>
              <a:rPr sz="2800" spc="-215" dirty="0">
                <a:latin typeface="Times New Roman"/>
                <a:cs typeface="Times New Roman"/>
              </a:rPr>
              <a:t>investment.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000" y="342900"/>
            <a:ext cx="4533900" cy="533400"/>
          </a:xfrm>
          <a:custGeom>
            <a:avLst/>
            <a:gdLst/>
            <a:ahLst/>
            <a:cxnLst/>
            <a:rect l="l" t="t" r="r" b="b"/>
            <a:pathLst>
              <a:path w="4533900" h="533400">
                <a:moveTo>
                  <a:pt x="0" y="533400"/>
                </a:moveTo>
                <a:lnTo>
                  <a:pt x="4533900" y="533400"/>
                </a:lnTo>
                <a:lnTo>
                  <a:pt x="45339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2900" y="944880"/>
            <a:ext cx="4648200" cy="0"/>
          </a:xfrm>
          <a:custGeom>
            <a:avLst/>
            <a:gdLst/>
            <a:ahLst/>
            <a:cxnLst/>
            <a:rect l="l" t="t" r="r" b="b"/>
            <a:pathLst>
              <a:path w="4648200">
                <a:moveTo>
                  <a:pt x="0" y="0"/>
                </a:moveTo>
                <a:lnTo>
                  <a:pt x="464820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0520" y="2819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2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900" y="274320"/>
            <a:ext cx="4648200" cy="0"/>
          </a:xfrm>
          <a:custGeom>
            <a:avLst/>
            <a:gdLst/>
            <a:ahLst/>
            <a:cxnLst/>
            <a:rect l="l" t="t" r="r" b="b"/>
            <a:pathLst>
              <a:path w="4648200">
                <a:moveTo>
                  <a:pt x="0" y="0"/>
                </a:moveTo>
                <a:lnTo>
                  <a:pt x="46482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83479" y="2819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19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56888" y="0"/>
            <a:ext cx="1002791" cy="1351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59740" y="194818"/>
            <a:ext cx="61696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Importance </a:t>
            </a:r>
            <a:r>
              <a:rPr sz="3600" spc="-5" dirty="0"/>
              <a:t>of</a:t>
            </a:r>
            <a:r>
              <a:rPr sz="3600" spc="-70" dirty="0"/>
              <a:t> </a:t>
            </a:r>
            <a:r>
              <a:rPr sz="3600" spc="0" dirty="0"/>
              <a:t>TVM</a:t>
            </a:r>
            <a:r>
              <a:rPr sz="3600" i="0" spc="0" dirty="0">
                <a:latin typeface="Garamond"/>
                <a:cs typeface="Garamond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4800" y="381000"/>
            <a:ext cx="8534400" cy="5005473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513080" algn="just">
              <a:lnSpc>
                <a:spcPts val="2690"/>
              </a:lnSpc>
              <a:spcBef>
                <a:spcPts val="740"/>
              </a:spcBef>
            </a:pPr>
            <a:r>
              <a:rPr sz="3200" spc="-260" smtClean="0">
                <a:latin typeface="Calibri" pitchFamily="34" charset="0"/>
                <a:cs typeface="Calibri" pitchFamily="34" charset="0"/>
              </a:rPr>
              <a:t>Example</a:t>
            </a:r>
            <a:endParaRPr sz="3200">
              <a:latin typeface="Calibri" pitchFamily="34" charset="0"/>
              <a:cs typeface="Calibri" pitchFamily="34" charset="0"/>
            </a:endParaRPr>
          </a:p>
          <a:p>
            <a:pPr marL="12700" marR="5080" algn="just">
              <a:lnSpc>
                <a:spcPct val="80000"/>
              </a:lnSpc>
              <a:spcBef>
                <a:spcPts val="625"/>
              </a:spcBef>
            </a:pPr>
            <a:r>
              <a:rPr sz="3200" spc="-265" dirty="0">
                <a:latin typeface="Calibri" pitchFamily="34" charset="0"/>
                <a:cs typeface="Calibri" pitchFamily="34" charset="0"/>
              </a:rPr>
              <a:t>Companies </a:t>
            </a:r>
            <a:r>
              <a:rPr sz="3200" spc="-235" dirty="0">
                <a:latin typeface="Calibri" pitchFamily="34" charset="0"/>
                <a:cs typeface="Calibri" pitchFamily="34" charset="0"/>
              </a:rPr>
              <a:t>apply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355" dirty="0">
                <a:latin typeface="Calibri" pitchFamily="34" charset="0"/>
                <a:cs typeface="Calibri" pitchFamily="34" charset="0"/>
              </a:rPr>
              <a:t>TVM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in </a:t>
            </a:r>
            <a:r>
              <a:rPr sz="3200" spc="-225" dirty="0">
                <a:latin typeface="Calibri" pitchFamily="34" charset="0"/>
                <a:cs typeface="Calibri" pitchFamily="34" charset="0"/>
              </a:rPr>
              <a:t>various </a:t>
            </a:r>
            <a:r>
              <a:rPr sz="3200" spc="-270" dirty="0">
                <a:latin typeface="Calibri" pitchFamily="34" charset="0"/>
                <a:cs typeface="Calibri" pitchFamily="34" charset="0"/>
              </a:rPr>
              <a:t>ways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to </a:t>
            </a:r>
            <a:r>
              <a:rPr sz="3200" spc="-280" dirty="0">
                <a:latin typeface="Calibri" pitchFamily="34" charset="0"/>
                <a:cs typeface="Calibri" pitchFamily="34" charset="0"/>
              </a:rPr>
              <a:t>make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yes-or-no  decisions </a:t>
            </a:r>
            <a:r>
              <a:rPr sz="3200" spc="-270" dirty="0">
                <a:latin typeface="Calibri" pitchFamily="34" charset="0"/>
                <a:cs typeface="Calibri" pitchFamily="34" charset="0"/>
              </a:rPr>
              <a:t>on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capital projects </a:t>
            </a:r>
            <a:r>
              <a:rPr sz="3200" spc="-240" dirty="0">
                <a:latin typeface="Calibri" pitchFamily="34" charset="0"/>
                <a:cs typeface="Calibri" pitchFamily="34" charset="0"/>
              </a:rPr>
              <a:t>as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well </a:t>
            </a:r>
            <a:r>
              <a:rPr sz="3200" spc="-240" dirty="0">
                <a:latin typeface="Calibri" pitchFamily="34" charset="0"/>
                <a:cs typeface="Calibri" pitchFamily="34" charset="0"/>
              </a:rPr>
              <a:t>as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to </a:t>
            </a:r>
            <a:r>
              <a:rPr sz="3200" spc="-229" dirty="0">
                <a:latin typeface="Calibri" pitchFamily="34" charset="0"/>
                <a:cs typeface="Calibri" pitchFamily="34" charset="0"/>
              </a:rPr>
              <a:t>decide </a:t>
            </a:r>
            <a:r>
              <a:rPr sz="3200" spc="-250" dirty="0">
                <a:latin typeface="Calibri" pitchFamily="34" charset="0"/>
                <a:cs typeface="Calibri" pitchFamily="34" charset="0"/>
              </a:rPr>
              <a:t>between  </a:t>
            </a:r>
            <a:r>
              <a:rPr sz="3200" spc="-245" dirty="0">
                <a:latin typeface="Calibri" pitchFamily="34" charset="0"/>
                <a:cs typeface="Calibri" pitchFamily="34" charset="0"/>
              </a:rPr>
              <a:t>competing </a:t>
            </a:r>
            <a:r>
              <a:rPr sz="3200" spc="-200" dirty="0">
                <a:latin typeface="Calibri" pitchFamily="34" charset="0"/>
                <a:cs typeface="Calibri" pitchFamily="34" charset="0"/>
              </a:rPr>
              <a:t>projects. </a:t>
            </a:r>
            <a:r>
              <a:rPr sz="3200" spc="-310" dirty="0">
                <a:latin typeface="Calibri" pitchFamily="34" charset="0"/>
                <a:cs typeface="Calibri" pitchFamily="34" charset="0"/>
              </a:rPr>
              <a:t>Two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of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50" dirty="0">
                <a:latin typeface="Calibri" pitchFamily="34" charset="0"/>
                <a:cs typeface="Calibri" pitchFamily="34" charset="0"/>
              </a:rPr>
              <a:t>most </a:t>
            </a:r>
            <a:r>
              <a:rPr sz="3200" spc="-240" dirty="0">
                <a:latin typeface="Calibri" pitchFamily="34" charset="0"/>
                <a:cs typeface="Calibri" pitchFamily="34" charset="0"/>
              </a:rPr>
              <a:t>popular </a:t>
            </a:r>
            <a:r>
              <a:rPr sz="3200" spc="-250" dirty="0">
                <a:latin typeface="Calibri" pitchFamily="34" charset="0"/>
                <a:cs typeface="Calibri" pitchFamily="34" charset="0"/>
              </a:rPr>
              <a:t>methods </a:t>
            </a:r>
            <a:r>
              <a:rPr sz="3200" spc="-235" dirty="0">
                <a:latin typeface="Calibri" pitchFamily="34" charset="0"/>
                <a:cs typeface="Calibri" pitchFamily="34" charset="0"/>
              </a:rPr>
              <a:t>are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net  present </a:t>
            </a:r>
            <a:r>
              <a:rPr sz="3200" spc="-229" dirty="0">
                <a:latin typeface="Calibri" pitchFamily="34" charset="0"/>
                <a:cs typeface="Calibri" pitchFamily="34" charset="0"/>
              </a:rPr>
              <a:t>value </a:t>
            </a:r>
            <a:r>
              <a:rPr sz="3200" spc="-270" dirty="0">
                <a:latin typeface="Calibri" pitchFamily="34" charset="0"/>
                <a:cs typeface="Calibri" pitchFamily="34" charset="0"/>
              </a:rPr>
              <a:t>and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internal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rate of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return, </a:t>
            </a:r>
            <a:r>
              <a:rPr sz="3200" spc="-240" dirty="0">
                <a:latin typeface="Calibri" pitchFamily="34" charset="0"/>
                <a:cs typeface="Calibri" pitchFamily="34" charset="0"/>
              </a:rPr>
              <a:t>or </a:t>
            </a:r>
            <a:r>
              <a:rPr sz="3200" spc="-235" dirty="0">
                <a:latin typeface="Calibri" pitchFamily="34" charset="0"/>
                <a:cs typeface="Calibri" pitchFamily="34" charset="0"/>
              </a:rPr>
              <a:t>IRR</a:t>
            </a:r>
            <a:r>
              <a:rPr sz="3200" spc="-235">
                <a:latin typeface="Calibri" pitchFamily="34" charset="0"/>
                <a:cs typeface="Calibri" pitchFamily="34" charset="0"/>
              </a:rPr>
              <a:t>. </a:t>
            </a:r>
            <a:endParaRPr lang="en-US" sz="3200" spc="-235" dirty="0" smtClean="0">
              <a:latin typeface="Calibri" pitchFamily="34" charset="0"/>
              <a:cs typeface="Calibri" pitchFamily="34" charset="0"/>
            </a:endParaRPr>
          </a:p>
          <a:p>
            <a:pPr marL="12700" marR="5080" algn="just">
              <a:lnSpc>
                <a:spcPct val="80000"/>
              </a:lnSpc>
              <a:spcBef>
                <a:spcPts val="625"/>
              </a:spcBef>
              <a:buFontTx/>
              <a:buChar char="-"/>
            </a:pPr>
            <a:r>
              <a:rPr sz="3200" spc="-225" smtClean="0">
                <a:latin typeface="Calibri" pitchFamily="34" charset="0"/>
                <a:cs typeface="Calibri" pitchFamily="34" charset="0"/>
              </a:rPr>
              <a:t>In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165" dirty="0">
                <a:latin typeface="Calibri" pitchFamily="34" charset="0"/>
                <a:cs typeface="Calibri" pitchFamily="34" charset="0"/>
              </a:rPr>
              <a:t>first  </a:t>
            </a:r>
            <a:r>
              <a:rPr sz="3200" spc="-240" dirty="0">
                <a:latin typeface="Calibri" pitchFamily="34" charset="0"/>
                <a:cs typeface="Calibri" pitchFamily="34" charset="0"/>
              </a:rPr>
              <a:t>method</a:t>
            </a:r>
            <a:r>
              <a:rPr sz="3200" spc="-24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spc="-260" dirty="0" smtClean="0">
                <a:latin typeface="Calibri" pitchFamily="34" charset="0"/>
                <a:cs typeface="Calibri" pitchFamily="34" charset="0"/>
              </a:rPr>
              <a:t> we </a:t>
            </a:r>
            <a:r>
              <a:rPr sz="3200" spc="-265" smtClean="0">
                <a:latin typeface="Calibri" pitchFamily="34" charset="0"/>
                <a:cs typeface="Calibri" pitchFamily="34" charset="0"/>
              </a:rPr>
              <a:t>add </a:t>
            </a:r>
            <a:r>
              <a:rPr sz="3200" spc="-270" dirty="0">
                <a:latin typeface="Calibri" pitchFamily="34" charset="0"/>
                <a:cs typeface="Calibri" pitchFamily="34" charset="0"/>
              </a:rPr>
              <a:t>up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present </a:t>
            </a:r>
            <a:r>
              <a:rPr sz="3200" spc="-225" dirty="0">
                <a:latin typeface="Calibri" pitchFamily="34" charset="0"/>
                <a:cs typeface="Calibri" pitchFamily="34" charset="0"/>
              </a:rPr>
              <a:t>values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of </a:t>
            </a:r>
            <a:r>
              <a:rPr sz="3200" spc="-185" dirty="0">
                <a:latin typeface="Calibri" pitchFamily="34" charset="0"/>
                <a:cs typeface="Calibri" pitchFamily="34" charset="0"/>
              </a:rPr>
              <a:t>all </a:t>
            </a:r>
            <a:r>
              <a:rPr sz="3200" spc="-245" dirty="0">
                <a:latin typeface="Calibri" pitchFamily="34" charset="0"/>
                <a:cs typeface="Calibri" pitchFamily="34" charset="0"/>
              </a:rPr>
              <a:t>cash </a:t>
            </a:r>
            <a:r>
              <a:rPr sz="3200" spc="-225" dirty="0">
                <a:latin typeface="Calibri" pitchFamily="34" charset="0"/>
                <a:cs typeface="Calibri" pitchFamily="34" charset="0"/>
              </a:rPr>
              <a:t>flows involved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in  </a:t>
            </a:r>
            <a:r>
              <a:rPr sz="3200" spc="-280" dirty="0">
                <a:latin typeface="Calibri" pitchFamily="34" charset="0"/>
                <a:cs typeface="Calibri" pitchFamily="34" charset="0"/>
              </a:rPr>
              <a:t>a </a:t>
            </a:r>
            <a:r>
              <a:rPr sz="3200" spc="-200" dirty="0">
                <a:latin typeface="Calibri" pitchFamily="34" charset="0"/>
                <a:cs typeface="Calibri" pitchFamily="34" charset="0"/>
              </a:rPr>
              <a:t>project. </a:t>
            </a:r>
            <a:r>
              <a:rPr sz="3200" spc="-165" dirty="0">
                <a:latin typeface="Calibri" pitchFamily="34" charset="0"/>
                <a:cs typeface="Calibri" pitchFamily="34" charset="0"/>
              </a:rPr>
              <a:t>If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190" dirty="0">
                <a:latin typeface="Calibri" pitchFamily="34" charset="0"/>
                <a:cs typeface="Calibri" pitchFamily="34" charset="0"/>
              </a:rPr>
              <a:t>total </a:t>
            </a:r>
            <a:r>
              <a:rPr sz="3200" spc="-180" dirty="0">
                <a:latin typeface="Calibri" pitchFamily="34" charset="0"/>
                <a:cs typeface="Calibri" pitchFamily="34" charset="0"/>
              </a:rPr>
              <a:t>is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greater </a:t>
            </a:r>
            <a:r>
              <a:rPr sz="3200" spc="-235" dirty="0">
                <a:latin typeface="Calibri" pitchFamily="34" charset="0"/>
                <a:cs typeface="Calibri" pitchFamily="34" charset="0"/>
              </a:rPr>
              <a:t>than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zero,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project </a:t>
            </a:r>
            <a:r>
              <a:rPr sz="3200" spc="-180" dirty="0">
                <a:latin typeface="Calibri" pitchFamily="34" charset="0"/>
                <a:cs typeface="Calibri" pitchFamily="34" charset="0"/>
              </a:rPr>
              <a:t>is </a:t>
            </a:r>
            <a:r>
              <a:rPr sz="3200" spc="-250" dirty="0">
                <a:latin typeface="Calibri" pitchFamily="34" charset="0"/>
                <a:cs typeface="Calibri" pitchFamily="34" charset="0"/>
              </a:rPr>
              <a:t>worth 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doing.</a:t>
            </a:r>
            <a:endParaRPr sz="3200">
              <a:latin typeface="Calibri" pitchFamily="34" charset="0"/>
              <a:cs typeface="Calibri" pitchFamily="34" charset="0"/>
            </a:endParaRPr>
          </a:p>
          <a:p>
            <a:pPr marL="12700" marR="218440" indent="74295" algn="just">
              <a:lnSpc>
                <a:spcPct val="80000"/>
              </a:lnSpc>
              <a:spcBef>
                <a:spcPts val="600"/>
              </a:spcBef>
              <a:buFontTx/>
              <a:buChar char="-"/>
            </a:pPr>
            <a:r>
              <a:rPr lang="en-US" sz="3200" spc="-225" dirty="0" smtClean="0">
                <a:latin typeface="Calibri" pitchFamily="34" charset="0"/>
                <a:cs typeface="Calibri" pitchFamily="34" charset="0"/>
              </a:rPr>
              <a:t>-  </a:t>
            </a:r>
            <a:r>
              <a:rPr sz="3200" spc="-225" smtClean="0">
                <a:latin typeface="Calibri" pitchFamily="34" charset="0"/>
                <a:cs typeface="Calibri" pitchFamily="34" charset="0"/>
              </a:rPr>
              <a:t>In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75" dirty="0">
                <a:latin typeface="Calibri" pitchFamily="34" charset="0"/>
                <a:cs typeface="Calibri" pitchFamily="34" charset="0"/>
              </a:rPr>
              <a:t>IRR </a:t>
            </a:r>
            <a:r>
              <a:rPr sz="3200" spc="-240" dirty="0">
                <a:latin typeface="Calibri" pitchFamily="34" charset="0"/>
                <a:cs typeface="Calibri" pitchFamily="34" charset="0"/>
              </a:rPr>
              <a:t>method, </a:t>
            </a:r>
            <a:r>
              <a:rPr sz="3200" spc="-260" dirty="0">
                <a:latin typeface="Calibri" pitchFamily="34" charset="0"/>
                <a:cs typeface="Calibri" pitchFamily="34" charset="0"/>
              </a:rPr>
              <a:t>you </a:t>
            </a:r>
            <a:r>
              <a:rPr sz="3200" spc="-190" dirty="0">
                <a:latin typeface="Calibri" pitchFamily="34" charset="0"/>
                <a:cs typeface="Calibri" pitchFamily="34" charset="0"/>
              </a:rPr>
              <a:t>start </a:t>
            </a:r>
            <a:r>
              <a:rPr sz="3200" spc="-229" dirty="0">
                <a:latin typeface="Calibri" pitchFamily="34" charset="0"/>
                <a:cs typeface="Calibri" pitchFamily="34" charset="0"/>
              </a:rPr>
              <a:t>with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cost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of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project </a:t>
            </a:r>
            <a:r>
              <a:rPr sz="3200" spc="-270" dirty="0">
                <a:latin typeface="Calibri" pitchFamily="34" charset="0"/>
                <a:cs typeface="Calibri" pitchFamily="34" charset="0"/>
              </a:rPr>
              <a:t>and  </a:t>
            </a:r>
            <a:r>
              <a:rPr sz="3200" spc="-229" dirty="0">
                <a:latin typeface="Calibri" pitchFamily="34" charset="0"/>
                <a:cs typeface="Calibri" pitchFamily="34" charset="0"/>
              </a:rPr>
              <a:t>determine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rate of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return </a:t>
            </a:r>
            <a:r>
              <a:rPr sz="3200" spc="-204" dirty="0">
                <a:latin typeface="Calibri" pitchFamily="34" charset="0"/>
                <a:cs typeface="Calibri" pitchFamily="34" charset="0"/>
              </a:rPr>
              <a:t>that </a:t>
            </a:r>
            <a:r>
              <a:rPr sz="3200" spc="-260" dirty="0">
                <a:latin typeface="Calibri" pitchFamily="34" charset="0"/>
                <a:cs typeface="Calibri" pitchFamily="34" charset="0"/>
              </a:rPr>
              <a:t>would </a:t>
            </a:r>
            <a:r>
              <a:rPr sz="3200" spc="-280" dirty="0">
                <a:latin typeface="Calibri" pitchFamily="34" charset="0"/>
                <a:cs typeface="Calibri" pitchFamily="34" charset="0"/>
              </a:rPr>
              <a:t>make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present </a:t>
            </a:r>
            <a:r>
              <a:rPr sz="3200" spc="-229" dirty="0">
                <a:latin typeface="Calibri" pitchFamily="34" charset="0"/>
                <a:cs typeface="Calibri" pitchFamily="34" charset="0"/>
              </a:rPr>
              <a:t>value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of  </a:t>
            </a:r>
            <a:r>
              <a:rPr sz="32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future </a:t>
            </a:r>
            <a:r>
              <a:rPr sz="3200" spc="-245" dirty="0">
                <a:latin typeface="Calibri" pitchFamily="34" charset="0"/>
                <a:cs typeface="Calibri" pitchFamily="34" charset="0"/>
              </a:rPr>
              <a:t>cash </a:t>
            </a:r>
            <a:r>
              <a:rPr sz="3200" spc="-225" dirty="0">
                <a:latin typeface="Calibri" pitchFamily="34" charset="0"/>
                <a:cs typeface="Calibri" pitchFamily="34" charset="0"/>
              </a:rPr>
              <a:t>flows </a:t>
            </a:r>
            <a:r>
              <a:rPr sz="3200" spc="-235" dirty="0">
                <a:latin typeface="Calibri" pitchFamily="34" charset="0"/>
                <a:cs typeface="Calibri" pitchFamily="34" charset="0"/>
              </a:rPr>
              <a:t>equal </a:t>
            </a:r>
            <a:r>
              <a:rPr sz="3200" spc="-210" dirty="0">
                <a:latin typeface="Calibri" pitchFamily="34" charset="0"/>
                <a:cs typeface="Calibri" pitchFamily="34" charset="0"/>
              </a:rPr>
              <a:t>to </a:t>
            </a:r>
            <a:r>
              <a:rPr sz="3200" spc="-245" dirty="0">
                <a:latin typeface="Calibri" pitchFamily="34" charset="0"/>
                <a:cs typeface="Calibri" pitchFamily="34" charset="0"/>
              </a:rPr>
              <a:t>your </a:t>
            </a:r>
            <a:r>
              <a:rPr sz="3200" spc="-220" dirty="0">
                <a:latin typeface="Calibri" pitchFamily="34" charset="0"/>
                <a:cs typeface="Calibri" pitchFamily="34" charset="0"/>
              </a:rPr>
              <a:t>upfront </a:t>
            </a:r>
            <a:r>
              <a:rPr sz="3200" spc="-195" dirty="0">
                <a:latin typeface="Calibri" pitchFamily="34" charset="0"/>
                <a:cs typeface="Calibri" pitchFamily="34" charset="0"/>
              </a:rPr>
              <a:t>cost</a:t>
            </a:r>
            <a:r>
              <a:rPr sz="3200" spc="-195">
                <a:latin typeface="Calibri" pitchFamily="34" charset="0"/>
                <a:cs typeface="Calibri" pitchFamily="34" charset="0"/>
              </a:rPr>
              <a:t>. </a:t>
            </a:r>
            <a:endParaRPr sz="32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9100" y="94488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19" y="2819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2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00" y="27432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06879" y="2819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19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59740" y="990600"/>
            <a:ext cx="8117205" cy="4905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14984" algn="just">
              <a:lnSpc>
                <a:spcPct val="100000"/>
              </a:lnSpc>
              <a:spcBef>
                <a:spcPts val="95"/>
              </a:spcBef>
            </a:pPr>
            <a:r>
              <a:rPr sz="2800" spc="-270" dirty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time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value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of </a:t>
            </a:r>
            <a:r>
              <a:rPr sz="2800" spc="-275" dirty="0">
                <a:latin typeface="Calibri" pitchFamily="34" charset="0"/>
                <a:cs typeface="Calibri" pitchFamily="34" charset="0"/>
              </a:rPr>
              <a:t>money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establishes that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there </a:t>
            </a:r>
            <a:r>
              <a:rPr sz="2800" spc="-180" dirty="0">
                <a:latin typeface="Calibri" pitchFamily="34" charset="0"/>
                <a:cs typeface="Calibri" pitchFamily="34" charset="0"/>
              </a:rPr>
              <a:t>is </a:t>
            </a:r>
            <a:r>
              <a:rPr sz="2800" spc="-280" dirty="0">
                <a:latin typeface="Calibri" pitchFamily="34" charset="0"/>
                <a:cs typeface="Calibri" pitchFamily="34" charset="0"/>
              </a:rPr>
              <a:t>a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preference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of 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having </a:t>
            </a:r>
            <a:r>
              <a:rPr sz="2800" spc="-275" dirty="0">
                <a:latin typeface="Calibri" pitchFamily="34" charset="0"/>
                <a:cs typeface="Calibri" pitchFamily="34" charset="0"/>
              </a:rPr>
              <a:t>money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at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present </a:t>
            </a:r>
            <a:r>
              <a:rPr sz="2800" spc="-235" dirty="0">
                <a:latin typeface="Calibri" pitchFamily="34" charset="0"/>
                <a:cs typeface="Calibri" pitchFamily="34" charset="0"/>
              </a:rPr>
              <a:t>than </a:t>
            </a:r>
            <a:r>
              <a:rPr sz="2800" spc="-275" dirty="0">
                <a:latin typeface="Calibri" pitchFamily="34" charset="0"/>
                <a:cs typeface="Calibri" pitchFamily="34" charset="0"/>
              </a:rPr>
              <a:t>a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future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point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of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time. </a:t>
            </a:r>
            <a:r>
              <a:rPr sz="2800" spc="-165" dirty="0">
                <a:latin typeface="Calibri" pitchFamily="34" charset="0"/>
                <a:cs typeface="Calibri" pitchFamily="34" charset="0"/>
              </a:rPr>
              <a:t>It</a:t>
            </a:r>
            <a:r>
              <a:rPr sz="2800" spc="-42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254" dirty="0">
                <a:latin typeface="Calibri" pitchFamily="34" charset="0"/>
                <a:cs typeface="Calibri" pitchFamily="34" charset="0"/>
              </a:rPr>
              <a:t>means;</a:t>
            </a:r>
            <a:endParaRPr sz="2800">
              <a:latin typeface="Calibri" pitchFamily="34" charset="0"/>
              <a:cs typeface="Calibri" pitchFamily="34" charset="0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sz="2800" spc="-165" dirty="0">
                <a:latin typeface="Calibri" pitchFamily="34" charset="0"/>
                <a:cs typeface="Calibri" pitchFamily="34" charset="0"/>
              </a:rPr>
              <a:t>If </a:t>
            </a:r>
            <a:r>
              <a:rPr sz="2800" spc="-265" dirty="0">
                <a:latin typeface="Calibri" pitchFamily="34" charset="0"/>
                <a:cs typeface="Calibri" pitchFamily="34" charset="0"/>
              </a:rPr>
              <a:t>an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individual </a:t>
            </a:r>
            <a:r>
              <a:rPr sz="2800" spc="-180" dirty="0">
                <a:latin typeface="Calibri" pitchFamily="34" charset="0"/>
                <a:cs typeface="Calibri" pitchFamily="34" charset="0"/>
              </a:rPr>
              <a:t>is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given </a:t>
            </a:r>
            <a:r>
              <a:rPr sz="2800" spc="-265" dirty="0">
                <a:latin typeface="Calibri" pitchFamily="34" charset="0"/>
                <a:cs typeface="Calibri" pitchFamily="34" charset="0"/>
              </a:rPr>
              <a:t>an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option </a:t>
            </a:r>
            <a:r>
              <a:rPr sz="2800" spc="-340" dirty="0">
                <a:latin typeface="Calibri" pitchFamily="34" charset="0"/>
                <a:cs typeface="Calibri" pitchFamily="34" charset="0"/>
              </a:rPr>
              <a:t>A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to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receive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Rs.10,000 </a:t>
            </a:r>
            <a:r>
              <a:rPr sz="2800" spc="-300" dirty="0">
                <a:latin typeface="Calibri" pitchFamily="34" charset="0"/>
                <a:cs typeface="Calibri" pitchFamily="34" charset="0"/>
              </a:rPr>
              <a:t>now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or 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option </a:t>
            </a:r>
            <a:r>
              <a:rPr sz="2800" spc="-340" dirty="0">
                <a:latin typeface="Calibri" pitchFamily="34" charset="0"/>
                <a:cs typeface="Calibri" pitchFamily="34" charset="0"/>
              </a:rPr>
              <a:t>B </a:t>
            </a:r>
            <a:r>
              <a:rPr sz="2800" spc="-195" dirty="0">
                <a:latin typeface="Calibri" pitchFamily="34" charset="0"/>
                <a:cs typeface="Calibri" pitchFamily="34" charset="0"/>
              </a:rPr>
              <a:t>after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three year, </a:t>
            </a:r>
            <a:r>
              <a:rPr sz="2800" spc="-254" dirty="0">
                <a:latin typeface="Calibri" pitchFamily="34" charset="0"/>
                <a:cs typeface="Calibri" pitchFamily="34" charset="0"/>
              </a:rPr>
              <a:t>he </a:t>
            </a:r>
            <a:r>
              <a:rPr sz="2800" spc="-200" dirty="0">
                <a:latin typeface="Calibri" pitchFamily="34" charset="0"/>
                <a:cs typeface="Calibri" pitchFamily="34" charset="0"/>
              </a:rPr>
              <a:t>will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prefer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Rs.10,000 </a:t>
            </a:r>
            <a:r>
              <a:rPr sz="2800" spc="-300" dirty="0">
                <a:latin typeface="Calibri" pitchFamily="34" charset="0"/>
                <a:cs typeface="Calibri" pitchFamily="34" charset="0"/>
              </a:rPr>
              <a:t>now </a:t>
            </a:r>
            <a:r>
              <a:rPr sz="2800" spc="-245" dirty="0">
                <a:latin typeface="Calibri" pitchFamily="34" charset="0"/>
                <a:cs typeface="Calibri" pitchFamily="34" charset="0"/>
              </a:rPr>
              <a:t>because 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although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260" dirty="0">
                <a:latin typeface="Calibri" pitchFamily="34" charset="0"/>
                <a:cs typeface="Calibri" pitchFamily="34" charset="0"/>
              </a:rPr>
              <a:t>amount </a:t>
            </a:r>
            <a:r>
              <a:rPr sz="2800" spc="-175" dirty="0">
                <a:latin typeface="Calibri" pitchFamily="34" charset="0"/>
                <a:cs typeface="Calibri" pitchFamily="34" charset="0"/>
              </a:rPr>
              <a:t>is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same</a:t>
            </a:r>
            <a:r>
              <a:rPr sz="2800" spc="-24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spc="-260" dirty="0" smtClean="0">
                <a:latin typeface="Calibri" pitchFamily="34" charset="0"/>
                <a:cs typeface="Calibri" pitchFamily="34" charset="0"/>
              </a:rPr>
              <a:t>one</a:t>
            </a:r>
            <a:r>
              <a:rPr sz="2800" spc="-26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260" dirty="0">
                <a:latin typeface="Calibri" pitchFamily="34" charset="0"/>
                <a:cs typeface="Calibri" pitchFamily="34" charset="0"/>
              </a:rPr>
              <a:t>can </a:t>
            </a:r>
            <a:r>
              <a:rPr sz="2800" spc="-270" dirty="0">
                <a:latin typeface="Calibri" pitchFamily="34" charset="0"/>
                <a:cs typeface="Calibri" pitchFamily="34" charset="0"/>
              </a:rPr>
              <a:t>do </a:t>
            </a:r>
            <a:r>
              <a:rPr sz="2800" spc="-285" dirty="0">
                <a:latin typeface="Calibri" pitchFamily="34" charset="0"/>
                <a:cs typeface="Calibri" pitchFamily="34" charset="0"/>
              </a:rPr>
              <a:t>much </a:t>
            </a:r>
            <a:r>
              <a:rPr sz="2800" spc="-270" dirty="0">
                <a:latin typeface="Calibri" pitchFamily="34" charset="0"/>
                <a:cs typeface="Calibri" pitchFamily="34" charset="0"/>
              </a:rPr>
              <a:t>more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with 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270" dirty="0">
                <a:latin typeface="Calibri" pitchFamily="34" charset="0"/>
                <a:cs typeface="Calibri" pitchFamily="34" charset="0"/>
              </a:rPr>
              <a:t>money </a:t>
            </a:r>
            <a:r>
              <a:rPr sz="2800" spc="-150">
                <a:latin typeface="Calibri" pitchFamily="34" charset="0"/>
                <a:cs typeface="Calibri" pitchFamily="34" charset="0"/>
              </a:rPr>
              <a:t>if </a:t>
            </a:r>
            <a:r>
              <a:rPr lang="en-US" sz="2800" spc="-254" dirty="0" smtClean="0">
                <a:latin typeface="Calibri" pitchFamily="34" charset="0"/>
                <a:cs typeface="Calibri" pitchFamily="34" charset="0"/>
              </a:rPr>
              <a:t>he</a:t>
            </a:r>
            <a:r>
              <a:rPr sz="2800" spc="-254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245" smtClean="0">
                <a:latin typeface="Calibri" pitchFamily="34" charset="0"/>
                <a:cs typeface="Calibri" pitchFamily="34" charset="0"/>
              </a:rPr>
              <a:t>ha</a:t>
            </a:r>
            <a:r>
              <a:rPr lang="en-US" sz="2800" spc="-245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sz="2800" spc="-245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150" dirty="0">
                <a:latin typeface="Calibri" pitchFamily="34" charset="0"/>
                <a:cs typeface="Calibri" pitchFamily="34" charset="0"/>
              </a:rPr>
              <a:t>it </a:t>
            </a:r>
            <a:r>
              <a:rPr sz="2800" spc="-290" dirty="0">
                <a:latin typeface="Calibri" pitchFamily="34" charset="0"/>
                <a:cs typeface="Calibri" pitchFamily="34" charset="0"/>
              </a:rPr>
              <a:t>now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because </a:t>
            </a:r>
            <a:r>
              <a:rPr sz="2800" spc="-235" dirty="0">
                <a:latin typeface="Calibri" pitchFamily="34" charset="0"/>
                <a:cs typeface="Calibri" pitchFamily="34" charset="0"/>
              </a:rPr>
              <a:t>over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time </a:t>
            </a:r>
            <a:r>
              <a:rPr sz="2800" spc="-254" dirty="0">
                <a:latin typeface="Calibri" pitchFamily="34" charset="0"/>
                <a:cs typeface="Calibri" pitchFamily="34" charset="0"/>
              </a:rPr>
              <a:t>you can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earn  </a:t>
            </a:r>
            <a:r>
              <a:rPr sz="2800" spc="-270" dirty="0">
                <a:latin typeface="Calibri" pitchFamily="34" charset="0"/>
                <a:cs typeface="Calibri" pitchFamily="34" charset="0"/>
              </a:rPr>
              <a:t>more </a:t>
            </a:r>
            <a:r>
              <a:rPr sz="2800" spc="-195" dirty="0">
                <a:latin typeface="Calibri" pitchFamily="34" charset="0"/>
                <a:cs typeface="Calibri" pitchFamily="34" charset="0"/>
              </a:rPr>
              <a:t>interest </a:t>
            </a:r>
            <a:r>
              <a:rPr sz="2800" spc="-265" dirty="0">
                <a:latin typeface="Calibri" pitchFamily="34" charset="0"/>
                <a:cs typeface="Calibri" pitchFamily="34" charset="0"/>
              </a:rPr>
              <a:t>on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your </a:t>
            </a:r>
            <a:r>
              <a:rPr sz="2800" spc="-245" dirty="0">
                <a:latin typeface="Calibri" pitchFamily="34" charset="0"/>
                <a:cs typeface="Calibri" pitchFamily="34" charset="0"/>
              </a:rPr>
              <a:t>money</a:t>
            </a:r>
            <a:r>
              <a:rPr sz="2800" spc="-245">
                <a:latin typeface="Calibri" pitchFamily="34" charset="0"/>
                <a:cs typeface="Calibri" pitchFamily="34" charset="0"/>
              </a:rPr>
              <a:t>. </a:t>
            </a:r>
            <a:endParaRPr lang="en-US" sz="2800" spc="-245" dirty="0" smtClean="0">
              <a:latin typeface="Calibri" pitchFamily="34" charset="0"/>
              <a:cs typeface="Calibri" pitchFamily="34" charset="0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sz="2800" spc="-280" smtClean="0">
                <a:latin typeface="Calibri" pitchFamily="34" charset="0"/>
                <a:cs typeface="Calibri" pitchFamily="34" charset="0"/>
              </a:rPr>
              <a:t>By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receiving </a:t>
            </a:r>
            <a:r>
              <a:rPr sz="2800" spc="-229" dirty="0">
                <a:latin typeface="Calibri" pitchFamily="34" charset="0"/>
                <a:cs typeface="Calibri" pitchFamily="34" charset="0"/>
              </a:rPr>
              <a:t>Rs.10,000 </a:t>
            </a:r>
            <a:r>
              <a:rPr sz="2800" spc="-235" dirty="0">
                <a:latin typeface="Calibri" pitchFamily="34" charset="0"/>
                <a:cs typeface="Calibri" pitchFamily="34" charset="0"/>
              </a:rPr>
              <a:t>today </a:t>
            </a:r>
            <a:r>
              <a:rPr sz="2800" spc="-260" dirty="0">
                <a:latin typeface="Calibri" pitchFamily="34" charset="0"/>
                <a:cs typeface="Calibri" pitchFamily="34" charset="0"/>
              </a:rPr>
              <a:t>you  </a:t>
            </a:r>
            <a:r>
              <a:rPr sz="2800" spc="-254" dirty="0">
                <a:latin typeface="Calibri" pitchFamily="34" charset="0"/>
                <a:cs typeface="Calibri" pitchFamily="34" charset="0"/>
              </a:rPr>
              <a:t>can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increase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future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value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of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your </a:t>
            </a:r>
            <a:r>
              <a:rPr sz="2800" spc="-270" dirty="0">
                <a:latin typeface="Calibri" pitchFamily="34" charset="0"/>
                <a:cs typeface="Calibri" pitchFamily="34" charset="0"/>
              </a:rPr>
              <a:t>money </a:t>
            </a:r>
            <a:r>
              <a:rPr sz="2800" spc="-250" dirty="0">
                <a:latin typeface="Calibri" pitchFamily="34" charset="0"/>
                <a:cs typeface="Calibri" pitchFamily="34" charset="0"/>
              </a:rPr>
              <a:t>by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investing </a:t>
            </a:r>
            <a:r>
              <a:rPr sz="2800" spc="-260" dirty="0">
                <a:latin typeface="Calibri" pitchFamily="34" charset="0"/>
                <a:cs typeface="Calibri" pitchFamily="34" charset="0"/>
              </a:rPr>
              <a:t>and 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gaining </a:t>
            </a:r>
            <a:r>
              <a:rPr sz="2800" spc="-195" dirty="0">
                <a:latin typeface="Calibri" pitchFamily="34" charset="0"/>
                <a:cs typeface="Calibri" pitchFamily="34" charset="0"/>
              </a:rPr>
              <a:t>interest </a:t>
            </a:r>
            <a:r>
              <a:rPr sz="2800" spc="-235" dirty="0">
                <a:latin typeface="Calibri" pitchFamily="34" charset="0"/>
                <a:cs typeface="Calibri" pitchFamily="34" charset="0"/>
              </a:rPr>
              <a:t>over </a:t>
            </a:r>
            <a:r>
              <a:rPr sz="2800" spc="-275" dirty="0">
                <a:latin typeface="Calibri" pitchFamily="34" charset="0"/>
                <a:cs typeface="Calibri" pitchFamily="34" charset="0"/>
              </a:rPr>
              <a:t>a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period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of time. </a:t>
            </a:r>
            <a:r>
              <a:rPr sz="2800" spc="-265" dirty="0">
                <a:latin typeface="Calibri" pitchFamily="34" charset="0"/>
                <a:cs typeface="Calibri" pitchFamily="34" charset="0"/>
              </a:rPr>
              <a:t>For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Option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B, </a:t>
            </a:r>
            <a:r>
              <a:rPr sz="2800" spc="-260" dirty="0">
                <a:latin typeface="Calibri" pitchFamily="34" charset="0"/>
                <a:cs typeface="Calibri" pitchFamily="34" charset="0"/>
              </a:rPr>
              <a:t>you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don't  </a:t>
            </a:r>
            <a:r>
              <a:rPr sz="2800" spc="-245" dirty="0">
                <a:latin typeface="Calibri" pitchFamily="34" charset="0"/>
                <a:cs typeface="Calibri" pitchFamily="34" charset="0"/>
              </a:rPr>
              <a:t>have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time </a:t>
            </a:r>
            <a:r>
              <a:rPr sz="2800" spc="-265" dirty="0">
                <a:latin typeface="Calibri" pitchFamily="34" charset="0"/>
                <a:cs typeface="Calibri" pitchFamily="34" charset="0"/>
              </a:rPr>
              <a:t>on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your </a:t>
            </a:r>
            <a:r>
              <a:rPr sz="2800" spc="-195" dirty="0">
                <a:latin typeface="Calibri" pitchFamily="34" charset="0"/>
                <a:cs typeface="Calibri" pitchFamily="34" charset="0"/>
              </a:rPr>
              <a:t>side, </a:t>
            </a:r>
            <a:r>
              <a:rPr sz="2800" spc="-260" dirty="0">
                <a:latin typeface="Calibri" pitchFamily="34" charset="0"/>
                <a:cs typeface="Calibri" pitchFamily="34" charset="0"/>
              </a:rPr>
              <a:t>and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250" dirty="0">
                <a:latin typeface="Calibri" pitchFamily="34" charset="0"/>
                <a:cs typeface="Calibri" pitchFamily="34" charset="0"/>
              </a:rPr>
              <a:t>payment </a:t>
            </a:r>
            <a:r>
              <a:rPr sz="2800" spc="-220" dirty="0">
                <a:latin typeface="Calibri" pitchFamily="34" charset="0"/>
                <a:cs typeface="Calibri" pitchFamily="34" charset="0"/>
              </a:rPr>
              <a:t>received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in </a:t>
            </a:r>
            <a:r>
              <a:rPr sz="2800" spc="-215" dirty="0">
                <a:latin typeface="Calibri" pitchFamily="34" charset="0"/>
                <a:cs typeface="Calibri" pitchFamily="34" charset="0"/>
              </a:rPr>
              <a:t>three </a:t>
            </a:r>
            <a:r>
              <a:rPr sz="2800" spc="-225" dirty="0">
                <a:latin typeface="Calibri" pitchFamily="34" charset="0"/>
                <a:cs typeface="Calibri" pitchFamily="34" charset="0"/>
              </a:rPr>
              <a:t>years  </a:t>
            </a:r>
            <a:r>
              <a:rPr sz="2800" spc="-254" dirty="0">
                <a:latin typeface="Calibri" pitchFamily="34" charset="0"/>
                <a:cs typeface="Calibri" pitchFamily="34" charset="0"/>
              </a:rPr>
              <a:t>would </a:t>
            </a:r>
            <a:r>
              <a:rPr sz="2800" spc="-250" dirty="0">
                <a:latin typeface="Calibri" pitchFamily="34" charset="0"/>
                <a:cs typeface="Calibri" pitchFamily="34" charset="0"/>
              </a:rPr>
              <a:t>be </a:t>
            </a:r>
            <a:r>
              <a:rPr sz="2800" spc="-240" dirty="0">
                <a:latin typeface="Calibri" pitchFamily="34" charset="0"/>
                <a:cs typeface="Calibri" pitchFamily="34" charset="0"/>
              </a:rPr>
              <a:t>your </a:t>
            </a:r>
            <a:r>
              <a:rPr sz="2800" spc="-204" dirty="0">
                <a:latin typeface="Calibri" pitchFamily="34" charset="0"/>
                <a:cs typeface="Calibri" pitchFamily="34" charset="0"/>
              </a:rPr>
              <a:t>future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210" dirty="0">
                <a:latin typeface="Calibri" pitchFamily="34" charset="0"/>
                <a:cs typeface="Calibri" pitchFamily="34" charset="0"/>
              </a:rPr>
              <a:t>value.</a:t>
            </a:r>
            <a:endParaRPr sz="2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1000" y="342900"/>
            <a:ext cx="4305300" cy="624840"/>
          </a:xfrm>
          <a:custGeom>
            <a:avLst/>
            <a:gdLst/>
            <a:ahLst/>
            <a:cxnLst/>
            <a:rect l="l" t="t" r="r" b="b"/>
            <a:pathLst>
              <a:path w="4305300" h="624840">
                <a:moveTo>
                  <a:pt x="0" y="624839"/>
                </a:moveTo>
                <a:lnTo>
                  <a:pt x="4305300" y="624839"/>
                </a:lnTo>
                <a:lnTo>
                  <a:pt x="4305300" y="0"/>
                </a:lnTo>
                <a:lnTo>
                  <a:pt x="0" y="0"/>
                </a:lnTo>
                <a:lnTo>
                  <a:pt x="0" y="624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2900" y="1036319"/>
            <a:ext cx="4419600" cy="0"/>
          </a:xfrm>
          <a:custGeom>
            <a:avLst/>
            <a:gdLst/>
            <a:ahLst/>
            <a:cxnLst/>
            <a:rect l="l" t="t" r="r" b="b"/>
            <a:pathLst>
              <a:path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0520" y="2819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6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900" y="274320"/>
            <a:ext cx="4419600" cy="0"/>
          </a:xfrm>
          <a:custGeom>
            <a:avLst/>
            <a:gdLst/>
            <a:ahLst/>
            <a:cxnLst/>
            <a:rect l="l" t="t" r="r" b="b"/>
            <a:pathLst>
              <a:path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54879" y="2819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59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3379" y="990600"/>
            <a:ext cx="4358640" cy="0"/>
          </a:xfrm>
          <a:custGeom>
            <a:avLst/>
            <a:gdLst/>
            <a:ahLst/>
            <a:cxnLst/>
            <a:rect l="l" t="t" r="r" b="b"/>
            <a:pathLst>
              <a:path w="4358640">
                <a:moveTo>
                  <a:pt x="0" y="0"/>
                </a:moveTo>
                <a:lnTo>
                  <a:pt x="4358640" y="0"/>
                </a:lnTo>
              </a:path>
            </a:pathLst>
          </a:custGeom>
          <a:ln w="457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59740" y="240538"/>
            <a:ext cx="67792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Valuation</a:t>
            </a:r>
            <a:r>
              <a:rPr sz="3200" spc="-90" dirty="0"/>
              <a:t> </a:t>
            </a:r>
            <a:r>
              <a:rPr sz="3200" spc="0" dirty="0"/>
              <a:t>concepts</a:t>
            </a:r>
            <a:r>
              <a:rPr sz="3200" i="0" spc="0" dirty="0">
                <a:latin typeface="Garamond"/>
                <a:cs typeface="Garamond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143000"/>
            <a:ext cx="8010525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65" dirty="0">
                <a:latin typeface="Times New Roman"/>
                <a:cs typeface="Times New Roman"/>
              </a:rPr>
              <a:t>If </a:t>
            </a:r>
            <a:r>
              <a:rPr sz="2800" spc="-260" dirty="0">
                <a:latin typeface="Times New Roman"/>
                <a:cs typeface="Times New Roman"/>
              </a:rPr>
              <a:t>you </a:t>
            </a:r>
            <a:r>
              <a:rPr sz="2800" spc="-235" dirty="0">
                <a:latin typeface="Times New Roman"/>
                <a:cs typeface="Times New Roman"/>
              </a:rPr>
              <a:t>are </a:t>
            </a:r>
            <a:r>
              <a:rPr sz="2800" spc="-240" dirty="0">
                <a:latin typeface="Times New Roman"/>
                <a:cs typeface="Times New Roman"/>
              </a:rPr>
              <a:t>choosing </a:t>
            </a:r>
            <a:r>
              <a:rPr sz="2800" spc="-245" dirty="0">
                <a:latin typeface="Times New Roman"/>
                <a:cs typeface="Times New Roman"/>
              </a:rPr>
              <a:t>Option </a:t>
            </a:r>
            <a:r>
              <a:rPr sz="2800" spc="-225" dirty="0">
                <a:latin typeface="Times New Roman"/>
                <a:cs typeface="Times New Roman"/>
              </a:rPr>
              <a:t>A, </a:t>
            </a:r>
            <a:r>
              <a:rPr sz="2800" spc="-245" dirty="0">
                <a:latin typeface="Times New Roman"/>
                <a:cs typeface="Times New Roman"/>
              </a:rPr>
              <a:t>your </a:t>
            </a:r>
            <a:r>
              <a:rPr sz="2800" spc="-210" dirty="0">
                <a:latin typeface="Times New Roman"/>
                <a:cs typeface="Times New Roman"/>
              </a:rPr>
              <a:t>future </a:t>
            </a:r>
            <a:r>
              <a:rPr sz="2800" spc="-229" dirty="0">
                <a:latin typeface="Times New Roman"/>
                <a:cs typeface="Times New Roman"/>
              </a:rPr>
              <a:t>value </a:t>
            </a:r>
            <a:r>
              <a:rPr sz="2800" spc="-200" dirty="0">
                <a:latin typeface="Times New Roman"/>
                <a:cs typeface="Times New Roman"/>
              </a:rPr>
              <a:t>will </a:t>
            </a:r>
            <a:r>
              <a:rPr sz="2800" spc="-254" dirty="0">
                <a:latin typeface="Times New Roman"/>
                <a:cs typeface="Times New Roman"/>
              </a:rPr>
              <a:t>be </a:t>
            </a:r>
            <a:r>
              <a:rPr sz="2800" spc="-229" dirty="0">
                <a:latin typeface="Times New Roman"/>
                <a:cs typeface="Times New Roman"/>
              </a:rPr>
              <a:t>Rs.10,000  </a:t>
            </a:r>
            <a:r>
              <a:rPr sz="2800" spc="-220" dirty="0">
                <a:latin typeface="Times New Roman"/>
                <a:cs typeface="Times New Roman"/>
              </a:rPr>
              <a:t>plus </a:t>
            </a:r>
            <a:r>
              <a:rPr sz="2800" spc="-254" dirty="0">
                <a:latin typeface="Times New Roman"/>
                <a:cs typeface="Times New Roman"/>
              </a:rPr>
              <a:t>any </a:t>
            </a:r>
            <a:r>
              <a:rPr sz="2800" spc="-195" dirty="0">
                <a:latin typeface="Times New Roman"/>
                <a:cs typeface="Times New Roman"/>
              </a:rPr>
              <a:t>interest </a:t>
            </a:r>
            <a:r>
              <a:rPr sz="2800" spc="-235" dirty="0">
                <a:latin typeface="Times New Roman"/>
                <a:cs typeface="Times New Roman"/>
              </a:rPr>
              <a:t>acquired over </a:t>
            </a:r>
            <a:r>
              <a:rPr sz="2800" spc="-215" dirty="0">
                <a:latin typeface="Times New Roman"/>
                <a:cs typeface="Times New Roman"/>
              </a:rPr>
              <a:t>the three </a:t>
            </a:r>
            <a:r>
              <a:rPr sz="2800" spc="-210" dirty="0">
                <a:latin typeface="Times New Roman"/>
                <a:cs typeface="Times New Roman"/>
              </a:rPr>
              <a:t>years. </a:t>
            </a:r>
            <a:r>
              <a:rPr sz="2800" spc="-270" dirty="0">
                <a:latin typeface="Times New Roman"/>
                <a:cs typeface="Times New Roman"/>
              </a:rPr>
              <a:t>The </a:t>
            </a:r>
            <a:r>
              <a:rPr sz="2800" spc="-210" dirty="0">
                <a:latin typeface="Times New Roman"/>
                <a:cs typeface="Times New Roman"/>
              </a:rPr>
              <a:t>future </a:t>
            </a:r>
            <a:r>
              <a:rPr sz="2800" spc="-229" dirty="0">
                <a:latin typeface="Times New Roman"/>
                <a:cs typeface="Times New Roman"/>
              </a:rPr>
              <a:t>value </a:t>
            </a:r>
            <a:r>
              <a:rPr sz="2800" spc="-204" dirty="0">
                <a:latin typeface="Times New Roman"/>
                <a:cs typeface="Times New Roman"/>
              </a:rPr>
              <a:t>for  </a:t>
            </a:r>
            <a:r>
              <a:rPr sz="2800" spc="-245" dirty="0">
                <a:latin typeface="Times New Roman"/>
                <a:cs typeface="Times New Roman"/>
              </a:rPr>
              <a:t>Option </a:t>
            </a:r>
            <a:r>
              <a:rPr sz="2800" spc="-225" dirty="0">
                <a:latin typeface="Times New Roman"/>
                <a:cs typeface="Times New Roman"/>
              </a:rPr>
              <a:t>B, </a:t>
            </a:r>
            <a:r>
              <a:rPr sz="2800" spc="-270" dirty="0">
                <a:latin typeface="Times New Roman"/>
                <a:cs typeface="Times New Roman"/>
              </a:rPr>
              <a:t>on </a:t>
            </a:r>
            <a:r>
              <a:rPr sz="2800" spc="-215" dirty="0">
                <a:latin typeface="Times New Roman"/>
                <a:cs typeface="Times New Roman"/>
              </a:rPr>
              <a:t>the </a:t>
            </a:r>
            <a:r>
              <a:rPr sz="2800" spc="-225" dirty="0">
                <a:latin typeface="Times New Roman"/>
                <a:cs typeface="Times New Roman"/>
              </a:rPr>
              <a:t>other </a:t>
            </a:r>
            <a:r>
              <a:rPr sz="2800" spc="-240" dirty="0">
                <a:latin typeface="Times New Roman"/>
                <a:cs typeface="Times New Roman"/>
              </a:rPr>
              <a:t>hand, </a:t>
            </a:r>
            <a:r>
              <a:rPr sz="2800" spc="-260" dirty="0">
                <a:latin typeface="Times New Roman"/>
                <a:cs typeface="Times New Roman"/>
              </a:rPr>
              <a:t>would </a:t>
            </a:r>
            <a:r>
              <a:rPr sz="2800" spc="-229" dirty="0">
                <a:latin typeface="Times New Roman"/>
                <a:cs typeface="Times New Roman"/>
              </a:rPr>
              <a:t>only </a:t>
            </a:r>
            <a:r>
              <a:rPr sz="2800" spc="-254" dirty="0">
                <a:latin typeface="Times New Roman"/>
                <a:cs typeface="Times New Roman"/>
              </a:rPr>
              <a:t>be </a:t>
            </a:r>
            <a:r>
              <a:rPr sz="2800" spc="-220" dirty="0">
                <a:latin typeface="Times New Roman"/>
                <a:cs typeface="Times New Roman"/>
              </a:rPr>
              <a:t>Rs.10,000. </a:t>
            </a:r>
            <a:r>
              <a:rPr sz="2800" spc="-270" dirty="0">
                <a:latin typeface="Times New Roman"/>
                <a:cs typeface="Times New Roman"/>
              </a:rPr>
              <a:t>So </a:t>
            </a:r>
            <a:r>
              <a:rPr sz="2800" spc="-300" dirty="0">
                <a:latin typeface="Times New Roman"/>
                <a:cs typeface="Times New Roman"/>
              </a:rPr>
              <a:t>how </a:t>
            </a:r>
            <a:r>
              <a:rPr sz="2800" spc="-260" dirty="0">
                <a:latin typeface="Times New Roman"/>
                <a:cs typeface="Times New Roman"/>
              </a:rPr>
              <a:t>can  you </a:t>
            </a:r>
            <a:r>
              <a:rPr sz="2800" spc="-215" dirty="0">
                <a:latin typeface="Times New Roman"/>
                <a:cs typeface="Times New Roman"/>
              </a:rPr>
              <a:t>calculate exactly </a:t>
            </a:r>
            <a:r>
              <a:rPr sz="2800" spc="-300" dirty="0">
                <a:latin typeface="Times New Roman"/>
                <a:cs typeface="Times New Roman"/>
              </a:rPr>
              <a:t>how </a:t>
            </a:r>
            <a:r>
              <a:rPr sz="2800" spc="-285" dirty="0">
                <a:latin typeface="Times New Roman"/>
                <a:cs typeface="Times New Roman"/>
              </a:rPr>
              <a:t>much </a:t>
            </a:r>
            <a:r>
              <a:rPr sz="2800" spc="-270" dirty="0">
                <a:latin typeface="Times New Roman"/>
                <a:cs typeface="Times New Roman"/>
              </a:rPr>
              <a:t>more </a:t>
            </a:r>
            <a:r>
              <a:rPr sz="2800" spc="-245" dirty="0">
                <a:latin typeface="Times New Roman"/>
                <a:cs typeface="Times New Roman"/>
              </a:rPr>
              <a:t>Option </a:t>
            </a:r>
            <a:r>
              <a:rPr sz="2800" spc="-340" dirty="0">
                <a:latin typeface="Times New Roman"/>
                <a:cs typeface="Times New Roman"/>
              </a:rPr>
              <a:t>A </a:t>
            </a:r>
            <a:r>
              <a:rPr sz="2800" spc="-180" dirty="0">
                <a:latin typeface="Times New Roman"/>
                <a:cs typeface="Times New Roman"/>
              </a:rPr>
              <a:t>is </a:t>
            </a:r>
            <a:r>
              <a:rPr sz="2800" spc="-225" dirty="0">
                <a:latin typeface="Times New Roman"/>
                <a:cs typeface="Times New Roman"/>
              </a:rPr>
              <a:t>worth, </a:t>
            </a:r>
            <a:r>
              <a:rPr sz="2800" spc="-265" dirty="0">
                <a:latin typeface="Times New Roman"/>
                <a:cs typeface="Times New Roman"/>
              </a:rPr>
              <a:t>compared  </a:t>
            </a:r>
            <a:r>
              <a:rPr sz="2800" spc="-210" dirty="0">
                <a:latin typeface="Times New Roman"/>
                <a:cs typeface="Times New Roman"/>
              </a:rPr>
              <a:t>to </a:t>
            </a:r>
            <a:r>
              <a:rPr sz="2800" spc="-245" dirty="0">
                <a:latin typeface="Times New Roman"/>
                <a:cs typeface="Times New Roman"/>
              </a:rPr>
              <a:t>Option </a:t>
            </a:r>
            <a:r>
              <a:rPr sz="2800" spc="-225" dirty="0">
                <a:latin typeface="Times New Roman"/>
                <a:cs typeface="Times New Roman"/>
              </a:rPr>
              <a:t>B. </a:t>
            </a:r>
            <a:r>
              <a:rPr sz="2800" spc="-290" dirty="0">
                <a:latin typeface="Times New Roman"/>
                <a:cs typeface="Times New Roman"/>
              </a:rPr>
              <a:t>To </a:t>
            </a:r>
            <a:r>
              <a:rPr sz="2800" spc="-180" dirty="0">
                <a:latin typeface="Times New Roman"/>
                <a:cs typeface="Times New Roman"/>
              </a:rPr>
              <a:t>illustrate, </a:t>
            </a:r>
            <a:r>
              <a:rPr sz="2800" spc="-300" dirty="0">
                <a:latin typeface="Times New Roman"/>
                <a:cs typeface="Times New Roman"/>
              </a:rPr>
              <a:t>we </a:t>
            </a:r>
            <a:r>
              <a:rPr sz="2800" spc="-250" dirty="0">
                <a:latin typeface="Times New Roman"/>
                <a:cs typeface="Times New Roman"/>
              </a:rPr>
              <a:t>have </a:t>
            </a:r>
            <a:r>
              <a:rPr sz="2800" spc="-235" dirty="0">
                <a:latin typeface="Times New Roman"/>
                <a:cs typeface="Times New Roman"/>
              </a:rPr>
              <a:t>provided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280" dirty="0">
                <a:latin typeface="Times New Roman"/>
                <a:cs typeface="Times New Roman"/>
              </a:rPr>
              <a:t>a </a:t>
            </a:r>
            <a:r>
              <a:rPr sz="2800" spc="-190" dirty="0">
                <a:latin typeface="Times New Roman"/>
                <a:cs typeface="Times New Roman"/>
              </a:rPr>
              <a:t>timeline: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20" y="2819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2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900" y="27432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30679" y="281940"/>
            <a:ext cx="0" cy="655320"/>
          </a:xfrm>
          <a:custGeom>
            <a:avLst/>
            <a:gdLst/>
            <a:ahLst/>
            <a:cxnLst/>
            <a:rect l="l" t="t" r="r" b="b"/>
            <a:pathLst>
              <a:path h="655319">
                <a:moveTo>
                  <a:pt x="0" y="0"/>
                </a:moveTo>
                <a:lnTo>
                  <a:pt x="0" y="655319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1000" y="342900"/>
            <a:ext cx="3276600" cy="46166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590"/>
              </a:lnSpc>
            </a:pPr>
            <a:r>
              <a:rPr sz="3200" dirty="0">
                <a:solidFill>
                  <a:srgbClr val="404040"/>
                </a:solidFill>
              </a:rPr>
              <a:t>Cont..</a:t>
            </a:r>
            <a:endParaRPr sz="3200"/>
          </a:p>
        </p:txBody>
      </p:sp>
      <p:sp>
        <p:nvSpPr>
          <p:cNvPr id="10" name="object 10"/>
          <p:cNvSpPr/>
          <p:nvPr/>
        </p:nvSpPr>
        <p:spPr>
          <a:xfrm>
            <a:off x="533400" y="3810000"/>
            <a:ext cx="8077200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1085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“Time value of money”</vt:lpstr>
      <vt:lpstr>Introduction.</vt:lpstr>
      <vt:lpstr>Slide 3</vt:lpstr>
      <vt:lpstr>Reason for Time value of Money.</vt:lpstr>
      <vt:lpstr>Slide 5</vt:lpstr>
      <vt:lpstr>Importance of TVM.</vt:lpstr>
      <vt:lpstr>Slide 7</vt:lpstr>
      <vt:lpstr>Valuation concepts.</vt:lpstr>
      <vt:lpstr>Cont..</vt:lpstr>
      <vt:lpstr>Slide 10</vt:lpstr>
      <vt:lpstr>Slide 11</vt:lpstr>
      <vt:lpstr>Techniques of time value of money.</vt:lpstr>
      <vt:lpstr>Methods of calculating future value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“Time value of money”</dc:title>
  <dc:creator>Manish</dc:creator>
  <cp:lastModifiedBy>Manish</cp:lastModifiedBy>
  <cp:revision>5</cp:revision>
  <dcterms:created xsi:type="dcterms:W3CDTF">2017-12-22T08:57:40Z</dcterms:created>
  <dcterms:modified xsi:type="dcterms:W3CDTF">2018-08-01T08:46:13Z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2017-12-22T00:00:00Z</vt:filetime>
  </property>
</Properties>
</file>