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2" r:id="rId8"/>
    <p:sldId id="263" r:id="rId9"/>
    <p:sldId id="264"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E700B1-D47D-4AA4-AA50-4E037158CFDC}" type="datetimeFigureOut">
              <a:rPr lang="en-US" smtClean="0"/>
              <a:pPr/>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A0707E-4348-4202-970F-BCC829E5BD8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E700B1-D47D-4AA4-AA50-4E037158CFDC}" type="datetimeFigureOut">
              <a:rPr lang="en-US" smtClean="0"/>
              <a:pPr/>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A0707E-4348-4202-970F-BCC829E5BD8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E700B1-D47D-4AA4-AA50-4E037158CFDC}" type="datetimeFigureOut">
              <a:rPr lang="en-US" smtClean="0"/>
              <a:pPr/>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A0707E-4348-4202-970F-BCC829E5BD8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3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9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3350"/>
            <a:ext cx="4038600" cy="219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18"/>
          <p:cNvSpPr>
            <a:spLocks noGrp="1" noChangeArrowheads="1"/>
          </p:cNvSpPr>
          <p:nvPr>
            <p:ph type="sldNum" sz="quarter" idx="10"/>
          </p:nvPr>
        </p:nvSpPr>
        <p:spPr>
          <a:ln/>
        </p:spPr>
        <p:txBody>
          <a:bodyPr/>
          <a:lstStyle>
            <a:lvl1pPr>
              <a:defRPr/>
            </a:lvl1pPr>
          </a:lstStyle>
          <a:p>
            <a:pPr>
              <a:defRPr/>
            </a:pPr>
            <a:fld id="{70B36EA6-F726-4A06-A36A-17A692D70000}" type="slidenum">
              <a:rPr lang="en-US"/>
              <a:pPr>
                <a:defRPr/>
              </a:pPr>
              <a:t>‹#›</a:t>
            </a:fld>
            <a:endParaRPr lang="en-US"/>
          </a:p>
        </p:txBody>
      </p:sp>
      <p:sp>
        <p:nvSpPr>
          <p:cNvPr id="7" name="Rectangle 219"/>
          <p:cNvSpPr>
            <a:spLocks noGrp="1" noChangeArrowheads="1"/>
          </p:cNvSpPr>
          <p:nvPr>
            <p:ph type="dt" sz="half" idx="11"/>
          </p:nvPr>
        </p:nvSpPr>
        <p:spPr>
          <a:ln/>
        </p:spPr>
        <p:txBody>
          <a:bodyPr/>
          <a:lstStyle>
            <a:lvl1pPr>
              <a:defRPr/>
            </a:lvl1pPr>
          </a:lstStyle>
          <a:p>
            <a:pPr>
              <a:defRPr/>
            </a:pPr>
            <a:fld id="{106285A1-623E-40C1-AA55-BF4BEDFEA104}" type="datetimeFigureOut">
              <a:rPr lang="en-US"/>
              <a:pPr>
                <a:defRPr/>
              </a:pPr>
              <a:t>10/20/2018</a:t>
            </a:fld>
            <a:endParaRPr lang="en-US"/>
          </a:p>
        </p:txBody>
      </p:sp>
      <p:sp>
        <p:nvSpPr>
          <p:cNvPr id="8"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E700B1-D47D-4AA4-AA50-4E037158CFDC}" type="datetimeFigureOut">
              <a:rPr lang="en-US" smtClean="0"/>
              <a:pPr/>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A0707E-4348-4202-970F-BCC829E5BD8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E700B1-D47D-4AA4-AA50-4E037158CFDC}" type="datetimeFigureOut">
              <a:rPr lang="en-US" smtClean="0"/>
              <a:pPr/>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A0707E-4348-4202-970F-BCC829E5BD8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E700B1-D47D-4AA4-AA50-4E037158CFDC}" type="datetimeFigureOut">
              <a:rPr lang="en-US" smtClean="0"/>
              <a:pPr/>
              <a:t>10/20/2018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A0707E-4348-4202-970F-BCC829E5BD8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E700B1-D47D-4AA4-AA50-4E037158CFDC}" type="datetimeFigureOut">
              <a:rPr lang="en-US" smtClean="0"/>
              <a:pPr/>
              <a:t>10/20/2018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A0707E-4348-4202-970F-BCC829E5BD8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E700B1-D47D-4AA4-AA50-4E037158CFDC}" type="datetimeFigureOut">
              <a:rPr lang="en-US" smtClean="0"/>
              <a:pPr/>
              <a:t>10/20/2018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A0707E-4348-4202-970F-BCC829E5BD8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700B1-D47D-4AA4-AA50-4E037158CFDC}" type="datetimeFigureOut">
              <a:rPr lang="en-US" smtClean="0"/>
              <a:pPr/>
              <a:t>10/20/2018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A0707E-4348-4202-970F-BCC829E5BD8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E700B1-D47D-4AA4-AA50-4E037158CFDC}" type="datetimeFigureOut">
              <a:rPr lang="en-US" smtClean="0"/>
              <a:pPr/>
              <a:t>10/20/2018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A0707E-4348-4202-970F-BCC829E5BD8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E700B1-D47D-4AA4-AA50-4E037158CFDC}" type="datetimeFigureOut">
              <a:rPr lang="en-US" smtClean="0"/>
              <a:pPr/>
              <a:t>10/20/2018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A0707E-4348-4202-970F-BCC829E5BD8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700B1-D47D-4AA4-AA50-4E037158CFDC}" type="datetimeFigureOut">
              <a:rPr lang="en-US" smtClean="0"/>
              <a:pPr/>
              <a:t>10/20/2018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A0707E-4348-4202-970F-BCC829E5BD8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762250"/>
          </a:xfrm>
        </p:spPr>
        <p:txBody>
          <a:bodyPr/>
          <a:lstStyle/>
          <a:p>
            <a:r>
              <a:rPr lang="en-US" b="1" dirty="0" smtClean="0"/>
              <a:t>Functions of </a:t>
            </a:r>
            <a:br>
              <a:rPr lang="en-US" b="1" dirty="0" smtClean="0"/>
            </a:br>
            <a:r>
              <a:rPr lang="en-US" b="1" dirty="0" smtClean="0"/>
              <a:t>Commercial Banks in India</a:t>
            </a:r>
            <a:endParaRPr lang="en-US" b="1" dirty="0"/>
          </a:p>
        </p:txBody>
      </p:sp>
      <p:sp>
        <p:nvSpPr>
          <p:cNvPr id="3" name="Subtitle 2"/>
          <p:cNvSpPr>
            <a:spLocks noGrp="1"/>
          </p:cNvSpPr>
          <p:nvPr>
            <p:ph type="subTitle" idx="1"/>
          </p:nvPr>
        </p:nvSpPr>
        <p:spPr>
          <a:xfrm>
            <a:off x="1371600" y="4953000"/>
            <a:ext cx="6400800" cy="685800"/>
          </a:xfrm>
        </p:spPr>
        <p:txBody>
          <a:bodyPr/>
          <a:lstStyle/>
          <a:p>
            <a:r>
              <a:rPr lang="en-US" dirty="0" smtClean="0"/>
              <a:t>Dr. Manish </a:t>
            </a:r>
            <a:r>
              <a:rPr lang="en-US" dirty="0" err="1" smtClean="0"/>
              <a:t>Dadhich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78D1919-D5E7-4155-A091-30DC225A0804}" type="slidenum">
              <a:rPr lang="en-US" altLang="en-US"/>
              <a:pPr>
                <a:defRPr/>
              </a:pPr>
              <a:t>10</a:t>
            </a:fld>
            <a:endParaRPr lang="en-US" altLang="en-US"/>
          </a:p>
        </p:txBody>
      </p:sp>
      <p:sp>
        <p:nvSpPr>
          <p:cNvPr id="11267" name="Rectangle 2"/>
          <p:cNvSpPr>
            <a:spLocks noGrp="1" noChangeArrowheads="1"/>
          </p:cNvSpPr>
          <p:nvPr>
            <p:ph type="title"/>
          </p:nvPr>
        </p:nvSpPr>
        <p:spPr/>
        <p:txBody>
          <a:bodyPr>
            <a:normAutofit/>
          </a:bodyPr>
          <a:lstStyle/>
          <a:p>
            <a:pPr eaLnBrk="1" hangingPunct="1"/>
            <a:r>
              <a:rPr lang="en-US" sz="3800" dirty="0" smtClean="0">
                <a:latin typeface="Times New Roman" pitchFamily="18" charset="0"/>
                <a:cs typeface="Times New Roman" pitchFamily="18" charset="0"/>
              </a:rPr>
              <a:t>Functions of Development Banks</a:t>
            </a:r>
          </a:p>
        </p:txBody>
      </p:sp>
      <p:sp>
        <p:nvSpPr>
          <p:cNvPr id="11268" name="Rectangle 3"/>
          <p:cNvSpPr>
            <a:spLocks noGrp="1" noChangeArrowheads="1"/>
          </p:cNvSpPr>
          <p:nvPr>
            <p:ph type="body" idx="1"/>
          </p:nvPr>
        </p:nvSpPr>
        <p:spPr>
          <a:xfrm>
            <a:off x="457200" y="1447800"/>
            <a:ext cx="8229600" cy="4953000"/>
          </a:xfrm>
        </p:spPr>
        <p:txBody>
          <a:bodyPr>
            <a:normAutofit/>
          </a:bodyPr>
          <a:lstStyle/>
          <a:p>
            <a:pPr eaLnBrk="1" hangingPunct="1">
              <a:lnSpc>
                <a:spcPct val="90000"/>
              </a:lnSpc>
            </a:pPr>
            <a:r>
              <a:rPr lang="en-US" dirty="0" smtClean="0">
                <a:latin typeface="Times New Roman" pitchFamily="18" charset="0"/>
                <a:cs typeface="Times New Roman" pitchFamily="18" charset="0"/>
              </a:rPr>
              <a:t>Fostering industrial growth</a:t>
            </a:r>
          </a:p>
          <a:p>
            <a:pPr eaLnBrk="1" hangingPunct="1">
              <a:lnSpc>
                <a:spcPct val="90000"/>
              </a:lnSpc>
            </a:pPr>
            <a:r>
              <a:rPr lang="en-US" dirty="0" smtClean="0">
                <a:latin typeface="Times New Roman" pitchFamily="18" charset="0"/>
                <a:cs typeface="Times New Roman" pitchFamily="18" charset="0"/>
              </a:rPr>
              <a:t> Providing Long term assistant</a:t>
            </a:r>
          </a:p>
          <a:p>
            <a:pPr eaLnBrk="1" hangingPunct="1">
              <a:lnSpc>
                <a:spcPct val="90000"/>
              </a:lnSpc>
            </a:pPr>
            <a:r>
              <a:rPr lang="en-US" dirty="0" smtClean="0">
                <a:latin typeface="Times New Roman" pitchFamily="18" charset="0"/>
                <a:cs typeface="Times New Roman" pitchFamily="18" charset="0"/>
              </a:rPr>
              <a:t>Balanced development</a:t>
            </a:r>
          </a:p>
          <a:p>
            <a:pPr eaLnBrk="1" hangingPunct="1">
              <a:lnSpc>
                <a:spcPct val="90000"/>
              </a:lnSpc>
            </a:pPr>
            <a:r>
              <a:rPr lang="en-US" dirty="0" smtClean="0">
                <a:latin typeface="Times New Roman" pitchFamily="18" charset="0"/>
                <a:cs typeface="Times New Roman" pitchFamily="18" charset="0"/>
              </a:rPr>
              <a:t>Providing Promotional services</a:t>
            </a:r>
          </a:p>
          <a:p>
            <a:pPr eaLnBrk="1" hangingPunct="1">
              <a:lnSpc>
                <a:spcPct val="90000"/>
              </a:lnSpc>
            </a:pPr>
            <a:r>
              <a:rPr lang="en-US" dirty="0" smtClean="0">
                <a:latin typeface="Times New Roman" pitchFamily="18" charset="0"/>
                <a:cs typeface="Times New Roman" pitchFamily="18" charset="0"/>
              </a:rPr>
              <a:t>Infrastructure building</a:t>
            </a:r>
          </a:p>
          <a:p>
            <a:pPr eaLnBrk="1" hangingPunct="1">
              <a:lnSpc>
                <a:spcPct val="90000"/>
              </a:lnSpc>
            </a:pPr>
            <a:r>
              <a:rPr lang="en-US" dirty="0" smtClean="0">
                <a:latin typeface="Times New Roman" pitchFamily="18" charset="0"/>
                <a:cs typeface="Times New Roman" pitchFamily="18" charset="0"/>
              </a:rPr>
              <a:t>Entrepreneur Development</a:t>
            </a:r>
          </a:p>
          <a:p>
            <a:pPr eaLnBrk="1" hangingPunct="1">
              <a:lnSpc>
                <a:spcPct val="90000"/>
              </a:lnSpc>
            </a:pPr>
            <a:r>
              <a:rPr lang="en-US" dirty="0" smtClean="0">
                <a:latin typeface="Times New Roman" pitchFamily="18" charset="0"/>
                <a:cs typeface="Times New Roman" pitchFamily="18" charset="0"/>
              </a:rPr>
              <a:t>Fulfilling Socio economic objectives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AD76BB7D-6682-4314-9817-42FB449C7F38}" type="slidenum">
              <a:rPr lang="en-US" altLang="en-US"/>
              <a:pPr>
                <a:defRPr/>
              </a:pPr>
              <a:t>11</a:t>
            </a:fld>
            <a:endParaRPr lang="en-US" altLang="en-US"/>
          </a:p>
        </p:txBody>
      </p:sp>
      <p:sp>
        <p:nvSpPr>
          <p:cNvPr id="12291" name="Rectangle 2"/>
          <p:cNvSpPr>
            <a:spLocks noGrp="1" noChangeArrowheads="1"/>
          </p:cNvSpPr>
          <p:nvPr>
            <p:ph type="title"/>
          </p:nvPr>
        </p:nvSpPr>
        <p:spPr>
          <a:xfrm>
            <a:off x="533400" y="228600"/>
            <a:ext cx="8229600" cy="788988"/>
          </a:xfrm>
        </p:spPr>
        <p:txBody>
          <a:bodyPr/>
          <a:lstStyle/>
          <a:p>
            <a:pPr eaLnBrk="1" hangingPunct="1"/>
            <a:r>
              <a:rPr lang="en-US" dirty="0" smtClean="0">
                <a:latin typeface="Times New Roman" pitchFamily="18" charset="0"/>
                <a:cs typeface="Times New Roman" pitchFamily="18" charset="0"/>
              </a:rPr>
              <a:t>Investment Banks</a:t>
            </a:r>
          </a:p>
        </p:txBody>
      </p:sp>
      <p:sp>
        <p:nvSpPr>
          <p:cNvPr id="12292" name="Rectangle 3"/>
          <p:cNvSpPr>
            <a:spLocks noGrp="1" noChangeArrowheads="1"/>
          </p:cNvSpPr>
          <p:nvPr>
            <p:ph type="body" idx="1"/>
          </p:nvPr>
        </p:nvSpPr>
        <p:spPr>
          <a:xfrm>
            <a:off x="304800" y="1219200"/>
            <a:ext cx="8610600" cy="5334000"/>
          </a:xfrm>
        </p:spPr>
        <p:txBody>
          <a:bodyPr>
            <a:normAutofit/>
          </a:bodyPr>
          <a:lstStyle/>
          <a:p>
            <a:pPr algn="just">
              <a:lnSpc>
                <a:spcPct val="90000"/>
              </a:lnSpc>
            </a:pPr>
            <a:r>
              <a:rPr lang="en-US" sz="2800" b="1" dirty="0" smtClean="0">
                <a:latin typeface="Times New Roman" pitchFamily="18" charset="0"/>
                <a:cs typeface="Times New Roman" pitchFamily="18" charset="0"/>
              </a:rPr>
              <a:t>Meaning</a:t>
            </a:r>
            <a:r>
              <a:rPr lang="en-US" sz="2800" dirty="0" smtClean="0">
                <a:latin typeface="Times New Roman" pitchFamily="18" charset="0"/>
                <a:cs typeface="Times New Roman" pitchFamily="18" charset="0"/>
              </a:rPr>
              <a:t>: Financial intermediaries that acquire the savings of people and direct these funds into the business enterprises seeking capital for the acquisition of plant and equipment and for holding inventories are called ‘investment banks’. </a:t>
            </a:r>
          </a:p>
          <a:p>
            <a:pPr algn="just">
              <a:lnSpc>
                <a:spcPct val="90000"/>
              </a:lnSpc>
            </a:pPr>
            <a:r>
              <a:rPr lang="en-US" sz="2800" b="1" dirty="0" smtClean="0">
                <a:latin typeface="Times New Roman" pitchFamily="18" charset="0"/>
                <a:cs typeface="Times New Roman" pitchFamily="18" charset="0"/>
              </a:rPr>
              <a:t>Features</a:t>
            </a:r>
            <a:r>
              <a:rPr lang="en-US" sz="2800" dirty="0" smtClean="0">
                <a:latin typeface="Times New Roman" pitchFamily="18" charset="0"/>
                <a:cs typeface="Times New Roman" pitchFamily="18" charset="0"/>
              </a:rPr>
              <a:t>: Long term financing, Security, merchandiser, Security middlemen, Insurer, Underwriter</a:t>
            </a:r>
          </a:p>
          <a:p>
            <a:pPr algn="just">
              <a:lnSpc>
                <a:spcPct val="90000"/>
              </a:lnSpc>
            </a:pPr>
            <a:r>
              <a:rPr lang="en-US" sz="2800" b="1" dirty="0" smtClean="0">
                <a:latin typeface="Times New Roman" pitchFamily="18" charset="0"/>
                <a:cs typeface="Times New Roman" pitchFamily="18" charset="0"/>
              </a:rPr>
              <a:t>Functions</a:t>
            </a:r>
            <a:r>
              <a:rPr lang="en-US" sz="2800" dirty="0" smtClean="0">
                <a:latin typeface="Times New Roman" pitchFamily="18" charset="0"/>
                <a:cs typeface="Times New Roman" pitchFamily="18" charset="0"/>
              </a:rPr>
              <a:t>: Capital formation, Underwriting, Purchase of securities, Selling of securities, Advisory services, Acting as dealer</a:t>
            </a:r>
            <a:r>
              <a:rPr lang="en-US" sz="2800" b="1" dirty="0" smtClean="0"/>
              <a:t>.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3B8068A6-E870-4F47-A2AC-F31C807969AA}" type="slidenum">
              <a:rPr lang="en-US" altLang="en-US"/>
              <a:pPr>
                <a:defRPr/>
              </a:pPr>
              <a:t>12</a:t>
            </a:fld>
            <a:endParaRPr lang="en-US" altLang="en-US"/>
          </a:p>
        </p:txBody>
      </p:sp>
      <p:sp>
        <p:nvSpPr>
          <p:cNvPr id="16387" name="Rectangle 2"/>
          <p:cNvSpPr>
            <a:spLocks noGrp="1" noChangeArrowheads="1"/>
          </p:cNvSpPr>
          <p:nvPr>
            <p:ph type="title"/>
          </p:nvPr>
        </p:nvSpPr>
        <p:spPr/>
        <p:txBody>
          <a:bodyPr/>
          <a:lstStyle/>
          <a:p>
            <a:pPr eaLnBrk="1" hangingPunct="1"/>
            <a:r>
              <a:rPr lang="en-US" dirty="0" smtClean="0">
                <a:latin typeface="Times New Roman" pitchFamily="18" charset="0"/>
                <a:cs typeface="Times New Roman" pitchFamily="18" charset="0"/>
              </a:rPr>
              <a:t>Merchant Banks</a:t>
            </a:r>
          </a:p>
        </p:txBody>
      </p:sp>
      <p:sp>
        <p:nvSpPr>
          <p:cNvPr id="16388" name="Rectangle 3"/>
          <p:cNvSpPr>
            <a:spLocks noGrp="1" noChangeArrowheads="1"/>
          </p:cNvSpPr>
          <p:nvPr>
            <p:ph type="body" idx="1"/>
          </p:nvPr>
        </p:nvSpPr>
        <p:spPr>
          <a:xfrm>
            <a:off x="228600" y="1219200"/>
            <a:ext cx="8610600" cy="4911725"/>
          </a:xfrm>
        </p:spPr>
        <p:txBody>
          <a:bodyPr>
            <a:normAutofit/>
          </a:bodyPr>
          <a:lstStyle/>
          <a:p>
            <a:pPr algn="just"/>
            <a:r>
              <a:rPr lang="en-US" sz="2800" b="1" dirty="0" smtClean="0">
                <a:latin typeface="Times New Roman" pitchFamily="18" charset="0"/>
                <a:cs typeface="Times New Roman" pitchFamily="18" charset="0"/>
              </a:rPr>
              <a:t>Meaning</a:t>
            </a:r>
            <a:r>
              <a:rPr lang="en-US" sz="2800" dirty="0" smtClean="0">
                <a:latin typeface="Times New Roman" pitchFamily="18" charset="0"/>
                <a:cs typeface="Times New Roman" pitchFamily="18" charset="0"/>
              </a:rPr>
              <a:t>: Institution that render wide range of services such as the management of customer’s securities, portfolio management, counseling, insurance, etc are called ‘Merchant Banks’.</a:t>
            </a:r>
          </a:p>
          <a:p>
            <a:pPr algn="just"/>
            <a:r>
              <a:rPr lang="en-US" sz="2800" b="1" dirty="0" smtClean="0">
                <a:latin typeface="Times New Roman" pitchFamily="18" charset="0"/>
                <a:cs typeface="Times New Roman" pitchFamily="18" charset="0"/>
              </a:rPr>
              <a:t>Functions</a:t>
            </a:r>
            <a:r>
              <a:rPr lang="en-US" sz="2800" dirty="0" smtClean="0">
                <a:latin typeface="Times New Roman" pitchFamily="18" charset="0"/>
                <a:cs typeface="Times New Roman" pitchFamily="18" charset="0"/>
              </a:rPr>
              <a:t>: Sponsoring issues, Loan syndication, Servicing of issues, Portfolio, management, Arranging fixed deposits, Helps in merger&amp; acquisition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List of commercial banks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Public sector bank</a:t>
            </a:r>
            <a:endParaRPr lang="en-US"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381000" y="1447800"/>
          <a:ext cx="7086600" cy="5105397"/>
        </p:xfrm>
        <a:graphic>
          <a:graphicData uri="http://schemas.openxmlformats.org/drawingml/2006/table">
            <a:tbl>
              <a:tblPr firstRow="1" bandRow="1">
                <a:tableStyleId>{2D5ABB26-0587-4C30-8999-92F81FD0307C}</a:tableStyleId>
              </a:tblPr>
              <a:tblGrid>
                <a:gridCol w="3429000"/>
                <a:gridCol w="3657600"/>
              </a:tblGrid>
              <a:tr h="464127">
                <a:tc>
                  <a:txBody>
                    <a:bodyPr/>
                    <a:lstStyle/>
                    <a:p>
                      <a:pPr algn="l" fontAlgn="b"/>
                      <a:r>
                        <a:rPr lang="en-US" sz="2000" u="none" strike="noStrike" dirty="0">
                          <a:latin typeface="Times New Roman" pitchFamily="18" charset="0"/>
                          <a:cs typeface="Times New Roman" pitchFamily="18" charset="0"/>
                        </a:rPr>
                        <a:t>State Bank of India </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c>
                  <a:txBody>
                    <a:bodyPr/>
                    <a:lstStyle/>
                    <a:p>
                      <a:pPr algn="l" fontAlgn="b"/>
                      <a:r>
                        <a:rPr lang="en-US" sz="2000" u="none" strike="noStrike" dirty="0">
                          <a:latin typeface="Times New Roman" pitchFamily="18" charset="0"/>
                          <a:cs typeface="Times New Roman" pitchFamily="18" charset="0"/>
                        </a:rPr>
                        <a:t>Punjab &amp; Sind Bank</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64127">
                <a:tc>
                  <a:txBody>
                    <a:bodyPr/>
                    <a:lstStyle/>
                    <a:p>
                      <a:pPr algn="l" fontAlgn="b"/>
                      <a:r>
                        <a:rPr lang="en-US" sz="2000" u="none" strike="noStrike" dirty="0">
                          <a:latin typeface="Times New Roman" pitchFamily="18" charset="0"/>
                          <a:cs typeface="Times New Roman" pitchFamily="18" charset="0"/>
                        </a:rPr>
                        <a:t> Dena Bank  </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c>
                  <a:txBody>
                    <a:bodyPr/>
                    <a:lstStyle/>
                    <a:p>
                      <a:pPr algn="l" fontAlgn="b"/>
                      <a:r>
                        <a:rPr lang="en-US" sz="2000" u="none" strike="noStrike" dirty="0">
                          <a:latin typeface="Times New Roman" pitchFamily="18" charset="0"/>
                          <a:cs typeface="Times New Roman" pitchFamily="18" charset="0"/>
                        </a:rPr>
                        <a:t>Bank of Maharashtra</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64127">
                <a:tc>
                  <a:txBody>
                    <a:bodyPr/>
                    <a:lstStyle/>
                    <a:p>
                      <a:pPr algn="l" fontAlgn="b"/>
                      <a:r>
                        <a:rPr lang="en-US" sz="2000" u="none" strike="noStrike">
                          <a:latin typeface="Times New Roman" pitchFamily="18" charset="0"/>
                          <a:cs typeface="Times New Roman" pitchFamily="18" charset="0"/>
                        </a:rPr>
                        <a:t> Allahabad Bank</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fontAlgn="b"/>
                      <a:r>
                        <a:rPr lang="en-US" sz="2000" u="none" strike="noStrike" dirty="0">
                          <a:latin typeface="Times New Roman" pitchFamily="18" charset="0"/>
                          <a:cs typeface="Times New Roman" pitchFamily="18" charset="0"/>
                        </a:rPr>
                        <a:t>Punjab National Bank</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64127">
                <a:tc>
                  <a:txBody>
                    <a:bodyPr/>
                    <a:lstStyle/>
                    <a:p>
                      <a:pPr algn="l" fontAlgn="b"/>
                      <a:r>
                        <a:rPr lang="en-US" sz="2000" u="none" strike="noStrike">
                          <a:latin typeface="Times New Roman" pitchFamily="18" charset="0"/>
                          <a:cs typeface="Times New Roman" pitchFamily="18" charset="0"/>
                        </a:rPr>
                        <a:t> Indian Bank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fontAlgn="b"/>
                      <a:r>
                        <a:rPr lang="en-US" sz="2000" u="none" strike="noStrike" dirty="0" err="1">
                          <a:latin typeface="Times New Roman" pitchFamily="18" charset="0"/>
                          <a:cs typeface="Times New Roman" pitchFamily="18" charset="0"/>
                        </a:rPr>
                        <a:t>Canara</a:t>
                      </a:r>
                      <a:r>
                        <a:rPr lang="en-US" sz="2000" u="none" strike="noStrike" dirty="0">
                          <a:latin typeface="Times New Roman" pitchFamily="18" charset="0"/>
                          <a:cs typeface="Times New Roman" pitchFamily="18" charset="0"/>
                        </a:rPr>
                        <a:t> Bank</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64127">
                <a:tc>
                  <a:txBody>
                    <a:bodyPr/>
                    <a:lstStyle/>
                    <a:p>
                      <a:pPr algn="l" fontAlgn="b"/>
                      <a:r>
                        <a:rPr lang="en-US" sz="2000" u="none" strike="noStrike">
                          <a:latin typeface="Times New Roman" pitchFamily="18" charset="0"/>
                          <a:cs typeface="Times New Roman" pitchFamily="18" charset="0"/>
                        </a:rPr>
                        <a:t> Andhra Bank</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fontAlgn="b"/>
                      <a:r>
                        <a:rPr lang="en-US" sz="2000" u="none" strike="noStrike" dirty="0">
                          <a:latin typeface="Times New Roman" pitchFamily="18" charset="0"/>
                          <a:cs typeface="Times New Roman" pitchFamily="18" charset="0"/>
                        </a:rPr>
                        <a:t>Syndicate Bank</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64127">
                <a:tc>
                  <a:txBody>
                    <a:bodyPr/>
                    <a:lstStyle/>
                    <a:p>
                      <a:pPr algn="l" fontAlgn="b"/>
                      <a:r>
                        <a:rPr lang="en-US" sz="2000" u="none" strike="noStrike">
                          <a:latin typeface="Times New Roman" pitchFamily="18" charset="0"/>
                          <a:cs typeface="Times New Roman" pitchFamily="18" charset="0"/>
                        </a:rPr>
                        <a:t> Indian Overseas Bank</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fontAlgn="b"/>
                      <a:r>
                        <a:rPr lang="en-US" sz="2000" u="none" strike="noStrike" dirty="0">
                          <a:latin typeface="Times New Roman" pitchFamily="18" charset="0"/>
                          <a:cs typeface="Times New Roman" pitchFamily="18" charset="0"/>
                        </a:rPr>
                        <a:t>Central Bank of India</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64127">
                <a:tc>
                  <a:txBody>
                    <a:bodyPr/>
                    <a:lstStyle/>
                    <a:p>
                      <a:pPr algn="l" fontAlgn="b"/>
                      <a:r>
                        <a:rPr lang="en-US" sz="2000" u="none" strike="noStrike">
                          <a:latin typeface="Times New Roman" pitchFamily="18" charset="0"/>
                          <a:cs typeface="Times New Roman" pitchFamily="18" charset="0"/>
                        </a:rPr>
                        <a:t> Bank of Baroda</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fontAlgn="b"/>
                      <a:r>
                        <a:rPr lang="en-US" sz="2000" u="none" strike="noStrike" dirty="0">
                          <a:latin typeface="Times New Roman" pitchFamily="18" charset="0"/>
                          <a:cs typeface="Times New Roman" pitchFamily="18" charset="0"/>
                        </a:rPr>
                        <a:t>Union Bank of India</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64127">
                <a:tc>
                  <a:txBody>
                    <a:bodyPr/>
                    <a:lstStyle/>
                    <a:p>
                      <a:pPr algn="l" fontAlgn="b"/>
                      <a:r>
                        <a:rPr lang="en-US" sz="2000" u="none" strike="noStrike">
                          <a:latin typeface="Times New Roman" pitchFamily="18" charset="0"/>
                          <a:cs typeface="Times New Roman" pitchFamily="18" charset="0"/>
                        </a:rPr>
                        <a:t> Oriental Bank of Commerce</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fontAlgn="b"/>
                      <a:r>
                        <a:rPr lang="en-US" sz="2000" u="none" strike="noStrike" dirty="0">
                          <a:latin typeface="Times New Roman" pitchFamily="18" charset="0"/>
                          <a:cs typeface="Times New Roman" pitchFamily="18" charset="0"/>
                        </a:rPr>
                        <a:t>Corporation Bank</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64127">
                <a:tc>
                  <a:txBody>
                    <a:bodyPr/>
                    <a:lstStyle/>
                    <a:p>
                      <a:pPr algn="l" fontAlgn="b"/>
                      <a:r>
                        <a:rPr lang="en-US" sz="2000" u="none" strike="noStrike">
                          <a:latin typeface="Times New Roman" pitchFamily="18" charset="0"/>
                          <a:cs typeface="Times New Roman" pitchFamily="18" charset="0"/>
                        </a:rPr>
                        <a:t> Bank of India</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fontAlgn="b"/>
                      <a:r>
                        <a:rPr lang="en-US" sz="2000" u="none" strike="noStrike" dirty="0">
                          <a:latin typeface="Times New Roman" pitchFamily="18" charset="0"/>
                          <a:cs typeface="Times New Roman" pitchFamily="18" charset="0"/>
                        </a:rPr>
                        <a:t>United Bank of India</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64127">
                <a:tc>
                  <a:txBody>
                    <a:bodyPr/>
                    <a:lstStyle/>
                    <a:p>
                      <a:pPr algn="l" fontAlgn="b"/>
                      <a:r>
                        <a:rPr lang="en-US" sz="2000" u="none" strike="noStrike">
                          <a:latin typeface="Times New Roman" pitchFamily="18" charset="0"/>
                          <a:cs typeface="Times New Roman" pitchFamily="18" charset="0"/>
                        </a:rPr>
                        <a:t>IDBI Bank</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fontAlgn="b"/>
                      <a:r>
                        <a:rPr lang="en-US" sz="2000" u="none" strike="noStrike" dirty="0">
                          <a:latin typeface="Times New Roman" pitchFamily="18" charset="0"/>
                          <a:cs typeface="Times New Roman" pitchFamily="18" charset="0"/>
                        </a:rPr>
                        <a:t>UCO Bank</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64127">
                <a:tc>
                  <a:txBody>
                    <a:bodyPr/>
                    <a:lstStyle/>
                    <a:p>
                      <a:pPr algn="l" fontAlgn="b"/>
                      <a:r>
                        <a:rPr lang="en-US" sz="2000" u="none" strike="noStrike">
                          <a:latin typeface="Times New Roman" pitchFamily="18" charset="0"/>
                          <a:cs typeface="Times New Roman" pitchFamily="18" charset="0"/>
                        </a:rPr>
                        <a:t>Vijaya Bank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fontAlgn="b"/>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latin typeface="Times New Roman" pitchFamily="18" charset="0"/>
                <a:cs typeface="Times New Roman" pitchFamily="18" charset="0"/>
              </a:rPr>
              <a:t>Indian private banks</a:t>
            </a:r>
            <a:endParaRPr lang="en-US"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457200" y="990601"/>
          <a:ext cx="8686800" cy="5652413"/>
        </p:xfrm>
        <a:graphic>
          <a:graphicData uri="http://schemas.openxmlformats.org/drawingml/2006/table">
            <a:tbl>
              <a:tblPr firstRow="1" bandRow="1">
                <a:tableStyleId>{2D5ABB26-0587-4C30-8999-92F81FD0307C}</a:tableStyleId>
              </a:tblPr>
              <a:tblGrid>
                <a:gridCol w="4343400"/>
                <a:gridCol w="4343400"/>
              </a:tblGrid>
              <a:tr h="436338">
                <a:tc>
                  <a:txBody>
                    <a:bodyPr/>
                    <a:lstStyle/>
                    <a:p>
                      <a:pPr algn="l" rtl="0" fontAlgn="b"/>
                      <a:r>
                        <a:rPr lang="en-US" sz="2000" u="none" strike="noStrike" dirty="0">
                          <a:latin typeface="Times New Roman" pitchFamily="18" charset="0"/>
                          <a:cs typeface="Times New Roman" pitchFamily="18" charset="0"/>
                        </a:rPr>
                        <a:t>*Axis Bank   </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c>
                  <a:txBody>
                    <a:bodyPr/>
                    <a:lstStyle/>
                    <a:p>
                      <a:pPr algn="l" rtl="0" fontAlgn="b"/>
                      <a:r>
                        <a:rPr lang="en-US" sz="2000" u="none" strike="noStrike" dirty="0">
                          <a:latin typeface="Times New Roman" pitchFamily="18" charset="0"/>
                          <a:cs typeface="Times New Roman" pitchFamily="18" charset="0"/>
                        </a:rPr>
                        <a:t>*</a:t>
                      </a:r>
                      <a:r>
                        <a:rPr lang="en-US" sz="2000" u="none" strike="noStrike" dirty="0" err="1">
                          <a:latin typeface="Times New Roman" pitchFamily="18" charset="0"/>
                          <a:cs typeface="Times New Roman" pitchFamily="18" charset="0"/>
                        </a:rPr>
                        <a:t>IndusInd</a:t>
                      </a:r>
                      <a:r>
                        <a:rPr lang="en-US" sz="2000" u="none" strike="noStrike" dirty="0">
                          <a:latin typeface="Times New Roman" pitchFamily="18" charset="0"/>
                          <a:cs typeface="Times New Roman" pitchFamily="18" charset="0"/>
                        </a:rPr>
                        <a:t> Bank   </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36338">
                <a:tc>
                  <a:txBody>
                    <a:bodyPr/>
                    <a:lstStyle/>
                    <a:p>
                      <a:pPr algn="l" rtl="0" fontAlgn="b"/>
                      <a:r>
                        <a:rPr lang="en-US" sz="2000" u="none" strike="noStrike" dirty="0">
                          <a:latin typeface="Times New Roman" pitchFamily="18" charset="0"/>
                          <a:cs typeface="Times New Roman" pitchFamily="18" charset="0"/>
                        </a:rPr>
                        <a:t>*Bank of Rajasthan    </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c>
                  <a:txBody>
                    <a:bodyPr/>
                    <a:lstStyle/>
                    <a:p>
                      <a:pPr algn="l" rtl="0" fontAlgn="b"/>
                      <a:r>
                        <a:rPr lang="en-US" sz="2000" u="none" strike="noStrike" dirty="0">
                          <a:latin typeface="Times New Roman" pitchFamily="18" charset="0"/>
                          <a:cs typeface="Times New Roman" pitchFamily="18" charset="0"/>
                        </a:rPr>
                        <a:t>*ING </a:t>
                      </a:r>
                      <a:r>
                        <a:rPr lang="en-US" sz="2000" u="none" strike="noStrike" dirty="0" err="1">
                          <a:latin typeface="Times New Roman" pitchFamily="18" charset="0"/>
                          <a:cs typeface="Times New Roman" pitchFamily="18" charset="0"/>
                        </a:rPr>
                        <a:t>Vysya</a:t>
                      </a:r>
                      <a:r>
                        <a:rPr lang="en-US" sz="2000" u="none" strike="noStrike" dirty="0">
                          <a:latin typeface="Times New Roman" pitchFamily="18" charset="0"/>
                          <a:cs typeface="Times New Roman" pitchFamily="18" charset="0"/>
                        </a:rPr>
                        <a:t> Bank    </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36338">
                <a:tc>
                  <a:txBody>
                    <a:bodyPr/>
                    <a:lstStyle/>
                    <a:p>
                      <a:pPr algn="l" rtl="0" fontAlgn="b"/>
                      <a:r>
                        <a:rPr lang="en-US" sz="2000" u="none" strike="noStrike">
                          <a:latin typeface="Times New Roman" pitchFamily="18" charset="0"/>
                          <a:cs typeface="Times New Roman" pitchFamily="18" charset="0"/>
                        </a:rPr>
                        <a:t>*Bharat Overseas Bank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rtl="0" fontAlgn="b"/>
                      <a:r>
                        <a:rPr lang="en-US" sz="2000" u="none" strike="noStrike" dirty="0">
                          <a:latin typeface="Times New Roman" pitchFamily="18" charset="0"/>
                          <a:cs typeface="Times New Roman" pitchFamily="18" charset="0"/>
                        </a:rPr>
                        <a:t>*Jammu &amp; Kashmir Bank   </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36338">
                <a:tc>
                  <a:txBody>
                    <a:bodyPr/>
                    <a:lstStyle/>
                    <a:p>
                      <a:pPr algn="l" rtl="0" fontAlgn="b"/>
                      <a:r>
                        <a:rPr lang="en-US" sz="2000" u="none" strike="noStrike">
                          <a:latin typeface="Times New Roman" pitchFamily="18" charset="0"/>
                          <a:cs typeface="Times New Roman" pitchFamily="18" charset="0"/>
                        </a:rPr>
                        <a:t>*Catholic Syrian Bank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rtl="0" fontAlgn="b"/>
                      <a:r>
                        <a:rPr lang="en-US" sz="2000" u="none" strike="noStrike" dirty="0">
                          <a:latin typeface="Times New Roman" pitchFamily="18" charset="0"/>
                          <a:cs typeface="Times New Roman" pitchFamily="18" charset="0"/>
                        </a:rPr>
                        <a:t>*Karnataka Bank Limited   </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36338">
                <a:tc>
                  <a:txBody>
                    <a:bodyPr/>
                    <a:lstStyle/>
                    <a:p>
                      <a:pPr algn="l" rtl="0" fontAlgn="b"/>
                      <a:r>
                        <a:rPr lang="en-US" sz="2000" u="none" strike="noStrike">
                          <a:latin typeface="Times New Roman" pitchFamily="18" charset="0"/>
                          <a:cs typeface="Times New Roman" pitchFamily="18" charset="0"/>
                        </a:rPr>
                        <a:t>*Centurion Bank of Punjab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rtl="0" fontAlgn="b"/>
                      <a:r>
                        <a:rPr lang="en-US" sz="2000" u="none" strike="noStrike">
                          <a:latin typeface="Times New Roman" pitchFamily="18" charset="0"/>
                          <a:cs typeface="Times New Roman" pitchFamily="18" charset="0"/>
                        </a:rPr>
                        <a:t>*Karur Vysya Bank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r>
              <a:tr h="436338">
                <a:tc>
                  <a:txBody>
                    <a:bodyPr/>
                    <a:lstStyle/>
                    <a:p>
                      <a:pPr algn="l" rtl="0" fontAlgn="b"/>
                      <a:r>
                        <a:rPr lang="en-US" sz="2000" u="none" strike="noStrike">
                          <a:latin typeface="Times New Roman" pitchFamily="18" charset="0"/>
                          <a:cs typeface="Times New Roman" pitchFamily="18" charset="0"/>
                        </a:rPr>
                        <a:t>*City Union Bank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rtl="0" fontAlgn="b"/>
                      <a:r>
                        <a:rPr lang="en-US" sz="2000" u="none" strike="noStrike">
                          <a:latin typeface="Times New Roman" pitchFamily="18" charset="0"/>
                          <a:cs typeface="Times New Roman" pitchFamily="18" charset="0"/>
                        </a:rPr>
                        <a:t>*Kotak Mahindra Bank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r>
              <a:tr h="436338">
                <a:tc>
                  <a:txBody>
                    <a:bodyPr/>
                    <a:lstStyle/>
                    <a:p>
                      <a:pPr algn="l" rtl="0" fontAlgn="b"/>
                      <a:r>
                        <a:rPr lang="en-US" sz="2000" u="none" strike="noStrike">
                          <a:latin typeface="Times New Roman" pitchFamily="18" charset="0"/>
                          <a:cs typeface="Times New Roman" pitchFamily="18" charset="0"/>
                        </a:rPr>
                        <a:t>*Development Credit Bank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rtl="0" fontAlgn="b"/>
                      <a:r>
                        <a:rPr lang="en-US" sz="2000" u="none" strike="noStrike">
                          <a:latin typeface="Times New Roman" pitchFamily="18" charset="0"/>
                          <a:cs typeface="Times New Roman" pitchFamily="18" charset="0"/>
                        </a:rPr>
                        <a:t>*Lakshmi Vilas Bank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r>
              <a:tr h="436338">
                <a:tc>
                  <a:txBody>
                    <a:bodyPr/>
                    <a:lstStyle/>
                    <a:p>
                      <a:pPr algn="l" rtl="0" fontAlgn="b"/>
                      <a:r>
                        <a:rPr lang="en-US" sz="2000" u="none" strike="noStrike">
                          <a:latin typeface="Times New Roman" pitchFamily="18" charset="0"/>
                          <a:cs typeface="Times New Roman" pitchFamily="18" charset="0"/>
                        </a:rPr>
                        <a:t>*Dhanalakshmi Bank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rtl="0" fontAlgn="b"/>
                      <a:r>
                        <a:rPr lang="en-US" sz="2000" u="none" strike="noStrike" dirty="0">
                          <a:latin typeface="Times New Roman" pitchFamily="18" charset="0"/>
                          <a:cs typeface="Times New Roman" pitchFamily="18" charset="0"/>
                        </a:rPr>
                        <a:t>*</a:t>
                      </a:r>
                      <a:r>
                        <a:rPr lang="en-US" sz="2000" u="none" strike="noStrike" dirty="0" err="1">
                          <a:latin typeface="Times New Roman" pitchFamily="18" charset="0"/>
                          <a:cs typeface="Times New Roman" pitchFamily="18" charset="0"/>
                        </a:rPr>
                        <a:t>Nainital</a:t>
                      </a:r>
                      <a:r>
                        <a:rPr lang="en-US" sz="2000" u="none" strike="noStrike" dirty="0">
                          <a:latin typeface="Times New Roman" pitchFamily="18" charset="0"/>
                          <a:cs typeface="Times New Roman" pitchFamily="18" charset="0"/>
                        </a:rPr>
                        <a:t> Bank   </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36338">
                <a:tc>
                  <a:txBody>
                    <a:bodyPr/>
                    <a:lstStyle/>
                    <a:p>
                      <a:pPr algn="l" rtl="0" fontAlgn="b"/>
                      <a:r>
                        <a:rPr lang="en-US" sz="2000" u="none" strike="noStrike">
                          <a:latin typeface="Times New Roman" pitchFamily="18" charset="0"/>
                          <a:cs typeface="Times New Roman" pitchFamily="18" charset="0"/>
                        </a:rPr>
                        <a:t>*Federal Bank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rtl="0" fontAlgn="b"/>
                      <a:r>
                        <a:rPr lang="en-US" sz="2000" u="none" strike="noStrike" dirty="0">
                          <a:latin typeface="Times New Roman" pitchFamily="18" charset="0"/>
                          <a:cs typeface="Times New Roman" pitchFamily="18" charset="0"/>
                        </a:rPr>
                        <a:t>*</a:t>
                      </a:r>
                      <a:r>
                        <a:rPr lang="en-US" sz="2000" u="none" strike="noStrike" dirty="0" err="1">
                          <a:latin typeface="Times New Roman" pitchFamily="18" charset="0"/>
                          <a:cs typeface="Times New Roman" pitchFamily="18" charset="0"/>
                        </a:rPr>
                        <a:t>Ratnakar</a:t>
                      </a:r>
                      <a:r>
                        <a:rPr lang="en-US" sz="2000" u="none" strike="noStrike" dirty="0">
                          <a:latin typeface="Times New Roman" pitchFamily="18" charset="0"/>
                          <a:cs typeface="Times New Roman" pitchFamily="18" charset="0"/>
                        </a:rPr>
                        <a:t> Bank   </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16357">
                <a:tc>
                  <a:txBody>
                    <a:bodyPr/>
                    <a:lstStyle/>
                    <a:p>
                      <a:pPr algn="l" rtl="0" fontAlgn="b"/>
                      <a:r>
                        <a:rPr lang="en-US" sz="2000" u="none" strike="noStrike">
                          <a:latin typeface="Times New Roman" pitchFamily="18" charset="0"/>
                          <a:cs typeface="Times New Roman" pitchFamily="18" charset="0"/>
                        </a:rPr>
                        <a:t>*Ganesh Bank of Kurundwad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rtl="0" fontAlgn="b"/>
                      <a:r>
                        <a:rPr lang="en-US" sz="2000" u="none" strike="noStrike">
                          <a:latin typeface="Times New Roman" pitchFamily="18" charset="0"/>
                          <a:cs typeface="Times New Roman" pitchFamily="18" charset="0"/>
                        </a:rPr>
                        <a:t>*SBI Commercial and International Bank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r>
              <a:tr h="436338">
                <a:tc>
                  <a:txBody>
                    <a:bodyPr/>
                    <a:lstStyle/>
                    <a:p>
                      <a:pPr algn="l" rtl="0" fontAlgn="b"/>
                      <a:r>
                        <a:rPr lang="en-US" sz="2000" u="none" strike="noStrike">
                          <a:latin typeface="Times New Roman" pitchFamily="18" charset="0"/>
                          <a:cs typeface="Times New Roman" pitchFamily="18" charset="0"/>
                        </a:rPr>
                        <a:t>*HDFC Bank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rtl="0" fontAlgn="b"/>
                      <a:r>
                        <a:rPr lang="en-US" sz="2000" u="none" strike="noStrike" dirty="0">
                          <a:latin typeface="Times New Roman" pitchFamily="18" charset="0"/>
                          <a:cs typeface="Times New Roman" pitchFamily="18" charset="0"/>
                        </a:rPr>
                        <a:t>*South Indian Bank    </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36338">
                <a:tc>
                  <a:txBody>
                    <a:bodyPr/>
                    <a:lstStyle/>
                    <a:p>
                      <a:pPr algn="l" rtl="0" fontAlgn="b"/>
                      <a:r>
                        <a:rPr lang="en-US" sz="2000" u="none" strike="noStrike">
                          <a:latin typeface="Times New Roman" pitchFamily="18" charset="0"/>
                          <a:cs typeface="Times New Roman" pitchFamily="18" charset="0"/>
                        </a:rPr>
                        <a:t>*ICICI Bank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rtl="0" fontAlgn="b"/>
                      <a:r>
                        <a:rPr lang="en-US" sz="2000" u="none" strike="noStrike" dirty="0">
                          <a:latin typeface="Times New Roman" pitchFamily="18" charset="0"/>
                          <a:cs typeface="Times New Roman" pitchFamily="18" charset="0"/>
                        </a:rPr>
                        <a:t>*</a:t>
                      </a:r>
                      <a:r>
                        <a:rPr lang="en-US" sz="2000" u="none" strike="noStrike" dirty="0" err="1">
                          <a:latin typeface="Times New Roman" pitchFamily="18" charset="0"/>
                          <a:cs typeface="Times New Roman" pitchFamily="18" charset="0"/>
                        </a:rPr>
                        <a:t>Tamilnad</a:t>
                      </a:r>
                      <a:r>
                        <a:rPr lang="en-US" sz="2000" u="none" strike="noStrike" dirty="0">
                          <a:latin typeface="Times New Roman" pitchFamily="18" charset="0"/>
                          <a:cs typeface="Times New Roman" pitchFamily="18" charset="0"/>
                        </a:rPr>
                        <a:t> Mercantile Bank Ltd.   </a:t>
                      </a:r>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r h="436338">
                <a:tc>
                  <a:txBody>
                    <a:bodyPr/>
                    <a:lstStyle/>
                    <a:p>
                      <a:pPr algn="l" rtl="0" fontAlgn="b"/>
                      <a:r>
                        <a:rPr lang="en-US" sz="2000" u="none" strike="noStrike">
                          <a:latin typeface="Times New Roman" pitchFamily="18" charset="0"/>
                          <a:cs typeface="Times New Roman" pitchFamily="18" charset="0"/>
                        </a:rPr>
                        <a:t>*YES Bank  </a:t>
                      </a:r>
                      <a:endParaRPr lang="en-US" sz="2000" b="0" i="0" u="none" strike="noStrike">
                        <a:solidFill>
                          <a:srgbClr val="000000"/>
                        </a:solidFill>
                        <a:latin typeface="Times New Roman" pitchFamily="18" charset="0"/>
                        <a:cs typeface="Times New Roman" pitchFamily="18" charset="0"/>
                      </a:endParaRPr>
                    </a:p>
                  </a:txBody>
                  <a:tcPr marL="9525" marR="9525" marT="9525" marB="0" anchor="b"/>
                </a:tc>
                <a:tc>
                  <a:txBody>
                    <a:bodyPr/>
                    <a:lstStyle/>
                    <a:p>
                      <a:pPr algn="l" fontAlgn="b"/>
                      <a:endParaRPr lang="en-US" sz="2000" b="0" i="0" u="none" strike="noStrike" dirty="0">
                        <a:solidFill>
                          <a:srgbClr val="000000"/>
                        </a:solidFill>
                        <a:latin typeface="Times New Roman" pitchFamily="18" charset="0"/>
                        <a:cs typeface="Times New Roman" pitchFamily="18" charset="0"/>
                      </a:endParaRPr>
                    </a:p>
                  </a:txBody>
                  <a:tcPr marL="9525" marR="9525" marT="9525" marB="0" anchor="b"/>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pPr eaLnBrk="1" hangingPunct="1">
              <a:defRPr/>
            </a:pPr>
            <a:r>
              <a:rPr lang="en-US" sz="4000" dirty="0" smtClean="0">
                <a:latin typeface="Times New Roman" pitchFamily="18" charset="0"/>
                <a:cs typeface="Times New Roman" pitchFamily="18" charset="0"/>
              </a:rPr>
              <a:t>List of Foreign banks in India</a:t>
            </a:r>
            <a:endParaRPr lang="en-US" sz="4000" dirty="0" smtClean="0"/>
          </a:p>
        </p:txBody>
      </p:sp>
      <p:sp>
        <p:nvSpPr>
          <p:cNvPr id="38915" name="Rectangle 3"/>
          <p:cNvSpPr>
            <a:spLocks noGrp="1" noChangeArrowheads="1"/>
          </p:cNvSpPr>
          <p:nvPr>
            <p:ph type="body" sz="half" idx="1"/>
          </p:nvPr>
        </p:nvSpPr>
        <p:spPr>
          <a:xfrm>
            <a:off x="457200" y="1219200"/>
            <a:ext cx="6781800" cy="5638800"/>
          </a:xfrm>
        </p:spPr>
        <p:txBody>
          <a:bodyPr>
            <a:normAutofit/>
          </a:bodyPr>
          <a:lstStyle/>
          <a:p>
            <a:pPr marL="609600" indent="-609600" eaLnBrk="1" hangingPunct="1">
              <a:lnSpc>
                <a:spcPct val="90000"/>
              </a:lnSpc>
              <a:defRPr/>
            </a:pPr>
            <a:endParaRPr lang="en-US" sz="2400" dirty="0" smtClean="0">
              <a:latin typeface="Times New Roman" pitchFamily="18" charset="0"/>
              <a:cs typeface="Times New Roman" pitchFamily="18" charset="0"/>
            </a:endParaRPr>
          </a:p>
          <a:p>
            <a:pPr marL="609600" indent="-609600" eaLnBrk="1" hangingPunct="1">
              <a:lnSpc>
                <a:spcPct val="90000"/>
              </a:lnSpc>
              <a:defRPr/>
            </a:pPr>
            <a:r>
              <a:rPr lang="en-US" sz="2400" dirty="0" smtClean="0">
                <a:latin typeface="Times New Roman" pitchFamily="18" charset="0"/>
                <a:cs typeface="Times New Roman" pitchFamily="18" charset="0"/>
              </a:rPr>
              <a:t>ABN-AMRO Bank</a:t>
            </a:r>
          </a:p>
          <a:p>
            <a:pPr marL="609600" indent="-609600" eaLnBrk="1" hangingPunct="1">
              <a:lnSpc>
                <a:spcPct val="90000"/>
              </a:lnSpc>
              <a:defRPr/>
            </a:pPr>
            <a:r>
              <a:rPr lang="en-US" sz="2400" dirty="0" smtClean="0">
                <a:latin typeface="Times New Roman" pitchFamily="18" charset="0"/>
                <a:cs typeface="Times New Roman" pitchFamily="18" charset="0"/>
              </a:rPr>
              <a:t>Abu Dhabi Commercial Bank Ltd </a:t>
            </a:r>
          </a:p>
          <a:p>
            <a:pPr marL="609600" indent="-609600" eaLnBrk="1" hangingPunct="1">
              <a:lnSpc>
                <a:spcPct val="90000"/>
              </a:lnSpc>
              <a:defRPr/>
            </a:pPr>
            <a:r>
              <a:rPr lang="en-US" sz="2400" dirty="0" smtClean="0">
                <a:latin typeface="Times New Roman" pitchFamily="18" charset="0"/>
                <a:cs typeface="Times New Roman" pitchFamily="18" charset="0"/>
              </a:rPr>
              <a:t>American Express Bank Ltd</a:t>
            </a:r>
          </a:p>
          <a:p>
            <a:pPr marL="609600" indent="-609600" eaLnBrk="1" hangingPunct="1">
              <a:lnSpc>
                <a:spcPct val="90000"/>
              </a:lnSpc>
              <a:defRPr/>
            </a:pPr>
            <a:r>
              <a:rPr lang="en-US" sz="2400" dirty="0" smtClean="0">
                <a:latin typeface="Times New Roman" pitchFamily="18" charset="0"/>
                <a:cs typeface="Times New Roman" pitchFamily="18" charset="0"/>
              </a:rPr>
              <a:t>Citibank </a:t>
            </a:r>
          </a:p>
          <a:p>
            <a:pPr marL="609600" indent="-609600" eaLnBrk="1" hangingPunct="1">
              <a:lnSpc>
                <a:spcPct val="90000"/>
              </a:lnSpc>
              <a:defRPr/>
            </a:pPr>
            <a:r>
              <a:rPr lang="en-US" sz="2400" dirty="0" smtClean="0">
                <a:latin typeface="Times New Roman" pitchFamily="18" charset="0"/>
                <a:cs typeface="Times New Roman" pitchFamily="18" charset="0"/>
              </a:rPr>
              <a:t>DBS Bank Ltd </a:t>
            </a:r>
          </a:p>
          <a:p>
            <a:pPr marL="609600" indent="-609600" eaLnBrk="1" hangingPunct="1">
              <a:lnSpc>
                <a:spcPct val="90000"/>
              </a:lnSpc>
              <a:defRPr/>
            </a:pPr>
            <a:r>
              <a:rPr lang="en-US" sz="2400" dirty="0" smtClean="0">
                <a:latin typeface="Times New Roman" pitchFamily="18" charset="0"/>
                <a:cs typeface="Times New Roman" pitchFamily="18" charset="0"/>
              </a:rPr>
              <a:t>Deutsche Bank </a:t>
            </a:r>
          </a:p>
          <a:p>
            <a:pPr marL="609600" indent="-609600" eaLnBrk="1" hangingPunct="1">
              <a:lnSpc>
                <a:spcPct val="90000"/>
              </a:lnSpc>
              <a:defRPr/>
            </a:pPr>
            <a:r>
              <a:rPr lang="en-US" sz="2400" dirty="0" smtClean="0">
                <a:latin typeface="Times New Roman" pitchFamily="18" charset="0"/>
                <a:cs typeface="Times New Roman" pitchFamily="18" charset="0"/>
              </a:rPr>
              <a:t>HSBC Ltd</a:t>
            </a:r>
          </a:p>
          <a:p>
            <a:pPr marL="609600" indent="-609600" eaLnBrk="1" hangingPunct="1">
              <a:lnSpc>
                <a:spcPct val="90000"/>
              </a:lnSpc>
              <a:defRPr/>
            </a:pPr>
            <a:r>
              <a:rPr lang="en-US" sz="2400" dirty="0" smtClean="0">
                <a:latin typeface="Times New Roman" pitchFamily="18" charset="0"/>
                <a:cs typeface="Times New Roman" pitchFamily="18" charset="0"/>
              </a:rPr>
              <a:t>Standard Chartered Bank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smtClean="0">
                <a:latin typeface="Times New Roman" pitchFamily="18" charset="0"/>
                <a:cs typeface="Times New Roman" pitchFamily="18" charset="0"/>
              </a:rPr>
              <a:t>Banking Structure in India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715000"/>
          </a:xfrm>
        </p:spPr>
        <p:txBody>
          <a:bodyPr>
            <a:normAutofit fontScale="85000" lnSpcReduction="20000"/>
          </a:bodyPr>
          <a:lstStyle/>
          <a:p>
            <a:pPr algn="just"/>
            <a:r>
              <a:rPr lang="en-US" dirty="0" smtClean="0">
                <a:latin typeface="Times New Roman" pitchFamily="18" charset="0"/>
                <a:cs typeface="Times New Roman" pitchFamily="18" charset="0"/>
              </a:rPr>
              <a:t>A well-regulated banking system is a key comfort for local and foreign stake-holders in any country. Prudent banking regulation is recognized as one of the reasons why India was less affected by the global financial crisis.</a:t>
            </a:r>
          </a:p>
          <a:p>
            <a:pPr algn="just"/>
            <a:r>
              <a:rPr lang="en-US" dirty="0" smtClean="0">
                <a:latin typeface="Times New Roman" pitchFamily="18" charset="0"/>
                <a:cs typeface="Times New Roman" pitchFamily="18" charset="0"/>
              </a:rPr>
              <a:t>Banks can be broadly categorized as Commercial Banks or Co-operative Banks.</a:t>
            </a:r>
          </a:p>
          <a:p>
            <a:pPr algn="just"/>
            <a:r>
              <a:rPr lang="en-US" dirty="0" smtClean="0">
                <a:latin typeface="Times New Roman" pitchFamily="18" charset="0"/>
                <a:cs typeface="Times New Roman" pitchFamily="18" charset="0"/>
              </a:rPr>
              <a:t>Banks which meet specific criteria are included in the second schedule of the RBI Act, 1934. These are called scheduled banks. They may be commercial banks or co-operative banks</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Scheduled banks are considered to be safer, and are entitled to special facilities like re-finance from RBI. Inclusion in the schedule also comes with its responsibilities of reporting to RBI and maintaining a percentage of its demand and time liabilities as Cash Reserve Ratio (CRR) with RBI.</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Broad Classification of Banks in India</a:t>
            </a:r>
            <a:endParaRPr lang="en-US" dirty="0"/>
          </a:p>
        </p:txBody>
      </p:sp>
      <p:sp>
        <p:nvSpPr>
          <p:cNvPr id="3" name="Content Placeholder 2"/>
          <p:cNvSpPr>
            <a:spLocks noGrp="1"/>
          </p:cNvSpPr>
          <p:nvPr>
            <p:ph idx="1"/>
          </p:nvPr>
        </p:nvSpPr>
        <p:spPr>
          <a:xfrm>
            <a:off x="457200" y="1371600"/>
            <a:ext cx="8229600" cy="5181600"/>
          </a:xfrm>
        </p:spPr>
        <p:txBody>
          <a:bodyPr>
            <a:normAutofit fontScale="70000" lnSpcReduction="20000"/>
          </a:bodyPr>
          <a:lstStyle/>
          <a:p>
            <a:pPr lvl="0" algn="just">
              <a:spcBef>
                <a:spcPts val="0"/>
              </a:spcBef>
              <a:buFont typeface="+mj-lt"/>
              <a:buAutoNum type="arabicParenR"/>
              <a:tabLst>
                <a:tab pos="457200" algn="l"/>
              </a:tabLst>
            </a:pPr>
            <a:r>
              <a:rPr lang="en-US" b="1" dirty="0" smtClean="0">
                <a:latin typeface="Times New Roman"/>
                <a:ea typeface="Times New Roman"/>
              </a:rPr>
              <a:t>The RBI:</a:t>
            </a:r>
            <a:r>
              <a:rPr lang="en-US" dirty="0" smtClean="0">
                <a:latin typeface="Times New Roman"/>
                <a:ea typeface="Times New Roman"/>
              </a:rPr>
              <a:t> The RBI is the supreme monetary and banking authority in the country and has the responsibility to control the banking system in the country. It keeps the reserves of all scheduled banks and hence is known as the “Reserve Bank”.</a:t>
            </a:r>
          </a:p>
          <a:p>
            <a:pPr lvl="0" algn="just">
              <a:lnSpc>
                <a:spcPct val="150000"/>
              </a:lnSpc>
              <a:spcBef>
                <a:spcPts val="0"/>
              </a:spcBef>
              <a:buFont typeface="+mj-lt"/>
              <a:buAutoNum type="arabicParenR"/>
              <a:tabLst>
                <a:tab pos="457200" algn="l"/>
              </a:tabLst>
            </a:pPr>
            <a:r>
              <a:rPr lang="en-US" sz="3100" b="1" dirty="0" smtClean="0">
                <a:latin typeface="Times New Roman"/>
                <a:ea typeface="Times New Roman"/>
              </a:rPr>
              <a:t>Public Sector Banks:</a:t>
            </a:r>
            <a:endParaRPr lang="en-US" sz="3100" dirty="0" smtClean="0">
              <a:latin typeface="Times New Roman"/>
              <a:ea typeface="Times New Roman"/>
            </a:endParaRPr>
          </a:p>
          <a:p>
            <a:pPr lvl="1" algn="just">
              <a:lnSpc>
                <a:spcPct val="150000"/>
              </a:lnSpc>
              <a:spcBef>
                <a:spcPts val="0"/>
              </a:spcBef>
              <a:buFont typeface="Symbol"/>
              <a:buChar char=""/>
              <a:tabLst>
                <a:tab pos="571500" algn="l"/>
              </a:tabLst>
            </a:pPr>
            <a:r>
              <a:rPr lang="en-US" dirty="0" smtClean="0">
                <a:latin typeface="Times New Roman"/>
                <a:ea typeface="Times New Roman"/>
              </a:rPr>
              <a:t>State Bank of India </a:t>
            </a:r>
          </a:p>
          <a:p>
            <a:pPr lvl="1" algn="just">
              <a:lnSpc>
                <a:spcPct val="150000"/>
              </a:lnSpc>
              <a:spcBef>
                <a:spcPts val="0"/>
              </a:spcBef>
              <a:buFont typeface="Symbol"/>
              <a:buChar char=""/>
              <a:tabLst>
                <a:tab pos="571500" algn="l"/>
              </a:tabLst>
            </a:pPr>
            <a:r>
              <a:rPr lang="en-US" dirty="0" smtClean="0">
                <a:latin typeface="Times New Roman"/>
                <a:ea typeface="Times New Roman"/>
              </a:rPr>
              <a:t>Nationalized Banks (19)</a:t>
            </a:r>
          </a:p>
          <a:p>
            <a:pPr lvl="1" algn="just">
              <a:lnSpc>
                <a:spcPct val="150000"/>
              </a:lnSpc>
              <a:spcBef>
                <a:spcPts val="0"/>
              </a:spcBef>
              <a:buFont typeface="Symbol"/>
              <a:buChar char=""/>
              <a:tabLst>
                <a:tab pos="571500" algn="l"/>
              </a:tabLst>
            </a:pPr>
            <a:r>
              <a:rPr lang="en-US" dirty="0" smtClean="0">
                <a:latin typeface="Times New Roman"/>
                <a:ea typeface="Times New Roman"/>
              </a:rPr>
              <a:t>Regional Rural Banks Sponsored by Public Sector Banks (196)</a:t>
            </a:r>
            <a:endParaRPr lang="en-US" sz="3400" b="1" dirty="0" smtClean="0">
              <a:latin typeface="Times New Roman"/>
              <a:ea typeface="Times New Roman"/>
            </a:endParaRPr>
          </a:p>
          <a:p>
            <a:pPr marL="0" marR="0" indent="0" algn="just">
              <a:lnSpc>
                <a:spcPct val="150000"/>
              </a:lnSpc>
              <a:spcBef>
                <a:spcPts val="0"/>
              </a:spcBef>
              <a:spcAft>
                <a:spcPts val="0"/>
              </a:spcAft>
              <a:buNone/>
            </a:pPr>
            <a:r>
              <a:rPr lang="en-US" b="1" dirty="0" smtClean="0">
                <a:latin typeface="Times New Roman"/>
                <a:ea typeface="Times New Roman"/>
              </a:rPr>
              <a:t>3) Private Sector Banks:</a:t>
            </a:r>
            <a:endParaRPr lang="en-US" dirty="0" smtClean="0">
              <a:latin typeface="Times New Roman"/>
              <a:ea typeface="Times New Roman"/>
            </a:endParaRPr>
          </a:p>
          <a:p>
            <a:pPr lvl="0" algn="just">
              <a:lnSpc>
                <a:spcPct val="150000"/>
              </a:lnSpc>
              <a:spcBef>
                <a:spcPts val="0"/>
              </a:spcBef>
              <a:buFont typeface="Symbol"/>
              <a:buChar char=""/>
              <a:tabLst>
                <a:tab pos="571500" algn="l"/>
              </a:tabLst>
            </a:pPr>
            <a:r>
              <a:rPr lang="en-US" sz="2900" dirty="0" smtClean="0">
                <a:latin typeface="Times New Roman"/>
                <a:ea typeface="Times New Roman"/>
              </a:rPr>
              <a:t>Old Generation Private Banks (22)</a:t>
            </a:r>
          </a:p>
          <a:p>
            <a:pPr lvl="0" algn="just">
              <a:lnSpc>
                <a:spcPct val="150000"/>
              </a:lnSpc>
              <a:spcBef>
                <a:spcPts val="0"/>
              </a:spcBef>
              <a:buFont typeface="Symbol"/>
              <a:buChar char=""/>
              <a:tabLst>
                <a:tab pos="571500" algn="l"/>
              </a:tabLst>
            </a:pPr>
            <a:r>
              <a:rPr lang="en-US" sz="2900" dirty="0" smtClean="0">
                <a:latin typeface="Times New Roman"/>
                <a:ea typeface="Times New Roman"/>
              </a:rPr>
              <a:t>Foreign New Generation Private Banks (8)</a:t>
            </a:r>
          </a:p>
          <a:p>
            <a:pPr lvl="0" algn="just">
              <a:lnSpc>
                <a:spcPct val="150000"/>
              </a:lnSpc>
              <a:spcBef>
                <a:spcPts val="0"/>
              </a:spcBef>
              <a:buFont typeface="Symbol"/>
              <a:buChar char=""/>
              <a:tabLst>
                <a:tab pos="571500" algn="l"/>
              </a:tabLst>
            </a:pPr>
            <a:r>
              <a:rPr lang="en-US" sz="2900" dirty="0" smtClean="0">
                <a:latin typeface="Times New Roman"/>
                <a:ea typeface="Times New Roman"/>
              </a:rPr>
              <a:t>Banks in India (40)</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70000" lnSpcReduction="20000"/>
          </a:bodyPr>
          <a:lstStyle/>
          <a:p>
            <a:pPr marL="0" marR="0" algn="just">
              <a:spcBef>
                <a:spcPts val="0"/>
              </a:spcBef>
              <a:spcAft>
                <a:spcPts val="0"/>
              </a:spcAft>
              <a:buNone/>
            </a:pPr>
            <a:r>
              <a:rPr lang="en-US" b="1" dirty="0" smtClean="0">
                <a:latin typeface="Times New Roman"/>
                <a:ea typeface="Times New Roman"/>
              </a:rPr>
              <a:t>4) Co-operative Sector Banks:</a:t>
            </a:r>
            <a:endParaRPr lang="en-US" dirty="0" smtClean="0">
              <a:latin typeface="Times New Roman"/>
              <a:ea typeface="Times New Roman"/>
            </a:endParaRPr>
          </a:p>
          <a:p>
            <a:pPr lvl="0" algn="just">
              <a:spcBef>
                <a:spcPts val="0"/>
              </a:spcBef>
              <a:buFont typeface="Symbol"/>
              <a:buChar char=""/>
              <a:tabLst>
                <a:tab pos="571500" algn="l"/>
              </a:tabLst>
            </a:pPr>
            <a:r>
              <a:rPr lang="en-US" dirty="0" smtClean="0">
                <a:latin typeface="Times New Roman"/>
                <a:ea typeface="Times New Roman"/>
              </a:rPr>
              <a:t>State Co-operative Banks </a:t>
            </a:r>
          </a:p>
          <a:p>
            <a:pPr lvl="0" algn="just">
              <a:spcBef>
                <a:spcPts val="0"/>
              </a:spcBef>
              <a:buFont typeface="Symbol"/>
              <a:buChar char=""/>
              <a:tabLst>
                <a:tab pos="571500" algn="l"/>
              </a:tabLst>
            </a:pPr>
            <a:r>
              <a:rPr lang="en-US" dirty="0" smtClean="0">
                <a:latin typeface="Times New Roman"/>
                <a:ea typeface="Times New Roman"/>
              </a:rPr>
              <a:t>Central Co-operative Banks </a:t>
            </a:r>
          </a:p>
          <a:p>
            <a:pPr lvl="0" algn="just">
              <a:spcBef>
                <a:spcPts val="0"/>
              </a:spcBef>
              <a:buFont typeface="Symbol"/>
              <a:buChar char=""/>
              <a:tabLst>
                <a:tab pos="571500" algn="l"/>
              </a:tabLst>
            </a:pPr>
            <a:r>
              <a:rPr lang="en-US" dirty="0" smtClean="0">
                <a:latin typeface="Times New Roman"/>
                <a:ea typeface="Times New Roman"/>
              </a:rPr>
              <a:t>Primary Agricultural Credit Societies </a:t>
            </a:r>
          </a:p>
          <a:p>
            <a:pPr lvl="0" algn="just">
              <a:spcBef>
                <a:spcPts val="0"/>
              </a:spcBef>
              <a:buFont typeface="Symbol"/>
              <a:buChar char=""/>
              <a:tabLst>
                <a:tab pos="571500" algn="l"/>
              </a:tabLst>
            </a:pPr>
            <a:r>
              <a:rPr lang="en-US" dirty="0" smtClean="0">
                <a:latin typeface="Times New Roman"/>
                <a:ea typeface="Times New Roman"/>
              </a:rPr>
              <a:t>Land Development Banks </a:t>
            </a:r>
          </a:p>
          <a:p>
            <a:pPr lvl="0" algn="just">
              <a:spcBef>
                <a:spcPts val="0"/>
              </a:spcBef>
              <a:buFont typeface="Symbol"/>
              <a:buChar char=""/>
              <a:tabLst>
                <a:tab pos="571500" algn="l"/>
              </a:tabLst>
            </a:pPr>
            <a:r>
              <a:rPr lang="en-US" dirty="0" smtClean="0">
                <a:latin typeface="Times New Roman"/>
                <a:ea typeface="Times New Roman"/>
              </a:rPr>
              <a:t>State Land Development Banks</a:t>
            </a:r>
          </a:p>
          <a:p>
            <a:pPr lvl="0" algn="just">
              <a:spcBef>
                <a:spcPts val="0"/>
              </a:spcBef>
              <a:buNone/>
              <a:tabLst>
                <a:tab pos="571500" algn="l"/>
              </a:tabLst>
            </a:pPr>
            <a:endParaRPr lang="en-US" b="1" dirty="0" smtClean="0">
              <a:latin typeface="Times New Roman"/>
              <a:ea typeface="Times New Roman"/>
            </a:endParaRPr>
          </a:p>
          <a:p>
            <a:pPr marL="0" marR="0" algn="just">
              <a:lnSpc>
                <a:spcPct val="150000"/>
              </a:lnSpc>
              <a:spcBef>
                <a:spcPts val="0"/>
              </a:spcBef>
              <a:spcAft>
                <a:spcPts val="0"/>
              </a:spcAft>
              <a:buNone/>
            </a:pPr>
            <a:r>
              <a:rPr lang="en-US" b="1" dirty="0" smtClean="0">
                <a:latin typeface="Times New Roman"/>
                <a:ea typeface="Times New Roman"/>
              </a:rPr>
              <a:t>5) Development Banks:</a:t>
            </a:r>
            <a:r>
              <a:rPr lang="en-US" dirty="0" smtClean="0">
                <a:latin typeface="Times New Roman"/>
                <a:ea typeface="Times New Roman"/>
              </a:rPr>
              <a:t> Development Banks mostly provide long term finance for setting up industries. They also provide short-term finance (for export and import activities)</a:t>
            </a:r>
          </a:p>
          <a:p>
            <a:pPr lvl="0" algn="just">
              <a:lnSpc>
                <a:spcPct val="150000"/>
              </a:lnSpc>
              <a:spcBef>
                <a:spcPts val="0"/>
              </a:spcBef>
              <a:buFont typeface="Symbol"/>
              <a:buChar char=""/>
              <a:tabLst>
                <a:tab pos="571500" algn="l"/>
              </a:tabLst>
            </a:pPr>
            <a:r>
              <a:rPr lang="en-US" dirty="0" smtClean="0">
                <a:latin typeface="Times New Roman"/>
                <a:ea typeface="Times New Roman"/>
              </a:rPr>
              <a:t>Industrial Finance Co-operation of India (IFCI)</a:t>
            </a:r>
          </a:p>
          <a:p>
            <a:pPr lvl="0" algn="just">
              <a:lnSpc>
                <a:spcPct val="150000"/>
              </a:lnSpc>
              <a:spcBef>
                <a:spcPts val="0"/>
              </a:spcBef>
              <a:buFont typeface="Symbol"/>
              <a:buChar char=""/>
              <a:tabLst>
                <a:tab pos="571500" algn="l"/>
              </a:tabLst>
            </a:pPr>
            <a:r>
              <a:rPr lang="en-US" dirty="0" smtClean="0">
                <a:latin typeface="Times New Roman"/>
                <a:ea typeface="Times New Roman"/>
              </a:rPr>
              <a:t>Industrial Development of India (IDBI)</a:t>
            </a:r>
          </a:p>
          <a:p>
            <a:pPr lvl="0" algn="just">
              <a:lnSpc>
                <a:spcPct val="150000"/>
              </a:lnSpc>
              <a:spcBef>
                <a:spcPts val="0"/>
              </a:spcBef>
              <a:buFont typeface="Symbol"/>
              <a:buChar char=""/>
              <a:tabLst>
                <a:tab pos="571500" algn="l"/>
              </a:tabLst>
            </a:pPr>
            <a:r>
              <a:rPr lang="en-US" dirty="0" smtClean="0">
                <a:latin typeface="Times New Roman"/>
                <a:ea typeface="Times New Roman"/>
              </a:rPr>
              <a:t>Industrial Investment Bank of India (IIBI)</a:t>
            </a:r>
          </a:p>
          <a:p>
            <a:pPr lvl="0" algn="just">
              <a:lnSpc>
                <a:spcPct val="150000"/>
              </a:lnSpc>
              <a:spcBef>
                <a:spcPts val="0"/>
              </a:spcBef>
              <a:buFont typeface="Symbol"/>
              <a:buChar char=""/>
              <a:tabLst>
                <a:tab pos="571500" algn="l"/>
              </a:tabLst>
            </a:pPr>
            <a:r>
              <a:rPr lang="en-US" dirty="0" smtClean="0">
                <a:latin typeface="Times New Roman"/>
                <a:ea typeface="Times New Roman"/>
              </a:rPr>
              <a:t>Small Industries Development Bank of India (SIDBI)</a:t>
            </a:r>
          </a:p>
          <a:p>
            <a:pPr lvl="0" algn="just">
              <a:lnSpc>
                <a:spcPct val="150000"/>
              </a:lnSpc>
              <a:spcBef>
                <a:spcPts val="0"/>
              </a:spcBef>
              <a:buFont typeface="Symbol"/>
              <a:buChar char=""/>
              <a:tabLst>
                <a:tab pos="571500" algn="l"/>
              </a:tabLst>
            </a:pPr>
            <a:r>
              <a:rPr lang="en-US" dirty="0" smtClean="0">
                <a:latin typeface="Times New Roman"/>
                <a:ea typeface="Times New Roman"/>
              </a:rPr>
              <a:t>National Bank for Agriculture and Rural Development (NABARD)</a:t>
            </a:r>
          </a:p>
          <a:p>
            <a:pPr lvl="0" algn="just">
              <a:lnSpc>
                <a:spcPct val="150000"/>
              </a:lnSpc>
              <a:spcBef>
                <a:spcPts val="0"/>
              </a:spcBef>
              <a:buFont typeface="Symbol"/>
              <a:buChar char=""/>
              <a:tabLst>
                <a:tab pos="571500" algn="l"/>
              </a:tabLst>
            </a:pPr>
            <a:r>
              <a:rPr lang="en-US" dirty="0" smtClean="0">
                <a:latin typeface="Times New Roman"/>
                <a:ea typeface="Times New Roman"/>
              </a:rPr>
              <a:t>Export-Import Bank of India (EXIM)</a:t>
            </a:r>
            <a:endParaRPr lang="en-US" dirty="0">
              <a:latin typeface="Times New Roman"/>
              <a:ea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8F8746F1-8771-4849-B729-81D23433A26F}" type="slidenum">
              <a:rPr lang="en-US" altLang="en-US"/>
              <a:pPr>
                <a:defRPr/>
              </a:pPr>
              <a:t>5</a:t>
            </a:fld>
            <a:endParaRPr lang="en-US" altLang="en-US"/>
          </a:p>
        </p:txBody>
      </p:sp>
      <p:sp>
        <p:nvSpPr>
          <p:cNvPr id="17411" name="Rectangle 2"/>
          <p:cNvSpPr>
            <a:spLocks noGrp="1" noChangeArrowheads="1"/>
          </p:cNvSpPr>
          <p:nvPr>
            <p:ph type="title"/>
          </p:nvPr>
        </p:nvSpPr>
        <p:spPr>
          <a:xfrm>
            <a:off x="304800" y="0"/>
            <a:ext cx="8229600" cy="914400"/>
          </a:xfrm>
        </p:spPr>
        <p:txBody>
          <a:bodyPr>
            <a:normAutofit fontScale="90000"/>
          </a:bodyPr>
          <a:lstStyle/>
          <a:p>
            <a:pPr eaLnBrk="1" hangingPunct="1"/>
            <a:r>
              <a:rPr lang="en-US" sz="3800" dirty="0" smtClean="0">
                <a:latin typeface="Times New Roman" pitchFamily="18" charset="0"/>
                <a:cs typeface="Times New Roman" pitchFamily="18" charset="0"/>
              </a:rPr>
              <a:t/>
            </a:r>
            <a:br>
              <a:rPr lang="en-US" sz="3800" dirty="0" smtClean="0">
                <a:latin typeface="Times New Roman" pitchFamily="18" charset="0"/>
                <a:cs typeface="Times New Roman" pitchFamily="18" charset="0"/>
              </a:rPr>
            </a:br>
            <a:r>
              <a:rPr lang="en-US" sz="5300" dirty="0" smtClean="0">
                <a:latin typeface="Times New Roman" pitchFamily="18" charset="0"/>
                <a:cs typeface="Times New Roman" pitchFamily="18" charset="0"/>
              </a:rPr>
              <a:t>Commercial Banks</a:t>
            </a:r>
            <a:r>
              <a:rPr lang="en-US" sz="3800" dirty="0" smtClean="0">
                <a:latin typeface="Times New Roman" pitchFamily="18" charset="0"/>
                <a:cs typeface="Times New Roman" pitchFamily="18" charset="0"/>
              </a:rPr>
              <a:t/>
            </a:r>
            <a:br>
              <a:rPr lang="en-US" sz="3800" dirty="0" smtClean="0">
                <a:latin typeface="Times New Roman" pitchFamily="18" charset="0"/>
                <a:cs typeface="Times New Roman" pitchFamily="18" charset="0"/>
              </a:rPr>
            </a:br>
            <a:endParaRPr lang="en-US" sz="3800" dirty="0" smtClean="0">
              <a:latin typeface="Times New Roman" pitchFamily="18" charset="0"/>
              <a:cs typeface="Times New Roman" pitchFamily="18" charset="0"/>
            </a:endParaRPr>
          </a:p>
        </p:txBody>
      </p:sp>
      <p:sp>
        <p:nvSpPr>
          <p:cNvPr id="17412" name="Rectangle 3"/>
          <p:cNvSpPr>
            <a:spLocks noGrp="1" noChangeArrowheads="1"/>
          </p:cNvSpPr>
          <p:nvPr>
            <p:ph type="body" idx="1"/>
          </p:nvPr>
        </p:nvSpPr>
        <p:spPr>
          <a:xfrm>
            <a:off x="457200" y="838200"/>
            <a:ext cx="8001000" cy="5638800"/>
          </a:xfrm>
        </p:spPr>
        <p:txBody>
          <a:bodyPr>
            <a:noAutofit/>
          </a:bodyPr>
          <a:lstStyle/>
          <a:p>
            <a:pPr algn="just"/>
            <a:r>
              <a:rPr lang="en-US" sz="2800" dirty="0" smtClean="0">
                <a:latin typeface="Times New Roman" pitchFamily="18" charset="0"/>
                <a:cs typeface="Times New Roman" pitchFamily="18" charset="0"/>
              </a:rPr>
              <a:t>Commercial banks comprising public sector banks, foreign banks, and private sector banks represent the most important financial intermediary in the Indian financial system.</a:t>
            </a:r>
          </a:p>
          <a:p>
            <a:pPr algn="just">
              <a:buNone/>
            </a:pPr>
            <a:r>
              <a:rPr lang="en-US" sz="2800" dirty="0" smtClean="0">
                <a:latin typeface="Times New Roman" pitchFamily="18" charset="0"/>
                <a:cs typeface="Times New Roman" pitchFamily="18" charset="0"/>
              </a:rPr>
              <a:t>   The changes in banking structure and control have resulted due to wider geographical spread and deeper penetration of rural areas, higher mobilization of deposits, reallocation of bank credit to priority activities, and lower operational autonomy for a bank management.</a:t>
            </a:r>
            <a:r>
              <a:rPr lang="en-US" sz="2800" b="1" dirty="0" smtClean="0"/>
              <a:t> </a:t>
            </a:r>
            <a:r>
              <a:rPr lang="en-US" sz="2800" dirty="0" smtClean="0">
                <a:latin typeface="Times New Roman" pitchFamily="18" charset="0"/>
                <a:cs typeface="Times New Roman" pitchFamily="18" charset="0"/>
              </a:rPr>
              <a:t>Public sector commercial banks, dominate the commercial banking scene in the country.</a:t>
            </a:r>
            <a:r>
              <a:rPr lang="en-US" sz="2800" b="1" dirty="0" smtClean="0"/>
              <a:t> </a:t>
            </a:r>
            <a:r>
              <a:rPr lang="en-US" sz="2800" dirty="0" smtClean="0">
                <a:latin typeface="Times New Roman" pitchFamily="18" charset="0"/>
                <a:cs typeface="Times New Roman" pitchFamily="18" charset="0"/>
              </a:rPr>
              <a:t>The largest commercial Banks in India is SBI</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kern="0" dirty="0" smtClean="0">
                <a:latin typeface="Times New Roman" pitchFamily="18" charset="0"/>
                <a:cs typeface="Times New Roman" pitchFamily="18" charset="0"/>
              </a:rPr>
              <a:t>Main function of commercial banks </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pPr>
              <a:buNone/>
            </a:pPr>
            <a:r>
              <a:rPr lang="en-US" sz="3400" dirty="0" smtClean="0">
                <a:latin typeface="Times New Roman" pitchFamily="18" charset="0"/>
                <a:cs typeface="Times New Roman" pitchFamily="18" charset="0"/>
              </a:rPr>
              <a:t>A ) Acceptance of deposits</a:t>
            </a:r>
          </a:p>
          <a:p>
            <a:r>
              <a:rPr lang="en-US" sz="3400" dirty="0" smtClean="0">
                <a:latin typeface="Times New Roman" pitchFamily="18" charset="0"/>
                <a:cs typeface="Times New Roman" pitchFamily="18" charset="0"/>
              </a:rPr>
              <a:t> Fixed deposit account</a:t>
            </a:r>
          </a:p>
          <a:p>
            <a:r>
              <a:rPr lang="en-US" sz="3400" dirty="0" smtClean="0">
                <a:latin typeface="Times New Roman" pitchFamily="18" charset="0"/>
                <a:cs typeface="Times New Roman" pitchFamily="18" charset="0"/>
              </a:rPr>
              <a:t> Saving bank account </a:t>
            </a:r>
          </a:p>
          <a:p>
            <a:r>
              <a:rPr lang="en-US" sz="3400" dirty="0" smtClean="0">
                <a:latin typeface="Times New Roman" pitchFamily="18" charset="0"/>
                <a:cs typeface="Times New Roman" pitchFamily="18" charset="0"/>
              </a:rPr>
              <a:t> Current account</a:t>
            </a:r>
          </a:p>
          <a:p>
            <a:r>
              <a:rPr lang="en-US" sz="3400" dirty="0" err="1" smtClean="0">
                <a:latin typeface="Times New Roman" pitchFamily="18" charset="0"/>
                <a:cs typeface="Times New Roman" pitchFamily="18" charset="0"/>
              </a:rPr>
              <a:t>Demat</a:t>
            </a:r>
            <a:r>
              <a:rPr lang="en-US" sz="3400" dirty="0" smtClean="0">
                <a:latin typeface="Times New Roman" pitchFamily="18" charset="0"/>
                <a:cs typeface="Times New Roman" pitchFamily="18" charset="0"/>
              </a:rPr>
              <a:t> account</a:t>
            </a:r>
          </a:p>
          <a:p>
            <a:r>
              <a:rPr lang="en-US" sz="3400" dirty="0" smtClean="0">
                <a:latin typeface="Times New Roman" pitchFamily="18" charset="0"/>
                <a:cs typeface="Times New Roman" pitchFamily="18" charset="0"/>
              </a:rPr>
              <a:t>Other i.e. PPF, Mutual </a:t>
            </a:r>
            <a:r>
              <a:rPr lang="en-US" sz="3400" smtClean="0">
                <a:latin typeface="Times New Roman" pitchFamily="18" charset="0"/>
                <a:cs typeface="Times New Roman" pitchFamily="18" charset="0"/>
              </a:rPr>
              <a:t>funds, govt</a:t>
            </a:r>
            <a:r>
              <a:rPr lang="en-US" sz="3400" dirty="0" smtClean="0">
                <a:latin typeface="Times New Roman" pitchFamily="18" charset="0"/>
                <a:cs typeface="Times New Roman" pitchFamily="18" charset="0"/>
              </a:rPr>
              <a:t> schemes of women &amp; children </a:t>
            </a:r>
          </a:p>
          <a:p>
            <a:endParaRPr lang="en-US" sz="3400" dirty="0" smtClean="0">
              <a:latin typeface="Times New Roman" pitchFamily="18" charset="0"/>
              <a:cs typeface="Times New Roman" pitchFamily="18" charset="0"/>
            </a:endParaRPr>
          </a:p>
          <a:p>
            <a:pPr>
              <a:buNone/>
            </a:pPr>
            <a:r>
              <a:rPr lang="en-US" sz="3400" dirty="0" smtClean="0">
                <a:latin typeface="Times New Roman" pitchFamily="18" charset="0"/>
                <a:cs typeface="Times New Roman" pitchFamily="18" charset="0"/>
              </a:rPr>
              <a:t>B ) Advancing of loan</a:t>
            </a:r>
          </a:p>
          <a:p>
            <a:r>
              <a:rPr lang="en-US" sz="3400" dirty="0" smtClean="0">
                <a:latin typeface="Times New Roman" pitchFamily="18" charset="0"/>
                <a:cs typeface="Times New Roman" pitchFamily="18" charset="0"/>
              </a:rPr>
              <a:t> Cash credit</a:t>
            </a:r>
          </a:p>
          <a:p>
            <a:r>
              <a:rPr lang="en-US" sz="3400" dirty="0" smtClean="0">
                <a:latin typeface="Times New Roman" pitchFamily="18" charset="0"/>
                <a:cs typeface="Times New Roman" pitchFamily="18" charset="0"/>
              </a:rPr>
              <a:t> Call loans </a:t>
            </a:r>
          </a:p>
          <a:p>
            <a:r>
              <a:rPr lang="en-US" sz="3400" dirty="0" smtClean="0">
                <a:latin typeface="Times New Roman" pitchFamily="18" charset="0"/>
                <a:cs typeface="Times New Roman" pitchFamily="18" charset="0"/>
              </a:rPr>
              <a:t> Over draft </a:t>
            </a:r>
          </a:p>
          <a:p>
            <a:r>
              <a:rPr lang="en-US" sz="3400" dirty="0" smtClean="0">
                <a:latin typeface="Times New Roman" pitchFamily="18" charset="0"/>
                <a:cs typeface="Times New Roman" pitchFamily="18" charset="0"/>
              </a:rPr>
              <a:t> Bills discounting</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kern="0" dirty="0" smtClean="0">
                <a:latin typeface="Times New Roman" pitchFamily="18" charset="0"/>
                <a:cs typeface="Times New Roman" pitchFamily="18" charset="0"/>
              </a:rPr>
              <a:t>Main function of commercial banks</a:t>
            </a:r>
            <a:endParaRPr lang="en-US" sz="4000" dirty="0"/>
          </a:p>
        </p:txBody>
      </p:sp>
      <p:sp>
        <p:nvSpPr>
          <p:cNvPr id="3" name="Content Placeholder 2"/>
          <p:cNvSpPr>
            <a:spLocks noGrp="1"/>
          </p:cNvSpPr>
          <p:nvPr>
            <p:ph idx="1"/>
          </p:nvPr>
        </p:nvSpPr>
        <p:spPr>
          <a:xfrm>
            <a:off x="457200" y="1447800"/>
            <a:ext cx="8229600" cy="5257800"/>
          </a:xfrm>
        </p:spPr>
        <p:txBody>
          <a:bodyPr>
            <a:normAutofit fontScale="62500" lnSpcReduction="20000"/>
          </a:bodyPr>
          <a:lstStyle/>
          <a:p>
            <a:pPr>
              <a:buNone/>
            </a:pPr>
            <a:r>
              <a:rPr lang="en-US" sz="3800" dirty="0" smtClean="0">
                <a:latin typeface="Times New Roman" pitchFamily="18" charset="0"/>
                <a:cs typeface="Times New Roman" pitchFamily="18" charset="0"/>
              </a:rPr>
              <a:t>C) Agency function</a:t>
            </a:r>
          </a:p>
          <a:p>
            <a:r>
              <a:rPr lang="en-US" sz="3800" dirty="0" smtClean="0">
                <a:latin typeface="Times New Roman" pitchFamily="18" charset="0"/>
                <a:cs typeface="Times New Roman" pitchFamily="18" charset="0"/>
              </a:rPr>
              <a:t> Collecting receipts </a:t>
            </a:r>
          </a:p>
          <a:p>
            <a:r>
              <a:rPr lang="en-US" sz="3800" dirty="0" smtClean="0">
                <a:latin typeface="Times New Roman" pitchFamily="18" charset="0"/>
                <a:cs typeface="Times New Roman" pitchFamily="18" charset="0"/>
              </a:rPr>
              <a:t> Making payments/ transfer of money</a:t>
            </a:r>
          </a:p>
          <a:p>
            <a:r>
              <a:rPr lang="en-US" sz="3800" dirty="0" smtClean="0">
                <a:latin typeface="Times New Roman" pitchFamily="18" charset="0"/>
                <a:cs typeface="Times New Roman" pitchFamily="18" charset="0"/>
              </a:rPr>
              <a:t> Buy and sell securities</a:t>
            </a:r>
          </a:p>
          <a:p>
            <a:r>
              <a:rPr lang="en-US" sz="3800" dirty="0" smtClean="0">
                <a:latin typeface="Times New Roman" pitchFamily="18" charset="0"/>
                <a:cs typeface="Times New Roman" pitchFamily="18" charset="0"/>
              </a:rPr>
              <a:t> Trustee and executor </a:t>
            </a:r>
          </a:p>
          <a:p>
            <a:endParaRPr lang="en-US" sz="3800" dirty="0" smtClean="0">
              <a:latin typeface="Times New Roman" pitchFamily="18" charset="0"/>
              <a:cs typeface="Times New Roman" pitchFamily="18" charset="0"/>
            </a:endParaRPr>
          </a:p>
          <a:p>
            <a:pPr>
              <a:buNone/>
            </a:pPr>
            <a:r>
              <a:rPr lang="en-US" sz="3800" dirty="0" smtClean="0">
                <a:latin typeface="Times New Roman" pitchFamily="18" charset="0"/>
                <a:cs typeface="Times New Roman" pitchFamily="18" charset="0"/>
              </a:rPr>
              <a:t>D ) General utility function</a:t>
            </a:r>
          </a:p>
          <a:p>
            <a:r>
              <a:rPr lang="en-US" sz="3800" dirty="0" smtClean="0">
                <a:latin typeface="Times New Roman" pitchFamily="18" charset="0"/>
                <a:cs typeface="Times New Roman" pitchFamily="18" charset="0"/>
              </a:rPr>
              <a:t> Issuing letters of credit, travelers </a:t>
            </a:r>
            <a:r>
              <a:rPr lang="en-US" sz="3800" dirty="0" err="1" smtClean="0">
                <a:latin typeface="Times New Roman" pitchFamily="18" charset="0"/>
                <a:cs typeface="Times New Roman" pitchFamily="18" charset="0"/>
              </a:rPr>
              <a:t>cheques</a:t>
            </a:r>
            <a:endParaRPr lang="en-US" sz="3800" dirty="0" smtClean="0">
              <a:latin typeface="Times New Roman" pitchFamily="18" charset="0"/>
              <a:cs typeface="Times New Roman" pitchFamily="18" charset="0"/>
            </a:endParaRPr>
          </a:p>
          <a:p>
            <a:r>
              <a:rPr lang="en-US" sz="3800" dirty="0" smtClean="0">
                <a:latin typeface="Times New Roman" pitchFamily="18" charset="0"/>
                <a:cs typeface="Times New Roman" pitchFamily="18" charset="0"/>
              </a:rPr>
              <a:t> Underwriting share and debentures </a:t>
            </a:r>
          </a:p>
          <a:p>
            <a:r>
              <a:rPr lang="en-US" sz="3800" dirty="0" smtClean="0">
                <a:latin typeface="Times New Roman" pitchFamily="18" charset="0"/>
                <a:cs typeface="Times New Roman" pitchFamily="18" charset="0"/>
              </a:rPr>
              <a:t> Safe custody of valuables</a:t>
            </a:r>
          </a:p>
          <a:p>
            <a:r>
              <a:rPr lang="en-US" sz="3800" dirty="0" smtClean="0">
                <a:latin typeface="Times New Roman" pitchFamily="18" charset="0"/>
                <a:cs typeface="Times New Roman" pitchFamily="18" charset="0"/>
              </a:rPr>
              <a:t> Providing ATM and credit card facilities</a:t>
            </a:r>
          </a:p>
          <a:p>
            <a:r>
              <a:rPr lang="en-US" sz="3800" dirty="0" smtClean="0">
                <a:latin typeface="Times New Roman" pitchFamily="18" charset="0"/>
                <a:cs typeface="Times New Roman" pitchFamily="18" charset="0"/>
              </a:rPr>
              <a:t> Providing credit information</a:t>
            </a:r>
          </a:p>
          <a:p>
            <a:r>
              <a:rPr lang="en-US" sz="3800" dirty="0" smtClean="0">
                <a:latin typeface="Times New Roman" pitchFamily="18" charset="0"/>
                <a:cs typeface="Times New Roman" pitchFamily="18" charset="0"/>
              </a:rPr>
              <a:t>Financial Advisor</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5D2481C-CF75-45C0-BDC9-CB7A417ACE2B}" type="slidenum">
              <a:rPr lang="en-US" altLang="en-US"/>
              <a:pPr>
                <a:defRPr/>
              </a:pPr>
              <a:t>8</a:t>
            </a:fld>
            <a:endParaRPr lang="en-US" altLang="en-US"/>
          </a:p>
        </p:txBody>
      </p:sp>
      <p:sp>
        <p:nvSpPr>
          <p:cNvPr id="13315" name="Rectangle 2"/>
          <p:cNvSpPr>
            <a:spLocks noGrp="1" noChangeArrowheads="1"/>
          </p:cNvSpPr>
          <p:nvPr>
            <p:ph type="title"/>
          </p:nvPr>
        </p:nvSpPr>
        <p:spPr>
          <a:xfrm>
            <a:off x="457200" y="152400"/>
            <a:ext cx="8229600" cy="762000"/>
          </a:xfrm>
        </p:spPr>
        <p:txBody>
          <a:bodyPr>
            <a:normAutofit/>
          </a:bodyPr>
          <a:lstStyle/>
          <a:p>
            <a:pPr eaLnBrk="1" hangingPunct="1"/>
            <a:r>
              <a:rPr lang="en-US" dirty="0" smtClean="0">
                <a:latin typeface="Times New Roman" pitchFamily="18" charset="0"/>
                <a:cs typeface="Times New Roman" pitchFamily="18" charset="0"/>
              </a:rPr>
              <a:t>Cooperative Bank</a:t>
            </a:r>
          </a:p>
        </p:txBody>
      </p:sp>
      <p:sp>
        <p:nvSpPr>
          <p:cNvPr id="13316" name="Rectangle 3"/>
          <p:cNvSpPr>
            <a:spLocks noGrp="1" noChangeArrowheads="1"/>
          </p:cNvSpPr>
          <p:nvPr>
            <p:ph type="body" idx="1"/>
          </p:nvPr>
        </p:nvSpPr>
        <p:spPr>
          <a:xfrm>
            <a:off x="457200" y="990600"/>
            <a:ext cx="8229600" cy="5638800"/>
          </a:xfrm>
        </p:spPr>
        <p:txBody>
          <a:bodyPr>
            <a:normAutofit/>
          </a:bodyPr>
          <a:lstStyle/>
          <a:p>
            <a:pPr eaLnBrk="1" hangingPunct="1"/>
            <a:r>
              <a:rPr lang="en-US" sz="2800" dirty="0" smtClean="0">
                <a:latin typeface="Times New Roman" pitchFamily="18" charset="0"/>
                <a:cs typeface="Times New Roman" pitchFamily="18" charset="0"/>
              </a:rPr>
              <a:t>These banks play a vital role in mobilizing savings and stimulating agricultural investment. Co-operative credit institutions account for the second largest proportion of 44.6% of total institutional credit. The co-operative sector is very much useful for rural people. The co-operative banking sector is divided into the following categories. </a:t>
            </a:r>
          </a:p>
          <a:p>
            <a:pPr algn="just"/>
            <a:r>
              <a:rPr lang="en-US" sz="2800" dirty="0" smtClean="0">
                <a:latin typeface="Times New Roman" pitchFamily="18" charset="0"/>
                <a:cs typeface="Times New Roman" pitchFamily="18" charset="0"/>
              </a:rPr>
              <a:t>State co-operative Banks </a:t>
            </a:r>
          </a:p>
          <a:p>
            <a:pPr algn="just"/>
            <a:r>
              <a:rPr lang="en-US" sz="2800" dirty="0" smtClean="0">
                <a:latin typeface="Times New Roman" pitchFamily="18" charset="0"/>
                <a:cs typeface="Times New Roman" pitchFamily="18" charset="0"/>
              </a:rPr>
              <a:t>Central co-operative banks </a:t>
            </a:r>
          </a:p>
          <a:p>
            <a:pPr algn="just"/>
            <a:r>
              <a:rPr lang="en-US" sz="2800" dirty="0" smtClean="0">
                <a:latin typeface="Times New Roman" pitchFamily="18" charset="0"/>
                <a:cs typeface="Times New Roman" pitchFamily="18" charset="0"/>
              </a:rPr>
              <a:t>Primary Agriculture Credit Societies </a:t>
            </a:r>
          </a:p>
          <a:p>
            <a:pPr eaLnBrk="1" hangingPunct="1"/>
            <a:endParaRPr lang="en-US"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F265912-70DC-4D88-8F15-AE5521EBAC58}" type="slidenum">
              <a:rPr lang="en-US" altLang="en-US"/>
              <a:pPr>
                <a:defRPr/>
              </a:pPr>
              <a:t>9</a:t>
            </a:fld>
            <a:endParaRPr lang="en-US" altLang="en-US"/>
          </a:p>
        </p:txBody>
      </p:sp>
      <p:sp>
        <p:nvSpPr>
          <p:cNvPr id="9219" name="Rectangle 2"/>
          <p:cNvSpPr>
            <a:spLocks noGrp="1" noChangeArrowheads="1"/>
          </p:cNvSpPr>
          <p:nvPr>
            <p:ph type="title"/>
          </p:nvPr>
        </p:nvSpPr>
        <p:spPr>
          <a:xfrm>
            <a:off x="457200" y="152400"/>
            <a:ext cx="8229600" cy="838200"/>
          </a:xfrm>
        </p:spPr>
        <p:txBody>
          <a:bodyPr>
            <a:normAutofit/>
          </a:bodyPr>
          <a:lstStyle/>
          <a:p>
            <a:pPr eaLnBrk="1" hangingPunct="1"/>
            <a:r>
              <a:rPr lang="en-US" sz="3800" dirty="0" smtClean="0">
                <a:latin typeface="Times New Roman" pitchFamily="18" charset="0"/>
                <a:cs typeface="Times New Roman" pitchFamily="18" charset="0"/>
              </a:rPr>
              <a:t>Development Banks</a:t>
            </a:r>
          </a:p>
        </p:txBody>
      </p:sp>
      <p:sp>
        <p:nvSpPr>
          <p:cNvPr id="9220" name="Rectangle 3"/>
          <p:cNvSpPr>
            <a:spLocks noGrp="1" noChangeArrowheads="1"/>
          </p:cNvSpPr>
          <p:nvPr>
            <p:ph type="body" idx="1"/>
          </p:nvPr>
        </p:nvSpPr>
        <p:spPr>
          <a:xfrm>
            <a:off x="457200" y="990600"/>
            <a:ext cx="8229600" cy="5638800"/>
          </a:xfrm>
        </p:spPr>
        <p:txBody>
          <a:bodyPr>
            <a:normAutofit/>
          </a:bodyPr>
          <a:lstStyle/>
          <a:p>
            <a:pPr eaLnBrk="1" hangingPunct="1">
              <a:lnSpc>
                <a:spcPct val="90000"/>
              </a:lnSpc>
            </a:pPr>
            <a:r>
              <a:rPr lang="en-US" sz="2800" dirty="0" smtClean="0">
                <a:latin typeface="Times New Roman" pitchFamily="18" charset="0"/>
                <a:cs typeface="Times New Roman" pitchFamily="18" charset="0"/>
              </a:rPr>
              <a:t>A development bank may be defined as a financial institution concerned with providing all types of financial assistance to business units in the form of loans, underwriting, investment and guarantee operations and promotional activities-economic development in general and industrial development in particular</a:t>
            </a:r>
          </a:p>
          <a:p>
            <a:pPr eaLnBrk="1" hangingPunct="1">
              <a:lnSpc>
                <a:spcPct val="90000"/>
              </a:lnSpc>
            </a:pPr>
            <a:r>
              <a:rPr lang="en-US" sz="2800" dirty="0" smtClean="0">
                <a:latin typeface="Times New Roman" pitchFamily="18" charset="0"/>
                <a:cs typeface="Times New Roman" pitchFamily="18" charset="0"/>
              </a:rPr>
              <a:t>A development bank is basically a term lending institution. It is a multipurpose financial institution with a broad development outlook. </a:t>
            </a:r>
          </a:p>
          <a:p>
            <a:pPr>
              <a:lnSpc>
                <a:spcPct val="90000"/>
              </a:lnSpc>
            </a:pPr>
            <a:r>
              <a:rPr lang="en-US" sz="2800" dirty="0" smtClean="0">
                <a:latin typeface="Times New Roman" pitchFamily="18" charset="0"/>
                <a:cs typeface="Times New Roman" pitchFamily="18" charset="0"/>
              </a:rPr>
              <a:t>The industrial finance corporation of India, the first development bank was established in 1948. Subsequently many other institutions were set-up. </a:t>
            </a:r>
            <a:r>
              <a:rPr lang="fr-FR" sz="2800" dirty="0" smtClean="0">
                <a:latin typeface="Times New Roman" pitchFamily="18" charset="0"/>
                <a:cs typeface="Times New Roman" pitchFamily="18" charset="0"/>
              </a:rPr>
              <a:t>Ex. IDBI, IFCI, SIDBI etc.</a:t>
            </a:r>
            <a:endParaRPr lang="en-US" sz="2800" dirty="0" smtClean="0">
              <a:latin typeface="Times New Roman" pitchFamily="18" charset="0"/>
              <a:cs typeface="Times New Roman" pitchFamily="18" charset="0"/>
            </a:endParaRP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1090</Words>
  <Application>Microsoft Office PowerPoint</Application>
  <PresentationFormat>On-screen Show (4:3)</PresentationFormat>
  <Paragraphs>148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Functions of  Commercial Banks in India</vt:lpstr>
      <vt:lpstr>Banking Structure in India</vt:lpstr>
      <vt:lpstr>Broad Classification of Banks in India</vt:lpstr>
      <vt:lpstr>Slide 4</vt:lpstr>
      <vt:lpstr> Commercial Banks </vt:lpstr>
      <vt:lpstr>Main function of commercial banks </vt:lpstr>
      <vt:lpstr>Main function of commercial banks</vt:lpstr>
      <vt:lpstr>Cooperative Bank</vt:lpstr>
      <vt:lpstr>Development Banks</vt:lpstr>
      <vt:lpstr>Functions of Development Banks</vt:lpstr>
      <vt:lpstr>Investment Banks</vt:lpstr>
      <vt:lpstr>Merchant Banks</vt:lpstr>
      <vt:lpstr>List of commercial banks Public sector bank</vt:lpstr>
      <vt:lpstr>Indian private banks</vt:lpstr>
      <vt:lpstr>List of Foreign banks in India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 of  Commercial Banks in India</dc:title>
  <dc:creator>Manish</dc:creator>
  <cp:lastModifiedBy>Manish</cp:lastModifiedBy>
  <cp:revision>5</cp:revision>
  <dcterms:created xsi:type="dcterms:W3CDTF">2017-07-03T09:37:57Z</dcterms:created>
  <dcterms:modified xsi:type="dcterms:W3CDTF">2018-10-20T13:41:53Z</dcterms:modified>
</cp:coreProperties>
</file>