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4"/>
  </p:notesMasterIdLst>
  <p:sldIdLst>
    <p:sldId id="257" r:id="rId2"/>
    <p:sldId id="276" r:id="rId3"/>
    <p:sldId id="260" r:id="rId4"/>
    <p:sldId id="259" r:id="rId5"/>
    <p:sldId id="258" r:id="rId6"/>
    <p:sldId id="277" r:id="rId7"/>
    <p:sldId id="27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6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6FCD42-FC61-426B-9731-70C105A2140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F94E71C-E656-4323-9A11-A639DA03A9D5}">
      <dgm:prSet/>
      <dgm:spPr/>
      <dgm:t>
        <a:bodyPr/>
        <a:lstStyle/>
        <a:p>
          <a:r>
            <a:rPr lang="en-US" b="1"/>
            <a:t>5. Acceptance money market</a:t>
          </a:r>
          <a:endParaRPr lang="en-US"/>
        </a:p>
      </dgm:t>
    </dgm:pt>
    <dgm:pt modelId="{A8BFE472-CEB2-46A1-99D6-2283E4ED8F8B}" type="parTrans" cxnId="{7D4680E2-32BD-4EA7-9245-AD7B49A846FF}">
      <dgm:prSet/>
      <dgm:spPr/>
      <dgm:t>
        <a:bodyPr/>
        <a:lstStyle/>
        <a:p>
          <a:endParaRPr lang="en-US"/>
        </a:p>
      </dgm:t>
    </dgm:pt>
    <dgm:pt modelId="{1D11EB8A-A699-4A9B-8A69-77E10730240F}" type="sibTrans" cxnId="{7D4680E2-32BD-4EA7-9245-AD7B49A846FF}">
      <dgm:prSet/>
      <dgm:spPr/>
      <dgm:t>
        <a:bodyPr/>
        <a:lstStyle/>
        <a:p>
          <a:endParaRPr lang="en-US"/>
        </a:p>
      </dgm:t>
    </dgm:pt>
    <dgm:pt modelId="{FCC0D900-DAFB-430A-A707-B77F28360CD8}">
      <dgm:prSet custT="1"/>
      <dgm:spPr/>
      <dgm:t>
        <a:bodyPr/>
        <a:lstStyle/>
        <a:p>
          <a:pPr algn="just"/>
          <a:r>
            <a:rPr lang="en-US" sz="3200" dirty="0"/>
            <a:t>It refers to market for banker’s acceptance involved in trade transactions.</a:t>
          </a:r>
        </a:p>
      </dgm:t>
    </dgm:pt>
    <dgm:pt modelId="{3AD96422-39C2-4D15-9DB3-9307112E7347}" type="parTrans" cxnId="{652CB38B-1021-4A90-B2CD-2845B7A91199}">
      <dgm:prSet/>
      <dgm:spPr/>
      <dgm:t>
        <a:bodyPr/>
        <a:lstStyle/>
        <a:p>
          <a:endParaRPr lang="en-US"/>
        </a:p>
      </dgm:t>
    </dgm:pt>
    <dgm:pt modelId="{61EB77E2-ECCD-4764-AA3B-5EDAB78BF0C6}" type="sibTrans" cxnId="{652CB38B-1021-4A90-B2CD-2845B7A91199}">
      <dgm:prSet/>
      <dgm:spPr/>
      <dgm:t>
        <a:bodyPr/>
        <a:lstStyle/>
        <a:p>
          <a:endParaRPr lang="en-US"/>
        </a:p>
      </dgm:t>
    </dgm:pt>
    <dgm:pt modelId="{312D2DA8-BB9D-4D08-8731-C3EA9B4F6587}">
      <dgm:prSet/>
      <dgm:spPr/>
      <dgm:t>
        <a:bodyPr/>
        <a:lstStyle/>
        <a:p>
          <a:r>
            <a:rPr lang="en-US" dirty="0"/>
            <a:t>A banker’s acceptances is a draft drawn by an individual or firm upon a bank ordering to pay the order of a designated party or bearer.</a:t>
          </a:r>
        </a:p>
      </dgm:t>
    </dgm:pt>
    <dgm:pt modelId="{3306879F-41C8-4DA8-8B85-FD11E5C910E7}" type="parTrans" cxnId="{D0EF3FD3-3AB2-4A30-A73B-5567E7D47D44}">
      <dgm:prSet/>
      <dgm:spPr/>
      <dgm:t>
        <a:bodyPr/>
        <a:lstStyle/>
        <a:p>
          <a:endParaRPr lang="en-US"/>
        </a:p>
      </dgm:t>
    </dgm:pt>
    <dgm:pt modelId="{76248419-0113-4A83-9827-612060441652}" type="sibTrans" cxnId="{D0EF3FD3-3AB2-4A30-A73B-5567E7D47D44}">
      <dgm:prSet/>
      <dgm:spPr/>
      <dgm:t>
        <a:bodyPr/>
        <a:lstStyle/>
        <a:p>
          <a:endParaRPr lang="en-US"/>
        </a:p>
      </dgm:t>
    </dgm:pt>
    <dgm:pt modelId="{16FA8350-DD14-477C-8CB3-C3D278889BC8}">
      <dgm:prSet custT="1"/>
      <dgm:spPr/>
      <dgm:t>
        <a:bodyPr/>
        <a:lstStyle/>
        <a:p>
          <a:pPr algn="just"/>
          <a:r>
            <a:rPr lang="en-US" sz="3200" dirty="0"/>
            <a:t>Unlike cheque, banker acceptance are used in financing the movement of goods in international trade.</a:t>
          </a:r>
        </a:p>
      </dgm:t>
    </dgm:pt>
    <dgm:pt modelId="{EDA4C428-062B-4E36-A06A-7AD898572B65}" type="parTrans" cxnId="{38318ED2-B1DC-483D-B449-FD41A680FF3C}">
      <dgm:prSet/>
      <dgm:spPr/>
      <dgm:t>
        <a:bodyPr/>
        <a:lstStyle/>
        <a:p>
          <a:endParaRPr lang="en-US"/>
        </a:p>
      </dgm:t>
    </dgm:pt>
    <dgm:pt modelId="{33C66DEB-76C3-4D43-8FB0-6819A6A2AE97}" type="sibTrans" cxnId="{38318ED2-B1DC-483D-B449-FD41A680FF3C}">
      <dgm:prSet/>
      <dgm:spPr/>
      <dgm:t>
        <a:bodyPr/>
        <a:lstStyle/>
        <a:p>
          <a:endParaRPr lang="en-US"/>
        </a:p>
      </dgm:t>
    </dgm:pt>
    <dgm:pt modelId="{CFD834A7-6D1A-4224-8D2B-BFE8483BA8C5}">
      <dgm:prSet custT="1"/>
      <dgm:spPr/>
      <dgm:t>
        <a:bodyPr/>
        <a:lstStyle/>
        <a:p>
          <a:r>
            <a:rPr lang="en-US" sz="3200" dirty="0"/>
            <a:t>It can easily sold or discounted in the money market.</a:t>
          </a:r>
        </a:p>
      </dgm:t>
    </dgm:pt>
    <dgm:pt modelId="{0D327A93-0999-4ADB-B917-150E3B8C7FB2}" type="parTrans" cxnId="{76A09066-D536-49A0-9DDC-4C9AE0AB89C9}">
      <dgm:prSet/>
      <dgm:spPr/>
      <dgm:t>
        <a:bodyPr/>
        <a:lstStyle/>
        <a:p>
          <a:endParaRPr lang="en-US"/>
        </a:p>
      </dgm:t>
    </dgm:pt>
    <dgm:pt modelId="{087A84FB-8203-4C43-BA30-8B143C7728C2}" type="sibTrans" cxnId="{76A09066-D536-49A0-9DDC-4C9AE0AB89C9}">
      <dgm:prSet/>
      <dgm:spPr/>
      <dgm:t>
        <a:bodyPr/>
        <a:lstStyle/>
        <a:p>
          <a:endParaRPr lang="en-US"/>
        </a:p>
      </dgm:t>
    </dgm:pt>
    <dgm:pt modelId="{3BE85526-EEA5-4FDA-B253-75222602A742}" type="pres">
      <dgm:prSet presAssocID="{D06FCD42-FC61-426B-9731-70C105A21400}" presName="vert0" presStyleCnt="0">
        <dgm:presLayoutVars>
          <dgm:dir/>
          <dgm:animOne val="branch"/>
          <dgm:animLvl val="lvl"/>
        </dgm:presLayoutVars>
      </dgm:prSet>
      <dgm:spPr/>
    </dgm:pt>
    <dgm:pt modelId="{36689917-9433-4F5E-B37A-E6303ECB2B53}" type="pres">
      <dgm:prSet presAssocID="{0F94E71C-E656-4323-9A11-A639DA03A9D5}" presName="thickLine" presStyleLbl="alignNode1" presStyleIdx="0" presStyleCnt="5"/>
      <dgm:spPr/>
    </dgm:pt>
    <dgm:pt modelId="{AABC694C-2FBB-4257-B201-375F7A71725C}" type="pres">
      <dgm:prSet presAssocID="{0F94E71C-E656-4323-9A11-A639DA03A9D5}" presName="horz1" presStyleCnt="0"/>
      <dgm:spPr/>
    </dgm:pt>
    <dgm:pt modelId="{25DE37C4-4B4E-48A8-A3D2-40820CAE686D}" type="pres">
      <dgm:prSet presAssocID="{0F94E71C-E656-4323-9A11-A639DA03A9D5}" presName="tx1" presStyleLbl="revTx" presStyleIdx="0" presStyleCnt="5"/>
      <dgm:spPr/>
    </dgm:pt>
    <dgm:pt modelId="{8A066346-42FB-4619-BEE9-9AB8B0E4B123}" type="pres">
      <dgm:prSet presAssocID="{0F94E71C-E656-4323-9A11-A639DA03A9D5}" presName="vert1" presStyleCnt="0"/>
      <dgm:spPr/>
    </dgm:pt>
    <dgm:pt modelId="{D53274F1-64AA-4C70-A923-6F62AF4E16A8}" type="pres">
      <dgm:prSet presAssocID="{FCC0D900-DAFB-430A-A707-B77F28360CD8}" presName="thickLine" presStyleLbl="alignNode1" presStyleIdx="1" presStyleCnt="5"/>
      <dgm:spPr/>
    </dgm:pt>
    <dgm:pt modelId="{619C727F-EA8A-44D5-B89C-99CD6E7B73E8}" type="pres">
      <dgm:prSet presAssocID="{FCC0D900-DAFB-430A-A707-B77F28360CD8}" presName="horz1" presStyleCnt="0"/>
      <dgm:spPr/>
    </dgm:pt>
    <dgm:pt modelId="{DF730298-279C-44F8-97FE-71C5DB731D33}" type="pres">
      <dgm:prSet presAssocID="{FCC0D900-DAFB-430A-A707-B77F28360CD8}" presName="tx1" presStyleLbl="revTx" presStyleIdx="1" presStyleCnt="5"/>
      <dgm:spPr/>
    </dgm:pt>
    <dgm:pt modelId="{AD3A2E82-8D56-43D5-B1F8-8193CDA69D35}" type="pres">
      <dgm:prSet presAssocID="{FCC0D900-DAFB-430A-A707-B77F28360CD8}" presName="vert1" presStyleCnt="0"/>
      <dgm:spPr/>
    </dgm:pt>
    <dgm:pt modelId="{CF43BE2F-716B-4FE4-9BA4-FCA3F37A6CF2}" type="pres">
      <dgm:prSet presAssocID="{312D2DA8-BB9D-4D08-8731-C3EA9B4F6587}" presName="thickLine" presStyleLbl="alignNode1" presStyleIdx="2" presStyleCnt="5"/>
      <dgm:spPr/>
    </dgm:pt>
    <dgm:pt modelId="{BA0072CE-A589-43C6-AF7E-A02615300DC3}" type="pres">
      <dgm:prSet presAssocID="{312D2DA8-BB9D-4D08-8731-C3EA9B4F6587}" presName="horz1" presStyleCnt="0"/>
      <dgm:spPr/>
    </dgm:pt>
    <dgm:pt modelId="{00C92B2A-DEB2-4BC8-B527-90AD71DAEFAE}" type="pres">
      <dgm:prSet presAssocID="{312D2DA8-BB9D-4D08-8731-C3EA9B4F6587}" presName="tx1" presStyleLbl="revTx" presStyleIdx="2" presStyleCnt="5"/>
      <dgm:spPr/>
    </dgm:pt>
    <dgm:pt modelId="{4EF8D173-3BD3-4D39-AB17-0BCF6D5A98A9}" type="pres">
      <dgm:prSet presAssocID="{312D2DA8-BB9D-4D08-8731-C3EA9B4F6587}" presName="vert1" presStyleCnt="0"/>
      <dgm:spPr/>
    </dgm:pt>
    <dgm:pt modelId="{6A553F6C-6E3B-4129-8F79-4A7F1B94FC1C}" type="pres">
      <dgm:prSet presAssocID="{16FA8350-DD14-477C-8CB3-C3D278889BC8}" presName="thickLine" presStyleLbl="alignNode1" presStyleIdx="3" presStyleCnt="5"/>
      <dgm:spPr/>
    </dgm:pt>
    <dgm:pt modelId="{4F027E8C-D962-4CFD-AF4A-3C1972EEEBFB}" type="pres">
      <dgm:prSet presAssocID="{16FA8350-DD14-477C-8CB3-C3D278889BC8}" presName="horz1" presStyleCnt="0"/>
      <dgm:spPr/>
    </dgm:pt>
    <dgm:pt modelId="{52DD415A-E368-4CFF-9265-6EFD6BAC4EEF}" type="pres">
      <dgm:prSet presAssocID="{16FA8350-DD14-477C-8CB3-C3D278889BC8}" presName="tx1" presStyleLbl="revTx" presStyleIdx="3" presStyleCnt="5"/>
      <dgm:spPr/>
    </dgm:pt>
    <dgm:pt modelId="{8D7E7008-69D7-4352-8CA1-6FE09153C5C8}" type="pres">
      <dgm:prSet presAssocID="{16FA8350-DD14-477C-8CB3-C3D278889BC8}" presName="vert1" presStyleCnt="0"/>
      <dgm:spPr/>
    </dgm:pt>
    <dgm:pt modelId="{92933BC7-FE8C-4A53-840B-C19B0122BCD6}" type="pres">
      <dgm:prSet presAssocID="{CFD834A7-6D1A-4224-8D2B-BFE8483BA8C5}" presName="thickLine" presStyleLbl="alignNode1" presStyleIdx="4" presStyleCnt="5"/>
      <dgm:spPr/>
    </dgm:pt>
    <dgm:pt modelId="{17B9D69D-67B1-49DA-8792-A88716320177}" type="pres">
      <dgm:prSet presAssocID="{CFD834A7-6D1A-4224-8D2B-BFE8483BA8C5}" presName="horz1" presStyleCnt="0"/>
      <dgm:spPr/>
    </dgm:pt>
    <dgm:pt modelId="{B07ECFD3-971E-4A3F-B2EC-BCFA4791E726}" type="pres">
      <dgm:prSet presAssocID="{CFD834A7-6D1A-4224-8D2B-BFE8483BA8C5}" presName="tx1" presStyleLbl="revTx" presStyleIdx="4" presStyleCnt="5"/>
      <dgm:spPr/>
    </dgm:pt>
    <dgm:pt modelId="{B6EBDE5E-78DA-4899-88FE-516CC29D4F53}" type="pres">
      <dgm:prSet presAssocID="{CFD834A7-6D1A-4224-8D2B-BFE8483BA8C5}" presName="vert1" presStyleCnt="0"/>
      <dgm:spPr/>
    </dgm:pt>
  </dgm:ptLst>
  <dgm:cxnLst>
    <dgm:cxn modelId="{D532D80F-8374-4393-919A-2B484B3F4936}" type="presOf" srcId="{16FA8350-DD14-477C-8CB3-C3D278889BC8}" destId="{52DD415A-E368-4CFF-9265-6EFD6BAC4EEF}" srcOrd="0" destOrd="0" presId="urn:microsoft.com/office/officeart/2008/layout/LinedList"/>
    <dgm:cxn modelId="{76A09066-D536-49A0-9DDC-4C9AE0AB89C9}" srcId="{D06FCD42-FC61-426B-9731-70C105A21400}" destId="{CFD834A7-6D1A-4224-8D2B-BFE8483BA8C5}" srcOrd="4" destOrd="0" parTransId="{0D327A93-0999-4ADB-B917-150E3B8C7FB2}" sibTransId="{087A84FB-8203-4C43-BA30-8B143C7728C2}"/>
    <dgm:cxn modelId="{00F9EC68-224E-4A65-88C2-F12CEB427D90}" type="presOf" srcId="{FCC0D900-DAFB-430A-A707-B77F28360CD8}" destId="{DF730298-279C-44F8-97FE-71C5DB731D33}" srcOrd="0" destOrd="0" presId="urn:microsoft.com/office/officeart/2008/layout/LinedList"/>
    <dgm:cxn modelId="{652CB38B-1021-4A90-B2CD-2845B7A91199}" srcId="{D06FCD42-FC61-426B-9731-70C105A21400}" destId="{FCC0D900-DAFB-430A-A707-B77F28360CD8}" srcOrd="1" destOrd="0" parTransId="{3AD96422-39C2-4D15-9DB3-9307112E7347}" sibTransId="{61EB77E2-ECCD-4764-AA3B-5EDAB78BF0C6}"/>
    <dgm:cxn modelId="{91D168AC-C66D-4FCA-BEE1-5C9F3B142520}" type="presOf" srcId="{CFD834A7-6D1A-4224-8D2B-BFE8483BA8C5}" destId="{B07ECFD3-971E-4A3F-B2EC-BCFA4791E726}" srcOrd="0" destOrd="0" presId="urn:microsoft.com/office/officeart/2008/layout/LinedList"/>
    <dgm:cxn modelId="{A57442AE-61C3-413A-A599-F1448208A0B5}" type="presOf" srcId="{D06FCD42-FC61-426B-9731-70C105A21400}" destId="{3BE85526-EEA5-4FDA-B253-75222602A742}" srcOrd="0" destOrd="0" presId="urn:microsoft.com/office/officeart/2008/layout/LinedList"/>
    <dgm:cxn modelId="{D6FC93B4-E19B-463B-8855-8628EF602816}" type="presOf" srcId="{0F94E71C-E656-4323-9A11-A639DA03A9D5}" destId="{25DE37C4-4B4E-48A8-A3D2-40820CAE686D}" srcOrd="0" destOrd="0" presId="urn:microsoft.com/office/officeart/2008/layout/LinedList"/>
    <dgm:cxn modelId="{F05A6ACA-30EB-4F4F-ADD2-BB407F52B49C}" type="presOf" srcId="{312D2DA8-BB9D-4D08-8731-C3EA9B4F6587}" destId="{00C92B2A-DEB2-4BC8-B527-90AD71DAEFAE}" srcOrd="0" destOrd="0" presId="urn:microsoft.com/office/officeart/2008/layout/LinedList"/>
    <dgm:cxn modelId="{38318ED2-B1DC-483D-B449-FD41A680FF3C}" srcId="{D06FCD42-FC61-426B-9731-70C105A21400}" destId="{16FA8350-DD14-477C-8CB3-C3D278889BC8}" srcOrd="3" destOrd="0" parTransId="{EDA4C428-062B-4E36-A06A-7AD898572B65}" sibTransId="{33C66DEB-76C3-4D43-8FB0-6819A6A2AE97}"/>
    <dgm:cxn modelId="{D0EF3FD3-3AB2-4A30-A73B-5567E7D47D44}" srcId="{D06FCD42-FC61-426B-9731-70C105A21400}" destId="{312D2DA8-BB9D-4D08-8731-C3EA9B4F6587}" srcOrd="2" destOrd="0" parTransId="{3306879F-41C8-4DA8-8B85-FD11E5C910E7}" sibTransId="{76248419-0113-4A83-9827-612060441652}"/>
    <dgm:cxn modelId="{7D4680E2-32BD-4EA7-9245-AD7B49A846FF}" srcId="{D06FCD42-FC61-426B-9731-70C105A21400}" destId="{0F94E71C-E656-4323-9A11-A639DA03A9D5}" srcOrd="0" destOrd="0" parTransId="{A8BFE472-CEB2-46A1-99D6-2283E4ED8F8B}" sibTransId="{1D11EB8A-A699-4A9B-8A69-77E10730240F}"/>
    <dgm:cxn modelId="{C8067AFD-FCC8-4B21-B43B-F525B3A15BD7}" type="presParOf" srcId="{3BE85526-EEA5-4FDA-B253-75222602A742}" destId="{36689917-9433-4F5E-B37A-E6303ECB2B53}" srcOrd="0" destOrd="0" presId="urn:microsoft.com/office/officeart/2008/layout/LinedList"/>
    <dgm:cxn modelId="{C7999F57-6836-4C5B-83C1-DF159375ACA2}" type="presParOf" srcId="{3BE85526-EEA5-4FDA-B253-75222602A742}" destId="{AABC694C-2FBB-4257-B201-375F7A71725C}" srcOrd="1" destOrd="0" presId="urn:microsoft.com/office/officeart/2008/layout/LinedList"/>
    <dgm:cxn modelId="{D57AFFF2-9DFA-4255-B6ED-3BBE90C9A5A3}" type="presParOf" srcId="{AABC694C-2FBB-4257-B201-375F7A71725C}" destId="{25DE37C4-4B4E-48A8-A3D2-40820CAE686D}" srcOrd="0" destOrd="0" presId="urn:microsoft.com/office/officeart/2008/layout/LinedList"/>
    <dgm:cxn modelId="{2103B17C-3EC1-4A68-A3BC-9DA4075A922B}" type="presParOf" srcId="{AABC694C-2FBB-4257-B201-375F7A71725C}" destId="{8A066346-42FB-4619-BEE9-9AB8B0E4B123}" srcOrd="1" destOrd="0" presId="urn:microsoft.com/office/officeart/2008/layout/LinedList"/>
    <dgm:cxn modelId="{07803CB8-46AE-41F5-81DE-98C436111DA6}" type="presParOf" srcId="{3BE85526-EEA5-4FDA-B253-75222602A742}" destId="{D53274F1-64AA-4C70-A923-6F62AF4E16A8}" srcOrd="2" destOrd="0" presId="urn:microsoft.com/office/officeart/2008/layout/LinedList"/>
    <dgm:cxn modelId="{6FEFE5C0-F237-4ABB-A0B3-7AFA53B1F815}" type="presParOf" srcId="{3BE85526-EEA5-4FDA-B253-75222602A742}" destId="{619C727F-EA8A-44D5-B89C-99CD6E7B73E8}" srcOrd="3" destOrd="0" presId="urn:microsoft.com/office/officeart/2008/layout/LinedList"/>
    <dgm:cxn modelId="{C7174522-7EAB-4230-BA45-542A3BDA07D5}" type="presParOf" srcId="{619C727F-EA8A-44D5-B89C-99CD6E7B73E8}" destId="{DF730298-279C-44F8-97FE-71C5DB731D33}" srcOrd="0" destOrd="0" presId="urn:microsoft.com/office/officeart/2008/layout/LinedList"/>
    <dgm:cxn modelId="{3F1B58A6-CDB9-46AB-9762-09BE12DA572C}" type="presParOf" srcId="{619C727F-EA8A-44D5-B89C-99CD6E7B73E8}" destId="{AD3A2E82-8D56-43D5-B1F8-8193CDA69D35}" srcOrd="1" destOrd="0" presId="urn:microsoft.com/office/officeart/2008/layout/LinedList"/>
    <dgm:cxn modelId="{4661479C-FBD4-48EF-B3C3-E8DA7FFCDE96}" type="presParOf" srcId="{3BE85526-EEA5-4FDA-B253-75222602A742}" destId="{CF43BE2F-716B-4FE4-9BA4-FCA3F37A6CF2}" srcOrd="4" destOrd="0" presId="urn:microsoft.com/office/officeart/2008/layout/LinedList"/>
    <dgm:cxn modelId="{D407C182-A694-4802-83E7-982212B986EC}" type="presParOf" srcId="{3BE85526-EEA5-4FDA-B253-75222602A742}" destId="{BA0072CE-A589-43C6-AF7E-A02615300DC3}" srcOrd="5" destOrd="0" presId="urn:microsoft.com/office/officeart/2008/layout/LinedList"/>
    <dgm:cxn modelId="{F42A4638-AF10-4633-9D65-7E95A3AE1CA1}" type="presParOf" srcId="{BA0072CE-A589-43C6-AF7E-A02615300DC3}" destId="{00C92B2A-DEB2-4BC8-B527-90AD71DAEFAE}" srcOrd="0" destOrd="0" presId="urn:microsoft.com/office/officeart/2008/layout/LinedList"/>
    <dgm:cxn modelId="{39B28399-2E16-4A79-B0D6-040D761B4CA7}" type="presParOf" srcId="{BA0072CE-A589-43C6-AF7E-A02615300DC3}" destId="{4EF8D173-3BD3-4D39-AB17-0BCF6D5A98A9}" srcOrd="1" destOrd="0" presId="urn:microsoft.com/office/officeart/2008/layout/LinedList"/>
    <dgm:cxn modelId="{F97C2860-DB9C-4CAC-8CF2-8E1E8A2C9F6D}" type="presParOf" srcId="{3BE85526-EEA5-4FDA-B253-75222602A742}" destId="{6A553F6C-6E3B-4129-8F79-4A7F1B94FC1C}" srcOrd="6" destOrd="0" presId="urn:microsoft.com/office/officeart/2008/layout/LinedList"/>
    <dgm:cxn modelId="{C8FCDB74-1EB5-497E-8F3C-92893AD58F2A}" type="presParOf" srcId="{3BE85526-EEA5-4FDA-B253-75222602A742}" destId="{4F027E8C-D962-4CFD-AF4A-3C1972EEEBFB}" srcOrd="7" destOrd="0" presId="urn:microsoft.com/office/officeart/2008/layout/LinedList"/>
    <dgm:cxn modelId="{45A719A3-6AEA-4114-B85E-C574CC2BD46B}" type="presParOf" srcId="{4F027E8C-D962-4CFD-AF4A-3C1972EEEBFB}" destId="{52DD415A-E368-4CFF-9265-6EFD6BAC4EEF}" srcOrd="0" destOrd="0" presId="urn:microsoft.com/office/officeart/2008/layout/LinedList"/>
    <dgm:cxn modelId="{55522D79-902A-423C-9CE3-B33AD59473DE}" type="presParOf" srcId="{4F027E8C-D962-4CFD-AF4A-3C1972EEEBFB}" destId="{8D7E7008-69D7-4352-8CA1-6FE09153C5C8}" srcOrd="1" destOrd="0" presId="urn:microsoft.com/office/officeart/2008/layout/LinedList"/>
    <dgm:cxn modelId="{35B80C39-136B-437E-B0E0-C56DD77CE512}" type="presParOf" srcId="{3BE85526-EEA5-4FDA-B253-75222602A742}" destId="{92933BC7-FE8C-4A53-840B-C19B0122BCD6}" srcOrd="8" destOrd="0" presId="urn:microsoft.com/office/officeart/2008/layout/LinedList"/>
    <dgm:cxn modelId="{2BD69C25-696B-4929-B22C-B6F591F9ADBD}" type="presParOf" srcId="{3BE85526-EEA5-4FDA-B253-75222602A742}" destId="{17B9D69D-67B1-49DA-8792-A88716320177}" srcOrd="9" destOrd="0" presId="urn:microsoft.com/office/officeart/2008/layout/LinedList"/>
    <dgm:cxn modelId="{6829BF7B-4A8A-406E-BF21-9113B1C4108A}" type="presParOf" srcId="{17B9D69D-67B1-49DA-8792-A88716320177}" destId="{B07ECFD3-971E-4A3F-B2EC-BCFA4791E726}" srcOrd="0" destOrd="0" presId="urn:microsoft.com/office/officeart/2008/layout/LinedList"/>
    <dgm:cxn modelId="{0E98BD15-46C3-4F68-8CB2-DEBA940147E4}" type="presParOf" srcId="{17B9D69D-67B1-49DA-8792-A88716320177}" destId="{B6EBDE5E-78DA-4899-88FE-516CC29D4F5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82183C-5206-42CB-801D-9D874E581BBF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E379E06-4349-4133-AFB4-84D2FC9DAF63}">
      <dgm:prSet/>
      <dgm:spPr/>
      <dgm:t>
        <a:bodyPr/>
        <a:lstStyle/>
        <a:p>
          <a:r>
            <a:rPr lang="en-US"/>
            <a:t>Private firms that receive deposits and give loans and thereby operate as banks</a:t>
          </a:r>
        </a:p>
      </dgm:t>
    </dgm:pt>
    <dgm:pt modelId="{F95573A0-1405-495C-AA96-926BF364F5D0}" type="parTrans" cxnId="{96AB30D3-9C52-4AD9-9661-D0355B891BB0}">
      <dgm:prSet/>
      <dgm:spPr/>
      <dgm:t>
        <a:bodyPr/>
        <a:lstStyle/>
        <a:p>
          <a:endParaRPr lang="en-US"/>
        </a:p>
      </dgm:t>
    </dgm:pt>
    <dgm:pt modelId="{E782CA22-3543-4BF5-8F45-AEE001ACCEE6}" type="sibTrans" cxnId="{96AB30D3-9C52-4AD9-9661-D0355B891BB0}">
      <dgm:prSet/>
      <dgm:spPr/>
      <dgm:t>
        <a:bodyPr/>
        <a:lstStyle/>
        <a:p>
          <a:endParaRPr lang="en-US"/>
        </a:p>
      </dgm:t>
    </dgm:pt>
    <dgm:pt modelId="{1B2C51E3-F099-42E2-90C1-847300F369CA}">
      <dgm:prSet/>
      <dgm:spPr/>
      <dgm:t>
        <a:bodyPr/>
        <a:lstStyle/>
        <a:p>
          <a:r>
            <a:rPr lang="en-US" dirty="0"/>
            <a:t>As activities are not regulated properly, they are unorganized segment</a:t>
          </a:r>
        </a:p>
      </dgm:t>
    </dgm:pt>
    <dgm:pt modelId="{A8B39A8B-BBB4-4E09-A74E-7E7E718117F3}" type="parTrans" cxnId="{8A980D5C-A560-43BA-B682-A6A21A5D78C4}">
      <dgm:prSet/>
      <dgm:spPr/>
      <dgm:t>
        <a:bodyPr/>
        <a:lstStyle/>
        <a:p>
          <a:endParaRPr lang="en-US"/>
        </a:p>
      </dgm:t>
    </dgm:pt>
    <dgm:pt modelId="{E32F667D-B3B7-4494-8CD0-788776C47D4A}" type="sibTrans" cxnId="{8A980D5C-A560-43BA-B682-A6A21A5D78C4}">
      <dgm:prSet/>
      <dgm:spPr/>
      <dgm:t>
        <a:bodyPr/>
        <a:lstStyle/>
        <a:p>
          <a:endParaRPr lang="en-US"/>
        </a:p>
      </dgm:t>
    </dgm:pt>
    <dgm:pt modelId="{DC3E4B3D-BC42-4183-825E-05132F811973}">
      <dgm:prSet/>
      <dgm:spPr/>
      <dgm:t>
        <a:bodyPr/>
        <a:lstStyle/>
        <a:p>
          <a:r>
            <a:rPr lang="en-US"/>
            <a:t>Broadly classified into 4 groups- GUJRATI SHROFFS, MULTANI SHROFFS, AND MARWARI KAYAS</a:t>
          </a:r>
        </a:p>
      </dgm:t>
    </dgm:pt>
    <dgm:pt modelId="{FBED715C-E365-4A30-AB23-083837294524}" type="parTrans" cxnId="{33F3496F-61D4-419F-9C95-7E627A21BCBC}">
      <dgm:prSet/>
      <dgm:spPr/>
      <dgm:t>
        <a:bodyPr/>
        <a:lstStyle/>
        <a:p>
          <a:endParaRPr lang="en-US"/>
        </a:p>
      </dgm:t>
    </dgm:pt>
    <dgm:pt modelId="{DEEDD2DA-7AC1-4652-9B1D-D07E32F8CA70}" type="sibTrans" cxnId="{33F3496F-61D4-419F-9C95-7E627A21BCBC}">
      <dgm:prSet/>
      <dgm:spPr/>
      <dgm:t>
        <a:bodyPr/>
        <a:lstStyle/>
        <a:p>
          <a:endParaRPr lang="en-US"/>
        </a:p>
      </dgm:t>
    </dgm:pt>
    <dgm:pt modelId="{240D5AC5-59AD-4F7E-BE12-7A1F08DACC51}" type="pres">
      <dgm:prSet presAssocID="{F682183C-5206-42CB-801D-9D874E581BBF}" presName="vert0" presStyleCnt="0">
        <dgm:presLayoutVars>
          <dgm:dir/>
          <dgm:animOne val="branch"/>
          <dgm:animLvl val="lvl"/>
        </dgm:presLayoutVars>
      </dgm:prSet>
      <dgm:spPr/>
    </dgm:pt>
    <dgm:pt modelId="{CD9D501F-A5F4-4A18-B9DE-79BFDA31D756}" type="pres">
      <dgm:prSet presAssocID="{0E379E06-4349-4133-AFB4-84D2FC9DAF63}" presName="thickLine" presStyleLbl="alignNode1" presStyleIdx="0" presStyleCnt="3"/>
      <dgm:spPr/>
    </dgm:pt>
    <dgm:pt modelId="{48F7B2C7-18CD-4EBF-8C92-2D387EE53299}" type="pres">
      <dgm:prSet presAssocID="{0E379E06-4349-4133-AFB4-84D2FC9DAF63}" presName="horz1" presStyleCnt="0"/>
      <dgm:spPr/>
    </dgm:pt>
    <dgm:pt modelId="{308ED406-83C5-45B7-BA6B-13D11C80DB94}" type="pres">
      <dgm:prSet presAssocID="{0E379E06-4349-4133-AFB4-84D2FC9DAF63}" presName="tx1" presStyleLbl="revTx" presStyleIdx="0" presStyleCnt="3"/>
      <dgm:spPr/>
    </dgm:pt>
    <dgm:pt modelId="{96A0EB52-989A-476E-965F-2CA01965A109}" type="pres">
      <dgm:prSet presAssocID="{0E379E06-4349-4133-AFB4-84D2FC9DAF63}" presName="vert1" presStyleCnt="0"/>
      <dgm:spPr/>
    </dgm:pt>
    <dgm:pt modelId="{56F5E8BB-2CB0-4189-BFC2-42ED76C89FDD}" type="pres">
      <dgm:prSet presAssocID="{1B2C51E3-F099-42E2-90C1-847300F369CA}" presName="thickLine" presStyleLbl="alignNode1" presStyleIdx="1" presStyleCnt="3"/>
      <dgm:spPr/>
    </dgm:pt>
    <dgm:pt modelId="{CB23D662-C625-4460-B3AB-66DC67672C2C}" type="pres">
      <dgm:prSet presAssocID="{1B2C51E3-F099-42E2-90C1-847300F369CA}" presName="horz1" presStyleCnt="0"/>
      <dgm:spPr/>
    </dgm:pt>
    <dgm:pt modelId="{D69FB57D-657F-4D1A-8C5D-025910FE46F3}" type="pres">
      <dgm:prSet presAssocID="{1B2C51E3-F099-42E2-90C1-847300F369CA}" presName="tx1" presStyleLbl="revTx" presStyleIdx="1" presStyleCnt="3"/>
      <dgm:spPr/>
    </dgm:pt>
    <dgm:pt modelId="{2ACD447C-51E7-46A7-9BD9-8D26BB7AE620}" type="pres">
      <dgm:prSet presAssocID="{1B2C51E3-F099-42E2-90C1-847300F369CA}" presName="vert1" presStyleCnt="0"/>
      <dgm:spPr/>
    </dgm:pt>
    <dgm:pt modelId="{23598B0E-274B-48B0-B183-47FFE8E3629D}" type="pres">
      <dgm:prSet presAssocID="{DC3E4B3D-BC42-4183-825E-05132F811973}" presName="thickLine" presStyleLbl="alignNode1" presStyleIdx="2" presStyleCnt="3"/>
      <dgm:spPr/>
    </dgm:pt>
    <dgm:pt modelId="{2F59E0BD-A187-41B9-BA8B-573EA90B5AC0}" type="pres">
      <dgm:prSet presAssocID="{DC3E4B3D-BC42-4183-825E-05132F811973}" presName="horz1" presStyleCnt="0"/>
      <dgm:spPr/>
    </dgm:pt>
    <dgm:pt modelId="{027DE495-5F78-474C-A5A9-3EAE062FF7AF}" type="pres">
      <dgm:prSet presAssocID="{DC3E4B3D-BC42-4183-825E-05132F811973}" presName="tx1" presStyleLbl="revTx" presStyleIdx="2" presStyleCnt="3"/>
      <dgm:spPr/>
    </dgm:pt>
    <dgm:pt modelId="{8DBAC77D-727F-428F-96DD-B87F3F0DC452}" type="pres">
      <dgm:prSet presAssocID="{DC3E4B3D-BC42-4183-825E-05132F811973}" presName="vert1" presStyleCnt="0"/>
      <dgm:spPr/>
    </dgm:pt>
  </dgm:ptLst>
  <dgm:cxnLst>
    <dgm:cxn modelId="{B7E0E61B-BD4B-44BE-946C-8E2047B2FAD8}" type="presOf" srcId="{DC3E4B3D-BC42-4183-825E-05132F811973}" destId="{027DE495-5F78-474C-A5A9-3EAE062FF7AF}" srcOrd="0" destOrd="0" presId="urn:microsoft.com/office/officeart/2008/layout/LinedList"/>
    <dgm:cxn modelId="{8A980D5C-A560-43BA-B682-A6A21A5D78C4}" srcId="{F682183C-5206-42CB-801D-9D874E581BBF}" destId="{1B2C51E3-F099-42E2-90C1-847300F369CA}" srcOrd="1" destOrd="0" parTransId="{A8B39A8B-BBB4-4E09-A74E-7E7E718117F3}" sibTransId="{E32F667D-B3B7-4494-8CD0-788776C47D4A}"/>
    <dgm:cxn modelId="{78B9466E-C8A6-4D25-8481-2696E4541CC7}" type="presOf" srcId="{0E379E06-4349-4133-AFB4-84D2FC9DAF63}" destId="{308ED406-83C5-45B7-BA6B-13D11C80DB94}" srcOrd="0" destOrd="0" presId="urn:microsoft.com/office/officeart/2008/layout/LinedList"/>
    <dgm:cxn modelId="{33F3496F-61D4-419F-9C95-7E627A21BCBC}" srcId="{F682183C-5206-42CB-801D-9D874E581BBF}" destId="{DC3E4B3D-BC42-4183-825E-05132F811973}" srcOrd="2" destOrd="0" parTransId="{FBED715C-E365-4A30-AB23-083837294524}" sibTransId="{DEEDD2DA-7AC1-4652-9B1D-D07E32F8CA70}"/>
    <dgm:cxn modelId="{7DA6967C-1FD8-43E7-8819-80A2B1E7EA70}" type="presOf" srcId="{1B2C51E3-F099-42E2-90C1-847300F369CA}" destId="{D69FB57D-657F-4D1A-8C5D-025910FE46F3}" srcOrd="0" destOrd="0" presId="urn:microsoft.com/office/officeart/2008/layout/LinedList"/>
    <dgm:cxn modelId="{4243BCC5-99BA-4E68-89BC-A6418AA4529F}" type="presOf" srcId="{F682183C-5206-42CB-801D-9D874E581BBF}" destId="{240D5AC5-59AD-4F7E-BE12-7A1F08DACC51}" srcOrd="0" destOrd="0" presId="urn:microsoft.com/office/officeart/2008/layout/LinedList"/>
    <dgm:cxn modelId="{96AB30D3-9C52-4AD9-9661-D0355B891BB0}" srcId="{F682183C-5206-42CB-801D-9D874E581BBF}" destId="{0E379E06-4349-4133-AFB4-84D2FC9DAF63}" srcOrd="0" destOrd="0" parTransId="{F95573A0-1405-495C-AA96-926BF364F5D0}" sibTransId="{E782CA22-3543-4BF5-8F45-AEE001ACCEE6}"/>
    <dgm:cxn modelId="{32B0416B-97CE-4528-8E41-7B978B7CF698}" type="presParOf" srcId="{240D5AC5-59AD-4F7E-BE12-7A1F08DACC51}" destId="{CD9D501F-A5F4-4A18-B9DE-79BFDA31D756}" srcOrd="0" destOrd="0" presId="urn:microsoft.com/office/officeart/2008/layout/LinedList"/>
    <dgm:cxn modelId="{EC2EC2F2-3975-41D1-ABFE-3E2FEEAA8489}" type="presParOf" srcId="{240D5AC5-59AD-4F7E-BE12-7A1F08DACC51}" destId="{48F7B2C7-18CD-4EBF-8C92-2D387EE53299}" srcOrd="1" destOrd="0" presId="urn:microsoft.com/office/officeart/2008/layout/LinedList"/>
    <dgm:cxn modelId="{506F2149-132D-4A37-A1AF-FC376190C348}" type="presParOf" srcId="{48F7B2C7-18CD-4EBF-8C92-2D387EE53299}" destId="{308ED406-83C5-45B7-BA6B-13D11C80DB94}" srcOrd="0" destOrd="0" presId="urn:microsoft.com/office/officeart/2008/layout/LinedList"/>
    <dgm:cxn modelId="{EB9D67FB-AF3C-4D8C-9B8E-CE9558301D25}" type="presParOf" srcId="{48F7B2C7-18CD-4EBF-8C92-2D387EE53299}" destId="{96A0EB52-989A-476E-965F-2CA01965A109}" srcOrd="1" destOrd="0" presId="urn:microsoft.com/office/officeart/2008/layout/LinedList"/>
    <dgm:cxn modelId="{7B3EE2E0-E138-4786-AE7C-53A1F3E46E65}" type="presParOf" srcId="{240D5AC5-59AD-4F7E-BE12-7A1F08DACC51}" destId="{56F5E8BB-2CB0-4189-BFC2-42ED76C89FDD}" srcOrd="2" destOrd="0" presId="urn:microsoft.com/office/officeart/2008/layout/LinedList"/>
    <dgm:cxn modelId="{29240A1B-221B-48B5-9679-AA9C85BF36E0}" type="presParOf" srcId="{240D5AC5-59AD-4F7E-BE12-7A1F08DACC51}" destId="{CB23D662-C625-4460-B3AB-66DC67672C2C}" srcOrd="3" destOrd="0" presId="urn:microsoft.com/office/officeart/2008/layout/LinedList"/>
    <dgm:cxn modelId="{AD79F45E-8ED5-4006-BDA5-04E89D1823EB}" type="presParOf" srcId="{CB23D662-C625-4460-B3AB-66DC67672C2C}" destId="{D69FB57D-657F-4D1A-8C5D-025910FE46F3}" srcOrd="0" destOrd="0" presId="urn:microsoft.com/office/officeart/2008/layout/LinedList"/>
    <dgm:cxn modelId="{D19FD08F-55FB-42F5-8FCF-D97D96D13D3A}" type="presParOf" srcId="{CB23D662-C625-4460-B3AB-66DC67672C2C}" destId="{2ACD447C-51E7-46A7-9BD9-8D26BB7AE620}" srcOrd="1" destOrd="0" presId="urn:microsoft.com/office/officeart/2008/layout/LinedList"/>
    <dgm:cxn modelId="{BB3DCE3B-72FB-4E75-8B59-0484650F24CE}" type="presParOf" srcId="{240D5AC5-59AD-4F7E-BE12-7A1F08DACC51}" destId="{23598B0E-274B-48B0-B183-47FFE8E3629D}" srcOrd="4" destOrd="0" presId="urn:microsoft.com/office/officeart/2008/layout/LinedList"/>
    <dgm:cxn modelId="{5CF9C776-2E1A-47B9-9FCE-288A5AF09281}" type="presParOf" srcId="{240D5AC5-59AD-4F7E-BE12-7A1F08DACC51}" destId="{2F59E0BD-A187-41B9-BA8B-573EA90B5AC0}" srcOrd="5" destOrd="0" presId="urn:microsoft.com/office/officeart/2008/layout/LinedList"/>
    <dgm:cxn modelId="{24746522-5F53-44F0-B414-A1E6A05BB877}" type="presParOf" srcId="{2F59E0BD-A187-41B9-BA8B-573EA90B5AC0}" destId="{027DE495-5F78-474C-A5A9-3EAE062FF7AF}" srcOrd="0" destOrd="0" presId="urn:microsoft.com/office/officeart/2008/layout/LinedList"/>
    <dgm:cxn modelId="{0BCD7BF4-5A15-482B-91AD-DF8B89038FC0}" type="presParOf" srcId="{2F59E0BD-A187-41B9-BA8B-573EA90B5AC0}" destId="{8DBAC77D-727F-428F-96DD-B87F3F0DC45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26CAC1-529F-4BC0-86ED-7D7C51ADF748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63806FF-86BD-47B5-BF78-9F0A6740BB8A}">
      <dgm:prSet/>
      <dgm:spPr/>
      <dgm:t>
        <a:bodyPr/>
        <a:lstStyle/>
        <a:p>
          <a:r>
            <a:rPr lang="en-US"/>
            <a:t>Broadly classified into 3 categories:</a:t>
          </a:r>
        </a:p>
      </dgm:t>
    </dgm:pt>
    <dgm:pt modelId="{24C8AE89-9558-406B-AB94-CEE70E1692AA}" type="parTrans" cxnId="{640AB42D-D236-432C-A7E7-2469234FA470}">
      <dgm:prSet/>
      <dgm:spPr/>
      <dgm:t>
        <a:bodyPr/>
        <a:lstStyle/>
        <a:p>
          <a:endParaRPr lang="en-US"/>
        </a:p>
      </dgm:t>
    </dgm:pt>
    <dgm:pt modelId="{ADEAA6A5-2E95-4B8F-9C5A-6E8DDB8FD422}" type="sibTrans" cxnId="{640AB42D-D236-432C-A7E7-2469234FA470}">
      <dgm:prSet/>
      <dgm:spPr/>
      <dgm:t>
        <a:bodyPr/>
        <a:lstStyle/>
        <a:p>
          <a:endParaRPr lang="en-US"/>
        </a:p>
      </dgm:t>
    </dgm:pt>
    <dgm:pt modelId="{AB6975C4-CFC0-472B-83E5-F7138D581E93}">
      <dgm:prSet/>
      <dgm:spPr/>
      <dgm:t>
        <a:bodyPr/>
        <a:lstStyle/>
        <a:p>
          <a:r>
            <a:rPr lang="en-US"/>
            <a:t>PROFESSIONAL MONEYLENDERS</a:t>
          </a:r>
        </a:p>
      </dgm:t>
    </dgm:pt>
    <dgm:pt modelId="{DA657F41-D5AF-4249-B35D-1F71308796FC}" type="parTrans" cxnId="{D93E56F6-8C7D-4B65-A121-D41E07E95093}">
      <dgm:prSet/>
      <dgm:spPr/>
      <dgm:t>
        <a:bodyPr/>
        <a:lstStyle/>
        <a:p>
          <a:endParaRPr lang="en-US"/>
        </a:p>
      </dgm:t>
    </dgm:pt>
    <dgm:pt modelId="{C90C0E59-98A4-4426-968F-AF3589FDD8D9}" type="sibTrans" cxnId="{D93E56F6-8C7D-4B65-A121-D41E07E95093}">
      <dgm:prSet/>
      <dgm:spPr/>
      <dgm:t>
        <a:bodyPr/>
        <a:lstStyle/>
        <a:p>
          <a:endParaRPr lang="en-US"/>
        </a:p>
      </dgm:t>
    </dgm:pt>
    <dgm:pt modelId="{2529373D-B220-435D-976B-3D7C6BFBDE01}">
      <dgm:prSet/>
      <dgm:spPr/>
      <dgm:t>
        <a:bodyPr/>
        <a:lstStyle/>
        <a:p>
          <a:r>
            <a:rPr lang="en-US"/>
            <a:t>ITINERANT MONEY LENDERS</a:t>
          </a:r>
        </a:p>
      </dgm:t>
    </dgm:pt>
    <dgm:pt modelId="{9432AC68-FB0E-4193-BB48-B015A8627499}" type="parTrans" cxnId="{848EABC2-CC4C-4CC4-9E2E-C03CB49B763D}">
      <dgm:prSet/>
      <dgm:spPr/>
      <dgm:t>
        <a:bodyPr/>
        <a:lstStyle/>
        <a:p>
          <a:endParaRPr lang="en-US"/>
        </a:p>
      </dgm:t>
    </dgm:pt>
    <dgm:pt modelId="{F85DE8C5-1576-497C-8431-238671BC8EB7}" type="sibTrans" cxnId="{848EABC2-CC4C-4CC4-9E2E-C03CB49B763D}">
      <dgm:prSet/>
      <dgm:spPr/>
      <dgm:t>
        <a:bodyPr/>
        <a:lstStyle/>
        <a:p>
          <a:endParaRPr lang="en-US"/>
        </a:p>
      </dgm:t>
    </dgm:pt>
    <dgm:pt modelId="{42E658D6-8AD8-4057-BF94-CB545097C1E3}">
      <dgm:prSet/>
      <dgm:spPr/>
      <dgm:t>
        <a:bodyPr/>
        <a:lstStyle/>
        <a:p>
          <a:r>
            <a:rPr lang="en-US"/>
            <a:t>NON-PROFESSIONAL MONEYLENDERS</a:t>
          </a:r>
        </a:p>
      </dgm:t>
    </dgm:pt>
    <dgm:pt modelId="{BE5A3EC1-E938-43BC-A9B7-9762DEA1EE5B}" type="parTrans" cxnId="{51855B4A-0069-4F3A-98AF-8FADF00D0B2E}">
      <dgm:prSet/>
      <dgm:spPr/>
      <dgm:t>
        <a:bodyPr/>
        <a:lstStyle/>
        <a:p>
          <a:endParaRPr lang="en-US"/>
        </a:p>
      </dgm:t>
    </dgm:pt>
    <dgm:pt modelId="{76819D6C-E3E6-4629-A68F-3602B450AC6F}" type="sibTrans" cxnId="{51855B4A-0069-4F3A-98AF-8FADF00D0B2E}">
      <dgm:prSet/>
      <dgm:spPr/>
      <dgm:t>
        <a:bodyPr/>
        <a:lstStyle/>
        <a:p>
          <a:endParaRPr lang="en-US"/>
        </a:p>
      </dgm:t>
    </dgm:pt>
    <dgm:pt modelId="{B5CA1328-AFA7-4D05-9F52-37BC1F3CC45A}" type="pres">
      <dgm:prSet presAssocID="{7C26CAC1-529F-4BC0-86ED-7D7C51ADF748}" presName="outerComposite" presStyleCnt="0">
        <dgm:presLayoutVars>
          <dgm:chMax val="5"/>
          <dgm:dir/>
          <dgm:resizeHandles val="exact"/>
        </dgm:presLayoutVars>
      </dgm:prSet>
      <dgm:spPr/>
    </dgm:pt>
    <dgm:pt modelId="{E7C99613-70FC-4E6A-82E1-D4DC06C73D78}" type="pres">
      <dgm:prSet presAssocID="{7C26CAC1-529F-4BC0-86ED-7D7C51ADF748}" presName="dummyMaxCanvas" presStyleCnt="0">
        <dgm:presLayoutVars/>
      </dgm:prSet>
      <dgm:spPr/>
    </dgm:pt>
    <dgm:pt modelId="{DAC9C0CB-8DD6-4381-99E4-A35E546DD02B}" type="pres">
      <dgm:prSet presAssocID="{7C26CAC1-529F-4BC0-86ED-7D7C51ADF748}" presName="FourNodes_1" presStyleLbl="node1" presStyleIdx="0" presStyleCnt="4">
        <dgm:presLayoutVars>
          <dgm:bulletEnabled val="1"/>
        </dgm:presLayoutVars>
      </dgm:prSet>
      <dgm:spPr/>
    </dgm:pt>
    <dgm:pt modelId="{F0D2DE67-472B-4C4F-A2A3-B06DCC192ACC}" type="pres">
      <dgm:prSet presAssocID="{7C26CAC1-529F-4BC0-86ED-7D7C51ADF748}" presName="FourNodes_2" presStyleLbl="node1" presStyleIdx="1" presStyleCnt="4">
        <dgm:presLayoutVars>
          <dgm:bulletEnabled val="1"/>
        </dgm:presLayoutVars>
      </dgm:prSet>
      <dgm:spPr/>
    </dgm:pt>
    <dgm:pt modelId="{9C13DDA3-05C0-4ECB-9A7F-6813D5BCE3B8}" type="pres">
      <dgm:prSet presAssocID="{7C26CAC1-529F-4BC0-86ED-7D7C51ADF748}" presName="FourNodes_3" presStyleLbl="node1" presStyleIdx="2" presStyleCnt="4">
        <dgm:presLayoutVars>
          <dgm:bulletEnabled val="1"/>
        </dgm:presLayoutVars>
      </dgm:prSet>
      <dgm:spPr/>
    </dgm:pt>
    <dgm:pt modelId="{5E4C6787-96F0-4B81-9002-D58E26EC4DC4}" type="pres">
      <dgm:prSet presAssocID="{7C26CAC1-529F-4BC0-86ED-7D7C51ADF748}" presName="FourNodes_4" presStyleLbl="node1" presStyleIdx="3" presStyleCnt="4">
        <dgm:presLayoutVars>
          <dgm:bulletEnabled val="1"/>
        </dgm:presLayoutVars>
      </dgm:prSet>
      <dgm:spPr/>
    </dgm:pt>
    <dgm:pt modelId="{C8F58115-E786-4775-A1F6-FC4AB84B47CD}" type="pres">
      <dgm:prSet presAssocID="{7C26CAC1-529F-4BC0-86ED-7D7C51ADF748}" presName="FourConn_1-2" presStyleLbl="fgAccFollowNode1" presStyleIdx="0" presStyleCnt="3">
        <dgm:presLayoutVars>
          <dgm:bulletEnabled val="1"/>
        </dgm:presLayoutVars>
      </dgm:prSet>
      <dgm:spPr/>
    </dgm:pt>
    <dgm:pt modelId="{DA549121-40FB-4A52-9E8A-7AD4F8FB7B5E}" type="pres">
      <dgm:prSet presAssocID="{7C26CAC1-529F-4BC0-86ED-7D7C51ADF748}" presName="FourConn_2-3" presStyleLbl="fgAccFollowNode1" presStyleIdx="1" presStyleCnt="3">
        <dgm:presLayoutVars>
          <dgm:bulletEnabled val="1"/>
        </dgm:presLayoutVars>
      </dgm:prSet>
      <dgm:spPr/>
    </dgm:pt>
    <dgm:pt modelId="{0DB0A79A-B8BB-46C8-8248-F49B3FD10119}" type="pres">
      <dgm:prSet presAssocID="{7C26CAC1-529F-4BC0-86ED-7D7C51ADF748}" presName="FourConn_3-4" presStyleLbl="fgAccFollowNode1" presStyleIdx="2" presStyleCnt="3">
        <dgm:presLayoutVars>
          <dgm:bulletEnabled val="1"/>
        </dgm:presLayoutVars>
      </dgm:prSet>
      <dgm:spPr/>
    </dgm:pt>
    <dgm:pt modelId="{CEB6B7B0-9172-482B-8444-498028EAAC02}" type="pres">
      <dgm:prSet presAssocID="{7C26CAC1-529F-4BC0-86ED-7D7C51ADF748}" presName="FourNodes_1_text" presStyleLbl="node1" presStyleIdx="3" presStyleCnt="4">
        <dgm:presLayoutVars>
          <dgm:bulletEnabled val="1"/>
        </dgm:presLayoutVars>
      </dgm:prSet>
      <dgm:spPr/>
    </dgm:pt>
    <dgm:pt modelId="{3244E7EB-3C38-41B2-BA88-C4EAFC4F0CB5}" type="pres">
      <dgm:prSet presAssocID="{7C26CAC1-529F-4BC0-86ED-7D7C51ADF748}" presName="FourNodes_2_text" presStyleLbl="node1" presStyleIdx="3" presStyleCnt="4">
        <dgm:presLayoutVars>
          <dgm:bulletEnabled val="1"/>
        </dgm:presLayoutVars>
      </dgm:prSet>
      <dgm:spPr/>
    </dgm:pt>
    <dgm:pt modelId="{84581479-F024-4E6B-B29A-9BF731E7E2FF}" type="pres">
      <dgm:prSet presAssocID="{7C26CAC1-529F-4BC0-86ED-7D7C51ADF748}" presName="FourNodes_3_text" presStyleLbl="node1" presStyleIdx="3" presStyleCnt="4">
        <dgm:presLayoutVars>
          <dgm:bulletEnabled val="1"/>
        </dgm:presLayoutVars>
      </dgm:prSet>
      <dgm:spPr/>
    </dgm:pt>
    <dgm:pt modelId="{BFC691AA-DD26-4385-ACB2-59B76FAADAA9}" type="pres">
      <dgm:prSet presAssocID="{7C26CAC1-529F-4BC0-86ED-7D7C51ADF748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5E90201-E7C9-4887-BA52-340E795E854A}" type="presOf" srcId="{42E658D6-8AD8-4057-BF94-CB545097C1E3}" destId="{BFC691AA-DD26-4385-ACB2-59B76FAADAA9}" srcOrd="1" destOrd="0" presId="urn:microsoft.com/office/officeart/2005/8/layout/vProcess5"/>
    <dgm:cxn modelId="{BC0AC619-F3FF-4DA3-BA4E-155C29ADBC2F}" type="presOf" srcId="{ADEAA6A5-2E95-4B8F-9C5A-6E8DDB8FD422}" destId="{C8F58115-E786-4775-A1F6-FC4AB84B47CD}" srcOrd="0" destOrd="0" presId="urn:microsoft.com/office/officeart/2005/8/layout/vProcess5"/>
    <dgm:cxn modelId="{640AB42D-D236-432C-A7E7-2469234FA470}" srcId="{7C26CAC1-529F-4BC0-86ED-7D7C51ADF748}" destId="{363806FF-86BD-47B5-BF78-9F0A6740BB8A}" srcOrd="0" destOrd="0" parTransId="{24C8AE89-9558-406B-AB94-CEE70E1692AA}" sibTransId="{ADEAA6A5-2E95-4B8F-9C5A-6E8DDB8FD422}"/>
    <dgm:cxn modelId="{7FAD0A3D-1C81-453B-9818-D053A83E9FAB}" type="presOf" srcId="{AB6975C4-CFC0-472B-83E5-F7138D581E93}" destId="{3244E7EB-3C38-41B2-BA88-C4EAFC4F0CB5}" srcOrd="1" destOrd="0" presId="urn:microsoft.com/office/officeart/2005/8/layout/vProcess5"/>
    <dgm:cxn modelId="{C8B6763F-C5FA-4CCB-BFCE-E56FEB7A4E5A}" type="presOf" srcId="{2529373D-B220-435D-976B-3D7C6BFBDE01}" destId="{84581479-F024-4E6B-B29A-9BF731E7E2FF}" srcOrd="1" destOrd="0" presId="urn:microsoft.com/office/officeart/2005/8/layout/vProcess5"/>
    <dgm:cxn modelId="{51855B4A-0069-4F3A-98AF-8FADF00D0B2E}" srcId="{7C26CAC1-529F-4BC0-86ED-7D7C51ADF748}" destId="{42E658D6-8AD8-4057-BF94-CB545097C1E3}" srcOrd="3" destOrd="0" parTransId="{BE5A3EC1-E938-43BC-A9B7-9762DEA1EE5B}" sibTransId="{76819D6C-E3E6-4629-A68F-3602B450AC6F}"/>
    <dgm:cxn modelId="{4C4CB56D-EE3B-41BB-945C-81E845B55A18}" type="presOf" srcId="{2529373D-B220-435D-976B-3D7C6BFBDE01}" destId="{9C13DDA3-05C0-4ECB-9A7F-6813D5BCE3B8}" srcOrd="0" destOrd="0" presId="urn:microsoft.com/office/officeart/2005/8/layout/vProcess5"/>
    <dgm:cxn modelId="{7099A76E-2218-494F-9822-C21825E975D4}" type="presOf" srcId="{7C26CAC1-529F-4BC0-86ED-7D7C51ADF748}" destId="{B5CA1328-AFA7-4D05-9F52-37BC1F3CC45A}" srcOrd="0" destOrd="0" presId="urn:microsoft.com/office/officeart/2005/8/layout/vProcess5"/>
    <dgm:cxn modelId="{3FBF907B-09E1-43FC-877C-D7925E1944D8}" type="presOf" srcId="{AB6975C4-CFC0-472B-83E5-F7138D581E93}" destId="{F0D2DE67-472B-4C4F-A2A3-B06DCC192ACC}" srcOrd="0" destOrd="0" presId="urn:microsoft.com/office/officeart/2005/8/layout/vProcess5"/>
    <dgm:cxn modelId="{F47FEE87-8C34-4DF9-A44B-94256D502F45}" type="presOf" srcId="{F85DE8C5-1576-497C-8431-238671BC8EB7}" destId="{0DB0A79A-B8BB-46C8-8248-F49B3FD10119}" srcOrd="0" destOrd="0" presId="urn:microsoft.com/office/officeart/2005/8/layout/vProcess5"/>
    <dgm:cxn modelId="{3533E7A4-AC97-454E-B417-40E44511CC2C}" type="presOf" srcId="{363806FF-86BD-47B5-BF78-9F0A6740BB8A}" destId="{DAC9C0CB-8DD6-4381-99E4-A35E546DD02B}" srcOrd="0" destOrd="0" presId="urn:microsoft.com/office/officeart/2005/8/layout/vProcess5"/>
    <dgm:cxn modelId="{5544A6A6-F2DB-44D7-85E0-CF78BB15EDA4}" type="presOf" srcId="{C90C0E59-98A4-4426-968F-AF3589FDD8D9}" destId="{DA549121-40FB-4A52-9E8A-7AD4F8FB7B5E}" srcOrd="0" destOrd="0" presId="urn:microsoft.com/office/officeart/2005/8/layout/vProcess5"/>
    <dgm:cxn modelId="{901CEBC1-333C-4C29-B0A1-284FBEB055BE}" type="presOf" srcId="{363806FF-86BD-47B5-BF78-9F0A6740BB8A}" destId="{CEB6B7B0-9172-482B-8444-498028EAAC02}" srcOrd="1" destOrd="0" presId="urn:microsoft.com/office/officeart/2005/8/layout/vProcess5"/>
    <dgm:cxn modelId="{848EABC2-CC4C-4CC4-9E2E-C03CB49B763D}" srcId="{7C26CAC1-529F-4BC0-86ED-7D7C51ADF748}" destId="{2529373D-B220-435D-976B-3D7C6BFBDE01}" srcOrd="2" destOrd="0" parTransId="{9432AC68-FB0E-4193-BB48-B015A8627499}" sibTransId="{F85DE8C5-1576-497C-8431-238671BC8EB7}"/>
    <dgm:cxn modelId="{7596FBEB-C3F8-4151-A9D9-BBDC4954F3AB}" type="presOf" srcId="{42E658D6-8AD8-4057-BF94-CB545097C1E3}" destId="{5E4C6787-96F0-4B81-9002-D58E26EC4DC4}" srcOrd="0" destOrd="0" presId="urn:microsoft.com/office/officeart/2005/8/layout/vProcess5"/>
    <dgm:cxn modelId="{D93E56F6-8C7D-4B65-A121-D41E07E95093}" srcId="{7C26CAC1-529F-4BC0-86ED-7D7C51ADF748}" destId="{AB6975C4-CFC0-472B-83E5-F7138D581E93}" srcOrd="1" destOrd="0" parTransId="{DA657F41-D5AF-4249-B35D-1F71308796FC}" sibTransId="{C90C0E59-98A4-4426-968F-AF3589FDD8D9}"/>
    <dgm:cxn modelId="{67C36952-6CED-4E7E-9E7A-B8A395AE4419}" type="presParOf" srcId="{B5CA1328-AFA7-4D05-9F52-37BC1F3CC45A}" destId="{E7C99613-70FC-4E6A-82E1-D4DC06C73D78}" srcOrd="0" destOrd="0" presId="urn:microsoft.com/office/officeart/2005/8/layout/vProcess5"/>
    <dgm:cxn modelId="{0A1DE77B-A322-4E49-9A08-ECEB013D3A31}" type="presParOf" srcId="{B5CA1328-AFA7-4D05-9F52-37BC1F3CC45A}" destId="{DAC9C0CB-8DD6-4381-99E4-A35E546DD02B}" srcOrd="1" destOrd="0" presId="urn:microsoft.com/office/officeart/2005/8/layout/vProcess5"/>
    <dgm:cxn modelId="{F57CFCBA-ADBB-4384-AFCC-B50A855FD4AA}" type="presParOf" srcId="{B5CA1328-AFA7-4D05-9F52-37BC1F3CC45A}" destId="{F0D2DE67-472B-4C4F-A2A3-B06DCC192ACC}" srcOrd="2" destOrd="0" presId="urn:microsoft.com/office/officeart/2005/8/layout/vProcess5"/>
    <dgm:cxn modelId="{33B13116-BE7D-45F4-834B-F9180D2B57E3}" type="presParOf" srcId="{B5CA1328-AFA7-4D05-9F52-37BC1F3CC45A}" destId="{9C13DDA3-05C0-4ECB-9A7F-6813D5BCE3B8}" srcOrd="3" destOrd="0" presId="urn:microsoft.com/office/officeart/2005/8/layout/vProcess5"/>
    <dgm:cxn modelId="{0E2D48CA-D36E-4970-9D06-FF7DBB515D83}" type="presParOf" srcId="{B5CA1328-AFA7-4D05-9F52-37BC1F3CC45A}" destId="{5E4C6787-96F0-4B81-9002-D58E26EC4DC4}" srcOrd="4" destOrd="0" presId="urn:microsoft.com/office/officeart/2005/8/layout/vProcess5"/>
    <dgm:cxn modelId="{E0D79552-0F35-46C4-ADD6-540C028597B9}" type="presParOf" srcId="{B5CA1328-AFA7-4D05-9F52-37BC1F3CC45A}" destId="{C8F58115-E786-4775-A1F6-FC4AB84B47CD}" srcOrd="5" destOrd="0" presId="urn:microsoft.com/office/officeart/2005/8/layout/vProcess5"/>
    <dgm:cxn modelId="{244FC605-E662-4282-B91C-F4A187D3BBA4}" type="presParOf" srcId="{B5CA1328-AFA7-4D05-9F52-37BC1F3CC45A}" destId="{DA549121-40FB-4A52-9E8A-7AD4F8FB7B5E}" srcOrd="6" destOrd="0" presId="urn:microsoft.com/office/officeart/2005/8/layout/vProcess5"/>
    <dgm:cxn modelId="{059F0FEA-C261-431A-8075-7E81D804654B}" type="presParOf" srcId="{B5CA1328-AFA7-4D05-9F52-37BC1F3CC45A}" destId="{0DB0A79A-B8BB-46C8-8248-F49B3FD10119}" srcOrd="7" destOrd="0" presId="urn:microsoft.com/office/officeart/2005/8/layout/vProcess5"/>
    <dgm:cxn modelId="{3F429DEB-15F8-47A9-98D7-3E4C33E6B231}" type="presParOf" srcId="{B5CA1328-AFA7-4D05-9F52-37BC1F3CC45A}" destId="{CEB6B7B0-9172-482B-8444-498028EAAC02}" srcOrd="8" destOrd="0" presId="urn:microsoft.com/office/officeart/2005/8/layout/vProcess5"/>
    <dgm:cxn modelId="{783CA1B8-1021-4E3F-BACB-D183AE5A5BDF}" type="presParOf" srcId="{B5CA1328-AFA7-4D05-9F52-37BC1F3CC45A}" destId="{3244E7EB-3C38-41B2-BA88-C4EAFC4F0CB5}" srcOrd="9" destOrd="0" presId="urn:microsoft.com/office/officeart/2005/8/layout/vProcess5"/>
    <dgm:cxn modelId="{6286C00C-C67C-4724-9F1D-4C40EA1E6E87}" type="presParOf" srcId="{B5CA1328-AFA7-4D05-9F52-37BC1F3CC45A}" destId="{84581479-F024-4E6B-B29A-9BF731E7E2FF}" srcOrd="10" destOrd="0" presId="urn:microsoft.com/office/officeart/2005/8/layout/vProcess5"/>
    <dgm:cxn modelId="{ACA7C38E-953F-4ED4-9CF2-08BEB9F15394}" type="presParOf" srcId="{B5CA1328-AFA7-4D05-9F52-37BC1F3CC45A}" destId="{BFC691AA-DD26-4385-ACB2-59B76FAADAA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C55092-A716-4F34-B9B0-8EBE374DDB70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2FA915-DCE0-40E1-80A8-31E1129B300F}">
      <dgm:prSet custT="1"/>
      <dgm:spPr/>
      <dgm:t>
        <a:bodyPr/>
        <a:lstStyle/>
        <a:p>
          <a:r>
            <a:rPr lang="en-US" sz="2400" dirty="0"/>
            <a:t>FINANCE COMPANIES- gives loans to the retailers, artisans and other self-employed persons</a:t>
          </a:r>
        </a:p>
      </dgm:t>
    </dgm:pt>
    <dgm:pt modelId="{91E15739-D177-4733-8FE7-9F5EAA2774DA}" type="parTrans" cxnId="{E6326D15-8105-46C8-BF2E-CA26C0CAF3B2}">
      <dgm:prSet/>
      <dgm:spPr/>
      <dgm:t>
        <a:bodyPr/>
        <a:lstStyle/>
        <a:p>
          <a:endParaRPr lang="en-US"/>
        </a:p>
      </dgm:t>
    </dgm:pt>
    <dgm:pt modelId="{B5BED516-0666-4AED-839E-848ED71B02DA}" type="sibTrans" cxnId="{E6326D15-8105-46C8-BF2E-CA26C0CAF3B2}">
      <dgm:prSet/>
      <dgm:spPr/>
      <dgm:t>
        <a:bodyPr/>
        <a:lstStyle/>
        <a:p>
          <a:endParaRPr lang="en-US"/>
        </a:p>
      </dgm:t>
    </dgm:pt>
    <dgm:pt modelId="{3383A39C-F341-41A3-BD2C-F302AFAC008E}">
      <dgm:prSet custT="1"/>
      <dgm:spPr/>
      <dgm:t>
        <a:bodyPr/>
        <a:lstStyle/>
        <a:p>
          <a:pPr algn="just"/>
          <a:r>
            <a:rPr lang="en-US" sz="3200" dirty="0"/>
            <a:t>B) CHIT FUNDS- are saving institutions</a:t>
          </a:r>
        </a:p>
      </dgm:t>
    </dgm:pt>
    <dgm:pt modelId="{460EBFF5-6D99-46C8-983B-83733CFF8975}" type="parTrans" cxnId="{CB7B91BE-61EB-461D-94BA-50A767FEE8FB}">
      <dgm:prSet/>
      <dgm:spPr/>
      <dgm:t>
        <a:bodyPr/>
        <a:lstStyle/>
        <a:p>
          <a:endParaRPr lang="en-US"/>
        </a:p>
      </dgm:t>
    </dgm:pt>
    <dgm:pt modelId="{723250AC-2EAD-41DD-9878-3D01BA809C63}" type="sibTrans" cxnId="{CB7B91BE-61EB-461D-94BA-50A767FEE8FB}">
      <dgm:prSet/>
      <dgm:spPr/>
      <dgm:t>
        <a:bodyPr/>
        <a:lstStyle/>
        <a:p>
          <a:endParaRPr lang="en-US"/>
        </a:p>
      </dgm:t>
    </dgm:pt>
    <dgm:pt modelId="{686BBE19-D58D-4B71-BCD2-75656EB75430}">
      <dgm:prSet/>
      <dgm:spPr/>
      <dgm:t>
        <a:bodyPr/>
        <a:lstStyle/>
        <a:p>
          <a:r>
            <a:rPr lang="en-US"/>
            <a:t>C) NIDHIS- operate in unregulated credit market and provide kind of mutual benefit funds</a:t>
          </a:r>
        </a:p>
      </dgm:t>
    </dgm:pt>
    <dgm:pt modelId="{39A2A239-C1D8-47B9-8B44-958B689C3B69}" type="parTrans" cxnId="{AE3F6372-9546-4074-9CD4-AB238C7B054E}">
      <dgm:prSet/>
      <dgm:spPr/>
      <dgm:t>
        <a:bodyPr/>
        <a:lstStyle/>
        <a:p>
          <a:endParaRPr lang="en-US"/>
        </a:p>
      </dgm:t>
    </dgm:pt>
    <dgm:pt modelId="{0913124B-34F1-4510-B527-F1D19B5273B1}" type="sibTrans" cxnId="{AE3F6372-9546-4074-9CD4-AB238C7B054E}">
      <dgm:prSet/>
      <dgm:spPr/>
      <dgm:t>
        <a:bodyPr/>
        <a:lstStyle/>
        <a:p>
          <a:endParaRPr lang="en-US"/>
        </a:p>
      </dgm:t>
    </dgm:pt>
    <dgm:pt modelId="{2E29AA9E-5F8A-4499-B824-5ED81ABDE198}" type="pres">
      <dgm:prSet presAssocID="{E7C55092-A716-4F34-B9B0-8EBE374DDB70}" presName="outerComposite" presStyleCnt="0">
        <dgm:presLayoutVars>
          <dgm:chMax val="5"/>
          <dgm:dir/>
          <dgm:resizeHandles val="exact"/>
        </dgm:presLayoutVars>
      </dgm:prSet>
      <dgm:spPr/>
    </dgm:pt>
    <dgm:pt modelId="{E6AAF7C0-2E9E-4B94-8EF5-05AEBCBE525C}" type="pres">
      <dgm:prSet presAssocID="{E7C55092-A716-4F34-B9B0-8EBE374DDB70}" presName="dummyMaxCanvas" presStyleCnt="0">
        <dgm:presLayoutVars/>
      </dgm:prSet>
      <dgm:spPr/>
    </dgm:pt>
    <dgm:pt modelId="{DDE06DC3-308D-4A51-A002-A4B73B2E6D93}" type="pres">
      <dgm:prSet presAssocID="{E7C55092-A716-4F34-B9B0-8EBE374DDB70}" presName="ThreeNodes_1" presStyleLbl="node1" presStyleIdx="0" presStyleCnt="3">
        <dgm:presLayoutVars>
          <dgm:bulletEnabled val="1"/>
        </dgm:presLayoutVars>
      </dgm:prSet>
      <dgm:spPr/>
    </dgm:pt>
    <dgm:pt modelId="{B6DD67EF-0854-470E-96C5-EB0311E0245C}" type="pres">
      <dgm:prSet presAssocID="{E7C55092-A716-4F34-B9B0-8EBE374DDB70}" presName="ThreeNodes_2" presStyleLbl="node1" presStyleIdx="1" presStyleCnt="3">
        <dgm:presLayoutVars>
          <dgm:bulletEnabled val="1"/>
        </dgm:presLayoutVars>
      </dgm:prSet>
      <dgm:spPr/>
    </dgm:pt>
    <dgm:pt modelId="{1A10C361-FDC3-4B9E-830A-4064C4C870E2}" type="pres">
      <dgm:prSet presAssocID="{E7C55092-A716-4F34-B9B0-8EBE374DDB70}" presName="ThreeNodes_3" presStyleLbl="node1" presStyleIdx="2" presStyleCnt="3">
        <dgm:presLayoutVars>
          <dgm:bulletEnabled val="1"/>
        </dgm:presLayoutVars>
      </dgm:prSet>
      <dgm:spPr/>
    </dgm:pt>
    <dgm:pt modelId="{B7BD0A26-E49E-4236-AE47-8D7296B33957}" type="pres">
      <dgm:prSet presAssocID="{E7C55092-A716-4F34-B9B0-8EBE374DDB70}" presName="ThreeConn_1-2" presStyleLbl="fgAccFollowNode1" presStyleIdx="0" presStyleCnt="2">
        <dgm:presLayoutVars>
          <dgm:bulletEnabled val="1"/>
        </dgm:presLayoutVars>
      </dgm:prSet>
      <dgm:spPr/>
    </dgm:pt>
    <dgm:pt modelId="{6F5EA23D-5B9A-4F1C-817D-165629F7136A}" type="pres">
      <dgm:prSet presAssocID="{E7C55092-A716-4F34-B9B0-8EBE374DDB70}" presName="ThreeConn_2-3" presStyleLbl="fgAccFollowNode1" presStyleIdx="1" presStyleCnt="2">
        <dgm:presLayoutVars>
          <dgm:bulletEnabled val="1"/>
        </dgm:presLayoutVars>
      </dgm:prSet>
      <dgm:spPr/>
    </dgm:pt>
    <dgm:pt modelId="{70B213BE-8B6C-4A30-A8D8-E234C56639EB}" type="pres">
      <dgm:prSet presAssocID="{E7C55092-A716-4F34-B9B0-8EBE374DDB70}" presName="ThreeNodes_1_text" presStyleLbl="node1" presStyleIdx="2" presStyleCnt="3">
        <dgm:presLayoutVars>
          <dgm:bulletEnabled val="1"/>
        </dgm:presLayoutVars>
      </dgm:prSet>
      <dgm:spPr/>
    </dgm:pt>
    <dgm:pt modelId="{A0338A40-4609-44A3-936B-5E9A6AE317D4}" type="pres">
      <dgm:prSet presAssocID="{E7C55092-A716-4F34-B9B0-8EBE374DDB70}" presName="ThreeNodes_2_text" presStyleLbl="node1" presStyleIdx="2" presStyleCnt="3">
        <dgm:presLayoutVars>
          <dgm:bulletEnabled val="1"/>
        </dgm:presLayoutVars>
      </dgm:prSet>
      <dgm:spPr/>
    </dgm:pt>
    <dgm:pt modelId="{7CF02F14-CBEB-4288-92FD-24149B76A7C2}" type="pres">
      <dgm:prSet presAssocID="{E7C55092-A716-4F34-B9B0-8EBE374DDB7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56A750B-80C1-4C01-8367-C697A90EC384}" type="presOf" srcId="{E7C55092-A716-4F34-B9B0-8EBE374DDB70}" destId="{2E29AA9E-5F8A-4499-B824-5ED81ABDE198}" srcOrd="0" destOrd="0" presId="urn:microsoft.com/office/officeart/2005/8/layout/vProcess5"/>
    <dgm:cxn modelId="{E6326D15-8105-46C8-BF2E-CA26C0CAF3B2}" srcId="{E7C55092-A716-4F34-B9B0-8EBE374DDB70}" destId="{292FA915-DCE0-40E1-80A8-31E1129B300F}" srcOrd="0" destOrd="0" parTransId="{91E15739-D177-4733-8FE7-9F5EAA2774DA}" sibTransId="{B5BED516-0666-4AED-839E-848ED71B02DA}"/>
    <dgm:cxn modelId="{2A75073F-9518-4C40-99B3-E0F48E3BE7F8}" type="presOf" srcId="{292FA915-DCE0-40E1-80A8-31E1129B300F}" destId="{70B213BE-8B6C-4A30-A8D8-E234C56639EB}" srcOrd="1" destOrd="0" presId="urn:microsoft.com/office/officeart/2005/8/layout/vProcess5"/>
    <dgm:cxn modelId="{0D8F7C66-91B3-4EEB-B74A-C255B5ED7F71}" type="presOf" srcId="{B5BED516-0666-4AED-839E-848ED71B02DA}" destId="{B7BD0A26-E49E-4236-AE47-8D7296B33957}" srcOrd="0" destOrd="0" presId="urn:microsoft.com/office/officeart/2005/8/layout/vProcess5"/>
    <dgm:cxn modelId="{AE3F6372-9546-4074-9CD4-AB238C7B054E}" srcId="{E7C55092-A716-4F34-B9B0-8EBE374DDB70}" destId="{686BBE19-D58D-4B71-BCD2-75656EB75430}" srcOrd="2" destOrd="0" parTransId="{39A2A239-C1D8-47B9-8B44-958B689C3B69}" sibTransId="{0913124B-34F1-4510-B527-F1D19B5273B1}"/>
    <dgm:cxn modelId="{52739796-300A-477D-9608-0C3D0AD3AAB9}" type="presOf" srcId="{3383A39C-F341-41A3-BD2C-F302AFAC008E}" destId="{B6DD67EF-0854-470E-96C5-EB0311E0245C}" srcOrd="0" destOrd="0" presId="urn:microsoft.com/office/officeart/2005/8/layout/vProcess5"/>
    <dgm:cxn modelId="{CB7B91BE-61EB-461D-94BA-50A767FEE8FB}" srcId="{E7C55092-A716-4F34-B9B0-8EBE374DDB70}" destId="{3383A39C-F341-41A3-BD2C-F302AFAC008E}" srcOrd="1" destOrd="0" parTransId="{460EBFF5-6D99-46C8-983B-83733CFF8975}" sibTransId="{723250AC-2EAD-41DD-9878-3D01BA809C63}"/>
    <dgm:cxn modelId="{0609E8C7-C20C-42F1-A67A-D8ACCE107D68}" type="presOf" srcId="{686BBE19-D58D-4B71-BCD2-75656EB75430}" destId="{7CF02F14-CBEB-4288-92FD-24149B76A7C2}" srcOrd="1" destOrd="0" presId="urn:microsoft.com/office/officeart/2005/8/layout/vProcess5"/>
    <dgm:cxn modelId="{71AA93E4-E51C-4689-8DE2-A5275DEC8412}" type="presOf" srcId="{723250AC-2EAD-41DD-9878-3D01BA809C63}" destId="{6F5EA23D-5B9A-4F1C-817D-165629F7136A}" srcOrd="0" destOrd="0" presId="urn:microsoft.com/office/officeart/2005/8/layout/vProcess5"/>
    <dgm:cxn modelId="{93C24CE5-D614-4D92-8223-FCA6FAACEBEA}" type="presOf" srcId="{292FA915-DCE0-40E1-80A8-31E1129B300F}" destId="{DDE06DC3-308D-4A51-A002-A4B73B2E6D93}" srcOrd="0" destOrd="0" presId="urn:microsoft.com/office/officeart/2005/8/layout/vProcess5"/>
    <dgm:cxn modelId="{DD38E7EE-5181-40E0-90AA-DA80C7BEC5D7}" type="presOf" srcId="{3383A39C-F341-41A3-BD2C-F302AFAC008E}" destId="{A0338A40-4609-44A3-936B-5E9A6AE317D4}" srcOrd="1" destOrd="0" presId="urn:microsoft.com/office/officeart/2005/8/layout/vProcess5"/>
    <dgm:cxn modelId="{C3A00AF9-49C1-446D-84E0-37914C34F972}" type="presOf" srcId="{686BBE19-D58D-4B71-BCD2-75656EB75430}" destId="{1A10C361-FDC3-4B9E-830A-4064C4C870E2}" srcOrd="0" destOrd="0" presId="urn:microsoft.com/office/officeart/2005/8/layout/vProcess5"/>
    <dgm:cxn modelId="{7D79E85A-9A86-4F25-9794-180B1E8A164E}" type="presParOf" srcId="{2E29AA9E-5F8A-4499-B824-5ED81ABDE198}" destId="{E6AAF7C0-2E9E-4B94-8EF5-05AEBCBE525C}" srcOrd="0" destOrd="0" presId="urn:microsoft.com/office/officeart/2005/8/layout/vProcess5"/>
    <dgm:cxn modelId="{537881E4-39E4-4948-BD33-D8A2EF634E63}" type="presParOf" srcId="{2E29AA9E-5F8A-4499-B824-5ED81ABDE198}" destId="{DDE06DC3-308D-4A51-A002-A4B73B2E6D93}" srcOrd="1" destOrd="0" presId="urn:microsoft.com/office/officeart/2005/8/layout/vProcess5"/>
    <dgm:cxn modelId="{F0DEFC63-60DB-43C4-A972-B356EE0496AE}" type="presParOf" srcId="{2E29AA9E-5F8A-4499-B824-5ED81ABDE198}" destId="{B6DD67EF-0854-470E-96C5-EB0311E0245C}" srcOrd="2" destOrd="0" presId="urn:microsoft.com/office/officeart/2005/8/layout/vProcess5"/>
    <dgm:cxn modelId="{204F23D0-CD82-4DDC-B1D9-111214F48E7F}" type="presParOf" srcId="{2E29AA9E-5F8A-4499-B824-5ED81ABDE198}" destId="{1A10C361-FDC3-4B9E-830A-4064C4C870E2}" srcOrd="3" destOrd="0" presId="urn:microsoft.com/office/officeart/2005/8/layout/vProcess5"/>
    <dgm:cxn modelId="{C24AB9DC-A4E2-47DD-A90A-3E46B4C6DA8B}" type="presParOf" srcId="{2E29AA9E-5F8A-4499-B824-5ED81ABDE198}" destId="{B7BD0A26-E49E-4236-AE47-8D7296B33957}" srcOrd="4" destOrd="0" presId="urn:microsoft.com/office/officeart/2005/8/layout/vProcess5"/>
    <dgm:cxn modelId="{75AB8874-4D9B-4251-AB7B-F7224DA121F7}" type="presParOf" srcId="{2E29AA9E-5F8A-4499-B824-5ED81ABDE198}" destId="{6F5EA23D-5B9A-4F1C-817D-165629F7136A}" srcOrd="5" destOrd="0" presId="urn:microsoft.com/office/officeart/2005/8/layout/vProcess5"/>
    <dgm:cxn modelId="{BFBEE0DC-9C5F-44C1-A173-9A3992790609}" type="presParOf" srcId="{2E29AA9E-5F8A-4499-B824-5ED81ABDE198}" destId="{70B213BE-8B6C-4A30-A8D8-E234C56639EB}" srcOrd="6" destOrd="0" presId="urn:microsoft.com/office/officeart/2005/8/layout/vProcess5"/>
    <dgm:cxn modelId="{4F877979-E851-49B1-9C8C-4EA16311B7CD}" type="presParOf" srcId="{2E29AA9E-5F8A-4499-B824-5ED81ABDE198}" destId="{A0338A40-4609-44A3-936B-5E9A6AE317D4}" srcOrd="7" destOrd="0" presId="urn:microsoft.com/office/officeart/2005/8/layout/vProcess5"/>
    <dgm:cxn modelId="{EB8F415E-81DC-4AED-B988-1B01B675A9DE}" type="presParOf" srcId="{2E29AA9E-5F8A-4499-B824-5ED81ABDE198}" destId="{7CF02F14-CBEB-4288-92FD-24149B76A7C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689917-9433-4F5E-B37A-E6303ECB2B53}">
      <dsp:nvSpPr>
        <dsp:cNvPr id="0" name=""/>
        <dsp:cNvSpPr/>
      </dsp:nvSpPr>
      <dsp:spPr>
        <a:xfrm>
          <a:off x="0" y="692"/>
          <a:ext cx="11277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DE37C4-4B4E-48A8-A3D2-40820CAE686D}">
      <dsp:nvSpPr>
        <dsp:cNvPr id="0" name=""/>
        <dsp:cNvSpPr/>
      </dsp:nvSpPr>
      <dsp:spPr>
        <a:xfrm>
          <a:off x="0" y="692"/>
          <a:ext cx="11277600" cy="1133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5. Acceptance money market</a:t>
          </a:r>
          <a:endParaRPr lang="en-US" sz="3100" kern="1200"/>
        </a:p>
      </dsp:txBody>
      <dsp:txXfrm>
        <a:off x="0" y="692"/>
        <a:ext cx="11277600" cy="1133515"/>
      </dsp:txXfrm>
    </dsp:sp>
    <dsp:sp modelId="{D53274F1-64AA-4C70-A923-6F62AF4E16A8}">
      <dsp:nvSpPr>
        <dsp:cNvPr id="0" name=""/>
        <dsp:cNvSpPr/>
      </dsp:nvSpPr>
      <dsp:spPr>
        <a:xfrm>
          <a:off x="0" y="1134207"/>
          <a:ext cx="11277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730298-279C-44F8-97FE-71C5DB731D33}">
      <dsp:nvSpPr>
        <dsp:cNvPr id="0" name=""/>
        <dsp:cNvSpPr/>
      </dsp:nvSpPr>
      <dsp:spPr>
        <a:xfrm>
          <a:off x="0" y="1134207"/>
          <a:ext cx="11277600" cy="1133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It refers to market for banker’s acceptance involved in trade transactions.</a:t>
          </a:r>
        </a:p>
      </dsp:txBody>
      <dsp:txXfrm>
        <a:off x="0" y="1134207"/>
        <a:ext cx="11277600" cy="1133515"/>
      </dsp:txXfrm>
    </dsp:sp>
    <dsp:sp modelId="{CF43BE2F-716B-4FE4-9BA4-FCA3F37A6CF2}">
      <dsp:nvSpPr>
        <dsp:cNvPr id="0" name=""/>
        <dsp:cNvSpPr/>
      </dsp:nvSpPr>
      <dsp:spPr>
        <a:xfrm>
          <a:off x="0" y="2267723"/>
          <a:ext cx="11277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C92B2A-DEB2-4BC8-B527-90AD71DAEFAE}">
      <dsp:nvSpPr>
        <dsp:cNvPr id="0" name=""/>
        <dsp:cNvSpPr/>
      </dsp:nvSpPr>
      <dsp:spPr>
        <a:xfrm>
          <a:off x="0" y="2267723"/>
          <a:ext cx="11277600" cy="1133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A banker’s acceptances is a draft drawn by an individual or firm upon a bank ordering to pay the order of a designated party or bearer.</a:t>
          </a:r>
        </a:p>
      </dsp:txBody>
      <dsp:txXfrm>
        <a:off x="0" y="2267723"/>
        <a:ext cx="11277600" cy="1133515"/>
      </dsp:txXfrm>
    </dsp:sp>
    <dsp:sp modelId="{6A553F6C-6E3B-4129-8F79-4A7F1B94FC1C}">
      <dsp:nvSpPr>
        <dsp:cNvPr id="0" name=""/>
        <dsp:cNvSpPr/>
      </dsp:nvSpPr>
      <dsp:spPr>
        <a:xfrm>
          <a:off x="0" y="3401239"/>
          <a:ext cx="11277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D415A-E368-4CFF-9265-6EFD6BAC4EEF}">
      <dsp:nvSpPr>
        <dsp:cNvPr id="0" name=""/>
        <dsp:cNvSpPr/>
      </dsp:nvSpPr>
      <dsp:spPr>
        <a:xfrm>
          <a:off x="0" y="3401239"/>
          <a:ext cx="11277600" cy="1133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Unlike cheque, banker acceptance are used in financing the movement of goods in international trade.</a:t>
          </a:r>
        </a:p>
      </dsp:txBody>
      <dsp:txXfrm>
        <a:off x="0" y="3401239"/>
        <a:ext cx="11277600" cy="1133515"/>
      </dsp:txXfrm>
    </dsp:sp>
    <dsp:sp modelId="{92933BC7-FE8C-4A53-840B-C19B0122BCD6}">
      <dsp:nvSpPr>
        <dsp:cNvPr id="0" name=""/>
        <dsp:cNvSpPr/>
      </dsp:nvSpPr>
      <dsp:spPr>
        <a:xfrm>
          <a:off x="0" y="4534755"/>
          <a:ext cx="11277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7ECFD3-971E-4A3F-B2EC-BCFA4791E726}">
      <dsp:nvSpPr>
        <dsp:cNvPr id="0" name=""/>
        <dsp:cNvSpPr/>
      </dsp:nvSpPr>
      <dsp:spPr>
        <a:xfrm>
          <a:off x="0" y="4534755"/>
          <a:ext cx="11277600" cy="1133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It can easily sold or discounted in the money market.</a:t>
          </a:r>
        </a:p>
      </dsp:txBody>
      <dsp:txXfrm>
        <a:off x="0" y="4534755"/>
        <a:ext cx="11277600" cy="11335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9D501F-A5F4-4A18-B9DE-79BFDA31D756}">
      <dsp:nvSpPr>
        <dsp:cNvPr id="0" name=""/>
        <dsp:cNvSpPr/>
      </dsp:nvSpPr>
      <dsp:spPr>
        <a:xfrm>
          <a:off x="0" y="2656"/>
          <a:ext cx="683056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8ED406-83C5-45B7-BA6B-13D11C80DB94}">
      <dsp:nvSpPr>
        <dsp:cNvPr id="0" name=""/>
        <dsp:cNvSpPr/>
      </dsp:nvSpPr>
      <dsp:spPr>
        <a:xfrm>
          <a:off x="0" y="2656"/>
          <a:ext cx="6830568" cy="1811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Private firms that receive deposits and give loans and thereby operate as banks</a:t>
          </a:r>
        </a:p>
      </dsp:txBody>
      <dsp:txXfrm>
        <a:off x="0" y="2656"/>
        <a:ext cx="6830568" cy="1811788"/>
      </dsp:txXfrm>
    </dsp:sp>
    <dsp:sp modelId="{56F5E8BB-2CB0-4189-BFC2-42ED76C89FDD}">
      <dsp:nvSpPr>
        <dsp:cNvPr id="0" name=""/>
        <dsp:cNvSpPr/>
      </dsp:nvSpPr>
      <dsp:spPr>
        <a:xfrm>
          <a:off x="0" y="1814445"/>
          <a:ext cx="6830568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9FB57D-657F-4D1A-8C5D-025910FE46F3}">
      <dsp:nvSpPr>
        <dsp:cNvPr id="0" name=""/>
        <dsp:cNvSpPr/>
      </dsp:nvSpPr>
      <dsp:spPr>
        <a:xfrm>
          <a:off x="0" y="1814445"/>
          <a:ext cx="6830568" cy="1811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As activities are not regulated properly, they are unorganized segment</a:t>
          </a:r>
        </a:p>
      </dsp:txBody>
      <dsp:txXfrm>
        <a:off x="0" y="1814445"/>
        <a:ext cx="6830568" cy="1811788"/>
      </dsp:txXfrm>
    </dsp:sp>
    <dsp:sp modelId="{23598B0E-274B-48B0-B183-47FFE8E3629D}">
      <dsp:nvSpPr>
        <dsp:cNvPr id="0" name=""/>
        <dsp:cNvSpPr/>
      </dsp:nvSpPr>
      <dsp:spPr>
        <a:xfrm>
          <a:off x="0" y="3626234"/>
          <a:ext cx="6830568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7DE495-5F78-474C-A5A9-3EAE062FF7AF}">
      <dsp:nvSpPr>
        <dsp:cNvPr id="0" name=""/>
        <dsp:cNvSpPr/>
      </dsp:nvSpPr>
      <dsp:spPr>
        <a:xfrm>
          <a:off x="0" y="3626234"/>
          <a:ext cx="6830568" cy="1811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Broadly classified into 4 groups- GUJRATI SHROFFS, MULTANI SHROFFS, AND MARWARI KAYAS</a:t>
          </a:r>
        </a:p>
      </dsp:txBody>
      <dsp:txXfrm>
        <a:off x="0" y="3626234"/>
        <a:ext cx="6830568" cy="18117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C9C0CB-8DD6-4381-99E4-A35E546DD02B}">
      <dsp:nvSpPr>
        <dsp:cNvPr id="0" name=""/>
        <dsp:cNvSpPr/>
      </dsp:nvSpPr>
      <dsp:spPr>
        <a:xfrm>
          <a:off x="0" y="0"/>
          <a:ext cx="5091379" cy="12130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Broadly classified into 3 categories:</a:t>
          </a:r>
        </a:p>
      </dsp:txBody>
      <dsp:txXfrm>
        <a:off x="35529" y="35529"/>
        <a:ext cx="3679908" cy="1141985"/>
      </dsp:txXfrm>
    </dsp:sp>
    <dsp:sp modelId="{F0D2DE67-472B-4C4F-A2A3-B06DCC192ACC}">
      <dsp:nvSpPr>
        <dsp:cNvPr id="0" name=""/>
        <dsp:cNvSpPr/>
      </dsp:nvSpPr>
      <dsp:spPr>
        <a:xfrm>
          <a:off x="426403" y="1433596"/>
          <a:ext cx="5091379" cy="121304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PROFESSIONAL MONEYLENDERS</a:t>
          </a:r>
        </a:p>
      </dsp:txBody>
      <dsp:txXfrm>
        <a:off x="461932" y="1469125"/>
        <a:ext cx="3805440" cy="1141985"/>
      </dsp:txXfrm>
    </dsp:sp>
    <dsp:sp modelId="{9C13DDA3-05C0-4ECB-9A7F-6813D5BCE3B8}">
      <dsp:nvSpPr>
        <dsp:cNvPr id="0" name=""/>
        <dsp:cNvSpPr/>
      </dsp:nvSpPr>
      <dsp:spPr>
        <a:xfrm>
          <a:off x="846441" y="2867192"/>
          <a:ext cx="5091379" cy="121304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ITINERANT MONEY LENDERS</a:t>
          </a:r>
        </a:p>
      </dsp:txBody>
      <dsp:txXfrm>
        <a:off x="881970" y="2902721"/>
        <a:ext cx="3811804" cy="1141985"/>
      </dsp:txXfrm>
    </dsp:sp>
    <dsp:sp modelId="{5E4C6787-96F0-4B81-9002-D58E26EC4DC4}">
      <dsp:nvSpPr>
        <dsp:cNvPr id="0" name=""/>
        <dsp:cNvSpPr/>
      </dsp:nvSpPr>
      <dsp:spPr>
        <a:xfrm>
          <a:off x="1272844" y="4300788"/>
          <a:ext cx="5091379" cy="121304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NON-PROFESSIONAL MONEYLENDERS</a:t>
          </a:r>
        </a:p>
      </dsp:txBody>
      <dsp:txXfrm>
        <a:off x="1308373" y="4336317"/>
        <a:ext cx="3805440" cy="1141985"/>
      </dsp:txXfrm>
    </dsp:sp>
    <dsp:sp modelId="{C8F58115-E786-4775-A1F6-FC4AB84B47CD}">
      <dsp:nvSpPr>
        <dsp:cNvPr id="0" name=""/>
        <dsp:cNvSpPr/>
      </dsp:nvSpPr>
      <dsp:spPr>
        <a:xfrm>
          <a:off x="4302901" y="929080"/>
          <a:ext cx="788477" cy="78847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4480308" y="929080"/>
        <a:ext cx="433663" cy="593329"/>
      </dsp:txXfrm>
    </dsp:sp>
    <dsp:sp modelId="{DA549121-40FB-4A52-9E8A-7AD4F8FB7B5E}">
      <dsp:nvSpPr>
        <dsp:cNvPr id="0" name=""/>
        <dsp:cNvSpPr/>
      </dsp:nvSpPr>
      <dsp:spPr>
        <a:xfrm>
          <a:off x="4729304" y="2362677"/>
          <a:ext cx="788477" cy="78847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4906711" y="2362677"/>
        <a:ext cx="433663" cy="593329"/>
      </dsp:txXfrm>
    </dsp:sp>
    <dsp:sp modelId="{0DB0A79A-B8BB-46C8-8248-F49B3FD10119}">
      <dsp:nvSpPr>
        <dsp:cNvPr id="0" name=""/>
        <dsp:cNvSpPr/>
      </dsp:nvSpPr>
      <dsp:spPr>
        <a:xfrm>
          <a:off x="5149343" y="3796273"/>
          <a:ext cx="788477" cy="78847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5326750" y="3796273"/>
        <a:ext cx="433663" cy="5933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06DC3-308D-4A51-A002-A4B73B2E6D93}">
      <dsp:nvSpPr>
        <dsp:cNvPr id="0" name=""/>
        <dsp:cNvSpPr/>
      </dsp:nvSpPr>
      <dsp:spPr>
        <a:xfrm>
          <a:off x="0" y="0"/>
          <a:ext cx="5409590" cy="16541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FINANCE COMPANIES- gives loans to the retailers, artisans and other self-employed persons</a:t>
          </a:r>
        </a:p>
      </dsp:txBody>
      <dsp:txXfrm>
        <a:off x="48448" y="48448"/>
        <a:ext cx="3624634" cy="1557253"/>
      </dsp:txXfrm>
    </dsp:sp>
    <dsp:sp modelId="{B6DD67EF-0854-470E-96C5-EB0311E0245C}">
      <dsp:nvSpPr>
        <dsp:cNvPr id="0" name=""/>
        <dsp:cNvSpPr/>
      </dsp:nvSpPr>
      <dsp:spPr>
        <a:xfrm>
          <a:off x="477316" y="1929841"/>
          <a:ext cx="5409590" cy="16541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B) CHIT FUNDS- are saving institutions</a:t>
          </a:r>
        </a:p>
      </dsp:txBody>
      <dsp:txXfrm>
        <a:off x="525764" y="1978289"/>
        <a:ext cx="3760180" cy="1557253"/>
      </dsp:txXfrm>
    </dsp:sp>
    <dsp:sp modelId="{1A10C361-FDC3-4B9E-830A-4064C4C870E2}">
      <dsp:nvSpPr>
        <dsp:cNvPr id="0" name=""/>
        <dsp:cNvSpPr/>
      </dsp:nvSpPr>
      <dsp:spPr>
        <a:xfrm>
          <a:off x="954633" y="3859682"/>
          <a:ext cx="5409590" cy="165414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C) NIDHIS- operate in unregulated credit market and provide kind of mutual benefit funds</a:t>
          </a:r>
        </a:p>
      </dsp:txBody>
      <dsp:txXfrm>
        <a:off x="1003081" y="3908130"/>
        <a:ext cx="3760180" cy="1557253"/>
      </dsp:txXfrm>
    </dsp:sp>
    <dsp:sp modelId="{B7BD0A26-E49E-4236-AE47-8D7296B33957}">
      <dsp:nvSpPr>
        <dsp:cNvPr id="0" name=""/>
        <dsp:cNvSpPr/>
      </dsp:nvSpPr>
      <dsp:spPr>
        <a:xfrm>
          <a:off x="4334393" y="1254396"/>
          <a:ext cx="1075197" cy="107519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576312" y="1254396"/>
        <a:ext cx="591359" cy="809086"/>
      </dsp:txXfrm>
    </dsp:sp>
    <dsp:sp modelId="{6F5EA23D-5B9A-4F1C-817D-165629F7136A}">
      <dsp:nvSpPr>
        <dsp:cNvPr id="0" name=""/>
        <dsp:cNvSpPr/>
      </dsp:nvSpPr>
      <dsp:spPr>
        <a:xfrm>
          <a:off x="4811709" y="3173210"/>
          <a:ext cx="1075197" cy="107519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053628" y="3173210"/>
        <a:ext cx="591359" cy="809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D0403-96E2-48AF-8CC6-215FCA385B62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7E2D2-4830-47AA-8C7C-E4FEF6004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75707A-16F5-4529-A16B-FA3A6C31CAB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41631-04A4-9495-6CCF-4BB02EB78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609C3B-9AB1-8BF4-2771-E0ED6E93AB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5A5F9-5491-E765-A82B-42892468A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2140D-8DAE-B534-CF5F-5A17248AF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B68ED-70D2-9AF0-93ED-9D6319CB2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55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0B8BF-455C-F0C5-90B1-818862A9B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43484-D5E7-51A3-7205-25EB8512C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FFB28-D3C4-9E6A-269B-24EA71EE7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3C342-7AF7-6C10-F406-5D45A50FA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23D65-EA20-F815-2322-9385A0692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4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9166BA-DECB-A3B0-06B5-DEF8A2894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69D27-3003-6DC6-C2CE-573EAB06D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54466-DD0E-2C05-3DAA-D257B59CD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BAAF6-7CE0-D7CC-F3F4-E84B342CC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42A9C-56AC-6910-C66A-058621D72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75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40D4D-FCAF-66DD-5093-A12C6FD1A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E5C06-162A-2B5F-18BA-790916862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CA408-D433-8958-63AE-3F14D932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31CD0-EC7C-24DA-B537-2F0E04E3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8B878-CAA4-052C-A68F-68860E32A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7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AF2A3-231B-D41A-4D03-92D8D64A7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9FDB80-9024-6F56-8807-2BDF2DF47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C9C43-549D-DEB5-6CD4-7766DA78F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B318A-CDFD-0CD0-F4D7-4CBA53EED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32E4-EDF3-3E10-03C0-B89C6C53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6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CB915-092E-AA7D-2EBC-1123AEF22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93FA6-38ED-E6E0-CB69-C1387F08AA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6C1CC-F044-0E28-0BE0-FBD9B0240F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E66EFB-D4FA-511A-DBE7-50DD46CE3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C29859-D317-0724-7274-5859F8315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9D701-9FE0-81CE-DCB4-12299F173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85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B121C-7866-5FDA-7BA3-CF0D3CA60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C074F-3033-2ED4-F14B-6010E0B74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A1BAB8-373C-B347-8613-3CD25F9D3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7D41E8-231A-2317-4982-41996A0389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CC5030-DD2C-6B9B-684E-63E0706990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A97FF1-60BC-77A7-B47B-C46EB72FB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3B5233-3DBD-431D-2EE2-E1176B37E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8A79E4-256A-F5F0-AA99-15D69B05B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314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697FC-580F-ABA7-69DA-2898EAC29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4F50E4-57CE-99AB-B012-56475B7E6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EDE297-480E-7DE3-AA65-9AA3CC432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79E18F-8585-978E-5C83-1A701048F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9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7FD69F-33D1-C35F-283B-D50CDFA1D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765818-2784-F0EF-CBB7-47797AACF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CBB96-0444-9FAD-31DD-502CD9812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5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F7389-B604-94EB-38A7-1F2E9E097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359F0-D070-B3CF-7E49-3FC70A1CD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8A6B7E-A7F8-ED09-750F-254EB39FF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3DCB2-B4CF-9474-1999-E456A06DB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54E36A-9424-A488-3B36-007090FF3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F9218-8325-4219-67FF-21464098D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89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46972-1C6C-D08D-B321-C40589366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FF90D5-0014-DDFD-0356-809D15C313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6746AB-9587-7AF7-77F9-6DCEA52504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DFBC7-8135-DC6D-5D30-FE766D153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BAFFD-02D2-CF1B-C84D-BFB12FABC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73124-F265-F570-E014-662AADD56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02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3A4839-7328-8E23-4FF9-FC387A9F5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077483-351D-AFD1-71CD-473904AD4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CB5DF-BA35-5724-3196-A2C309BA37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B47C2-7623-2414-0921-61B860680B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50383-64FA-1110-7C27-CC2533FD10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713746" y="-91831"/>
            <a:ext cx="6497053" cy="6797431"/>
          </a:xfrm>
        </p:spPr>
        <p:txBody>
          <a:bodyPr>
            <a:normAutofit/>
          </a:bodyPr>
          <a:lstStyle/>
          <a:p>
            <a:pPr algn="just"/>
            <a:endParaRPr lang="en-US" sz="3600" dirty="0"/>
          </a:p>
          <a:p>
            <a:pPr algn="just">
              <a:buNone/>
            </a:pPr>
            <a:endParaRPr lang="en-US" sz="3600" dirty="0"/>
          </a:p>
        </p:txBody>
      </p:sp>
      <p:pic>
        <p:nvPicPr>
          <p:cNvPr id="33797" name="Picture 5" descr="Money-Market-In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6987" y="791308"/>
            <a:ext cx="8999414" cy="1723292"/>
          </a:xfrm>
          <a:prstGeom prst="rect">
            <a:avLst/>
          </a:prstGeom>
          <a:noFill/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660894"/>
              </p:ext>
            </p:extLst>
          </p:nvPr>
        </p:nvGraphicFramePr>
        <p:xfrm>
          <a:off x="7924800" y="5257800"/>
          <a:ext cx="2286000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93520">
                <a:tc>
                  <a:txBody>
                    <a:bodyPr/>
                    <a:lstStyle/>
                    <a:p>
                      <a:pPr algn="r" eaLnBrk="1" hangingPunct="1"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Dr. Manish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</a:rPr>
                        <a:t>Dadhich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r" eaLnBrk="1" hangingPunct="1">
                        <a:defRPr/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</a:rPr>
                        <a:t>Ph.D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</a:rPr>
                        <a:t>M.Com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, NET                                                                                               MBA, NET, SET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7998"/>
            <a:ext cx="11049000" cy="569896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3. The Commercial Bill Market: </a:t>
            </a:r>
          </a:p>
          <a:p>
            <a:pPr algn="just"/>
            <a:r>
              <a:rPr lang="en-US" sz="3200" dirty="0">
                <a:latin typeface="Arial" pitchFamily="34" charset="0"/>
                <a:cs typeface="Arial" pitchFamily="34" charset="0"/>
              </a:rPr>
              <a:t>Short term paper or bill are bought and sold in the market.</a:t>
            </a:r>
          </a:p>
          <a:p>
            <a:pPr algn="just"/>
            <a:r>
              <a:rPr lang="en-US" sz="3200" dirty="0">
                <a:latin typeface="Arial" pitchFamily="34" charset="0"/>
                <a:cs typeface="Arial" pitchFamily="34" charset="0"/>
              </a:rPr>
              <a:t>Bill of exchange(BOE) is a written unconditional order signed by the drawer and to pay on demand, a fix amount of money.</a:t>
            </a:r>
          </a:p>
          <a:p>
            <a:pPr algn="just"/>
            <a:r>
              <a:rPr lang="en-US" sz="3200" dirty="0">
                <a:latin typeface="Arial" pitchFamily="34" charset="0"/>
                <a:cs typeface="Arial" pitchFamily="34" charset="0"/>
              </a:rPr>
              <a:t>Deals in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bills of exchange and treasury bill, a seller draws a bill of exchange on the buyer to make payment within a certain period of time.</a:t>
            </a:r>
          </a:p>
          <a:p>
            <a:pPr algn="just"/>
            <a:r>
              <a:rPr lang="en-US" sz="3200" dirty="0">
                <a:latin typeface="Arial" pitchFamily="34" charset="0"/>
                <a:cs typeface="Arial" pitchFamily="34" charset="0"/>
              </a:rPr>
              <a:t>The bills can be domestic bills or foreign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bills of exchange.</a:t>
            </a:r>
          </a:p>
          <a:p>
            <a:pPr algn="just"/>
            <a:r>
              <a:rPr lang="en-US" sz="3200" dirty="0">
                <a:latin typeface="Arial" pitchFamily="34" charset="0"/>
                <a:cs typeface="Arial" pitchFamily="34" charset="0"/>
              </a:rPr>
              <a:t>The commercial bills are purchased and discounted by commercial banks, and are rediscounted by FIs like EXIM Bank, SIDBI, IDBI, etc.</a:t>
            </a:r>
          </a:p>
          <a:p>
            <a:pPr algn="just"/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Stock numbers on a digital display">
            <a:extLst>
              <a:ext uri="{FF2B5EF4-FFF2-40B4-BE49-F238E27FC236}">
                <a16:creationId xmlns:a16="http://schemas.microsoft.com/office/drawing/2014/main" id="{86517487-1CD2-1526-71B3-15205A1F8F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155" r="17603" b="-1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407987"/>
            <a:ext cx="7010400" cy="581183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600" b="1" dirty="0">
                <a:latin typeface="Arial" pitchFamily="34" charset="0"/>
                <a:cs typeface="Arial" pitchFamily="34" charset="0"/>
              </a:rPr>
              <a:t>4. Collateral Loan Market</a:t>
            </a:r>
          </a:p>
          <a:p>
            <a:pPr algn="just">
              <a:buNone/>
            </a:pP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600" dirty="0">
                <a:latin typeface="Arial" pitchFamily="34" charset="0"/>
                <a:cs typeface="Arial" pitchFamily="34" charset="0"/>
              </a:rPr>
              <a:t>When loans are offered against collateral securities like stock and bonds, they are called C.L.</a:t>
            </a:r>
          </a:p>
          <a:p>
            <a:pPr algn="just"/>
            <a:r>
              <a:rPr lang="en-US" sz="3600" dirty="0">
                <a:latin typeface="Arial" pitchFamily="34" charset="0"/>
                <a:cs typeface="Arial" pitchFamily="34" charset="0"/>
              </a:rPr>
              <a:t>Loans are given for a short period i.e. few months.</a:t>
            </a:r>
          </a:p>
          <a:p>
            <a:pPr algn="just"/>
            <a:r>
              <a:rPr lang="en-US" sz="3600" dirty="0">
                <a:latin typeface="Arial" pitchFamily="34" charset="0"/>
                <a:cs typeface="Arial" pitchFamily="34" charset="0"/>
              </a:rPr>
              <a:t>Usually given by scheduled commercial banks and private parties in the market.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1FCD62FA-3505-FD93-43B2-71B636BC42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305149"/>
              </p:ext>
            </p:extLst>
          </p:nvPr>
        </p:nvGraphicFramePr>
        <p:xfrm>
          <a:off x="381000" y="457201"/>
          <a:ext cx="11277600" cy="5668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6402332" cy="6172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6. Commercial Paper market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It’s a quite a new instrument in the money market.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CPs are short term unsecured promissory notes with fixed maturity issued mostly by the lending, nationally reputed, credit worthy and highly rated large corporations.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Also known as Industrial papers, finance papers, corporate papers. 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CP’s are issued in domestic as well as international financial markets.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Eg.</a:t>
            </a:r>
            <a:r>
              <a:rPr lang="en-US" dirty="0">
                <a:latin typeface="Arial" pitchFamily="34" charset="0"/>
                <a:cs typeface="Arial" pitchFamily="34" charset="0"/>
              </a:rPr>
              <a:t> Euro Commercial papers.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ank">
            <a:extLst>
              <a:ext uri="{FF2B5EF4-FFF2-40B4-BE49-F238E27FC236}">
                <a16:creationId xmlns:a16="http://schemas.microsoft.com/office/drawing/2014/main" id="{7FDFB22E-C2B2-442B-FEBF-DFDA2C183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Bank">
            <a:extLst>
              <a:ext uri="{FF2B5EF4-FFF2-40B4-BE49-F238E27FC236}">
                <a16:creationId xmlns:a16="http://schemas.microsoft.com/office/drawing/2014/main" id="{2EDCFE50-7419-D49A-F6B1-A0A8F16A54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1053" y="953955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14" name="Arc 13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33400"/>
            <a:ext cx="6934199" cy="56435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7. Certificate of Deposits 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CD’s are bank deposit accounts which are transferable from one party to another.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They are marketable and negotiable short term instrument in bearer form.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Marketable receipt or registered form of funds deposited in a bank.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CD’s are interest bearing, maturity dated obligations of banks.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Technically they are a part of bank’s time deposits.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Institutions of money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buNone/>
              <a:defRPr/>
            </a:pPr>
            <a:r>
              <a:rPr lang="en-US" dirty="0"/>
              <a:t>    </a:t>
            </a:r>
          </a:p>
        </p:txBody>
      </p:sp>
      <p:sp>
        <p:nvSpPr>
          <p:cNvPr id="4" name="Flowchart: Process 3"/>
          <p:cNvSpPr/>
          <p:nvPr/>
        </p:nvSpPr>
        <p:spPr>
          <a:xfrm>
            <a:off x="4648200" y="3429000"/>
            <a:ext cx="3200400" cy="914400"/>
          </a:xfrm>
          <a:prstGeom prst="flowChartProcess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</a:rPr>
              <a:t>Money Market Institutions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2362200" y="1752600"/>
            <a:ext cx="1524000" cy="990600"/>
          </a:xfrm>
          <a:prstGeom prst="flowChartProcess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Central Bank </a:t>
            </a:r>
          </a:p>
        </p:txBody>
      </p:sp>
      <p:sp>
        <p:nvSpPr>
          <p:cNvPr id="7" name="Flowchart: Process 6"/>
          <p:cNvSpPr/>
          <p:nvPr/>
        </p:nvSpPr>
        <p:spPr>
          <a:xfrm>
            <a:off x="8610600" y="1752600"/>
            <a:ext cx="1600200" cy="1219200"/>
          </a:xfrm>
          <a:prstGeom prst="flowChartProcess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Non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banking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Financial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Intermediaries</a:t>
            </a:r>
          </a:p>
        </p:txBody>
      </p:sp>
      <p:sp>
        <p:nvSpPr>
          <p:cNvPr id="8" name="Flowchart: Process 7"/>
          <p:cNvSpPr/>
          <p:nvPr/>
        </p:nvSpPr>
        <p:spPr>
          <a:xfrm>
            <a:off x="5486400" y="1752600"/>
            <a:ext cx="1600200" cy="990600"/>
          </a:xfrm>
          <a:prstGeom prst="flowChartProcess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Commercial 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Banks</a:t>
            </a:r>
          </a:p>
        </p:txBody>
      </p:sp>
      <p:sp>
        <p:nvSpPr>
          <p:cNvPr id="9" name="Flowchart: Process 8"/>
          <p:cNvSpPr/>
          <p:nvPr/>
        </p:nvSpPr>
        <p:spPr>
          <a:xfrm>
            <a:off x="2286000" y="5029200"/>
            <a:ext cx="1447800" cy="838200"/>
          </a:xfrm>
          <a:prstGeom prst="flowChartProcess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Discount </a:t>
            </a:r>
          </a:p>
          <a:p>
            <a:pPr algn="ctr">
              <a:defRPr/>
            </a:pPr>
            <a:r>
              <a:rPr lang="en-US" dirty="0"/>
              <a:t>Houses</a:t>
            </a:r>
          </a:p>
        </p:txBody>
      </p:sp>
      <p:sp>
        <p:nvSpPr>
          <p:cNvPr id="10" name="Flowchart: Process 9"/>
          <p:cNvSpPr/>
          <p:nvPr/>
        </p:nvSpPr>
        <p:spPr>
          <a:xfrm>
            <a:off x="5638800" y="5029200"/>
            <a:ext cx="1600200" cy="990600"/>
          </a:xfrm>
          <a:prstGeom prst="flowChartProcess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Bill Brokers</a:t>
            </a:r>
          </a:p>
        </p:txBody>
      </p:sp>
      <p:sp>
        <p:nvSpPr>
          <p:cNvPr id="11" name="Flowchart: Process 10"/>
          <p:cNvSpPr/>
          <p:nvPr/>
        </p:nvSpPr>
        <p:spPr>
          <a:xfrm>
            <a:off x="8610600" y="5029200"/>
            <a:ext cx="1447800" cy="914400"/>
          </a:xfrm>
          <a:prstGeom prst="flowChartProcess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Dealer</a:t>
            </a:r>
            <a:endParaRPr lang="hi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Structure of Indian  Money Market</a:t>
            </a:r>
            <a:br>
              <a:rPr lang="en-US" b="1" u="sng">
                <a:solidFill>
                  <a:srgbClr val="FFFFFF"/>
                </a:solidFill>
              </a:rPr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ORGANISED MONEY STRUCTURE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UNORGANISED MONEY STRUCTURE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7272" y="591344"/>
            <a:ext cx="8021680" cy="5585619"/>
          </a:xfrm>
        </p:spPr>
        <p:txBody>
          <a:bodyPr anchor="ctr">
            <a:normAutofit/>
          </a:bodyPr>
          <a:lstStyle/>
          <a:p>
            <a:pPr marL="609600" indent="-609600">
              <a:buNone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Organized Market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 pitchFamily="2" charset="2"/>
              <a:buChar char="v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Reserve bank of India.</a:t>
            </a:r>
          </a:p>
          <a:p>
            <a:pPr marL="609600" indent="-609600">
              <a:buFont typeface="Wingdings" pitchFamily="2" charset="2"/>
              <a:buChar char="v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DFHI (discount and finance house of India)</a:t>
            </a:r>
          </a:p>
          <a:p>
            <a:pPr marL="609600" indent="-609600">
              <a:buFont typeface="Wingdings" pitchFamily="2" charset="2"/>
              <a:buChar char="v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Commercial banks:-</a:t>
            </a:r>
          </a:p>
          <a:p>
            <a:pPr marL="609600" indent="-609600"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    (</a:t>
            </a:r>
            <a:r>
              <a:rPr lang="en-US" sz="2400" u="sng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400" u="sng" dirty="0">
                <a:latin typeface="Arial" pitchFamily="34" charset="0"/>
                <a:cs typeface="Arial" pitchFamily="34" charset="0"/>
              </a:rPr>
              <a:t>)Public sector banks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                     SBI with 7 subsidiaries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                     Cooperative banks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                     20 nationalized banks 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        (</a:t>
            </a:r>
            <a:r>
              <a:rPr lang="en-US" sz="2400" u="sng" dirty="0">
                <a:latin typeface="Arial" pitchFamily="34" charset="0"/>
                <a:cs typeface="Arial" pitchFamily="34" charset="0"/>
              </a:rPr>
              <a:t>ii)Private banks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                     Indian Banks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                     Foreign banks</a:t>
            </a:r>
          </a:p>
          <a:p>
            <a:pPr marL="609600" indent="-609600">
              <a:buFont typeface="Wingdings" pitchFamily="2" charset="2"/>
              <a:buChar char="v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Development bank: IDBI, IFCI, ICICI, NABARD, LIC, GIC, UTI etc.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/>
              <a:t>UNORGANISED SECTOR</a:t>
            </a:r>
            <a:br>
              <a:rPr lang="en-US" sz="3600" dirty="0"/>
            </a:br>
            <a:r>
              <a:rPr lang="en-US" sz="3600" dirty="0"/>
              <a:t>       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/>
              <a:t>  Indigenous Banks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/>
              <a:t>   Money lenders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/>
              <a:t>   Unregulated Intermediaries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4AD29B6-BF3B-4407-9E75-52DF8E3B2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5F8BA08-3E38-4B70-B93A-74F08E092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53" y="507160"/>
            <a:ext cx="3203448" cy="5438730"/>
          </a:xfrm>
        </p:spPr>
        <p:txBody>
          <a:bodyPr>
            <a:normAutofit/>
          </a:bodyPr>
          <a:lstStyle/>
          <a:p>
            <a:r>
              <a:rPr lang="en-US" sz="4000" b="1" dirty="0"/>
              <a:t>INDEGENEOUS BANKS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7F1B33-79AB-4A71-8CEC-4546D709B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2874481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B4E408B-FCA5-02EE-9A21-DDEE948AFE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5310841"/>
              </p:ext>
            </p:extLst>
          </p:nvPr>
        </p:nvGraphicFramePr>
        <p:xfrm>
          <a:off x="4526280" y="512064"/>
          <a:ext cx="6830568" cy="544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7998"/>
            <a:ext cx="10515600" cy="5698965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As per RBI “A market for short terms financial assets that are close substitute for money, facilitates the exchange of money in primary and secondary market”.</a:t>
            </a:r>
          </a:p>
          <a:p>
            <a:pPr algn="just">
              <a:buFont typeface="Wingdings" pitchFamily="2" charset="2"/>
              <a:buChar char="v"/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A mechanism that deals with the lending and borrowing of short term funds. </a:t>
            </a:r>
          </a:p>
          <a:p>
            <a:pPr algn="just">
              <a:buFont typeface="Wingdings" pitchFamily="2" charset="2"/>
              <a:buChar char="v"/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A segment of the financial market in which financial instruments with high liquidity and very short maturities are traded.</a:t>
            </a:r>
          </a:p>
          <a:p>
            <a:pPr algn="just">
              <a:buFont typeface="Wingdings" pitchFamily="2" charset="2"/>
              <a:buChar char="v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As money became a commodity, the money market became a component of the financial markets for assets involved in short-term borrowing, lending, buying and selling with original maturities of one year or less. Trading in the money markets is done over the counter, is wholesale.</a:t>
            </a:r>
          </a:p>
          <a:p>
            <a:pPr algn="just"/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MONEY LENDERS</a:t>
            </a:r>
            <a:br>
              <a:rPr lang="en-US" sz="4000" u="sng"/>
            </a:br>
            <a:endParaRPr lang="en-US" sz="40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B3C3E5DF-C611-6155-20F3-865E4D4934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411500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3700"/>
              <a:t>UNREGULATED INTERMEDIARIES</a:t>
            </a:r>
            <a:br>
              <a:rPr lang="en-US" sz="3700"/>
            </a:br>
            <a:endParaRPr lang="en-US" sz="37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6A5E5D-9A31-5304-11D9-4C9E13126C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636166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/>
              <a:t>Thanks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Right Double Quote">
            <a:extLst>
              <a:ext uri="{FF2B5EF4-FFF2-40B4-BE49-F238E27FC236}">
                <a16:creationId xmlns:a16="http://schemas.microsoft.com/office/drawing/2014/main" id="{C86E34C5-D62A-9088-DDE0-9DB1F6D438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77998"/>
            <a:ext cx="11049000" cy="569896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600" dirty="0">
                <a:latin typeface="Arial" pitchFamily="34" charset="0"/>
                <a:cs typeface="Arial" pitchFamily="34" charset="0"/>
              </a:rPr>
              <a:t>As the name implies, it does not actually deal in cash or money, but it deals with near money like treasury bills, banker’s acceptances, commercial papers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etc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drawn for short period not exceeding one year.</a:t>
            </a:r>
          </a:p>
          <a:p>
            <a:pPr algn="just"/>
            <a:r>
              <a:rPr lang="en-US" sz="3600" dirty="0">
                <a:latin typeface="Arial" pitchFamily="34" charset="0"/>
                <a:cs typeface="Arial" pitchFamily="34" charset="0"/>
              </a:rPr>
              <a:t>According to Crowther “the money market is the collective name given to the various firms and institutions that deal in the various grades of near money”</a:t>
            </a:r>
          </a:p>
          <a:p>
            <a:pPr algn="just"/>
            <a:r>
              <a:rPr lang="en-US" sz="3600" dirty="0">
                <a:latin typeface="Arial" pitchFamily="34" charset="0"/>
                <a:cs typeface="Arial" pitchFamily="34" charset="0"/>
              </a:rPr>
              <a:t>It helps in promotion of economic growth, production and distribution of overall economy.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Money Market Instruments</a:t>
            </a:r>
          </a:p>
        </p:txBody>
      </p:sp>
      <p:sp>
        <p:nvSpPr>
          <p:cNvPr id="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Company Logo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26534" y="1143000"/>
            <a:ext cx="8885696" cy="5760182"/>
            <a:chOff x="95" y="-21"/>
            <a:chExt cx="4730" cy="2528"/>
          </a:xfrm>
        </p:grpSpPr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 rot="17973186">
              <a:off x="2400" y="444"/>
              <a:ext cx="499" cy="182"/>
            </a:xfrm>
            <a:prstGeom prst="rightArrow">
              <a:avLst>
                <a:gd name="adj1" fmla="val 35167"/>
                <a:gd name="adj2" fmla="val 111029"/>
              </a:avLst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9" name="AutoShape 5"/>
            <p:cNvSpPr>
              <a:spLocks noChangeArrowheads="1"/>
            </p:cNvSpPr>
            <p:nvPr/>
          </p:nvSpPr>
          <p:spPr bwMode="auto">
            <a:xfrm rot="3465783">
              <a:off x="2432" y="1773"/>
              <a:ext cx="499" cy="182"/>
            </a:xfrm>
            <a:prstGeom prst="rightArrow">
              <a:avLst>
                <a:gd name="adj1" fmla="val 35167"/>
                <a:gd name="adj2" fmla="val 111029"/>
              </a:avLst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" name="AutoShape 6"/>
            <p:cNvSpPr>
              <a:spLocks noChangeArrowheads="1"/>
            </p:cNvSpPr>
            <p:nvPr/>
          </p:nvSpPr>
          <p:spPr bwMode="auto">
            <a:xfrm rot="14369021">
              <a:off x="1664" y="458"/>
              <a:ext cx="499" cy="182"/>
            </a:xfrm>
            <a:prstGeom prst="rightArrow">
              <a:avLst>
                <a:gd name="adj1" fmla="val 35167"/>
                <a:gd name="adj2" fmla="val 111029"/>
              </a:avLst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1" name="AutoShape 7"/>
            <p:cNvSpPr>
              <a:spLocks noChangeArrowheads="1"/>
            </p:cNvSpPr>
            <p:nvPr/>
          </p:nvSpPr>
          <p:spPr bwMode="auto">
            <a:xfrm rot="7535209">
              <a:off x="1640" y="1752"/>
              <a:ext cx="499" cy="182"/>
            </a:xfrm>
            <a:prstGeom prst="rightArrow">
              <a:avLst>
                <a:gd name="adj1" fmla="val 35167"/>
                <a:gd name="adj2" fmla="val 111029"/>
              </a:avLst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" name="AutoShape 8"/>
            <p:cNvSpPr>
              <a:spLocks noChangeArrowheads="1"/>
            </p:cNvSpPr>
            <p:nvPr/>
          </p:nvSpPr>
          <p:spPr bwMode="auto">
            <a:xfrm>
              <a:off x="2800" y="1123"/>
              <a:ext cx="499" cy="182"/>
            </a:xfrm>
            <a:prstGeom prst="rightArrow">
              <a:avLst>
                <a:gd name="adj1" fmla="val 35167"/>
                <a:gd name="adj2" fmla="val 111029"/>
              </a:avLst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" name="AutoShape 9"/>
            <p:cNvSpPr>
              <a:spLocks noChangeArrowheads="1"/>
            </p:cNvSpPr>
            <p:nvPr/>
          </p:nvSpPr>
          <p:spPr bwMode="auto">
            <a:xfrm rot="10800000">
              <a:off x="1282" y="1119"/>
              <a:ext cx="544" cy="182"/>
            </a:xfrm>
            <a:prstGeom prst="rightArrow">
              <a:avLst>
                <a:gd name="adj1" fmla="val 35167"/>
                <a:gd name="adj2" fmla="val 121041"/>
              </a:avLst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" name="Oval 10"/>
            <p:cNvSpPr>
              <a:spLocks noChangeArrowheads="1"/>
            </p:cNvSpPr>
            <p:nvPr/>
          </p:nvSpPr>
          <p:spPr bwMode="auto">
            <a:xfrm>
              <a:off x="1106" y="1082"/>
              <a:ext cx="2358" cy="228"/>
            </a:xfrm>
            <a:prstGeom prst="ellips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395" name="Text Box 11"/>
            <p:cNvSpPr txBox="1">
              <a:spLocks noChangeArrowheads="1"/>
            </p:cNvSpPr>
            <p:nvPr/>
          </p:nvSpPr>
          <p:spPr bwMode="auto">
            <a:xfrm>
              <a:off x="3026" y="-21"/>
              <a:ext cx="161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/>
                <a:t>Certificates of Deposit</a:t>
              </a:r>
              <a:r>
                <a:rPr lang="en-US"/>
                <a:t> </a:t>
              </a:r>
            </a:p>
          </p:txBody>
        </p:sp>
        <p:sp>
          <p:nvSpPr>
            <p:cNvPr id="16396" name="Text Box 12"/>
            <p:cNvSpPr txBox="1">
              <a:spLocks noChangeArrowheads="1"/>
            </p:cNvSpPr>
            <p:nvPr/>
          </p:nvSpPr>
          <p:spPr bwMode="auto">
            <a:xfrm>
              <a:off x="278" y="-21"/>
              <a:ext cx="128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2000" b="1"/>
                <a:t>Bill rediscounting</a:t>
              </a:r>
              <a:r>
                <a:rPr lang="en-US"/>
                <a:t> </a:t>
              </a:r>
            </a:p>
          </p:txBody>
        </p:sp>
        <p:sp>
          <p:nvSpPr>
            <p:cNvPr id="16397" name="Text Box 13"/>
            <p:cNvSpPr txBox="1">
              <a:spLocks noChangeArrowheads="1"/>
            </p:cNvSpPr>
            <p:nvPr/>
          </p:nvSpPr>
          <p:spPr bwMode="auto">
            <a:xfrm>
              <a:off x="3602" y="1094"/>
              <a:ext cx="122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/>
                <a:t>Commercial Paper</a:t>
              </a:r>
              <a:r>
                <a:rPr lang="en-US"/>
                <a:t> </a:t>
              </a:r>
            </a:p>
          </p:txBody>
        </p:sp>
        <p:sp>
          <p:nvSpPr>
            <p:cNvPr id="16398" name="Text Box 14"/>
            <p:cNvSpPr txBox="1">
              <a:spLocks noChangeArrowheads="1"/>
            </p:cNvSpPr>
            <p:nvPr/>
          </p:nvSpPr>
          <p:spPr bwMode="auto">
            <a:xfrm>
              <a:off x="3026" y="2102"/>
              <a:ext cx="1464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b="1" dirty="0"/>
                <a:t>Inter-bank participation certificates </a:t>
              </a:r>
            </a:p>
          </p:txBody>
        </p:sp>
        <p:sp>
          <p:nvSpPr>
            <p:cNvPr id="16399" name="Text Box 15"/>
            <p:cNvSpPr txBox="1">
              <a:spLocks noChangeArrowheads="1"/>
            </p:cNvSpPr>
            <p:nvPr/>
          </p:nvSpPr>
          <p:spPr bwMode="auto">
            <a:xfrm>
              <a:off x="95" y="1094"/>
              <a:ext cx="895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b="1"/>
                <a:t>Treasury Bills</a:t>
              </a:r>
            </a:p>
          </p:txBody>
        </p:sp>
        <p:sp>
          <p:nvSpPr>
            <p:cNvPr id="16400" name="Text Box 16"/>
            <p:cNvSpPr txBox="1">
              <a:spLocks noChangeArrowheads="1"/>
            </p:cNvSpPr>
            <p:nvPr/>
          </p:nvSpPr>
          <p:spPr bwMode="auto">
            <a:xfrm>
              <a:off x="328" y="1986"/>
              <a:ext cx="1368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b="1" dirty="0"/>
                <a:t>Inter-bank term money</a:t>
              </a:r>
              <a:r>
                <a:rPr lang="en-US" dirty="0"/>
                <a:t> </a:t>
              </a:r>
            </a:p>
          </p:txBody>
        </p:sp>
        <p:sp>
          <p:nvSpPr>
            <p:cNvPr id="16401" name="Oval 17"/>
            <p:cNvSpPr>
              <a:spLocks noChangeArrowheads="1"/>
            </p:cNvSpPr>
            <p:nvPr/>
          </p:nvSpPr>
          <p:spPr bwMode="auto">
            <a:xfrm>
              <a:off x="1016" y="1136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48627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" name="Oval 18"/>
            <p:cNvSpPr>
              <a:spLocks noChangeArrowheads="1"/>
            </p:cNvSpPr>
            <p:nvPr/>
          </p:nvSpPr>
          <p:spPr bwMode="auto">
            <a:xfrm>
              <a:off x="1592" y="96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48627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3" name="Oval 19"/>
            <p:cNvSpPr>
              <a:spLocks noChangeArrowheads="1"/>
            </p:cNvSpPr>
            <p:nvPr/>
          </p:nvSpPr>
          <p:spPr bwMode="auto">
            <a:xfrm>
              <a:off x="2792" y="96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48627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4" name="Oval 20"/>
            <p:cNvSpPr>
              <a:spLocks noChangeArrowheads="1"/>
            </p:cNvSpPr>
            <p:nvPr/>
          </p:nvSpPr>
          <p:spPr bwMode="auto">
            <a:xfrm>
              <a:off x="1544" y="2112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48627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5" name="Oval 21"/>
            <p:cNvSpPr>
              <a:spLocks noChangeArrowheads="1"/>
            </p:cNvSpPr>
            <p:nvPr/>
          </p:nvSpPr>
          <p:spPr bwMode="auto">
            <a:xfrm>
              <a:off x="2792" y="2112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48627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6" name="Oval 22"/>
            <p:cNvSpPr>
              <a:spLocks noChangeArrowheads="1"/>
            </p:cNvSpPr>
            <p:nvPr/>
          </p:nvSpPr>
          <p:spPr bwMode="auto">
            <a:xfrm>
              <a:off x="3368" y="1128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48627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7" name="Oval 23"/>
            <p:cNvSpPr>
              <a:spLocks noChangeArrowheads="1"/>
            </p:cNvSpPr>
            <p:nvPr/>
          </p:nvSpPr>
          <p:spPr bwMode="auto">
            <a:xfrm>
              <a:off x="1761" y="1083"/>
              <a:ext cx="138" cy="2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408" name="Oval 24"/>
            <p:cNvSpPr>
              <a:spLocks noChangeArrowheads="1"/>
            </p:cNvSpPr>
            <p:nvPr/>
          </p:nvSpPr>
          <p:spPr bwMode="auto">
            <a:xfrm>
              <a:off x="1758" y="1086"/>
              <a:ext cx="138" cy="2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31999"/>
                  </a:schemeClr>
                </a:gs>
                <a:gs pos="100000">
                  <a:schemeClr val="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409" name="Oval 25"/>
            <p:cNvSpPr>
              <a:spLocks noChangeArrowheads="1"/>
            </p:cNvSpPr>
            <p:nvPr/>
          </p:nvSpPr>
          <p:spPr bwMode="auto">
            <a:xfrm>
              <a:off x="1831" y="1082"/>
              <a:ext cx="933" cy="2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410" name="Oval 26"/>
            <p:cNvSpPr>
              <a:spLocks noChangeArrowheads="1"/>
            </p:cNvSpPr>
            <p:nvPr/>
          </p:nvSpPr>
          <p:spPr bwMode="auto">
            <a:xfrm>
              <a:off x="1839" y="1068"/>
              <a:ext cx="933" cy="2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411" name="Oval 27"/>
            <p:cNvSpPr>
              <a:spLocks noChangeArrowheads="1"/>
            </p:cNvSpPr>
            <p:nvPr/>
          </p:nvSpPr>
          <p:spPr bwMode="auto">
            <a:xfrm>
              <a:off x="1878" y="1083"/>
              <a:ext cx="840" cy="228"/>
            </a:xfrm>
            <a:prstGeom prst="ellipse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28"/>
            <p:cNvGrpSpPr>
              <a:grpSpLocks/>
            </p:cNvGrpSpPr>
            <p:nvPr/>
          </p:nvGrpSpPr>
          <p:grpSpPr bwMode="auto">
            <a:xfrm>
              <a:off x="1891" y="793"/>
              <a:ext cx="813" cy="805"/>
              <a:chOff x="0" y="0"/>
              <a:chExt cx="1252" cy="1252"/>
            </a:xfrm>
          </p:grpSpPr>
          <p:sp>
            <p:nvSpPr>
              <p:cNvPr id="16413" name="Oval 2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6414" name="Oval 30"/>
              <p:cNvSpPr>
                <a:spLocks noChangeArrowheads="1"/>
              </p:cNvSpPr>
              <p:nvPr/>
            </p:nvSpPr>
            <p:spPr bwMode="auto">
              <a:xfrm>
                <a:off x="16" y="7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6415" name="Oval 31"/>
              <p:cNvSpPr>
                <a:spLocks noChangeArrowheads="1"/>
              </p:cNvSpPr>
              <p:nvPr/>
            </p:nvSpPr>
            <p:spPr bwMode="auto">
              <a:xfrm>
                <a:off x="29" y="19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6416" name="Oval 32"/>
              <p:cNvSpPr>
                <a:spLocks noChangeArrowheads="1"/>
              </p:cNvSpPr>
              <p:nvPr/>
            </p:nvSpPr>
            <p:spPr bwMode="auto">
              <a:xfrm>
                <a:off x="97" y="51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16417" name="Text Box 33"/>
            <p:cNvSpPr txBox="1">
              <a:spLocks noChangeArrowheads="1"/>
            </p:cNvSpPr>
            <p:nvPr/>
          </p:nvSpPr>
          <p:spPr bwMode="auto">
            <a:xfrm>
              <a:off x="2015" y="949"/>
              <a:ext cx="530" cy="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400" dirty="0"/>
                <a:t>Instruments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Characteristics of Money market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11125200" cy="51863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Arrangement of short term funds.</a:t>
            </a: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It’s not one market but collection of market.</a:t>
            </a: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Lending and borrowing activities.</a:t>
            </a: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Great network and large no. of participants.</a:t>
            </a: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Wholesale market of short term debt.</a:t>
            </a: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Trading is conducted through e-media not like floor of capital market</a:t>
            </a: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Tells about liquidity trend and interest rate.</a:t>
            </a: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Transaction without brokers.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799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Nature of Indian Money Market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11734800" cy="5110163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Indian money market consists of both organized and unorganized sector.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RBI is controlling unit.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Unorganized market- money lenders, indigenous banks, chit funds etc.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Non-banking companies and intermediaries cater financial needs of industrial sectors.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Co-operative banks- rural agriculture need.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Indigenous banks remained outside the purview of RBI control.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ROI in unorganized is quite higher and very much prevalent in rural areas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11582400" cy="5414963"/>
          </a:xfrm>
        </p:spPr>
        <p:txBody>
          <a:bodyPr>
            <a:normAutofit/>
          </a:bodyPr>
          <a:lstStyle/>
          <a:p>
            <a:pPr algn="just"/>
            <a:r>
              <a:rPr lang="en-US" sz="3200" dirty="0">
                <a:latin typeface="Arial" pitchFamily="34" charset="0"/>
                <a:cs typeface="Arial" pitchFamily="34" charset="0"/>
              </a:rPr>
              <a:t>Indian money market is isolated from foreign money market.</a:t>
            </a:r>
          </a:p>
          <a:p>
            <a:pPr algn="just"/>
            <a:r>
              <a:rPr lang="en-US" sz="3200" dirty="0">
                <a:latin typeface="Arial" pitchFamily="34" charset="0"/>
                <a:cs typeface="Arial" pitchFamily="34" charset="0"/>
              </a:rPr>
              <a:t>No brokers and intermediaries.</a:t>
            </a:r>
          </a:p>
          <a:p>
            <a:pPr algn="just"/>
            <a:r>
              <a:rPr lang="en-US" sz="3200" dirty="0">
                <a:latin typeface="Arial" pitchFamily="34" charset="0"/>
                <a:cs typeface="Arial" pitchFamily="34" charset="0"/>
              </a:rPr>
              <a:t>Call money is restricted to banks only.</a:t>
            </a:r>
          </a:p>
          <a:p>
            <a:pPr algn="just"/>
            <a:r>
              <a:rPr lang="en-US" sz="3200" dirty="0">
                <a:latin typeface="Arial" pitchFamily="34" charset="0"/>
                <a:cs typeface="Arial" pitchFamily="34" charset="0"/>
              </a:rPr>
              <a:t>Commercial banks maintain their- CRR, SLR, Repo rate, reverse repo rate.</a:t>
            </a:r>
          </a:p>
          <a:p>
            <a:pPr algn="just"/>
            <a:r>
              <a:rPr lang="en-US" sz="3200" dirty="0">
                <a:latin typeface="Arial" pitchFamily="34" charset="0"/>
                <a:cs typeface="Arial" pitchFamily="34" charset="0"/>
              </a:rPr>
              <a:t>No properly developed bill market.</a:t>
            </a:r>
          </a:p>
          <a:p>
            <a:pPr algn="just"/>
            <a:r>
              <a:rPr lang="en-US" sz="3200" dirty="0">
                <a:latin typeface="Arial" pitchFamily="34" charset="0"/>
                <a:cs typeface="Arial" pitchFamily="34" charset="0"/>
              </a:rPr>
              <a:t>Low level of per capita, higher liquidity preference, low propensity to serve.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047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Composition of Indian Money Market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11277600" cy="51101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  <a:defRPr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1. Call Money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Lending and borrowing transactions are carried out for one day that may or may not be renewed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the next day. </a:t>
            </a:r>
          </a:p>
          <a:p>
            <a:pPr algn="just"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Demand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comes from commercial banks that need to meet requirements of CRR and SLR, whereas supply comes from commercial banks with excess funds, and FIs like IDBI, etc. </a:t>
            </a:r>
          </a:p>
          <a:p>
            <a:pPr algn="just"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In India call money refers mostly to the inter-bank call money market.</a:t>
            </a:r>
          </a:p>
          <a:p>
            <a:pPr algn="just"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Surplus banks in this market lend to the needy banks.</a:t>
            </a:r>
          </a:p>
          <a:p>
            <a:pPr algn="just"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Call money- 1 day</a:t>
            </a:r>
          </a:p>
          <a:p>
            <a:pPr algn="just"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Notice money 1-14 days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77998"/>
            <a:ext cx="11658600" cy="569896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2. The Treasury Bill Market</a:t>
            </a:r>
            <a:r>
              <a:rPr lang="en-US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Treasury bills are repaid at par on maturity.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Difference between amount paid by the traders at the time of purchase and the amount received on maturity represents the interest.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It deals in Treasury Bills of short term duration: 14 days, 182 days ,91 days, and 364 days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They are issued by Government and largely held by RBI.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The treasury bills facilitate the financing of Central Government temporary deficits.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 The ROI for treasury bills is determined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by the market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</a:t>
            </a:r>
            <a:r>
              <a:rPr lang="en-US" dirty="0">
                <a:latin typeface="Arial" pitchFamily="34" charset="0"/>
                <a:cs typeface="Arial" pitchFamily="34" charset="0"/>
              </a:rPr>
              <a:t> depending on the demand and supply of funds in the money market.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1228</Words>
  <Application>Microsoft Office PowerPoint</Application>
  <PresentationFormat>Widescreen</PresentationFormat>
  <Paragraphs>127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Money Market Instruments</vt:lpstr>
      <vt:lpstr>Characteristics of Money market</vt:lpstr>
      <vt:lpstr>Nature of Indian Money Market</vt:lpstr>
      <vt:lpstr>PowerPoint Presentation</vt:lpstr>
      <vt:lpstr>Composition of Indian Money Market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Institutions of money market</vt:lpstr>
      <vt:lpstr>Structure of Indian  Money Market </vt:lpstr>
      <vt:lpstr>PowerPoint Presentation</vt:lpstr>
      <vt:lpstr>PowerPoint Presentation</vt:lpstr>
      <vt:lpstr>INDEGENEOUS BANKS</vt:lpstr>
      <vt:lpstr>MONEY LENDERS </vt:lpstr>
      <vt:lpstr>UNREGULATED INTERMEDIARIES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Manish</dc:creator>
  <cp:lastModifiedBy>Manish Dadhich</cp:lastModifiedBy>
  <cp:revision>20</cp:revision>
  <dcterms:created xsi:type="dcterms:W3CDTF">2006-08-16T00:00:00Z</dcterms:created>
  <dcterms:modified xsi:type="dcterms:W3CDTF">2023-03-27T06:44:41Z</dcterms:modified>
</cp:coreProperties>
</file>