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9/4/2025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Financial_technology" TargetMode="External"/><Relationship Id="rId2" Type="http://schemas.openxmlformats.org/officeDocument/2006/relationships/hyperlink" Target="https://thepaymentsassociation.org/article/fintech-the-history-and-future-of-financial-technology/" TargetMode="External"/><Relationship Id="rId1" Type="http://schemas.openxmlformats.org/officeDocument/2006/relationships/slideLayout" Target="../slideLayouts/slideLayout2.xml"/><Relationship Id="rId6" Type="http://schemas.openxmlformats.org/officeDocument/2006/relationships/hyperlink" Target="https://www.juliusbaer.com/en/insights/future-insights/digital-disruption/a-brief-history-of-financial-innovation/" TargetMode="External"/><Relationship Id="rId5" Type="http://schemas.openxmlformats.org/officeDocument/2006/relationships/hyperlink" Target="https://www.mx.com/whitepapers/55-years-technology-banking/" TargetMode="External"/><Relationship Id="rId4" Type="http://schemas.openxmlformats.org/officeDocument/2006/relationships/hyperlink" Target="https://www.e-zigurat.com/en/blog/evolution-of-fintec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162567" y="818984"/>
            <a:ext cx="6714699" cy="3178689"/>
          </a:xfrm>
        </p:spPr>
        <p:txBody>
          <a:bodyPr>
            <a:normAutofit/>
          </a:bodyPr>
          <a:lstStyle/>
          <a:p>
            <a:pPr algn="l"/>
            <a:r>
              <a:rPr lang="en-US" sz="4800">
                <a:solidFill>
                  <a:srgbClr val="FFFFFF"/>
                </a:solidFill>
              </a:rPr>
              <a:t>History of Financial Innovation with Industrial Revolutions</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372141" y="3569516"/>
            <a:ext cx="7055893" cy="1078054"/>
          </a:xfrm>
        </p:spPr>
        <p:txBody>
          <a:bodyPr>
            <a:normAutofit/>
          </a:bodyPr>
          <a:lstStyle/>
          <a:p>
            <a:pPr algn="l"/>
            <a:r>
              <a:rPr lang="en-US" dirty="0">
                <a:solidFill>
                  <a:srgbClr val="FFFFFF"/>
                </a:solidFill>
              </a:rPr>
              <a:t>From Pre-Industrial Era to Industry 5.0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DC92A-DA4B-F08D-DE74-B894F7AD010F}"/>
              </a:ext>
            </a:extLst>
          </p:cNvPr>
          <p:cNvSpPr>
            <a:spLocks noGrp="1"/>
          </p:cNvSpPr>
          <p:nvPr>
            <p:ph type="title"/>
          </p:nvPr>
        </p:nvSpPr>
        <p:spPr>
          <a:xfrm>
            <a:off x="609600" y="274638"/>
            <a:ext cx="10972800" cy="684007"/>
          </a:xfrm>
        </p:spPr>
        <p:txBody>
          <a:bodyPr>
            <a:normAutofit/>
          </a:bodyPr>
          <a:lstStyle/>
          <a:p>
            <a:r>
              <a:rPr lang="en-US" sz="3600" b="1" dirty="0"/>
              <a:t>Major Historical Phases</a:t>
            </a:r>
          </a:p>
        </p:txBody>
      </p:sp>
      <p:sp>
        <p:nvSpPr>
          <p:cNvPr id="3" name="Content Placeholder 2">
            <a:extLst>
              <a:ext uri="{FF2B5EF4-FFF2-40B4-BE49-F238E27FC236}">
                <a16:creationId xmlns:a16="http://schemas.microsoft.com/office/drawing/2014/main" id="{9C4014F7-DEB7-5AF1-3163-C480661F6CF3}"/>
              </a:ext>
            </a:extLst>
          </p:cNvPr>
          <p:cNvSpPr>
            <a:spLocks noGrp="1"/>
          </p:cNvSpPr>
          <p:nvPr>
            <p:ph idx="1"/>
          </p:nvPr>
        </p:nvSpPr>
        <p:spPr>
          <a:xfrm>
            <a:off x="609600" y="1091381"/>
            <a:ext cx="10972800" cy="5034783"/>
          </a:xfrm>
        </p:spPr>
        <p:txBody>
          <a:bodyPr>
            <a:normAutofit/>
          </a:bodyPr>
          <a:lstStyle/>
          <a:p>
            <a:pPr marL="0" indent="0" algn="just">
              <a:buNone/>
            </a:pPr>
            <a:r>
              <a:rPr lang="en-US" b="1" dirty="0"/>
              <a:t>a) Infrastructure and Early Advances (Late 19th–1960s)</a:t>
            </a:r>
            <a:endParaRPr lang="en-US" dirty="0"/>
          </a:p>
          <a:p>
            <a:pPr algn="just"/>
            <a:r>
              <a:rPr lang="en-US" dirty="0"/>
              <a:t>Installation of the transatlantic cable (1866) enabled fast, global communication between banks and financial centers, revolutionizing international business. Founding of Fedwire (1918, USA), the first electronic fund transfer system using telegraph technology.</a:t>
            </a:r>
          </a:p>
          <a:p>
            <a:pPr algn="just"/>
            <a:r>
              <a:rPr lang="en-US" dirty="0"/>
              <a:t>Introduction of the first universal credit card (Diners Club, 1950), later American Express (1958) and </a:t>
            </a:r>
            <a:r>
              <a:rPr lang="en-US" dirty="0" err="1"/>
              <a:t>BankAmericard</a:t>
            </a:r>
            <a:r>
              <a:rPr lang="en-US" dirty="0"/>
              <a:t>/Visa (1959), laying the foundation for modern consumer credit.</a:t>
            </a:r>
          </a:p>
        </p:txBody>
      </p:sp>
    </p:spTree>
    <p:extLst>
      <p:ext uri="{BB962C8B-B14F-4D97-AF65-F5344CB8AC3E}">
        <p14:creationId xmlns:p14="http://schemas.microsoft.com/office/powerpoint/2010/main" val="746999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A3F38-73AB-652B-DD58-2A10201BA484}"/>
              </a:ext>
            </a:extLst>
          </p:cNvPr>
          <p:cNvSpPr>
            <a:spLocks noGrp="1"/>
          </p:cNvSpPr>
          <p:nvPr>
            <p:ph type="title"/>
          </p:nvPr>
        </p:nvSpPr>
        <p:spPr>
          <a:xfrm>
            <a:off x="609600" y="274638"/>
            <a:ext cx="10972800" cy="625014"/>
          </a:xfrm>
        </p:spPr>
        <p:txBody>
          <a:bodyPr>
            <a:normAutofit fontScale="90000"/>
          </a:bodyPr>
          <a:lstStyle/>
          <a:p>
            <a:r>
              <a:rPr lang="en-US" sz="3600" b="1" dirty="0"/>
              <a:t>Digitalization Era (1967–2008)</a:t>
            </a:r>
            <a:endParaRPr lang="en-US" sz="3600" dirty="0"/>
          </a:p>
        </p:txBody>
      </p:sp>
      <p:sp>
        <p:nvSpPr>
          <p:cNvPr id="3" name="Content Placeholder 2">
            <a:extLst>
              <a:ext uri="{FF2B5EF4-FFF2-40B4-BE49-F238E27FC236}">
                <a16:creationId xmlns:a16="http://schemas.microsoft.com/office/drawing/2014/main" id="{E3DBE953-F607-2CBE-000D-A08362EA4F8A}"/>
              </a:ext>
            </a:extLst>
          </p:cNvPr>
          <p:cNvSpPr>
            <a:spLocks noGrp="1"/>
          </p:cNvSpPr>
          <p:nvPr>
            <p:ph idx="1"/>
          </p:nvPr>
        </p:nvSpPr>
        <p:spPr>
          <a:xfrm>
            <a:off x="609600" y="1312607"/>
            <a:ext cx="10972800" cy="4813558"/>
          </a:xfrm>
        </p:spPr>
        <p:txBody>
          <a:bodyPr>
            <a:normAutofit fontScale="92500" lnSpcReduction="20000"/>
          </a:bodyPr>
          <a:lstStyle/>
          <a:p>
            <a:pPr lvl="0" algn="just"/>
            <a:r>
              <a:rPr lang="en-US" dirty="0"/>
              <a:t>First ATM installed by Barclays (1967): dramatically increased public access to banking, prompting global proliferation.</a:t>
            </a:r>
            <a:r>
              <a:rPr lang="en-US" u="sng" baseline="30000" dirty="0"/>
              <a:t>[</a:t>
            </a:r>
          </a:p>
          <a:p>
            <a:pPr lvl="0" algn="just"/>
            <a:r>
              <a:rPr lang="en-US" dirty="0"/>
              <a:t>1970s: Launch of NASDAQ, the first fully electronic stock exchange, changing how equity markets operated.</a:t>
            </a:r>
            <a:endParaRPr lang="en-US" u="sng" baseline="30000" dirty="0"/>
          </a:p>
          <a:p>
            <a:pPr lvl="0" algn="just"/>
            <a:r>
              <a:rPr lang="en-US" dirty="0"/>
              <a:t>Foundation of SWIFT (1973): standardized secure communication for global financial transactions.</a:t>
            </a:r>
          </a:p>
          <a:p>
            <a:pPr lvl="0" algn="just"/>
            <a:r>
              <a:rPr lang="en-US" dirty="0"/>
              <a:t>1980s: Bank mainframes and online banking transformed internal and customer-facing processes, paving the way for internet and e-commerce.</a:t>
            </a:r>
          </a:p>
          <a:p>
            <a:pPr algn="just"/>
            <a:r>
              <a:rPr lang="en-US" dirty="0"/>
              <a:t>1998: PayPal founded, marking a major step in digital payments and peer-to-peer transfers</a:t>
            </a:r>
          </a:p>
        </p:txBody>
      </p:sp>
    </p:spTree>
    <p:extLst>
      <p:ext uri="{BB962C8B-B14F-4D97-AF65-F5344CB8AC3E}">
        <p14:creationId xmlns:p14="http://schemas.microsoft.com/office/powerpoint/2010/main" val="2900654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805F2-63F0-345B-C881-F51B9604641E}"/>
              </a:ext>
            </a:extLst>
          </p:cNvPr>
          <p:cNvSpPr>
            <a:spLocks noGrp="1"/>
          </p:cNvSpPr>
          <p:nvPr>
            <p:ph type="title"/>
          </p:nvPr>
        </p:nvSpPr>
        <p:spPr/>
        <p:txBody>
          <a:bodyPr/>
          <a:lstStyle/>
          <a:p>
            <a:r>
              <a:rPr lang="en-US" b="1" dirty="0"/>
              <a:t>Modern Fintech Era (2008–Present)</a:t>
            </a:r>
            <a:endParaRPr lang="en-US" dirty="0"/>
          </a:p>
        </p:txBody>
      </p:sp>
      <p:sp>
        <p:nvSpPr>
          <p:cNvPr id="3" name="Content Placeholder 2">
            <a:extLst>
              <a:ext uri="{FF2B5EF4-FFF2-40B4-BE49-F238E27FC236}">
                <a16:creationId xmlns:a16="http://schemas.microsoft.com/office/drawing/2014/main" id="{A27133FB-472E-A934-A046-451151BFAC94}"/>
              </a:ext>
            </a:extLst>
          </p:cNvPr>
          <p:cNvSpPr>
            <a:spLocks noGrp="1"/>
          </p:cNvSpPr>
          <p:nvPr>
            <p:ph idx="1"/>
          </p:nvPr>
        </p:nvSpPr>
        <p:spPr/>
        <p:txBody>
          <a:bodyPr>
            <a:normAutofit fontScale="92500" lnSpcReduction="20000"/>
          </a:bodyPr>
          <a:lstStyle/>
          <a:p>
            <a:pPr lvl="0" algn="just"/>
            <a:r>
              <a:rPr lang="en-US" dirty="0"/>
              <a:t>Global Financial Crisis (2008) sparked a wave of new financial regulations and opened the door for non-traditional providers (“</a:t>
            </a:r>
            <a:r>
              <a:rPr lang="en-US" dirty="0" err="1"/>
              <a:t>fintechs</a:t>
            </a:r>
            <a:r>
              <a:rPr lang="en-US" dirty="0"/>
              <a:t>”).</a:t>
            </a:r>
          </a:p>
          <a:p>
            <a:pPr lvl="0" algn="just"/>
            <a:r>
              <a:rPr lang="en-US" dirty="0"/>
              <a:t>2009: Creation of Bitcoin and blockchain technology, introducing decentralized finance and digital currencies.</a:t>
            </a:r>
          </a:p>
          <a:p>
            <a:pPr lvl="0" algn="just"/>
            <a:r>
              <a:rPr lang="en-US" dirty="0"/>
              <a:t>Widespread smartphone adoption made mobile banking and payments primary methods of financial interaction (Google Wallet 2011, Apple Pay 2014).</a:t>
            </a:r>
          </a:p>
          <a:p>
            <a:pPr lvl="0" algn="just"/>
            <a:r>
              <a:rPr lang="en-US" dirty="0"/>
              <a:t>“Open banking” and real-time digital payments changed consumer and business expectations for speed, accessibility, and transparency.</a:t>
            </a:r>
          </a:p>
          <a:p>
            <a:pPr algn="just"/>
            <a:endParaRPr lang="en-US" dirty="0"/>
          </a:p>
        </p:txBody>
      </p:sp>
    </p:spTree>
    <p:extLst>
      <p:ext uri="{BB962C8B-B14F-4D97-AF65-F5344CB8AC3E}">
        <p14:creationId xmlns:p14="http://schemas.microsoft.com/office/powerpoint/2010/main" val="3752879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B2D00-C88B-B54C-7435-95B4B3D7082F}"/>
              </a:ext>
            </a:extLst>
          </p:cNvPr>
          <p:cNvSpPr>
            <a:spLocks noGrp="1"/>
          </p:cNvSpPr>
          <p:nvPr>
            <p:ph type="title"/>
          </p:nvPr>
        </p:nvSpPr>
        <p:spPr/>
        <p:txBody>
          <a:bodyPr/>
          <a:lstStyle/>
          <a:p>
            <a:r>
              <a:rPr lang="en-US" b="1" dirty="0"/>
              <a:t>Financial Innovation: Road ahead</a:t>
            </a:r>
            <a:endParaRPr lang="en-US" dirty="0"/>
          </a:p>
        </p:txBody>
      </p:sp>
      <p:sp>
        <p:nvSpPr>
          <p:cNvPr id="3" name="Content Placeholder 2">
            <a:extLst>
              <a:ext uri="{FF2B5EF4-FFF2-40B4-BE49-F238E27FC236}">
                <a16:creationId xmlns:a16="http://schemas.microsoft.com/office/drawing/2014/main" id="{C1B4508E-3F1B-E1F6-4CA6-AD1F55679D26}"/>
              </a:ext>
            </a:extLst>
          </p:cNvPr>
          <p:cNvSpPr>
            <a:spLocks noGrp="1"/>
          </p:cNvSpPr>
          <p:nvPr>
            <p:ph idx="1"/>
          </p:nvPr>
        </p:nvSpPr>
        <p:spPr/>
        <p:txBody>
          <a:bodyPr/>
          <a:lstStyle/>
          <a:p>
            <a:pPr lvl="0"/>
            <a:r>
              <a:rPr lang="en-US" b="1" dirty="0"/>
              <a:t>Substitution:</a:t>
            </a:r>
            <a:r>
              <a:rPr lang="en-US" dirty="0"/>
              <a:t> New ways to deliver existing services or products</a:t>
            </a:r>
          </a:p>
          <a:p>
            <a:pPr lvl="0"/>
            <a:r>
              <a:rPr lang="en-US" b="1" dirty="0"/>
              <a:t>Securitization:</a:t>
            </a:r>
            <a:r>
              <a:rPr lang="en-US" dirty="0"/>
              <a:t> Creating tradable securities from illiquid assets</a:t>
            </a:r>
          </a:p>
          <a:p>
            <a:pPr lvl="0"/>
            <a:r>
              <a:rPr lang="en-US" b="1" dirty="0"/>
              <a:t>Automation:</a:t>
            </a:r>
            <a:r>
              <a:rPr lang="en-US" dirty="0"/>
              <a:t> Digitalization and use of artificial intelligence to streamline operations</a:t>
            </a:r>
          </a:p>
          <a:p>
            <a:pPr lvl="0"/>
            <a:r>
              <a:rPr lang="en-US" b="1" dirty="0"/>
              <a:t>Banking:</a:t>
            </a:r>
            <a:r>
              <a:rPr lang="en-US" dirty="0"/>
              <a:t> Evolution of banking models, e.g. challenger banks, direct banking</a:t>
            </a:r>
          </a:p>
          <a:p>
            <a:pPr lvl="0"/>
            <a:r>
              <a:rPr lang="en-US" b="1" dirty="0"/>
              <a:t>Hedging:</a:t>
            </a:r>
            <a:r>
              <a:rPr lang="en-US" dirty="0"/>
              <a:t> Advanced risk management with derivatives and financial engineering.</a:t>
            </a:r>
          </a:p>
          <a:p>
            <a:endParaRPr lang="en-US" dirty="0"/>
          </a:p>
        </p:txBody>
      </p:sp>
    </p:spTree>
    <p:extLst>
      <p:ext uri="{BB962C8B-B14F-4D97-AF65-F5344CB8AC3E}">
        <p14:creationId xmlns:p14="http://schemas.microsoft.com/office/powerpoint/2010/main" val="369379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AC4AB-34CD-C308-AA23-AF0E58F3C096}"/>
              </a:ext>
            </a:extLst>
          </p:cNvPr>
          <p:cNvSpPr>
            <a:spLocks noGrp="1"/>
          </p:cNvSpPr>
          <p:nvPr>
            <p:ph type="title"/>
          </p:nvPr>
        </p:nvSpPr>
        <p:spPr/>
        <p:txBody>
          <a:bodyPr/>
          <a:lstStyle/>
          <a:p>
            <a:r>
              <a:rPr lang="en-US" b="1" dirty="0"/>
              <a:t> Significance</a:t>
            </a:r>
            <a:endParaRPr lang="en-US" dirty="0"/>
          </a:p>
        </p:txBody>
      </p:sp>
      <p:sp>
        <p:nvSpPr>
          <p:cNvPr id="3" name="Content Placeholder 2">
            <a:extLst>
              <a:ext uri="{FF2B5EF4-FFF2-40B4-BE49-F238E27FC236}">
                <a16:creationId xmlns:a16="http://schemas.microsoft.com/office/drawing/2014/main" id="{A7820CA0-D686-CF73-941F-5967A5C53D3C}"/>
              </a:ext>
            </a:extLst>
          </p:cNvPr>
          <p:cNvSpPr>
            <a:spLocks noGrp="1"/>
          </p:cNvSpPr>
          <p:nvPr>
            <p:ph idx="1"/>
          </p:nvPr>
        </p:nvSpPr>
        <p:spPr/>
        <p:txBody>
          <a:bodyPr/>
          <a:lstStyle/>
          <a:p>
            <a:pPr lvl="0"/>
            <a:r>
              <a:rPr lang="en-US" dirty="0"/>
              <a:t>Made finance global, fast, and increasingly inclusive</a:t>
            </a:r>
          </a:p>
          <a:p>
            <a:pPr lvl="0"/>
            <a:r>
              <a:rPr lang="en-US" dirty="0"/>
              <a:t>Expanded financial access to individuals and businesses</a:t>
            </a:r>
          </a:p>
          <a:p>
            <a:pPr lvl="0"/>
            <a:r>
              <a:rPr lang="en-US" dirty="0"/>
              <a:t>Enabled new risk management tools (e.g., derivatives, insurance-linked securities)</a:t>
            </a:r>
          </a:p>
          <a:p>
            <a:pPr lvl="0"/>
            <a:r>
              <a:rPr lang="en-US" dirty="0"/>
              <a:t>Played a role in economic booms and crises, emphasizing the need for innovation balanced by regulation.</a:t>
            </a:r>
          </a:p>
          <a:p>
            <a:endParaRPr lang="en-US" dirty="0"/>
          </a:p>
        </p:txBody>
      </p:sp>
    </p:spTree>
    <p:extLst>
      <p:ext uri="{BB962C8B-B14F-4D97-AF65-F5344CB8AC3E}">
        <p14:creationId xmlns:p14="http://schemas.microsoft.com/office/powerpoint/2010/main" val="4003242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ACDF8-F019-FD8C-9245-7617A8C11D32}"/>
              </a:ext>
            </a:extLst>
          </p:cNvPr>
          <p:cNvSpPr>
            <a:spLocks noGrp="1"/>
          </p:cNvSpPr>
          <p:nvPr>
            <p:ph type="title"/>
          </p:nvPr>
        </p:nvSpPr>
        <p:spPr/>
        <p:txBody>
          <a:bodyPr/>
          <a:lstStyle/>
          <a:p>
            <a:r>
              <a:rPr lang="en-US" dirty="0"/>
              <a:t>References</a:t>
            </a:r>
          </a:p>
        </p:txBody>
      </p:sp>
      <p:sp>
        <p:nvSpPr>
          <p:cNvPr id="7" name="Rectangle 5">
            <a:extLst>
              <a:ext uri="{FF2B5EF4-FFF2-40B4-BE49-F238E27FC236}">
                <a16:creationId xmlns:a16="http://schemas.microsoft.com/office/drawing/2014/main" id="{CD8715DB-FD3E-26DF-29CB-02BB554A449A}"/>
              </a:ext>
            </a:extLst>
          </p:cNvPr>
          <p:cNvSpPr>
            <a:spLocks noChangeArrowheads="1"/>
          </p:cNvSpPr>
          <p:nvPr/>
        </p:nvSpPr>
        <p:spPr bwMode="auto">
          <a:xfrm>
            <a:off x="855406" y="327414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4">
            <a:extLst>
              <a:ext uri="{FF2B5EF4-FFF2-40B4-BE49-F238E27FC236}">
                <a16:creationId xmlns:a16="http://schemas.microsoft.com/office/drawing/2014/main" id="{F86A546F-157E-09A1-8FA1-DB331FA54ED8}"/>
              </a:ext>
            </a:extLst>
          </p:cNvPr>
          <p:cNvSpPr>
            <a:spLocks noChangeArrowheads="1"/>
          </p:cNvSpPr>
          <p:nvPr/>
        </p:nvSpPr>
        <p:spPr bwMode="auto">
          <a:xfrm>
            <a:off x="855406" y="3731342"/>
            <a:ext cx="6038850" cy="0"/>
          </a:xfrm>
          <a:prstGeom prst="rect">
            <a:avLst/>
          </a:prstGeom>
          <a:solidFill>
            <a:srgbClr val="FFFFFF"/>
          </a:solidFill>
          <a:ln w="12700">
            <a:solidFill>
              <a:srgbClr val="000000">
                <a:alpha val="0"/>
              </a:srgbClr>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6">
            <a:extLst>
              <a:ext uri="{FF2B5EF4-FFF2-40B4-BE49-F238E27FC236}">
                <a16:creationId xmlns:a16="http://schemas.microsoft.com/office/drawing/2014/main" id="{6909FB55-254B-7E3E-F5EA-C7EA2EDB5DE6}"/>
              </a:ext>
            </a:extLst>
          </p:cNvPr>
          <p:cNvSpPr>
            <a:spLocks noChangeArrowheads="1"/>
          </p:cNvSpPr>
          <p:nvPr/>
        </p:nvSpPr>
        <p:spPr bwMode="auto">
          <a:xfrm>
            <a:off x="855407" y="2621128"/>
            <a:ext cx="10117394"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1500" algn="l"/>
              </a:tabLst>
              <a:defRPr>
                <a:solidFill>
                  <a:schemeClr val="tx1"/>
                </a:solidFill>
                <a:latin typeface="Arial" panose="020B0604020202020204" pitchFamily="34" charset="0"/>
              </a:defRPr>
            </a:lvl1pPr>
            <a:lvl2pPr eaLnBrk="0" fontAlgn="base" hangingPunct="0">
              <a:spcBef>
                <a:spcPct val="0"/>
              </a:spcBef>
              <a:spcAft>
                <a:spcPct val="0"/>
              </a:spcAft>
              <a:tabLst>
                <a:tab pos="571500" algn="l"/>
              </a:tabLst>
              <a:defRPr>
                <a:solidFill>
                  <a:schemeClr val="tx1"/>
                </a:solidFill>
                <a:latin typeface="Arial" panose="020B0604020202020204" pitchFamily="34" charset="0"/>
              </a:defRPr>
            </a:lvl2pPr>
            <a:lvl3pPr eaLnBrk="0" fontAlgn="base" hangingPunct="0">
              <a:spcBef>
                <a:spcPct val="0"/>
              </a:spcBef>
              <a:spcAft>
                <a:spcPct val="0"/>
              </a:spcAft>
              <a:tabLst>
                <a:tab pos="571500" algn="l"/>
              </a:tabLst>
              <a:defRPr>
                <a:solidFill>
                  <a:schemeClr val="tx1"/>
                </a:solidFill>
                <a:latin typeface="Arial" panose="020B0604020202020204" pitchFamily="34" charset="0"/>
              </a:defRPr>
            </a:lvl3pPr>
            <a:lvl4pPr eaLnBrk="0" fontAlgn="base" hangingPunct="0">
              <a:spcBef>
                <a:spcPct val="0"/>
              </a:spcBef>
              <a:spcAft>
                <a:spcPct val="0"/>
              </a:spcAft>
              <a:tabLst>
                <a:tab pos="571500" algn="l"/>
              </a:tabLst>
              <a:defRPr>
                <a:solidFill>
                  <a:schemeClr val="tx1"/>
                </a:solidFill>
                <a:latin typeface="Arial" panose="020B0604020202020204" pitchFamily="34" charset="0"/>
              </a:defRPr>
            </a:lvl4pPr>
            <a:lvl5pPr eaLnBrk="0" fontAlgn="base" hangingPunct="0">
              <a:spcBef>
                <a:spcPct val="0"/>
              </a:spcBef>
              <a:spcAft>
                <a:spcPct val="0"/>
              </a:spcAft>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altLang="en-US" sz="2400" b="0" i="0" strike="noStrike" cap="none" normalizeH="0" baseline="0" dirty="0">
                <a:ln>
                  <a:noFill/>
                </a:ln>
                <a:effectLst/>
                <a:latin typeface="Georgia" panose="02040502050405020303" pitchFamily="18" charset="0"/>
                <a:ea typeface="inter" charset="0"/>
                <a:cs typeface="inter" charset="0"/>
                <a:hlinkClick r:id="rId2">
                  <a:extLst>
                    <a:ext uri="{A12FA001-AC4F-418D-AE19-62706E023703}">
                      <ahyp:hlinkClr xmlns:ahyp="http://schemas.microsoft.com/office/drawing/2018/hyperlinkcolor" val="tx"/>
                    </a:ext>
                  </a:extLst>
                </a:hlinkClick>
              </a:rPr>
              <a:t>https://thepaymentsassociation.org/article/fintech-the-history-and-future-of-financial-technology/</a:t>
            </a:r>
            <a:r>
              <a:rPr kumimoji="0" lang="en-US" altLang="en-US" sz="2400" b="0" i="0" strike="noStrike" cap="none" normalizeH="0" baseline="0" dirty="0">
                <a:ln>
                  <a:noFill/>
                </a:ln>
                <a:effectLst/>
                <a:latin typeface="Georgia" panose="02040502050405020303" pitchFamily="18" charset="0"/>
                <a:ea typeface="inter" charset="0"/>
                <a:cs typeface="inter" charset="0"/>
              </a:rPr>
              <a:t>       </a:t>
            </a:r>
            <a:endParaRPr kumimoji="0" lang="en-US" altLang="en-US" sz="3600" b="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altLang="en-US" sz="2400" b="0" i="0" strike="noStrike" cap="none" normalizeH="0" baseline="0" dirty="0">
                <a:ln>
                  <a:noFill/>
                </a:ln>
                <a:effectLst/>
                <a:latin typeface="Georgia" panose="02040502050405020303" pitchFamily="18" charset="0"/>
                <a:ea typeface="inter" charset="0"/>
                <a:cs typeface="inter" charset="0"/>
                <a:hlinkClick r:id="rId3">
                  <a:extLst>
                    <a:ext uri="{A12FA001-AC4F-418D-AE19-62706E023703}">
                      <ahyp:hlinkClr xmlns:ahyp="http://schemas.microsoft.com/office/drawing/2018/hyperlinkcolor" val="tx"/>
                    </a:ext>
                  </a:extLst>
                </a:hlinkClick>
              </a:rPr>
              <a:t>https://en.wikipedia.org/wiki/Financial_technology</a:t>
            </a:r>
            <a:r>
              <a:rPr kumimoji="0" lang="en-US" altLang="en-US" sz="2400" b="0" i="0" strike="noStrike" cap="none" normalizeH="0" baseline="0" dirty="0">
                <a:ln>
                  <a:noFill/>
                </a:ln>
                <a:effectLst/>
                <a:latin typeface="Georgia" panose="02040502050405020303" pitchFamily="18" charset="0"/>
                <a:ea typeface="inter" charset="0"/>
                <a:cs typeface="inter" charset="0"/>
              </a:rPr>
              <a:t>      </a:t>
            </a:r>
            <a:endParaRPr kumimoji="0" lang="en-US" altLang="en-US" sz="3600" b="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altLang="en-US" sz="2400" b="0" i="0" strike="noStrike" cap="none" normalizeH="0" baseline="0" dirty="0">
                <a:ln>
                  <a:noFill/>
                </a:ln>
                <a:effectLst/>
                <a:latin typeface="Georgia" panose="02040502050405020303" pitchFamily="18" charset="0"/>
                <a:ea typeface="inter" charset="0"/>
                <a:cs typeface="inter" charset="0"/>
                <a:hlinkClick r:id="rId4">
                  <a:extLst>
                    <a:ext uri="{A12FA001-AC4F-418D-AE19-62706E023703}">
                      <ahyp:hlinkClr xmlns:ahyp="http://schemas.microsoft.com/office/drawing/2018/hyperlinkcolor" val="tx"/>
                    </a:ext>
                  </a:extLst>
                </a:hlinkClick>
              </a:rPr>
              <a:t>https://www.e-zigurat.com/en/blog/evolution-of-fintech/</a:t>
            </a:r>
            <a:r>
              <a:rPr kumimoji="0" lang="en-US" altLang="en-US" sz="2400" b="0" i="0" strike="noStrike" cap="none" normalizeH="0" baseline="0" dirty="0">
                <a:ln>
                  <a:noFill/>
                </a:ln>
                <a:effectLst/>
                <a:latin typeface="Georgia" panose="02040502050405020303" pitchFamily="18" charset="0"/>
                <a:ea typeface="inter" charset="0"/>
                <a:cs typeface="inter" charset="0"/>
              </a:rPr>
              <a:t>       </a:t>
            </a:r>
            <a:endParaRPr kumimoji="0" lang="en-US" altLang="en-US" sz="3600" b="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altLang="en-US" sz="2400" b="0" i="0" strike="noStrike" cap="none" normalizeH="0" baseline="0" dirty="0">
                <a:ln>
                  <a:noFill/>
                </a:ln>
                <a:effectLst/>
                <a:latin typeface="Georgia" panose="02040502050405020303" pitchFamily="18" charset="0"/>
                <a:ea typeface="inter" charset="0"/>
                <a:cs typeface="inter" charset="0"/>
                <a:hlinkClick r:id="rId5">
                  <a:extLst>
                    <a:ext uri="{A12FA001-AC4F-418D-AE19-62706E023703}">
                      <ahyp:hlinkClr xmlns:ahyp="http://schemas.microsoft.com/office/drawing/2018/hyperlinkcolor" val="tx"/>
                    </a:ext>
                  </a:extLst>
                </a:hlinkClick>
              </a:rPr>
              <a:t>https://www.mx.com/whitepapers/55-years-technology-banking/</a:t>
            </a:r>
            <a:r>
              <a:rPr kumimoji="0" lang="en-US" altLang="en-US" sz="2400" b="0" i="0" strike="noStrike" cap="none" normalizeH="0" baseline="0" dirty="0">
                <a:ln>
                  <a:noFill/>
                </a:ln>
                <a:effectLst/>
                <a:latin typeface="Georgia" panose="02040502050405020303" pitchFamily="18" charset="0"/>
                <a:ea typeface="inter" charset="0"/>
                <a:cs typeface="inter" charset="0"/>
              </a:rPr>
              <a:t>    </a:t>
            </a:r>
            <a:endParaRPr kumimoji="0" lang="en-US" altLang="en-US" sz="3600" b="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en-US" altLang="en-US" sz="2400" b="0" i="0" strike="noStrike" cap="none" normalizeH="0" baseline="0" dirty="0">
                <a:ln>
                  <a:noFill/>
                </a:ln>
                <a:effectLst/>
                <a:latin typeface="Georgia" panose="02040502050405020303" pitchFamily="18" charset="0"/>
                <a:ea typeface="inter" charset="0"/>
                <a:cs typeface="inter" charset="0"/>
                <a:hlinkClick r:id="rId6">
                  <a:extLst>
                    <a:ext uri="{A12FA001-AC4F-418D-AE19-62706E023703}">
                      <ahyp:hlinkClr xmlns:ahyp="http://schemas.microsoft.com/office/drawing/2018/hyperlinkcolor" val="tx"/>
                    </a:ext>
                  </a:extLst>
                </a:hlinkClick>
              </a:rPr>
              <a:t>https://www.juliusbaer.com/en/insights/future-insights/digital-disruption/a-brief-history-of-financial-innovation/</a:t>
            </a:r>
            <a:r>
              <a:rPr kumimoji="0" lang="en-US" altLang="en-US" sz="2400" b="0" i="0" strike="noStrike" cap="none" normalizeH="0" baseline="0" dirty="0">
                <a:ln>
                  <a:noFill/>
                </a:ln>
                <a:effectLst/>
                <a:latin typeface="Georgia" panose="02040502050405020303" pitchFamily="18" charset="0"/>
                <a:ea typeface="inter" charset="0"/>
                <a:cs typeface="inter" charset="0"/>
              </a:rPr>
              <a:t> </a:t>
            </a:r>
            <a:endParaRPr kumimoji="0" lang="en-US" altLang="en-US" sz="5400" b="0" i="0"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25753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 Pre-Industrial Era (Before 1760)</a:t>
            </a:r>
          </a:p>
        </p:txBody>
      </p:sp>
      <p:sp>
        <p:nvSpPr>
          <p:cNvPr id="3" name="Content Placeholder 2"/>
          <p:cNvSpPr>
            <a:spLocks noGrp="1"/>
          </p:cNvSpPr>
          <p:nvPr>
            <p:ph idx="1"/>
          </p:nvPr>
        </p:nvSpPr>
        <p:spPr/>
        <p:txBody>
          <a:bodyPr>
            <a:normAutofit/>
          </a:bodyPr>
          <a:lstStyle/>
          <a:p>
            <a:pPr algn="just"/>
            <a:r>
              <a:rPr dirty="0"/>
              <a:t>Barter system evolved into commodity money and metallic coins.</a:t>
            </a:r>
          </a:p>
          <a:p>
            <a:pPr algn="just"/>
            <a:r>
              <a:rPr dirty="0"/>
              <a:t>Merchant banking and bills of exchange facilitated trade.</a:t>
            </a:r>
          </a:p>
          <a:p>
            <a:pPr algn="just"/>
            <a:r>
              <a:rPr dirty="0"/>
              <a:t>Hundi system and letters of credit enhanced long-distance transactions.</a:t>
            </a:r>
          </a:p>
          <a:p>
            <a:pPr algn="just"/>
            <a:r>
              <a:rPr dirty="0"/>
              <a:t>Establishment of central banks like the Bank of England (1694).</a:t>
            </a:r>
          </a:p>
          <a:p>
            <a:pPr algn="just"/>
            <a:r>
              <a:rPr dirty="0"/>
              <a:t>Lloyd’s of London (1686) introduced structured maritime insurance.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2. Industrial Revolution 1.0 (1760 – 1850)</a:t>
            </a:r>
          </a:p>
        </p:txBody>
      </p:sp>
      <p:sp>
        <p:nvSpPr>
          <p:cNvPr id="3" name="Content Placeholder 2"/>
          <p:cNvSpPr>
            <a:spLocks noGrp="1"/>
          </p:cNvSpPr>
          <p:nvPr>
            <p:ph idx="1"/>
          </p:nvPr>
        </p:nvSpPr>
        <p:spPr/>
        <p:txBody>
          <a:bodyPr/>
          <a:lstStyle/>
          <a:p>
            <a:r>
              <a:rPr dirty="0"/>
              <a:t>Theme: Mechanization and Steam Power</a:t>
            </a:r>
          </a:p>
          <a:p>
            <a:r>
              <a:rPr dirty="0"/>
              <a:t>Introduction of steam engines and mechanized textile production.</a:t>
            </a:r>
          </a:p>
          <a:p>
            <a:r>
              <a:rPr dirty="0"/>
              <a:t>Development of railways and improved transportation.</a:t>
            </a:r>
          </a:p>
          <a:p>
            <a:r>
              <a:rPr dirty="0"/>
              <a:t>Financial innovations: Stock exchanges, commercial banks, </a:t>
            </a:r>
            <a:r>
              <a:rPr lang="en-US" dirty="0"/>
              <a:t>p</a:t>
            </a:r>
            <a:r>
              <a:rPr dirty="0"/>
              <a:t>aper money.</a:t>
            </a:r>
          </a:p>
          <a:p>
            <a:r>
              <a:rPr dirty="0"/>
              <a:t>Impact: Enabled large-scale capital mobilization and infrastructure growth.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t>3. Industrial Revolution 2.0 (1850 – 1945)</a:t>
            </a:r>
          </a:p>
        </p:txBody>
      </p:sp>
      <p:sp>
        <p:nvSpPr>
          <p:cNvPr id="3" name="Content Placeholder 2"/>
          <p:cNvSpPr>
            <a:spLocks noGrp="1"/>
          </p:cNvSpPr>
          <p:nvPr>
            <p:ph idx="1"/>
          </p:nvPr>
        </p:nvSpPr>
        <p:spPr/>
        <p:txBody>
          <a:bodyPr/>
          <a:lstStyle/>
          <a:p>
            <a:pPr algn="just"/>
            <a:r>
              <a:rPr dirty="0"/>
              <a:t>Theme: Mass Production, Electricity, and Steel</a:t>
            </a:r>
          </a:p>
          <a:p>
            <a:pPr algn="just"/>
            <a:r>
              <a:rPr dirty="0"/>
              <a:t>Assembly lines, telecommunication, automobiles, and steel production.</a:t>
            </a:r>
          </a:p>
          <a:p>
            <a:pPr algn="just"/>
            <a:r>
              <a:rPr dirty="0"/>
              <a:t>Corporate bonds, equity markets, and installment credit systems evolved.</a:t>
            </a:r>
          </a:p>
          <a:p>
            <a:pPr algn="just"/>
            <a:r>
              <a:rPr dirty="0"/>
              <a:t>Investment banks grew to finance industrial giants.</a:t>
            </a:r>
          </a:p>
          <a:p>
            <a:pPr algn="just"/>
            <a:r>
              <a:rPr dirty="0"/>
              <a:t>Impact: Rise of multinational corporations and global trade.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 Industrial Revolution 3.0 (1945 – 2000)</a:t>
            </a:r>
          </a:p>
        </p:txBody>
      </p:sp>
      <p:sp>
        <p:nvSpPr>
          <p:cNvPr id="3" name="Content Placeholder 2"/>
          <p:cNvSpPr>
            <a:spLocks noGrp="1"/>
          </p:cNvSpPr>
          <p:nvPr>
            <p:ph idx="1"/>
          </p:nvPr>
        </p:nvSpPr>
        <p:spPr/>
        <p:txBody>
          <a:bodyPr>
            <a:normAutofit lnSpcReduction="10000"/>
          </a:bodyPr>
          <a:lstStyle/>
          <a:p>
            <a:r>
              <a:rPr dirty="0"/>
              <a:t>Theme: Digital Revolution and Early Automation</a:t>
            </a:r>
          </a:p>
          <a:p>
            <a:r>
              <a:rPr dirty="0"/>
              <a:t>Computers, semiconductors, and telecommunication transformed business.</a:t>
            </a:r>
          </a:p>
          <a:p>
            <a:r>
              <a:rPr dirty="0"/>
              <a:t>Financial innovations: ATMs, credit cards, derivatives, ETFs, </a:t>
            </a:r>
            <a:r>
              <a:rPr lang="en-US" dirty="0"/>
              <a:t>v</a:t>
            </a:r>
            <a:r>
              <a:rPr dirty="0"/>
              <a:t>enture capital.</a:t>
            </a:r>
          </a:p>
          <a:p>
            <a:r>
              <a:rPr dirty="0"/>
              <a:t>Bretton Woods system (1944) standardized international </a:t>
            </a:r>
            <a:r>
              <a:rPr lang="en-US" dirty="0"/>
              <a:t>t</a:t>
            </a:r>
            <a:r>
              <a:rPr dirty="0"/>
              <a:t>rade finance.</a:t>
            </a:r>
          </a:p>
          <a:p>
            <a:r>
              <a:rPr dirty="0"/>
              <a:t>Impact: Global integration of financial markets and cross-border investments.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 Industrial Revolution 4.0 (2000 – 2020)</a:t>
            </a:r>
          </a:p>
        </p:txBody>
      </p:sp>
      <p:sp>
        <p:nvSpPr>
          <p:cNvPr id="3" name="Content Placeholder 2"/>
          <p:cNvSpPr>
            <a:spLocks noGrp="1"/>
          </p:cNvSpPr>
          <p:nvPr>
            <p:ph idx="1"/>
          </p:nvPr>
        </p:nvSpPr>
        <p:spPr/>
        <p:txBody>
          <a:bodyPr/>
          <a:lstStyle/>
          <a:p>
            <a:r>
              <a:rPr dirty="0"/>
              <a:t>Theme: Automation, IoT, and FinTech Transformation</a:t>
            </a:r>
          </a:p>
          <a:p>
            <a:r>
              <a:rPr dirty="0"/>
              <a:t>Integration of IoT, AI, big data, and blockchain in production systems.</a:t>
            </a:r>
          </a:p>
          <a:p>
            <a:r>
              <a:rPr dirty="0"/>
              <a:t>Financial innovations: UPI, digital wallets, cryptocurrencies, </a:t>
            </a:r>
            <a:r>
              <a:rPr dirty="0" err="1"/>
              <a:t>robo</a:t>
            </a:r>
            <a:r>
              <a:rPr dirty="0"/>
              <a:t>-advisory.</a:t>
            </a:r>
          </a:p>
          <a:p>
            <a:r>
              <a:rPr dirty="0"/>
              <a:t>Rise of peer-to-peer lending, crowdfunding, and DeFi.</a:t>
            </a:r>
          </a:p>
          <a:p>
            <a:r>
              <a:rPr dirty="0"/>
              <a:t>Impact: Enhanced financial inclusion and democratization of finance.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 Industrial Revolution 5.0 (2020 – Present)</a:t>
            </a:r>
          </a:p>
        </p:txBody>
      </p:sp>
      <p:sp>
        <p:nvSpPr>
          <p:cNvPr id="3" name="Content Placeholder 2"/>
          <p:cNvSpPr>
            <a:spLocks noGrp="1"/>
          </p:cNvSpPr>
          <p:nvPr>
            <p:ph idx="1"/>
          </p:nvPr>
        </p:nvSpPr>
        <p:spPr/>
        <p:txBody>
          <a:bodyPr>
            <a:normAutofit lnSpcReduction="10000"/>
          </a:bodyPr>
          <a:lstStyle/>
          <a:p>
            <a:r>
              <a:rPr dirty="0"/>
              <a:t>Theme: Human-Centric, Sustainable, and Collaborative Innovation</a:t>
            </a:r>
          </a:p>
          <a:p>
            <a:r>
              <a:rPr dirty="0"/>
              <a:t>Focus on sustainability, ESG investing, and circular economy models.</a:t>
            </a:r>
          </a:p>
          <a:p>
            <a:r>
              <a:rPr dirty="0"/>
              <a:t>Financial innovations: CBDCs, green finance, DeFi, hyper-personalized services.</a:t>
            </a:r>
          </a:p>
          <a:p>
            <a:r>
              <a:rPr dirty="0"/>
              <a:t>AI-human collaboration drives advanced problem-solving.</a:t>
            </a:r>
          </a:p>
          <a:p>
            <a:r>
              <a:rPr dirty="0"/>
              <a:t>Impact: Human-centric, ethical, and sustainable financial ecosystems.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462781"/>
          </a:xfrm>
        </p:spPr>
        <p:txBody>
          <a:bodyPr>
            <a:normAutofit fontScale="90000"/>
          </a:bodyPr>
          <a:lstStyle/>
          <a:p>
            <a:r>
              <a:rPr dirty="0"/>
              <a:t>Financial Innovations Across Industrial Revolutions</a:t>
            </a:r>
          </a:p>
        </p:txBody>
      </p:sp>
      <p:graphicFrame>
        <p:nvGraphicFramePr>
          <p:cNvPr id="3" name="Table 2"/>
          <p:cNvGraphicFramePr>
            <a:graphicFrameLocks noGrp="1"/>
          </p:cNvGraphicFramePr>
          <p:nvPr>
            <p:extLst>
              <p:ext uri="{D42A27DB-BD31-4B8C-83A1-F6EECF244321}">
                <p14:modId xmlns:p14="http://schemas.microsoft.com/office/powerpoint/2010/main" val="3405277200"/>
              </p:ext>
            </p:extLst>
          </p:nvPr>
        </p:nvGraphicFramePr>
        <p:xfrm>
          <a:off x="471948" y="737419"/>
          <a:ext cx="11518490" cy="5852160"/>
        </p:xfrm>
        <a:graphic>
          <a:graphicData uri="http://schemas.openxmlformats.org/drawingml/2006/table">
            <a:tbl>
              <a:tblPr firstRow="1" bandRow="1">
                <a:tableStyleId>{5C22544A-7EE6-4342-B048-85BDC9FD1C3A}</a:tableStyleId>
              </a:tblPr>
              <a:tblGrid>
                <a:gridCol w="2303698">
                  <a:extLst>
                    <a:ext uri="{9D8B030D-6E8A-4147-A177-3AD203B41FA5}">
                      <a16:colId xmlns:a16="http://schemas.microsoft.com/office/drawing/2014/main" val="20000"/>
                    </a:ext>
                  </a:extLst>
                </a:gridCol>
                <a:gridCol w="2303698">
                  <a:extLst>
                    <a:ext uri="{9D8B030D-6E8A-4147-A177-3AD203B41FA5}">
                      <a16:colId xmlns:a16="http://schemas.microsoft.com/office/drawing/2014/main" val="20001"/>
                    </a:ext>
                  </a:extLst>
                </a:gridCol>
                <a:gridCol w="2303698">
                  <a:extLst>
                    <a:ext uri="{9D8B030D-6E8A-4147-A177-3AD203B41FA5}">
                      <a16:colId xmlns:a16="http://schemas.microsoft.com/office/drawing/2014/main" val="20002"/>
                    </a:ext>
                  </a:extLst>
                </a:gridCol>
                <a:gridCol w="2303698">
                  <a:extLst>
                    <a:ext uri="{9D8B030D-6E8A-4147-A177-3AD203B41FA5}">
                      <a16:colId xmlns:a16="http://schemas.microsoft.com/office/drawing/2014/main" val="20003"/>
                    </a:ext>
                  </a:extLst>
                </a:gridCol>
                <a:gridCol w="2303698">
                  <a:extLst>
                    <a:ext uri="{9D8B030D-6E8A-4147-A177-3AD203B41FA5}">
                      <a16:colId xmlns:a16="http://schemas.microsoft.com/office/drawing/2014/main" val="20004"/>
                    </a:ext>
                  </a:extLst>
                </a:gridCol>
              </a:tblGrid>
              <a:tr h="236957">
                <a:tc>
                  <a:txBody>
                    <a:bodyPr/>
                    <a:lstStyle/>
                    <a:p>
                      <a:r>
                        <a:t>Industrial Phase</a:t>
                      </a:r>
                    </a:p>
                  </a:txBody>
                  <a:tcPr/>
                </a:tc>
                <a:tc>
                  <a:txBody>
                    <a:bodyPr/>
                    <a:lstStyle/>
                    <a:p>
                      <a:r>
                        <a:t>Period</a:t>
                      </a:r>
                    </a:p>
                  </a:txBody>
                  <a:tcPr/>
                </a:tc>
                <a:tc>
                  <a:txBody>
                    <a:bodyPr/>
                    <a:lstStyle/>
                    <a:p>
                      <a:r>
                        <a:t>Technological Focus</a:t>
                      </a:r>
                    </a:p>
                  </a:txBody>
                  <a:tcPr/>
                </a:tc>
                <a:tc>
                  <a:txBody>
                    <a:bodyPr/>
                    <a:lstStyle/>
                    <a:p>
                      <a:r>
                        <a:t>Financial Innovations</a:t>
                      </a:r>
                    </a:p>
                  </a:txBody>
                  <a:tcPr/>
                </a:tc>
                <a:tc>
                  <a:txBody>
                    <a:bodyPr/>
                    <a:lstStyle/>
                    <a:p>
                      <a:r>
                        <a:t>Impact on Finance</a:t>
                      </a:r>
                    </a:p>
                  </a:txBody>
                  <a:tcPr/>
                </a:tc>
                <a:extLst>
                  <a:ext uri="{0D108BD9-81ED-4DB2-BD59-A6C34878D82A}">
                    <a16:rowId xmlns:a16="http://schemas.microsoft.com/office/drawing/2014/main" val="10000"/>
                  </a:ext>
                </a:extLst>
              </a:tr>
              <a:tr h="552901">
                <a:tc>
                  <a:txBody>
                    <a:bodyPr/>
                    <a:lstStyle/>
                    <a:p>
                      <a:r>
                        <a:t>Pre-Industrial</a:t>
                      </a:r>
                    </a:p>
                  </a:txBody>
                  <a:tcPr/>
                </a:tc>
                <a:tc>
                  <a:txBody>
                    <a:bodyPr/>
                    <a:lstStyle/>
                    <a:p>
                      <a:r>
                        <a:t>Pre-1760</a:t>
                      </a:r>
                    </a:p>
                  </a:txBody>
                  <a:tcPr/>
                </a:tc>
                <a:tc>
                  <a:txBody>
                    <a:bodyPr/>
                    <a:lstStyle/>
                    <a:p>
                      <a:r>
                        <a:rPr dirty="0"/>
                        <a:t>Trade, metallurgy</a:t>
                      </a:r>
                    </a:p>
                  </a:txBody>
                  <a:tcPr/>
                </a:tc>
                <a:tc>
                  <a:txBody>
                    <a:bodyPr/>
                    <a:lstStyle/>
                    <a:p>
                      <a:r>
                        <a:t>Bills of exchange, joint-stock companies, insurance</a:t>
                      </a:r>
                    </a:p>
                  </a:txBody>
                  <a:tcPr/>
                </a:tc>
                <a:tc>
                  <a:txBody>
                    <a:bodyPr/>
                    <a:lstStyle/>
                    <a:p>
                      <a:r>
                        <a:t>Foundation of global finance</a:t>
                      </a:r>
                    </a:p>
                  </a:txBody>
                  <a:tcPr/>
                </a:tc>
                <a:extLst>
                  <a:ext uri="{0D108BD9-81ED-4DB2-BD59-A6C34878D82A}">
                    <a16:rowId xmlns:a16="http://schemas.microsoft.com/office/drawing/2014/main" val="10001"/>
                  </a:ext>
                </a:extLst>
              </a:tr>
              <a:tr h="552901">
                <a:tc>
                  <a:txBody>
                    <a:bodyPr/>
                    <a:lstStyle/>
                    <a:p>
                      <a:r>
                        <a:t>Industry 1.0</a:t>
                      </a:r>
                    </a:p>
                  </a:txBody>
                  <a:tcPr/>
                </a:tc>
                <a:tc>
                  <a:txBody>
                    <a:bodyPr/>
                    <a:lstStyle/>
                    <a:p>
                      <a:r>
                        <a:t>1760–1850</a:t>
                      </a:r>
                    </a:p>
                  </a:txBody>
                  <a:tcPr/>
                </a:tc>
                <a:tc>
                  <a:txBody>
                    <a:bodyPr/>
                    <a:lstStyle/>
                    <a:p>
                      <a:r>
                        <a:t>Steam power, mechanization</a:t>
                      </a:r>
                    </a:p>
                  </a:txBody>
                  <a:tcPr/>
                </a:tc>
                <a:tc>
                  <a:txBody>
                    <a:bodyPr/>
                    <a:lstStyle/>
                    <a:p>
                      <a:r>
                        <a:t>Stock exchanges, savings banks, paper money</a:t>
                      </a:r>
                    </a:p>
                  </a:txBody>
                  <a:tcPr/>
                </a:tc>
                <a:tc>
                  <a:txBody>
                    <a:bodyPr/>
                    <a:lstStyle/>
                    <a:p>
                      <a:r>
                        <a:t>Capital mobilization</a:t>
                      </a:r>
                    </a:p>
                  </a:txBody>
                  <a:tcPr/>
                </a:tc>
                <a:extLst>
                  <a:ext uri="{0D108BD9-81ED-4DB2-BD59-A6C34878D82A}">
                    <a16:rowId xmlns:a16="http://schemas.microsoft.com/office/drawing/2014/main" val="10002"/>
                  </a:ext>
                </a:extLst>
              </a:tr>
              <a:tr h="552901">
                <a:tc>
                  <a:txBody>
                    <a:bodyPr/>
                    <a:lstStyle/>
                    <a:p>
                      <a:r>
                        <a:t>Industry 2.0</a:t>
                      </a:r>
                    </a:p>
                  </a:txBody>
                  <a:tcPr/>
                </a:tc>
                <a:tc>
                  <a:txBody>
                    <a:bodyPr/>
                    <a:lstStyle/>
                    <a:p>
                      <a:r>
                        <a:t>1850–1945</a:t>
                      </a:r>
                    </a:p>
                  </a:txBody>
                  <a:tcPr/>
                </a:tc>
                <a:tc>
                  <a:txBody>
                    <a:bodyPr/>
                    <a:lstStyle/>
                    <a:p>
                      <a:r>
                        <a:t>Electricity, mass production</a:t>
                      </a:r>
                    </a:p>
                  </a:txBody>
                  <a:tcPr/>
                </a:tc>
                <a:tc>
                  <a:txBody>
                    <a:bodyPr/>
                    <a:lstStyle/>
                    <a:p>
                      <a:r>
                        <a:t>Bonds, equity markets, installment credit</a:t>
                      </a:r>
                    </a:p>
                  </a:txBody>
                  <a:tcPr/>
                </a:tc>
                <a:tc>
                  <a:txBody>
                    <a:bodyPr/>
                    <a:lstStyle/>
                    <a:p>
                      <a:r>
                        <a:rPr dirty="0"/>
                        <a:t>Rise of multinationals</a:t>
                      </a:r>
                    </a:p>
                  </a:txBody>
                  <a:tcPr/>
                </a:tc>
                <a:extLst>
                  <a:ext uri="{0D108BD9-81ED-4DB2-BD59-A6C34878D82A}">
                    <a16:rowId xmlns:a16="http://schemas.microsoft.com/office/drawing/2014/main" val="10003"/>
                  </a:ext>
                </a:extLst>
              </a:tr>
              <a:tr h="552901">
                <a:tc>
                  <a:txBody>
                    <a:bodyPr/>
                    <a:lstStyle/>
                    <a:p>
                      <a:r>
                        <a:t>Industry 3.0</a:t>
                      </a:r>
                    </a:p>
                  </a:txBody>
                  <a:tcPr/>
                </a:tc>
                <a:tc>
                  <a:txBody>
                    <a:bodyPr/>
                    <a:lstStyle/>
                    <a:p>
                      <a:r>
                        <a:t>1945–2000</a:t>
                      </a:r>
                    </a:p>
                  </a:txBody>
                  <a:tcPr/>
                </a:tc>
                <a:tc>
                  <a:txBody>
                    <a:bodyPr/>
                    <a:lstStyle/>
                    <a:p>
                      <a:r>
                        <a:t>Computers, telecom</a:t>
                      </a:r>
                    </a:p>
                  </a:txBody>
                  <a:tcPr/>
                </a:tc>
                <a:tc>
                  <a:txBody>
                    <a:bodyPr/>
                    <a:lstStyle/>
                    <a:p>
                      <a:r>
                        <a:t>Electronic banking, derivatives, ETFs, venture capital</a:t>
                      </a:r>
                    </a:p>
                  </a:txBody>
                  <a:tcPr/>
                </a:tc>
                <a:tc>
                  <a:txBody>
                    <a:bodyPr/>
                    <a:lstStyle/>
                    <a:p>
                      <a:r>
                        <a:t>Global integration of markets</a:t>
                      </a:r>
                    </a:p>
                  </a:txBody>
                  <a:tcPr/>
                </a:tc>
                <a:extLst>
                  <a:ext uri="{0D108BD9-81ED-4DB2-BD59-A6C34878D82A}">
                    <a16:rowId xmlns:a16="http://schemas.microsoft.com/office/drawing/2014/main" val="10004"/>
                  </a:ext>
                </a:extLst>
              </a:tr>
              <a:tr h="552901">
                <a:tc>
                  <a:txBody>
                    <a:bodyPr/>
                    <a:lstStyle/>
                    <a:p>
                      <a:r>
                        <a:t>Industry 4.0</a:t>
                      </a:r>
                    </a:p>
                  </a:txBody>
                  <a:tcPr/>
                </a:tc>
                <a:tc>
                  <a:txBody>
                    <a:bodyPr/>
                    <a:lstStyle/>
                    <a:p>
                      <a:r>
                        <a:t>2000–2020</a:t>
                      </a:r>
                    </a:p>
                  </a:txBody>
                  <a:tcPr/>
                </a:tc>
                <a:tc>
                  <a:txBody>
                    <a:bodyPr/>
                    <a:lstStyle/>
                    <a:p>
                      <a:r>
                        <a:t>IoT, AI, blockchain</a:t>
                      </a:r>
                    </a:p>
                  </a:txBody>
                  <a:tcPr/>
                </a:tc>
                <a:tc>
                  <a:txBody>
                    <a:bodyPr/>
                    <a:lstStyle/>
                    <a:p>
                      <a:r>
                        <a:t>FinTech, UPI, cryptocurrencies, robo-advisory</a:t>
                      </a:r>
                    </a:p>
                  </a:txBody>
                  <a:tcPr/>
                </a:tc>
                <a:tc>
                  <a:txBody>
                    <a:bodyPr/>
                    <a:lstStyle/>
                    <a:p>
                      <a:r>
                        <a:t>Financial democratization</a:t>
                      </a:r>
                    </a:p>
                  </a:txBody>
                  <a:tcPr/>
                </a:tc>
                <a:extLst>
                  <a:ext uri="{0D108BD9-81ED-4DB2-BD59-A6C34878D82A}">
                    <a16:rowId xmlns:a16="http://schemas.microsoft.com/office/drawing/2014/main" val="10005"/>
                  </a:ext>
                </a:extLst>
              </a:tr>
              <a:tr h="552901">
                <a:tc>
                  <a:txBody>
                    <a:bodyPr/>
                    <a:lstStyle/>
                    <a:p>
                      <a:r>
                        <a:t>Industry 5.0</a:t>
                      </a:r>
                    </a:p>
                  </a:txBody>
                  <a:tcPr/>
                </a:tc>
                <a:tc>
                  <a:txBody>
                    <a:bodyPr/>
                    <a:lstStyle/>
                    <a:p>
                      <a:r>
                        <a:t>2020–Present</a:t>
                      </a:r>
                    </a:p>
                  </a:txBody>
                  <a:tcPr/>
                </a:tc>
                <a:tc>
                  <a:txBody>
                    <a:bodyPr/>
                    <a:lstStyle/>
                    <a:p>
                      <a:r>
                        <a:t>AI-human collaboration, sustainability</a:t>
                      </a:r>
                    </a:p>
                  </a:txBody>
                  <a:tcPr/>
                </a:tc>
                <a:tc>
                  <a:txBody>
                    <a:bodyPr/>
                    <a:lstStyle/>
                    <a:p>
                      <a:r>
                        <a:t>ESG investing, CBDCs, DeFi, green finance</a:t>
                      </a:r>
                    </a:p>
                  </a:txBody>
                  <a:tcPr/>
                </a:tc>
                <a:tc>
                  <a:txBody>
                    <a:bodyPr/>
                    <a:lstStyle/>
                    <a:p>
                      <a:r>
                        <a:rPr dirty="0"/>
                        <a:t>Human-centric sustainable systems</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FBEEE-736B-0050-9329-A5127326F570}"/>
              </a:ext>
            </a:extLst>
          </p:cNvPr>
          <p:cNvSpPr>
            <a:spLocks noGrp="1"/>
          </p:cNvSpPr>
          <p:nvPr>
            <p:ph type="title"/>
          </p:nvPr>
        </p:nvSpPr>
        <p:spPr/>
        <p:txBody>
          <a:bodyPr>
            <a:normAutofit/>
          </a:bodyPr>
          <a:lstStyle/>
          <a:p>
            <a:r>
              <a:rPr lang="en-US" sz="3600" b="1" dirty="0"/>
              <a:t>History of Financial Innovation</a:t>
            </a:r>
          </a:p>
        </p:txBody>
      </p:sp>
      <p:sp>
        <p:nvSpPr>
          <p:cNvPr id="3" name="Content Placeholder 2">
            <a:extLst>
              <a:ext uri="{FF2B5EF4-FFF2-40B4-BE49-F238E27FC236}">
                <a16:creationId xmlns:a16="http://schemas.microsoft.com/office/drawing/2014/main" id="{26F55EE3-7C9E-1A12-48E4-085C6B93F8B7}"/>
              </a:ext>
            </a:extLst>
          </p:cNvPr>
          <p:cNvSpPr>
            <a:spLocks noGrp="1"/>
          </p:cNvSpPr>
          <p:nvPr>
            <p:ph idx="1"/>
          </p:nvPr>
        </p:nvSpPr>
        <p:spPr/>
        <p:txBody>
          <a:bodyPr>
            <a:normAutofit/>
          </a:bodyPr>
          <a:lstStyle/>
          <a:p>
            <a:pPr algn="just"/>
            <a:r>
              <a:rPr lang="en-US" sz="3600" dirty="0"/>
              <a:t>Financial innovation is the creation of new financial instruments, technologies, markets, or institutions, often transforming how individuals, firms, and governments manage money and financial risk.</a:t>
            </a:r>
          </a:p>
        </p:txBody>
      </p:sp>
    </p:spTree>
    <p:extLst>
      <p:ext uri="{BB962C8B-B14F-4D97-AF65-F5344CB8AC3E}">
        <p14:creationId xmlns:p14="http://schemas.microsoft.com/office/powerpoint/2010/main" val="2705449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992</Words>
  <Application>Microsoft Office PowerPoint</Application>
  <PresentationFormat>Widescreen</PresentationFormat>
  <Paragraphs>108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History of Financial Innovation with Industrial Revolutions</vt:lpstr>
      <vt:lpstr>1. Pre-Industrial Era (Before 1760)</vt:lpstr>
      <vt:lpstr>2. Industrial Revolution 1.0 (1760 – 1850)</vt:lpstr>
      <vt:lpstr>3. Industrial Revolution 2.0 (1850 – 1945)</vt:lpstr>
      <vt:lpstr>4. Industrial Revolution 3.0 (1945 – 2000)</vt:lpstr>
      <vt:lpstr>5. Industrial Revolution 4.0 (2000 – 2020)</vt:lpstr>
      <vt:lpstr>6. Industrial Revolution 5.0 (2020 – Present)</vt:lpstr>
      <vt:lpstr>Financial Innovations Across Industrial Revolutions</vt:lpstr>
      <vt:lpstr>History of Financial Innovation</vt:lpstr>
      <vt:lpstr>Major Historical Phases</vt:lpstr>
      <vt:lpstr>Digitalization Era (1967–2008)</vt:lpstr>
      <vt:lpstr>Modern Fintech Era (2008–Present)</vt:lpstr>
      <vt:lpstr>Financial Innovation: Road ahead</vt:lpstr>
      <vt:lpstr> Significance</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5</cp:revision>
  <dcterms:created xsi:type="dcterms:W3CDTF">2013-01-27T09:14:16Z</dcterms:created>
  <dcterms:modified xsi:type="dcterms:W3CDTF">2025-09-04T02:35:21Z</dcterms:modified>
  <cp:category/>
</cp:coreProperties>
</file>