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85" r:id="rId2"/>
    <p:sldId id="276" r:id="rId3"/>
    <p:sldId id="277" r:id="rId4"/>
    <p:sldId id="274" r:id="rId5"/>
    <p:sldId id="271" r:id="rId6"/>
    <p:sldId id="282" r:id="rId7"/>
    <p:sldId id="272" r:id="rId8"/>
    <p:sldId id="283" r:id="rId9"/>
    <p:sldId id="273" r:id="rId10"/>
    <p:sldId id="258" r:id="rId11"/>
    <p:sldId id="265" r:id="rId12"/>
    <p:sldId id="269" r:id="rId13"/>
    <p:sldId id="270" r:id="rId14"/>
    <p:sldId id="278" r:id="rId15"/>
    <p:sldId id="280" r:id="rId16"/>
    <p:sldId id="279" r:id="rId17"/>
    <p:sldId id="281" r:id="rId18"/>
    <p:sldId id="284"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EB658A-9684-480F-B235-9C9751BFDE69}" type="datetimeFigureOut">
              <a:rPr lang="en-US" smtClean="0"/>
              <a:t>12/18/2020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15153C5-E9B4-421D-9719-3205027A20E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15153C5-E9B4-421D-9719-3205027A20E0}" type="slidenum">
              <a:rPr lang="en-US" smtClean="0"/>
              <a:t>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6E0C42F-F107-41A4-A479-CD178638B2C5}" type="datetimeFigureOut">
              <a:rPr lang="en-US" smtClean="0"/>
              <a:pPr/>
              <a:t>12/18/2020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D016694-CD3B-4279-B547-FC6B74BEDA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0C42F-F107-41A4-A479-CD178638B2C5}" type="datetimeFigureOut">
              <a:rPr lang="en-US" smtClean="0"/>
              <a:pPr/>
              <a:t>12/18/2020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16694-CD3B-4279-B547-FC6B74BEDA1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334933"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5ACFE114-9A41-4B34-87F7-549C59371E01}"/>
              </a:ext>
            </a:extLst>
          </p:cNvPr>
          <p:cNvSpPr>
            <a:spLocks noGrp="1"/>
          </p:cNvSpPr>
          <p:nvPr>
            <p:ph type="title"/>
          </p:nvPr>
        </p:nvSpPr>
        <p:spPr>
          <a:xfrm>
            <a:off x="891051" y="381935"/>
            <a:ext cx="3006438" cy="5974414"/>
          </a:xfrm>
        </p:spPr>
        <p:txBody>
          <a:bodyPr anchor="ctr">
            <a:normAutofit/>
          </a:bodyPr>
          <a:lstStyle/>
          <a:p>
            <a:r>
              <a:rPr lang="en-US" sz="4800" dirty="0">
                <a:solidFill>
                  <a:srgbClr val="FFFFFF"/>
                </a:solidFill>
              </a:rPr>
              <a:t>History of Banking in India	</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60420" y="554152"/>
            <a:ext cx="430632"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Content Placeholder 2">
            <a:extLst>
              <a:ext uri="{FF2B5EF4-FFF2-40B4-BE49-F238E27FC236}">
                <a16:creationId xmlns:a16="http://schemas.microsoft.com/office/drawing/2014/main" id="{49D792C5-698E-40A7-B0C8-8548A0D4F5CC}"/>
              </a:ext>
            </a:extLst>
          </p:cNvPr>
          <p:cNvSpPr>
            <a:spLocks noGrp="1"/>
          </p:cNvSpPr>
          <p:nvPr>
            <p:ph idx="1"/>
          </p:nvPr>
        </p:nvSpPr>
        <p:spPr>
          <a:xfrm>
            <a:off x="4722924" y="3810000"/>
            <a:ext cx="3578706" cy="2546349"/>
          </a:xfrm>
        </p:spPr>
        <p:txBody>
          <a:bodyPr anchor="ctr">
            <a:normAutofit/>
          </a:bodyPr>
          <a:lstStyle/>
          <a:p>
            <a:r>
              <a:rPr lang="en-US" sz="1700" dirty="0">
                <a:solidFill>
                  <a:schemeClr val="tx1">
                    <a:alpha val="80000"/>
                  </a:schemeClr>
                </a:solidFill>
              </a:rPr>
              <a:t>Dr. Manish Dadhich</a:t>
            </a:r>
          </a:p>
          <a:p>
            <a:r>
              <a:rPr lang="en-US" sz="1700" dirty="0">
                <a:solidFill>
                  <a:schemeClr val="tx1">
                    <a:alpha val="80000"/>
                  </a:schemeClr>
                </a:solidFill>
              </a:rPr>
              <a:t>Assistant Professor</a:t>
            </a:r>
          </a:p>
          <a:p>
            <a:r>
              <a:rPr lang="en-US" sz="1700" dirty="0">
                <a:solidFill>
                  <a:schemeClr val="tx1">
                    <a:alpha val="80000"/>
                  </a:schemeClr>
                </a:solidFill>
              </a:rPr>
              <a:t>SPSU</a:t>
            </a: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6118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96000"/>
          </a:xfrm>
        </p:spPr>
        <p:txBody>
          <a:bodyPr>
            <a:normAutofit fontScale="85000" lnSpcReduction="10000"/>
          </a:bodyPr>
          <a:lstStyle/>
          <a:p>
            <a:pPr algn="just"/>
            <a:endParaRPr lang="en-US" dirty="0"/>
          </a:p>
          <a:p>
            <a:pPr algn="just"/>
            <a:r>
              <a:rPr lang="en-US" dirty="0"/>
              <a:t>1969 : </a:t>
            </a:r>
            <a:r>
              <a:rPr lang="en-US" dirty="0" err="1"/>
              <a:t>Nationalisation</a:t>
            </a:r>
            <a:r>
              <a:rPr lang="en-US" dirty="0"/>
              <a:t> of 14 major Banks.</a:t>
            </a:r>
          </a:p>
          <a:p>
            <a:pPr algn="just"/>
            <a:r>
              <a:rPr lang="en-US" dirty="0"/>
              <a:t>1971 : Creation of credit guarantee corporation.</a:t>
            </a:r>
          </a:p>
          <a:p>
            <a:pPr algn="just"/>
            <a:r>
              <a:rPr lang="en-US" dirty="0"/>
              <a:t>1975 : Creation of regional rural banks.</a:t>
            </a:r>
          </a:p>
          <a:p>
            <a:pPr algn="just"/>
            <a:r>
              <a:rPr lang="en-US" dirty="0"/>
              <a:t>1980 : </a:t>
            </a:r>
            <a:r>
              <a:rPr lang="en-US" dirty="0" err="1"/>
              <a:t>Nationalisation</a:t>
            </a:r>
            <a:r>
              <a:rPr lang="en-US" dirty="0"/>
              <a:t> </a:t>
            </a:r>
            <a:r>
              <a:rPr lang="en-US"/>
              <a:t>of six </a:t>
            </a:r>
            <a:r>
              <a:rPr lang="en-US" dirty="0"/>
              <a:t>banks with deposits over 200 </a:t>
            </a:r>
            <a:r>
              <a:rPr lang="en-US" dirty="0" err="1"/>
              <a:t>Crores</a:t>
            </a:r>
            <a:r>
              <a:rPr lang="en-US" dirty="0"/>
              <a:t>.</a:t>
            </a:r>
          </a:p>
          <a:p>
            <a:pPr algn="just"/>
            <a:r>
              <a:rPr lang="en-US" dirty="0"/>
              <a:t>With the second step of </a:t>
            </a:r>
            <a:r>
              <a:rPr lang="en-US" dirty="0" err="1"/>
              <a:t>nationalisation</a:t>
            </a:r>
            <a:r>
              <a:rPr lang="en-US" dirty="0"/>
              <a:t>, the GOI controlled around 91% of the banking business in India. Later on, in the year 1993, the government merged New Bank of India with Punjab National Bank. It was the only merger between </a:t>
            </a:r>
            <a:r>
              <a:rPr lang="en-US" dirty="0" err="1"/>
              <a:t>nationalised</a:t>
            </a:r>
            <a:r>
              <a:rPr lang="en-US" dirty="0"/>
              <a:t> banks and resulted in the reduction of the number of </a:t>
            </a:r>
            <a:r>
              <a:rPr lang="en-US" dirty="0" err="1"/>
              <a:t>nationalised</a:t>
            </a:r>
            <a:r>
              <a:rPr lang="en-US" dirty="0"/>
              <a:t> banks from 20 to 19. After this, until the 1990s, the </a:t>
            </a:r>
            <a:r>
              <a:rPr lang="en-US" dirty="0" err="1"/>
              <a:t>nationalised</a:t>
            </a:r>
            <a:r>
              <a:rPr lang="en-US" dirty="0"/>
              <a:t> banks grew at a pace of around 4%, closer to the average growth rate of the Indian economy.</a:t>
            </a:r>
          </a:p>
          <a:p>
            <a:pPr algn="just">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Autofit/>
          </a:bodyPr>
          <a:lstStyle/>
          <a:p>
            <a:br>
              <a:rPr lang="en-US" sz="3200" dirty="0"/>
            </a:br>
            <a:br>
              <a:rPr lang="en-US" sz="3200" dirty="0"/>
            </a:br>
            <a:r>
              <a:rPr lang="en-US" sz="3200" dirty="0"/>
              <a:t>PHASE- 3</a:t>
            </a:r>
            <a:br>
              <a:rPr lang="en-US" sz="3200" dirty="0"/>
            </a:br>
            <a:br>
              <a:rPr lang="en-US" sz="3200" dirty="0"/>
            </a:br>
            <a:endParaRPr lang="en-US" sz="3200" dirty="0"/>
          </a:p>
        </p:txBody>
      </p:sp>
      <p:sp>
        <p:nvSpPr>
          <p:cNvPr id="3" name="Content Placeholder 2"/>
          <p:cNvSpPr>
            <a:spLocks noGrp="1"/>
          </p:cNvSpPr>
          <p:nvPr>
            <p:ph idx="1"/>
          </p:nvPr>
        </p:nvSpPr>
        <p:spPr>
          <a:xfrm>
            <a:off x="457200" y="1447800"/>
            <a:ext cx="8229600" cy="4678363"/>
          </a:xfrm>
        </p:spPr>
        <p:txBody>
          <a:bodyPr>
            <a:normAutofit/>
          </a:bodyPr>
          <a:lstStyle/>
          <a:p>
            <a:pPr algn="just"/>
            <a:r>
              <a:rPr lang="en-US" dirty="0"/>
              <a:t>This phase brought many more facilities in the banking sector. In 1991, under the chairmanship of Mr. M </a:t>
            </a:r>
            <a:r>
              <a:rPr lang="en-US" dirty="0" err="1"/>
              <a:t>Narasimham</a:t>
            </a:r>
            <a:r>
              <a:rPr lang="en-US" dirty="0"/>
              <a:t>, a committee was set up which work for the liberalization of banks in India</a:t>
            </a:r>
          </a:p>
          <a:p>
            <a:pPr algn="just"/>
            <a:r>
              <a:rPr lang="en-US" dirty="0"/>
              <a:t>During this country is flooded with the Foreign banks and ATMs. Phone Baking and Net banking was introduced</a:t>
            </a:r>
          </a:p>
          <a:p>
            <a:pPr algn="just"/>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br>
              <a:rPr lang="en-US" sz="3200" b="1" dirty="0"/>
            </a:br>
            <a:r>
              <a:rPr lang="en-US" sz="3200" b="1" dirty="0"/>
              <a:t>RATIONAL FOR NATIONALIZATION</a:t>
            </a:r>
          </a:p>
        </p:txBody>
      </p:sp>
      <p:sp>
        <p:nvSpPr>
          <p:cNvPr id="3" name="Content Placeholder 2"/>
          <p:cNvSpPr>
            <a:spLocks noGrp="1"/>
          </p:cNvSpPr>
          <p:nvPr>
            <p:ph idx="1"/>
          </p:nvPr>
        </p:nvSpPr>
        <p:spPr/>
        <p:txBody>
          <a:bodyPr>
            <a:normAutofit/>
          </a:bodyPr>
          <a:lstStyle/>
          <a:p>
            <a:pPr algn="just"/>
            <a:r>
              <a:rPr lang="en-US" dirty="0"/>
              <a:t>Removal of control of few large Industrial and Business houses</a:t>
            </a:r>
          </a:p>
          <a:p>
            <a:pPr algn="just"/>
            <a:r>
              <a:rPr lang="en-US" dirty="0"/>
              <a:t>Provision for adequate credit for Agriculture, Small Industries, exports etc</a:t>
            </a:r>
          </a:p>
          <a:p>
            <a:pPr algn="just"/>
            <a:r>
              <a:rPr lang="en-US" dirty="0"/>
              <a:t>Giving Professional bent to management</a:t>
            </a:r>
          </a:p>
          <a:p>
            <a:pPr algn="just"/>
            <a:r>
              <a:rPr lang="en-US" dirty="0"/>
              <a:t>Encouraging a new class of entrepreneurs</a:t>
            </a:r>
          </a:p>
          <a:p>
            <a:pPr algn="just"/>
            <a:r>
              <a:rPr lang="en-US" dirty="0"/>
              <a:t>Change over from class banking to mass banking</a:t>
            </a:r>
          </a:p>
          <a:p>
            <a:pPr algn="just"/>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IMPACT OF NATIONALIZATION</a:t>
            </a:r>
          </a:p>
        </p:txBody>
      </p:sp>
      <p:sp>
        <p:nvSpPr>
          <p:cNvPr id="3" name="Content Placeholder 2"/>
          <p:cNvSpPr>
            <a:spLocks noGrp="1"/>
          </p:cNvSpPr>
          <p:nvPr>
            <p:ph idx="1"/>
          </p:nvPr>
        </p:nvSpPr>
        <p:spPr/>
        <p:txBody>
          <a:bodyPr>
            <a:normAutofit/>
          </a:bodyPr>
          <a:lstStyle/>
          <a:p>
            <a:r>
              <a:rPr lang="en-US" dirty="0"/>
              <a:t>Unprecedented growth in the branch network of the commercial banks</a:t>
            </a:r>
          </a:p>
          <a:p>
            <a:r>
              <a:rPr lang="en-US" dirty="0"/>
              <a:t>Rapid growth in deposit mobilization and expansion of credit</a:t>
            </a:r>
          </a:p>
          <a:p>
            <a:r>
              <a:rPr lang="en-US" dirty="0"/>
              <a:t>However commercial banks faces decline in profitability</a:t>
            </a:r>
          </a:p>
          <a:p>
            <a:r>
              <a:rPr lang="en-US" dirty="0"/>
              <a:t>Directed lending and less flexibility</a:t>
            </a:r>
          </a:p>
          <a:p>
            <a:r>
              <a:rPr lang="en-US" dirty="0"/>
              <a:t>Increase cost of operations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a:bodyPr>
          <a:lstStyle/>
          <a:p>
            <a:r>
              <a:rPr lang="en-US" sz="2800" b="1" dirty="0"/>
              <a:t>Post Nationalization of Banking in India</a:t>
            </a:r>
          </a:p>
        </p:txBody>
      </p:sp>
      <p:sp>
        <p:nvSpPr>
          <p:cNvPr id="3" name="Content Placeholder 2"/>
          <p:cNvSpPr>
            <a:spLocks noGrp="1"/>
          </p:cNvSpPr>
          <p:nvPr>
            <p:ph idx="1"/>
          </p:nvPr>
        </p:nvSpPr>
        <p:spPr>
          <a:xfrm>
            <a:off x="228600" y="762000"/>
            <a:ext cx="8686800" cy="5867400"/>
          </a:xfrm>
        </p:spPr>
        <p:txBody>
          <a:bodyPr>
            <a:normAutofit/>
          </a:bodyPr>
          <a:lstStyle/>
          <a:p>
            <a:pPr algn="just">
              <a:buNone/>
            </a:pPr>
            <a:r>
              <a:rPr lang="en-US" sz="2400" dirty="0"/>
              <a:t>1. </a:t>
            </a:r>
            <a:r>
              <a:rPr lang="en-US" sz="2400" b="1" dirty="0"/>
              <a:t>Expansion of Public Sector Banking </a:t>
            </a:r>
            <a:r>
              <a:rPr lang="en-US" sz="2400" dirty="0"/>
              <a:t>: Nationalization of RBI in 1948, SBI in 1955, 14 major banks in 1969 and 6 more banks in 1980 have expanded their role in banking sector. These banks have around 93% share in total banking business in India. </a:t>
            </a:r>
          </a:p>
          <a:p>
            <a:pPr algn="just">
              <a:buNone/>
            </a:pPr>
            <a:r>
              <a:rPr lang="en-US" sz="2400" dirty="0"/>
              <a:t>2. </a:t>
            </a:r>
            <a:r>
              <a:rPr lang="en-US" sz="2400" b="1" dirty="0"/>
              <a:t>Unprecedented branch expansion </a:t>
            </a:r>
            <a:r>
              <a:rPr lang="en-US" sz="2400" dirty="0"/>
              <a:t>– Total number of bank branches of commercial banks went up to 80514 on 30th June 2009 as against 4115 branches in 1951, number of rural branches also substantially increased and now around 40% branches are in rural areas. </a:t>
            </a:r>
          </a:p>
          <a:p>
            <a:pPr algn="just">
              <a:buNone/>
            </a:pPr>
            <a:r>
              <a:rPr lang="en-US" sz="2400" dirty="0"/>
              <a:t>3. </a:t>
            </a:r>
            <a:r>
              <a:rPr lang="en-US" sz="2400" b="1" dirty="0"/>
              <a:t>Unprecedented increase in deposits: </a:t>
            </a:r>
            <a:r>
              <a:rPr lang="en-US" sz="2400" dirty="0"/>
              <a:t>Total deposits of commercial banks in June 1969 were Rs.3897 </a:t>
            </a:r>
            <a:r>
              <a:rPr lang="en-US" sz="2400" dirty="0" err="1"/>
              <a:t>crores</a:t>
            </a:r>
            <a:r>
              <a:rPr lang="en-US" sz="2400" dirty="0"/>
              <a:t> which went up to Rs. 42, 64, 540 </a:t>
            </a:r>
            <a:r>
              <a:rPr lang="en-US" sz="2400" dirty="0" err="1"/>
              <a:t>crores</a:t>
            </a:r>
            <a:r>
              <a:rPr lang="en-US" sz="2400" dirty="0"/>
              <a:t> in June 2010. Composition of deposits has changed. Time deposits constitute 67% and demand deposits 13% of total deposits due to increase in awareness amongst public about earning interest on deposits.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Autofit/>
          </a:bodyPr>
          <a:lstStyle/>
          <a:p>
            <a:pPr algn="just">
              <a:buNone/>
            </a:pPr>
            <a:r>
              <a:rPr lang="en-US" sz="2400" dirty="0"/>
              <a:t>4. </a:t>
            </a:r>
            <a:r>
              <a:rPr lang="en-US" sz="2400" b="1" dirty="0"/>
              <a:t>Amalgamation of Banks – </a:t>
            </a:r>
            <a:r>
              <a:rPr lang="en-US" sz="2400" dirty="0"/>
              <a:t>To enlarge scopes of activities, gaining financial strength, area of operation, profitability and service net, large scale amalgamation are resorted in banking sector. New Bank of India was merged in PNB in 1993, United Western Bank in United Bank of India in 2006, and Bank of Rajasthan in ICICI Bank, State Bank of Indore in SBI. Govt. has also taken a policy decision to merge all subsidiary banks of SBI amalgamated in SBI on 1 April, 2017. </a:t>
            </a:r>
          </a:p>
          <a:p>
            <a:pPr algn="just">
              <a:buNone/>
            </a:pPr>
            <a:r>
              <a:rPr lang="en-US" sz="2400" dirty="0"/>
              <a:t>5. </a:t>
            </a:r>
            <a:r>
              <a:rPr lang="en-US" sz="2400" b="1" dirty="0"/>
              <a:t>Expansion in Credit Facilities</a:t>
            </a:r>
            <a:r>
              <a:rPr lang="en-US" sz="2400" dirty="0"/>
              <a:t>: Bank loans which were only Rs. 627 </a:t>
            </a:r>
            <a:r>
              <a:rPr lang="en-US" sz="2400" dirty="0" err="1"/>
              <a:t>crores</a:t>
            </a:r>
            <a:r>
              <a:rPr lang="en-US" sz="2400" dirty="0"/>
              <a:t> in 1951 went up to Rs. 30, 20,808 </a:t>
            </a:r>
            <a:r>
              <a:rPr lang="en-US" sz="2400" dirty="0" err="1"/>
              <a:t>crore</a:t>
            </a:r>
            <a:r>
              <a:rPr lang="en-US" sz="2400" dirty="0"/>
              <a:t> in 2010. This amount of credit is constantly increasing along with increase in deposits. </a:t>
            </a:r>
          </a:p>
          <a:p>
            <a:pPr algn="just">
              <a:buNone/>
            </a:pPr>
            <a:r>
              <a:rPr lang="en-US" sz="2400" dirty="0"/>
              <a:t>6</a:t>
            </a:r>
            <a:r>
              <a:rPr lang="en-US" sz="2400" b="1" dirty="0"/>
              <a:t>. Lending to </a:t>
            </a:r>
            <a:r>
              <a:rPr lang="en-US" sz="2400" b="1"/>
              <a:t>priority sector’s</a:t>
            </a:r>
            <a:r>
              <a:rPr lang="en-US" sz="2400" dirty="0"/>
              <a:t>: Like agriculture, small industry etc have gone up to Rs. 7,20,000 </a:t>
            </a:r>
            <a:r>
              <a:rPr lang="en-US" sz="2400" dirty="0" err="1"/>
              <a:t>crores</a:t>
            </a:r>
            <a:r>
              <a:rPr lang="en-US" sz="2400" dirty="0"/>
              <a:t> in 2009 as against a very small amount of Rs. 441 </a:t>
            </a:r>
            <a:r>
              <a:rPr lang="en-US" sz="2400" dirty="0" err="1"/>
              <a:t>crores</a:t>
            </a:r>
            <a:r>
              <a:rPr lang="en-US" sz="2400" dirty="0"/>
              <a:t> in 1969. Govt. has fixed a percentage of total loans which should go to priority sector. </a:t>
            </a:r>
          </a:p>
          <a:p>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Autofit/>
          </a:bodyPr>
          <a:lstStyle/>
          <a:p>
            <a:pPr algn="just">
              <a:buNone/>
            </a:pPr>
            <a:r>
              <a:rPr lang="en-US" dirty="0"/>
              <a:t>7. Social banking - Banks have started in a big way loans for social development by giving loans to unemployed persons, small business man, education loan consumption loans etc. and loans under employment schemes. </a:t>
            </a:r>
          </a:p>
          <a:p>
            <a:pPr algn="just">
              <a:buNone/>
            </a:pPr>
            <a:r>
              <a:rPr lang="en-US" dirty="0"/>
              <a:t>8. Investment advisory services- Banks have started advisory/consultancy services to investors for getting better return on their investments. </a:t>
            </a:r>
          </a:p>
          <a:p>
            <a:pPr algn="just">
              <a:buNone/>
            </a:pPr>
            <a:r>
              <a:rPr lang="en-US" dirty="0"/>
              <a:t>9. Agricultural and Rural Debt Relief- </a:t>
            </a:r>
            <a:r>
              <a:rPr lang="en-US" dirty="0" err="1"/>
              <a:t>Govt</a:t>
            </a:r>
            <a:r>
              <a:rPr lang="en-US" dirty="0"/>
              <a:t> started exempting farmers and rural debtors from paying their loans to banks.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fontScale="92500" lnSpcReduction="20000"/>
          </a:bodyPr>
          <a:lstStyle/>
          <a:p>
            <a:pPr algn="just">
              <a:buNone/>
            </a:pPr>
            <a:r>
              <a:rPr lang="en-US" dirty="0"/>
              <a:t>10. Innovative customer services: Such as- </a:t>
            </a:r>
          </a:p>
          <a:p>
            <a:pPr algn="just">
              <a:buNone/>
            </a:pPr>
            <a:r>
              <a:rPr lang="en-US" dirty="0"/>
              <a:t>- Intercity </a:t>
            </a:r>
            <a:r>
              <a:rPr lang="en-US" dirty="0" err="1"/>
              <a:t>cheque</a:t>
            </a:r>
            <a:r>
              <a:rPr lang="en-US" dirty="0"/>
              <a:t> books </a:t>
            </a:r>
          </a:p>
          <a:p>
            <a:pPr algn="just">
              <a:buNone/>
            </a:pPr>
            <a:r>
              <a:rPr lang="en-US" dirty="0"/>
              <a:t>- Payment of </a:t>
            </a:r>
            <a:r>
              <a:rPr lang="en-US" dirty="0" err="1"/>
              <a:t>cheques</a:t>
            </a:r>
            <a:r>
              <a:rPr lang="en-US" dirty="0"/>
              <a:t> at cash counter </a:t>
            </a:r>
          </a:p>
          <a:p>
            <a:pPr algn="just">
              <a:buNone/>
            </a:pPr>
            <a:r>
              <a:rPr lang="en-US" dirty="0"/>
              <a:t>- Loans against NSC </a:t>
            </a:r>
          </a:p>
          <a:p>
            <a:pPr algn="just">
              <a:buNone/>
            </a:pPr>
            <a:r>
              <a:rPr lang="en-US" dirty="0"/>
              <a:t>- ATM facilities </a:t>
            </a:r>
          </a:p>
          <a:p>
            <a:pPr algn="just">
              <a:buNone/>
            </a:pPr>
            <a:r>
              <a:rPr lang="en-US" dirty="0"/>
              <a:t>- Credit cards </a:t>
            </a:r>
          </a:p>
          <a:p>
            <a:pPr algn="just">
              <a:buNone/>
            </a:pPr>
            <a:r>
              <a:rPr lang="en-US" dirty="0"/>
              <a:t>- Mobile banking in rural/remote areas </a:t>
            </a:r>
          </a:p>
          <a:p>
            <a:pPr algn="just">
              <a:buNone/>
            </a:pPr>
            <a:r>
              <a:rPr lang="en-US" dirty="0"/>
              <a:t>- Various I.T. related services </a:t>
            </a:r>
          </a:p>
          <a:p>
            <a:pPr algn="just">
              <a:buNone/>
            </a:pPr>
            <a:r>
              <a:rPr lang="en-US" dirty="0"/>
              <a:t>- Such as e-banking, e-commerce, </a:t>
            </a:r>
          </a:p>
          <a:p>
            <a:pPr algn="just">
              <a:buNone/>
            </a:pPr>
            <a:r>
              <a:rPr lang="en-US" dirty="0"/>
              <a:t>- Online transfer of money, banking services on mobile phone, on line banking, RTGS systems, electronic fund transfer etc.</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sz="4400" dirty="0"/>
              <a:t>					Thank You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0936" y="548640"/>
            <a:ext cx="2700645" cy="5431536"/>
          </a:xfrm>
        </p:spPr>
        <p:txBody>
          <a:bodyPr>
            <a:normAutofit/>
          </a:bodyPr>
          <a:lstStyle/>
          <a:p>
            <a:br>
              <a:rPr lang="en-US" sz="2900" b="1" dirty="0"/>
            </a:br>
            <a:br>
              <a:rPr lang="en-US" sz="2900" b="1" dirty="0"/>
            </a:br>
            <a:r>
              <a:rPr lang="en-US" sz="2900" b="1" dirty="0"/>
              <a:t>PRE-INDEPENDENCE</a:t>
            </a:r>
            <a:br>
              <a:rPr lang="en-US" sz="2900" b="1" dirty="0"/>
            </a:br>
            <a:br>
              <a:rPr lang="en-US" sz="2900" b="1" dirty="0"/>
            </a:br>
            <a:endParaRPr lang="en-US" sz="2900" b="1" dirty="0"/>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347917" y="3261001"/>
            <a:ext cx="4480560" cy="13716"/>
          </a:xfrm>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 name="connsiteX0" fmla="*/ 0 w 4480560"/>
              <a:gd name="connsiteY0" fmla="*/ 0 h 13716"/>
              <a:gd name="connsiteX1" fmla="*/ 595274 w 4480560"/>
              <a:gd name="connsiteY1" fmla="*/ 0 h 13716"/>
              <a:gd name="connsiteX2" fmla="*/ 1100938 w 4480560"/>
              <a:gd name="connsiteY2" fmla="*/ 0 h 13716"/>
              <a:gd name="connsiteX3" fmla="*/ 1830629 w 4480560"/>
              <a:gd name="connsiteY3" fmla="*/ 0 h 13716"/>
              <a:gd name="connsiteX4" fmla="*/ 2425903 w 4480560"/>
              <a:gd name="connsiteY4" fmla="*/ 0 h 13716"/>
              <a:gd name="connsiteX5" fmla="*/ 3021178 w 4480560"/>
              <a:gd name="connsiteY5" fmla="*/ 0 h 13716"/>
              <a:gd name="connsiteX6" fmla="*/ 3750869 w 4480560"/>
              <a:gd name="connsiteY6" fmla="*/ 0 h 13716"/>
              <a:gd name="connsiteX7" fmla="*/ 4480560 w 4480560"/>
              <a:gd name="connsiteY7" fmla="*/ 0 h 13716"/>
              <a:gd name="connsiteX8" fmla="*/ 4480560 w 4480560"/>
              <a:gd name="connsiteY8" fmla="*/ 13716 h 13716"/>
              <a:gd name="connsiteX9" fmla="*/ 3930091 w 4480560"/>
              <a:gd name="connsiteY9" fmla="*/ 13716 h 13716"/>
              <a:gd name="connsiteX10" fmla="*/ 3290011 w 4480560"/>
              <a:gd name="connsiteY10" fmla="*/ 13716 h 13716"/>
              <a:gd name="connsiteX11" fmla="*/ 2649931 w 4480560"/>
              <a:gd name="connsiteY11" fmla="*/ 13716 h 13716"/>
              <a:gd name="connsiteX12" fmla="*/ 2054657 w 4480560"/>
              <a:gd name="connsiteY12" fmla="*/ 13716 h 13716"/>
              <a:gd name="connsiteX13" fmla="*/ 1324966 w 4480560"/>
              <a:gd name="connsiteY13" fmla="*/ 13716 h 13716"/>
              <a:gd name="connsiteX14" fmla="*/ 595274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574" y="14606"/>
                  <a:pt x="338605" y="-40"/>
                  <a:pt x="595274" y="0"/>
                </a:cubicBezTo>
                <a:cubicBezTo>
                  <a:pt x="856171" y="-2198"/>
                  <a:pt x="863435" y="-13333"/>
                  <a:pt x="1100938" y="0"/>
                </a:cubicBezTo>
                <a:cubicBezTo>
                  <a:pt x="1340270" y="17713"/>
                  <a:pt x="1418448" y="-18893"/>
                  <a:pt x="1651406" y="0"/>
                </a:cubicBezTo>
                <a:cubicBezTo>
                  <a:pt x="1875387" y="1627"/>
                  <a:pt x="2153037" y="22688"/>
                  <a:pt x="2336292" y="0"/>
                </a:cubicBezTo>
                <a:cubicBezTo>
                  <a:pt x="2522206" y="-4211"/>
                  <a:pt x="2718333" y="34959"/>
                  <a:pt x="2931566" y="0"/>
                </a:cubicBezTo>
                <a:cubicBezTo>
                  <a:pt x="3137043" y="-17106"/>
                  <a:pt x="3304331" y="1415"/>
                  <a:pt x="3482035" y="0"/>
                </a:cubicBezTo>
                <a:cubicBezTo>
                  <a:pt x="3649837" y="-24078"/>
                  <a:pt x="4010577" y="-51921"/>
                  <a:pt x="4480560" y="0"/>
                </a:cubicBezTo>
                <a:cubicBezTo>
                  <a:pt x="4480642" y="3611"/>
                  <a:pt x="4480510" y="9346"/>
                  <a:pt x="4480560" y="13716"/>
                </a:cubicBezTo>
                <a:cubicBezTo>
                  <a:pt x="4305601" y="36948"/>
                  <a:pt x="4025154" y="21890"/>
                  <a:pt x="3840480" y="13716"/>
                </a:cubicBezTo>
                <a:cubicBezTo>
                  <a:pt x="3668919" y="-16903"/>
                  <a:pt x="3556555" y="-17246"/>
                  <a:pt x="3290011" y="13716"/>
                </a:cubicBezTo>
                <a:cubicBezTo>
                  <a:pt x="2991827" y="13600"/>
                  <a:pt x="2862038" y="-27094"/>
                  <a:pt x="2560320" y="13716"/>
                </a:cubicBezTo>
                <a:cubicBezTo>
                  <a:pt x="2273396" y="32804"/>
                  <a:pt x="2159701" y="35426"/>
                  <a:pt x="1965046" y="13716"/>
                </a:cubicBezTo>
                <a:cubicBezTo>
                  <a:pt x="1785994" y="24616"/>
                  <a:pt x="1686680" y="47748"/>
                  <a:pt x="1459382" y="13716"/>
                </a:cubicBezTo>
                <a:cubicBezTo>
                  <a:pt x="1260610" y="398"/>
                  <a:pt x="913962" y="26960"/>
                  <a:pt x="774497" y="13716"/>
                </a:cubicBezTo>
                <a:cubicBezTo>
                  <a:pt x="689426" y="-2719"/>
                  <a:pt x="378264" y="1751"/>
                  <a:pt x="0" y="13716"/>
                </a:cubicBezTo>
                <a:cubicBezTo>
                  <a:pt x="-173" y="8371"/>
                  <a:pt x="-387" y="6213"/>
                  <a:pt x="0" y="0"/>
                </a:cubicBezTo>
                <a:close/>
              </a:path>
              <a:path w="4480560" h="13716" stroke="0" extrusionOk="0">
                <a:moveTo>
                  <a:pt x="0" y="0"/>
                </a:moveTo>
                <a:cubicBezTo>
                  <a:pt x="290844" y="5546"/>
                  <a:pt x="318443" y="10543"/>
                  <a:pt x="595274" y="0"/>
                </a:cubicBezTo>
                <a:cubicBezTo>
                  <a:pt x="862223" y="-10630"/>
                  <a:pt x="1008164" y="-6970"/>
                  <a:pt x="1100938" y="0"/>
                </a:cubicBezTo>
                <a:cubicBezTo>
                  <a:pt x="1231751" y="-9052"/>
                  <a:pt x="1563421" y="-55931"/>
                  <a:pt x="1830629" y="0"/>
                </a:cubicBezTo>
                <a:cubicBezTo>
                  <a:pt x="2081843" y="38764"/>
                  <a:pt x="2181743" y="16966"/>
                  <a:pt x="2425903" y="0"/>
                </a:cubicBezTo>
                <a:cubicBezTo>
                  <a:pt x="2657412" y="-20059"/>
                  <a:pt x="2795431" y="8423"/>
                  <a:pt x="3021178" y="0"/>
                </a:cubicBezTo>
                <a:cubicBezTo>
                  <a:pt x="3275119" y="-4749"/>
                  <a:pt x="3480943" y="2522"/>
                  <a:pt x="3750869" y="0"/>
                </a:cubicBezTo>
                <a:cubicBezTo>
                  <a:pt x="4005211" y="16055"/>
                  <a:pt x="4302144" y="-2969"/>
                  <a:pt x="4480560" y="0"/>
                </a:cubicBezTo>
                <a:cubicBezTo>
                  <a:pt x="4480397" y="3458"/>
                  <a:pt x="4481383" y="8632"/>
                  <a:pt x="4480560" y="13716"/>
                </a:cubicBezTo>
                <a:cubicBezTo>
                  <a:pt x="4261480" y="-10003"/>
                  <a:pt x="4206199" y="28529"/>
                  <a:pt x="3930091" y="13716"/>
                </a:cubicBezTo>
                <a:cubicBezTo>
                  <a:pt x="3666932" y="-15474"/>
                  <a:pt x="3493645" y="14804"/>
                  <a:pt x="3290011" y="13716"/>
                </a:cubicBezTo>
                <a:cubicBezTo>
                  <a:pt x="3137078" y="-41032"/>
                  <a:pt x="2894690" y="-17948"/>
                  <a:pt x="2649931" y="13716"/>
                </a:cubicBezTo>
                <a:cubicBezTo>
                  <a:pt x="2413020" y="21294"/>
                  <a:pt x="2225991" y="-10559"/>
                  <a:pt x="2054657" y="13716"/>
                </a:cubicBezTo>
                <a:cubicBezTo>
                  <a:pt x="1886877" y="37541"/>
                  <a:pt x="1548763" y="45390"/>
                  <a:pt x="1324966" y="13716"/>
                </a:cubicBezTo>
                <a:cubicBezTo>
                  <a:pt x="1040995" y="1897"/>
                  <a:pt x="786929" y="-17655"/>
                  <a:pt x="595274" y="13716"/>
                </a:cubicBezTo>
                <a:cubicBezTo>
                  <a:pt x="371401" y="32831"/>
                  <a:pt x="168483" y="23167"/>
                  <a:pt x="0" y="13716"/>
                </a:cubicBezTo>
                <a:cubicBezTo>
                  <a:pt x="-740" y="8467"/>
                  <a:pt x="-279" y="4434"/>
                  <a:pt x="0" y="0"/>
                </a:cubicBezTo>
                <a:close/>
              </a:path>
              <a:path w="4480560" h="13716" fill="none" stroke="0" extrusionOk="0">
                <a:moveTo>
                  <a:pt x="0" y="0"/>
                </a:moveTo>
                <a:cubicBezTo>
                  <a:pt x="254633" y="596"/>
                  <a:pt x="318854" y="8353"/>
                  <a:pt x="595274" y="0"/>
                </a:cubicBezTo>
                <a:cubicBezTo>
                  <a:pt x="857042" y="-2503"/>
                  <a:pt x="863005" y="-13327"/>
                  <a:pt x="1100938" y="0"/>
                </a:cubicBezTo>
                <a:cubicBezTo>
                  <a:pt x="1322315" y="28736"/>
                  <a:pt x="1429801" y="-15572"/>
                  <a:pt x="1651406" y="0"/>
                </a:cubicBezTo>
                <a:cubicBezTo>
                  <a:pt x="1861310" y="20479"/>
                  <a:pt x="2199002" y="36173"/>
                  <a:pt x="2336292" y="0"/>
                </a:cubicBezTo>
                <a:cubicBezTo>
                  <a:pt x="2504451" y="-23230"/>
                  <a:pt x="2735943" y="-3451"/>
                  <a:pt x="2931566" y="0"/>
                </a:cubicBezTo>
                <a:cubicBezTo>
                  <a:pt x="3109081" y="-33272"/>
                  <a:pt x="3310374" y="39503"/>
                  <a:pt x="3482035" y="0"/>
                </a:cubicBezTo>
                <a:cubicBezTo>
                  <a:pt x="3630968" y="-117346"/>
                  <a:pt x="3975789" y="30358"/>
                  <a:pt x="4480560" y="0"/>
                </a:cubicBezTo>
                <a:cubicBezTo>
                  <a:pt x="4480546" y="3532"/>
                  <a:pt x="4481771" y="9530"/>
                  <a:pt x="4480560" y="13716"/>
                </a:cubicBezTo>
                <a:cubicBezTo>
                  <a:pt x="4299745" y="8025"/>
                  <a:pt x="4055484" y="54224"/>
                  <a:pt x="3840480" y="13716"/>
                </a:cubicBezTo>
                <a:cubicBezTo>
                  <a:pt x="3665362" y="14404"/>
                  <a:pt x="3548412" y="6532"/>
                  <a:pt x="3290011" y="13716"/>
                </a:cubicBezTo>
                <a:cubicBezTo>
                  <a:pt x="3037450" y="36923"/>
                  <a:pt x="2862123" y="43167"/>
                  <a:pt x="2560320" y="13716"/>
                </a:cubicBezTo>
                <a:cubicBezTo>
                  <a:pt x="2308793" y="7156"/>
                  <a:pt x="2153402" y="-25971"/>
                  <a:pt x="1965046" y="13716"/>
                </a:cubicBezTo>
                <a:cubicBezTo>
                  <a:pt x="1778601" y="25944"/>
                  <a:pt x="1672011" y="23840"/>
                  <a:pt x="1459382" y="13716"/>
                </a:cubicBezTo>
                <a:cubicBezTo>
                  <a:pt x="1212351" y="-9856"/>
                  <a:pt x="906131" y="12859"/>
                  <a:pt x="774497" y="13716"/>
                </a:cubicBezTo>
                <a:cubicBezTo>
                  <a:pt x="636671" y="-47283"/>
                  <a:pt x="331670" y="1705"/>
                  <a:pt x="0" y="13716"/>
                </a:cubicBezTo>
                <a:cubicBezTo>
                  <a:pt x="-561" y="8546"/>
                  <a:pt x="-377" y="61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4480560"/>
                      <a:gd name="connsiteY0" fmla="*/ 0 h 13716"/>
                      <a:gd name="connsiteX1" fmla="*/ 595274 w 4480560"/>
                      <a:gd name="connsiteY1" fmla="*/ 0 h 13716"/>
                      <a:gd name="connsiteX2" fmla="*/ 1100938 w 4480560"/>
                      <a:gd name="connsiteY2" fmla="*/ 0 h 13716"/>
                      <a:gd name="connsiteX3" fmla="*/ 1651406 w 4480560"/>
                      <a:gd name="connsiteY3" fmla="*/ 0 h 13716"/>
                      <a:gd name="connsiteX4" fmla="*/ 2336292 w 4480560"/>
                      <a:gd name="connsiteY4" fmla="*/ 0 h 13716"/>
                      <a:gd name="connsiteX5" fmla="*/ 2931566 w 4480560"/>
                      <a:gd name="connsiteY5" fmla="*/ 0 h 13716"/>
                      <a:gd name="connsiteX6" fmla="*/ 3482035 w 4480560"/>
                      <a:gd name="connsiteY6" fmla="*/ 0 h 13716"/>
                      <a:gd name="connsiteX7" fmla="*/ 4480560 w 4480560"/>
                      <a:gd name="connsiteY7" fmla="*/ 0 h 13716"/>
                      <a:gd name="connsiteX8" fmla="*/ 4480560 w 4480560"/>
                      <a:gd name="connsiteY8" fmla="*/ 13716 h 13716"/>
                      <a:gd name="connsiteX9" fmla="*/ 3840480 w 4480560"/>
                      <a:gd name="connsiteY9" fmla="*/ 13716 h 13716"/>
                      <a:gd name="connsiteX10" fmla="*/ 3290011 w 4480560"/>
                      <a:gd name="connsiteY10" fmla="*/ 13716 h 13716"/>
                      <a:gd name="connsiteX11" fmla="*/ 2560320 w 4480560"/>
                      <a:gd name="connsiteY11" fmla="*/ 13716 h 13716"/>
                      <a:gd name="connsiteX12" fmla="*/ 1965046 w 4480560"/>
                      <a:gd name="connsiteY12" fmla="*/ 13716 h 13716"/>
                      <a:gd name="connsiteX13" fmla="*/ 1459382 w 4480560"/>
                      <a:gd name="connsiteY13" fmla="*/ 13716 h 13716"/>
                      <a:gd name="connsiteX14" fmla="*/ 774497 w 4480560"/>
                      <a:gd name="connsiteY14" fmla="*/ 13716 h 13716"/>
                      <a:gd name="connsiteX15" fmla="*/ 0 w 4480560"/>
                      <a:gd name="connsiteY15" fmla="*/ 13716 h 13716"/>
                      <a:gd name="connsiteX16" fmla="*/ 0 w 4480560"/>
                      <a:gd name="connsiteY16" fmla="*/ 0 h 13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3716"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273" y="3379"/>
                          <a:pt x="4480768" y="9289"/>
                          <a:pt x="4480560" y="13716"/>
                        </a:cubicBezTo>
                        <a:cubicBezTo>
                          <a:pt x="4314132" y="10352"/>
                          <a:pt x="4028383" y="32060"/>
                          <a:pt x="3840480" y="13716"/>
                        </a:cubicBezTo>
                        <a:cubicBezTo>
                          <a:pt x="3652577" y="-4628"/>
                          <a:pt x="3547615" y="-1724"/>
                          <a:pt x="3290011" y="13716"/>
                        </a:cubicBezTo>
                        <a:cubicBezTo>
                          <a:pt x="3032407" y="29156"/>
                          <a:pt x="2830268" y="4147"/>
                          <a:pt x="2560320" y="13716"/>
                        </a:cubicBezTo>
                        <a:cubicBezTo>
                          <a:pt x="2290372" y="23285"/>
                          <a:pt x="2147422" y="2156"/>
                          <a:pt x="1965046" y="13716"/>
                        </a:cubicBezTo>
                        <a:cubicBezTo>
                          <a:pt x="1782670" y="25276"/>
                          <a:pt x="1689791" y="36108"/>
                          <a:pt x="1459382" y="13716"/>
                        </a:cubicBezTo>
                        <a:cubicBezTo>
                          <a:pt x="1228973" y="-8676"/>
                          <a:pt x="915486" y="31929"/>
                          <a:pt x="774497" y="13716"/>
                        </a:cubicBezTo>
                        <a:cubicBezTo>
                          <a:pt x="633508" y="-4497"/>
                          <a:pt x="361442" y="-15679"/>
                          <a:pt x="0" y="13716"/>
                        </a:cubicBezTo>
                        <a:cubicBezTo>
                          <a:pt x="-362" y="8190"/>
                          <a:pt x="-434" y="6098"/>
                          <a:pt x="0" y="0"/>
                        </a:cubicBezTo>
                        <a:close/>
                      </a:path>
                      <a:path w="4480560" h="13716"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0360" y="3832"/>
                          <a:pt x="4481152" y="9314"/>
                          <a:pt x="4480560" y="13716"/>
                        </a:cubicBezTo>
                        <a:cubicBezTo>
                          <a:pt x="4279652" y="-11422"/>
                          <a:pt x="4200762" y="36994"/>
                          <a:pt x="3930091" y="13716"/>
                        </a:cubicBezTo>
                        <a:cubicBezTo>
                          <a:pt x="3659420" y="-9562"/>
                          <a:pt x="3456052" y="17722"/>
                          <a:pt x="3290011" y="13716"/>
                        </a:cubicBezTo>
                        <a:cubicBezTo>
                          <a:pt x="3123970" y="9710"/>
                          <a:pt x="2882392" y="28246"/>
                          <a:pt x="2649931" y="13716"/>
                        </a:cubicBezTo>
                        <a:cubicBezTo>
                          <a:pt x="2417470" y="-814"/>
                          <a:pt x="2238426" y="2765"/>
                          <a:pt x="2054657" y="13716"/>
                        </a:cubicBezTo>
                        <a:cubicBezTo>
                          <a:pt x="1870888" y="24667"/>
                          <a:pt x="1566368" y="40468"/>
                          <a:pt x="1324966" y="13716"/>
                        </a:cubicBezTo>
                        <a:cubicBezTo>
                          <a:pt x="1083564" y="-13036"/>
                          <a:pt x="787410" y="6374"/>
                          <a:pt x="595274" y="13716"/>
                        </a:cubicBezTo>
                        <a:cubicBezTo>
                          <a:pt x="403138" y="21058"/>
                          <a:pt x="169622" y="5927"/>
                          <a:pt x="0" y="13716"/>
                        </a:cubicBezTo>
                        <a:cubicBezTo>
                          <a:pt x="-475" y="8699"/>
                          <a:pt x="-565" y="4408"/>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331581" y="552091"/>
            <a:ext cx="5181483" cy="5431536"/>
          </a:xfrm>
        </p:spPr>
        <p:txBody>
          <a:bodyPr anchor="ctr">
            <a:normAutofit lnSpcReduction="10000"/>
          </a:bodyPr>
          <a:lstStyle/>
          <a:p>
            <a:pPr algn="just"/>
            <a:endParaRPr lang="en-US" sz="2400" dirty="0"/>
          </a:p>
          <a:p>
            <a:pPr algn="just"/>
            <a:r>
              <a:rPr lang="en-US" sz="2400" dirty="0"/>
              <a:t>On the eve of independence in 1947 there were 648 commercial banks comprising 97 scheduled and 551 non-scheduled banks.</a:t>
            </a:r>
          </a:p>
          <a:p>
            <a:pPr algn="just"/>
            <a:r>
              <a:rPr lang="en-US" sz="2400" dirty="0"/>
              <a:t>The number of banks office stood at 2,987, total deposit at Rs 100,800 million and advances Rs 4750 million.</a:t>
            </a:r>
          </a:p>
          <a:p>
            <a:pPr algn="just"/>
            <a:r>
              <a:rPr lang="en-US" sz="2400" dirty="0"/>
              <a:t>RBI (Reserve Bank of India) came into existence in 1935 as the central banking authority of India with a share capital of Rs 5 crores on the basis of recommendation of Hilton Young Commission. RBI was nationalized in 1949.</a:t>
            </a:r>
          </a:p>
          <a:p>
            <a:pPr algn="just"/>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pPr>
              <a:lnSpc>
                <a:spcPct val="90000"/>
              </a:lnSpc>
            </a:pPr>
            <a:r>
              <a:rPr lang="en-US" sz="4300" b="1"/>
              <a:t>BANKING DEVELOPMENT: PRE-NATIONALIZATION</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50" y="1929384"/>
            <a:ext cx="7886700" cy="4251960"/>
          </a:xfrm>
        </p:spPr>
        <p:txBody>
          <a:bodyPr>
            <a:normAutofit/>
          </a:bodyPr>
          <a:lstStyle/>
          <a:p>
            <a:pPr algn="just"/>
            <a:r>
              <a:rPr lang="en-US" sz="2800" dirty="0"/>
              <a:t>Credit was excessively skewed in favor of large borrowers.</a:t>
            </a:r>
          </a:p>
          <a:p>
            <a:pPr algn="just"/>
            <a:r>
              <a:rPr lang="en-US" sz="2800" dirty="0"/>
              <a:t>Agriculture Sector got only 2% of total bank credit.</a:t>
            </a:r>
          </a:p>
          <a:p>
            <a:pPr algn="just"/>
            <a:r>
              <a:rPr lang="en-US" sz="2800" dirty="0"/>
              <a:t>Features with the goal of achieving the equitable allocation of credit and relative priorities set out in the five years plan.</a:t>
            </a:r>
          </a:p>
          <a:p>
            <a:pPr algn="just"/>
            <a:r>
              <a:rPr lang="en-US" sz="2800" dirty="0"/>
              <a:t>In July 1969 Govt. of India nationalized 14 major scheduled commercial banks, each having the minimum deposit of Rs 500 million.</a:t>
            </a:r>
          </a:p>
          <a:p>
            <a:pPr algn="just"/>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p:cNvSpPr>
            <a:spLocks noGrp="1"/>
          </p:cNvSpPr>
          <p:nvPr>
            <p:ph type="title"/>
          </p:nvPr>
        </p:nvSpPr>
        <p:spPr>
          <a:xfrm>
            <a:off x="628650" y="365125"/>
            <a:ext cx="7886700" cy="567531"/>
          </a:xfrm>
        </p:spPr>
        <p:txBody>
          <a:bodyPr>
            <a:normAutofit fontScale="90000"/>
          </a:bodyPr>
          <a:lstStyle/>
          <a:p>
            <a:r>
              <a:rPr lang="en-US" sz="3600" dirty="0"/>
              <a:t>EVOLUTION OF INDIAN BANKING</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628650" y="1066800"/>
            <a:ext cx="7886700" cy="5110163"/>
          </a:xfrm>
        </p:spPr>
        <p:txBody>
          <a:bodyPr>
            <a:normAutofit/>
          </a:bodyPr>
          <a:lstStyle/>
          <a:p>
            <a:pPr algn="just">
              <a:lnSpc>
                <a:spcPct val="90000"/>
              </a:lnSpc>
            </a:pPr>
            <a:r>
              <a:rPr lang="en-US" sz="2800" dirty="0"/>
              <a:t>Among the first banks were the Bank of Hindustan, which was established in 1770 and liquidated in 1829–32; and the General Bank of India, established in 1786 but failed in 1791. From 1786 till today it has gone through three distinct phases.</a:t>
            </a:r>
          </a:p>
          <a:p>
            <a:pPr algn="just">
              <a:lnSpc>
                <a:spcPct val="90000"/>
              </a:lnSpc>
            </a:pPr>
            <a:r>
              <a:rPr lang="en-US" sz="2800" i="1" dirty="0"/>
              <a:t>Phase 1: Early phase from 1786 to 1969</a:t>
            </a:r>
          </a:p>
          <a:p>
            <a:pPr algn="just">
              <a:lnSpc>
                <a:spcPct val="90000"/>
              </a:lnSpc>
            </a:pPr>
            <a:r>
              <a:rPr lang="en-US" sz="2800" i="1" dirty="0"/>
              <a:t>Phase 2: Nationalization of Indian Banks and up to 1991 prior to Indian banking reforms</a:t>
            </a:r>
          </a:p>
          <a:p>
            <a:pPr algn="just">
              <a:lnSpc>
                <a:spcPct val="90000"/>
              </a:lnSpc>
            </a:pPr>
            <a:r>
              <a:rPr lang="en-US" sz="2800" i="1" dirty="0"/>
              <a:t>Phase 3: New phase of Indian Banking system with the advent of the Indian Financial Banking sector reforms after 1991.</a:t>
            </a:r>
          </a:p>
          <a:p>
            <a:pPr algn="just">
              <a:lnSpc>
                <a:spcPct val="90000"/>
              </a:lnSpc>
            </a:pPr>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2400"/>
            <a:ext cx="8229600" cy="6705600"/>
          </a:xfrm>
        </p:spPr>
        <p:txBody>
          <a:bodyPr>
            <a:normAutofit/>
          </a:bodyPr>
          <a:lstStyle/>
          <a:p>
            <a:pPr algn="ctr">
              <a:buNone/>
            </a:pPr>
            <a:r>
              <a:rPr lang="en-US" sz="4100" dirty="0"/>
              <a:t>Phase 1</a:t>
            </a:r>
          </a:p>
          <a:p>
            <a:pPr algn="just"/>
            <a:r>
              <a:rPr lang="en-US" dirty="0"/>
              <a:t>The first bank in India, called The General Bank of India was established in the year 1786. The East India Company established The Bank of Bengal/Calcutta (1809), Bank of Bombay (1840) and Bank of Madras (1843). </a:t>
            </a:r>
          </a:p>
          <a:p>
            <a:pPr algn="just"/>
            <a:r>
              <a:rPr lang="en-US" dirty="0"/>
              <a:t>These three individual units (Bank of Calcutta, Bank of Bombay, and Bank of Madras) were called as Presidency Banks. </a:t>
            </a:r>
          </a:p>
          <a:p>
            <a:pPr algn="just"/>
            <a:r>
              <a:rPr lang="en-US" dirty="0"/>
              <a:t>Allahabad Bank which was established in 1865, was for the first time completely run by Indians.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56521" y="1"/>
            <a:ext cx="851299"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just"/>
            <a:endParaRPr lang="en-US"/>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93647" y="2693652"/>
            <a:ext cx="4083433" cy="3062575"/>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just"/>
            <a:endParaRPr lang="en-US" dirty="0"/>
          </a:p>
        </p:txBody>
      </p:sp>
      <p:sp>
        <p:nvSpPr>
          <p:cNvPr id="3" name="Content Placeholder 2"/>
          <p:cNvSpPr>
            <a:spLocks noGrp="1"/>
          </p:cNvSpPr>
          <p:nvPr>
            <p:ph idx="1"/>
          </p:nvPr>
        </p:nvSpPr>
        <p:spPr>
          <a:xfrm>
            <a:off x="628650" y="1219200"/>
            <a:ext cx="7886700" cy="4957763"/>
          </a:xfrm>
        </p:spPr>
        <p:txBody>
          <a:bodyPr>
            <a:normAutofit/>
          </a:bodyPr>
          <a:lstStyle/>
          <a:p>
            <a:pPr algn="just">
              <a:lnSpc>
                <a:spcPct val="90000"/>
              </a:lnSpc>
            </a:pPr>
            <a:r>
              <a:rPr lang="en-US" sz="3000" dirty="0"/>
              <a:t>Punjab National Bank Ltd. was set up in 1894 with head quarters at Lahore. Between 1906 and 1913, Bank of India, Central Bank of India, Bank of Baroda, Canara Bank, Indian Bank, and Bank of Mysore were set up. </a:t>
            </a:r>
          </a:p>
          <a:p>
            <a:pPr algn="just">
              <a:lnSpc>
                <a:spcPct val="90000"/>
              </a:lnSpc>
            </a:pPr>
            <a:r>
              <a:rPr lang="en-US" sz="3000" dirty="0"/>
              <a:t>In 1921, all presidency banks were amalgamated to form the Imperial Bank of India which was run by European Shareholders. After that the Reserve Bank of India was established in April 1935.</a:t>
            </a:r>
          </a:p>
          <a:p>
            <a:pPr algn="just">
              <a:lnSpc>
                <a:spcPct val="90000"/>
              </a:lnSpc>
            </a:pPr>
            <a:endParaRPr lang="en-US" sz="3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00800"/>
          </a:xfrm>
        </p:spPr>
        <p:txBody>
          <a:bodyPr>
            <a:normAutofit lnSpcReduction="10000"/>
          </a:bodyPr>
          <a:lstStyle/>
          <a:p>
            <a:pPr algn="just"/>
            <a:r>
              <a:rPr lang="en-US" dirty="0"/>
              <a:t>At the time of first phase the growth of banking sector was very slow. Between 1913 and 1948 there were approximately 1100 small banks in India. To streamline the functioning and activities of commercial banks, the Government of India came up with the Banking Companies Act, 1949 which was later changed to Banking Regulation Act 1949 as per amending Act of 1965 (Act No.23 of 1965).</a:t>
            </a:r>
          </a:p>
          <a:p>
            <a:pPr algn="just"/>
            <a:r>
              <a:rPr lang="en-US" dirty="0"/>
              <a:t>Reserve Bank of India was vested with extensive powers for the supervision of banking in India as a Central Banking Authority.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algn="just"/>
            <a:r>
              <a:rPr lang="en-US" dirty="0"/>
              <a:t>After independence, Government has taken most important steps in regard of Indian Banking Sector reforms. In 1955, the Imperial Bank of India was nationalized and was given the name "State Bank of India", to act as the principal agent of RBI and to handle banking transactions all over the country.</a:t>
            </a:r>
          </a:p>
          <a:p>
            <a:pPr algn="just"/>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b="1" dirty="0"/>
              <a:t>Nationalization of Banks (Phase 2)</a:t>
            </a:r>
          </a:p>
        </p:txBody>
      </p:sp>
      <p:sp>
        <p:nvSpPr>
          <p:cNvPr id="3" name="Content Placeholder 2"/>
          <p:cNvSpPr>
            <a:spLocks noGrp="1"/>
          </p:cNvSpPr>
          <p:nvPr>
            <p:ph idx="1"/>
          </p:nvPr>
        </p:nvSpPr>
        <p:spPr>
          <a:xfrm>
            <a:off x="228600" y="838200"/>
            <a:ext cx="8686800" cy="5715000"/>
          </a:xfrm>
        </p:spPr>
        <p:txBody>
          <a:bodyPr>
            <a:normAutofit fontScale="62500" lnSpcReduction="20000"/>
          </a:bodyPr>
          <a:lstStyle/>
          <a:p>
            <a:pPr algn="just"/>
            <a:r>
              <a:rPr lang="en-US" dirty="0"/>
              <a:t>On 19th July, 1969, major process of nationalization was carried out and 14 major Indian commercial banks of the country were nationalized. In 1980, another six banks were nationalized, and thus raising the number of nationalized banks to 20. </a:t>
            </a:r>
          </a:p>
          <a:p>
            <a:pPr algn="just"/>
            <a:r>
              <a:rPr lang="en-US" dirty="0"/>
              <a:t>Seven more banks were nationalized with deposits over 200 </a:t>
            </a:r>
            <a:r>
              <a:rPr lang="en-US" dirty="0" err="1"/>
              <a:t>Crores</a:t>
            </a:r>
            <a:r>
              <a:rPr lang="en-US" dirty="0"/>
              <a:t>. Till the year 1980 approximately 80% of the banking segment in India was under government’s ownership. On the suggestions of </a:t>
            </a:r>
            <a:r>
              <a:rPr lang="en-US" dirty="0" err="1"/>
              <a:t>Narsimhan</a:t>
            </a:r>
            <a:r>
              <a:rPr lang="en-US" dirty="0"/>
              <a:t> Committee, the Banking Regulation Act was amended in 1993 and thus the gates for the new private sector banks were opened.</a:t>
            </a:r>
          </a:p>
          <a:p>
            <a:pPr algn="just"/>
            <a:r>
              <a:rPr lang="en-US" dirty="0"/>
              <a:t>The following are the major steps taken by the Government of India to Regulate Banking institutions in the country:-</a:t>
            </a:r>
          </a:p>
          <a:p>
            <a:pPr algn="just"/>
            <a:r>
              <a:rPr lang="en-US" dirty="0"/>
              <a:t>1949 : Enactment of Banking Regulation Act.</a:t>
            </a:r>
          </a:p>
          <a:p>
            <a:pPr algn="just"/>
            <a:r>
              <a:rPr lang="en-US" dirty="0"/>
              <a:t>1955 : </a:t>
            </a:r>
            <a:r>
              <a:rPr lang="en-US" dirty="0" err="1"/>
              <a:t>Nationalisation</a:t>
            </a:r>
            <a:r>
              <a:rPr lang="en-US" dirty="0"/>
              <a:t> of State Bank of India.</a:t>
            </a:r>
          </a:p>
          <a:p>
            <a:pPr algn="just"/>
            <a:r>
              <a:rPr lang="en-US" dirty="0"/>
              <a:t>1959 : Nationalization of SBI subsidiaries.</a:t>
            </a:r>
          </a:p>
          <a:p>
            <a:pPr algn="just"/>
            <a:r>
              <a:rPr lang="en-US" dirty="0"/>
              <a:t>1961 : Insurance cover extended to deposits.</a:t>
            </a:r>
          </a:p>
          <a:p>
            <a:pPr algn="just"/>
            <a:r>
              <a:rPr lang="en-US" dirty="0"/>
              <a:t>1969 : </a:t>
            </a:r>
            <a:r>
              <a:rPr lang="en-US" dirty="0" err="1"/>
              <a:t>Nationalisation</a:t>
            </a:r>
            <a:r>
              <a:rPr lang="en-US" dirty="0"/>
              <a:t> of 14 major Banks.</a:t>
            </a:r>
          </a:p>
          <a:p>
            <a:pPr algn="just"/>
            <a:r>
              <a:rPr lang="en-US" dirty="0"/>
              <a:t>1971 : Creation of credit guarantee corporation.</a:t>
            </a:r>
          </a:p>
          <a:p>
            <a:pPr algn="just"/>
            <a:r>
              <a:rPr lang="en-US" dirty="0"/>
              <a:t>1975 : Creation of regional rural banks.</a:t>
            </a:r>
          </a:p>
          <a:p>
            <a:pPr algn="just"/>
            <a:r>
              <a:rPr lang="en-US" dirty="0"/>
              <a:t>1980 : </a:t>
            </a:r>
            <a:r>
              <a:rPr lang="en-US" dirty="0" err="1"/>
              <a:t>Nationalisation</a:t>
            </a:r>
            <a:r>
              <a:rPr lang="en-US" dirty="0"/>
              <a:t> of seven banks with deposits over 200 </a:t>
            </a:r>
            <a:r>
              <a:rPr lang="en-US" dirty="0" err="1"/>
              <a:t>Crores</a:t>
            </a:r>
            <a:r>
              <a:rPr lang="en-US" dirty="0"/>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1596</Words>
  <Application>Microsoft Office PowerPoint</Application>
  <PresentationFormat>On-screen Show (4:3)</PresentationFormat>
  <Paragraphs>83</Paragraphs>
  <Slides>18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History of Banking in India </vt:lpstr>
      <vt:lpstr>  PRE-INDEPENDENCE  </vt:lpstr>
      <vt:lpstr>BANKING DEVELOPMENT: PRE-NATIONALIZATION</vt:lpstr>
      <vt:lpstr>EVOLUTION OF INDIAN BANKING</vt:lpstr>
      <vt:lpstr>PowerPoint Presentation</vt:lpstr>
      <vt:lpstr>PowerPoint Presentation</vt:lpstr>
      <vt:lpstr>PowerPoint Presentation</vt:lpstr>
      <vt:lpstr>PowerPoint Presentation</vt:lpstr>
      <vt:lpstr>Nationalization of Banks (Phase 2)</vt:lpstr>
      <vt:lpstr>PowerPoint Presentation</vt:lpstr>
      <vt:lpstr>  PHASE- 3  </vt:lpstr>
      <vt:lpstr> RATIONAL FOR NATIONALIZATION</vt:lpstr>
      <vt:lpstr>IMPACT OF NATIONALIZATION</vt:lpstr>
      <vt:lpstr>Post Nationalization of Banking in India</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Banking in India </dc:title>
  <dc:creator>Manish Dadhich</dc:creator>
  <cp:lastModifiedBy>Manish Dadhich</cp:lastModifiedBy>
  <cp:revision>1</cp:revision>
  <dcterms:created xsi:type="dcterms:W3CDTF">2020-12-18T05:26:58Z</dcterms:created>
  <dcterms:modified xsi:type="dcterms:W3CDTF">2020-12-18T05:27:25Z</dcterms:modified>
</cp:coreProperties>
</file>