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5" r:id="rId5"/>
    <p:sldId id="259" r:id="rId6"/>
    <p:sldId id="260" r:id="rId7"/>
    <p:sldId id="261" r:id="rId8"/>
    <p:sldId id="262" r:id="rId9"/>
    <p:sldId id="263" r:id="rId10"/>
    <p:sldId id="266" r:id="rId11"/>
    <p:sldId id="267" r:id="rId12"/>
    <p:sldId id="264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912" y="7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498201D-D1F7-4F4B-BBA7-CAF91521AEE2}" type="doc">
      <dgm:prSet loTypeId="urn:microsoft.com/office/officeart/2008/layout/LinedList" loCatId="list" qsTypeId="urn:microsoft.com/office/officeart/2005/8/quickstyle/simple4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E8E059F3-82CF-423A-A34E-5FEFB02FDCA8}">
      <dgm:prSet custT="1"/>
      <dgm:spPr/>
      <dgm:t>
        <a:bodyPr/>
        <a:lstStyle/>
        <a:p>
          <a:pPr algn="just"/>
          <a:r>
            <a:rPr lang="en-US" sz="3200" dirty="0"/>
            <a:t>Digitization integrates digital technologies, data-driven solutions, and automated systems into financial services.</a:t>
          </a:r>
        </a:p>
      </dgm:t>
    </dgm:pt>
    <dgm:pt modelId="{7B40763F-A59F-4A11-90C8-ACB55DCDF307}" type="parTrans" cxnId="{17B38590-2939-4AC3-8F3A-64BF8A2909DE}">
      <dgm:prSet/>
      <dgm:spPr/>
      <dgm:t>
        <a:bodyPr/>
        <a:lstStyle/>
        <a:p>
          <a:endParaRPr lang="en-US"/>
        </a:p>
      </dgm:t>
    </dgm:pt>
    <dgm:pt modelId="{D6778F2F-91F0-41FC-9640-F1C0ACA66964}" type="sibTrans" cxnId="{17B38590-2939-4AC3-8F3A-64BF8A2909DE}">
      <dgm:prSet/>
      <dgm:spPr/>
      <dgm:t>
        <a:bodyPr/>
        <a:lstStyle/>
        <a:p>
          <a:endParaRPr lang="en-US"/>
        </a:p>
      </dgm:t>
    </dgm:pt>
    <dgm:pt modelId="{0DECD75B-1CC3-4F53-8E7E-A7E5C71F42B4}">
      <dgm:prSet/>
      <dgm:spPr/>
      <dgm:t>
        <a:bodyPr/>
        <a:lstStyle/>
        <a:p>
          <a:pPr algn="just"/>
          <a:r>
            <a:rPr lang="en-US" dirty="0"/>
            <a:t>It has transformed banking, payments, investments, lending, and insurance.</a:t>
          </a:r>
        </a:p>
      </dgm:t>
    </dgm:pt>
    <dgm:pt modelId="{71443AC9-96A0-4921-A81C-E3868B0ECF36}" type="parTrans" cxnId="{FE0E5FBA-4A58-407B-A807-3E254F001C8F}">
      <dgm:prSet/>
      <dgm:spPr/>
      <dgm:t>
        <a:bodyPr/>
        <a:lstStyle/>
        <a:p>
          <a:endParaRPr lang="en-US"/>
        </a:p>
      </dgm:t>
    </dgm:pt>
    <dgm:pt modelId="{8E8F778A-E845-4116-911D-48725B1CD92C}" type="sibTrans" cxnId="{FE0E5FBA-4A58-407B-A807-3E254F001C8F}">
      <dgm:prSet/>
      <dgm:spPr/>
      <dgm:t>
        <a:bodyPr/>
        <a:lstStyle/>
        <a:p>
          <a:endParaRPr lang="en-US"/>
        </a:p>
      </dgm:t>
    </dgm:pt>
    <dgm:pt modelId="{70EE76AC-C6FB-4AA1-94F2-759DC528A776}">
      <dgm:prSet/>
      <dgm:spPr/>
      <dgm:t>
        <a:bodyPr/>
        <a:lstStyle/>
        <a:p>
          <a:pPr algn="just"/>
          <a:r>
            <a:rPr lang="en-US" dirty="0"/>
            <a:t>Key drivers: Internet, FinTech, AI, blockchain, and government initiatives like Digital India.</a:t>
          </a:r>
        </a:p>
      </dgm:t>
    </dgm:pt>
    <dgm:pt modelId="{D6297F22-12D2-44D3-BC89-B5EF8832B4F0}" type="parTrans" cxnId="{12BD9A60-F188-4797-8A29-76C8900C2C56}">
      <dgm:prSet/>
      <dgm:spPr/>
      <dgm:t>
        <a:bodyPr/>
        <a:lstStyle/>
        <a:p>
          <a:endParaRPr lang="en-US"/>
        </a:p>
      </dgm:t>
    </dgm:pt>
    <dgm:pt modelId="{6DF7FB9A-27BE-4FB4-BC75-FD6103A70B69}" type="sibTrans" cxnId="{12BD9A60-F188-4797-8A29-76C8900C2C56}">
      <dgm:prSet/>
      <dgm:spPr/>
      <dgm:t>
        <a:bodyPr/>
        <a:lstStyle/>
        <a:p>
          <a:endParaRPr lang="en-US"/>
        </a:p>
      </dgm:t>
    </dgm:pt>
    <dgm:pt modelId="{DA721199-0973-4CF6-97BD-5C61C41B56E1}" type="pres">
      <dgm:prSet presAssocID="{D498201D-D1F7-4F4B-BBA7-CAF91521AEE2}" presName="vert0" presStyleCnt="0">
        <dgm:presLayoutVars>
          <dgm:dir/>
          <dgm:animOne val="branch"/>
          <dgm:animLvl val="lvl"/>
        </dgm:presLayoutVars>
      </dgm:prSet>
      <dgm:spPr/>
    </dgm:pt>
    <dgm:pt modelId="{665303A6-3752-4617-B368-3FCC24C3D681}" type="pres">
      <dgm:prSet presAssocID="{E8E059F3-82CF-423A-A34E-5FEFB02FDCA8}" presName="thickLine" presStyleLbl="alignNode1" presStyleIdx="0" presStyleCnt="3"/>
      <dgm:spPr/>
    </dgm:pt>
    <dgm:pt modelId="{C5DFCEC2-6871-423F-984E-F173D7085DB6}" type="pres">
      <dgm:prSet presAssocID="{E8E059F3-82CF-423A-A34E-5FEFB02FDCA8}" presName="horz1" presStyleCnt="0"/>
      <dgm:spPr/>
    </dgm:pt>
    <dgm:pt modelId="{CFE08929-98C1-4447-AC03-46B12CA831D1}" type="pres">
      <dgm:prSet presAssocID="{E8E059F3-82CF-423A-A34E-5FEFB02FDCA8}" presName="tx1" presStyleLbl="revTx" presStyleIdx="0" presStyleCnt="3"/>
      <dgm:spPr/>
    </dgm:pt>
    <dgm:pt modelId="{158A573B-1213-4BD4-A218-8FD5EB0D388E}" type="pres">
      <dgm:prSet presAssocID="{E8E059F3-82CF-423A-A34E-5FEFB02FDCA8}" presName="vert1" presStyleCnt="0"/>
      <dgm:spPr/>
    </dgm:pt>
    <dgm:pt modelId="{373C5575-CD0F-46A3-92D6-DA54AC3D8698}" type="pres">
      <dgm:prSet presAssocID="{0DECD75B-1CC3-4F53-8E7E-A7E5C71F42B4}" presName="thickLine" presStyleLbl="alignNode1" presStyleIdx="1" presStyleCnt="3"/>
      <dgm:spPr/>
    </dgm:pt>
    <dgm:pt modelId="{F04CCA1D-B39C-4DE9-A0D2-FF9B5C161C9B}" type="pres">
      <dgm:prSet presAssocID="{0DECD75B-1CC3-4F53-8E7E-A7E5C71F42B4}" presName="horz1" presStyleCnt="0"/>
      <dgm:spPr/>
    </dgm:pt>
    <dgm:pt modelId="{D3BB7A23-FF02-47C9-A9C2-D55A43214A6D}" type="pres">
      <dgm:prSet presAssocID="{0DECD75B-1CC3-4F53-8E7E-A7E5C71F42B4}" presName="tx1" presStyleLbl="revTx" presStyleIdx="1" presStyleCnt="3"/>
      <dgm:spPr/>
    </dgm:pt>
    <dgm:pt modelId="{6E249D85-35A6-4E16-BAA6-8B1EEE886E9D}" type="pres">
      <dgm:prSet presAssocID="{0DECD75B-1CC3-4F53-8E7E-A7E5C71F42B4}" presName="vert1" presStyleCnt="0"/>
      <dgm:spPr/>
    </dgm:pt>
    <dgm:pt modelId="{3E91C090-3C42-449B-A02A-30B2BBECC698}" type="pres">
      <dgm:prSet presAssocID="{70EE76AC-C6FB-4AA1-94F2-759DC528A776}" presName="thickLine" presStyleLbl="alignNode1" presStyleIdx="2" presStyleCnt="3"/>
      <dgm:spPr/>
    </dgm:pt>
    <dgm:pt modelId="{2ACFFDC4-B7BA-4EF8-BDC6-3867B97CD2C1}" type="pres">
      <dgm:prSet presAssocID="{70EE76AC-C6FB-4AA1-94F2-759DC528A776}" presName="horz1" presStyleCnt="0"/>
      <dgm:spPr/>
    </dgm:pt>
    <dgm:pt modelId="{71F0A683-69B1-408C-8F41-97F4ED5363AD}" type="pres">
      <dgm:prSet presAssocID="{70EE76AC-C6FB-4AA1-94F2-759DC528A776}" presName="tx1" presStyleLbl="revTx" presStyleIdx="2" presStyleCnt="3"/>
      <dgm:spPr/>
    </dgm:pt>
    <dgm:pt modelId="{E4DE330E-E706-4F9E-84FD-0E7511E700DA}" type="pres">
      <dgm:prSet presAssocID="{70EE76AC-C6FB-4AA1-94F2-759DC528A776}" presName="vert1" presStyleCnt="0"/>
      <dgm:spPr/>
    </dgm:pt>
  </dgm:ptLst>
  <dgm:cxnLst>
    <dgm:cxn modelId="{929F2238-7CC1-4937-8D6D-10CFB4D3FD7E}" type="presOf" srcId="{0DECD75B-1CC3-4F53-8E7E-A7E5C71F42B4}" destId="{D3BB7A23-FF02-47C9-A9C2-D55A43214A6D}" srcOrd="0" destOrd="0" presId="urn:microsoft.com/office/officeart/2008/layout/LinedList"/>
    <dgm:cxn modelId="{12BD9A60-F188-4797-8A29-76C8900C2C56}" srcId="{D498201D-D1F7-4F4B-BBA7-CAF91521AEE2}" destId="{70EE76AC-C6FB-4AA1-94F2-759DC528A776}" srcOrd="2" destOrd="0" parTransId="{D6297F22-12D2-44D3-BC89-B5EF8832B4F0}" sibTransId="{6DF7FB9A-27BE-4FB4-BC75-FD6103A70B69}"/>
    <dgm:cxn modelId="{BB88FB4E-6D3F-456C-A7BA-2AB2D349A03E}" type="presOf" srcId="{70EE76AC-C6FB-4AA1-94F2-759DC528A776}" destId="{71F0A683-69B1-408C-8F41-97F4ED5363AD}" srcOrd="0" destOrd="0" presId="urn:microsoft.com/office/officeart/2008/layout/LinedList"/>
    <dgm:cxn modelId="{17B38590-2939-4AC3-8F3A-64BF8A2909DE}" srcId="{D498201D-D1F7-4F4B-BBA7-CAF91521AEE2}" destId="{E8E059F3-82CF-423A-A34E-5FEFB02FDCA8}" srcOrd="0" destOrd="0" parTransId="{7B40763F-A59F-4A11-90C8-ACB55DCDF307}" sibTransId="{D6778F2F-91F0-41FC-9640-F1C0ACA66964}"/>
    <dgm:cxn modelId="{9F59E4A9-1D9A-486A-B8F1-5795686708EB}" type="presOf" srcId="{E8E059F3-82CF-423A-A34E-5FEFB02FDCA8}" destId="{CFE08929-98C1-4447-AC03-46B12CA831D1}" srcOrd="0" destOrd="0" presId="urn:microsoft.com/office/officeart/2008/layout/LinedList"/>
    <dgm:cxn modelId="{FE0E5FBA-4A58-407B-A807-3E254F001C8F}" srcId="{D498201D-D1F7-4F4B-BBA7-CAF91521AEE2}" destId="{0DECD75B-1CC3-4F53-8E7E-A7E5C71F42B4}" srcOrd="1" destOrd="0" parTransId="{71443AC9-96A0-4921-A81C-E3868B0ECF36}" sibTransId="{8E8F778A-E845-4116-911D-48725B1CD92C}"/>
    <dgm:cxn modelId="{40C170DB-89AD-4CD4-88FC-0960907C4504}" type="presOf" srcId="{D498201D-D1F7-4F4B-BBA7-CAF91521AEE2}" destId="{DA721199-0973-4CF6-97BD-5C61C41B56E1}" srcOrd="0" destOrd="0" presId="urn:microsoft.com/office/officeart/2008/layout/LinedList"/>
    <dgm:cxn modelId="{0A86EAF5-47F6-440B-A3CC-B46A4B2ADA44}" type="presParOf" srcId="{DA721199-0973-4CF6-97BD-5C61C41B56E1}" destId="{665303A6-3752-4617-B368-3FCC24C3D681}" srcOrd="0" destOrd="0" presId="urn:microsoft.com/office/officeart/2008/layout/LinedList"/>
    <dgm:cxn modelId="{A2B1AA33-89E0-43D7-8B60-0BBEDC55D60B}" type="presParOf" srcId="{DA721199-0973-4CF6-97BD-5C61C41B56E1}" destId="{C5DFCEC2-6871-423F-984E-F173D7085DB6}" srcOrd="1" destOrd="0" presId="urn:microsoft.com/office/officeart/2008/layout/LinedList"/>
    <dgm:cxn modelId="{1C703BFC-4CC0-4B2F-BFE5-2C06654391A3}" type="presParOf" srcId="{C5DFCEC2-6871-423F-984E-F173D7085DB6}" destId="{CFE08929-98C1-4447-AC03-46B12CA831D1}" srcOrd="0" destOrd="0" presId="urn:microsoft.com/office/officeart/2008/layout/LinedList"/>
    <dgm:cxn modelId="{12F24DC9-9F2E-4B07-9BFF-3CA5B1A89E65}" type="presParOf" srcId="{C5DFCEC2-6871-423F-984E-F173D7085DB6}" destId="{158A573B-1213-4BD4-A218-8FD5EB0D388E}" srcOrd="1" destOrd="0" presId="urn:microsoft.com/office/officeart/2008/layout/LinedList"/>
    <dgm:cxn modelId="{64F1E4C0-25B5-46BE-A5FF-BC3FD2B05594}" type="presParOf" srcId="{DA721199-0973-4CF6-97BD-5C61C41B56E1}" destId="{373C5575-CD0F-46A3-92D6-DA54AC3D8698}" srcOrd="2" destOrd="0" presId="urn:microsoft.com/office/officeart/2008/layout/LinedList"/>
    <dgm:cxn modelId="{703AD661-9114-4699-B194-8907CE37A1F7}" type="presParOf" srcId="{DA721199-0973-4CF6-97BD-5C61C41B56E1}" destId="{F04CCA1D-B39C-4DE9-A0D2-FF9B5C161C9B}" srcOrd="3" destOrd="0" presId="urn:microsoft.com/office/officeart/2008/layout/LinedList"/>
    <dgm:cxn modelId="{59C07193-626E-4D00-A937-A3D03BD17D2D}" type="presParOf" srcId="{F04CCA1D-B39C-4DE9-A0D2-FF9B5C161C9B}" destId="{D3BB7A23-FF02-47C9-A9C2-D55A43214A6D}" srcOrd="0" destOrd="0" presId="urn:microsoft.com/office/officeart/2008/layout/LinedList"/>
    <dgm:cxn modelId="{91E2050F-9212-404A-A430-91984C5EBD15}" type="presParOf" srcId="{F04CCA1D-B39C-4DE9-A0D2-FF9B5C161C9B}" destId="{6E249D85-35A6-4E16-BAA6-8B1EEE886E9D}" srcOrd="1" destOrd="0" presId="urn:microsoft.com/office/officeart/2008/layout/LinedList"/>
    <dgm:cxn modelId="{E46C9350-6FA6-43E6-9FF5-7E8F0F1A81CD}" type="presParOf" srcId="{DA721199-0973-4CF6-97BD-5C61C41B56E1}" destId="{3E91C090-3C42-449B-A02A-30B2BBECC698}" srcOrd="4" destOrd="0" presId="urn:microsoft.com/office/officeart/2008/layout/LinedList"/>
    <dgm:cxn modelId="{B288D762-ED30-4A95-9D7E-9835F1A97011}" type="presParOf" srcId="{DA721199-0973-4CF6-97BD-5C61C41B56E1}" destId="{2ACFFDC4-B7BA-4EF8-BDC6-3867B97CD2C1}" srcOrd="5" destOrd="0" presId="urn:microsoft.com/office/officeart/2008/layout/LinedList"/>
    <dgm:cxn modelId="{1AF4B1A6-2C5F-4521-A5F3-C7158344C7B4}" type="presParOf" srcId="{2ACFFDC4-B7BA-4EF8-BDC6-3867B97CD2C1}" destId="{71F0A683-69B1-408C-8F41-97F4ED5363AD}" srcOrd="0" destOrd="0" presId="urn:microsoft.com/office/officeart/2008/layout/LinedList"/>
    <dgm:cxn modelId="{7F105B86-BC2F-42D6-AA93-5ACC55343ED0}" type="presParOf" srcId="{2ACFFDC4-B7BA-4EF8-BDC6-3867B97CD2C1}" destId="{E4DE330E-E706-4F9E-84FD-0E7511E700DA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F95A2E1-0C46-41E9-A3E4-C5EEFE206ECE}" type="doc">
      <dgm:prSet loTypeId="urn:microsoft.com/office/officeart/2008/layout/LinedList" loCatId="list" qsTypeId="urn:microsoft.com/office/officeart/2005/8/quickstyle/simple4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96E4B0A2-EFBF-4441-A967-5CABBEF733DB}">
      <dgm:prSet/>
      <dgm:spPr/>
      <dgm:t>
        <a:bodyPr/>
        <a:lstStyle/>
        <a:p>
          <a:r>
            <a:rPr lang="en-US" i="0" baseline="0"/>
            <a:t>Emerging Trends:</a:t>
          </a:r>
          <a:endParaRPr lang="en-US"/>
        </a:p>
      </dgm:t>
    </dgm:pt>
    <dgm:pt modelId="{E31DC598-C952-4254-B757-E5B376581FA8}" type="parTrans" cxnId="{6BB5614A-EF15-4654-A0C3-90D032F47736}">
      <dgm:prSet/>
      <dgm:spPr/>
      <dgm:t>
        <a:bodyPr/>
        <a:lstStyle/>
        <a:p>
          <a:endParaRPr lang="en-US"/>
        </a:p>
      </dgm:t>
    </dgm:pt>
    <dgm:pt modelId="{6296CE6B-FB7F-45DD-92DB-323E5A66B4AB}" type="sibTrans" cxnId="{6BB5614A-EF15-4654-A0C3-90D032F47736}">
      <dgm:prSet/>
      <dgm:spPr/>
      <dgm:t>
        <a:bodyPr/>
        <a:lstStyle/>
        <a:p>
          <a:endParaRPr lang="en-US"/>
        </a:p>
      </dgm:t>
    </dgm:pt>
    <dgm:pt modelId="{21A4E738-E9B5-4CBB-994B-6BED7E2FDFB3}">
      <dgm:prSet/>
      <dgm:spPr/>
      <dgm:t>
        <a:bodyPr/>
        <a:lstStyle/>
        <a:p>
          <a:r>
            <a:rPr lang="en-US" i="0" baseline="0"/>
            <a:t>Decentralized Finance (DeFi)</a:t>
          </a:r>
          <a:endParaRPr lang="en-US"/>
        </a:p>
      </dgm:t>
    </dgm:pt>
    <dgm:pt modelId="{F1706401-AFA6-4418-AED1-63F2116A4616}" type="parTrans" cxnId="{DBD684CF-2A18-4C13-BB03-B5138D1C6853}">
      <dgm:prSet/>
      <dgm:spPr/>
      <dgm:t>
        <a:bodyPr/>
        <a:lstStyle/>
        <a:p>
          <a:endParaRPr lang="en-US"/>
        </a:p>
      </dgm:t>
    </dgm:pt>
    <dgm:pt modelId="{232BE54F-CC60-4B6D-B371-9BE86B46D251}" type="sibTrans" cxnId="{DBD684CF-2A18-4C13-BB03-B5138D1C6853}">
      <dgm:prSet/>
      <dgm:spPr/>
      <dgm:t>
        <a:bodyPr/>
        <a:lstStyle/>
        <a:p>
          <a:endParaRPr lang="en-US"/>
        </a:p>
      </dgm:t>
    </dgm:pt>
    <dgm:pt modelId="{60EE7822-9B34-4FED-A425-21B2ABDCF0A8}">
      <dgm:prSet/>
      <dgm:spPr/>
      <dgm:t>
        <a:bodyPr/>
        <a:lstStyle/>
        <a:p>
          <a:r>
            <a:rPr lang="en-US" i="0" baseline="0"/>
            <a:t>ESG &amp; Green Investing</a:t>
          </a:r>
          <a:endParaRPr lang="en-US"/>
        </a:p>
      </dgm:t>
    </dgm:pt>
    <dgm:pt modelId="{75758624-4155-4A08-BF3F-1229E97AA2BA}" type="parTrans" cxnId="{06374A04-803A-4EB2-8041-92B8BFB8F7B7}">
      <dgm:prSet/>
      <dgm:spPr/>
      <dgm:t>
        <a:bodyPr/>
        <a:lstStyle/>
        <a:p>
          <a:endParaRPr lang="en-US"/>
        </a:p>
      </dgm:t>
    </dgm:pt>
    <dgm:pt modelId="{A191E6D2-4197-4702-B442-AB2199EE426E}" type="sibTrans" cxnId="{06374A04-803A-4EB2-8041-92B8BFB8F7B7}">
      <dgm:prSet/>
      <dgm:spPr/>
      <dgm:t>
        <a:bodyPr/>
        <a:lstStyle/>
        <a:p>
          <a:endParaRPr lang="en-US"/>
        </a:p>
      </dgm:t>
    </dgm:pt>
    <dgm:pt modelId="{ADE4C15F-AF45-40DE-80D4-2AA0834458B3}">
      <dgm:prSet/>
      <dgm:spPr/>
      <dgm:t>
        <a:bodyPr/>
        <a:lstStyle/>
        <a:p>
          <a:r>
            <a:rPr lang="en-US" i="0" baseline="0"/>
            <a:t>CBDCs and tokenized assets</a:t>
          </a:r>
          <a:endParaRPr lang="en-US"/>
        </a:p>
      </dgm:t>
    </dgm:pt>
    <dgm:pt modelId="{BBA9A3B4-33EA-463E-99DB-844287DF9474}" type="parTrans" cxnId="{1DD644BB-4D3B-4982-9B94-7AD2B76AB39E}">
      <dgm:prSet/>
      <dgm:spPr/>
      <dgm:t>
        <a:bodyPr/>
        <a:lstStyle/>
        <a:p>
          <a:endParaRPr lang="en-US"/>
        </a:p>
      </dgm:t>
    </dgm:pt>
    <dgm:pt modelId="{F174B1FB-5F19-407F-BE96-8721A89A225A}" type="sibTrans" cxnId="{1DD644BB-4D3B-4982-9B94-7AD2B76AB39E}">
      <dgm:prSet/>
      <dgm:spPr/>
      <dgm:t>
        <a:bodyPr/>
        <a:lstStyle/>
        <a:p>
          <a:endParaRPr lang="en-US"/>
        </a:p>
      </dgm:t>
    </dgm:pt>
    <dgm:pt modelId="{F846DF1E-0EA7-4E01-A7FF-E0ACA6A1E65F}">
      <dgm:prSet/>
      <dgm:spPr/>
      <dgm:t>
        <a:bodyPr/>
        <a:lstStyle/>
        <a:p>
          <a:r>
            <a:rPr lang="en-US" i="0" baseline="0"/>
            <a:t>Challenges: Cybersecurity, regulations, digital divide</a:t>
          </a:r>
          <a:endParaRPr lang="en-US"/>
        </a:p>
      </dgm:t>
    </dgm:pt>
    <dgm:pt modelId="{C22C6FA3-CA7D-4FBC-9185-525D81E306EA}" type="parTrans" cxnId="{95A82675-F9E3-40A5-80A2-F733B372D2A7}">
      <dgm:prSet/>
      <dgm:spPr/>
      <dgm:t>
        <a:bodyPr/>
        <a:lstStyle/>
        <a:p>
          <a:endParaRPr lang="en-US"/>
        </a:p>
      </dgm:t>
    </dgm:pt>
    <dgm:pt modelId="{676C6C10-9E30-417B-8AFC-3D370CAEF30A}" type="sibTrans" cxnId="{95A82675-F9E3-40A5-80A2-F733B372D2A7}">
      <dgm:prSet/>
      <dgm:spPr/>
      <dgm:t>
        <a:bodyPr/>
        <a:lstStyle/>
        <a:p>
          <a:endParaRPr lang="en-US"/>
        </a:p>
      </dgm:t>
    </dgm:pt>
    <dgm:pt modelId="{022CE7E6-AF5E-4E15-B7A0-B01819A57C73}">
      <dgm:prSet/>
      <dgm:spPr/>
      <dgm:t>
        <a:bodyPr/>
        <a:lstStyle/>
        <a:p>
          <a:r>
            <a:rPr lang="en-US" i="0" baseline="0"/>
            <a:t>Opportunities: Personalized finance, inclusive growth</a:t>
          </a:r>
          <a:endParaRPr lang="en-US"/>
        </a:p>
      </dgm:t>
    </dgm:pt>
    <dgm:pt modelId="{75BF7537-C037-4FD1-B88F-4D4D3D460CE2}" type="parTrans" cxnId="{A14187E5-EE5E-4594-81DA-178FCB61E383}">
      <dgm:prSet/>
      <dgm:spPr/>
      <dgm:t>
        <a:bodyPr/>
        <a:lstStyle/>
        <a:p>
          <a:endParaRPr lang="en-US"/>
        </a:p>
      </dgm:t>
    </dgm:pt>
    <dgm:pt modelId="{2682EC4B-9E50-4C46-B9D4-A78C36E770FB}" type="sibTrans" cxnId="{A14187E5-EE5E-4594-81DA-178FCB61E383}">
      <dgm:prSet/>
      <dgm:spPr/>
      <dgm:t>
        <a:bodyPr/>
        <a:lstStyle/>
        <a:p>
          <a:endParaRPr lang="en-US"/>
        </a:p>
      </dgm:t>
    </dgm:pt>
    <dgm:pt modelId="{05961A82-A707-42B2-B5F4-E6C3DF00A570}">
      <dgm:prSet/>
      <dgm:spPr/>
      <dgm:t>
        <a:bodyPr/>
        <a:lstStyle/>
        <a:p>
          <a:r>
            <a:rPr lang="en-US" i="0" baseline="0"/>
            <a:t>Forecasts and Global Perspectives</a:t>
          </a:r>
          <a:endParaRPr lang="en-US"/>
        </a:p>
      </dgm:t>
    </dgm:pt>
    <dgm:pt modelId="{182C9D91-6BEC-4363-93BF-9A6FF4E91505}" type="parTrans" cxnId="{183BB60D-EB16-4015-8C67-657E87B5AEB4}">
      <dgm:prSet/>
      <dgm:spPr/>
      <dgm:t>
        <a:bodyPr/>
        <a:lstStyle/>
        <a:p>
          <a:endParaRPr lang="en-US"/>
        </a:p>
      </dgm:t>
    </dgm:pt>
    <dgm:pt modelId="{9CFD321C-7E32-4D48-A7C3-E4F1B211F3AF}" type="sibTrans" cxnId="{183BB60D-EB16-4015-8C67-657E87B5AEB4}">
      <dgm:prSet/>
      <dgm:spPr/>
      <dgm:t>
        <a:bodyPr/>
        <a:lstStyle/>
        <a:p>
          <a:endParaRPr lang="en-US"/>
        </a:p>
      </dgm:t>
    </dgm:pt>
    <dgm:pt modelId="{6813502A-3323-4892-826E-1C5225B67739}" type="pres">
      <dgm:prSet presAssocID="{3F95A2E1-0C46-41E9-A3E4-C5EEFE206ECE}" presName="vert0" presStyleCnt="0">
        <dgm:presLayoutVars>
          <dgm:dir/>
          <dgm:animOne val="branch"/>
          <dgm:animLvl val="lvl"/>
        </dgm:presLayoutVars>
      </dgm:prSet>
      <dgm:spPr/>
    </dgm:pt>
    <dgm:pt modelId="{9B85900D-4E03-4175-8453-798707B9A1E1}" type="pres">
      <dgm:prSet presAssocID="{96E4B0A2-EFBF-4441-A967-5CABBEF733DB}" presName="thickLine" presStyleLbl="alignNode1" presStyleIdx="0" presStyleCnt="7"/>
      <dgm:spPr/>
    </dgm:pt>
    <dgm:pt modelId="{CE669D5A-D8F4-40CA-81B2-3CBE75A40FD1}" type="pres">
      <dgm:prSet presAssocID="{96E4B0A2-EFBF-4441-A967-5CABBEF733DB}" presName="horz1" presStyleCnt="0"/>
      <dgm:spPr/>
    </dgm:pt>
    <dgm:pt modelId="{7FCA3BEE-EBAC-4B6B-8A82-ABDA95B9FA39}" type="pres">
      <dgm:prSet presAssocID="{96E4B0A2-EFBF-4441-A967-5CABBEF733DB}" presName="tx1" presStyleLbl="revTx" presStyleIdx="0" presStyleCnt="7"/>
      <dgm:spPr/>
    </dgm:pt>
    <dgm:pt modelId="{EB69B6F8-AB7E-4EB1-9B9F-32ED3F8293E1}" type="pres">
      <dgm:prSet presAssocID="{96E4B0A2-EFBF-4441-A967-5CABBEF733DB}" presName="vert1" presStyleCnt="0"/>
      <dgm:spPr/>
    </dgm:pt>
    <dgm:pt modelId="{BEDF9745-35B8-4EFB-A537-F3EFA9389DA7}" type="pres">
      <dgm:prSet presAssocID="{21A4E738-E9B5-4CBB-994B-6BED7E2FDFB3}" presName="thickLine" presStyleLbl="alignNode1" presStyleIdx="1" presStyleCnt="7"/>
      <dgm:spPr/>
    </dgm:pt>
    <dgm:pt modelId="{FA4FE3A1-C8B3-4096-A170-F632E907789E}" type="pres">
      <dgm:prSet presAssocID="{21A4E738-E9B5-4CBB-994B-6BED7E2FDFB3}" presName="horz1" presStyleCnt="0"/>
      <dgm:spPr/>
    </dgm:pt>
    <dgm:pt modelId="{BEA3742B-A1EF-44EF-B4E8-07D271149A7A}" type="pres">
      <dgm:prSet presAssocID="{21A4E738-E9B5-4CBB-994B-6BED7E2FDFB3}" presName="tx1" presStyleLbl="revTx" presStyleIdx="1" presStyleCnt="7"/>
      <dgm:spPr/>
    </dgm:pt>
    <dgm:pt modelId="{647F3673-DB8C-4D01-A27B-E6F5D4BDE75D}" type="pres">
      <dgm:prSet presAssocID="{21A4E738-E9B5-4CBB-994B-6BED7E2FDFB3}" presName="vert1" presStyleCnt="0"/>
      <dgm:spPr/>
    </dgm:pt>
    <dgm:pt modelId="{0B93B632-9AE4-4B7C-97B4-EFF6105D4876}" type="pres">
      <dgm:prSet presAssocID="{60EE7822-9B34-4FED-A425-21B2ABDCF0A8}" presName="thickLine" presStyleLbl="alignNode1" presStyleIdx="2" presStyleCnt="7"/>
      <dgm:spPr/>
    </dgm:pt>
    <dgm:pt modelId="{D02D592B-6FFE-40C0-A817-C6B3B927B45F}" type="pres">
      <dgm:prSet presAssocID="{60EE7822-9B34-4FED-A425-21B2ABDCF0A8}" presName="horz1" presStyleCnt="0"/>
      <dgm:spPr/>
    </dgm:pt>
    <dgm:pt modelId="{6069C789-03C4-4F04-8EC1-3C1740CECCA5}" type="pres">
      <dgm:prSet presAssocID="{60EE7822-9B34-4FED-A425-21B2ABDCF0A8}" presName="tx1" presStyleLbl="revTx" presStyleIdx="2" presStyleCnt="7"/>
      <dgm:spPr/>
    </dgm:pt>
    <dgm:pt modelId="{CD1BFA6F-427D-4697-806D-EC2CADC8FA6A}" type="pres">
      <dgm:prSet presAssocID="{60EE7822-9B34-4FED-A425-21B2ABDCF0A8}" presName="vert1" presStyleCnt="0"/>
      <dgm:spPr/>
    </dgm:pt>
    <dgm:pt modelId="{940384B6-ADDC-4C10-A14A-2CDB700A6185}" type="pres">
      <dgm:prSet presAssocID="{ADE4C15F-AF45-40DE-80D4-2AA0834458B3}" presName="thickLine" presStyleLbl="alignNode1" presStyleIdx="3" presStyleCnt="7"/>
      <dgm:spPr/>
    </dgm:pt>
    <dgm:pt modelId="{4E733143-8352-41CA-8284-E1953900F6FB}" type="pres">
      <dgm:prSet presAssocID="{ADE4C15F-AF45-40DE-80D4-2AA0834458B3}" presName="horz1" presStyleCnt="0"/>
      <dgm:spPr/>
    </dgm:pt>
    <dgm:pt modelId="{B3E37D46-1C86-4745-B569-CD3F30741563}" type="pres">
      <dgm:prSet presAssocID="{ADE4C15F-AF45-40DE-80D4-2AA0834458B3}" presName="tx1" presStyleLbl="revTx" presStyleIdx="3" presStyleCnt="7"/>
      <dgm:spPr/>
    </dgm:pt>
    <dgm:pt modelId="{DECE2E32-6DC3-45AD-BC84-8966F67FE11B}" type="pres">
      <dgm:prSet presAssocID="{ADE4C15F-AF45-40DE-80D4-2AA0834458B3}" presName="vert1" presStyleCnt="0"/>
      <dgm:spPr/>
    </dgm:pt>
    <dgm:pt modelId="{3E82C782-8FA1-49B7-B7D6-63B27BA2F1C2}" type="pres">
      <dgm:prSet presAssocID="{F846DF1E-0EA7-4E01-A7FF-E0ACA6A1E65F}" presName="thickLine" presStyleLbl="alignNode1" presStyleIdx="4" presStyleCnt="7"/>
      <dgm:spPr/>
    </dgm:pt>
    <dgm:pt modelId="{5B254752-4D2B-4A54-9395-FEC834DDA3B7}" type="pres">
      <dgm:prSet presAssocID="{F846DF1E-0EA7-4E01-A7FF-E0ACA6A1E65F}" presName="horz1" presStyleCnt="0"/>
      <dgm:spPr/>
    </dgm:pt>
    <dgm:pt modelId="{BC393EFC-BC1C-4FE9-B04D-CDA9B716DC4F}" type="pres">
      <dgm:prSet presAssocID="{F846DF1E-0EA7-4E01-A7FF-E0ACA6A1E65F}" presName="tx1" presStyleLbl="revTx" presStyleIdx="4" presStyleCnt="7"/>
      <dgm:spPr/>
    </dgm:pt>
    <dgm:pt modelId="{750BCFBC-CDDA-4996-B29F-2789042015EA}" type="pres">
      <dgm:prSet presAssocID="{F846DF1E-0EA7-4E01-A7FF-E0ACA6A1E65F}" presName="vert1" presStyleCnt="0"/>
      <dgm:spPr/>
    </dgm:pt>
    <dgm:pt modelId="{265C83EC-0103-4955-8AFF-2664E5E75449}" type="pres">
      <dgm:prSet presAssocID="{022CE7E6-AF5E-4E15-B7A0-B01819A57C73}" presName="thickLine" presStyleLbl="alignNode1" presStyleIdx="5" presStyleCnt="7"/>
      <dgm:spPr/>
    </dgm:pt>
    <dgm:pt modelId="{A1FDBA42-5D10-4C59-9CCA-D59CF4AC0BCA}" type="pres">
      <dgm:prSet presAssocID="{022CE7E6-AF5E-4E15-B7A0-B01819A57C73}" presName="horz1" presStyleCnt="0"/>
      <dgm:spPr/>
    </dgm:pt>
    <dgm:pt modelId="{2E5A055A-906F-4579-BD96-D021121A01F8}" type="pres">
      <dgm:prSet presAssocID="{022CE7E6-AF5E-4E15-B7A0-B01819A57C73}" presName="tx1" presStyleLbl="revTx" presStyleIdx="5" presStyleCnt="7"/>
      <dgm:spPr/>
    </dgm:pt>
    <dgm:pt modelId="{4BC706C5-5DF1-44BD-AD6A-09580C112BC2}" type="pres">
      <dgm:prSet presAssocID="{022CE7E6-AF5E-4E15-B7A0-B01819A57C73}" presName="vert1" presStyleCnt="0"/>
      <dgm:spPr/>
    </dgm:pt>
    <dgm:pt modelId="{D9E45323-E19F-4805-838F-6C541BA6BF04}" type="pres">
      <dgm:prSet presAssocID="{05961A82-A707-42B2-B5F4-E6C3DF00A570}" presName="thickLine" presStyleLbl="alignNode1" presStyleIdx="6" presStyleCnt="7"/>
      <dgm:spPr/>
    </dgm:pt>
    <dgm:pt modelId="{19A2C4D8-77A9-4C00-BE84-F1041649CFF2}" type="pres">
      <dgm:prSet presAssocID="{05961A82-A707-42B2-B5F4-E6C3DF00A570}" presName="horz1" presStyleCnt="0"/>
      <dgm:spPr/>
    </dgm:pt>
    <dgm:pt modelId="{55C6002E-ABCD-4D60-8737-30E72DBA52A1}" type="pres">
      <dgm:prSet presAssocID="{05961A82-A707-42B2-B5F4-E6C3DF00A570}" presName="tx1" presStyleLbl="revTx" presStyleIdx="6" presStyleCnt="7"/>
      <dgm:spPr/>
    </dgm:pt>
    <dgm:pt modelId="{EDAE38E9-EEB1-498B-B287-E0988DADB3A8}" type="pres">
      <dgm:prSet presAssocID="{05961A82-A707-42B2-B5F4-E6C3DF00A570}" presName="vert1" presStyleCnt="0"/>
      <dgm:spPr/>
    </dgm:pt>
  </dgm:ptLst>
  <dgm:cxnLst>
    <dgm:cxn modelId="{06374A04-803A-4EB2-8041-92B8BFB8F7B7}" srcId="{3F95A2E1-0C46-41E9-A3E4-C5EEFE206ECE}" destId="{60EE7822-9B34-4FED-A425-21B2ABDCF0A8}" srcOrd="2" destOrd="0" parTransId="{75758624-4155-4A08-BF3F-1229E97AA2BA}" sibTransId="{A191E6D2-4197-4702-B442-AB2199EE426E}"/>
    <dgm:cxn modelId="{183BB60D-EB16-4015-8C67-657E87B5AEB4}" srcId="{3F95A2E1-0C46-41E9-A3E4-C5EEFE206ECE}" destId="{05961A82-A707-42B2-B5F4-E6C3DF00A570}" srcOrd="6" destOrd="0" parTransId="{182C9D91-6BEC-4363-93BF-9A6FF4E91505}" sibTransId="{9CFD321C-7E32-4D48-A7C3-E4F1B211F3AF}"/>
    <dgm:cxn modelId="{7E75EE26-D353-47D6-8A22-87774B16B030}" type="presOf" srcId="{022CE7E6-AF5E-4E15-B7A0-B01819A57C73}" destId="{2E5A055A-906F-4579-BD96-D021121A01F8}" srcOrd="0" destOrd="0" presId="urn:microsoft.com/office/officeart/2008/layout/LinedList"/>
    <dgm:cxn modelId="{570F8261-3457-43FF-B9E8-04A36F86951C}" type="presOf" srcId="{3F95A2E1-0C46-41E9-A3E4-C5EEFE206ECE}" destId="{6813502A-3323-4892-826E-1C5225B67739}" srcOrd="0" destOrd="0" presId="urn:microsoft.com/office/officeart/2008/layout/LinedList"/>
    <dgm:cxn modelId="{1DEEE863-7848-4258-A2F8-4C81E0E9D902}" type="presOf" srcId="{60EE7822-9B34-4FED-A425-21B2ABDCF0A8}" destId="{6069C789-03C4-4F04-8EC1-3C1740CECCA5}" srcOrd="0" destOrd="0" presId="urn:microsoft.com/office/officeart/2008/layout/LinedList"/>
    <dgm:cxn modelId="{6BB5614A-EF15-4654-A0C3-90D032F47736}" srcId="{3F95A2E1-0C46-41E9-A3E4-C5EEFE206ECE}" destId="{96E4B0A2-EFBF-4441-A967-5CABBEF733DB}" srcOrd="0" destOrd="0" parTransId="{E31DC598-C952-4254-B757-E5B376581FA8}" sibTransId="{6296CE6B-FB7F-45DD-92DB-323E5A66B4AB}"/>
    <dgm:cxn modelId="{9F58E86E-DDD7-4E2A-A700-E0158CAD0462}" type="presOf" srcId="{21A4E738-E9B5-4CBB-994B-6BED7E2FDFB3}" destId="{BEA3742B-A1EF-44EF-B4E8-07D271149A7A}" srcOrd="0" destOrd="0" presId="urn:microsoft.com/office/officeart/2008/layout/LinedList"/>
    <dgm:cxn modelId="{858B5D51-F55F-4019-8EB3-038B087FF347}" type="presOf" srcId="{96E4B0A2-EFBF-4441-A967-5CABBEF733DB}" destId="{7FCA3BEE-EBAC-4B6B-8A82-ABDA95B9FA39}" srcOrd="0" destOrd="0" presId="urn:microsoft.com/office/officeart/2008/layout/LinedList"/>
    <dgm:cxn modelId="{95A82675-F9E3-40A5-80A2-F733B372D2A7}" srcId="{3F95A2E1-0C46-41E9-A3E4-C5EEFE206ECE}" destId="{F846DF1E-0EA7-4E01-A7FF-E0ACA6A1E65F}" srcOrd="4" destOrd="0" parTransId="{C22C6FA3-CA7D-4FBC-9185-525D81E306EA}" sibTransId="{676C6C10-9E30-417B-8AFC-3D370CAEF30A}"/>
    <dgm:cxn modelId="{430E3B9F-8066-4E4E-AD0B-1AE318146130}" type="presOf" srcId="{05961A82-A707-42B2-B5F4-E6C3DF00A570}" destId="{55C6002E-ABCD-4D60-8737-30E72DBA52A1}" srcOrd="0" destOrd="0" presId="urn:microsoft.com/office/officeart/2008/layout/LinedList"/>
    <dgm:cxn modelId="{48A515AF-185C-4A65-A3EF-9D356DD77524}" type="presOf" srcId="{F846DF1E-0EA7-4E01-A7FF-E0ACA6A1E65F}" destId="{BC393EFC-BC1C-4FE9-B04D-CDA9B716DC4F}" srcOrd="0" destOrd="0" presId="urn:microsoft.com/office/officeart/2008/layout/LinedList"/>
    <dgm:cxn modelId="{1DD644BB-4D3B-4982-9B94-7AD2B76AB39E}" srcId="{3F95A2E1-0C46-41E9-A3E4-C5EEFE206ECE}" destId="{ADE4C15F-AF45-40DE-80D4-2AA0834458B3}" srcOrd="3" destOrd="0" parTransId="{BBA9A3B4-33EA-463E-99DB-844287DF9474}" sibTransId="{F174B1FB-5F19-407F-BE96-8721A89A225A}"/>
    <dgm:cxn modelId="{DBD684CF-2A18-4C13-BB03-B5138D1C6853}" srcId="{3F95A2E1-0C46-41E9-A3E4-C5EEFE206ECE}" destId="{21A4E738-E9B5-4CBB-994B-6BED7E2FDFB3}" srcOrd="1" destOrd="0" parTransId="{F1706401-AFA6-4418-AED1-63F2116A4616}" sibTransId="{232BE54F-CC60-4B6D-B371-9BE86B46D251}"/>
    <dgm:cxn modelId="{A14187E5-EE5E-4594-81DA-178FCB61E383}" srcId="{3F95A2E1-0C46-41E9-A3E4-C5EEFE206ECE}" destId="{022CE7E6-AF5E-4E15-B7A0-B01819A57C73}" srcOrd="5" destOrd="0" parTransId="{75BF7537-C037-4FD1-B88F-4D4D3D460CE2}" sibTransId="{2682EC4B-9E50-4C46-B9D4-A78C36E770FB}"/>
    <dgm:cxn modelId="{D6B517FB-A19C-42CE-A9EC-FA1DD2753C6D}" type="presOf" srcId="{ADE4C15F-AF45-40DE-80D4-2AA0834458B3}" destId="{B3E37D46-1C86-4745-B569-CD3F30741563}" srcOrd="0" destOrd="0" presId="urn:microsoft.com/office/officeart/2008/layout/LinedList"/>
    <dgm:cxn modelId="{1F213121-FCCE-43B7-A9D6-661AC0EF48DB}" type="presParOf" srcId="{6813502A-3323-4892-826E-1C5225B67739}" destId="{9B85900D-4E03-4175-8453-798707B9A1E1}" srcOrd="0" destOrd="0" presId="urn:microsoft.com/office/officeart/2008/layout/LinedList"/>
    <dgm:cxn modelId="{A3717DA8-B99B-4228-8B5A-7FF61F259643}" type="presParOf" srcId="{6813502A-3323-4892-826E-1C5225B67739}" destId="{CE669D5A-D8F4-40CA-81B2-3CBE75A40FD1}" srcOrd="1" destOrd="0" presId="urn:microsoft.com/office/officeart/2008/layout/LinedList"/>
    <dgm:cxn modelId="{185A8AB6-3E4F-4149-BBD3-83304A3F2267}" type="presParOf" srcId="{CE669D5A-D8F4-40CA-81B2-3CBE75A40FD1}" destId="{7FCA3BEE-EBAC-4B6B-8A82-ABDA95B9FA39}" srcOrd="0" destOrd="0" presId="urn:microsoft.com/office/officeart/2008/layout/LinedList"/>
    <dgm:cxn modelId="{216BAE83-043D-4E08-9058-513D87745205}" type="presParOf" srcId="{CE669D5A-D8F4-40CA-81B2-3CBE75A40FD1}" destId="{EB69B6F8-AB7E-4EB1-9B9F-32ED3F8293E1}" srcOrd="1" destOrd="0" presId="urn:microsoft.com/office/officeart/2008/layout/LinedList"/>
    <dgm:cxn modelId="{FA303526-6E74-4ECD-AEB8-4D3AAC91E931}" type="presParOf" srcId="{6813502A-3323-4892-826E-1C5225B67739}" destId="{BEDF9745-35B8-4EFB-A537-F3EFA9389DA7}" srcOrd="2" destOrd="0" presId="urn:microsoft.com/office/officeart/2008/layout/LinedList"/>
    <dgm:cxn modelId="{B5C45F2E-3E8F-4D86-8B5E-08D105F611DA}" type="presParOf" srcId="{6813502A-3323-4892-826E-1C5225B67739}" destId="{FA4FE3A1-C8B3-4096-A170-F632E907789E}" srcOrd="3" destOrd="0" presId="urn:microsoft.com/office/officeart/2008/layout/LinedList"/>
    <dgm:cxn modelId="{507A99BA-4477-4C22-BFEE-48835B0F2E8A}" type="presParOf" srcId="{FA4FE3A1-C8B3-4096-A170-F632E907789E}" destId="{BEA3742B-A1EF-44EF-B4E8-07D271149A7A}" srcOrd="0" destOrd="0" presId="urn:microsoft.com/office/officeart/2008/layout/LinedList"/>
    <dgm:cxn modelId="{13F5339B-EFBA-4C02-8550-6AC75CEE7C9D}" type="presParOf" srcId="{FA4FE3A1-C8B3-4096-A170-F632E907789E}" destId="{647F3673-DB8C-4D01-A27B-E6F5D4BDE75D}" srcOrd="1" destOrd="0" presId="urn:microsoft.com/office/officeart/2008/layout/LinedList"/>
    <dgm:cxn modelId="{7AB59C40-6BE8-4544-8B4E-7B921C72717D}" type="presParOf" srcId="{6813502A-3323-4892-826E-1C5225B67739}" destId="{0B93B632-9AE4-4B7C-97B4-EFF6105D4876}" srcOrd="4" destOrd="0" presId="urn:microsoft.com/office/officeart/2008/layout/LinedList"/>
    <dgm:cxn modelId="{53F71782-5C78-4AB8-B525-2D5CB8A384A3}" type="presParOf" srcId="{6813502A-3323-4892-826E-1C5225B67739}" destId="{D02D592B-6FFE-40C0-A817-C6B3B927B45F}" srcOrd="5" destOrd="0" presId="urn:microsoft.com/office/officeart/2008/layout/LinedList"/>
    <dgm:cxn modelId="{5935D8E4-9871-412B-8C4E-0C00B2D58A23}" type="presParOf" srcId="{D02D592B-6FFE-40C0-A817-C6B3B927B45F}" destId="{6069C789-03C4-4F04-8EC1-3C1740CECCA5}" srcOrd="0" destOrd="0" presId="urn:microsoft.com/office/officeart/2008/layout/LinedList"/>
    <dgm:cxn modelId="{66091C6E-FD40-43AA-B711-E7EA40E35C97}" type="presParOf" srcId="{D02D592B-6FFE-40C0-A817-C6B3B927B45F}" destId="{CD1BFA6F-427D-4697-806D-EC2CADC8FA6A}" srcOrd="1" destOrd="0" presId="urn:microsoft.com/office/officeart/2008/layout/LinedList"/>
    <dgm:cxn modelId="{4F02FA57-75C3-45EB-B033-A83126C9D895}" type="presParOf" srcId="{6813502A-3323-4892-826E-1C5225B67739}" destId="{940384B6-ADDC-4C10-A14A-2CDB700A6185}" srcOrd="6" destOrd="0" presId="urn:microsoft.com/office/officeart/2008/layout/LinedList"/>
    <dgm:cxn modelId="{133B722A-D384-496D-83A3-483C35F7AD14}" type="presParOf" srcId="{6813502A-3323-4892-826E-1C5225B67739}" destId="{4E733143-8352-41CA-8284-E1953900F6FB}" srcOrd="7" destOrd="0" presId="urn:microsoft.com/office/officeart/2008/layout/LinedList"/>
    <dgm:cxn modelId="{D500F5AC-C0EA-4E7C-97A3-4AB4C64DBC30}" type="presParOf" srcId="{4E733143-8352-41CA-8284-E1953900F6FB}" destId="{B3E37D46-1C86-4745-B569-CD3F30741563}" srcOrd="0" destOrd="0" presId="urn:microsoft.com/office/officeart/2008/layout/LinedList"/>
    <dgm:cxn modelId="{85AEF2F0-C929-4575-B49C-29DF2FA1F59F}" type="presParOf" srcId="{4E733143-8352-41CA-8284-E1953900F6FB}" destId="{DECE2E32-6DC3-45AD-BC84-8966F67FE11B}" srcOrd="1" destOrd="0" presId="urn:microsoft.com/office/officeart/2008/layout/LinedList"/>
    <dgm:cxn modelId="{E49999A7-4E05-4270-AFA5-0B96B2E80CD0}" type="presParOf" srcId="{6813502A-3323-4892-826E-1C5225B67739}" destId="{3E82C782-8FA1-49B7-B7D6-63B27BA2F1C2}" srcOrd="8" destOrd="0" presId="urn:microsoft.com/office/officeart/2008/layout/LinedList"/>
    <dgm:cxn modelId="{F6567C39-4732-4D89-AF11-550D35B61290}" type="presParOf" srcId="{6813502A-3323-4892-826E-1C5225B67739}" destId="{5B254752-4D2B-4A54-9395-FEC834DDA3B7}" srcOrd="9" destOrd="0" presId="urn:microsoft.com/office/officeart/2008/layout/LinedList"/>
    <dgm:cxn modelId="{D6E1FFE7-A728-4202-AFD3-B6DE0BE16E85}" type="presParOf" srcId="{5B254752-4D2B-4A54-9395-FEC834DDA3B7}" destId="{BC393EFC-BC1C-4FE9-B04D-CDA9B716DC4F}" srcOrd="0" destOrd="0" presId="urn:microsoft.com/office/officeart/2008/layout/LinedList"/>
    <dgm:cxn modelId="{248ECC50-1D2A-40F2-AD0D-574BCB8DE1D2}" type="presParOf" srcId="{5B254752-4D2B-4A54-9395-FEC834DDA3B7}" destId="{750BCFBC-CDDA-4996-B29F-2789042015EA}" srcOrd="1" destOrd="0" presId="urn:microsoft.com/office/officeart/2008/layout/LinedList"/>
    <dgm:cxn modelId="{523BB688-E3C5-46B1-A539-C6AC3DABE8AF}" type="presParOf" srcId="{6813502A-3323-4892-826E-1C5225B67739}" destId="{265C83EC-0103-4955-8AFF-2664E5E75449}" srcOrd="10" destOrd="0" presId="urn:microsoft.com/office/officeart/2008/layout/LinedList"/>
    <dgm:cxn modelId="{952EDE3C-0F74-4D8C-AB8F-8BEF2A3855C9}" type="presParOf" srcId="{6813502A-3323-4892-826E-1C5225B67739}" destId="{A1FDBA42-5D10-4C59-9CCA-D59CF4AC0BCA}" srcOrd="11" destOrd="0" presId="urn:microsoft.com/office/officeart/2008/layout/LinedList"/>
    <dgm:cxn modelId="{8A8D8CB6-6423-4307-90F5-EC0862E73CBD}" type="presParOf" srcId="{A1FDBA42-5D10-4C59-9CCA-D59CF4AC0BCA}" destId="{2E5A055A-906F-4579-BD96-D021121A01F8}" srcOrd="0" destOrd="0" presId="urn:microsoft.com/office/officeart/2008/layout/LinedList"/>
    <dgm:cxn modelId="{7B2C2F25-9299-4F45-ABCF-D9ADD3F98113}" type="presParOf" srcId="{A1FDBA42-5D10-4C59-9CCA-D59CF4AC0BCA}" destId="{4BC706C5-5DF1-44BD-AD6A-09580C112BC2}" srcOrd="1" destOrd="0" presId="urn:microsoft.com/office/officeart/2008/layout/LinedList"/>
    <dgm:cxn modelId="{855EF325-9B2F-4A97-B101-6C45177B543B}" type="presParOf" srcId="{6813502A-3323-4892-826E-1C5225B67739}" destId="{D9E45323-E19F-4805-838F-6C541BA6BF04}" srcOrd="12" destOrd="0" presId="urn:microsoft.com/office/officeart/2008/layout/LinedList"/>
    <dgm:cxn modelId="{198D911E-62A0-44FC-9F7A-9E413271C610}" type="presParOf" srcId="{6813502A-3323-4892-826E-1C5225B67739}" destId="{19A2C4D8-77A9-4C00-BE84-F1041649CFF2}" srcOrd="13" destOrd="0" presId="urn:microsoft.com/office/officeart/2008/layout/LinedList"/>
    <dgm:cxn modelId="{EF44A2A2-BE76-4427-AD2D-6AAC65991A98}" type="presParOf" srcId="{19A2C4D8-77A9-4C00-BE84-F1041649CFF2}" destId="{55C6002E-ABCD-4D60-8737-30E72DBA52A1}" srcOrd="0" destOrd="0" presId="urn:microsoft.com/office/officeart/2008/layout/LinedList"/>
    <dgm:cxn modelId="{72FD448C-8955-406D-B73F-1030D61EB05D}" type="presParOf" srcId="{19A2C4D8-77A9-4C00-BE84-F1041649CFF2}" destId="{EDAE38E9-EEB1-498B-B287-E0988DADB3A8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5303A6-3752-4617-B368-3FCC24C3D681}">
      <dsp:nvSpPr>
        <dsp:cNvPr id="0" name=""/>
        <dsp:cNvSpPr/>
      </dsp:nvSpPr>
      <dsp:spPr>
        <a:xfrm>
          <a:off x="0" y="2663"/>
          <a:ext cx="6666833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FE08929-98C1-4447-AC03-46B12CA831D1}">
      <dsp:nvSpPr>
        <dsp:cNvPr id="0" name=""/>
        <dsp:cNvSpPr/>
      </dsp:nvSpPr>
      <dsp:spPr>
        <a:xfrm>
          <a:off x="0" y="2663"/>
          <a:ext cx="6666833" cy="18161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just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Digitization integrates digital technologies, data-driven solutions, and automated systems into financial services.</a:t>
          </a:r>
        </a:p>
      </dsp:txBody>
      <dsp:txXfrm>
        <a:off x="0" y="2663"/>
        <a:ext cx="6666833" cy="1816197"/>
      </dsp:txXfrm>
    </dsp:sp>
    <dsp:sp modelId="{373C5575-CD0F-46A3-92D6-DA54AC3D8698}">
      <dsp:nvSpPr>
        <dsp:cNvPr id="0" name=""/>
        <dsp:cNvSpPr/>
      </dsp:nvSpPr>
      <dsp:spPr>
        <a:xfrm>
          <a:off x="0" y="1818861"/>
          <a:ext cx="6666833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3BB7A23-FF02-47C9-A9C2-D55A43214A6D}">
      <dsp:nvSpPr>
        <dsp:cNvPr id="0" name=""/>
        <dsp:cNvSpPr/>
      </dsp:nvSpPr>
      <dsp:spPr>
        <a:xfrm>
          <a:off x="0" y="1818861"/>
          <a:ext cx="6666833" cy="18161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just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It has transformed banking, payments, investments, lending, and insurance.</a:t>
          </a:r>
        </a:p>
      </dsp:txBody>
      <dsp:txXfrm>
        <a:off x="0" y="1818861"/>
        <a:ext cx="6666833" cy="1816197"/>
      </dsp:txXfrm>
    </dsp:sp>
    <dsp:sp modelId="{3E91C090-3C42-449B-A02A-30B2BBECC698}">
      <dsp:nvSpPr>
        <dsp:cNvPr id="0" name=""/>
        <dsp:cNvSpPr/>
      </dsp:nvSpPr>
      <dsp:spPr>
        <a:xfrm>
          <a:off x="0" y="3635058"/>
          <a:ext cx="6666833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1F0A683-69B1-408C-8F41-97F4ED5363AD}">
      <dsp:nvSpPr>
        <dsp:cNvPr id="0" name=""/>
        <dsp:cNvSpPr/>
      </dsp:nvSpPr>
      <dsp:spPr>
        <a:xfrm>
          <a:off x="0" y="3635058"/>
          <a:ext cx="6666833" cy="18161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just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/>
            <a:t>Key drivers: Internet, FinTech, AI, blockchain, and government initiatives like Digital India.</a:t>
          </a:r>
        </a:p>
      </dsp:txBody>
      <dsp:txXfrm>
        <a:off x="0" y="3635058"/>
        <a:ext cx="6666833" cy="181619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85900D-4E03-4175-8453-798707B9A1E1}">
      <dsp:nvSpPr>
        <dsp:cNvPr id="0" name=""/>
        <dsp:cNvSpPr/>
      </dsp:nvSpPr>
      <dsp:spPr>
        <a:xfrm>
          <a:off x="0" y="720"/>
          <a:ext cx="7966018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FCA3BEE-EBAC-4B6B-8A82-ABDA95B9FA39}">
      <dsp:nvSpPr>
        <dsp:cNvPr id="0" name=""/>
        <dsp:cNvSpPr/>
      </dsp:nvSpPr>
      <dsp:spPr>
        <a:xfrm>
          <a:off x="0" y="720"/>
          <a:ext cx="7966018" cy="8433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i="0" kern="1200" baseline="0"/>
            <a:t>Emerging Trends:</a:t>
          </a:r>
          <a:endParaRPr lang="en-US" sz="2800" kern="1200"/>
        </a:p>
      </dsp:txBody>
      <dsp:txXfrm>
        <a:off x="0" y="720"/>
        <a:ext cx="7966018" cy="843393"/>
      </dsp:txXfrm>
    </dsp:sp>
    <dsp:sp modelId="{BEDF9745-35B8-4EFB-A537-F3EFA9389DA7}">
      <dsp:nvSpPr>
        <dsp:cNvPr id="0" name=""/>
        <dsp:cNvSpPr/>
      </dsp:nvSpPr>
      <dsp:spPr>
        <a:xfrm>
          <a:off x="0" y="844113"/>
          <a:ext cx="7966018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EA3742B-A1EF-44EF-B4E8-07D271149A7A}">
      <dsp:nvSpPr>
        <dsp:cNvPr id="0" name=""/>
        <dsp:cNvSpPr/>
      </dsp:nvSpPr>
      <dsp:spPr>
        <a:xfrm>
          <a:off x="0" y="844113"/>
          <a:ext cx="7966018" cy="8433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i="0" kern="1200" baseline="0"/>
            <a:t>Decentralized Finance (DeFi)</a:t>
          </a:r>
          <a:endParaRPr lang="en-US" sz="2800" kern="1200"/>
        </a:p>
      </dsp:txBody>
      <dsp:txXfrm>
        <a:off x="0" y="844113"/>
        <a:ext cx="7966018" cy="843393"/>
      </dsp:txXfrm>
    </dsp:sp>
    <dsp:sp modelId="{0B93B632-9AE4-4B7C-97B4-EFF6105D4876}">
      <dsp:nvSpPr>
        <dsp:cNvPr id="0" name=""/>
        <dsp:cNvSpPr/>
      </dsp:nvSpPr>
      <dsp:spPr>
        <a:xfrm>
          <a:off x="0" y="1687506"/>
          <a:ext cx="7966018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069C789-03C4-4F04-8EC1-3C1740CECCA5}">
      <dsp:nvSpPr>
        <dsp:cNvPr id="0" name=""/>
        <dsp:cNvSpPr/>
      </dsp:nvSpPr>
      <dsp:spPr>
        <a:xfrm>
          <a:off x="0" y="1687506"/>
          <a:ext cx="7966018" cy="8433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i="0" kern="1200" baseline="0"/>
            <a:t>ESG &amp; Green Investing</a:t>
          </a:r>
          <a:endParaRPr lang="en-US" sz="2800" kern="1200"/>
        </a:p>
      </dsp:txBody>
      <dsp:txXfrm>
        <a:off x="0" y="1687506"/>
        <a:ext cx="7966018" cy="843393"/>
      </dsp:txXfrm>
    </dsp:sp>
    <dsp:sp modelId="{940384B6-ADDC-4C10-A14A-2CDB700A6185}">
      <dsp:nvSpPr>
        <dsp:cNvPr id="0" name=""/>
        <dsp:cNvSpPr/>
      </dsp:nvSpPr>
      <dsp:spPr>
        <a:xfrm>
          <a:off x="0" y="2530899"/>
          <a:ext cx="7966018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3E37D46-1C86-4745-B569-CD3F30741563}">
      <dsp:nvSpPr>
        <dsp:cNvPr id="0" name=""/>
        <dsp:cNvSpPr/>
      </dsp:nvSpPr>
      <dsp:spPr>
        <a:xfrm>
          <a:off x="0" y="2530899"/>
          <a:ext cx="7966018" cy="8433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i="0" kern="1200" baseline="0"/>
            <a:t>CBDCs and tokenized assets</a:t>
          </a:r>
          <a:endParaRPr lang="en-US" sz="2800" kern="1200"/>
        </a:p>
      </dsp:txBody>
      <dsp:txXfrm>
        <a:off x="0" y="2530899"/>
        <a:ext cx="7966018" cy="843393"/>
      </dsp:txXfrm>
    </dsp:sp>
    <dsp:sp modelId="{3E82C782-8FA1-49B7-B7D6-63B27BA2F1C2}">
      <dsp:nvSpPr>
        <dsp:cNvPr id="0" name=""/>
        <dsp:cNvSpPr/>
      </dsp:nvSpPr>
      <dsp:spPr>
        <a:xfrm>
          <a:off x="0" y="3374293"/>
          <a:ext cx="7966018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C393EFC-BC1C-4FE9-B04D-CDA9B716DC4F}">
      <dsp:nvSpPr>
        <dsp:cNvPr id="0" name=""/>
        <dsp:cNvSpPr/>
      </dsp:nvSpPr>
      <dsp:spPr>
        <a:xfrm>
          <a:off x="0" y="3374293"/>
          <a:ext cx="7966018" cy="8433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i="0" kern="1200" baseline="0"/>
            <a:t>Challenges: Cybersecurity, regulations, digital divide</a:t>
          </a:r>
          <a:endParaRPr lang="en-US" sz="2800" kern="1200"/>
        </a:p>
      </dsp:txBody>
      <dsp:txXfrm>
        <a:off x="0" y="3374293"/>
        <a:ext cx="7966018" cy="843393"/>
      </dsp:txXfrm>
    </dsp:sp>
    <dsp:sp modelId="{265C83EC-0103-4955-8AFF-2664E5E75449}">
      <dsp:nvSpPr>
        <dsp:cNvPr id="0" name=""/>
        <dsp:cNvSpPr/>
      </dsp:nvSpPr>
      <dsp:spPr>
        <a:xfrm>
          <a:off x="0" y="4217686"/>
          <a:ext cx="7966018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E5A055A-906F-4579-BD96-D021121A01F8}">
      <dsp:nvSpPr>
        <dsp:cNvPr id="0" name=""/>
        <dsp:cNvSpPr/>
      </dsp:nvSpPr>
      <dsp:spPr>
        <a:xfrm>
          <a:off x="0" y="4217686"/>
          <a:ext cx="7966018" cy="8433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i="0" kern="1200" baseline="0"/>
            <a:t>Opportunities: Personalized finance, inclusive growth</a:t>
          </a:r>
          <a:endParaRPr lang="en-US" sz="2800" kern="1200"/>
        </a:p>
      </dsp:txBody>
      <dsp:txXfrm>
        <a:off x="0" y="4217686"/>
        <a:ext cx="7966018" cy="843393"/>
      </dsp:txXfrm>
    </dsp:sp>
    <dsp:sp modelId="{D9E45323-E19F-4805-838F-6C541BA6BF04}">
      <dsp:nvSpPr>
        <dsp:cNvPr id="0" name=""/>
        <dsp:cNvSpPr/>
      </dsp:nvSpPr>
      <dsp:spPr>
        <a:xfrm>
          <a:off x="0" y="5061079"/>
          <a:ext cx="7966018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5C6002E-ABCD-4D60-8737-30E72DBA52A1}">
      <dsp:nvSpPr>
        <dsp:cNvPr id="0" name=""/>
        <dsp:cNvSpPr/>
      </dsp:nvSpPr>
      <dsp:spPr>
        <a:xfrm>
          <a:off x="0" y="5061079"/>
          <a:ext cx="7966018" cy="8433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i="0" kern="1200" baseline="0"/>
            <a:t>Forecasts and Global Perspectives</a:t>
          </a:r>
          <a:endParaRPr lang="en-US" sz="2800" kern="1200"/>
        </a:p>
      </dsp:txBody>
      <dsp:txXfrm>
        <a:off x="0" y="5061079"/>
        <a:ext cx="7966018" cy="8433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694916"/>
            <a:ext cx="10363200" cy="524284"/>
          </a:xfrm>
        </p:spPr>
        <p:txBody>
          <a:bodyPr>
            <a:normAutofit fontScale="90000"/>
          </a:bodyPr>
          <a:lstStyle/>
          <a:p>
            <a:r>
              <a:rPr dirty="0"/>
              <a:t>Digitization of Financial Services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683774"/>
            <a:ext cx="8534400" cy="1752600"/>
          </a:xfrm>
        </p:spPr>
        <p:txBody>
          <a:bodyPr/>
          <a:lstStyle/>
          <a:p>
            <a:r>
              <a:rPr b="1" dirty="0"/>
              <a:t>Transformation of Financial Ecosystems through Technology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39F3AA-870F-3A71-F7D1-4D60E73ACC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Fundamentals of Fund Analysis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EB2E68DF-70CF-7D45-5786-42AE371DE41E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09600" y="2093471"/>
            <a:ext cx="10613923" cy="3539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Types of Funds: Mutual funds, ETFs, hedge funds, private equity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Key Performance Metrics: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NAV (Net Asset Value)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Expense ratio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Beta, Sharpe ratio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Fund Selection Strategies</a:t>
            </a:r>
          </a:p>
        </p:txBody>
      </p:sp>
    </p:spTree>
    <p:extLst>
      <p:ext uri="{BB962C8B-B14F-4D97-AF65-F5344CB8AC3E}">
        <p14:creationId xmlns:p14="http://schemas.microsoft.com/office/powerpoint/2010/main" val="26046703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177488B-9A27-77F7-5867-841236CFD0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4000" b="1">
                <a:solidFill>
                  <a:srgbClr val="FFFFFF"/>
                </a:solidFill>
              </a:rPr>
              <a:t>Future of FinTech and Fund Analysis</a:t>
            </a:r>
          </a:p>
        </p:txBody>
      </p:sp>
      <p:graphicFrame>
        <p:nvGraphicFramePr>
          <p:cNvPr id="6" name="Rectangle 1">
            <a:extLst>
              <a:ext uri="{FF2B5EF4-FFF2-40B4-BE49-F238E27FC236}">
                <a16:creationId xmlns:a16="http://schemas.microsoft.com/office/drawing/2014/main" id="{FEF7CA67-771D-D531-6F80-9FB22C6DE52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3826857"/>
              </p:ext>
            </p:extLst>
          </p:nvPr>
        </p:nvGraphicFramePr>
        <p:xfrm>
          <a:off x="4056093" y="476399"/>
          <a:ext cx="7966018" cy="59051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250347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8.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dirty="0"/>
              <a:t>Digitization has transformed financial services from manual operations to real-time, technology-driven ecosystems.</a:t>
            </a:r>
          </a:p>
          <a:p>
            <a:pPr algn="just"/>
            <a:r>
              <a:rPr dirty="0"/>
              <a:t>It enhances inclusion, accessibility, and personalization but poses challenges like cybersecurity and regulation.</a:t>
            </a:r>
          </a:p>
          <a:p>
            <a:pPr algn="just"/>
            <a:r>
              <a:rPr dirty="0"/>
              <a:t>Future trends include AI-powered financial products, blockchain, CBDCs, and green finance.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1. Introduction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5795824-A790-A14B-D2A2-9234EEF68D3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4669748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2. Evolution of Digitization in Financial Services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dirty="0"/>
              <a:t>Pre-Digital Era (Before 1990s): Manual banking, cheques, passbooks.</a:t>
            </a:r>
          </a:p>
          <a:p>
            <a:pPr algn="just"/>
            <a:r>
              <a:rPr dirty="0"/>
              <a:t>Early Digitization (1990s – 2000s): ATMs, ECS, credit/debit cards.</a:t>
            </a:r>
          </a:p>
          <a:p>
            <a:pPr algn="just"/>
            <a:r>
              <a:rPr dirty="0"/>
              <a:t>Digital Transformation (2000s – 2015): Internet banking, NEFT/RTGS, e-KYC.</a:t>
            </a:r>
          </a:p>
          <a:p>
            <a:pPr algn="just"/>
            <a:r>
              <a:rPr dirty="0"/>
              <a:t>FinTech Revolution (2015 – Present): UPI, mobile wallets, AI-driven lending, crypto, </a:t>
            </a:r>
            <a:r>
              <a:rPr dirty="0" err="1"/>
              <a:t>robo</a:t>
            </a:r>
            <a:r>
              <a:rPr dirty="0"/>
              <a:t>-advisory.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171C99-459C-BAE0-0FE2-553ED31632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A04B94B-E477-1792-F3AA-F2F145BF72E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2400727"/>
              </p:ext>
            </p:extLst>
          </p:nvPr>
        </p:nvGraphicFramePr>
        <p:xfrm>
          <a:off x="471947" y="0"/>
          <a:ext cx="11547988" cy="61661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86997">
                  <a:extLst>
                    <a:ext uri="{9D8B030D-6E8A-4147-A177-3AD203B41FA5}">
                      <a16:colId xmlns:a16="http://schemas.microsoft.com/office/drawing/2014/main" val="4195627614"/>
                    </a:ext>
                  </a:extLst>
                </a:gridCol>
                <a:gridCol w="2886997">
                  <a:extLst>
                    <a:ext uri="{9D8B030D-6E8A-4147-A177-3AD203B41FA5}">
                      <a16:colId xmlns:a16="http://schemas.microsoft.com/office/drawing/2014/main" val="2991344490"/>
                    </a:ext>
                  </a:extLst>
                </a:gridCol>
                <a:gridCol w="2886997">
                  <a:extLst>
                    <a:ext uri="{9D8B030D-6E8A-4147-A177-3AD203B41FA5}">
                      <a16:colId xmlns:a16="http://schemas.microsoft.com/office/drawing/2014/main" val="338373286"/>
                    </a:ext>
                  </a:extLst>
                </a:gridCol>
                <a:gridCol w="2886997">
                  <a:extLst>
                    <a:ext uri="{9D8B030D-6E8A-4147-A177-3AD203B41FA5}">
                      <a16:colId xmlns:a16="http://schemas.microsoft.com/office/drawing/2014/main" val="2281731880"/>
                    </a:ext>
                  </a:extLst>
                </a:gridCol>
              </a:tblGrid>
              <a:tr h="42175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400">
                          <a:effectLst/>
                        </a:rPr>
                        <a:t>Phase</a:t>
                      </a:r>
                      <a:endParaRPr lang="en-US" sz="24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400">
                          <a:effectLst/>
                        </a:rPr>
                        <a:t>Period</a:t>
                      </a:r>
                      <a:endParaRPr lang="en-US" sz="24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400">
                          <a:effectLst/>
                        </a:rPr>
                        <a:t>Key Developments</a:t>
                      </a:r>
                      <a:endParaRPr lang="en-US" sz="24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400">
                          <a:effectLst/>
                        </a:rPr>
                        <a:t>Impact</a:t>
                      </a:r>
                      <a:endParaRPr lang="en-US" sz="24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34433020"/>
                  </a:ext>
                </a:extLst>
              </a:tr>
              <a:tr h="132338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400">
                          <a:effectLst/>
                        </a:rPr>
                        <a:t>Pre-Digital Era</a:t>
                      </a:r>
                      <a:endParaRPr lang="en-US" sz="24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400">
                          <a:effectLst/>
                        </a:rPr>
                        <a:t>Before 1990s</a:t>
                      </a:r>
                      <a:endParaRPr lang="en-US" sz="24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400">
                          <a:effectLst/>
                        </a:rPr>
                        <a:t>Manual banking, cheques, passbooks, paper records</a:t>
                      </a:r>
                      <a:endParaRPr lang="en-US" sz="24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400">
                          <a:effectLst/>
                        </a:rPr>
                        <a:t>Limited accessibility, slower transactions</a:t>
                      </a:r>
                      <a:endParaRPr lang="en-US" sz="24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96093682"/>
                  </a:ext>
                </a:extLst>
              </a:tr>
              <a:tr h="132338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400">
                          <a:effectLst/>
                        </a:rPr>
                        <a:t>Early Digitization</a:t>
                      </a:r>
                      <a:endParaRPr lang="en-US" sz="24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400">
                          <a:effectLst/>
                        </a:rPr>
                        <a:t>1990s – 2000s</a:t>
                      </a:r>
                      <a:endParaRPr lang="en-US" sz="24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400">
                          <a:effectLst/>
                        </a:rPr>
                        <a:t>ATMs, electronic clearing systems, credit/debit cards</a:t>
                      </a:r>
                      <a:endParaRPr lang="en-US" sz="24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400">
                          <a:effectLst/>
                        </a:rPr>
                        <a:t>Faster banking and reduced dependency on branches</a:t>
                      </a:r>
                      <a:endParaRPr lang="en-US" sz="24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11718262"/>
                  </a:ext>
                </a:extLst>
              </a:tr>
              <a:tr h="132338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400">
                          <a:effectLst/>
                        </a:rPr>
                        <a:t>Digital Transformation</a:t>
                      </a:r>
                      <a:endParaRPr lang="en-US" sz="24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400" dirty="0">
                          <a:effectLst/>
                        </a:rPr>
                        <a:t>2000s – 2015</a:t>
                      </a:r>
                      <a:endParaRPr lang="en-US" sz="24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400">
                          <a:effectLst/>
                        </a:rPr>
                        <a:t>Core banking, internet banking, NEFT/RTGS, e-KYC</a:t>
                      </a:r>
                      <a:endParaRPr lang="en-US" sz="24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400">
                          <a:effectLst/>
                        </a:rPr>
                        <a:t>Improved efficiency and branchless operations</a:t>
                      </a:r>
                      <a:endParaRPr lang="en-US" sz="24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43725261"/>
                  </a:ext>
                </a:extLst>
              </a:tr>
              <a:tr h="177420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400">
                          <a:effectLst/>
                        </a:rPr>
                        <a:t>FinTech Revolution</a:t>
                      </a:r>
                      <a:endParaRPr lang="en-US" sz="24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400">
                          <a:effectLst/>
                        </a:rPr>
                        <a:t>2015 – Present</a:t>
                      </a:r>
                      <a:endParaRPr lang="en-US" sz="24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400">
                          <a:effectLst/>
                        </a:rPr>
                        <a:t>Mobile wallets, UPI, AI-based lending, robo-advisory, cryptocurrency</a:t>
                      </a:r>
                      <a:endParaRPr lang="en-US" sz="24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400" dirty="0">
                          <a:effectLst/>
                        </a:rPr>
                        <a:t>Real-time services, financial inclusion, personalization</a:t>
                      </a:r>
                      <a:endParaRPr lang="en-US" sz="24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327694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08564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3. Key Components of Digital Financial Services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dirty="0"/>
              <a:t>Digital Banking: Internet banking, mobile apps, neo-banks.</a:t>
            </a:r>
          </a:p>
          <a:p>
            <a:r>
              <a:rPr dirty="0"/>
              <a:t>Digital Lending: AI-powered risk assessment, P2P lending, instant loans.</a:t>
            </a:r>
          </a:p>
          <a:p>
            <a:r>
              <a:rPr dirty="0"/>
              <a:t>Digital Investments: Online trading, </a:t>
            </a:r>
            <a:r>
              <a:rPr dirty="0" err="1"/>
              <a:t>robo</a:t>
            </a:r>
            <a:r>
              <a:rPr dirty="0"/>
              <a:t>-advisors, cryptocurrency.</a:t>
            </a:r>
          </a:p>
          <a:p>
            <a:r>
              <a:rPr dirty="0" err="1"/>
              <a:t>RegTech</a:t>
            </a:r>
            <a:r>
              <a:rPr dirty="0"/>
              <a:t>: Automated compliance, fraud detection, AML solutions.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4. Benefits of Digitization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Accessibility: Wider reach to rural and underserved areas.</a:t>
            </a:r>
          </a:p>
          <a:p>
            <a:r>
              <a:rPr dirty="0"/>
              <a:t>Convenience: 24/7 seamless financial services.</a:t>
            </a:r>
          </a:p>
          <a:p>
            <a:r>
              <a:rPr dirty="0"/>
              <a:t>Cost Efficiency: Reduced operational costs via automation.</a:t>
            </a:r>
          </a:p>
          <a:p>
            <a:r>
              <a:rPr dirty="0"/>
              <a:t>Financial Inclusion: Integrating unbanked populations.</a:t>
            </a:r>
          </a:p>
          <a:p>
            <a:r>
              <a:rPr dirty="0"/>
              <a:t>Transparency &amp; Speed: Real-time transactions and tracking.</a:t>
            </a:r>
          </a:p>
          <a:p>
            <a:r>
              <a:rPr dirty="0"/>
              <a:t>Data-Driven Insights: Personalized offerings using analytics.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9048BE3-B200-D95F-2AE5-5074968716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6042126"/>
              </p:ext>
            </p:extLst>
          </p:nvPr>
        </p:nvGraphicFramePr>
        <p:xfrm>
          <a:off x="486696" y="1410265"/>
          <a:ext cx="11095704" cy="502003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55807">
                  <a:extLst>
                    <a:ext uri="{9D8B030D-6E8A-4147-A177-3AD203B41FA5}">
                      <a16:colId xmlns:a16="http://schemas.microsoft.com/office/drawing/2014/main" val="3711660705"/>
                    </a:ext>
                  </a:extLst>
                </a:gridCol>
                <a:gridCol w="7039897">
                  <a:extLst>
                    <a:ext uri="{9D8B030D-6E8A-4147-A177-3AD203B41FA5}">
                      <a16:colId xmlns:a16="http://schemas.microsoft.com/office/drawing/2014/main" val="3912369711"/>
                    </a:ext>
                  </a:extLst>
                </a:gridCol>
              </a:tblGrid>
              <a:tr h="49795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800">
                          <a:effectLst/>
                        </a:rPr>
                        <a:t>Benefit</a:t>
                      </a:r>
                      <a:endParaRPr lang="en-US" sz="28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800">
                          <a:effectLst/>
                        </a:rPr>
                        <a:t>Description</a:t>
                      </a:r>
                      <a:endParaRPr lang="en-US" sz="28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9439266"/>
                  </a:ext>
                </a:extLst>
              </a:tr>
              <a:tr h="103020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800">
                          <a:effectLst/>
                        </a:rPr>
                        <a:t>Accessibility</a:t>
                      </a:r>
                      <a:endParaRPr lang="en-US" sz="28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800">
                          <a:effectLst/>
                        </a:rPr>
                        <a:t>Wider reach to rural and underserved populations</a:t>
                      </a:r>
                      <a:endParaRPr lang="en-US" sz="28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82844098"/>
                  </a:ext>
                </a:extLst>
              </a:tr>
              <a:tr h="49795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800" dirty="0">
                          <a:effectLst/>
                        </a:rPr>
                        <a:t>Convenience</a:t>
                      </a:r>
                      <a:endParaRPr lang="en-US" sz="28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800">
                          <a:effectLst/>
                        </a:rPr>
                        <a:t>24/7 services and seamless transactions</a:t>
                      </a:r>
                      <a:endParaRPr lang="en-US" sz="28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50376322"/>
                  </a:ext>
                </a:extLst>
              </a:tr>
              <a:tr h="49795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800">
                          <a:effectLst/>
                        </a:rPr>
                        <a:t>Cost Efficiency</a:t>
                      </a:r>
                      <a:endParaRPr lang="en-US" sz="28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800">
                          <a:effectLst/>
                        </a:rPr>
                        <a:t>Lower operational costs through automation</a:t>
                      </a:r>
                      <a:endParaRPr lang="en-US" sz="28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61058192"/>
                  </a:ext>
                </a:extLst>
              </a:tr>
              <a:tr h="103020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800">
                          <a:effectLst/>
                        </a:rPr>
                        <a:t>Financial Inclusion</a:t>
                      </a:r>
                      <a:endParaRPr lang="en-US" sz="28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800">
                          <a:effectLst/>
                        </a:rPr>
                        <a:t>Integration of unbanked populations into formal systems</a:t>
                      </a:r>
                      <a:endParaRPr lang="en-US" sz="28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8856886"/>
                  </a:ext>
                </a:extLst>
              </a:tr>
              <a:tr h="49795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800">
                          <a:effectLst/>
                        </a:rPr>
                        <a:t>Speed &amp; Transparency</a:t>
                      </a:r>
                      <a:endParaRPr lang="en-US" sz="28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800">
                          <a:effectLst/>
                        </a:rPr>
                        <a:t>Real-time transactions and better tracking</a:t>
                      </a:r>
                      <a:endParaRPr lang="en-US" sz="28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80545622"/>
                  </a:ext>
                </a:extLst>
              </a:tr>
              <a:tr h="96782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800">
                          <a:effectLst/>
                        </a:rPr>
                        <a:t>Data-Driven Insights</a:t>
                      </a:r>
                      <a:endParaRPr lang="en-US" sz="28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800" dirty="0">
                          <a:effectLst/>
                        </a:rPr>
                        <a:t>Personalized services using customer analytics</a:t>
                      </a:r>
                      <a:endParaRPr lang="en-US" sz="28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748408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5. Challenges in Digitization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Cybersecurity Risks: Threats like hacking and phishing.</a:t>
            </a:r>
          </a:p>
          <a:p>
            <a:r>
              <a:rPr dirty="0"/>
              <a:t>Digital Divide: Limited access in rural or remote regions.</a:t>
            </a:r>
          </a:p>
          <a:p>
            <a:r>
              <a:rPr dirty="0"/>
              <a:t>Regulatory Compliance: Adapting to evolving laws.</a:t>
            </a:r>
          </a:p>
          <a:p>
            <a:r>
              <a:rPr dirty="0"/>
              <a:t>Technology Adoption: Resistance among older populations.</a:t>
            </a:r>
          </a:p>
          <a:p>
            <a:r>
              <a:rPr dirty="0"/>
              <a:t>Fraud &amp; Scams: Rise in phishing and identity theft.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A5ADFB5-71DE-0636-7C5E-DA24472E6B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3035948"/>
              </p:ext>
            </p:extLst>
          </p:nvPr>
        </p:nvGraphicFramePr>
        <p:xfrm>
          <a:off x="191728" y="1268360"/>
          <a:ext cx="11695471" cy="51970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938912">
                  <a:extLst>
                    <a:ext uri="{9D8B030D-6E8A-4147-A177-3AD203B41FA5}">
                      <a16:colId xmlns:a16="http://schemas.microsoft.com/office/drawing/2014/main" val="1806917647"/>
                    </a:ext>
                  </a:extLst>
                </a:gridCol>
                <a:gridCol w="6756559">
                  <a:extLst>
                    <a:ext uri="{9D8B030D-6E8A-4147-A177-3AD203B41FA5}">
                      <a16:colId xmlns:a16="http://schemas.microsoft.com/office/drawing/2014/main" val="2032044963"/>
                    </a:ext>
                  </a:extLst>
                </a:gridCol>
              </a:tblGrid>
              <a:tr h="59694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3200">
                          <a:effectLst/>
                        </a:rPr>
                        <a:t>Challenge</a:t>
                      </a:r>
                      <a:endParaRPr lang="en-US" sz="3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3200">
                          <a:effectLst/>
                        </a:rPr>
                        <a:t>Explanation</a:t>
                      </a:r>
                      <a:endParaRPr lang="en-US" sz="3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69133988"/>
                  </a:ext>
                </a:extLst>
              </a:tr>
              <a:tr h="83365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3200" dirty="0">
                          <a:effectLst/>
                        </a:rPr>
                        <a:t>Cybersecurity Risks</a:t>
                      </a:r>
                      <a:endParaRPr lang="en-US" sz="32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3200">
                          <a:effectLst/>
                        </a:rPr>
                        <a:t>Threats like hacking, phishing, and data breaches</a:t>
                      </a:r>
                      <a:endParaRPr lang="en-US" sz="3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16724115"/>
                  </a:ext>
                </a:extLst>
              </a:tr>
              <a:tr h="59694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3200">
                          <a:effectLst/>
                        </a:rPr>
                        <a:t>Digital Divide</a:t>
                      </a:r>
                      <a:endParaRPr lang="en-US" sz="3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3200">
                          <a:effectLst/>
                        </a:rPr>
                        <a:t>Limited internet access in rural areas</a:t>
                      </a:r>
                      <a:endParaRPr lang="en-US" sz="3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51843697"/>
                  </a:ext>
                </a:extLst>
              </a:tr>
              <a:tr h="59694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3200">
                          <a:effectLst/>
                        </a:rPr>
                        <a:t>Regulatory Compliance</a:t>
                      </a:r>
                      <a:endParaRPr lang="en-US" sz="3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3200">
                          <a:effectLst/>
                        </a:rPr>
                        <a:t>Adapting to evolving financial laws</a:t>
                      </a:r>
                      <a:endParaRPr lang="en-US" sz="3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36503978"/>
                  </a:ext>
                </a:extLst>
              </a:tr>
              <a:tr h="123501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3200">
                          <a:effectLst/>
                        </a:rPr>
                        <a:t>Technology Adoption</a:t>
                      </a:r>
                      <a:endParaRPr lang="en-US" sz="3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3200">
                          <a:effectLst/>
                        </a:rPr>
                        <a:t>Resistance from older demographics and small businesses</a:t>
                      </a:r>
                      <a:endParaRPr lang="en-US" sz="3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35219425"/>
                  </a:ext>
                </a:extLst>
              </a:tr>
              <a:tr h="59694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3200">
                          <a:effectLst/>
                        </a:rPr>
                        <a:t>Fraud &amp; Scams</a:t>
                      </a:r>
                      <a:endParaRPr lang="en-US" sz="3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3200" dirty="0">
                          <a:effectLst/>
                        </a:rPr>
                        <a:t>Increase in online fraud and identity theft</a:t>
                      </a:r>
                      <a:endParaRPr lang="en-US" sz="32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0558887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6. Role of Emerging Technologies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Artificial Intelligence (AI): Predictive analytics, </a:t>
            </a:r>
            <a:r>
              <a:rPr dirty="0" err="1"/>
              <a:t>robo</a:t>
            </a:r>
            <a:r>
              <a:rPr dirty="0"/>
              <a:t>-advisors.</a:t>
            </a:r>
          </a:p>
          <a:p>
            <a:r>
              <a:rPr dirty="0"/>
              <a:t>Blockchain: Secure transactions, cryptocurrencies, smart contracts.</a:t>
            </a:r>
          </a:p>
          <a:p>
            <a:r>
              <a:rPr dirty="0"/>
              <a:t>Big Data Analytics: Personalized offerings and risk profiling.</a:t>
            </a:r>
          </a:p>
          <a:p>
            <a:r>
              <a:rPr dirty="0"/>
              <a:t>Cloud Computing: Seamless storage and scalability.</a:t>
            </a:r>
          </a:p>
          <a:p>
            <a:r>
              <a:rPr dirty="0"/>
              <a:t>IoT Integration: Smart payments and device-based services.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82996E0-F251-F4FF-569D-5ADD767D47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0250237"/>
              </p:ext>
            </p:extLst>
          </p:nvPr>
        </p:nvGraphicFramePr>
        <p:xfrm>
          <a:off x="250723" y="1238864"/>
          <a:ext cx="11651225" cy="500506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23071">
                  <a:extLst>
                    <a:ext uri="{9D8B030D-6E8A-4147-A177-3AD203B41FA5}">
                      <a16:colId xmlns:a16="http://schemas.microsoft.com/office/drawing/2014/main" val="2997039173"/>
                    </a:ext>
                  </a:extLst>
                </a:gridCol>
                <a:gridCol w="7728154">
                  <a:extLst>
                    <a:ext uri="{9D8B030D-6E8A-4147-A177-3AD203B41FA5}">
                      <a16:colId xmlns:a16="http://schemas.microsoft.com/office/drawing/2014/main" val="3268138629"/>
                    </a:ext>
                  </a:extLst>
                </a:gridCol>
              </a:tblGrid>
              <a:tr h="55907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3200">
                          <a:effectLst/>
                        </a:rPr>
                        <a:t>Technology</a:t>
                      </a:r>
                      <a:endParaRPr lang="en-US" sz="3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3200">
                          <a:effectLst/>
                        </a:rPr>
                        <a:t>Application in Finance</a:t>
                      </a:r>
                      <a:endParaRPr lang="en-US" sz="3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57249016"/>
                  </a:ext>
                </a:extLst>
              </a:tr>
              <a:tr h="45096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3200" dirty="0">
                          <a:effectLst/>
                        </a:rPr>
                        <a:t>Artificial Intelligence (AI)</a:t>
                      </a:r>
                      <a:endParaRPr lang="en-US" sz="32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3200">
                          <a:effectLst/>
                        </a:rPr>
                        <a:t>Predictive analytics, chatbots, fraud detection</a:t>
                      </a:r>
                      <a:endParaRPr lang="en-US" sz="3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3941023"/>
                  </a:ext>
                </a:extLst>
              </a:tr>
              <a:tr h="77674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3200" dirty="0">
                          <a:effectLst/>
                        </a:rPr>
                        <a:t>Blockchain</a:t>
                      </a:r>
                      <a:endParaRPr lang="en-US" sz="32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3200">
                          <a:effectLst/>
                        </a:rPr>
                        <a:t>Secure transactions, cryptocurrencies, smart contracts</a:t>
                      </a:r>
                      <a:endParaRPr lang="en-US" sz="3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92232056"/>
                  </a:ext>
                </a:extLst>
              </a:tr>
              <a:tr h="55907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3200">
                          <a:effectLst/>
                        </a:rPr>
                        <a:t>Big Data Analytics</a:t>
                      </a:r>
                      <a:endParaRPr lang="en-US" sz="3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3200">
                          <a:effectLst/>
                        </a:rPr>
                        <a:t>Personalized offerings and risk assessment</a:t>
                      </a:r>
                      <a:endParaRPr lang="en-US" sz="3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11765289"/>
                  </a:ext>
                </a:extLst>
              </a:tr>
              <a:tr h="115665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3200">
                          <a:effectLst/>
                        </a:rPr>
                        <a:t>Cloud Computing</a:t>
                      </a:r>
                      <a:endParaRPr lang="en-US" sz="3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3200">
                          <a:effectLst/>
                        </a:rPr>
                        <a:t>Scalable financial platforms and seamless data storage</a:t>
                      </a:r>
                      <a:endParaRPr lang="en-US" sz="3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87371193"/>
                  </a:ext>
                </a:extLst>
              </a:tr>
              <a:tr h="55907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3200">
                          <a:effectLst/>
                        </a:rPr>
                        <a:t>IoT Integration</a:t>
                      </a:r>
                      <a:endParaRPr lang="en-US" sz="320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3200" dirty="0">
                          <a:effectLst/>
                        </a:rPr>
                        <a:t>Smart payments and device-based services</a:t>
                      </a:r>
                      <a:endParaRPr lang="en-US" sz="3200" dirty="0">
                        <a:effectLst/>
                        <a:latin typeface="Cambria" panose="02040503050406030204" pitchFamily="18" charset="0"/>
                        <a:ea typeface="MS Mincho" panose="02020609040205080304" pitchFamily="49" charset="-128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243949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7. Future of Digital Financial Services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Central Bank Digital Currencies (CBDCs).</a:t>
            </a:r>
          </a:p>
          <a:p>
            <a:r>
              <a:rPr dirty="0"/>
              <a:t>Hyper-personalized services powered by AI.</a:t>
            </a:r>
          </a:p>
          <a:p>
            <a:r>
              <a:rPr dirty="0"/>
              <a:t>Sustainable finance and ESG integration.</a:t>
            </a:r>
          </a:p>
          <a:p>
            <a:r>
              <a:rPr dirty="0"/>
              <a:t>Expansion of open banking frameworks.</a:t>
            </a:r>
          </a:p>
          <a:p>
            <a:r>
              <a:rPr dirty="0"/>
              <a:t>Rise of Metaverse-based financial ecosystems.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740</Words>
  <Application>Microsoft Office PowerPoint</Application>
  <PresentationFormat>Widescreen</PresentationFormat>
  <Paragraphs>118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Cambria</vt:lpstr>
      <vt:lpstr>Office Theme</vt:lpstr>
      <vt:lpstr>Digitization of Financial Services</vt:lpstr>
      <vt:lpstr>1. Introduction</vt:lpstr>
      <vt:lpstr>2. Evolution of Digitization in Financial Services</vt:lpstr>
      <vt:lpstr>PowerPoint Presentation</vt:lpstr>
      <vt:lpstr>3. Key Components of Digital Financial Services</vt:lpstr>
      <vt:lpstr>4. Benefits of Digitization</vt:lpstr>
      <vt:lpstr>5. Challenges in Digitization</vt:lpstr>
      <vt:lpstr>6. Role of Emerging Technologies</vt:lpstr>
      <vt:lpstr>7. Future of Digital Financial Services</vt:lpstr>
      <vt:lpstr>Fundamentals of Fund Analysis</vt:lpstr>
      <vt:lpstr>Future of FinTech and Fund Analysis</vt:lpstr>
      <vt:lpstr>8. Summary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Manish Dadhich</cp:lastModifiedBy>
  <cp:revision>6</cp:revision>
  <dcterms:created xsi:type="dcterms:W3CDTF">2013-01-27T09:14:16Z</dcterms:created>
  <dcterms:modified xsi:type="dcterms:W3CDTF">2025-09-04T02:42:28Z</dcterms:modified>
  <cp:category/>
</cp:coreProperties>
</file>