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8"/>
  </p:notesMasterIdLst>
  <p:sldIdLst>
    <p:sldId id="323" r:id="rId2"/>
    <p:sldId id="386" r:id="rId3"/>
    <p:sldId id="387" r:id="rId4"/>
    <p:sldId id="324" r:id="rId5"/>
    <p:sldId id="388" r:id="rId6"/>
    <p:sldId id="325" r:id="rId7"/>
    <p:sldId id="267" r:id="rId8"/>
    <p:sldId id="389" r:id="rId9"/>
    <p:sldId id="390" r:id="rId10"/>
    <p:sldId id="391" r:id="rId11"/>
    <p:sldId id="392" r:id="rId12"/>
    <p:sldId id="393" r:id="rId13"/>
    <p:sldId id="394" r:id="rId14"/>
    <p:sldId id="265" r:id="rId15"/>
    <p:sldId id="266" r:id="rId16"/>
    <p:sldId id="385" r:id="rId1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274"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1049275"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76D008F-AFB8-4C10-B4F4-81CE327DE9D9}" type="datetimeFigureOut">
              <a:rPr lang="en-US" smtClean="0"/>
              <a:pPr/>
              <a:t>1/5/2022</a:t>
            </a:fld>
            <a:endParaRPr lang="en-US"/>
          </a:p>
        </p:txBody>
      </p:sp>
      <p:sp>
        <p:nvSpPr>
          <p:cNvPr id="1049276"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1049277"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78"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1049279"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CD24CD2F-D1D7-4150-88EB-EADB820C373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9258"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1049259"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049260"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61" name="Footer Placeholder 4"/>
          <p:cNvSpPr>
            <a:spLocks noGrp="1"/>
          </p:cNvSpPr>
          <p:nvPr>
            <p:ph type="ftr" sz="quarter" idx="11"/>
          </p:nvPr>
        </p:nvSpPr>
        <p:spPr/>
        <p:txBody>
          <a:bodyPr/>
          <a:lstStyle/>
          <a:p>
            <a:endParaRPr lang="en-US"/>
          </a:p>
        </p:txBody>
      </p:sp>
      <p:sp>
        <p:nvSpPr>
          <p:cNvPr id="1049262"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9269" name="Title 1"/>
          <p:cNvSpPr>
            <a:spLocks noGrp="1"/>
          </p:cNvSpPr>
          <p:nvPr>
            <p:ph type="title"/>
          </p:nvPr>
        </p:nvSpPr>
        <p:spPr/>
        <p:txBody>
          <a:bodyPr/>
          <a:lstStyle/>
          <a:p>
            <a:r>
              <a:rPr lang="en-US"/>
              <a:t>Click to edit Master title style</a:t>
            </a:r>
          </a:p>
        </p:txBody>
      </p:sp>
      <p:sp>
        <p:nvSpPr>
          <p:cNvPr id="1049270"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71"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72" name="Footer Placeholder 4"/>
          <p:cNvSpPr>
            <a:spLocks noGrp="1"/>
          </p:cNvSpPr>
          <p:nvPr>
            <p:ph type="ftr" sz="quarter" idx="11"/>
          </p:nvPr>
        </p:nvSpPr>
        <p:spPr/>
        <p:txBody>
          <a:bodyPr/>
          <a:lstStyle/>
          <a:p>
            <a:endParaRPr lang="en-US"/>
          </a:p>
        </p:txBody>
      </p:sp>
      <p:sp>
        <p:nvSpPr>
          <p:cNvPr id="1049273"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923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104923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34"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35" name="Footer Placeholder 4"/>
          <p:cNvSpPr>
            <a:spLocks noGrp="1"/>
          </p:cNvSpPr>
          <p:nvPr>
            <p:ph type="ftr" sz="quarter" idx="11"/>
          </p:nvPr>
        </p:nvSpPr>
        <p:spPr/>
        <p:txBody>
          <a:bodyPr/>
          <a:lstStyle/>
          <a:p>
            <a:endParaRPr lang="en-US"/>
          </a:p>
        </p:txBody>
      </p:sp>
      <p:sp>
        <p:nvSpPr>
          <p:cNvPr id="104923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t>Click to edit Master title style</a:t>
            </a:r>
          </a:p>
        </p:txBody>
      </p:sp>
      <p:sp>
        <p:nvSpPr>
          <p:cNvPr id="1048582"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83"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9237"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1049238"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1049239"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40" name="Footer Placeholder 4"/>
          <p:cNvSpPr>
            <a:spLocks noGrp="1"/>
          </p:cNvSpPr>
          <p:nvPr>
            <p:ph type="ftr" sz="quarter" idx="11"/>
          </p:nvPr>
        </p:nvSpPr>
        <p:spPr/>
        <p:txBody>
          <a:bodyPr/>
          <a:lstStyle/>
          <a:p>
            <a:endParaRPr lang="en-US"/>
          </a:p>
        </p:txBody>
      </p:sp>
      <p:sp>
        <p:nvSpPr>
          <p:cNvPr id="1049241"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9248" name="Title 1"/>
          <p:cNvSpPr>
            <a:spLocks noGrp="1"/>
          </p:cNvSpPr>
          <p:nvPr>
            <p:ph type="title"/>
          </p:nvPr>
        </p:nvSpPr>
        <p:spPr/>
        <p:txBody>
          <a:bodyPr/>
          <a:lstStyle/>
          <a:p>
            <a:r>
              <a:rPr lang="en-US"/>
              <a:t>Click to edit Master title style</a:t>
            </a:r>
          </a:p>
        </p:txBody>
      </p:sp>
      <p:sp>
        <p:nvSpPr>
          <p:cNvPr id="1049249"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50"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51" name="Date Placeholder 4"/>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52" name="Footer Placeholder 5"/>
          <p:cNvSpPr>
            <a:spLocks noGrp="1"/>
          </p:cNvSpPr>
          <p:nvPr>
            <p:ph type="ftr" sz="quarter" idx="11"/>
          </p:nvPr>
        </p:nvSpPr>
        <p:spPr/>
        <p:txBody>
          <a:bodyPr/>
          <a:lstStyle/>
          <a:p>
            <a:endParaRPr lang="en-US"/>
          </a:p>
        </p:txBody>
      </p:sp>
      <p:sp>
        <p:nvSpPr>
          <p:cNvPr id="1049253"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9224" name="Title 1"/>
          <p:cNvSpPr>
            <a:spLocks noGrp="1"/>
          </p:cNvSpPr>
          <p:nvPr>
            <p:ph type="title"/>
          </p:nvPr>
        </p:nvSpPr>
        <p:spPr>
          <a:xfrm>
            <a:off x="629841" y="365126"/>
            <a:ext cx="7886700" cy="1325563"/>
          </a:xfrm>
        </p:spPr>
        <p:txBody>
          <a:bodyPr/>
          <a:lstStyle/>
          <a:p>
            <a:r>
              <a:rPr lang="en-US"/>
              <a:t>Click to edit Master title style</a:t>
            </a:r>
          </a:p>
        </p:txBody>
      </p:sp>
      <p:sp>
        <p:nvSpPr>
          <p:cNvPr id="1049225"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049226"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27"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049228"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29" name="Date Placeholder 6"/>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30" name="Footer Placeholder 7"/>
          <p:cNvSpPr>
            <a:spLocks noGrp="1"/>
          </p:cNvSpPr>
          <p:nvPr>
            <p:ph type="ftr" sz="quarter" idx="11"/>
          </p:nvPr>
        </p:nvSpPr>
        <p:spPr/>
        <p:txBody>
          <a:bodyPr/>
          <a:lstStyle/>
          <a:p>
            <a:endParaRPr lang="en-US"/>
          </a:p>
        </p:txBody>
      </p:sp>
      <p:sp>
        <p:nvSpPr>
          <p:cNvPr id="1049231"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9254" name="Title 1"/>
          <p:cNvSpPr>
            <a:spLocks noGrp="1"/>
          </p:cNvSpPr>
          <p:nvPr>
            <p:ph type="title"/>
          </p:nvPr>
        </p:nvSpPr>
        <p:spPr/>
        <p:txBody>
          <a:bodyPr/>
          <a:lstStyle/>
          <a:p>
            <a:r>
              <a:rPr lang="en-US"/>
              <a:t>Click to edit Master title style</a:t>
            </a:r>
          </a:p>
        </p:txBody>
      </p:sp>
      <p:sp>
        <p:nvSpPr>
          <p:cNvPr id="1049255" name="Date Placeholder 2"/>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56" name="Footer Placeholder 3"/>
          <p:cNvSpPr>
            <a:spLocks noGrp="1"/>
          </p:cNvSpPr>
          <p:nvPr>
            <p:ph type="ftr" sz="quarter" idx="11"/>
          </p:nvPr>
        </p:nvSpPr>
        <p:spPr/>
        <p:txBody>
          <a:bodyPr/>
          <a:lstStyle/>
          <a:p>
            <a:endParaRPr lang="en-US"/>
          </a:p>
        </p:txBody>
      </p:sp>
      <p:sp>
        <p:nvSpPr>
          <p:cNvPr id="1049257"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91" name="Date Placeholder 1"/>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8592" name="Footer Placeholder 2"/>
          <p:cNvSpPr>
            <a:spLocks noGrp="1"/>
          </p:cNvSpPr>
          <p:nvPr>
            <p:ph type="ftr" sz="quarter" idx="11"/>
          </p:nvPr>
        </p:nvSpPr>
        <p:spPr/>
        <p:txBody>
          <a:bodyPr/>
          <a:lstStyle/>
          <a:p>
            <a:endParaRPr lang="en-US"/>
          </a:p>
        </p:txBody>
      </p:sp>
      <p:sp>
        <p:nvSpPr>
          <p:cNvPr id="1048593"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924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104924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924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1049245" name="Date Placeholder 4"/>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46" name="Footer Placeholder 5"/>
          <p:cNvSpPr>
            <a:spLocks noGrp="1"/>
          </p:cNvSpPr>
          <p:nvPr>
            <p:ph type="ftr" sz="quarter" idx="11"/>
          </p:nvPr>
        </p:nvSpPr>
        <p:spPr/>
        <p:txBody>
          <a:bodyPr/>
          <a:lstStyle/>
          <a:p>
            <a:endParaRPr lang="en-US"/>
          </a:p>
        </p:txBody>
      </p:sp>
      <p:sp>
        <p:nvSpPr>
          <p:cNvPr id="104924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9263"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1049264"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1049265"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1049266" name="Date Placeholder 4"/>
          <p:cNvSpPr>
            <a:spLocks noGrp="1"/>
          </p:cNvSpPr>
          <p:nvPr>
            <p:ph type="dt" sz="half" idx="10"/>
          </p:nvPr>
        </p:nvSpPr>
        <p:spPr/>
        <p:txBody>
          <a:bodyPr/>
          <a:lstStyle/>
          <a:p>
            <a:fld id="{1D8BD707-D9CF-40AE-B4C6-C98DA3205C09}" type="datetimeFigureOut">
              <a:rPr lang="en-US" smtClean="0"/>
              <a:pPr/>
              <a:t>1/5/2022</a:t>
            </a:fld>
            <a:endParaRPr lang="en-US"/>
          </a:p>
        </p:txBody>
      </p:sp>
      <p:sp>
        <p:nvSpPr>
          <p:cNvPr id="1049267" name="Footer Placeholder 5"/>
          <p:cNvSpPr>
            <a:spLocks noGrp="1"/>
          </p:cNvSpPr>
          <p:nvPr>
            <p:ph type="ftr" sz="quarter" idx="11"/>
          </p:nvPr>
        </p:nvSpPr>
        <p:spPr/>
        <p:txBody>
          <a:bodyPr/>
          <a:lstStyle/>
          <a:p>
            <a:endParaRPr lang="en-US"/>
          </a:p>
        </p:txBody>
      </p:sp>
      <p:sp>
        <p:nvSpPr>
          <p:cNvPr id="1049268"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1/5/2022</a:t>
            </a:fld>
            <a:endParaRPr 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object 3"/>
          <p:cNvSpPr/>
          <p:nvPr/>
        </p:nvSpPr>
        <p:spPr>
          <a:xfrm>
            <a:off x="457200" y="1609725"/>
            <a:ext cx="7239000" cy="3619500"/>
          </a:xfrm>
          <a:custGeom>
            <a:avLst/>
            <a:gdLst/>
            <a:ahLst/>
            <a:cxnLst/>
            <a:rect l="l" t="t" r="r" b="b"/>
            <a:pathLst>
              <a:path w="7239000" h="3619500">
                <a:moveTo>
                  <a:pt x="0" y="361950"/>
                </a:moveTo>
                <a:lnTo>
                  <a:pt x="3304" y="312835"/>
                </a:lnTo>
                <a:lnTo>
                  <a:pt x="12929" y="265729"/>
                </a:lnTo>
                <a:lnTo>
                  <a:pt x="28444" y="221063"/>
                </a:lnTo>
                <a:lnTo>
                  <a:pt x="49417" y="179267"/>
                </a:lnTo>
                <a:lnTo>
                  <a:pt x="75417" y="140773"/>
                </a:lnTo>
                <a:lnTo>
                  <a:pt x="106013" y="106013"/>
                </a:lnTo>
                <a:lnTo>
                  <a:pt x="140773" y="75417"/>
                </a:lnTo>
                <a:lnTo>
                  <a:pt x="179267" y="49417"/>
                </a:lnTo>
                <a:lnTo>
                  <a:pt x="221063" y="28444"/>
                </a:lnTo>
                <a:lnTo>
                  <a:pt x="265729" y="12929"/>
                </a:lnTo>
                <a:lnTo>
                  <a:pt x="312835" y="3304"/>
                </a:lnTo>
                <a:lnTo>
                  <a:pt x="361950" y="0"/>
                </a:lnTo>
                <a:lnTo>
                  <a:pt x="6877050" y="0"/>
                </a:lnTo>
                <a:lnTo>
                  <a:pt x="6926164" y="3304"/>
                </a:lnTo>
                <a:lnTo>
                  <a:pt x="6973270" y="12929"/>
                </a:lnTo>
                <a:lnTo>
                  <a:pt x="7017936" y="28444"/>
                </a:lnTo>
                <a:lnTo>
                  <a:pt x="7059732" y="49417"/>
                </a:lnTo>
                <a:lnTo>
                  <a:pt x="7098226" y="75417"/>
                </a:lnTo>
                <a:lnTo>
                  <a:pt x="7132986" y="106013"/>
                </a:lnTo>
                <a:lnTo>
                  <a:pt x="7163582" y="140773"/>
                </a:lnTo>
                <a:lnTo>
                  <a:pt x="7189582" y="179267"/>
                </a:lnTo>
                <a:lnTo>
                  <a:pt x="7210555" y="221063"/>
                </a:lnTo>
                <a:lnTo>
                  <a:pt x="7226070" y="265729"/>
                </a:lnTo>
                <a:lnTo>
                  <a:pt x="7235695" y="312835"/>
                </a:lnTo>
                <a:lnTo>
                  <a:pt x="7239000" y="361950"/>
                </a:lnTo>
                <a:lnTo>
                  <a:pt x="7239000" y="3257550"/>
                </a:lnTo>
                <a:lnTo>
                  <a:pt x="7235695" y="3306664"/>
                </a:lnTo>
                <a:lnTo>
                  <a:pt x="7226070" y="3353770"/>
                </a:lnTo>
                <a:lnTo>
                  <a:pt x="7210555" y="3398436"/>
                </a:lnTo>
                <a:lnTo>
                  <a:pt x="7189582" y="3440232"/>
                </a:lnTo>
                <a:lnTo>
                  <a:pt x="7163582" y="3478726"/>
                </a:lnTo>
                <a:lnTo>
                  <a:pt x="7132986" y="3513486"/>
                </a:lnTo>
                <a:lnTo>
                  <a:pt x="7098226" y="3544082"/>
                </a:lnTo>
                <a:lnTo>
                  <a:pt x="7059732" y="3570082"/>
                </a:lnTo>
                <a:lnTo>
                  <a:pt x="7017936" y="3591055"/>
                </a:lnTo>
                <a:lnTo>
                  <a:pt x="6973270" y="3606570"/>
                </a:lnTo>
                <a:lnTo>
                  <a:pt x="6926164" y="3616195"/>
                </a:lnTo>
                <a:lnTo>
                  <a:pt x="6877050" y="3619500"/>
                </a:lnTo>
                <a:lnTo>
                  <a:pt x="361950" y="3619500"/>
                </a:lnTo>
                <a:lnTo>
                  <a:pt x="312835" y="3616195"/>
                </a:lnTo>
                <a:lnTo>
                  <a:pt x="265729" y="3606570"/>
                </a:lnTo>
                <a:lnTo>
                  <a:pt x="221063" y="3591055"/>
                </a:lnTo>
                <a:lnTo>
                  <a:pt x="179267" y="3570082"/>
                </a:lnTo>
                <a:lnTo>
                  <a:pt x="140773" y="3544082"/>
                </a:lnTo>
                <a:lnTo>
                  <a:pt x="106013" y="3513486"/>
                </a:lnTo>
                <a:lnTo>
                  <a:pt x="75417" y="3478726"/>
                </a:lnTo>
                <a:lnTo>
                  <a:pt x="49417" y="3440232"/>
                </a:lnTo>
                <a:lnTo>
                  <a:pt x="28444" y="3398436"/>
                </a:lnTo>
                <a:lnTo>
                  <a:pt x="12929" y="3353770"/>
                </a:lnTo>
                <a:lnTo>
                  <a:pt x="3304" y="3306664"/>
                </a:lnTo>
                <a:lnTo>
                  <a:pt x="0" y="3257550"/>
                </a:lnTo>
                <a:lnTo>
                  <a:pt x="0" y="361950"/>
                </a:lnTo>
                <a:close/>
              </a:path>
            </a:pathLst>
          </a:custGeom>
          <a:ln w="39999">
            <a:solidFill>
              <a:srgbClr val="FFFFFF"/>
            </a:solidFill>
          </a:ln>
        </p:spPr>
        <p:txBody>
          <a:bodyPr wrap="square" lIns="0" tIns="0" rIns="0" bIns="0" rtlCol="0"/>
          <a:lstStyle/>
          <a:p>
            <a:endParaRPr/>
          </a:p>
        </p:txBody>
      </p:sp>
      <p:sp>
        <p:nvSpPr>
          <p:cNvPr id="1048589" name="TextBox 5"/>
          <p:cNvSpPr txBox="1"/>
          <p:nvPr/>
        </p:nvSpPr>
        <p:spPr>
          <a:xfrm>
            <a:off x="800100" y="1561237"/>
            <a:ext cx="7581900" cy="830997"/>
          </a:xfrm>
          <a:prstGeom prst="rect">
            <a:avLst/>
          </a:prstGeom>
          <a:noFill/>
        </p:spPr>
        <p:txBody>
          <a:bodyPr wrap="square" rtlCol="0">
            <a:spAutoFit/>
          </a:bodyPr>
          <a:lstStyle/>
          <a:p>
            <a:pPr algn="ctr"/>
            <a:r>
              <a:rPr lang="en-US" sz="4800" b="1" dirty="0">
                <a:solidFill>
                  <a:schemeClr val="accent5"/>
                </a:solidFill>
                <a:highlight>
                  <a:srgbClr val="FFFF00"/>
                </a:highlight>
              </a:rPr>
              <a:t>Financial System and Market</a:t>
            </a:r>
          </a:p>
        </p:txBody>
      </p:sp>
      <p:sp>
        <p:nvSpPr>
          <p:cNvPr id="1048590" name="TextBox 6"/>
          <p:cNvSpPr txBox="1"/>
          <p:nvPr/>
        </p:nvSpPr>
        <p:spPr>
          <a:xfrm>
            <a:off x="1219200" y="4419600"/>
            <a:ext cx="6781800" cy="1384995"/>
          </a:xfrm>
          <a:prstGeom prst="rect">
            <a:avLst/>
          </a:prstGeom>
          <a:noFill/>
        </p:spPr>
        <p:txBody>
          <a:bodyPr wrap="square" rtlCol="0">
            <a:spAutoFit/>
          </a:bodyPr>
          <a:lstStyle/>
          <a:p>
            <a:pPr algn="ctr"/>
            <a:r>
              <a:rPr lang="en-US" sz="2800" dirty="0">
                <a:latin typeface="Calibri" panose="020F0502020204030204" pitchFamily="34" charset="0"/>
                <a:cs typeface="Calibri" panose="020F0502020204030204" pitchFamily="34" charset="0"/>
              </a:rPr>
              <a:t>Dr. Manish Dadhich</a:t>
            </a:r>
          </a:p>
          <a:p>
            <a:pPr algn="ctr"/>
            <a:r>
              <a:rPr lang="en-US" sz="2800" dirty="0">
                <a:latin typeface="Calibri" panose="020F0502020204030204" pitchFamily="34" charset="0"/>
                <a:cs typeface="Calibri" panose="020F0502020204030204" pitchFamily="34" charset="0"/>
              </a:rPr>
              <a:t>PhD, </a:t>
            </a:r>
            <a:r>
              <a:rPr lang="en-US" sz="2800" dirty="0" err="1">
                <a:latin typeface="Calibri" panose="020F0502020204030204" pitchFamily="34" charset="0"/>
                <a:cs typeface="Calibri" panose="020F0502020204030204" pitchFamily="34" charset="0"/>
              </a:rPr>
              <a:t>M.Com</a:t>
            </a:r>
            <a:r>
              <a:rPr lang="en-US" sz="2800" dirty="0">
                <a:latin typeface="Calibri" panose="020F0502020204030204" pitchFamily="34" charset="0"/>
                <a:cs typeface="Calibri" panose="020F0502020204030204" pitchFamily="34" charset="0"/>
              </a:rPr>
              <a:t>, NET;</a:t>
            </a:r>
          </a:p>
          <a:p>
            <a:pPr algn="ctr"/>
            <a:r>
              <a:rPr lang="en-US" sz="2800" dirty="0">
                <a:latin typeface="Calibri" panose="020F0502020204030204" pitchFamily="34" charset="0"/>
                <a:cs typeface="Calibri" panose="020F0502020204030204" pitchFamily="34" charset="0"/>
              </a:rPr>
              <a:t>MBA, NET, SET</a:t>
            </a:r>
            <a:endParaRPr lang="en-US" sz="1400" dirty="0">
              <a:latin typeface="Calibri" panose="020F0502020204030204" pitchFamily="34" charset="0"/>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47BD2-7DA4-47B5-B7D6-C555D73B7143}"/>
              </a:ext>
            </a:extLst>
          </p:cNvPr>
          <p:cNvSpPr>
            <a:spLocks noGrp="1"/>
          </p:cNvSpPr>
          <p:nvPr>
            <p:ph type="title"/>
          </p:nvPr>
        </p:nvSpPr>
        <p:spPr/>
        <p:txBody>
          <a:bodyPr>
            <a:normAutofit/>
          </a:bodyPr>
          <a:lstStyle/>
          <a:p>
            <a:r>
              <a:rPr lang="en-US" sz="3600" b="1" i="0" dirty="0">
                <a:solidFill>
                  <a:srgbClr val="000000"/>
                </a:solidFill>
                <a:effectLst/>
                <a:latin typeface="inherit"/>
              </a:rPr>
              <a:t>3. Payment Function</a:t>
            </a:r>
            <a:endParaRPr lang="en-US" sz="3600" dirty="0"/>
          </a:p>
        </p:txBody>
      </p:sp>
      <p:sp>
        <p:nvSpPr>
          <p:cNvPr id="3" name="Content Placeholder 2">
            <a:extLst>
              <a:ext uri="{FF2B5EF4-FFF2-40B4-BE49-F238E27FC236}">
                <a16:creationId xmlns:a16="http://schemas.microsoft.com/office/drawing/2014/main" id="{DF5C8978-085F-4588-B274-8504703D7D8A}"/>
              </a:ext>
            </a:extLst>
          </p:cNvPr>
          <p:cNvSpPr>
            <a:spLocks noGrp="1"/>
          </p:cNvSpPr>
          <p:nvPr>
            <p:ph idx="1"/>
          </p:nvPr>
        </p:nvSpPr>
        <p:spPr/>
        <p:txBody>
          <a:bodyPr>
            <a:normAutofit/>
          </a:bodyPr>
          <a:lstStyle/>
          <a:p>
            <a:pPr algn="just"/>
            <a:r>
              <a:rPr lang="en-US" sz="2800" b="0" i="0" dirty="0">
                <a:solidFill>
                  <a:srgbClr val="000000"/>
                </a:solidFill>
                <a:effectLst/>
                <a:latin typeface="Roboto" panose="02000000000000000000" pitchFamily="2" charset="0"/>
              </a:rPr>
              <a:t>The financial systems offer a very convenient mode of payment for goods and services. </a:t>
            </a:r>
          </a:p>
          <a:p>
            <a:pPr algn="just"/>
            <a:r>
              <a:rPr lang="en-US" sz="2800" b="0" i="0" dirty="0">
                <a:solidFill>
                  <a:srgbClr val="000000"/>
                </a:solidFill>
                <a:effectLst/>
                <a:latin typeface="Roboto" panose="02000000000000000000" pitchFamily="2" charset="0"/>
              </a:rPr>
              <a:t>The check system, credit card systems are the easiest methods of payment in the economy; they also drastically reduce the cost and time of transactions.</a:t>
            </a:r>
            <a:endParaRPr lang="en-US" sz="2800" dirty="0"/>
          </a:p>
        </p:txBody>
      </p:sp>
    </p:spTree>
    <p:extLst>
      <p:ext uri="{BB962C8B-B14F-4D97-AF65-F5344CB8AC3E}">
        <p14:creationId xmlns:p14="http://schemas.microsoft.com/office/powerpoint/2010/main" val="1815653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5D257-413A-4623-A843-B0966573A3E9}"/>
              </a:ext>
            </a:extLst>
          </p:cNvPr>
          <p:cNvSpPr>
            <a:spLocks noGrp="1"/>
          </p:cNvSpPr>
          <p:nvPr>
            <p:ph type="title"/>
          </p:nvPr>
        </p:nvSpPr>
        <p:spPr/>
        <p:txBody>
          <a:bodyPr>
            <a:normAutofit/>
          </a:bodyPr>
          <a:lstStyle/>
          <a:p>
            <a:r>
              <a:rPr lang="en-US" sz="3600" b="1" i="0" dirty="0">
                <a:solidFill>
                  <a:srgbClr val="000000"/>
                </a:solidFill>
                <a:effectLst/>
                <a:latin typeface="inherit"/>
              </a:rPr>
              <a:t>4. Risk Function</a:t>
            </a:r>
            <a:endParaRPr lang="en-US" sz="3600" dirty="0"/>
          </a:p>
        </p:txBody>
      </p:sp>
      <p:sp>
        <p:nvSpPr>
          <p:cNvPr id="3" name="Content Placeholder 2">
            <a:extLst>
              <a:ext uri="{FF2B5EF4-FFF2-40B4-BE49-F238E27FC236}">
                <a16:creationId xmlns:a16="http://schemas.microsoft.com/office/drawing/2014/main" id="{EF9D81C3-388B-4394-B1D4-5F17CBECFBDB}"/>
              </a:ext>
            </a:extLst>
          </p:cNvPr>
          <p:cNvSpPr>
            <a:spLocks noGrp="1"/>
          </p:cNvSpPr>
          <p:nvPr>
            <p:ph idx="1"/>
          </p:nvPr>
        </p:nvSpPr>
        <p:spPr/>
        <p:txBody>
          <a:bodyPr>
            <a:normAutofit/>
          </a:bodyPr>
          <a:lstStyle/>
          <a:p>
            <a:pPr algn="just"/>
            <a:r>
              <a:rPr lang="en-US" sz="2800" b="0" i="0" dirty="0">
                <a:solidFill>
                  <a:srgbClr val="000000"/>
                </a:solidFill>
                <a:effectLst/>
                <a:latin typeface="Roboto" panose="02000000000000000000" pitchFamily="2" charset="0"/>
              </a:rPr>
              <a:t>The financial markets provide protection against life, health, and income risks. </a:t>
            </a:r>
          </a:p>
          <a:p>
            <a:pPr algn="just"/>
            <a:r>
              <a:rPr lang="en-US" sz="2800" b="0" i="0" dirty="0">
                <a:solidFill>
                  <a:srgbClr val="000000"/>
                </a:solidFill>
                <a:effectLst/>
                <a:latin typeface="Roboto" panose="02000000000000000000" pitchFamily="2" charset="0"/>
              </a:rPr>
              <a:t>These are accomplished through the sale of life, health, and property insurance policies. </a:t>
            </a:r>
          </a:p>
          <a:p>
            <a:pPr algn="just"/>
            <a:r>
              <a:rPr lang="en-US" sz="2800" b="0" i="0" dirty="0">
                <a:solidFill>
                  <a:srgbClr val="000000"/>
                </a:solidFill>
                <a:effectLst/>
                <a:latin typeface="Roboto" panose="02000000000000000000" pitchFamily="2" charset="0"/>
              </a:rPr>
              <a:t>Overall, they provide immense opportunities for the investor to hedge himself/herself against or reduce the possible risk involved in various instruments. </a:t>
            </a:r>
            <a:endParaRPr lang="en-US" sz="2800" dirty="0"/>
          </a:p>
        </p:txBody>
      </p:sp>
    </p:spTree>
    <p:extLst>
      <p:ext uri="{BB962C8B-B14F-4D97-AF65-F5344CB8AC3E}">
        <p14:creationId xmlns:p14="http://schemas.microsoft.com/office/powerpoint/2010/main" val="118563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4E88F-BFD5-472C-A960-0880C9EBA8EE}"/>
              </a:ext>
            </a:extLst>
          </p:cNvPr>
          <p:cNvSpPr>
            <a:spLocks noGrp="1"/>
          </p:cNvSpPr>
          <p:nvPr>
            <p:ph type="title"/>
          </p:nvPr>
        </p:nvSpPr>
        <p:spPr/>
        <p:txBody>
          <a:bodyPr>
            <a:normAutofit/>
          </a:bodyPr>
          <a:lstStyle/>
          <a:p>
            <a:r>
              <a:rPr lang="en-US" sz="3600" b="1" i="0" dirty="0">
                <a:solidFill>
                  <a:srgbClr val="000000"/>
                </a:solidFill>
                <a:effectLst/>
                <a:latin typeface="inherit"/>
              </a:rPr>
              <a:t>5. Policy Function</a:t>
            </a:r>
            <a:endParaRPr lang="en-US" sz="3600" dirty="0"/>
          </a:p>
        </p:txBody>
      </p:sp>
      <p:sp>
        <p:nvSpPr>
          <p:cNvPr id="3" name="Content Placeholder 2">
            <a:extLst>
              <a:ext uri="{FF2B5EF4-FFF2-40B4-BE49-F238E27FC236}">
                <a16:creationId xmlns:a16="http://schemas.microsoft.com/office/drawing/2014/main" id="{7243A00E-1F31-4D5D-A763-90025F6B9EF8}"/>
              </a:ext>
            </a:extLst>
          </p:cNvPr>
          <p:cNvSpPr>
            <a:spLocks noGrp="1"/>
          </p:cNvSpPr>
          <p:nvPr>
            <p:ph idx="1"/>
          </p:nvPr>
        </p:nvSpPr>
        <p:spPr/>
        <p:txBody>
          <a:bodyPr>
            <a:normAutofit/>
          </a:bodyPr>
          <a:lstStyle/>
          <a:p>
            <a:pPr algn="just"/>
            <a:r>
              <a:rPr lang="en-US" sz="2800" b="0" i="0" dirty="0">
                <a:solidFill>
                  <a:srgbClr val="000000"/>
                </a:solidFill>
                <a:effectLst/>
                <a:latin typeface="Roboto" panose="02000000000000000000" pitchFamily="2" charset="0"/>
              </a:rPr>
              <a:t>Most governments intervene in the financial system to influence macroeconomic variables like interest rates or inflation. </a:t>
            </a:r>
          </a:p>
          <a:p>
            <a:pPr algn="just"/>
            <a:r>
              <a:rPr lang="en-US" sz="2800" b="0" i="0" dirty="0">
                <a:solidFill>
                  <a:srgbClr val="000000"/>
                </a:solidFill>
                <a:effectLst/>
                <a:latin typeface="Roboto" panose="02000000000000000000" pitchFamily="2" charset="0"/>
              </a:rPr>
              <a:t>For example, the federal bank or a central bank does indulge in several cuts in CRR and try to force the interest rates down and increase the availability of credit-at cheaper rates to the corporates.</a:t>
            </a:r>
            <a:endParaRPr lang="en-US" sz="2800" dirty="0"/>
          </a:p>
        </p:txBody>
      </p:sp>
    </p:spTree>
    <p:extLst>
      <p:ext uri="{BB962C8B-B14F-4D97-AF65-F5344CB8AC3E}">
        <p14:creationId xmlns:p14="http://schemas.microsoft.com/office/powerpoint/2010/main" val="90391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98019-94DE-4BCB-AAF0-3FBC3D6B34AC}"/>
              </a:ext>
            </a:extLst>
          </p:cNvPr>
          <p:cNvSpPr>
            <a:spLocks noGrp="1"/>
          </p:cNvSpPr>
          <p:nvPr>
            <p:ph type="title"/>
          </p:nvPr>
        </p:nvSpPr>
        <p:spPr/>
        <p:txBody>
          <a:bodyPr/>
          <a:lstStyle/>
          <a:p>
            <a:r>
              <a:rPr lang="en-US" b="1" dirty="0"/>
              <a:t>6. Reformatory Functions</a:t>
            </a:r>
            <a:endParaRPr lang="en-US" dirty="0"/>
          </a:p>
        </p:txBody>
      </p:sp>
      <p:sp>
        <p:nvSpPr>
          <p:cNvPr id="3" name="Content Placeholder 2">
            <a:extLst>
              <a:ext uri="{FF2B5EF4-FFF2-40B4-BE49-F238E27FC236}">
                <a16:creationId xmlns:a16="http://schemas.microsoft.com/office/drawing/2014/main" id="{FE34F1A7-99A2-4402-8EB4-479EE2F3EBB8}"/>
              </a:ext>
            </a:extLst>
          </p:cNvPr>
          <p:cNvSpPr>
            <a:spLocks noGrp="1"/>
          </p:cNvSpPr>
          <p:nvPr>
            <p:ph idx="1"/>
          </p:nvPr>
        </p:nvSpPr>
        <p:spPr/>
        <p:txBody>
          <a:bodyPr>
            <a:normAutofit/>
          </a:bodyPr>
          <a:lstStyle/>
          <a:p>
            <a:pPr algn="just"/>
            <a:r>
              <a:rPr lang="en-US" sz="2800" dirty="0"/>
              <a:t>A financial system undertaking the functions of developing, introducing innovative financial assets/instruments services and practices and restructuring the existing assets, services, </a:t>
            </a:r>
            <a:r>
              <a:rPr lang="en-US" sz="2800" dirty="0" err="1"/>
              <a:t>etc</a:t>
            </a:r>
            <a:r>
              <a:rPr lang="en-US" sz="2800" dirty="0"/>
              <a:t>, to cater to the emerging needs of borrowers and investors.</a:t>
            </a:r>
          </a:p>
          <a:p>
            <a:pPr algn="just"/>
            <a:endParaRPr lang="en-US" sz="2800" dirty="0"/>
          </a:p>
        </p:txBody>
      </p:sp>
    </p:spTree>
    <p:extLst>
      <p:ext uri="{BB962C8B-B14F-4D97-AF65-F5344CB8AC3E}">
        <p14:creationId xmlns:p14="http://schemas.microsoft.com/office/powerpoint/2010/main" val="2068061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Objectives of Financial System</a:t>
            </a:r>
            <a:br>
              <a:rPr lang="en-US" b="1" dirty="0"/>
            </a:br>
            <a:endParaRPr lang="en-US" b="1" dirty="0"/>
          </a:p>
        </p:txBody>
      </p:sp>
      <p:sp>
        <p:nvSpPr>
          <p:cNvPr id="3" name="Content Placeholder 2"/>
          <p:cNvSpPr>
            <a:spLocks noGrp="1"/>
          </p:cNvSpPr>
          <p:nvPr>
            <p:ph idx="1"/>
          </p:nvPr>
        </p:nvSpPr>
        <p:spPr>
          <a:xfrm>
            <a:off x="457200" y="1447800"/>
            <a:ext cx="8229600" cy="4678363"/>
          </a:xfrm>
        </p:spPr>
        <p:txBody>
          <a:bodyPr>
            <a:normAutofit/>
          </a:bodyPr>
          <a:lstStyle/>
          <a:p>
            <a:pPr algn="just">
              <a:buNone/>
            </a:pPr>
            <a:r>
              <a:rPr lang="en-US" sz="2800" b="1" dirty="0"/>
              <a:t>1. Facilitate Payment</a:t>
            </a:r>
          </a:p>
          <a:p>
            <a:pPr algn="just"/>
            <a:r>
              <a:rPr lang="en-US" sz="2800" dirty="0"/>
              <a:t>The financial system facilitates payment through banks and any other financial institution. Anything we buy or sale requires the transaction of money. That is done by the financial system</a:t>
            </a:r>
          </a:p>
          <a:p>
            <a:pPr algn="just">
              <a:buNone/>
            </a:pPr>
            <a:r>
              <a:rPr lang="en-US" sz="2800" b="1" dirty="0"/>
              <a:t>2. It Links Between Saver and Investor</a:t>
            </a:r>
          </a:p>
          <a:p>
            <a:pPr algn="just"/>
            <a:r>
              <a:rPr lang="en-US" sz="2800" dirty="0"/>
              <a:t>The financial system provides a place where saver and investor meets. Saver saves money and investors invest it in different types of stocks to get profit on it.</a:t>
            </a:r>
          </a:p>
          <a:p>
            <a:pPr algn="just"/>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pPr algn="just">
              <a:buNone/>
            </a:pPr>
            <a:r>
              <a:rPr lang="en-US" sz="2800" b="1" dirty="0"/>
              <a:t>3. Helps In Capital Formation</a:t>
            </a:r>
          </a:p>
          <a:p>
            <a:pPr algn="just"/>
            <a:r>
              <a:rPr lang="en-US" sz="2800" dirty="0"/>
              <a:t>For capital formation, there should be a good financial system that provides the finance timely and in an appropriate amount.</a:t>
            </a:r>
          </a:p>
          <a:p>
            <a:pPr algn="just">
              <a:buNone/>
            </a:pPr>
            <a:r>
              <a:rPr lang="en-US" sz="2800" b="1" dirty="0"/>
              <a:t>4. To Ensure Safety On Investment</a:t>
            </a:r>
          </a:p>
          <a:p>
            <a:pPr algn="just"/>
            <a:r>
              <a:rPr lang="en-US" sz="2800" dirty="0"/>
              <a:t>The financial system has different institutions for the proper supervision of the financial market that controls the market. So, the safety of the investment can be done.</a:t>
            </a:r>
          </a:p>
          <a:p>
            <a:pPr algn="just">
              <a:buNone/>
            </a:pPr>
            <a:r>
              <a:rPr lang="en-US" sz="2800" b="1" dirty="0"/>
              <a:t>5. Helps In The Growth Of The Economy</a:t>
            </a:r>
          </a:p>
          <a:p>
            <a:pPr algn="just"/>
            <a:r>
              <a:rPr lang="en-US" sz="2800" dirty="0"/>
              <a:t>Proper mobilization of funds and proper control in the financial market helps the business to grow and motivate investors to invest. That helps in the growth of the economy.</a:t>
            </a:r>
          </a:p>
          <a:p>
            <a:pPr algn="just"/>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223" name="object 2"/>
          <p:cNvSpPr/>
          <p:nvPr/>
        </p:nvSpPr>
        <p:spPr>
          <a:xfrm>
            <a:off x="0" y="0"/>
            <a:ext cx="9144000" cy="6857998"/>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4E5D9-2278-4D8A-BBD1-EC5398E30A99}"/>
              </a:ext>
            </a:extLst>
          </p:cNvPr>
          <p:cNvSpPr>
            <a:spLocks noGrp="1"/>
          </p:cNvSpPr>
          <p:nvPr>
            <p:ph type="title"/>
          </p:nvPr>
        </p:nvSpPr>
        <p:spPr/>
        <p:txBody>
          <a:bodyPr/>
          <a:lstStyle/>
          <a:p>
            <a:r>
              <a:rPr lang="en-US" b="1" dirty="0">
                <a:solidFill>
                  <a:srgbClr val="000000"/>
                </a:solidFill>
                <a:latin typeface="lato" panose="020F0502020204030203" pitchFamily="34" charset="0"/>
              </a:rPr>
              <a:t>Financial System</a:t>
            </a:r>
            <a:endParaRPr lang="en-US" dirty="0"/>
          </a:p>
        </p:txBody>
      </p:sp>
      <p:sp>
        <p:nvSpPr>
          <p:cNvPr id="3" name="Content Placeholder 2">
            <a:extLst>
              <a:ext uri="{FF2B5EF4-FFF2-40B4-BE49-F238E27FC236}">
                <a16:creationId xmlns:a16="http://schemas.microsoft.com/office/drawing/2014/main" id="{CCF85B0A-269F-4FBA-B434-0DD5F965CA78}"/>
              </a:ext>
            </a:extLst>
          </p:cNvPr>
          <p:cNvSpPr>
            <a:spLocks noGrp="1"/>
          </p:cNvSpPr>
          <p:nvPr>
            <p:ph idx="1"/>
          </p:nvPr>
        </p:nvSpPr>
        <p:spPr>
          <a:xfrm>
            <a:off x="628650" y="1295400"/>
            <a:ext cx="7886700" cy="5197474"/>
          </a:xfrm>
        </p:spPr>
        <p:txBody>
          <a:bodyPr>
            <a:normAutofit/>
          </a:bodyPr>
          <a:lstStyle/>
          <a:p>
            <a:pPr algn="just"/>
            <a:r>
              <a:rPr lang="en-US" sz="2800" b="1" i="0" dirty="0">
                <a:solidFill>
                  <a:srgbClr val="000000"/>
                </a:solidFill>
                <a:effectLst/>
                <a:latin typeface="lato" panose="020F0502020204030203" pitchFamily="34" charset="0"/>
              </a:rPr>
              <a:t>T</a:t>
            </a:r>
            <a:r>
              <a:rPr lang="en-US" sz="2800" b="0" i="0" dirty="0">
                <a:solidFill>
                  <a:srgbClr val="000000"/>
                </a:solidFill>
                <a:effectLst/>
                <a:latin typeface="lato" panose="020F0502020204030203" pitchFamily="34" charset="0"/>
              </a:rPr>
              <a:t>he economic expansion of any country depends upon the existence of a well-ordered </a:t>
            </a:r>
            <a:r>
              <a:rPr lang="en-US" sz="2800" b="1" i="0" dirty="0">
                <a:solidFill>
                  <a:srgbClr val="000000"/>
                </a:solidFill>
                <a:effectLst/>
                <a:latin typeface="lato" panose="020F0502020204030203" pitchFamily="34" charset="0"/>
              </a:rPr>
              <a:t>financial system</a:t>
            </a:r>
            <a:r>
              <a:rPr lang="en-US" sz="2800" b="0" i="0" dirty="0">
                <a:solidFill>
                  <a:srgbClr val="000000"/>
                </a:solidFill>
                <a:effectLst/>
                <a:latin typeface="lato" panose="020F0502020204030203" pitchFamily="34" charset="0"/>
              </a:rPr>
              <a:t>. It helps in the creation of wealth by linking savings with investment.</a:t>
            </a:r>
          </a:p>
          <a:p>
            <a:pPr algn="just"/>
            <a:r>
              <a:rPr lang="en-US" sz="2800" b="0" i="0" dirty="0">
                <a:solidFill>
                  <a:srgbClr val="000000"/>
                </a:solidFill>
                <a:effectLst/>
                <a:latin typeface="lato" panose="020F0502020204030203" pitchFamily="34" charset="0"/>
              </a:rPr>
              <a:t>The financial</a:t>
            </a:r>
            <a:r>
              <a:rPr lang="en-US" sz="2800" b="1" i="0" dirty="0">
                <a:solidFill>
                  <a:srgbClr val="000000"/>
                </a:solidFill>
                <a:effectLst/>
                <a:latin typeface="lato" panose="020F0502020204030203" pitchFamily="34" charset="0"/>
              </a:rPr>
              <a:t> system </a:t>
            </a:r>
            <a:r>
              <a:rPr lang="en-US" sz="2800" b="0" i="0" dirty="0">
                <a:solidFill>
                  <a:srgbClr val="000000"/>
                </a:solidFill>
                <a:effectLst/>
                <a:latin typeface="lato" panose="020F0502020204030203" pitchFamily="34" charset="0"/>
              </a:rPr>
              <a:t>is an organized and regulated structure where an exchange of funds takes place between the lender and the borrower. </a:t>
            </a:r>
          </a:p>
          <a:p>
            <a:pPr algn="just"/>
            <a:r>
              <a:rPr lang="en-US" sz="2800" b="0" i="0" dirty="0">
                <a:solidFill>
                  <a:srgbClr val="000000"/>
                </a:solidFill>
                <a:effectLst/>
                <a:latin typeface="lato" panose="020F0502020204030203" pitchFamily="34" charset="0"/>
              </a:rPr>
              <a:t>It supplies the necessary financial inputs for the production of goods and services, in turn, promotes the well-being and standard of living of people in the country.</a:t>
            </a:r>
            <a:endParaRPr lang="en-US" sz="2800" dirty="0"/>
          </a:p>
        </p:txBody>
      </p:sp>
    </p:spTree>
    <p:extLst>
      <p:ext uri="{BB962C8B-B14F-4D97-AF65-F5344CB8AC3E}">
        <p14:creationId xmlns:p14="http://schemas.microsoft.com/office/powerpoint/2010/main" val="3092158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5A89E-CFE5-4279-B524-951A08A27135}"/>
              </a:ext>
            </a:extLst>
          </p:cNvPr>
          <p:cNvSpPr>
            <a:spLocks noGrp="1"/>
          </p:cNvSpPr>
          <p:nvPr>
            <p:ph type="title"/>
          </p:nvPr>
        </p:nvSpPr>
        <p:spPr/>
        <p:txBody>
          <a:bodyPr/>
          <a:lstStyle/>
          <a:p>
            <a:r>
              <a:rPr lang="en-US" b="1" dirty="0">
                <a:solidFill>
                  <a:srgbClr val="000000"/>
                </a:solidFill>
                <a:latin typeface="lato" panose="020F0502020204030203" pitchFamily="34" charset="0"/>
              </a:rPr>
              <a:t>Financial System</a:t>
            </a:r>
            <a:br>
              <a:rPr lang="en-US" dirty="0">
                <a:solidFill>
                  <a:srgbClr val="000000"/>
                </a:solidFill>
                <a:latin typeface="lato" panose="020F0502020204030203" pitchFamily="34" charset="0"/>
              </a:rPr>
            </a:br>
            <a:endParaRPr lang="en-US" dirty="0"/>
          </a:p>
        </p:txBody>
      </p:sp>
      <p:sp>
        <p:nvSpPr>
          <p:cNvPr id="3" name="Content Placeholder 2">
            <a:extLst>
              <a:ext uri="{FF2B5EF4-FFF2-40B4-BE49-F238E27FC236}">
                <a16:creationId xmlns:a16="http://schemas.microsoft.com/office/drawing/2014/main" id="{06F91729-B9D3-4E34-BD13-9A7D7B335B0F}"/>
              </a:ext>
            </a:extLst>
          </p:cNvPr>
          <p:cNvSpPr>
            <a:spLocks noGrp="1"/>
          </p:cNvSpPr>
          <p:nvPr>
            <p:ph idx="1"/>
          </p:nvPr>
        </p:nvSpPr>
        <p:spPr/>
        <p:txBody>
          <a:bodyPr>
            <a:normAutofit/>
          </a:bodyPr>
          <a:lstStyle/>
          <a:p>
            <a:pPr algn="just" fontAlgn="base"/>
            <a:r>
              <a:rPr lang="en-US" sz="2800" b="0" i="0" dirty="0">
                <a:solidFill>
                  <a:srgbClr val="000000"/>
                </a:solidFill>
                <a:effectLst/>
                <a:latin typeface="lato" panose="020F0502020204030203" pitchFamily="34" charset="0"/>
              </a:rPr>
              <a:t>According to Prasanna Chandra: </a:t>
            </a:r>
          </a:p>
          <a:p>
            <a:pPr marL="0" indent="0" algn="just" fontAlgn="base">
              <a:buNone/>
            </a:pPr>
            <a:r>
              <a:rPr lang="en-US" sz="2800" b="0" i="0" dirty="0">
                <a:solidFill>
                  <a:srgbClr val="000000"/>
                </a:solidFill>
                <a:effectLst/>
                <a:latin typeface="lato" panose="020F0502020204030203" pitchFamily="34" charset="0"/>
              </a:rPr>
              <a:t>the </a:t>
            </a:r>
            <a:r>
              <a:rPr lang="en-US" sz="2800" b="1" i="0" dirty="0">
                <a:solidFill>
                  <a:srgbClr val="000000"/>
                </a:solidFill>
                <a:effectLst/>
                <a:latin typeface="lato" panose="020F0502020204030203" pitchFamily="34" charset="0"/>
              </a:rPr>
              <a:t>financial system</a:t>
            </a:r>
            <a:r>
              <a:rPr lang="en-US" sz="2800" b="0" i="0" dirty="0">
                <a:solidFill>
                  <a:srgbClr val="000000"/>
                </a:solidFill>
                <a:effectLst/>
                <a:latin typeface="lato" panose="020F0502020204030203" pitchFamily="34" charset="0"/>
              </a:rPr>
              <a:t> consisting of a variety of institution, markets, and the instruments which are related in a systematic manner and provide the principal means by which savings are transformed into instruments.</a:t>
            </a:r>
          </a:p>
          <a:p>
            <a:pPr algn="just"/>
            <a:endParaRPr lang="en-US" sz="2800" dirty="0"/>
          </a:p>
        </p:txBody>
      </p:sp>
    </p:spTree>
    <p:extLst>
      <p:ext uri="{BB962C8B-B14F-4D97-AF65-F5344CB8AC3E}">
        <p14:creationId xmlns:p14="http://schemas.microsoft.com/office/powerpoint/2010/main" val="25844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object 20"/>
          <p:cNvSpPr txBox="1"/>
          <p:nvPr/>
        </p:nvSpPr>
        <p:spPr>
          <a:xfrm>
            <a:off x="535940" y="1130553"/>
            <a:ext cx="8303260" cy="4668714"/>
          </a:xfrm>
          <a:prstGeom prst="rect">
            <a:avLst/>
          </a:prstGeom>
        </p:spPr>
        <p:txBody>
          <a:bodyPr vert="horz" wrap="square" lIns="0" tIns="48895" rIns="0" bIns="0" rtlCol="0">
            <a:spAutoFit/>
          </a:bodyPr>
          <a:lstStyle/>
          <a:p>
            <a:pPr marL="354965" marR="142875" indent="-342900" algn="just">
              <a:lnSpc>
                <a:spcPct val="90000"/>
              </a:lnSpc>
              <a:spcBef>
                <a:spcPts val="385"/>
              </a:spcBef>
              <a:buClr>
                <a:srgbClr val="B03E9A"/>
              </a:buClr>
              <a:buSzPct val="72916"/>
              <a:buFont typeface="Arial" panose="020B0604020202020204" pitchFamily="34" charset="0"/>
              <a:buChar char="•"/>
              <a:tabLst>
                <a:tab pos="287020" algn="l"/>
              </a:tabLst>
            </a:pPr>
            <a:r>
              <a:rPr sz="2800" spc="-5" dirty="0">
                <a:cs typeface="Trebuchet MS"/>
              </a:rPr>
              <a:t>“</a:t>
            </a:r>
            <a:r>
              <a:rPr lang="en-US" sz="2800" spc="-5" dirty="0">
                <a:cs typeface="Trebuchet MS"/>
              </a:rPr>
              <a:t>S</a:t>
            </a:r>
            <a:r>
              <a:rPr sz="2800" dirty="0">
                <a:cs typeface="Trebuchet MS"/>
              </a:rPr>
              <a:t>et of </a:t>
            </a:r>
            <a:r>
              <a:rPr sz="2800" spc="-5" dirty="0">
                <a:cs typeface="Trebuchet MS"/>
              </a:rPr>
              <a:t>complex and  closely connected </a:t>
            </a:r>
            <a:r>
              <a:rPr sz="2800" dirty="0">
                <a:cs typeface="Trebuchet MS"/>
              </a:rPr>
              <a:t>or </a:t>
            </a:r>
            <a:r>
              <a:rPr sz="2800" spc="-5" dirty="0">
                <a:cs typeface="Trebuchet MS"/>
              </a:rPr>
              <a:t>interlined </a:t>
            </a:r>
            <a:r>
              <a:rPr sz="2800" spc="-10" dirty="0">
                <a:cs typeface="Trebuchet MS"/>
              </a:rPr>
              <a:t>institutions,  </a:t>
            </a:r>
            <a:r>
              <a:rPr sz="2800" spc="-5" dirty="0">
                <a:cs typeface="Trebuchet MS"/>
              </a:rPr>
              <a:t>agents, practices, markets, </a:t>
            </a:r>
            <a:r>
              <a:rPr sz="2800" spc="-10" dirty="0">
                <a:cs typeface="Trebuchet MS"/>
              </a:rPr>
              <a:t>transactions, </a:t>
            </a:r>
            <a:r>
              <a:rPr sz="2800" spc="-5" dirty="0">
                <a:cs typeface="Trebuchet MS"/>
              </a:rPr>
              <a:t>claims,  and liabilities in the</a:t>
            </a:r>
            <a:r>
              <a:rPr sz="2800" spc="40" dirty="0">
                <a:cs typeface="Trebuchet MS"/>
              </a:rPr>
              <a:t> </a:t>
            </a:r>
            <a:r>
              <a:rPr sz="2800" spc="-10" dirty="0">
                <a:cs typeface="Trebuchet MS"/>
              </a:rPr>
              <a:t>economy”.</a:t>
            </a:r>
            <a:endParaRPr sz="2800" dirty="0">
              <a:cs typeface="Trebuchet MS"/>
            </a:endParaRPr>
          </a:p>
          <a:p>
            <a:pPr marL="354965" marR="356870" indent="-342900" algn="just">
              <a:lnSpc>
                <a:spcPts val="2590"/>
              </a:lnSpc>
              <a:spcBef>
                <a:spcPts val="640"/>
              </a:spcBef>
              <a:buClr>
                <a:srgbClr val="B03E9A"/>
              </a:buClr>
              <a:buSzPct val="72916"/>
              <a:buFont typeface="Arial" panose="020B0604020202020204" pitchFamily="34" charset="0"/>
              <a:buChar char="•"/>
              <a:tabLst>
                <a:tab pos="287020" algn="l"/>
              </a:tabLst>
            </a:pPr>
            <a:r>
              <a:rPr lang="en-US" sz="2800" spc="-5" dirty="0">
                <a:cs typeface="Trebuchet MS"/>
              </a:rPr>
              <a:t>A</a:t>
            </a:r>
            <a:r>
              <a:rPr sz="2800" spc="-5" dirty="0">
                <a:cs typeface="Trebuchet MS"/>
              </a:rPr>
              <a:t>llows the transfer </a:t>
            </a:r>
            <a:r>
              <a:rPr sz="2800" dirty="0">
                <a:cs typeface="Trebuchet MS"/>
              </a:rPr>
              <a:t>of </a:t>
            </a:r>
            <a:r>
              <a:rPr sz="2800" spc="-5" dirty="0">
                <a:cs typeface="Trebuchet MS"/>
              </a:rPr>
              <a:t>money  between </a:t>
            </a:r>
            <a:r>
              <a:rPr sz="2800" dirty="0">
                <a:cs typeface="Trebuchet MS"/>
              </a:rPr>
              <a:t>savers </a:t>
            </a:r>
            <a:r>
              <a:rPr sz="2800" spc="-5" dirty="0">
                <a:cs typeface="Trebuchet MS"/>
              </a:rPr>
              <a:t>(and investors) and</a:t>
            </a:r>
            <a:r>
              <a:rPr sz="2800" spc="40" dirty="0">
                <a:cs typeface="Trebuchet MS"/>
              </a:rPr>
              <a:t> </a:t>
            </a:r>
            <a:r>
              <a:rPr sz="2800" spc="-5" dirty="0">
                <a:cs typeface="Trebuchet MS"/>
              </a:rPr>
              <a:t>borrowers.</a:t>
            </a:r>
            <a:endParaRPr sz="2800" dirty="0">
              <a:cs typeface="Trebuchet MS"/>
            </a:endParaRPr>
          </a:p>
          <a:p>
            <a:pPr marL="354965" marR="368935" indent="-342900" algn="just">
              <a:lnSpc>
                <a:spcPts val="2590"/>
              </a:lnSpc>
              <a:spcBef>
                <a:spcPts val="605"/>
              </a:spcBef>
              <a:buClr>
                <a:srgbClr val="B03E9A"/>
              </a:buClr>
              <a:buSzPct val="72916"/>
              <a:buFont typeface="Arial" panose="020B0604020202020204" pitchFamily="34" charset="0"/>
              <a:buChar char="•"/>
              <a:tabLst>
                <a:tab pos="287020" algn="l"/>
              </a:tabLst>
            </a:pPr>
            <a:r>
              <a:rPr lang="en-US" sz="2800" spc="-5" dirty="0">
                <a:cs typeface="Trebuchet MS"/>
              </a:rPr>
              <a:t>S</a:t>
            </a:r>
            <a:r>
              <a:rPr sz="2800" dirty="0">
                <a:cs typeface="Trebuchet MS"/>
              </a:rPr>
              <a:t>et of Financial </a:t>
            </a:r>
            <a:r>
              <a:rPr sz="2800" spc="-5" dirty="0">
                <a:cs typeface="Trebuchet MS"/>
              </a:rPr>
              <a:t>Intermediaries, </a:t>
            </a:r>
            <a:r>
              <a:rPr sz="2800" dirty="0">
                <a:cs typeface="Trebuchet MS"/>
              </a:rPr>
              <a:t>Financial  </a:t>
            </a:r>
            <a:r>
              <a:rPr sz="2800" spc="-5" dirty="0">
                <a:cs typeface="Trebuchet MS"/>
              </a:rPr>
              <a:t>Markets and Financial</a:t>
            </a:r>
            <a:r>
              <a:rPr sz="2800" spc="-100" dirty="0">
                <a:cs typeface="Trebuchet MS"/>
              </a:rPr>
              <a:t> </a:t>
            </a:r>
            <a:r>
              <a:rPr sz="2800" spc="-5" dirty="0">
                <a:cs typeface="Trebuchet MS"/>
              </a:rPr>
              <a:t>Assets.</a:t>
            </a:r>
            <a:endParaRPr sz="2800" dirty="0">
              <a:cs typeface="Trebuchet MS"/>
            </a:endParaRPr>
          </a:p>
          <a:p>
            <a:pPr marL="355600" indent="-342900" algn="just">
              <a:lnSpc>
                <a:spcPct val="100000"/>
              </a:lnSpc>
              <a:spcBef>
                <a:spcPts val="280"/>
              </a:spcBef>
              <a:buClr>
                <a:srgbClr val="B03E9A"/>
              </a:buClr>
              <a:buSzPct val="72916"/>
              <a:buFont typeface="Arial" panose="020B0604020202020204" pitchFamily="34" charset="0"/>
              <a:buChar char="•"/>
              <a:tabLst>
                <a:tab pos="287020" algn="l"/>
              </a:tabLst>
            </a:pPr>
            <a:r>
              <a:rPr sz="2800" spc="-5" dirty="0">
                <a:cs typeface="Trebuchet MS"/>
              </a:rPr>
              <a:t>helps in the formation </a:t>
            </a:r>
            <a:r>
              <a:rPr sz="2800" dirty="0">
                <a:cs typeface="Trebuchet MS"/>
              </a:rPr>
              <a:t>of</a:t>
            </a:r>
            <a:r>
              <a:rPr sz="2800" spc="25" dirty="0">
                <a:cs typeface="Trebuchet MS"/>
              </a:rPr>
              <a:t> </a:t>
            </a:r>
            <a:r>
              <a:rPr sz="2800" spc="-5" dirty="0">
                <a:cs typeface="Trebuchet MS"/>
              </a:rPr>
              <a:t>capital.</a:t>
            </a:r>
            <a:endParaRPr sz="2800" dirty="0">
              <a:cs typeface="Trebuchet MS"/>
            </a:endParaRPr>
          </a:p>
          <a:p>
            <a:pPr marL="354965" marR="5080" indent="-342900" algn="just">
              <a:lnSpc>
                <a:spcPts val="2590"/>
              </a:lnSpc>
              <a:spcBef>
                <a:spcPts val="640"/>
              </a:spcBef>
              <a:buClr>
                <a:srgbClr val="B03E9A"/>
              </a:buClr>
              <a:buSzPct val="72916"/>
              <a:buFont typeface="Arial" panose="020B0604020202020204" pitchFamily="34" charset="0"/>
              <a:buChar char="•"/>
              <a:tabLst>
                <a:tab pos="287020" algn="l"/>
              </a:tabLst>
            </a:pPr>
            <a:r>
              <a:rPr sz="2800" spc="-5" dirty="0">
                <a:cs typeface="Trebuchet MS"/>
              </a:rPr>
              <a:t>meets </a:t>
            </a:r>
            <a:r>
              <a:rPr sz="2800" spc="-10" dirty="0">
                <a:cs typeface="Trebuchet MS"/>
              </a:rPr>
              <a:t>the </a:t>
            </a:r>
            <a:r>
              <a:rPr sz="2800" dirty="0">
                <a:cs typeface="Trebuchet MS"/>
              </a:rPr>
              <a:t>short </a:t>
            </a:r>
            <a:r>
              <a:rPr sz="2800" spc="-5" dirty="0">
                <a:cs typeface="Trebuchet MS"/>
              </a:rPr>
              <a:t>term and long term capital needs  </a:t>
            </a:r>
            <a:r>
              <a:rPr sz="2800" dirty="0">
                <a:cs typeface="Trebuchet MS"/>
              </a:rPr>
              <a:t>of </a:t>
            </a:r>
            <a:r>
              <a:rPr sz="2800" spc="-5" dirty="0">
                <a:cs typeface="Trebuchet MS"/>
              </a:rPr>
              <a:t>households, corporate houses, Govt. and  foreigners.</a:t>
            </a:r>
            <a:endParaRPr sz="2800" dirty="0">
              <a:cs typeface="Trebuchet MS"/>
            </a:endParaRPr>
          </a:p>
          <a:p>
            <a:pPr marL="354965" marR="90805" indent="-342900" algn="just">
              <a:lnSpc>
                <a:spcPts val="2590"/>
              </a:lnSpc>
              <a:spcBef>
                <a:spcPts val="605"/>
              </a:spcBef>
              <a:buClr>
                <a:srgbClr val="B03E9A"/>
              </a:buClr>
              <a:buSzPct val="72916"/>
              <a:buFont typeface="Arial" panose="020B0604020202020204" pitchFamily="34" charset="0"/>
              <a:buChar char="•"/>
              <a:tabLst>
                <a:tab pos="287020" algn="l"/>
              </a:tabLst>
            </a:pPr>
            <a:r>
              <a:rPr sz="2800" spc="-5" dirty="0">
                <a:cs typeface="Trebuchet MS"/>
              </a:rPr>
              <a:t>its responsibility is to mobilize the </a:t>
            </a:r>
            <a:r>
              <a:rPr sz="2800" dirty="0">
                <a:cs typeface="Trebuchet MS"/>
              </a:rPr>
              <a:t>savings </a:t>
            </a:r>
            <a:r>
              <a:rPr sz="2800" spc="-5" dirty="0">
                <a:cs typeface="Trebuchet MS"/>
              </a:rPr>
              <a:t>in the  </a:t>
            </a:r>
            <a:r>
              <a:rPr sz="2800" dirty="0">
                <a:cs typeface="Trebuchet MS"/>
              </a:rPr>
              <a:t>form of </a:t>
            </a:r>
            <a:r>
              <a:rPr sz="2800" spc="-5" dirty="0">
                <a:cs typeface="Trebuchet MS"/>
              </a:rPr>
              <a:t>money and invest them in the </a:t>
            </a:r>
            <a:r>
              <a:rPr sz="2800" spc="-10" dirty="0">
                <a:cs typeface="Trebuchet MS"/>
              </a:rPr>
              <a:t>productive  </a:t>
            </a:r>
            <a:r>
              <a:rPr sz="2800" spc="-55" dirty="0">
                <a:cs typeface="Trebuchet MS"/>
              </a:rPr>
              <a:t>manner.</a:t>
            </a:r>
            <a:endParaRPr sz="2800" dirty="0">
              <a:cs typeface="Trebuchet MS"/>
            </a:endParaRPr>
          </a:p>
        </p:txBody>
      </p:sp>
      <p:sp>
        <p:nvSpPr>
          <p:cNvPr id="21" name="Title 1">
            <a:extLst>
              <a:ext uri="{FF2B5EF4-FFF2-40B4-BE49-F238E27FC236}">
                <a16:creationId xmlns:a16="http://schemas.microsoft.com/office/drawing/2014/main" id="{AC32C07F-5100-4860-A0AB-171FE2CBA2A9}"/>
              </a:ext>
            </a:extLst>
          </p:cNvPr>
          <p:cNvSpPr txBox="1">
            <a:spLocks/>
          </p:cNvSpPr>
          <p:nvPr/>
        </p:nvSpPr>
        <p:spPr>
          <a:xfrm>
            <a:off x="628650" y="365127"/>
            <a:ext cx="7886700" cy="930274"/>
          </a:xfrm>
          <a:prstGeom prst="rect">
            <a:avLst/>
          </a:prstGeo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b="1">
                <a:solidFill>
                  <a:srgbClr val="000000"/>
                </a:solidFill>
                <a:latin typeface="lato" panose="020F0502020204030203" pitchFamily="34" charset="0"/>
              </a:rPr>
              <a:t>Financial System</a:t>
            </a:r>
            <a:br>
              <a:rPr lang="en-US">
                <a:solidFill>
                  <a:srgbClr val="000000"/>
                </a:solidFill>
                <a:latin typeface="lato" panose="020F0502020204030203" pitchFamily="34" charset="0"/>
              </a:rPr>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A3331-DD37-493B-B21E-6CC763EF2269}"/>
              </a:ext>
            </a:extLst>
          </p:cNvPr>
          <p:cNvSpPr>
            <a:spLocks noGrp="1"/>
          </p:cNvSpPr>
          <p:nvPr>
            <p:ph type="title"/>
          </p:nvPr>
        </p:nvSpPr>
        <p:spPr>
          <a:xfrm>
            <a:off x="628650" y="365127"/>
            <a:ext cx="7886700" cy="854074"/>
          </a:xfrm>
        </p:spPr>
        <p:txBody>
          <a:bodyPr/>
          <a:lstStyle/>
          <a:p>
            <a:r>
              <a:rPr lang="en-US" b="1" i="0" dirty="0">
                <a:solidFill>
                  <a:srgbClr val="000000"/>
                </a:solidFill>
                <a:effectLst/>
                <a:latin typeface="lato" panose="020F0502020204030203" pitchFamily="34" charset="0"/>
              </a:rPr>
              <a:t>Significance of the Financial System</a:t>
            </a:r>
            <a:endParaRPr lang="en-US" dirty="0"/>
          </a:p>
        </p:txBody>
      </p:sp>
      <p:sp>
        <p:nvSpPr>
          <p:cNvPr id="3" name="Content Placeholder 2">
            <a:extLst>
              <a:ext uri="{FF2B5EF4-FFF2-40B4-BE49-F238E27FC236}">
                <a16:creationId xmlns:a16="http://schemas.microsoft.com/office/drawing/2014/main" id="{19DA020F-EBD4-43A3-AE42-5790A1541296}"/>
              </a:ext>
            </a:extLst>
          </p:cNvPr>
          <p:cNvSpPr>
            <a:spLocks noGrp="1"/>
          </p:cNvSpPr>
          <p:nvPr>
            <p:ph idx="1"/>
          </p:nvPr>
        </p:nvSpPr>
        <p:spPr>
          <a:xfrm>
            <a:off x="628650" y="1219200"/>
            <a:ext cx="7886700" cy="4957763"/>
          </a:xfrm>
        </p:spPr>
        <p:txBody>
          <a:bodyPr>
            <a:normAutofit fontScale="92500" lnSpcReduction="10000"/>
          </a:bodyPr>
          <a:lstStyle/>
          <a:p>
            <a:pPr algn="just" fontAlgn="base"/>
            <a:r>
              <a:rPr lang="en-US" sz="2800" b="0" i="0" dirty="0">
                <a:solidFill>
                  <a:srgbClr val="000000"/>
                </a:solidFill>
                <a:effectLst/>
                <a:latin typeface="lato" panose="020F0502020204030203" pitchFamily="34" charset="0"/>
              </a:rPr>
              <a:t>To attain economic development, financial systems are important since they induce people to save by offering attractive interest rates. These savings are then channelized by lending to various business concerns which are involved in production and distribution.</a:t>
            </a:r>
          </a:p>
          <a:p>
            <a:pPr algn="just" fontAlgn="base"/>
            <a:r>
              <a:rPr lang="en-US" sz="2800" b="0" i="0" dirty="0">
                <a:solidFill>
                  <a:srgbClr val="000000"/>
                </a:solidFill>
                <a:effectLst/>
                <a:latin typeface="lato" panose="020F0502020204030203" pitchFamily="34" charset="0"/>
              </a:rPr>
              <a:t>It helps in monitor corporate performance</a:t>
            </a:r>
          </a:p>
          <a:p>
            <a:pPr algn="just" fontAlgn="base"/>
            <a:r>
              <a:rPr lang="en-US" sz="2800" b="0" i="0" dirty="0">
                <a:solidFill>
                  <a:srgbClr val="000000"/>
                </a:solidFill>
                <a:effectLst/>
                <a:latin typeface="lato" panose="020F0502020204030203" pitchFamily="34" charset="0"/>
              </a:rPr>
              <a:t>It links savers and investors. This process is known as capital formation</a:t>
            </a:r>
          </a:p>
          <a:p>
            <a:pPr algn="just" fontAlgn="base"/>
            <a:r>
              <a:rPr lang="en-US" sz="2800" b="0" i="0" dirty="0">
                <a:solidFill>
                  <a:srgbClr val="000000"/>
                </a:solidFill>
                <a:effectLst/>
                <a:latin typeface="lato" panose="020F0502020204030203" pitchFamily="34" charset="0"/>
              </a:rPr>
              <a:t>It helps in lowering the transaction cost and increase returns which will motivate people to save more</a:t>
            </a:r>
          </a:p>
          <a:p>
            <a:pPr algn="just" fontAlgn="base"/>
            <a:r>
              <a:rPr lang="en-US" sz="2800" b="0" i="0" dirty="0">
                <a:solidFill>
                  <a:srgbClr val="000000"/>
                </a:solidFill>
                <a:effectLst/>
                <a:latin typeface="lato" panose="020F0502020204030203" pitchFamily="34" charset="0"/>
              </a:rPr>
              <a:t>It helps the government in deciding monetary policy</a:t>
            </a:r>
          </a:p>
          <a:p>
            <a:pPr algn="just"/>
            <a:endParaRPr lang="en-US" sz="2800" dirty="0"/>
          </a:p>
        </p:txBody>
      </p:sp>
    </p:spTree>
    <p:extLst>
      <p:ext uri="{BB962C8B-B14F-4D97-AF65-F5344CB8AC3E}">
        <p14:creationId xmlns:p14="http://schemas.microsoft.com/office/powerpoint/2010/main" val="3908898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object 23"/>
          <p:cNvSpPr/>
          <p:nvPr/>
        </p:nvSpPr>
        <p:spPr>
          <a:xfrm>
            <a:off x="152400" y="152400"/>
            <a:ext cx="8839200" cy="6477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Functions of Financial System</a:t>
            </a:r>
            <a:endParaRPr lang="en-US" dirty="0"/>
          </a:p>
        </p:txBody>
      </p:sp>
      <p:sp>
        <p:nvSpPr>
          <p:cNvPr id="3" name="Content Placeholder 2"/>
          <p:cNvSpPr>
            <a:spLocks noGrp="1"/>
          </p:cNvSpPr>
          <p:nvPr>
            <p:ph idx="1"/>
          </p:nvPr>
        </p:nvSpPr>
        <p:spPr/>
        <p:txBody>
          <a:bodyPr>
            <a:normAutofit/>
          </a:bodyPr>
          <a:lstStyle/>
          <a:p>
            <a:pPr marL="0" indent="0" algn="just">
              <a:buNone/>
            </a:pPr>
            <a:r>
              <a:rPr lang="en-US" sz="2400" b="1" i="0" dirty="0">
                <a:solidFill>
                  <a:srgbClr val="000000"/>
                </a:solidFill>
                <a:effectLst/>
                <a:latin typeface="inherit"/>
              </a:rPr>
              <a:t>1. The Savings Function</a:t>
            </a:r>
            <a:endParaRPr lang="en-US" sz="2400" b="0" i="0" dirty="0">
              <a:solidFill>
                <a:srgbClr val="000000"/>
              </a:solidFill>
              <a:effectLst/>
              <a:latin typeface="Roboto" panose="02000000000000000000" pitchFamily="2" charset="0"/>
            </a:endParaRPr>
          </a:p>
          <a:p>
            <a:pPr>
              <a:buNone/>
            </a:pPr>
            <a:r>
              <a:rPr lang="en-US" b="1" i="0" dirty="0">
                <a:solidFill>
                  <a:srgbClr val="000000"/>
                </a:solidFill>
                <a:effectLst/>
                <a:latin typeface="inherit"/>
              </a:rPr>
              <a:t>2. Liquidity Function</a:t>
            </a:r>
          </a:p>
          <a:p>
            <a:pPr>
              <a:buNone/>
            </a:pPr>
            <a:r>
              <a:rPr lang="en-US" sz="2400" b="1" i="0" dirty="0">
                <a:solidFill>
                  <a:srgbClr val="000000"/>
                </a:solidFill>
                <a:effectLst/>
                <a:latin typeface="inherit"/>
              </a:rPr>
              <a:t>3. Payment Function</a:t>
            </a:r>
          </a:p>
          <a:p>
            <a:pPr>
              <a:buNone/>
            </a:pPr>
            <a:r>
              <a:rPr lang="en-US" sz="2400" b="1" i="0" dirty="0">
                <a:solidFill>
                  <a:srgbClr val="000000"/>
                </a:solidFill>
                <a:effectLst/>
                <a:latin typeface="inherit"/>
              </a:rPr>
              <a:t>4. Risk Function</a:t>
            </a:r>
          </a:p>
          <a:p>
            <a:pPr>
              <a:buNone/>
            </a:pPr>
            <a:r>
              <a:rPr lang="en-US" sz="2400" b="1" i="0" dirty="0">
                <a:solidFill>
                  <a:srgbClr val="000000"/>
                </a:solidFill>
                <a:effectLst/>
                <a:latin typeface="inherit"/>
              </a:rPr>
              <a:t>5. Policy Function</a:t>
            </a:r>
          </a:p>
          <a:p>
            <a:pPr>
              <a:buNone/>
            </a:pPr>
            <a:r>
              <a:rPr lang="en-US" b="1" dirty="0"/>
              <a:t>6. Reformatory Functions</a:t>
            </a:r>
            <a:br>
              <a:rPr lang="en-US" b="1" dirty="0"/>
            </a:br>
            <a:br>
              <a:rPr lang="en-US" b="1"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A1950-A0A7-47C4-AAAB-A014A1FE3AFE}"/>
              </a:ext>
            </a:extLst>
          </p:cNvPr>
          <p:cNvSpPr>
            <a:spLocks noGrp="1"/>
          </p:cNvSpPr>
          <p:nvPr>
            <p:ph type="title"/>
          </p:nvPr>
        </p:nvSpPr>
        <p:spPr/>
        <p:txBody>
          <a:bodyPr/>
          <a:lstStyle/>
          <a:p>
            <a:r>
              <a:rPr lang="en-US" b="1" dirty="0">
                <a:solidFill>
                  <a:srgbClr val="000000"/>
                </a:solidFill>
                <a:effectLst/>
                <a:latin typeface="Roboto" panose="02000000000000000000" pitchFamily="2" charset="0"/>
              </a:rPr>
              <a:t>Functions of a Financial System</a:t>
            </a:r>
            <a:endParaRPr lang="en-US" b="1" dirty="0"/>
          </a:p>
        </p:txBody>
      </p:sp>
      <p:sp>
        <p:nvSpPr>
          <p:cNvPr id="3" name="Content Placeholder 2">
            <a:extLst>
              <a:ext uri="{FF2B5EF4-FFF2-40B4-BE49-F238E27FC236}">
                <a16:creationId xmlns:a16="http://schemas.microsoft.com/office/drawing/2014/main" id="{18118E59-2D4A-4DC4-A12C-C88DD45FBD90}"/>
              </a:ext>
            </a:extLst>
          </p:cNvPr>
          <p:cNvSpPr>
            <a:spLocks noGrp="1"/>
          </p:cNvSpPr>
          <p:nvPr>
            <p:ph idx="1"/>
          </p:nvPr>
        </p:nvSpPr>
        <p:spPr>
          <a:xfrm>
            <a:off x="628650" y="1295400"/>
            <a:ext cx="7886700" cy="4881563"/>
          </a:xfrm>
        </p:spPr>
        <p:txBody>
          <a:bodyPr>
            <a:normAutofit/>
          </a:bodyPr>
          <a:lstStyle/>
          <a:p>
            <a:pPr marL="0" indent="0" algn="just">
              <a:buNone/>
            </a:pPr>
            <a:r>
              <a:rPr lang="en-US" sz="2800" b="1" i="0" dirty="0">
                <a:solidFill>
                  <a:srgbClr val="000000"/>
                </a:solidFill>
                <a:effectLst/>
                <a:latin typeface="inherit"/>
              </a:rPr>
              <a:t>1. The Savings Function</a:t>
            </a:r>
            <a:endParaRPr lang="en-US" sz="2800" b="0" i="0" dirty="0">
              <a:solidFill>
                <a:srgbClr val="000000"/>
              </a:solidFill>
              <a:effectLst/>
              <a:latin typeface="Roboto" panose="02000000000000000000" pitchFamily="2" charset="0"/>
            </a:endParaRPr>
          </a:p>
          <a:p>
            <a:pPr algn="just"/>
            <a:r>
              <a:rPr lang="en-US" sz="2800" b="0" i="0" dirty="0">
                <a:solidFill>
                  <a:srgbClr val="000000"/>
                </a:solidFill>
                <a:effectLst/>
                <a:latin typeface="inherit"/>
              </a:rPr>
              <a:t>As already stated, public savings find their way into the hands of those in production through the financial system. </a:t>
            </a:r>
          </a:p>
          <a:p>
            <a:pPr algn="just"/>
            <a:r>
              <a:rPr lang="en-US" sz="2800" b="0" i="0" dirty="0">
                <a:solidFill>
                  <a:srgbClr val="000000"/>
                </a:solidFill>
                <a:effectLst/>
                <a:latin typeface="inherit"/>
              </a:rPr>
              <a:t>Financial claims are issued in the money and capital markets, which promise future income flows. The funds, in the hands of the producers, resulting in the production of better goods and services and an increase in society's living standards. </a:t>
            </a:r>
          </a:p>
          <a:p>
            <a:pPr algn="just"/>
            <a:r>
              <a:rPr lang="en-US" sz="2800" b="0" i="0" dirty="0">
                <a:solidFill>
                  <a:srgbClr val="000000"/>
                </a:solidFill>
                <a:effectLst/>
                <a:latin typeface="inherit"/>
              </a:rPr>
              <a:t>When savings flow decline, however, the growth of investment and living standards begins to fall. </a:t>
            </a:r>
            <a:endParaRPr lang="en-US" sz="2800" b="0" i="0" dirty="0">
              <a:solidFill>
                <a:srgbClr val="000000"/>
              </a:solidFill>
              <a:effectLst/>
              <a:latin typeface="Roboto" panose="02000000000000000000" pitchFamily="2" charset="0"/>
            </a:endParaRPr>
          </a:p>
          <a:p>
            <a:pPr algn="just"/>
            <a:endParaRPr lang="en-US" sz="2800" dirty="0"/>
          </a:p>
        </p:txBody>
      </p:sp>
    </p:spTree>
    <p:extLst>
      <p:ext uri="{BB962C8B-B14F-4D97-AF65-F5344CB8AC3E}">
        <p14:creationId xmlns:p14="http://schemas.microsoft.com/office/powerpoint/2010/main" val="2755928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AFB2E-4231-4587-858A-7D9F3CD91DD4}"/>
              </a:ext>
            </a:extLst>
          </p:cNvPr>
          <p:cNvSpPr>
            <a:spLocks noGrp="1"/>
          </p:cNvSpPr>
          <p:nvPr>
            <p:ph type="title"/>
          </p:nvPr>
        </p:nvSpPr>
        <p:spPr/>
        <p:txBody>
          <a:bodyPr/>
          <a:lstStyle/>
          <a:p>
            <a:r>
              <a:rPr lang="en-US" b="1" i="0" dirty="0">
                <a:solidFill>
                  <a:srgbClr val="000000"/>
                </a:solidFill>
                <a:effectLst/>
                <a:latin typeface="inherit"/>
              </a:rPr>
              <a:t>2. Liquidity Function</a:t>
            </a:r>
            <a:endParaRPr lang="en-US" dirty="0"/>
          </a:p>
        </p:txBody>
      </p:sp>
      <p:sp>
        <p:nvSpPr>
          <p:cNvPr id="3" name="Content Placeholder 2">
            <a:extLst>
              <a:ext uri="{FF2B5EF4-FFF2-40B4-BE49-F238E27FC236}">
                <a16:creationId xmlns:a16="http://schemas.microsoft.com/office/drawing/2014/main" id="{068D4F93-DB80-4D7A-B9AD-7F736DB565B1}"/>
              </a:ext>
            </a:extLst>
          </p:cNvPr>
          <p:cNvSpPr>
            <a:spLocks noGrp="1"/>
          </p:cNvSpPr>
          <p:nvPr>
            <p:ph idx="1"/>
          </p:nvPr>
        </p:nvSpPr>
        <p:spPr>
          <a:xfrm>
            <a:off x="628650" y="1371600"/>
            <a:ext cx="7886700" cy="4805363"/>
          </a:xfrm>
        </p:spPr>
        <p:txBody>
          <a:bodyPr>
            <a:normAutofit lnSpcReduction="10000"/>
          </a:bodyPr>
          <a:lstStyle/>
          <a:p>
            <a:pPr algn="just"/>
            <a:r>
              <a:rPr lang="en-US" sz="2800" b="0" i="0" dirty="0">
                <a:solidFill>
                  <a:srgbClr val="000000"/>
                </a:solidFill>
                <a:effectLst/>
                <a:latin typeface="Roboto" panose="02000000000000000000" pitchFamily="2" charset="0"/>
              </a:rPr>
              <a:t>Money in the form of deposits offers the least risk of all financial instruments. But its value mostly eroded by </a:t>
            </a:r>
            <a:r>
              <a:rPr lang="en-US" sz="2800" b="1" i="0" dirty="0">
                <a:solidFill>
                  <a:srgbClr val="000000"/>
                </a:solidFill>
                <a:effectLst/>
                <a:latin typeface="Roboto" panose="02000000000000000000" pitchFamily="2" charset="0"/>
              </a:rPr>
              <a:t>inflation. </a:t>
            </a:r>
          </a:p>
          <a:p>
            <a:pPr algn="just"/>
            <a:r>
              <a:rPr lang="en-US" sz="2800" b="0" i="0" dirty="0">
                <a:solidFill>
                  <a:srgbClr val="000000"/>
                </a:solidFill>
                <a:effectLst/>
                <a:latin typeface="Roboto" panose="02000000000000000000" pitchFamily="2" charset="0"/>
              </a:rPr>
              <a:t>That is why one always prefers to store funds in financial instruments like stocks, bonds, debentures, etc. </a:t>
            </a:r>
          </a:p>
          <a:p>
            <a:pPr algn="just"/>
            <a:r>
              <a:rPr lang="en-US" sz="2800" b="0" i="0" dirty="0">
                <a:solidFill>
                  <a:srgbClr val="000000"/>
                </a:solidFill>
                <a:effectLst/>
                <a:latin typeface="Roboto" panose="02000000000000000000" pitchFamily="2" charset="0"/>
              </a:rPr>
              <a:t>However, in such investments (</a:t>
            </a:r>
            <a:r>
              <a:rPr lang="en-US" sz="2800" b="0" i="0" dirty="0" err="1">
                <a:solidFill>
                  <a:srgbClr val="000000"/>
                </a:solidFill>
                <a:effectLst/>
                <a:latin typeface="Roboto" panose="02000000000000000000" pitchFamily="2" charset="0"/>
              </a:rPr>
              <a:t>i</a:t>
            </a:r>
            <a:r>
              <a:rPr lang="en-US" sz="2800" b="0" i="0" dirty="0">
                <a:solidFill>
                  <a:srgbClr val="000000"/>
                </a:solidFill>
                <a:effectLst/>
                <a:latin typeface="Roboto" panose="02000000000000000000" pitchFamily="2" charset="0"/>
              </a:rPr>
              <a:t>) a greater level of risk is involved, (ii) and the degree of liquidity (i.e., conversion of the claims into money) is less. The financial markets provide the investor with the opportunity to liquidate the investments. </a:t>
            </a:r>
            <a:endParaRPr lang="en-US" sz="2800" dirty="0"/>
          </a:p>
        </p:txBody>
      </p:sp>
    </p:spTree>
    <p:extLst>
      <p:ext uri="{BB962C8B-B14F-4D97-AF65-F5344CB8AC3E}">
        <p14:creationId xmlns:p14="http://schemas.microsoft.com/office/powerpoint/2010/main" val="20491273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957</Words>
  <Application>Microsoft Office PowerPoint</Application>
  <PresentationFormat>On-screen Show (4:3)</PresentationFormat>
  <Paragraphs>63</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inherit</vt:lpstr>
      <vt:lpstr>lato</vt:lpstr>
      <vt:lpstr>Roboto</vt:lpstr>
      <vt:lpstr>Office Theme</vt:lpstr>
      <vt:lpstr>PowerPoint Presentation</vt:lpstr>
      <vt:lpstr>Financial System</vt:lpstr>
      <vt:lpstr>Financial System </vt:lpstr>
      <vt:lpstr>PowerPoint Presentation</vt:lpstr>
      <vt:lpstr>Significance of the Financial System</vt:lpstr>
      <vt:lpstr>PowerPoint Presentation</vt:lpstr>
      <vt:lpstr>Functions of Financial System</vt:lpstr>
      <vt:lpstr>Functions of a Financial System</vt:lpstr>
      <vt:lpstr>2. Liquidity Function</vt:lpstr>
      <vt:lpstr>3. Payment Function</vt:lpstr>
      <vt:lpstr>4. Risk Function</vt:lpstr>
      <vt:lpstr>5. Policy Function</vt:lpstr>
      <vt:lpstr>6. Reformatory Functions</vt:lpstr>
      <vt:lpstr>Objectives of Financial System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FINANCIAL SYSTEM</dc:title>
  <dc:creator>Sunny</dc:creator>
  <cp:lastModifiedBy>Manish Dadhich</cp:lastModifiedBy>
  <cp:revision>17</cp:revision>
  <dcterms:created xsi:type="dcterms:W3CDTF">2020-01-20T16:22:54Z</dcterms:created>
  <dcterms:modified xsi:type="dcterms:W3CDTF">2022-01-05T10:05:07Z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2013-07-30T00:00:00Z</vt:filetime>
  </property>
  <property fmtid="{D5CDD505-2E9C-101B-9397-08002B2CF9AE}" pid="3" name="Creator">
    <vt:lpwstr>Microsoft® Office PowerPoint® 2007</vt:lpwstr>
  </property>
  <property fmtid="{D5CDD505-2E9C-101B-9397-08002B2CF9AE}" pid="4" name="LastSaved">
    <vt:filetime>2020-01-21T00:00:00Z</vt:filetime>
  </property>
</Properties>
</file>