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7" r:id="rId3"/>
    <p:sldId id="258" r:id="rId4"/>
    <p:sldId id="259" r:id="rId5"/>
    <p:sldId id="277"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6" r:id="rId21"/>
    <p:sldId id="274" r:id="rId22"/>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36" y="-96"/>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2/24/2020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1">
                <a:solidFill>
                  <a:srgbClr val="FF0000"/>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600" b="1" i="0">
                <a:solidFill>
                  <a:schemeClr val="tx1"/>
                </a:solidFill>
                <a:latin typeface="Constantia"/>
                <a:cs typeface="Constanti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2/24/2020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1">
                <a:solidFill>
                  <a:srgbClr val="FF0000"/>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2/24/2020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1">
                <a:solidFill>
                  <a:srgbClr val="FF0000"/>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2/24/2020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17" name="bk object 17"/>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18" name="bk object 18"/>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19" name="bk object 19"/>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20" name="bk object 20"/>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21" name="bk object 21"/>
          <p:cNvSpPr/>
          <p:nvPr/>
        </p:nvSpPr>
        <p:spPr>
          <a:xfrm>
            <a:off x="4648200" y="1752663"/>
            <a:ext cx="3592067" cy="4389374"/>
          </a:xfrm>
          <a:prstGeom prst="rect">
            <a:avLst/>
          </a:prstGeom>
          <a:blipFill>
            <a:blip r:embed="rId7" cstate="print"/>
            <a:stretch>
              <a:fillRect/>
            </a:stretch>
          </a:blipFill>
        </p:spPr>
        <p:txBody>
          <a:bodyPr wrap="square" lIns="0" tIns="0" rIns="0" bIns="0" rtlCol="0"/>
          <a:lstStyle/>
          <a:p>
            <a:endParaRPr/>
          </a:p>
        </p:txBody>
      </p:sp>
      <p:sp>
        <p:nvSpPr>
          <p:cNvPr id="22" name="bk object 22"/>
          <p:cNvSpPr/>
          <p:nvPr/>
        </p:nvSpPr>
        <p:spPr>
          <a:xfrm>
            <a:off x="1008888" y="1379219"/>
            <a:ext cx="4895088" cy="1056131"/>
          </a:xfrm>
          <a:prstGeom prst="rect">
            <a:avLst/>
          </a:prstGeom>
          <a:blipFill>
            <a:blip r:embed="rId8" cstate="print"/>
            <a:stretch>
              <a:fillRect/>
            </a:stretch>
          </a:blipFill>
        </p:spPr>
        <p:txBody>
          <a:bodyPr wrap="square" lIns="0" tIns="0" rIns="0" bIns="0" rtlCol="0"/>
          <a:lstStyle/>
          <a:p>
            <a:endParaRPr/>
          </a:p>
        </p:txBody>
      </p:sp>
      <p:sp>
        <p:nvSpPr>
          <p:cNvPr id="23" name="bk object 23"/>
          <p:cNvSpPr/>
          <p:nvPr/>
        </p:nvSpPr>
        <p:spPr>
          <a:xfrm>
            <a:off x="1480819" y="1042797"/>
            <a:ext cx="4043553" cy="498983"/>
          </a:xfrm>
          <a:prstGeom prst="rect">
            <a:avLst/>
          </a:prstGeom>
          <a:blipFill>
            <a:blip r:embed="rId9" cstate="print"/>
            <a:stretch>
              <a:fillRect/>
            </a:stretch>
          </a:blip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2/24/2020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44500" y="708405"/>
            <a:ext cx="8255000" cy="1122680"/>
          </a:xfrm>
          <a:prstGeom prst="rect">
            <a:avLst/>
          </a:prstGeom>
        </p:spPr>
        <p:txBody>
          <a:bodyPr wrap="square" lIns="0" tIns="0" rIns="0" bIns="0">
            <a:spAutoFit/>
          </a:bodyPr>
          <a:lstStyle>
            <a:lvl1pPr>
              <a:defRPr sz="3600" b="1" i="1">
                <a:solidFill>
                  <a:srgbClr val="FF0000"/>
                </a:solidFill>
                <a:latin typeface="Calibri"/>
                <a:cs typeface="Calibri"/>
              </a:defRPr>
            </a:lvl1pPr>
          </a:lstStyle>
          <a:p>
            <a:endParaRPr/>
          </a:p>
        </p:txBody>
      </p:sp>
      <p:sp>
        <p:nvSpPr>
          <p:cNvPr id="3" name="Holder 3"/>
          <p:cNvSpPr>
            <a:spLocks noGrp="1"/>
          </p:cNvSpPr>
          <p:nvPr>
            <p:ph type="body" idx="1"/>
          </p:nvPr>
        </p:nvSpPr>
        <p:spPr>
          <a:xfrm>
            <a:off x="533399" y="1907794"/>
            <a:ext cx="8077200" cy="4148454"/>
          </a:xfrm>
          <a:prstGeom prst="rect">
            <a:avLst/>
          </a:prstGeom>
        </p:spPr>
        <p:txBody>
          <a:bodyPr wrap="square" lIns="0" tIns="0" rIns="0" bIns="0">
            <a:spAutoFit/>
          </a:bodyPr>
          <a:lstStyle>
            <a:lvl1pPr>
              <a:defRPr sz="2600" b="1" i="0">
                <a:solidFill>
                  <a:schemeClr val="tx1"/>
                </a:solidFill>
                <a:latin typeface="Constantia"/>
                <a:cs typeface="Constantia"/>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2/24/2020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905000"/>
            <a:ext cx="8255000" cy="738664"/>
          </a:xfrm>
        </p:spPr>
        <p:txBody>
          <a:bodyPr/>
          <a:lstStyle/>
          <a:p>
            <a:r>
              <a:rPr lang="en-US" sz="4800" i="0" spc="-5" dirty="0" smtClean="0">
                <a:solidFill>
                  <a:schemeClr val="tx1"/>
                </a:solidFill>
                <a:latin typeface="Constantia"/>
                <a:cs typeface="Constantia"/>
              </a:rPr>
              <a:t>CAMELS model</a:t>
            </a:r>
            <a:endParaRPr lang="en-US" sz="4800" i="0" dirty="0">
              <a:solidFill>
                <a:schemeClr val="tx1"/>
              </a:solidFill>
            </a:endParaRPr>
          </a:p>
        </p:txBody>
      </p:sp>
      <p:sp>
        <p:nvSpPr>
          <p:cNvPr id="3" name="Text Placeholder 2"/>
          <p:cNvSpPr>
            <a:spLocks noGrp="1"/>
          </p:cNvSpPr>
          <p:nvPr>
            <p:ph type="body" idx="1"/>
          </p:nvPr>
        </p:nvSpPr>
        <p:spPr>
          <a:xfrm>
            <a:off x="838200" y="4495800"/>
            <a:ext cx="8077200" cy="400110"/>
          </a:xfrm>
        </p:spPr>
        <p:txBody>
          <a:bodyPr/>
          <a:lstStyle/>
          <a:p>
            <a:r>
              <a:rPr lang="en-US" dirty="0" smtClean="0"/>
              <a:t>Dr. Manish </a:t>
            </a:r>
            <a:r>
              <a:rPr lang="en-US" dirty="0" err="1" smtClean="0"/>
              <a:t>Dadhich</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444500" y="1031494"/>
            <a:ext cx="4062095" cy="788035"/>
          </a:xfrm>
          <a:prstGeom prst="rect">
            <a:avLst/>
          </a:prstGeom>
        </p:spPr>
        <p:txBody>
          <a:bodyPr vert="horz" wrap="square" lIns="0" tIns="13335" rIns="0" bIns="0" rtlCol="0">
            <a:spAutoFit/>
          </a:bodyPr>
          <a:lstStyle/>
          <a:p>
            <a:pPr marL="12700">
              <a:lnSpc>
                <a:spcPct val="100000"/>
              </a:lnSpc>
              <a:spcBef>
                <a:spcPts val="105"/>
              </a:spcBef>
            </a:pPr>
            <a:r>
              <a:rPr sz="5000" dirty="0"/>
              <a:t>ASSET</a:t>
            </a:r>
            <a:r>
              <a:rPr sz="5000" spc="-110" dirty="0"/>
              <a:t> </a:t>
            </a:r>
            <a:r>
              <a:rPr sz="5000" spc="-20" dirty="0"/>
              <a:t>QUALITY</a:t>
            </a:r>
            <a:endParaRPr sz="5000"/>
          </a:p>
        </p:txBody>
      </p:sp>
      <p:sp>
        <p:nvSpPr>
          <p:cNvPr id="8" name="object 8"/>
          <p:cNvSpPr txBox="1">
            <a:spLocks noGrp="1"/>
          </p:cNvSpPr>
          <p:nvPr>
            <p:ph type="body" idx="1"/>
          </p:nvPr>
        </p:nvSpPr>
        <p:spPr>
          <a:prstGeom prst="rect">
            <a:avLst/>
          </a:prstGeom>
        </p:spPr>
        <p:txBody>
          <a:bodyPr vert="horz" wrap="square" lIns="0" tIns="52705" rIns="0" bIns="0" rtlCol="0">
            <a:spAutoFit/>
          </a:bodyPr>
          <a:lstStyle/>
          <a:p>
            <a:pPr marL="288925" marR="27305" indent="-274320">
              <a:lnSpc>
                <a:spcPct val="90000"/>
              </a:lnSpc>
              <a:spcBef>
                <a:spcPts val="415"/>
              </a:spcBef>
              <a:buClr>
                <a:srgbClr val="0AD0D9"/>
              </a:buClr>
              <a:buSzPct val="94230"/>
              <a:buFont typeface="Wingdings 2"/>
              <a:buChar char=""/>
              <a:tabLst>
                <a:tab pos="289560" algn="l"/>
              </a:tabLst>
            </a:pPr>
            <a:r>
              <a:rPr dirty="0"/>
              <a:t>One of the </a:t>
            </a:r>
            <a:r>
              <a:rPr spc="-5" dirty="0"/>
              <a:t>indicators for </a:t>
            </a:r>
            <a:r>
              <a:rPr dirty="0"/>
              <a:t>asset </a:t>
            </a:r>
            <a:r>
              <a:rPr spc="-5" dirty="0"/>
              <a:t>quality </a:t>
            </a:r>
            <a:r>
              <a:rPr dirty="0"/>
              <a:t>is the </a:t>
            </a:r>
            <a:r>
              <a:rPr spc="-10" dirty="0"/>
              <a:t>ratio  </a:t>
            </a:r>
            <a:r>
              <a:rPr dirty="0"/>
              <a:t>of non-performing </a:t>
            </a:r>
            <a:r>
              <a:rPr u="heavy" spc="-5" dirty="0">
                <a:uFill>
                  <a:solidFill>
                    <a:srgbClr val="000000"/>
                  </a:solidFill>
                </a:uFill>
              </a:rPr>
              <a:t>loans </a:t>
            </a:r>
            <a:r>
              <a:rPr u="heavy" spc="-20" dirty="0">
                <a:uFill>
                  <a:solidFill>
                    <a:srgbClr val="000000"/>
                  </a:solidFill>
                </a:uFill>
              </a:rPr>
              <a:t>to</a:t>
            </a:r>
            <a:r>
              <a:rPr spc="-20" dirty="0"/>
              <a:t> </a:t>
            </a:r>
            <a:r>
              <a:rPr spc="-10" dirty="0"/>
              <a:t>total </a:t>
            </a:r>
            <a:r>
              <a:rPr spc="-5" dirty="0"/>
              <a:t>loans </a:t>
            </a:r>
            <a:r>
              <a:rPr spc="-30" dirty="0"/>
              <a:t>(GNPA).  </a:t>
            </a:r>
            <a:r>
              <a:rPr spc="-5" dirty="0"/>
              <a:t>The</a:t>
            </a:r>
            <a:r>
              <a:rPr spc="-145" dirty="0"/>
              <a:t> </a:t>
            </a:r>
            <a:r>
              <a:rPr spc="-10" dirty="0"/>
              <a:t>gross</a:t>
            </a:r>
            <a:r>
              <a:rPr spc="-65" dirty="0"/>
              <a:t> </a:t>
            </a:r>
            <a:r>
              <a:rPr dirty="0"/>
              <a:t>non-performing</a:t>
            </a:r>
            <a:r>
              <a:rPr spc="-40" dirty="0"/>
              <a:t> </a:t>
            </a:r>
            <a:r>
              <a:rPr spc="-5" dirty="0"/>
              <a:t>loans</a:t>
            </a:r>
            <a:r>
              <a:rPr spc="-85" dirty="0"/>
              <a:t> </a:t>
            </a:r>
            <a:r>
              <a:rPr spc="-20" dirty="0"/>
              <a:t>to</a:t>
            </a:r>
            <a:r>
              <a:rPr spc="-130" dirty="0"/>
              <a:t> </a:t>
            </a:r>
            <a:r>
              <a:rPr spc="-10" dirty="0"/>
              <a:t>gross</a:t>
            </a:r>
            <a:r>
              <a:rPr spc="-125" dirty="0"/>
              <a:t> </a:t>
            </a:r>
            <a:r>
              <a:rPr spc="-15" dirty="0"/>
              <a:t>advances  </a:t>
            </a:r>
            <a:r>
              <a:rPr spc="-10" dirty="0"/>
              <a:t>ratio </a:t>
            </a:r>
            <a:r>
              <a:rPr dirty="0"/>
              <a:t>is </a:t>
            </a:r>
            <a:r>
              <a:rPr spc="-10" dirty="0"/>
              <a:t>more indicative </a:t>
            </a:r>
            <a:r>
              <a:rPr dirty="0"/>
              <a:t>of the </a:t>
            </a:r>
            <a:r>
              <a:rPr spc="-5" dirty="0"/>
              <a:t>quality </a:t>
            </a:r>
            <a:r>
              <a:rPr dirty="0"/>
              <a:t>of </a:t>
            </a:r>
            <a:r>
              <a:rPr spc="-5" dirty="0"/>
              <a:t>credit  decisions made </a:t>
            </a:r>
            <a:r>
              <a:rPr spc="-15" dirty="0"/>
              <a:t>by bankers. </a:t>
            </a:r>
            <a:r>
              <a:rPr spc="-5" dirty="0"/>
              <a:t>Higher </a:t>
            </a:r>
            <a:r>
              <a:rPr spc="-50" dirty="0"/>
              <a:t>GNPA </a:t>
            </a:r>
            <a:r>
              <a:rPr dirty="0"/>
              <a:t>is  </a:t>
            </a:r>
            <a:r>
              <a:rPr spc="-10" dirty="0"/>
              <a:t>indicative </a:t>
            </a:r>
            <a:r>
              <a:rPr dirty="0"/>
              <a:t>of </a:t>
            </a:r>
            <a:r>
              <a:rPr u="heavy" spc="-5" dirty="0">
                <a:uFill>
                  <a:solidFill>
                    <a:srgbClr val="000000"/>
                  </a:solidFill>
                </a:uFill>
              </a:rPr>
              <a:t>poor </a:t>
            </a:r>
            <a:r>
              <a:rPr u="heavy" spc="-10" dirty="0">
                <a:uFill>
                  <a:solidFill>
                    <a:srgbClr val="000000"/>
                  </a:solidFill>
                </a:uFill>
              </a:rPr>
              <a:t>credit</a:t>
            </a:r>
            <a:r>
              <a:rPr spc="-409" dirty="0"/>
              <a:t> </a:t>
            </a:r>
            <a:r>
              <a:rPr spc="-10" dirty="0"/>
              <a:t>decision-making.</a:t>
            </a:r>
          </a:p>
          <a:p>
            <a:pPr marL="2540">
              <a:lnSpc>
                <a:spcPct val="100000"/>
              </a:lnSpc>
              <a:spcBef>
                <a:spcPts val="30"/>
              </a:spcBef>
              <a:buClr>
                <a:srgbClr val="0AD0D9"/>
              </a:buClr>
              <a:buFont typeface="Wingdings 2"/>
              <a:buChar char=""/>
            </a:pPr>
            <a:endParaRPr sz="3500">
              <a:latin typeface="Times New Roman"/>
              <a:cs typeface="Times New Roman"/>
            </a:endParaRPr>
          </a:p>
          <a:p>
            <a:pPr marL="288925" marR="5080" indent="-274320">
              <a:lnSpc>
                <a:spcPct val="90000"/>
              </a:lnSpc>
              <a:buClr>
                <a:srgbClr val="0AD0D9"/>
              </a:buClr>
              <a:buSzPct val="94230"/>
              <a:buFont typeface="Wingdings 2"/>
              <a:buChar char=""/>
              <a:tabLst>
                <a:tab pos="289560" algn="l"/>
              </a:tabLst>
            </a:pPr>
            <a:r>
              <a:rPr spc="-5" dirty="0"/>
              <a:t>Asset</a:t>
            </a:r>
            <a:r>
              <a:rPr spc="-125" dirty="0"/>
              <a:t> </a:t>
            </a:r>
            <a:r>
              <a:rPr spc="-5" dirty="0"/>
              <a:t>represents</a:t>
            </a:r>
            <a:r>
              <a:rPr spc="-155" dirty="0"/>
              <a:t> </a:t>
            </a:r>
            <a:r>
              <a:rPr spc="-5" dirty="0"/>
              <a:t>all</a:t>
            </a:r>
            <a:r>
              <a:rPr spc="-40" dirty="0"/>
              <a:t> </a:t>
            </a:r>
            <a:r>
              <a:rPr dirty="0"/>
              <a:t>the</a:t>
            </a:r>
            <a:r>
              <a:rPr spc="-120" dirty="0"/>
              <a:t> </a:t>
            </a:r>
            <a:r>
              <a:rPr dirty="0"/>
              <a:t>assets</a:t>
            </a:r>
            <a:r>
              <a:rPr spc="-135" dirty="0"/>
              <a:t> </a:t>
            </a:r>
            <a:r>
              <a:rPr dirty="0"/>
              <a:t>of</a:t>
            </a:r>
            <a:r>
              <a:rPr spc="35" dirty="0"/>
              <a:t> </a:t>
            </a:r>
            <a:r>
              <a:rPr dirty="0"/>
              <a:t>the</a:t>
            </a:r>
            <a:r>
              <a:rPr spc="-60" dirty="0"/>
              <a:t> </a:t>
            </a:r>
            <a:r>
              <a:rPr dirty="0"/>
              <a:t>bank,</a:t>
            </a:r>
            <a:r>
              <a:rPr spc="-65" dirty="0"/>
              <a:t> </a:t>
            </a:r>
            <a:r>
              <a:rPr spc="-10" dirty="0"/>
              <a:t>current  </a:t>
            </a:r>
            <a:r>
              <a:rPr dirty="0"/>
              <a:t>and fixed, </a:t>
            </a:r>
            <a:r>
              <a:rPr spc="-5" dirty="0"/>
              <a:t>loan </a:t>
            </a:r>
            <a:r>
              <a:rPr spc="-10" dirty="0"/>
              <a:t>portfolio, investments </a:t>
            </a:r>
            <a:r>
              <a:rPr dirty="0"/>
              <a:t>and </a:t>
            </a:r>
            <a:r>
              <a:rPr spc="-10" dirty="0"/>
              <a:t>real  </a:t>
            </a:r>
            <a:r>
              <a:rPr spc="-5" dirty="0"/>
              <a:t>estate </a:t>
            </a:r>
            <a:r>
              <a:rPr spc="-10" dirty="0"/>
              <a:t>owned </a:t>
            </a:r>
            <a:r>
              <a:rPr dirty="0"/>
              <a:t>as </a:t>
            </a:r>
            <a:r>
              <a:rPr spc="-15" dirty="0"/>
              <a:t>well </a:t>
            </a:r>
            <a:r>
              <a:rPr dirty="0"/>
              <a:t>as off </a:t>
            </a:r>
            <a:r>
              <a:rPr spc="-10" dirty="0"/>
              <a:t>balance </a:t>
            </a:r>
            <a:r>
              <a:rPr dirty="0"/>
              <a:t>sheet  </a:t>
            </a:r>
            <a:r>
              <a:rPr spc="-10" dirty="0"/>
              <a:t>transactions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444500" y="1031494"/>
            <a:ext cx="3721735" cy="788035"/>
          </a:xfrm>
          <a:prstGeom prst="rect">
            <a:avLst/>
          </a:prstGeom>
        </p:spPr>
        <p:txBody>
          <a:bodyPr vert="horz" wrap="square" lIns="0" tIns="13335" rIns="0" bIns="0" rtlCol="0">
            <a:spAutoFit/>
          </a:bodyPr>
          <a:lstStyle/>
          <a:p>
            <a:pPr marL="12700">
              <a:lnSpc>
                <a:spcPct val="100000"/>
              </a:lnSpc>
              <a:spcBef>
                <a:spcPts val="105"/>
              </a:spcBef>
            </a:pPr>
            <a:r>
              <a:rPr sz="5000" dirty="0"/>
              <a:t>Rating</a:t>
            </a:r>
            <a:r>
              <a:rPr sz="5000" spc="-110" dirty="0"/>
              <a:t> </a:t>
            </a:r>
            <a:r>
              <a:rPr sz="5000" spc="-15" dirty="0"/>
              <a:t>factors</a:t>
            </a:r>
            <a:endParaRPr sz="5000"/>
          </a:p>
        </p:txBody>
      </p:sp>
      <p:sp>
        <p:nvSpPr>
          <p:cNvPr id="8" name="object 8"/>
          <p:cNvSpPr txBox="1"/>
          <p:nvPr/>
        </p:nvSpPr>
        <p:spPr>
          <a:xfrm>
            <a:off x="535940" y="1891029"/>
            <a:ext cx="7896225" cy="4116704"/>
          </a:xfrm>
          <a:prstGeom prst="rect">
            <a:avLst/>
          </a:prstGeom>
        </p:spPr>
        <p:txBody>
          <a:bodyPr vert="horz" wrap="square" lIns="0" tIns="12065" rIns="0" bIns="0" rtlCol="0">
            <a:spAutoFit/>
          </a:bodyPr>
          <a:lstStyle/>
          <a:p>
            <a:pPr marL="287020" indent="-274320">
              <a:lnSpc>
                <a:spcPct val="100000"/>
              </a:lnSpc>
              <a:spcBef>
                <a:spcPts val="95"/>
              </a:spcBef>
              <a:buClr>
                <a:srgbClr val="0AD0D9"/>
              </a:buClr>
              <a:buSzPct val="93181"/>
              <a:buFont typeface="Wingdings 2"/>
              <a:buChar char=""/>
              <a:tabLst>
                <a:tab pos="286385" algn="l"/>
                <a:tab pos="287020" algn="l"/>
              </a:tabLst>
            </a:pPr>
            <a:r>
              <a:rPr sz="2200" b="1" spc="-5" dirty="0">
                <a:latin typeface="Constantia"/>
                <a:cs typeface="Constantia"/>
              </a:rPr>
              <a:t>Asset</a:t>
            </a:r>
            <a:r>
              <a:rPr sz="2200" b="1" spc="-130" dirty="0">
                <a:latin typeface="Constantia"/>
                <a:cs typeface="Constantia"/>
              </a:rPr>
              <a:t> </a:t>
            </a:r>
            <a:r>
              <a:rPr sz="2200" b="1" spc="-5" dirty="0">
                <a:latin typeface="Constantia"/>
                <a:cs typeface="Constantia"/>
              </a:rPr>
              <a:t>quality</a:t>
            </a:r>
            <a:r>
              <a:rPr sz="2200" b="1" spc="-55" dirty="0">
                <a:latin typeface="Constantia"/>
                <a:cs typeface="Constantia"/>
              </a:rPr>
              <a:t> </a:t>
            </a:r>
            <a:r>
              <a:rPr sz="2200" b="1" spc="-5" dirty="0">
                <a:latin typeface="Constantia"/>
                <a:cs typeface="Constantia"/>
              </a:rPr>
              <a:t>is</a:t>
            </a:r>
            <a:r>
              <a:rPr sz="2200" b="1" spc="-55" dirty="0">
                <a:latin typeface="Constantia"/>
                <a:cs typeface="Constantia"/>
              </a:rPr>
              <a:t> </a:t>
            </a:r>
            <a:r>
              <a:rPr sz="2200" b="1" spc="-5" dirty="0">
                <a:latin typeface="Constantia"/>
                <a:cs typeface="Constantia"/>
              </a:rPr>
              <a:t>based</a:t>
            </a:r>
            <a:r>
              <a:rPr sz="2200" b="1" spc="-40" dirty="0">
                <a:latin typeface="Constantia"/>
                <a:cs typeface="Constantia"/>
              </a:rPr>
              <a:t> </a:t>
            </a:r>
            <a:r>
              <a:rPr sz="2200" b="1" spc="-5" dirty="0">
                <a:latin typeface="Constantia"/>
                <a:cs typeface="Constantia"/>
              </a:rPr>
              <a:t>on</a:t>
            </a:r>
            <a:r>
              <a:rPr sz="2200" b="1" spc="-55" dirty="0">
                <a:latin typeface="Constantia"/>
                <a:cs typeface="Constantia"/>
              </a:rPr>
              <a:t> </a:t>
            </a:r>
            <a:r>
              <a:rPr sz="2200" b="1" spc="-5" dirty="0">
                <a:latin typeface="Constantia"/>
                <a:cs typeface="Constantia"/>
              </a:rPr>
              <a:t>the</a:t>
            </a:r>
            <a:r>
              <a:rPr sz="2200" b="1" spc="-55" dirty="0">
                <a:latin typeface="Constantia"/>
                <a:cs typeface="Constantia"/>
              </a:rPr>
              <a:t> </a:t>
            </a:r>
            <a:r>
              <a:rPr sz="2200" b="1" spc="-10" dirty="0">
                <a:latin typeface="Constantia"/>
                <a:cs typeface="Constantia"/>
              </a:rPr>
              <a:t>following</a:t>
            </a:r>
            <a:r>
              <a:rPr sz="2200" b="1" spc="-70" dirty="0">
                <a:latin typeface="Constantia"/>
                <a:cs typeface="Constantia"/>
              </a:rPr>
              <a:t> </a:t>
            </a:r>
            <a:r>
              <a:rPr sz="2200" b="1" spc="-10" dirty="0">
                <a:latin typeface="Constantia"/>
                <a:cs typeface="Constantia"/>
              </a:rPr>
              <a:t>considerations:</a:t>
            </a:r>
            <a:endParaRPr sz="2200">
              <a:latin typeface="Constantia"/>
              <a:cs typeface="Constantia"/>
            </a:endParaRPr>
          </a:p>
          <a:p>
            <a:pPr>
              <a:lnSpc>
                <a:spcPct val="100000"/>
              </a:lnSpc>
              <a:spcBef>
                <a:spcPts val="55"/>
              </a:spcBef>
              <a:buClr>
                <a:srgbClr val="0AD0D9"/>
              </a:buClr>
              <a:buFont typeface="Wingdings 2"/>
              <a:buChar char=""/>
            </a:pPr>
            <a:endParaRPr sz="2250">
              <a:latin typeface="Times New Roman"/>
              <a:cs typeface="Times New Roman"/>
            </a:endParaRPr>
          </a:p>
          <a:p>
            <a:pPr marL="287020" indent="-274320">
              <a:lnSpc>
                <a:spcPct val="100000"/>
              </a:lnSpc>
              <a:buClr>
                <a:srgbClr val="0AD0D9"/>
              </a:buClr>
              <a:buSzPct val="93181"/>
              <a:buFont typeface="Wingdings 2"/>
              <a:buChar char=""/>
              <a:tabLst>
                <a:tab pos="286385" algn="l"/>
                <a:tab pos="287020" algn="l"/>
              </a:tabLst>
            </a:pPr>
            <a:r>
              <a:rPr sz="2200" spc="-35" dirty="0">
                <a:latin typeface="Constantia"/>
                <a:cs typeface="Constantia"/>
              </a:rPr>
              <a:t>Volume </a:t>
            </a:r>
            <a:r>
              <a:rPr sz="2200" spc="-5" dirty="0">
                <a:latin typeface="Constantia"/>
                <a:cs typeface="Constantia"/>
              </a:rPr>
              <a:t>of </a:t>
            </a:r>
            <a:r>
              <a:rPr sz="2200" spc="-10" dirty="0">
                <a:latin typeface="Constantia"/>
                <a:cs typeface="Constantia"/>
              </a:rPr>
              <a:t>problem </a:t>
            </a:r>
            <a:r>
              <a:rPr sz="2200" spc="-5" dirty="0">
                <a:latin typeface="Constantia"/>
                <a:cs typeface="Constantia"/>
              </a:rPr>
              <a:t>of all</a:t>
            </a:r>
            <a:r>
              <a:rPr sz="2200" spc="-250" dirty="0">
                <a:latin typeface="Constantia"/>
                <a:cs typeface="Constantia"/>
              </a:rPr>
              <a:t> </a:t>
            </a:r>
            <a:r>
              <a:rPr sz="2200" spc="-5" dirty="0">
                <a:latin typeface="Constantia"/>
                <a:cs typeface="Constantia"/>
              </a:rPr>
              <a:t>assets</a:t>
            </a:r>
            <a:endParaRPr sz="2200">
              <a:latin typeface="Constantia"/>
              <a:cs typeface="Constantia"/>
            </a:endParaRPr>
          </a:p>
          <a:p>
            <a:pPr marL="287020" indent="-274320">
              <a:lnSpc>
                <a:spcPct val="100000"/>
              </a:lnSpc>
              <a:buClr>
                <a:srgbClr val="0AD0D9"/>
              </a:buClr>
              <a:buSzPct val="93181"/>
              <a:buFont typeface="Wingdings 2"/>
              <a:buChar char=""/>
              <a:tabLst>
                <a:tab pos="286385" algn="l"/>
                <a:tab pos="287020" algn="l"/>
              </a:tabLst>
            </a:pPr>
            <a:r>
              <a:rPr sz="2200" spc="-35" dirty="0">
                <a:latin typeface="Constantia"/>
                <a:cs typeface="Constantia"/>
              </a:rPr>
              <a:t>Volume </a:t>
            </a:r>
            <a:r>
              <a:rPr sz="2200" spc="-5" dirty="0">
                <a:latin typeface="Constantia"/>
                <a:cs typeface="Constantia"/>
              </a:rPr>
              <a:t>of </a:t>
            </a:r>
            <a:r>
              <a:rPr sz="2200" spc="-25" dirty="0">
                <a:latin typeface="Constantia"/>
                <a:cs typeface="Constantia"/>
              </a:rPr>
              <a:t>overdue </a:t>
            </a:r>
            <a:r>
              <a:rPr sz="2200" spc="-5" dirty="0">
                <a:latin typeface="Constantia"/>
                <a:cs typeface="Constantia"/>
              </a:rPr>
              <a:t>or </a:t>
            </a:r>
            <a:r>
              <a:rPr sz="2200" spc="-10" dirty="0">
                <a:latin typeface="Constantia"/>
                <a:cs typeface="Constantia"/>
              </a:rPr>
              <a:t>rescheduled</a:t>
            </a:r>
            <a:r>
              <a:rPr sz="2200" spc="-305" dirty="0">
                <a:latin typeface="Constantia"/>
                <a:cs typeface="Constantia"/>
              </a:rPr>
              <a:t> </a:t>
            </a:r>
            <a:r>
              <a:rPr sz="2200" spc="-5" dirty="0">
                <a:latin typeface="Constantia"/>
                <a:cs typeface="Constantia"/>
              </a:rPr>
              <a:t>loans</a:t>
            </a:r>
            <a:endParaRPr sz="2200">
              <a:latin typeface="Constantia"/>
              <a:cs typeface="Constantia"/>
            </a:endParaRPr>
          </a:p>
          <a:p>
            <a:pPr marL="286385" marR="197485" indent="-274320">
              <a:lnSpc>
                <a:spcPts val="2110"/>
              </a:lnSpc>
              <a:spcBef>
                <a:spcPts val="509"/>
              </a:spcBef>
              <a:buClr>
                <a:srgbClr val="0AD0D9"/>
              </a:buClr>
              <a:buSzPct val="93181"/>
              <a:buFont typeface="Wingdings 2"/>
              <a:buChar char=""/>
              <a:tabLst>
                <a:tab pos="286385" algn="l"/>
                <a:tab pos="287020" algn="l"/>
              </a:tabLst>
            </a:pPr>
            <a:r>
              <a:rPr sz="2200" spc="-10" dirty="0">
                <a:latin typeface="Constantia"/>
                <a:cs typeface="Constantia"/>
              </a:rPr>
              <a:t>Ability</a:t>
            </a:r>
            <a:r>
              <a:rPr sz="2200" spc="-105" dirty="0">
                <a:latin typeface="Constantia"/>
                <a:cs typeface="Constantia"/>
              </a:rPr>
              <a:t> </a:t>
            </a:r>
            <a:r>
              <a:rPr sz="2200" spc="-5" dirty="0">
                <a:latin typeface="Constantia"/>
                <a:cs typeface="Constantia"/>
              </a:rPr>
              <a:t>of</a:t>
            </a:r>
            <a:r>
              <a:rPr sz="2200" spc="55" dirty="0">
                <a:latin typeface="Constantia"/>
                <a:cs typeface="Constantia"/>
              </a:rPr>
              <a:t> </a:t>
            </a:r>
            <a:r>
              <a:rPr sz="2200" spc="-10" dirty="0">
                <a:latin typeface="Constantia"/>
                <a:cs typeface="Constantia"/>
              </a:rPr>
              <a:t>management</a:t>
            </a:r>
            <a:r>
              <a:rPr sz="2200" spc="-125" dirty="0">
                <a:latin typeface="Constantia"/>
                <a:cs typeface="Constantia"/>
              </a:rPr>
              <a:t> </a:t>
            </a:r>
            <a:r>
              <a:rPr sz="2200" spc="-20" dirty="0">
                <a:latin typeface="Constantia"/>
                <a:cs typeface="Constantia"/>
              </a:rPr>
              <a:t>to</a:t>
            </a:r>
            <a:r>
              <a:rPr sz="2200" spc="-105" dirty="0">
                <a:latin typeface="Constantia"/>
                <a:cs typeface="Constantia"/>
              </a:rPr>
              <a:t> </a:t>
            </a:r>
            <a:r>
              <a:rPr sz="2200" spc="-10" dirty="0">
                <a:latin typeface="Constantia"/>
                <a:cs typeface="Constantia"/>
              </a:rPr>
              <a:t>administer</a:t>
            </a:r>
            <a:r>
              <a:rPr sz="2200" spc="-145" dirty="0">
                <a:latin typeface="Constantia"/>
                <a:cs typeface="Constantia"/>
              </a:rPr>
              <a:t> </a:t>
            </a:r>
            <a:r>
              <a:rPr sz="2200" spc="-5" dirty="0">
                <a:latin typeface="Constantia"/>
                <a:cs typeface="Constantia"/>
              </a:rPr>
              <a:t>all</a:t>
            </a:r>
            <a:r>
              <a:rPr sz="2200" spc="-25" dirty="0">
                <a:latin typeface="Constantia"/>
                <a:cs typeface="Constantia"/>
              </a:rPr>
              <a:t> </a:t>
            </a:r>
            <a:r>
              <a:rPr sz="2200" spc="-10" dirty="0">
                <a:latin typeface="Constantia"/>
                <a:cs typeface="Constantia"/>
              </a:rPr>
              <a:t>the</a:t>
            </a:r>
            <a:r>
              <a:rPr sz="2200" spc="-110" dirty="0">
                <a:latin typeface="Constantia"/>
                <a:cs typeface="Constantia"/>
              </a:rPr>
              <a:t> </a:t>
            </a:r>
            <a:r>
              <a:rPr sz="2200" spc="-5" dirty="0">
                <a:latin typeface="Constantia"/>
                <a:cs typeface="Constantia"/>
              </a:rPr>
              <a:t>assets</a:t>
            </a:r>
            <a:r>
              <a:rPr sz="2200" spc="-110" dirty="0">
                <a:latin typeface="Constantia"/>
                <a:cs typeface="Constantia"/>
              </a:rPr>
              <a:t> </a:t>
            </a:r>
            <a:r>
              <a:rPr sz="2200" spc="-5" dirty="0">
                <a:latin typeface="Constantia"/>
                <a:cs typeface="Constantia"/>
              </a:rPr>
              <a:t>of</a:t>
            </a:r>
            <a:r>
              <a:rPr sz="2200" spc="30" dirty="0">
                <a:latin typeface="Constantia"/>
                <a:cs typeface="Constantia"/>
              </a:rPr>
              <a:t> </a:t>
            </a:r>
            <a:r>
              <a:rPr sz="2200" spc="-10" dirty="0">
                <a:latin typeface="Constantia"/>
                <a:cs typeface="Constantia"/>
              </a:rPr>
              <a:t>the</a:t>
            </a:r>
            <a:r>
              <a:rPr sz="2200" spc="-65" dirty="0">
                <a:latin typeface="Constantia"/>
                <a:cs typeface="Constantia"/>
              </a:rPr>
              <a:t> </a:t>
            </a:r>
            <a:r>
              <a:rPr sz="2200" spc="-5" dirty="0">
                <a:latin typeface="Constantia"/>
                <a:cs typeface="Constantia"/>
              </a:rPr>
              <a:t>bank  and </a:t>
            </a:r>
            <a:r>
              <a:rPr sz="2200" spc="-20" dirty="0">
                <a:latin typeface="Constantia"/>
                <a:cs typeface="Constantia"/>
              </a:rPr>
              <a:t>to </a:t>
            </a:r>
            <a:r>
              <a:rPr sz="2200" spc="-15" dirty="0">
                <a:latin typeface="Constantia"/>
                <a:cs typeface="Constantia"/>
              </a:rPr>
              <a:t>collect </a:t>
            </a:r>
            <a:r>
              <a:rPr sz="2200" spc="-10" dirty="0">
                <a:latin typeface="Constantia"/>
                <a:cs typeface="Constantia"/>
              </a:rPr>
              <a:t>problem</a:t>
            </a:r>
            <a:r>
              <a:rPr sz="2200" spc="-250" dirty="0">
                <a:latin typeface="Constantia"/>
                <a:cs typeface="Constantia"/>
              </a:rPr>
              <a:t> </a:t>
            </a:r>
            <a:r>
              <a:rPr sz="2200" spc="-5" dirty="0">
                <a:latin typeface="Constantia"/>
                <a:cs typeface="Constantia"/>
              </a:rPr>
              <a:t>loans</a:t>
            </a:r>
            <a:endParaRPr sz="2200">
              <a:latin typeface="Constantia"/>
              <a:cs typeface="Constantia"/>
            </a:endParaRPr>
          </a:p>
          <a:p>
            <a:pPr marL="286385" marR="5080" indent="-274320">
              <a:lnSpc>
                <a:spcPct val="80000"/>
              </a:lnSpc>
              <a:spcBef>
                <a:spcPts val="550"/>
              </a:spcBef>
              <a:buClr>
                <a:srgbClr val="0AD0D9"/>
              </a:buClr>
              <a:buSzPct val="93181"/>
              <a:buFont typeface="Wingdings 2"/>
              <a:buChar char=""/>
              <a:tabLst>
                <a:tab pos="286385" algn="l"/>
                <a:tab pos="287020" algn="l"/>
              </a:tabLst>
            </a:pPr>
            <a:r>
              <a:rPr sz="2200" spc="-15" dirty="0">
                <a:latin typeface="Constantia"/>
                <a:cs typeface="Constantia"/>
              </a:rPr>
              <a:t>Large concentrations </a:t>
            </a:r>
            <a:r>
              <a:rPr sz="2200" spc="-5" dirty="0">
                <a:latin typeface="Constantia"/>
                <a:cs typeface="Constantia"/>
              </a:rPr>
              <a:t>of loans</a:t>
            </a:r>
            <a:r>
              <a:rPr sz="2200" spc="-405" dirty="0">
                <a:latin typeface="Constantia"/>
                <a:cs typeface="Constantia"/>
              </a:rPr>
              <a:t> </a:t>
            </a:r>
            <a:r>
              <a:rPr sz="2200" spc="-5" dirty="0">
                <a:latin typeface="Constantia"/>
                <a:cs typeface="Constantia"/>
              </a:rPr>
              <a:t>and insiders </a:t>
            </a:r>
            <a:r>
              <a:rPr sz="2200" spc="-10" dirty="0">
                <a:latin typeface="Constantia"/>
                <a:cs typeface="Constantia"/>
              </a:rPr>
              <a:t>loans, </a:t>
            </a:r>
            <a:r>
              <a:rPr sz="2200" spc="-5" dirty="0">
                <a:latin typeface="Constantia"/>
                <a:cs typeface="Constantia"/>
              </a:rPr>
              <a:t>diversification  of</a:t>
            </a:r>
            <a:r>
              <a:rPr sz="2200" spc="15" dirty="0">
                <a:latin typeface="Constantia"/>
                <a:cs typeface="Constantia"/>
              </a:rPr>
              <a:t> </a:t>
            </a:r>
            <a:r>
              <a:rPr sz="2200" spc="-15" dirty="0">
                <a:latin typeface="Constantia"/>
                <a:cs typeface="Constantia"/>
              </a:rPr>
              <a:t>investments</a:t>
            </a:r>
            <a:endParaRPr sz="2200">
              <a:latin typeface="Constantia"/>
              <a:cs typeface="Constantia"/>
            </a:endParaRPr>
          </a:p>
          <a:p>
            <a:pPr marL="286385" marR="794385" indent="-274320">
              <a:lnSpc>
                <a:spcPct val="80000"/>
              </a:lnSpc>
              <a:spcBef>
                <a:spcPts val="530"/>
              </a:spcBef>
              <a:buClr>
                <a:srgbClr val="0AD0D9"/>
              </a:buClr>
              <a:buSzPct val="93181"/>
              <a:buFont typeface="Wingdings 2"/>
              <a:buChar char=""/>
              <a:tabLst>
                <a:tab pos="286385" algn="l"/>
                <a:tab pos="287020" algn="l"/>
              </a:tabLst>
            </a:pPr>
            <a:r>
              <a:rPr sz="2200" dirty="0">
                <a:latin typeface="Constantia"/>
                <a:cs typeface="Constantia"/>
              </a:rPr>
              <a:t>Loan </a:t>
            </a:r>
            <a:r>
              <a:rPr sz="2200" spc="-10" dirty="0">
                <a:latin typeface="Constantia"/>
                <a:cs typeface="Constantia"/>
              </a:rPr>
              <a:t>portfolio management, </a:t>
            </a:r>
            <a:r>
              <a:rPr sz="2200" spc="-15" dirty="0">
                <a:latin typeface="Constantia"/>
                <a:cs typeface="Constantia"/>
              </a:rPr>
              <a:t>written </a:t>
            </a:r>
            <a:r>
              <a:rPr sz="2200" spc="-10" dirty="0">
                <a:latin typeface="Constantia"/>
                <a:cs typeface="Constantia"/>
              </a:rPr>
              <a:t>policies,</a:t>
            </a:r>
            <a:r>
              <a:rPr sz="2200" spc="-295" dirty="0">
                <a:latin typeface="Constantia"/>
                <a:cs typeface="Constantia"/>
              </a:rPr>
              <a:t> </a:t>
            </a:r>
            <a:r>
              <a:rPr sz="2200" spc="-20" dirty="0">
                <a:latin typeface="Constantia"/>
                <a:cs typeface="Constantia"/>
              </a:rPr>
              <a:t>procedures  </a:t>
            </a:r>
            <a:r>
              <a:rPr sz="2200" spc="-10" dirty="0">
                <a:latin typeface="Constantia"/>
                <a:cs typeface="Constantia"/>
              </a:rPr>
              <a:t>internal </a:t>
            </a:r>
            <a:r>
              <a:rPr sz="2200" spc="-15" dirty="0">
                <a:latin typeface="Constantia"/>
                <a:cs typeface="Constantia"/>
              </a:rPr>
              <a:t>control, </a:t>
            </a:r>
            <a:r>
              <a:rPr sz="2200" spc="-10" dirty="0">
                <a:latin typeface="Constantia"/>
                <a:cs typeface="Constantia"/>
              </a:rPr>
              <a:t>Management </a:t>
            </a:r>
            <a:r>
              <a:rPr sz="2200" spc="-5" dirty="0">
                <a:latin typeface="Constantia"/>
                <a:cs typeface="Constantia"/>
              </a:rPr>
              <a:t>Information</a:t>
            </a:r>
            <a:r>
              <a:rPr sz="2200" spc="-254" dirty="0">
                <a:latin typeface="Constantia"/>
                <a:cs typeface="Constantia"/>
              </a:rPr>
              <a:t> </a:t>
            </a:r>
            <a:r>
              <a:rPr sz="2200" spc="-25" dirty="0">
                <a:latin typeface="Constantia"/>
                <a:cs typeface="Constantia"/>
              </a:rPr>
              <a:t>System</a:t>
            </a:r>
            <a:endParaRPr sz="2200">
              <a:latin typeface="Constantia"/>
              <a:cs typeface="Constantia"/>
            </a:endParaRPr>
          </a:p>
          <a:p>
            <a:pPr marL="286385" marR="508634" indent="-274320">
              <a:lnSpc>
                <a:spcPts val="2110"/>
              </a:lnSpc>
              <a:spcBef>
                <a:spcPts val="509"/>
              </a:spcBef>
              <a:buClr>
                <a:srgbClr val="0AD0D9"/>
              </a:buClr>
              <a:buSzPct val="93181"/>
              <a:buFont typeface="Wingdings 2"/>
              <a:buChar char=""/>
              <a:tabLst>
                <a:tab pos="286385" algn="l"/>
                <a:tab pos="287020" algn="l"/>
              </a:tabLst>
            </a:pPr>
            <a:r>
              <a:rPr sz="2200" dirty="0">
                <a:latin typeface="Constantia"/>
                <a:cs typeface="Constantia"/>
              </a:rPr>
              <a:t>Loan</a:t>
            </a:r>
            <a:r>
              <a:rPr sz="2200" spc="-55" dirty="0">
                <a:latin typeface="Constantia"/>
                <a:cs typeface="Constantia"/>
              </a:rPr>
              <a:t> </a:t>
            </a:r>
            <a:r>
              <a:rPr sz="2200" dirty="0">
                <a:latin typeface="Constantia"/>
                <a:cs typeface="Constantia"/>
              </a:rPr>
              <a:t>Loss</a:t>
            </a:r>
            <a:r>
              <a:rPr sz="2200" spc="-40" dirty="0">
                <a:latin typeface="Constantia"/>
                <a:cs typeface="Constantia"/>
              </a:rPr>
              <a:t> </a:t>
            </a:r>
            <a:r>
              <a:rPr sz="2200" spc="-10" dirty="0">
                <a:latin typeface="Constantia"/>
                <a:cs typeface="Constantia"/>
              </a:rPr>
              <a:t>Reserves</a:t>
            </a:r>
            <a:r>
              <a:rPr sz="2200" spc="-70" dirty="0">
                <a:latin typeface="Constantia"/>
                <a:cs typeface="Constantia"/>
              </a:rPr>
              <a:t> </a:t>
            </a:r>
            <a:r>
              <a:rPr sz="2200" spc="-5" dirty="0">
                <a:latin typeface="Constantia"/>
                <a:cs typeface="Constantia"/>
              </a:rPr>
              <a:t>in</a:t>
            </a:r>
            <a:r>
              <a:rPr sz="2200" spc="-70" dirty="0">
                <a:latin typeface="Constantia"/>
                <a:cs typeface="Constantia"/>
              </a:rPr>
              <a:t> </a:t>
            </a:r>
            <a:r>
              <a:rPr sz="2200" spc="-10" dirty="0">
                <a:latin typeface="Constantia"/>
                <a:cs typeface="Constantia"/>
              </a:rPr>
              <a:t>relation</a:t>
            </a:r>
            <a:r>
              <a:rPr sz="2200" spc="-75" dirty="0">
                <a:latin typeface="Constantia"/>
                <a:cs typeface="Constantia"/>
              </a:rPr>
              <a:t> </a:t>
            </a:r>
            <a:r>
              <a:rPr sz="2200" spc="-20" dirty="0">
                <a:latin typeface="Constantia"/>
                <a:cs typeface="Constantia"/>
              </a:rPr>
              <a:t>to</a:t>
            </a:r>
            <a:r>
              <a:rPr sz="2200" spc="-85" dirty="0">
                <a:latin typeface="Constantia"/>
                <a:cs typeface="Constantia"/>
              </a:rPr>
              <a:t> </a:t>
            </a:r>
            <a:r>
              <a:rPr sz="2200" spc="-10" dirty="0">
                <a:latin typeface="Constantia"/>
                <a:cs typeface="Constantia"/>
              </a:rPr>
              <a:t>problem</a:t>
            </a:r>
            <a:r>
              <a:rPr sz="2200" spc="-100" dirty="0">
                <a:latin typeface="Constantia"/>
                <a:cs typeface="Constantia"/>
              </a:rPr>
              <a:t> </a:t>
            </a:r>
            <a:r>
              <a:rPr sz="2200" spc="-10" dirty="0">
                <a:latin typeface="Constantia"/>
                <a:cs typeface="Constantia"/>
              </a:rPr>
              <a:t>credits</a:t>
            </a:r>
            <a:r>
              <a:rPr sz="2200" spc="-95" dirty="0">
                <a:latin typeface="Constantia"/>
                <a:cs typeface="Constantia"/>
              </a:rPr>
              <a:t> </a:t>
            </a:r>
            <a:r>
              <a:rPr sz="2200" spc="-5" dirty="0">
                <a:latin typeface="Constantia"/>
                <a:cs typeface="Constantia"/>
              </a:rPr>
              <a:t>and</a:t>
            </a:r>
            <a:r>
              <a:rPr sz="2200" spc="-70" dirty="0">
                <a:latin typeface="Constantia"/>
                <a:cs typeface="Constantia"/>
              </a:rPr>
              <a:t> </a:t>
            </a:r>
            <a:r>
              <a:rPr sz="2200" spc="-5" dirty="0">
                <a:latin typeface="Constantia"/>
                <a:cs typeface="Constantia"/>
              </a:rPr>
              <a:t>other  assets</a:t>
            </a:r>
            <a:endParaRPr sz="2200">
              <a:latin typeface="Constantia"/>
              <a:cs typeface="Constantia"/>
            </a:endParaRPr>
          </a:p>
          <a:p>
            <a:pPr marL="287020" indent="-274320">
              <a:lnSpc>
                <a:spcPct val="100000"/>
              </a:lnSpc>
              <a:spcBef>
                <a:spcPts val="25"/>
              </a:spcBef>
              <a:buClr>
                <a:srgbClr val="0AD0D9"/>
              </a:buClr>
              <a:buSzPct val="93181"/>
              <a:buFont typeface="Wingdings 2"/>
              <a:buChar char=""/>
              <a:tabLst>
                <a:tab pos="286385" algn="l"/>
                <a:tab pos="287020" algn="l"/>
              </a:tabLst>
            </a:pPr>
            <a:r>
              <a:rPr sz="2200" spc="-20" dirty="0">
                <a:latin typeface="Constantia"/>
                <a:cs typeface="Constantia"/>
              </a:rPr>
              <a:t>Growth</a:t>
            </a:r>
            <a:r>
              <a:rPr sz="2200" spc="-80" dirty="0">
                <a:latin typeface="Constantia"/>
                <a:cs typeface="Constantia"/>
              </a:rPr>
              <a:t> </a:t>
            </a:r>
            <a:r>
              <a:rPr sz="2200" spc="-5" dirty="0">
                <a:latin typeface="Constantia"/>
                <a:cs typeface="Constantia"/>
              </a:rPr>
              <a:t>of</a:t>
            </a:r>
            <a:r>
              <a:rPr sz="2200" spc="35" dirty="0">
                <a:latin typeface="Constantia"/>
                <a:cs typeface="Constantia"/>
              </a:rPr>
              <a:t> </a:t>
            </a:r>
            <a:r>
              <a:rPr sz="2200" spc="-5" dirty="0">
                <a:latin typeface="Constantia"/>
                <a:cs typeface="Constantia"/>
              </a:rPr>
              <a:t>loans</a:t>
            </a:r>
            <a:r>
              <a:rPr sz="2200" spc="-120" dirty="0">
                <a:latin typeface="Constantia"/>
                <a:cs typeface="Constantia"/>
              </a:rPr>
              <a:t> </a:t>
            </a:r>
            <a:r>
              <a:rPr sz="2200" spc="-15" dirty="0">
                <a:latin typeface="Constantia"/>
                <a:cs typeface="Constantia"/>
              </a:rPr>
              <a:t>volume</a:t>
            </a:r>
            <a:r>
              <a:rPr sz="2200" spc="-65" dirty="0">
                <a:latin typeface="Constantia"/>
                <a:cs typeface="Constantia"/>
              </a:rPr>
              <a:t> </a:t>
            </a:r>
            <a:r>
              <a:rPr sz="2200" spc="-5" dirty="0">
                <a:latin typeface="Constantia"/>
                <a:cs typeface="Constantia"/>
              </a:rPr>
              <a:t>in</a:t>
            </a:r>
            <a:r>
              <a:rPr sz="2200" spc="-70" dirty="0">
                <a:latin typeface="Constantia"/>
                <a:cs typeface="Constantia"/>
              </a:rPr>
              <a:t> </a:t>
            </a:r>
            <a:r>
              <a:rPr sz="2200" spc="-10" dirty="0">
                <a:latin typeface="Constantia"/>
                <a:cs typeface="Constantia"/>
              </a:rPr>
              <a:t>relation</a:t>
            </a:r>
            <a:r>
              <a:rPr sz="2200" spc="-75" dirty="0">
                <a:latin typeface="Constantia"/>
                <a:cs typeface="Constantia"/>
              </a:rPr>
              <a:t> </a:t>
            </a:r>
            <a:r>
              <a:rPr sz="2200" spc="-20" dirty="0">
                <a:latin typeface="Constantia"/>
                <a:cs typeface="Constantia"/>
              </a:rPr>
              <a:t>to</a:t>
            </a:r>
            <a:r>
              <a:rPr sz="2200" spc="-75" dirty="0">
                <a:latin typeface="Constantia"/>
                <a:cs typeface="Constantia"/>
              </a:rPr>
              <a:t> </a:t>
            </a:r>
            <a:r>
              <a:rPr sz="2200" spc="-10" dirty="0">
                <a:latin typeface="Constantia"/>
                <a:cs typeface="Constantia"/>
              </a:rPr>
              <a:t>the</a:t>
            </a:r>
            <a:r>
              <a:rPr sz="2200" spc="-55" dirty="0">
                <a:latin typeface="Constantia"/>
                <a:cs typeface="Constantia"/>
              </a:rPr>
              <a:t> </a:t>
            </a:r>
            <a:r>
              <a:rPr sz="2200" spc="-20" dirty="0">
                <a:latin typeface="Constantia"/>
                <a:cs typeface="Constantia"/>
              </a:rPr>
              <a:t>bank’s</a:t>
            </a:r>
            <a:r>
              <a:rPr sz="2200" spc="-135" dirty="0">
                <a:latin typeface="Constantia"/>
                <a:cs typeface="Constantia"/>
              </a:rPr>
              <a:t> </a:t>
            </a:r>
            <a:r>
              <a:rPr sz="2200" spc="-5" dirty="0">
                <a:latin typeface="Constantia"/>
                <a:cs typeface="Constantia"/>
              </a:rPr>
              <a:t>capacity</a:t>
            </a:r>
            <a:endParaRPr sz="2200">
              <a:latin typeface="Constantia"/>
              <a:cs typeface="Constanti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368300" y="1089406"/>
            <a:ext cx="3606800" cy="788035"/>
          </a:xfrm>
          <a:prstGeom prst="rect">
            <a:avLst/>
          </a:prstGeom>
        </p:spPr>
        <p:txBody>
          <a:bodyPr vert="horz" wrap="square" lIns="0" tIns="13335" rIns="0" bIns="0" rtlCol="0">
            <a:spAutoFit/>
          </a:bodyPr>
          <a:lstStyle/>
          <a:p>
            <a:pPr marL="12700">
              <a:lnSpc>
                <a:spcPct val="100000"/>
              </a:lnSpc>
              <a:spcBef>
                <a:spcPts val="105"/>
              </a:spcBef>
            </a:pPr>
            <a:r>
              <a:rPr sz="5000" spc="-10" dirty="0"/>
              <a:t>Management</a:t>
            </a:r>
            <a:endParaRPr sz="5000"/>
          </a:p>
        </p:txBody>
      </p:sp>
      <p:sp>
        <p:nvSpPr>
          <p:cNvPr id="8" name="object 8"/>
          <p:cNvSpPr txBox="1"/>
          <p:nvPr/>
        </p:nvSpPr>
        <p:spPr>
          <a:xfrm>
            <a:off x="535940" y="1947418"/>
            <a:ext cx="7663180" cy="819150"/>
          </a:xfrm>
          <a:prstGeom prst="rect">
            <a:avLst/>
          </a:prstGeom>
        </p:spPr>
        <p:txBody>
          <a:bodyPr vert="horz" wrap="square" lIns="0" tIns="13335" rIns="0" bIns="0" rtlCol="0">
            <a:spAutoFit/>
          </a:bodyPr>
          <a:lstStyle/>
          <a:p>
            <a:pPr marL="286385" marR="5080" indent="-274320">
              <a:lnSpc>
                <a:spcPct val="100000"/>
              </a:lnSpc>
              <a:spcBef>
                <a:spcPts val="105"/>
              </a:spcBef>
              <a:buClr>
                <a:srgbClr val="0AD0D9"/>
              </a:buClr>
              <a:buSzPct val="94230"/>
              <a:buFont typeface="Wingdings 2"/>
              <a:buChar char=""/>
              <a:tabLst>
                <a:tab pos="287020" algn="l"/>
              </a:tabLst>
            </a:pPr>
            <a:r>
              <a:rPr sz="2600" b="1" spc="-10" dirty="0">
                <a:latin typeface="Constantia"/>
                <a:cs typeface="Constantia"/>
              </a:rPr>
              <a:t>Management </a:t>
            </a:r>
            <a:r>
              <a:rPr sz="2600" b="1" dirty="0">
                <a:latin typeface="Constantia"/>
                <a:cs typeface="Constantia"/>
              </a:rPr>
              <a:t>includes </a:t>
            </a:r>
            <a:r>
              <a:rPr sz="2600" b="1" spc="-5" dirty="0">
                <a:latin typeface="Constantia"/>
                <a:cs typeface="Constantia"/>
              </a:rPr>
              <a:t>all </a:t>
            </a:r>
            <a:r>
              <a:rPr sz="2600" b="1" spc="-20" dirty="0">
                <a:latin typeface="Constantia"/>
                <a:cs typeface="Constantia"/>
              </a:rPr>
              <a:t>key </a:t>
            </a:r>
            <a:r>
              <a:rPr sz="2600" b="1" spc="-10" dirty="0">
                <a:latin typeface="Constantia"/>
                <a:cs typeface="Constantia"/>
              </a:rPr>
              <a:t>managers</a:t>
            </a:r>
            <a:r>
              <a:rPr sz="2600" b="1" spc="-480" dirty="0">
                <a:latin typeface="Constantia"/>
                <a:cs typeface="Constantia"/>
              </a:rPr>
              <a:t> </a:t>
            </a:r>
            <a:r>
              <a:rPr sz="2600" b="1" dirty="0">
                <a:latin typeface="Constantia"/>
                <a:cs typeface="Constantia"/>
              </a:rPr>
              <a:t>and the  </a:t>
            </a:r>
            <a:r>
              <a:rPr sz="2600" b="1" spc="-10" dirty="0">
                <a:latin typeface="Constantia"/>
                <a:cs typeface="Constantia"/>
              </a:rPr>
              <a:t>Board </a:t>
            </a:r>
            <a:r>
              <a:rPr sz="2600" b="1" dirty="0">
                <a:latin typeface="Constantia"/>
                <a:cs typeface="Constantia"/>
              </a:rPr>
              <a:t>of</a:t>
            </a:r>
            <a:r>
              <a:rPr sz="2600" b="1" spc="-5" dirty="0">
                <a:latin typeface="Constantia"/>
                <a:cs typeface="Constantia"/>
              </a:rPr>
              <a:t> </a:t>
            </a:r>
            <a:r>
              <a:rPr sz="2600" b="1" spc="-10" dirty="0">
                <a:latin typeface="Constantia"/>
                <a:cs typeface="Constantia"/>
              </a:rPr>
              <a:t>Directors</a:t>
            </a:r>
            <a:endParaRPr sz="2600">
              <a:latin typeface="Constantia"/>
              <a:cs typeface="Constanti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444500" y="1031494"/>
            <a:ext cx="3721735" cy="788035"/>
          </a:xfrm>
          <a:prstGeom prst="rect">
            <a:avLst/>
          </a:prstGeom>
        </p:spPr>
        <p:txBody>
          <a:bodyPr vert="horz" wrap="square" lIns="0" tIns="13335" rIns="0" bIns="0" rtlCol="0">
            <a:spAutoFit/>
          </a:bodyPr>
          <a:lstStyle/>
          <a:p>
            <a:pPr marL="12700">
              <a:lnSpc>
                <a:spcPct val="100000"/>
              </a:lnSpc>
              <a:spcBef>
                <a:spcPts val="105"/>
              </a:spcBef>
            </a:pPr>
            <a:r>
              <a:rPr sz="5000" dirty="0"/>
              <a:t>Rating</a:t>
            </a:r>
            <a:r>
              <a:rPr sz="5000" spc="-110" dirty="0"/>
              <a:t> </a:t>
            </a:r>
            <a:r>
              <a:rPr sz="5000" spc="-15" dirty="0"/>
              <a:t>factors</a:t>
            </a:r>
            <a:endParaRPr sz="5000"/>
          </a:p>
        </p:txBody>
      </p:sp>
      <p:sp>
        <p:nvSpPr>
          <p:cNvPr id="8" name="object 8"/>
          <p:cNvSpPr txBox="1"/>
          <p:nvPr/>
        </p:nvSpPr>
        <p:spPr>
          <a:xfrm>
            <a:off x="535940" y="1897126"/>
            <a:ext cx="7994650" cy="4172585"/>
          </a:xfrm>
          <a:prstGeom prst="rect">
            <a:avLst/>
          </a:prstGeom>
        </p:spPr>
        <p:txBody>
          <a:bodyPr vert="horz" wrap="square" lIns="0" tIns="13335" rIns="0" bIns="0" rtlCol="0">
            <a:spAutoFit/>
          </a:bodyPr>
          <a:lstStyle/>
          <a:p>
            <a:pPr marL="287020" indent="-274320">
              <a:lnSpc>
                <a:spcPts val="2160"/>
              </a:lnSpc>
              <a:spcBef>
                <a:spcPts val="105"/>
              </a:spcBef>
              <a:buClr>
                <a:srgbClr val="0AD0D9"/>
              </a:buClr>
              <a:buSzPct val="95000"/>
              <a:buFont typeface="Wingdings 2"/>
              <a:buChar char=""/>
              <a:tabLst>
                <a:tab pos="286385" algn="l"/>
                <a:tab pos="287020" algn="l"/>
              </a:tabLst>
            </a:pPr>
            <a:r>
              <a:rPr sz="2000" b="1" spc="-10" dirty="0">
                <a:latin typeface="Constantia"/>
                <a:cs typeface="Constantia"/>
              </a:rPr>
              <a:t>Management</a:t>
            </a:r>
            <a:r>
              <a:rPr sz="2000" b="1" spc="-85" dirty="0">
                <a:latin typeface="Constantia"/>
                <a:cs typeface="Constantia"/>
              </a:rPr>
              <a:t> </a:t>
            </a:r>
            <a:r>
              <a:rPr sz="2000" b="1" dirty="0">
                <a:latin typeface="Constantia"/>
                <a:cs typeface="Constantia"/>
              </a:rPr>
              <a:t>is</a:t>
            </a:r>
            <a:r>
              <a:rPr sz="2000" b="1" spc="-65" dirty="0">
                <a:latin typeface="Constantia"/>
                <a:cs typeface="Constantia"/>
              </a:rPr>
              <a:t> </a:t>
            </a:r>
            <a:r>
              <a:rPr sz="2000" b="1" spc="-5" dirty="0">
                <a:latin typeface="Constantia"/>
                <a:cs typeface="Constantia"/>
              </a:rPr>
              <a:t>the</a:t>
            </a:r>
            <a:r>
              <a:rPr sz="2000" b="1" spc="-55" dirty="0">
                <a:latin typeface="Constantia"/>
                <a:cs typeface="Constantia"/>
              </a:rPr>
              <a:t> </a:t>
            </a:r>
            <a:r>
              <a:rPr sz="2000" b="1" spc="-5" dirty="0">
                <a:latin typeface="Constantia"/>
                <a:cs typeface="Constantia"/>
              </a:rPr>
              <a:t>most</a:t>
            </a:r>
            <a:r>
              <a:rPr sz="2000" b="1" spc="-55" dirty="0">
                <a:latin typeface="Constantia"/>
                <a:cs typeface="Constantia"/>
              </a:rPr>
              <a:t> </a:t>
            </a:r>
            <a:r>
              <a:rPr sz="2000" b="1" spc="-5" dirty="0">
                <a:latin typeface="Constantia"/>
                <a:cs typeface="Constantia"/>
              </a:rPr>
              <a:t>important</a:t>
            </a:r>
            <a:r>
              <a:rPr sz="2000" b="1" spc="-110" dirty="0">
                <a:latin typeface="Constantia"/>
                <a:cs typeface="Constantia"/>
              </a:rPr>
              <a:t> </a:t>
            </a:r>
            <a:r>
              <a:rPr sz="2000" b="1" dirty="0">
                <a:latin typeface="Constantia"/>
                <a:cs typeface="Constantia"/>
              </a:rPr>
              <a:t>element</a:t>
            </a:r>
            <a:r>
              <a:rPr sz="2000" b="1" spc="-75" dirty="0">
                <a:latin typeface="Constantia"/>
                <a:cs typeface="Constantia"/>
              </a:rPr>
              <a:t> </a:t>
            </a:r>
            <a:r>
              <a:rPr sz="2000" b="1" spc="-5" dirty="0">
                <a:latin typeface="Constantia"/>
                <a:cs typeface="Constantia"/>
              </a:rPr>
              <a:t>for</a:t>
            </a:r>
            <a:r>
              <a:rPr sz="2000" b="1" spc="-125" dirty="0">
                <a:latin typeface="Constantia"/>
                <a:cs typeface="Constantia"/>
              </a:rPr>
              <a:t> </a:t>
            </a:r>
            <a:r>
              <a:rPr sz="2000" b="1" dirty="0">
                <a:latin typeface="Constantia"/>
                <a:cs typeface="Constantia"/>
              </a:rPr>
              <a:t>a</a:t>
            </a:r>
            <a:r>
              <a:rPr sz="2000" b="1" spc="-85" dirty="0">
                <a:latin typeface="Constantia"/>
                <a:cs typeface="Constantia"/>
              </a:rPr>
              <a:t> </a:t>
            </a:r>
            <a:r>
              <a:rPr sz="2000" b="1" spc="-10" dirty="0">
                <a:latin typeface="Constantia"/>
                <a:cs typeface="Constantia"/>
              </a:rPr>
              <a:t>successful</a:t>
            </a:r>
            <a:endParaRPr sz="2000">
              <a:latin typeface="Constantia"/>
              <a:cs typeface="Constantia"/>
            </a:endParaRPr>
          </a:p>
          <a:p>
            <a:pPr marL="286385">
              <a:lnSpc>
                <a:spcPts val="2160"/>
              </a:lnSpc>
            </a:pPr>
            <a:r>
              <a:rPr sz="2000" b="1" spc="-5" dirty="0">
                <a:latin typeface="Constantia"/>
                <a:cs typeface="Constantia"/>
              </a:rPr>
              <a:t>operation</a:t>
            </a:r>
            <a:r>
              <a:rPr sz="2000" b="1" spc="-110" dirty="0">
                <a:latin typeface="Constantia"/>
                <a:cs typeface="Constantia"/>
              </a:rPr>
              <a:t> </a:t>
            </a:r>
            <a:r>
              <a:rPr sz="2000" b="1" dirty="0">
                <a:latin typeface="Constantia"/>
                <a:cs typeface="Constantia"/>
              </a:rPr>
              <a:t>of a</a:t>
            </a:r>
            <a:r>
              <a:rPr sz="2000" b="1" spc="-45" dirty="0">
                <a:latin typeface="Constantia"/>
                <a:cs typeface="Constantia"/>
              </a:rPr>
              <a:t> </a:t>
            </a:r>
            <a:r>
              <a:rPr sz="2000" b="1" dirty="0">
                <a:latin typeface="Constantia"/>
                <a:cs typeface="Constantia"/>
              </a:rPr>
              <a:t>bank.</a:t>
            </a:r>
            <a:r>
              <a:rPr sz="2000" b="1" spc="-20" dirty="0">
                <a:latin typeface="Constantia"/>
                <a:cs typeface="Constantia"/>
              </a:rPr>
              <a:t> </a:t>
            </a:r>
            <a:r>
              <a:rPr sz="2000" b="1" spc="-5" dirty="0">
                <a:latin typeface="Constantia"/>
                <a:cs typeface="Constantia"/>
              </a:rPr>
              <a:t>Rating</a:t>
            </a:r>
            <a:r>
              <a:rPr sz="2000" b="1" spc="-15" dirty="0">
                <a:latin typeface="Constantia"/>
                <a:cs typeface="Constantia"/>
              </a:rPr>
              <a:t> </a:t>
            </a:r>
            <a:r>
              <a:rPr sz="2000" b="1" spc="-5" dirty="0">
                <a:latin typeface="Constantia"/>
                <a:cs typeface="Constantia"/>
              </a:rPr>
              <a:t>is</a:t>
            </a:r>
            <a:r>
              <a:rPr sz="2000" b="1" spc="-50" dirty="0">
                <a:latin typeface="Constantia"/>
                <a:cs typeface="Constantia"/>
              </a:rPr>
              <a:t> </a:t>
            </a:r>
            <a:r>
              <a:rPr sz="2000" b="1" dirty="0">
                <a:latin typeface="Constantia"/>
                <a:cs typeface="Constantia"/>
              </a:rPr>
              <a:t>based</a:t>
            </a:r>
            <a:r>
              <a:rPr sz="2000" b="1" spc="-60" dirty="0">
                <a:latin typeface="Constantia"/>
                <a:cs typeface="Constantia"/>
              </a:rPr>
              <a:t> </a:t>
            </a:r>
            <a:r>
              <a:rPr sz="2000" b="1" dirty="0">
                <a:latin typeface="Constantia"/>
                <a:cs typeface="Constantia"/>
              </a:rPr>
              <a:t>on</a:t>
            </a:r>
            <a:r>
              <a:rPr sz="2000" b="1" spc="-65" dirty="0">
                <a:latin typeface="Constantia"/>
                <a:cs typeface="Constantia"/>
              </a:rPr>
              <a:t> </a:t>
            </a:r>
            <a:r>
              <a:rPr sz="2000" b="1" dirty="0">
                <a:latin typeface="Constantia"/>
                <a:cs typeface="Constantia"/>
              </a:rPr>
              <a:t>the</a:t>
            </a:r>
            <a:r>
              <a:rPr sz="2000" b="1" spc="-70" dirty="0">
                <a:latin typeface="Constantia"/>
                <a:cs typeface="Constantia"/>
              </a:rPr>
              <a:t> </a:t>
            </a:r>
            <a:r>
              <a:rPr sz="2000" b="1" spc="-10" dirty="0">
                <a:latin typeface="Constantia"/>
                <a:cs typeface="Constantia"/>
              </a:rPr>
              <a:t>following</a:t>
            </a:r>
            <a:r>
              <a:rPr sz="2000" b="1" spc="-25" dirty="0">
                <a:latin typeface="Constantia"/>
                <a:cs typeface="Constantia"/>
              </a:rPr>
              <a:t> </a:t>
            </a:r>
            <a:r>
              <a:rPr sz="2000" b="1" spc="-10" dirty="0">
                <a:latin typeface="Constantia"/>
                <a:cs typeface="Constantia"/>
              </a:rPr>
              <a:t>factors:</a:t>
            </a:r>
            <a:endParaRPr sz="2000">
              <a:latin typeface="Constantia"/>
              <a:cs typeface="Constantia"/>
            </a:endParaRPr>
          </a:p>
          <a:p>
            <a:pPr>
              <a:lnSpc>
                <a:spcPct val="100000"/>
              </a:lnSpc>
              <a:spcBef>
                <a:spcPts val="45"/>
              </a:spcBef>
            </a:pPr>
            <a:endParaRPr sz="2450">
              <a:latin typeface="Times New Roman"/>
              <a:cs typeface="Times New Roman"/>
            </a:endParaRPr>
          </a:p>
          <a:p>
            <a:pPr marL="286385" marR="5080" indent="-274320">
              <a:lnSpc>
                <a:spcPts val="1920"/>
              </a:lnSpc>
              <a:buClr>
                <a:srgbClr val="0AD0D9"/>
              </a:buClr>
              <a:buSzPct val="95000"/>
              <a:buFont typeface="Wingdings 2"/>
              <a:buChar char=""/>
              <a:tabLst>
                <a:tab pos="286385" algn="l"/>
                <a:tab pos="287020" algn="l"/>
              </a:tabLst>
            </a:pPr>
            <a:r>
              <a:rPr sz="2000" spc="-5" dirty="0">
                <a:latin typeface="Constantia"/>
                <a:cs typeface="Constantia"/>
              </a:rPr>
              <a:t>Quality </a:t>
            </a:r>
            <a:r>
              <a:rPr sz="2000" dirty="0">
                <a:latin typeface="Constantia"/>
                <a:cs typeface="Constantia"/>
              </a:rPr>
              <a:t>of </a:t>
            </a:r>
            <a:r>
              <a:rPr sz="2000" spc="-5" dirty="0">
                <a:latin typeface="Constantia"/>
                <a:cs typeface="Constantia"/>
              </a:rPr>
              <a:t>the monitoring </a:t>
            </a:r>
            <a:r>
              <a:rPr sz="2000" dirty="0">
                <a:latin typeface="Constantia"/>
                <a:cs typeface="Constantia"/>
              </a:rPr>
              <a:t>and support of </a:t>
            </a:r>
            <a:r>
              <a:rPr sz="2000" spc="-5" dirty="0">
                <a:latin typeface="Constantia"/>
                <a:cs typeface="Constantia"/>
              </a:rPr>
              <a:t>the activities </a:t>
            </a:r>
            <a:r>
              <a:rPr sz="2000" spc="-15" dirty="0">
                <a:latin typeface="Constantia"/>
                <a:cs typeface="Constantia"/>
              </a:rPr>
              <a:t>by </a:t>
            </a:r>
            <a:r>
              <a:rPr sz="2000" spc="-5" dirty="0">
                <a:latin typeface="Constantia"/>
                <a:cs typeface="Constantia"/>
              </a:rPr>
              <a:t>the </a:t>
            </a:r>
            <a:r>
              <a:rPr sz="2000" spc="-10" dirty="0">
                <a:latin typeface="Constantia"/>
                <a:cs typeface="Constantia"/>
              </a:rPr>
              <a:t>board  </a:t>
            </a:r>
            <a:r>
              <a:rPr sz="2000" dirty="0">
                <a:latin typeface="Constantia"/>
                <a:cs typeface="Constantia"/>
              </a:rPr>
              <a:t>and </a:t>
            </a:r>
            <a:r>
              <a:rPr sz="2000" spc="-5" dirty="0">
                <a:latin typeface="Constantia"/>
                <a:cs typeface="Constantia"/>
              </a:rPr>
              <a:t>management </a:t>
            </a:r>
            <a:r>
              <a:rPr sz="2000" dirty="0">
                <a:latin typeface="Constantia"/>
                <a:cs typeface="Constantia"/>
              </a:rPr>
              <a:t>and </a:t>
            </a:r>
            <a:r>
              <a:rPr sz="2000" spc="-5" dirty="0">
                <a:latin typeface="Constantia"/>
                <a:cs typeface="Constantia"/>
              </a:rPr>
              <a:t>their ability </a:t>
            </a:r>
            <a:r>
              <a:rPr sz="2000" spc="-15" dirty="0">
                <a:latin typeface="Constantia"/>
                <a:cs typeface="Constantia"/>
              </a:rPr>
              <a:t>to </a:t>
            </a:r>
            <a:r>
              <a:rPr sz="2000" spc="-5" dirty="0">
                <a:latin typeface="Constantia"/>
                <a:cs typeface="Constantia"/>
              </a:rPr>
              <a:t>understand </a:t>
            </a:r>
            <a:r>
              <a:rPr sz="2000" dirty="0">
                <a:latin typeface="Constantia"/>
                <a:cs typeface="Constantia"/>
              </a:rPr>
              <a:t>and </a:t>
            </a:r>
            <a:r>
              <a:rPr sz="2000" spc="-5" dirty="0">
                <a:latin typeface="Constantia"/>
                <a:cs typeface="Constantia"/>
              </a:rPr>
              <a:t>respond </a:t>
            </a:r>
            <a:r>
              <a:rPr sz="2000" spc="-15" dirty="0">
                <a:latin typeface="Constantia"/>
                <a:cs typeface="Constantia"/>
              </a:rPr>
              <a:t>to </a:t>
            </a:r>
            <a:r>
              <a:rPr sz="2000" spc="-5" dirty="0">
                <a:latin typeface="Constantia"/>
                <a:cs typeface="Constantia"/>
              </a:rPr>
              <a:t>the  risks</a:t>
            </a:r>
            <a:r>
              <a:rPr sz="2000" spc="-100" dirty="0">
                <a:latin typeface="Constantia"/>
                <a:cs typeface="Constantia"/>
              </a:rPr>
              <a:t> </a:t>
            </a:r>
            <a:r>
              <a:rPr sz="2000" spc="-5" dirty="0">
                <a:latin typeface="Constantia"/>
                <a:cs typeface="Constantia"/>
              </a:rPr>
              <a:t>associated</a:t>
            </a:r>
            <a:r>
              <a:rPr sz="2000" spc="-60" dirty="0">
                <a:latin typeface="Constantia"/>
                <a:cs typeface="Constantia"/>
              </a:rPr>
              <a:t> </a:t>
            </a:r>
            <a:r>
              <a:rPr sz="2000" spc="-5" dirty="0">
                <a:latin typeface="Constantia"/>
                <a:cs typeface="Constantia"/>
              </a:rPr>
              <a:t>with</a:t>
            </a:r>
            <a:r>
              <a:rPr sz="2000" spc="-60" dirty="0">
                <a:latin typeface="Constantia"/>
                <a:cs typeface="Constantia"/>
              </a:rPr>
              <a:t> </a:t>
            </a:r>
            <a:r>
              <a:rPr sz="2000" spc="-5" dirty="0">
                <a:latin typeface="Constantia"/>
                <a:cs typeface="Constantia"/>
              </a:rPr>
              <a:t>these</a:t>
            </a:r>
            <a:r>
              <a:rPr sz="2000" spc="-100" dirty="0">
                <a:latin typeface="Constantia"/>
                <a:cs typeface="Constantia"/>
              </a:rPr>
              <a:t> </a:t>
            </a:r>
            <a:r>
              <a:rPr sz="2000" spc="-5" dirty="0">
                <a:latin typeface="Constantia"/>
                <a:cs typeface="Constantia"/>
              </a:rPr>
              <a:t>activities</a:t>
            </a:r>
            <a:r>
              <a:rPr sz="2000" spc="-60" dirty="0">
                <a:latin typeface="Constantia"/>
                <a:cs typeface="Constantia"/>
              </a:rPr>
              <a:t> </a:t>
            </a:r>
            <a:r>
              <a:rPr sz="2000" spc="-5" dirty="0">
                <a:latin typeface="Constantia"/>
                <a:cs typeface="Constantia"/>
              </a:rPr>
              <a:t>in</a:t>
            </a:r>
            <a:r>
              <a:rPr sz="2000" spc="-45" dirty="0">
                <a:latin typeface="Constantia"/>
                <a:cs typeface="Constantia"/>
              </a:rPr>
              <a:t> </a:t>
            </a:r>
            <a:r>
              <a:rPr sz="2000" spc="-5" dirty="0">
                <a:latin typeface="Constantia"/>
                <a:cs typeface="Constantia"/>
              </a:rPr>
              <a:t>the</a:t>
            </a:r>
            <a:r>
              <a:rPr sz="2000" spc="-85" dirty="0">
                <a:latin typeface="Constantia"/>
                <a:cs typeface="Constantia"/>
              </a:rPr>
              <a:t> </a:t>
            </a:r>
            <a:r>
              <a:rPr sz="2000" spc="-5" dirty="0">
                <a:latin typeface="Constantia"/>
                <a:cs typeface="Constantia"/>
              </a:rPr>
              <a:t>present</a:t>
            </a:r>
            <a:r>
              <a:rPr sz="2000" spc="-95" dirty="0">
                <a:latin typeface="Constantia"/>
                <a:cs typeface="Constantia"/>
              </a:rPr>
              <a:t> </a:t>
            </a:r>
            <a:r>
              <a:rPr sz="2000" spc="-10" dirty="0">
                <a:latin typeface="Constantia"/>
                <a:cs typeface="Constantia"/>
              </a:rPr>
              <a:t>environment</a:t>
            </a:r>
            <a:r>
              <a:rPr sz="2000" spc="-135" dirty="0">
                <a:latin typeface="Constantia"/>
                <a:cs typeface="Constantia"/>
              </a:rPr>
              <a:t> </a:t>
            </a:r>
            <a:r>
              <a:rPr sz="2000" dirty="0">
                <a:latin typeface="Constantia"/>
                <a:cs typeface="Constantia"/>
              </a:rPr>
              <a:t>and</a:t>
            </a:r>
            <a:r>
              <a:rPr sz="2000" spc="-15" dirty="0">
                <a:latin typeface="Constantia"/>
                <a:cs typeface="Constantia"/>
              </a:rPr>
              <a:t> to  </a:t>
            </a:r>
            <a:r>
              <a:rPr sz="2000" spc="-5" dirty="0">
                <a:latin typeface="Constantia"/>
                <a:cs typeface="Constantia"/>
              </a:rPr>
              <a:t>plan for the</a:t>
            </a:r>
            <a:r>
              <a:rPr sz="2000" spc="-215" dirty="0">
                <a:latin typeface="Constantia"/>
                <a:cs typeface="Constantia"/>
              </a:rPr>
              <a:t> </a:t>
            </a:r>
            <a:r>
              <a:rPr sz="2000" spc="-5" dirty="0">
                <a:latin typeface="Constantia"/>
                <a:cs typeface="Constantia"/>
              </a:rPr>
              <a:t>future</a:t>
            </a:r>
            <a:endParaRPr sz="2000">
              <a:latin typeface="Constantia"/>
              <a:cs typeface="Constantia"/>
            </a:endParaRPr>
          </a:p>
          <a:p>
            <a:pPr marL="286385" marR="15875" indent="-274320">
              <a:lnSpc>
                <a:spcPct val="80000"/>
              </a:lnSpc>
              <a:spcBef>
                <a:spcPts val="495"/>
              </a:spcBef>
              <a:buClr>
                <a:srgbClr val="0AD0D9"/>
              </a:buClr>
              <a:buSzPct val="95000"/>
              <a:buFont typeface="Wingdings 2"/>
              <a:buChar char=""/>
              <a:tabLst>
                <a:tab pos="286385" algn="l"/>
                <a:tab pos="287020" algn="l"/>
              </a:tabLst>
            </a:pPr>
            <a:r>
              <a:rPr sz="2000" spc="-10" dirty="0">
                <a:latin typeface="Constantia"/>
                <a:cs typeface="Constantia"/>
              </a:rPr>
              <a:t>Development </a:t>
            </a:r>
            <a:r>
              <a:rPr sz="2000" dirty="0">
                <a:latin typeface="Constantia"/>
                <a:cs typeface="Constantia"/>
              </a:rPr>
              <a:t>and </a:t>
            </a:r>
            <a:r>
              <a:rPr sz="2000" spc="-5" dirty="0">
                <a:latin typeface="Constantia"/>
                <a:cs typeface="Constantia"/>
              </a:rPr>
              <a:t>implementation </a:t>
            </a:r>
            <a:r>
              <a:rPr sz="2000" dirty="0">
                <a:latin typeface="Constantia"/>
                <a:cs typeface="Constantia"/>
              </a:rPr>
              <a:t>of </a:t>
            </a:r>
            <a:r>
              <a:rPr sz="2000" spc="-10" dirty="0">
                <a:latin typeface="Constantia"/>
                <a:cs typeface="Constantia"/>
              </a:rPr>
              <a:t>written </a:t>
            </a:r>
            <a:r>
              <a:rPr sz="2000" spc="-5" dirty="0">
                <a:latin typeface="Constantia"/>
                <a:cs typeface="Constantia"/>
              </a:rPr>
              <a:t>policies, </a:t>
            </a:r>
            <a:r>
              <a:rPr sz="2000" spc="-10" dirty="0">
                <a:latin typeface="Constantia"/>
                <a:cs typeface="Constantia"/>
              </a:rPr>
              <a:t>procedures,  </a:t>
            </a:r>
            <a:r>
              <a:rPr sz="2000" spc="-5" dirty="0">
                <a:latin typeface="Constantia"/>
                <a:cs typeface="Constantia"/>
              </a:rPr>
              <a:t>MIS, risk monitoring system, </a:t>
            </a:r>
            <a:r>
              <a:rPr sz="2000" spc="-10" dirty="0">
                <a:latin typeface="Constantia"/>
                <a:cs typeface="Constantia"/>
              </a:rPr>
              <a:t>reporting, </a:t>
            </a:r>
            <a:r>
              <a:rPr sz="2000" spc="-5" dirty="0">
                <a:latin typeface="Constantia"/>
                <a:cs typeface="Constantia"/>
              </a:rPr>
              <a:t>safeguarding </a:t>
            </a:r>
            <a:r>
              <a:rPr sz="2000" dirty="0">
                <a:latin typeface="Constantia"/>
                <a:cs typeface="Constantia"/>
              </a:rPr>
              <a:t>of </a:t>
            </a:r>
            <a:r>
              <a:rPr sz="2000" spc="-5" dirty="0">
                <a:latin typeface="Constantia"/>
                <a:cs typeface="Constantia"/>
              </a:rPr>
              <a:t>documents,  </a:t>
            </a:r>
            <a:r>
              <a:rPr sz="2000" spc="-10" dirty="0">
                <a:latin typeface="Constantia"/>
                <a:cs typeface="Constantia"/>
              </a:rPr>
              <a:t>contingency</a:t>
            </a:r>
            <a:r>
              <a:rPr sz="2000" spc="-120" dirty="0">
                <a:latin typeface="Constantia"/>
                <a:cs typeface="Constantia"/>
              </a:rPr>
              <a:t> </a:t>
            </a:r>
            <a:r>
              <a:rPr sz="2000" spc="-5" dirty="0">
                <a:latin typeface="Constantia"/>
                <a:cs typeface="Constantia"/>
              </a:rPr>
              <a:t>plan</a:t>
            </a:r>
            <a:r>
              <a:rPr sz="2000" spc="-60" dirty="0">
                <a:latin typeface="Constantia"/>
                <a:cs typeface="Constantia"/>
              </a:rPr>
              <a:t> </a:t>
            </a:r>
            <a:r>
              <a:rPr sz="2000" dirty="0">
                <a:latin typeface="Constantia"/>
                <a:cs typeface="Constantia"/>
              </a:rPr>
              <a:t>and</a:t>
            </a:r>
            <a:r>
              <a:rPr sz="2000" spc="-50" dirty="0">
                <a:latin typeface="Constantia"/>
                <a:cs typeface="Constantia"/>
              </a:rPr>
              <a:t> </a:t>
            </a:r>
            <a:r>
              <a:rPr sz="2000" spc="-10" dirty="0">
                <a:latin typeface="Constantia"/>
                <a:cs typeface="Constantia"/>
              </a:rPr>
              <a:t>compliance</a:t>
            </a:r>
            <a:r>
              <a:rPr sz="2000" spc="-100" dirty="0">
                <a:latin typeface="Constantia"/>
                <a:cs typeface="Constantia"/>
              </a:rPr>
              <a:t> </a:t>
            </a:r>
            <a:r>
              <a:rPr sz="2000" spc="-5" dirty="0">
                <a:latin typeface="Constantia"/>
                <a:cs typeface="Constantia"/>
              </a:rPr>
              <a:t>with</a:t>
            </a:r>
            <a:r>
              <a:rPr sz="2000" spc="-25" dirty="0">
                <a:latin typeface="Constantia"/>
                <a:cs typeface="Constantia"/>
              </a:rPr>
              <a:t> </a:t>
            </a:r>
            <a:r>
              <a:rPr sz="2000" spc="-10" dirty="0">
                <a:latin typeface="Constantia"/>
                <a:cs typeface="Constantia"/>
              </a:rPr>
              <a:t>laws</a:t>
            </a:r>
            <a:r>
              <a:rPr sz="2000" spc="-95" dirty="0">
                <a:latin typeface="Constantia"/>
                <a:cs typeface="Constantia"/>
              </a:rPr>
              <a:t> </a:t>
            </a:r>
            <a:r>
              <a:rPr sz="2000" dirty="0">
                <a:latin typeface="Constantia"/>
                <a:cs typeface="Constantia"/>
              </a:rPr>
              <a:t>and</a:t>
            </a:r>
            <a:r>
              <a:rPr sz="2000" spc="-20" dirty="0">
                <a:latin typeface="Constantia"/>
                <a:cs typeface="Constantia"/>
              </a:rPr>
              <a:t> </a:t>
            </a:r>
            <a:r>
              <a:rPr sz="2000" spc="-5" dirty="0">
                <a:latin typeface="Constantia"/>
                <a:cs typeface="Constantia"/>
              </a:rPr>
              <a:t>regulations</a:t>
            </a:r>
            <a:r>
              <a:rPr sz="2000" spc="-105" dirty="0">
                <a:latin typeface="Constantia"/>
                <a:cs typeface="Constantia"/>
              </a:rPr>
              <a:t> </a:t>
            </a:r>
            <a:r>
              <a:rPr sz="2000" spc="-10" dirty="0">
                <a:latin typeface="Constantia"/>
                <a:cs typeface="Constantia"/>
              </a:rPr>
              <a:t>controlled  </a:t>
            </a:r>
            <a:r>
              <a:rPr sz="2000" spc="-15" dirty="0">
                <a:latin typeface="Constantia"/>
                <a:cs typeface="Constantia"/>
              </a:rPr>
              <a:t>by </a:t>
            </a:r>
            <a:r>
              <a:rPr sz="2000" dirty="0">
                <a:latin typeface="Constantia"/>
                <a:cs typeface="Constantia"/>
              </a:rPr>
              <a:t>a </a:t>
            </a:r>
            <a:r>
              <a:rPr sz="2000" spc="-10" dirty="0">
                <a:latin typeface="Constantia"/>
                <a:cs typeface="Constantia"/>
              </a:rPr>
              <a:t>compliance</a:t>
            </a:r>
            <a:r>
              <a:rPr sz="2000" spc="-310" dirty="0">
                <a:latin typeface="Constantia"/>
                <a:cs typeface="Constantia"/>
              </a:rPr>
              <a:t> </a:t>
            </a:r>
            <a:r>
              <a:rPr sz="2000" dirty="0">
                <a:latin typeface="Constantia"/>
                <a:cs typeface="Constantia"/>
              </a:rPr>
              <a:t>officer</a:t>
            </a:r>
            <a:endParaRPr sz="2000">
              <a:latin typeface="Constantia"/>
              <a:cs typeface="Constantia"/>
            </a:endParaRPr>
          </a:p>
          <a:p>
            <a:pPr marL="287020" indent="-274320">
              <a:lnSpc>
                <a:spcPct val="100000"/>
              </a:lnSpc>
              <a:buClr>
                <a:srgbClr val="0AD0D9"/>
              </a:buClr>
              <a:buSzPct val="95000"/>
              <a:buFont typeface="Wingdings 2"/>
              <a:buChar char=""/>
              <a:tabLst>
                <a:tab pos="286385" algn="l"/>
                <a:tab pos="287020" algn="l"/>
              </a:tabLst>
            </a:pPr>
            <a:r>
              <a:rPr sz="2000" spc="-15" dirty="0">
                <a:latin typeface="Constantia"/>
                <a:cs typeface="Constantia"/>
              </a:rPr>
              <a:t>Availability </a:t>
            </a:r>
            <a:r>
              <a:rPr sz="2000" dirty="0">
                <a:latin typeface="Constantia"/>
                <a:cs typeface="Constantia"/>
              </a:rPr>
              <a:t>of </a:t>
            </a:r>
            <a:r>
              <a:rPr sz="2000" spc="-5" dirty="0">
                <a:latin typeface="Constantia"/>
                <a:cs typeface="Constantia"/>
              </a:rPr>
              <a:t>internal </a:t>
            </a:r>
            <a:r>
              <a:rPr sz="2000" dirty="0">
                <a:latin typeface="Constantia"/>
                <a:cs typeface="Constantia"/>
              </a:rPr>
              <a:t>and </a:t>
            </a:r>
            <a:r>
              <a:rPr sz="2000" spc="-5" dirty="0">
                <a:latin typeface="Constantia"/>
                <a:cs typeface="Constantia"/>
              </a:rPr>
              <a:t>external </a:t>
            </a:r>
            <a:r>
              <a:rPr sz="2000" dirty="0">
                <a:latin typeface="Constantia"/>
                <a:cs typeface="Constantia"/>
              </a:rPr>
              <a:t>audit</a:t>
            </a:r>
            <a:r>
              <a:rPr sz="2000" spc="-350" dirty="0">
                <a:latin typeface="Constantia"/>
                <a:cs typeface="Constantia"/>
              </a:rPr>
              <a:t> </a:t>
            </a:r>
            <a:r>
              <a:rPr sz="2000" dirty="0">
                <a:latin typeface="Constantia"/>
                <a:cs typeface="Constantia"/>
              </a:rPr>
              <a:t>function</a:t>
            </a:r>
            <a:endParaRPr sz="2000">
              <a:latin typeface="Constantia"/>
              <a:cs typeface="Constantia"/>
            </a:endParaRPr>
          </a:p>
          <a:p>
            <a:pPr marL="287020" indent="-274320">
              <a:lnSpc>
                <a:spcPct val="100000"/>
              </a:lnSpc>
              <a:buClr>
                <a:srgbClr val="0AD0D9"/>
              </a:buClr>
              <a:buSzPct val="95000"/>
              <a:buFont typeface="Wingdings 2"/>
              <a:buChar char=""/>
              <a:tabLst>
                <a:tab pos="286385" algn="l"/>
                <a:tab pos="287020" algn="l"/>
              </a:tabLst>
            </a:pPr>
            <a:r>
              <a:rPr sz="2000" spc="-10" dirty="0">
                <a:latin typeface="Constantia"/>
                <a:cs typeface="Constantia"/>
              </a:rPr>
              <a:t>Concentration </a:t>
            </a:r>
            <a:r>
              <a:rPr sz="2000" dirty="0">
                <a:latin typeface="Constantia"/>
                <a:cs typeface="Constantia"/>
              </a:rPr>
              <a:t>or </a:t>
            </a:r>
            <a:r>
              <a:rPr sz="2000" spc="-5" dirty="0">
                <a:latin typeface="Constantia"/>
                <a:cs typeface="Constantia"/>
              </a:rPr>
              <a:t>delegation</a:t>
            </a:r>
            <a:r>
              <a:rPr sz="2000" spc="-370" dirty="0">
                <a:latin typeface="Constantia"/>
                <a:cs typeface="Constantia"/>
              </a:rPr>
              <a:t> </a:t>
            </a:r>
            <a:r>
              <a:rPr sz="2000" dirty="0">
                <a:latin typeface="Constantia"/>
                <a:cs typeface="Constantia"/>
              </a:rPr>
              <a:t>of </a:t>
            </a:r>
            <a:r>
              <a:rPr sz="2000" spc="-5" dirty="0">
                <a:latin typeface="Constantia"/>
                <a:cs typeface="Constantia"/>
              </a:rPr>
              <a:t>authority</a:t>
            </a:r>
            <a:endParaRPr sz="2000">
              <a:latin typeface="Constantia"/>
              <a:cs typeface="Constantia"/>
            </a:endParaRPr>
          </a:p>
          <a:p>
            <a:pPr marL="287020" indent="-274320">
              <a:lnSpc>
                <a:spcPct val="100000"/>
              </a:lnSpc>
              <a:spcBef>
                <a:spcPts val="5"/>
              </a:spcBef>
              <a:buClr>
                <a:srgbClr val="0AD0D9"/>
              </a:buClr>
              <a:buSzPct val="95000"/>
              <a:buFont typeface="Wingdings 2"/>
              <a:buChar char=""/>
              <a:tabLst>
                <a:tab pos="286385" algn="l"/>
                <a:tab pos="287020" algn="l"/>
              </a:tabLst>
            </a:pPr>
            <a:r>
              <a:rPr sz="2000" spc="-5" dirty="0">
                <a:latin typeface="Constantia"/>
                <a:cs typeface="Constantia"/>
              </a:rPr>
              <a:t>Compensations </a:t>
            </a:r>
            <a:r>
              <a:rPr sz="2000" spc="-10" dirty="0">
                <a:latin typeface="Constantia"/>
                <a:cs typeface="Constantia"/>
              </a:rPr>
              <a:t>policies, </a:t>
            </a:r>
            <a:r>
              <a:rPr sz="2000" spc="-5" dirty="0">
                <a:latin typeface="Constantia"/>
                <a:cs typeface="Constantia"/>
              </a:rPr>
              <a:t>job</a:t>
            </a:r>
            <a:r>
              <a:rPr sz="2000" spc="-210" dirty="0">
                <a:latin typeface="Constantia"/>
                <a:cs typeface="Constantia"/>
              </a:rPr>
              <a:t> </a:t>
            </a:r>
            <a:r>
              <a:rPr sz="2000" spc="-5" dirty="0">
                <a:latin typeface="Constantia"/>
                <a:cs typeface="Constantia"/>
              </a:rPr>
              <a:t>descriptions</a:t>
            </a:r>
            <a:endParaRPr sz="2000">
              <a:latin typeface="Constantia"/>
              <a:cs typeface="Constantia"/>
            </a:endParaRPr>
          </a:p>
          <a:p>
            <a:pPr marL="287020" indent="-274320">
              <a:lnSpc>
                <a:spcPct val="100000"/>
              </a:lnSpc>
              <a:buClr>
                <a:srgbClr val="0AD0D9"/>
              </a:buClr>
              <a:buSzPct val="95000"/>
              <a:buFont typeface="Wingdings 2"/>
              <a:buChar char=""/>
              <a:tabLst>
                <a:tab pos="286385" algn="l"/>
                <a:tab pos="287020" algn="l"/>
              </a:tabLst>
            </a:pPr>
            <a:r>
              <a:rPr sz="2000" spc="-15" dirty="0">
                <a:latin typeface="Constantia"/>
                <a:cs typeface="Constantia"/>
              </a:rPr>
              <a:t>Overall</a:t>
            </a:r>
            <a:r>
              <a:rPr sz="2000" spc="-45" dirty="0">
                <a:latin typeface="Constantia"/>
                <a:cs typeface="Constantia"/>
              </a:rPr>
              <a:t> </a:t>
            </a:r>
            <a:r>
              <a:rPr sz="2000" spc="-5" dirty="0">
                <a:latin typeface="Constantia"/>
                <a:cs typeface="Constantia"/>
              </a:rPr>
              <a:t>performance</a:t>
            </a:r>
            <a:r>
              <a:rPr sz="2000" spc="-110" dirty="0">
                <a:latin typeface="Constantia"/>
                <a:cs typeface="Constantia"/>
              </a:rPr>
              <a:t> </a:t>
            </a:r>
            <a:r>
              <a:rPr sz="2000" dirty="0">
                <a:latin typeface="Constantia"/>
                <a:cs typeface="Constantia"/>
              </a:rPr>
              <a:t>of</a:t>
            </a:r>
            <a:r>
              <a:rPr sz="2000" spc="10" dirty="0">
                <a:latin typeface="Constantia"/>
                <a:cs typeface="Constantia"/>
              </a:rPr>
              <a:t> </a:t>
            </a:r>
            <a:r>
              <a:rPr sz="2000" spc="-5" dirty="0">
                <a:latin typeface="Constantia"/>
                <a:cs typeface="Constantia"/>
              </a:rPr>
              <a:t>the</a:t>
            </a:r>
            <a:r>
              <a:rPr sz="2000" spc="-60" dirty="0">
                <a:latin typeface="Constantia"/>
                <a:cs typeface="Constantia"/>
              </a:rPr>
              <a:t> </a:t>
            </a:r>
            <a:r>
              <a:rPr sz="2000" spc="-5" dirty="0">
                <a:latin typeface="Constantia"/>
                <a:cs typeface="Constantia"/>
              </a:rPr>
              <a:t>bank</a:t>
            </a:r>
            <a:r>
              <a:rPr sz="2000" spc="-70" dirty="0">
                <a:latin typeface="Constantia"/>
                <a:cs typeface="Constantia"/>
              </a:rPr>
              <a:t> </a:t>
            </a:r>
            <a:r>
              <a:rPr sz="2000" dirty="0">
                <a:latin typeface="Constantia"/>
                <a:cs typeface="Constantia"/>
              </a:rPr>
              <a:t>and</a:t>
            </a:r>
            <a:r>
              <a:rPr sz="2000" spc="-15" dirty="0">
                <a:latin typeface="Constantia"/>
                <a:cs typeface="Constantia"/>
              </a:rPr>
              <a:t> </a:t>
            </a:r>
            <a:r>
              <a:rPr sz="2000" spc="-5" dirty="0">
                <a:latin typeface="Constantia"/>
                <a:cs typeface="Constantia"/>
              </a:rPr>
              <a:t>its</a:t>
            </a:r>
            <a:r>
              <a:rPr sz="2000" spc="-80" dirty="0">
                <a:latin typeface="Constantia"/>
                <a:cs typeface="Constantia"/>
              </a:rPr>
              <a:t> </a:t>
            </a:r>
            <a:r>
              <a:rPr sz="2000" spc="-5" dirty="0">
                <a:latin typeface="Constantia"/>
                <a:cs typeface="Constantia"/>
              </a:rPr>
              <a:t>risk</a:t>
            </a:r>
            <a:r>
              <a:rPr sz="2000" spc="-60" dirty="0">
                <a:latin typeface="Constantia"/>
                <a:cs typeface="Constantia"/>
              </a:rPr>
              <a:t> </a:t>
            </a:r>
            <a:r>
              <a:rPr sz="2000" dirty="0">
                <a:latin typeface="Constantia"/>
                <a:cs typeface="Constantia"/>
              </a:rPr>
              <a:t>profile</a:t>
            </a:r>
            <a:endParaRPr sz="2000">
              <a:latin typeface="Constantia"/>
              <a:cs typeface="Constanti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444500" y="1031494"/>
            <a:ext cx="2296795" cy="788035"/>
          </a:xfrm>
          <a:prstGeom prst="rect">
            <a:avLst/>
          </a:prstGeom>
        </p:spPr>
        <p:txBody>
          <a:bodyPr vert="horz" wrap="square" lIns="0" tIns="13335" rIns="0" bIns="0" rtlCol="0">
            <a:spAutoFit/>
          </a:bodyPr>
          <a:lstStyle/>
          <a:p>
            <a:pPr marL="12700">
              <a:lnSpc>
                <a:spcPct val="100000"/>
              </a:lnSpc>
              <a:spcBef>
                <a:spcPts val="105"/>
              </a:spcBef>
            </a:pPr>
            <a:r>
              <a:rPr sz="5000" spc="-90" dirty="0"/>
              <a:t>E</a:t>
            </a:r>
            <a:r>
              <a:rPr sz="5000" dirty="0"/>
              <a:t>arnings</a:t>
            </a:r>
            <a:endParaRPr sz="5000"/>
          </a:p>
        </p:txBody>
      </p:sp>
      <p:sp>
        <p:nvSpPr>
          <p:cNvPr id="8" name="object 8"/>
          <p:cNvSpPr txBox="1"/>
          <p:nvPr/>
        </p:nvSpPr>
        <p:spPr>
          <a:xfrm>
            <a:off x="535940" y="1947418"/>
            <a:ext cx="7718425" cy="1755139"/>
          </a:xfrm>
          <a:prstGeom prst="rect">
            <a:avLst/>
          </a:prstGeom>
        </p:spPr>
        <p:txBody>
          <a:bodyPr vert="horz" wrap="square" lIns="0" tIns="13335" rIns="0" bIns="0" rtlCol="0">
            <a:spAutoFit/>
          </a:bodyPr>
          <a:lstStyle/>
          <a:p>
            <a:pPr marL="286385" marR="554990" indent="-274320">
              <a:lnSpc>
                <a:spcPct val="100000"/>
              </a:lnSpc>
              <a:spcBef>
                <a:spcPts val="105"/>
              </a:spcBef>
              <a:buClr>
                <a:srgbClr val="0AD0D9"/>
              </a:buClr>
              <a:buSzPct val="94230"/>
              <a:buFont typeface="Wingdings 2"/>
              <a:buChar char=""/>
              <a:tabLst>
                <a:tab pos="287020" algn="l"/>
              </a:tabLst>
            </a:pPr>
            <a:r>
              <a:rPr sz="2600" b="1" spc="-5" dirty="0">
                <a:latin typeface="Constantia"/>
                <a:cs typeface="Constantia"/>
              </a:rPr>
              <a:t>All </a:t>
            </a:r>
            <a:r>
              <a:rPr sz="2600" b="1" spc="-10" dirty="0">
                <a:latin typeface="Constantia"/>
                <a:cs typeface="Constantia"/>
              </a:rPr>
              <a:t>income from </a:t>
            </a:r>
            <a:r>
              <a:rPr sz="2600" b="1" spc="-5" dirty="0">
                <a:latin typeface="Constantia"/>
                <a:cs typeface="Constantia"/>
              </a:rPr>
              <a:t>operations,</a:t>
            </a:r>
            <a:r>
              <a:rPr sz="2600" b="1" spc="-210" dirty="0">
                <a:latin typeface="Constantia"/>
                <a:cs typeface="Constantia"/>
              </a:rPr>
              <a:t> </a:t>
            </a:r>
            <a:r>
              <a:rPr sz="2600" b="1" spc="-5" dirty="0">
                <a:latin typeface="Constantia"/>
                <a:cs typeface="Constantia"/>
              </a:rPr>
              <a:t>non-traditional  </a:t>
            </a:r>
            <a:r>
              <a:rPr sz="2600" b="1" spc="-15" dirty="0">
                <a:latin typeface="Constantia"/>
                <a:cs typeface="Constantia"/>
              </a:rPr>
              <a:t>sources, </a:t>
            </a:r>
            <a:r>
              <a:rPr sz="2600" b="1" spc="-5" dirty="0">
                <a:latin typeface="Constantia"/>
                <a:cs typeface="Constantia"/>
              </a:rPr>
              <a:t>extraordinary</a:t>
            </a:r>
            <a:r>
              <a:rPr sz="2600" b="1" spc="-160" dirty="0">
                <a:latin typeface="Constantia"/>
                <a:cs typeface="Constantia"/>
              </a:rPr>
              <a:t> </a:t>
            </a:r>
            <a:r>
              <a:rPr sz="2600" b="1" spc="-5" dirty="0">
                <a:latin typeface="Constantia"/>
                <a:cs typeface="Constantia"/>
              </a:rPr>
              <a:t>items</a:t>
            </a:r>
            <a:endParaRPr sz="2600">
              <a:latin typeface="Constantia"/>
              <a:cs typeface="Constantia"/>
            </a:endParaRPr>
          </a:p>
          <a:p>
            <a:pPr marL="286385" marR="5080" indent="-274320">
              <a:lnSpc>
                <a:spcPct val="100000"/>
              </a:lnSpc>
              <a:spcBef>
                <a:spcPts val="650"/>
              </a:spcBef>
              <a:buClr>
                <a:srgbClr val="0AD0D9"/>
              </a:buClr>
              <a:buSzPct val="94642"/>
              <a:buFont typeface="Wingdings 2"/>
              <a:buChar char=""/>
              <a:tabLst>
                <a:tab pos="287020" algn="l"/>
              </a:tabLst>
            </a:pPr>
            <a:r>
              <a:rPr sz="2800" b="1" spc="-40" dirty="0">
                <a:latin typeface="Constantia"/>
                <a:cs typeface="Constantia"/>
              </a:rPr>
              <a:t>It</a:t>
            </a:r>
            <a:r>
              <a:rPr sz="2800" b="1" spc="-135" dirty="0">
                <a:latin typeface="Constantia"/>
                <a:cs typeface="Constantia"/>
              </a:rPr>
              <a:t> </a:t>
            </a:r>
            <a:r>
              <a:rPr sz="2800" b="1" spc="-10" dirty="0">
                <a:latin typeface="Constantia"/>
                <a:cs typeface="Constantia"/>
              </a:rPr>
              <a:t>can</a:t>
            </a:r>
            <a:r>
              <a:rPr sz="2800" b="1" spc="-35" dirty="0">
                <a:latin typeface="Constantia"/>
                <a:cs typeface="Constantia"/>
              </a:rPr>
              <a:t> </a:t>
            </a:r>
            <a:r>
              <a:rPr sz="2800" b="1" spc="-5" dirty="0">
                <a:latin typeface="Constantia"/>
                <a:cs typeface="Constantia"/>
              </a:rPr>
              <a:t>be</a:t>
            </a:r>
            <a:r>
              <a:rPr sz="2800" b="1" spc="-80" dirty="0">
                <a:latin typeface="Constantia"/>
                <a:cs typeface="Constantia"/>
              </a:rPr>
              <a:t> </a:t>
            </a:r>
            <a:r>
              <a:rPr sz="2800" b="1" spc="-15" dirty="0">
                <a:latin typeface="Constantia"/>
                <a:cs typeface="Constantia"/>
              </a:rPr>
              <a:t>measured</a:t>
            </a:r>
            <a:r>
              <a:rPr sz="2800" b="1" spc="-50" dirty="0">
                <a:latin typeface="Constantia"/>
                <a:cs typeface="Constantia"/>
              </a:rPr>
              <a:t> </a:t>
            </a:r>
            <a:r>
              <a:rPr sz="2800" b="1" spc="-5" dirty="0">
                <a:latin typeface="Constantia"/>
                <a:cs typeface="Constantia"/>
              </a:rPr>
              <a:t>as</a:t>
            </a:r>
            <a:r>
              <a:rPr sz="2800" b="1" spc="-65" dirty="0">
                <a:latin typeface="Constantia"/>
                <a:cs typeface="Constantia"/>
              </a:rPr>
              <a:t> </a:t>
            </a:r>
            <a:r>
              <a:rPr sz="2800" b="1" spc="-10" dirty="0">
                <a:latin typeface="Constantia"/>
                <a:cs typeface="Constantia"/>
              </a:rPr>
              <a:t>the</a:t>
            </a:r>
            <a:r>
              <a:rPr sz="2800" b="1" spc="-80" dirty="0">
                <a:latin typeface="Constantia"/>
                <a:cs typeface="Constantia"/>
              </a:rPr>
              <a:t> </a:t>
            </a:r>
            <a:r>
              <a:rPr sz="2800" b="1" spc="-5" dirty="0">
                <a:latin typeface="Constantia"/>
                <a:cs typeface="Constantia"/>
              </a:rPr>
              <a:t>the</a:t>
            </a:r>
            <a:r>
              <a:rPr sz="2800" b="1" spc="-114" dirty="0">
                <a:latin typeface="Constantia"/>
                <a:cs typeface="Constantia"/>
              </a:rPr>
              <a:t> </a:t>
            </a:r>
            <a:r>
              <a:rPr sz="2800" b="1" spc="-15" dirty="0">
                <a:latin typeface="Constantia"/>
                <a:cs typeface="Constantia"/>
              </a:rPr>
              <a:t>return</a:t>
            </a:r>
            <a:r>
              <a:rPr sz="2800" b="1" spc="-114" dirty="0">
                <a:latin typeface="Constantia"/>
                <a:cs typeface="Constantia"/>
              </a:rPr>
              <a:t> </a:t>
            </a:r>
            <a:r>
              <a:rPr sz="2800" b="1" spc="-5" dirty="0">
                <a:latin typeface="Constantia"/>
                <a:cs typeface="Constantia"/>
              </a:rPr>
              <a:t>on</a:t>
            </a:r>
            <a:r>
              <a:rPr sz="2800" b="1" spc="-110" dirty="0">
                <a:latin typeface="Constantia"/>
                <a:cs typeface="Constantia"/>
              </a:rPr>
              <a:t> </a:t>
            </a:r>
            <a:r>
              <a:rPr sz="2800" b="1" spc="-5" dirty="0">
                <a:latin typeface="Constantia"/>
                <a:cs typeface="Constantia"/>
              </a:rPr>
              <a:t>asset  </a:t>
            </a:r>
            <a:r>
              <a:rPr sz="2800" b="1" spc="-15" dirty="0">
                <a:latin typeface="Constantia"/>
                <a:cs typeface="Constantia"/>
              </a:rPr>
              <a:t>ratio</a:t>
            </a:r>
            <a:endParaRPr sz="2800">
              <a:latin typeface="Constantia"/>
              <a:cs typeface="Constanti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444500" y="1031494"/>
            <a:ext cx="3721735" cy="788035"/>
          </a:xfrm>
          <a:prstGeom prst="rect">
            <a:avLst/>
          </a:prstGeom>
        </p:spPr>
        <p:txBody>
          <a:bodyPr vert="horz" wrap="square" lIns="0" tIns="13335" rIns="0" bIns="0" rtlCol="0">
            <a:spAutoFit/>
          </a:bodyPr>
          <a:lstStyle/>
          <a:p>
            <a:pPr marL="12700">
              <a:lnSpc>
                <a:spcPct val="100000"/>
              </a:lnSpc>
              <a:spcBef>
                <a:spcPts val="105"/>
              </a:spcBef>
            </a:pPr>
            <a:r>
              <a:rPr sz="5000" dirty="0"/>
              <a:t>Rating</a:t>
            </a:r>
            <a:r>
              <a:rPr sz="5000" spc="-110" dirty="0"/>
              <a:t> </a:t>
            </a:r>
            <a:r>
              <a:rPr sz="5000" spc="-15" dirty="0"/>
              <a:t>factors</a:t>
            </a:r>
            <a:endParaRPr sz="5000"/>
          </a:p>
        </p:txBody>
      </p:sp>
      <p:sp>
        <p:nvSpPr>
          <p:cNvPr id="8" name="object 8"/>
          <p:cNvSpPr txBox="1"/>
          <p:nvPr/>
        </p:nvSpPr>
        <p:spPr>
          <a:xfrm>
            <a:off x="535940" y="1897126"/>
            <a:ext cx="7794625" cy="4050665"/>
          </a:xfrm>
          <a:prstGeom prst="rect">
            <a:avLst/>
          </a:prstGeom>
        </p:spPr>
        <p:txBody>
          <a:bodyPr vert="horz" wrap="square" lIns="0" tIns="13335" rIns="0" bIns="0" rtlCol="0">
            <a:spAutoFit/>
          </a:bodyPr>
          <a:lstStyle/>
          <a:p>
            <a:pPr marL="287020" indent="-274320">
              <a:lnSpc>
                <a:spcPct val="100000"/>
              </a:lnSpc>
              <a:spcBef>
                <a:spcPts val="105"/>
              </a:spcBef>
              <a:buClr>
                <a:srgbClr val="0AD0D9"/>
              </a:buClr>
              <a:buSzPct val="95000"/>
              <a:buFont typeface="Wingdings 2"/>
              <a:buChar char=""/>
              <a:tabLst>
                <a:tab pos="286385" algn="l"/>
                <a:tab pos="287020" algn="l"/>
              </a:tabLst>
            </a:pPr>
            <a:r>
              <a:rPr sz="2000" b="1" spc="-5" dirty="0">
                <a:latin typeface="Constantia"/>
                <a:cs typeface="Constantia"/>
              </a:rPr>
              <a:t>Earnings</a:t>
            </a:r>
            <a:r>
              <a:rPr sz="2000" b="1" spc="-365" dirty="0">
                <a:latin typeface="Constantia"/>
                <a:cs typeface="Constantia"/>
              </a:rPr>
              <a:t> </a:t>
            </a:r>
            <a:r>
              <a:rPr sz="2000" b="1" spc="-20" dirty="0">
                <a:latin typeface="Constantia"/>
                <a:cs typeface="Constantia"/>
              </a:rPr>
              <a:t>are rated </a:t>
            </a:r>
            <a:r>
              <a:rPr sz="2000" b="1" spc="-15" dirty="0">
                <a:latin typeface="Constantia"/>
                <a:cs typeface="Constantia"/>
              </a:rPr>
              <a:t>according </a:t>
            </a:r>
            <a:r>
              <a:rPr sz="2000" b="1" spc="-20" dirty="0">
                <a:latin typeface="Constantia"/>
                <a:cs typeface="Constantia"/>
              </a:rPr>
              <a:t>to </a:t>
            </a:r>
            <a:r>
              <a:rPr sz="2000" b="1" spc="-5" dirty="0">
                <a:latin typeface="Constantia"/>
                <a:cs typeface="Constantia"/>
              </a:rPr>
              <a:t>the </a:t>
            </a:r>
            <a:r>
              <a:rPr sz="2000" b="1" spc="-10" dirty="0">
                <a:latin typeface="Constantia"/>
                <a:cs typeface="Constantia"/>
              </a:rPr>
              <a:t>following factors:</a:t>
            </a:r>
            <a:endParaRPr sz="2000">
              <a:latin typeface="Constantia"/>
              <a:cs typeface="Constantia"/>
            </a:endParaRPr>
          </a:p>
          <a:p>
            <a:pPr>
              <a:lnSpc>
                <a:spcPct val="100000"/>
              </a:lnSpc>
              <a:spcBef>
                <a:spcPts val="5"/>
              </a:spcBef>
              <a:buClr>
                <a:srgbClr val="0AD0D9"/>
              </a:buClr>
              <a:buFont typeface="Wingdings 2"/>
              <a:buChar char=""/>
            </a:pPr>
            <a:endParaRPr sz="2500">
              <a:latin typeface="Times New Roman"/>
              <a:cs typeface="Times New Roman"/>
            </a:endParaRPr>
          </a:p>
          <a:p>
            <a:pPr marL="286385" marR="5080" indent="-274320">
              <a:lnSpc>
                <a:spcPct val="80000"/>
              </a:lnSpc>
              <a:buClr>
                <a:srgbClr val="0AD0D9"/>
              </a:buClr>
              <a:buSzPct val="95000"/>
              <a:buFont typeface="Wingdings 2"/>
              <a:buChar char=""/>
              <a:tabLst>
                <a:tab pos="286385" algn="l"/>
                <a:tab pos="287020" algn="l"/>
              </a:tabLst>
            </a:pPr>
            <a:r>
              <a:rPr sz="2000" dirty="0">
                <a:latin typeface="Constantia"/>
                <a:cs typeface="Constantia"/>
              </a:rPr>
              <a:t>Sufficient</a:t>
            </a:r>
            <a:r>
              <a:rPr sz="2000" spc="-110" dirty="0">
                <a:latin typeface="Constantia"/>
                <a:cs typeface="Constantia"/>
              </a:rPr>
              <a:t> </a:t>
            </a:r>
            <a:r>
              <a:rPr sz="2000" spc="-5" dirty="0">
                <a:latin typeface="Constantia"/>
                <a:cs typeface="Constantia"/>
              </a:rPr>
              <a:t>earnings</a:t>
            </a:r>
            <a:r>
              <a:rPr sz="2000" spc="-60" dirty="0">
                <a:latin typeface="Constantia"/>
                <a:cs typeface="Constantia"/>
              </a:rPr>
              <a:t> </a:t>
            </a:r>
            <a:r>
              <a:rPr sz="2000" spc="-15" dirty="0">
                <a:latin typeface="Constantia"/>
                <a:cs typeface="Constantia"/>
              </a:rPr>
              <a:t>to</a:t>
            </a:r>
            <a:r>
              <a:rPr sz="2000" spc="-110" dirty="0">
                <a:latin typeface="Constantia"/>
                <a:cs typeface="Constantia"/>
              </a:rPr>
              <a:t> </a:t>
            </a:r>
            <a:r>
              <a:rPr sz="2000" spc="-25" dirty="0">
                <a:latin typeface="Constantia"/>
                <a:cs typeface="Constantia"/>
              </a:rPr>
              <a:t>cover</a:t>
            </a:r>
            <a:r>
              <a:rPr sz="2000" spc="-120" dirty="0">
                <a:latin typeface="Constantia"/>
                <a:cs typeface="Constantia"/>
              </a:rPr>
              <a:t> </a:t>
            </a:r>
            <a:r>
              <a:rPr sz="2000" spc="-5" dirty="0">
                <a:latin typeface="Constantia"/>
                <a:cs typeface="Constantia"/>
              </a:rPr>
              <a:t>potential losses,</a:t>
            </a:r>
            <a:r>
              <a:rPr sz="2000" spc="-35" dirty="0">
                <a:latin typeface="Constantia"/>
                <a:cs typeface="Constantia"/>
              </a:rPr>
              <a:t> </a:t>
            </a:r>
            <a:r>
              <a:rPr sz="2000" spc="-10" dirty="0">
                <a:latin typeface="Constantia"/>
                <a:cs typeface="Constantia"/>
              </a:rPr>
              <a:t>provide</a:t>
            </a:r>
            <a:r>
              <a:rPr sz="2000" spc="-100" dirty="0">
                <a:latin typeface="Constantia"/>
                <a:cs typeface="Constantia"/>
              </a:rPr>
              <a:t> </a:t>
            </a:r>
            <a:r>
              <a:rPr sz="2000" spc="-5" dirty="0">
                <a:latin typeface="Constantia"/>
                <a:cs typeface="Constantia"/>
              </a:rPr>
              <a:t>adequate</a:t>
            </a:r>
            <a:r>
              <a:rPr sz="2000" spc="-100" dirty="0">
                <a:latin typeface="Constantia"/>
                <a:cs typeface="Constantia"/>
              </a:rPr>
              <a:t> </a:t>
            </a:r>
            <a:r>
              <a:rPr sz="2000" spc="-5" dirty="0">
                <a:latin typeface="Constantia"/>
                <a:cs typeface="Constantia"/>
              </a:rPr>
              <a:t>capital  </a:t>
            </a:r>
            <a:r>
              <a:rPr sz="2000" dirty="0">
                <a:latin typeface="Constantia"/>
                <a:cs typeface="Constantia"/>
              </a:rPr>
              <a:t>and </a:t>
            </a:r>
            <a:r>
              <a:rPr sz="2000" spc="-15" dirty="0">
                <a:latin typeface="Constantia"/>
                <a:cs typeface="Constantia"/>
              </a:rPr>
              <a:t>pay </a:t>
            </a:r>
            <a:r>
              <a:rPr sz="2000" spc="-5" dirty="0">
                <a:latin typeface="Constantia"/>
                <a:cs typeface="Constantia"/>
              </a:rPr>
              <a:t>reasonable</a:t>
            </a:r>
            <a:r>
              <a:rPr sz="2000" spc="-229" dirty="0">
                <a:latin typeface="Constantia"/>
                <a:cs typeface="Constantia"/>
              </a:rPr>
              <a:t> </a:t>
            </a:r>
            <a:r>
              <a:rPr sz="2000" spc="-5" dirty="0">
                <a:latin typeface="Constantia"/>
                <a:cs typeface="Constantia"/>
              </a:rPr>
              <a:t>dividends</a:t>
            </a:r>
            <a:endParaRPr sz="2000">
              <a:latin typeface="Constantia"/>
              <a:cs typeface="Constantia"/>
            </a:endParaRPr>
          </a:p>
          <a:p>
            <a:pPr marL="287020" indent="-274320">
              <a:lnSpc>
                <a:spcPct val="100000"/>
              </a:lnSpc>
              <a:buClr>
                <a:srgbClr val="0AD0D9"/>
              </a:buClr>
              <a:buSzPct val="95000"/>
              <a:buFont typeface="Wingdings 2"/>
              <a:buChar char=""/>
              <a:tabLst>
                <a:tab pos="286385" algn="l"/>
                <a:tab pos="287020" algn="l"/>
              </a:tabLst>
            </a:pPr>
            <a:r>
              <a:rPr sz="2000" spc="-5" dirty="0">
                <a:latin typeface="Constantia"/>
                <a:cs typeface="Constantia"/>
              </a:rPr>
              <a:t>Composition </a:t>
            </a:r>
            <a:r>
              <a:rPr sz="2000" dirty="0">
                <a:latin typeface="Constantia"/>
                <a:cs typeface="Constantia"/>
              </a:rPr>
              <a:t>of </a:t>
            </a:r>
            <a:r>
              <a:rPr sz="2000" spc="-5" dirty="0">
                <a:latin typeface="Constantia"/>
                <a:cs typeface="Constantia"/>
              </a:rPr>
              <a:t>net</a:t>
            </a:r>
            <a:r>
              <a:rPr sz="2000" spc="-155" dirty="0">
                <a:latin typeface="Constantia"/>
                <a:cs typeface="Constantia"/>
              </a:rPr>
              <a:t> </a:t>
            </a:r>
            <a:r>
              <a:rPr sz="2000" spc="-10" dirty="0">
                <a:latin typeface="Constantia"/>
                <a:cs typeface="Constantia"/>
              </a:rPr>
              <a:t>income.</a:t>
            </a:r>
            <a:endParaRPr sz="2000">
              <a:latin typeface="Constantia"/>
              <a:cs typeface="Constantia"/>
            </a:endParaRPr>
          </a:p>
          <a:p>
            <a:pPr marL="287020" indent="-274320">
              <a:lnSpc>
                <a:spcPct val="100000"/>
              </a:lnSpc>
              <a:buClr>
                <a:srgbClr val="0AD0D9"/>
              </a:buClr>
              <a:buSzPct val="95000"/>
              <a:buFont typeface="Wingdings 2"/>
              <a:buChar char=""/>
              <a:tabLst>
                <a:tab pos="286385" algn="l"/>
                <a:tab pos="287020" algn="l"/>
              </a:tabLst>
            </a:pPr>
            <a:r>
              <a:rPr sz="2000" spc="-5" dirty="0">
                <a:latin typeface="Constantia"/>
                <a:cs typeface="Constantia"/>
              </a:rPr>
              <a:t>Level </a:t>
            </a:r>
            <a:r>
              <a:rPr sz="2000" dirty="0">
                <a:latin typeface="Constantia"/>
                <a:cs typeface="Constantia"/>
              </a:rPr>
              <a:t>of </a:t>
            </a:r>
            <a:r>
              <a:rPr sz="2000" spc="-5" dirty="0">
                <a:latin typeface="Constantia"/>
                <a:cs typeface="Constantia"/>
              </a:rPr>
              <a:t>expenses in relation </a:t>
            </a:r>
            <a:r>
              <a:rPr sz="2000" spc="-15" dirty="0">
                <a:latin typeface="Constantia"/>
                <a:cs typeface="Constantia"/>
              </a:rPr>
              <a:t>to</a:t>
            </a:r>
            <a:r>
              <a:rPr sz="2000" spc="-365" dirty="0">
                <a:latin typeface="Constantia"/>
                <a:cs typeface="Constantia"/>
              </a:rPr>
              <a:t> </a:t>
            </a:r>
            <a:r>
              <a:rPr sz="2000" spc="-10" dirty="0">
                <a:latin typeface="Constantia"/>
                <a:cs typeface="Constantia"/>
              </a:rPr>
              <a:t>operations</a:t>
            </a:r>
            <a:endParaRPr sz="2000">
              <a:latin typeface="Constantia"/>
              <a:cs typeface="Constantia"/>
            </a:endParaRPr>
          </a:p>
          <a:p>
            <a:pPr marL="287020" indent="-274320">
              <a:lnSpc>
                <a:spcPts val="2160"/>
              </a:lnSpc>
              <a:spcBef>
                <a:spcPts val="5"/>
              </a:spcBef>
              <a:buClr>
                <a:srgbClr val="0AD0D9"/>
              </a:buClr>
              <a:buSzPct val="95000"/>
              <a:buFont typeface="Wingdings 2"/>
              <a:buChar char=""/>
              <a:tabLst>
                <a:tab pos="286385" algn="l"/>
                <a:tab pos="287020" algn="l"/>
              </a:tabLst>
            </a:pPr>
            <a:r>
              <a:rPr sz="2000" spc="-10" dirty="0">
                <a:latin typeface="Constantia"/>
                <a:cs typeface="Constantia"/>
              </a:rPr>
              <a:t>Reliance</a:t>
            </a:r>
            <a:r>
              <a:rPr sz="2000" spc="-125" dirty="0">
                <a:latin typeface="Constantia"/>
                <a:cs typeface="Constantia"/>
              </a:rPr>
              <a:t> </a:t>
            </a:r>
            <a:r>
              <a:rPr sz="2000" dirty="0">
                <a:latin typeface="Constantia"/>
                <a:cs typeface="Constantia"/>
              </a:rPr>
              <a:t>on</a:t>
            </a:r>
            <a:r>
              <a:rPr sz="2000" spc="-95" dirty="0">
                <a:latin typeface="Constantia"/>
                <a:cs typeface="Constantia"/>
              </a:rPr>
              <a:t> </a:t>
            </a:r>
            <a:r>
              <a:rPr sz="2000" spc="-5" dirty="0">
                <a:latin typeface="Constantia"/>
                <a:cs typeface="Constantia"/>
              </a:rPr>
              <a:t>extraordinary</a:t>
            </a:r>
            <a:r>
              <a:rPr sz="2000" spc="-80" dirty="0">
                <a:latin typeface="Constantia"/>
                <a:cs typeface="Constantia"/>
              </a:rPr>
              <a:t> </a:t>
            </a:r>
            <a:r>
              <a:rPr sz="2000" spc="-10" dirty="0">
                <a:latin typeface="Constantia"/>
                <a:cs typeface="Constantia"/>
              </a:rPr>
              <a:t>items,</a:t>
            </a:r>
            <a:r>
              <a:rPr sz="2000" spc="-60" dirty="0">
                <a:latin typeface="Constantia"/>
                <a:cs typeface="Constantia"/>
              </a:rPr>
              <a:t> </a:t>
            </a:r>
            <a:r>
              <a:rPr sz="2000" dirty="0">
                <a:latin typeface="Constantia"/>
                <a:cs typeface="Constantia"/>
              </a:rPr>
              <a:t>securities</a:t>
            </a:r>
            <a:r>
              <a:rPr sz="2000" spc="-85" dirty="0">
                <a:latin typeface="Constantia"/>
                <a:cs typeface="Constantia"/>
              </a:rPr>
              <a:t> </a:t>
            </a:r>
            <a:r>
              <a:rPr sz="2000" spc="-5" dirty="0">
                <a:latin typeface="Constantia"/>
                <a:cs typeface="Constantia"/>
              </a:rPr>
              <a:t>transactions,</a:t>
            </a:r>
            <a:r>
              <a:rPr sz="2000" spc="-40" dirty="0">
                <a:latin typeface="Constantia"/>
                <a:cs typeface="Constantia"/>
              </a:rPr>
              <a:t> </a:t>
            </a:r>
            <a:r>
              <a:rPr sz="2000" spc="-5" dirty="0">
                <a:latin typeface="Constantia"/>
                <a:cs typeface="Constantia"/>
              </a:rPr>
              <a:t>high</a:t>
            </a:r>
            <a:r>
              <a:rPr sz="2000" spc="-70" dirty="0">
                <a:latin typeface="Constantia"/>
                <a:cs typeface="Constantia"/>
              </a:rPr>
              <a:t> </a:t>
            </a:r>
            <a:r>
              <a:rPr sz="2000" spc="-5" dirty="0">
                <a:latin typeface="Constantia"/>
                <a:cs typeface="Constantia"/>
              </a:rPr>
              <a:t>risk</a:t>
            </a:r>
            <a:endParaRPr sz="2000">
              <a:latin typeface="Constantia"/>
              <a:cs typeface="Constantia"/>
            </a:endParaRPr>
          </a:p>
          <a:p>
            <a:pPr marL="286385">
              <a:lnSpc>
                <a:spcPts val="2160"/>
              </a:lnSpc>
            </a:pPr>
            <a:r>
              <a:rPr sz="2000" spc="-5" dirty="0">
                <a:latin typeface="Constantia"/>
                <a:cs typeface="Constantia"/>
              </a:rPr>
              <a:t>activities</a:t>
            </a:r>
            <a:endParaRPr sz="2000">
              <a:latin typeface="Constantia"/>
              <a:cs typeface="Constantia"/>
            </a:endParaRPr>
          </a:p>
          <a:p>
            <a:pPr marL="287020" indent="-274320">
              <a:lnSpc>
                <a:spcPct val="100000"/>
              </a:lnSpc>
              <a:buClr>
                <a:srgbClr val="0AD0D9"/>
              </a:buClr>
              <a:buSzPct val="95000"/>
              <a:buFont typeface="Wingdings 2"/>
              <a:buChar char=""/>
              <a:tabLst>
                <a:tab pos="286385" algn="l"/>
                <a:tab pos="287020" algn="l"/>
              </a:tabLst>
            </a:pPr>
            <a:r>
              <a:rPr sz="2000" spc="-10" dirty="0">
                <a:latin typeface="Constantia"/>
                <a:cs typeface="Constantia"/>
              </a:rPr>
              <a:t>Non </a:t>
            </a:r>
            <a:r>
              <a:rPr sz="2000" spc="-5" dirty="0">
                <a:latin typeface="Constantia"/>
                <a:cs typeface="Constantia"/>
              </a:rPr>
              <a:t>traditional </a:t>
            </a:r>
            <a:r>
              <a:rPr sz="2000" dirty="0">
                <a:latin typeface="Constantia"/>
                <a:cs typeface="Constantia"/>
              </a:rPr>
              <a:t>or </a:t>
            </a:r>
            <a:r>
              <a:rPr sz="2000" spc="-5" dirty="0">
                <a:latin typeface="Constantia"/>
                <a:cs typeface="Constantia"/>
              </a:rPr>
              <a:t>operational</a:t>
            </a:r>
            <a:r>
              <a:rPr sz="2000" spc="-355" dirty="0">
                <a:latin typeface="Constantia"/>
                <a:cs typeface="Constantia"/>
              </a:rPr>
              <a:t> </a:t>
            </a:r>
            <a:r>
              <a:rPr sz="2000" spc="-10" dirty="0">
                <a:latin typeface="Constantia"/>
                <a:cs typeface="Constantia"/>
              </a:rPr>
              <a:t>sources</a:t>
            </a:r>
            <a:endParaRPr sz="2000">
              <a:latin typeface="Constantia"/>
              <a:cs typeface="Constantia"/>
            </a:endParaRPr>
          </a:p>
          <a:p>
            <a:pPr marL="286385" marR="600075" indent="-274320">
              <a:lnSpc>
                <a:spcPts val="1920"/>
              </a:lnSpc>
              <a:spcBef>
                <a:spcPts val="459"/>
              </a:spcBef>
              <a:buClr>
                <a:srgbClr val="0AD0D9"/>
              </a:buClr>
              <a:buSzPct val="95000"/>
              <a:buFont typeface="Wingdings 2"/>
              <a:buChar char=""/>
              <a:tabLst>
                <a:tab pos="286385" algn="l"/>
                <a:tab pos="287020" algn="l"/>
              </a:tabLst>
            </a:pPr>
            <a:r>
              <a:rPr sz="2000" spc="-5" dirty="0">
                <a:latin typeface="Constantia"/>
                <a:cs typeface="Constantia"/>
              </a:rPr>
              <a:t>Adequacy </a:t>
            </a:r>
            <a:r>
              <a:rPr sz="2000" dirty="0">
                <a:latin typeface="Constantia"/>
                <a:cs typeface="Constantia"/>
              </a:rPr>
              <a:t>of </a:t>
            </a:r>
            <a:r>
              <a:rPr sz="2000" spc="-10" dirty="0">
                <a:latin typeface="Constantia"/>
                <a:cs typeface="Constantia"/>
              </a:rPr>
              <a:t>budgeting, </a:t>
            </a:r>
            <a:r>
              <a:rPr sz="2000" spc="-5" dirty="0">
                <a:latin typeface="Constantia"/>
                <a:cs typeface="Constantia"/>
              </a:rPr>
              <a:t>forecasting, </a:t>
            </a:r>
            <a:r>
              <a:rPr sz="2000" spc="-10" dirty="0">
                <a:latin typeface="Constantia"/>
                <a:cs typeface="Constantia"/>
              </a:rPr>
              <a:t>control </a:t>
            </a:r>
            <a:r>
              <a:rPr sz="2000" spc="-5" dirty="0">
                <a:latin typeface="Constantia"/>
                <a:cs typeface="Constantia"/>
              </a:rPr>
              <a:t>MIS </a:t>
            </a:r>
            <a:r>
              <a:rPr sz="2000" dirty="0">
                <a:latin typeface="Constantia"/>
                <a:cs typeface="Constantia"/>
              </a:rPr>
              <a:t>of </a:t>
            </a:r>
            <a:r>
              <a:rPr sz="2000" spc="-10" dirty="0">
                <a:latin typeface="Constantia"/>
                <a:cs typeface="Constantia"/>
              </a:rPr>
              <a:t>income</a:t>
            </a:r>
            <a:r>
              <a:rPr sz="2000" spc="-350" dirty="0">
                <a:latin typeface="Constantia"/>
                <a:cs typeface="Constantia"/>
              </a:rPr>
              <a:t> </a:t>
            </a:r>
            <a:r>
              <a:rPr sz="2000" dirty="0">
                <a:latin typeface="Constantia"/>
                <a:cs typeface="Constantia"/>
              </a:rPr>
              <a:t>and  </a:t>
            </a:r>
            <a:r>
              <a:rPr sz="2000" spc="-5" dirty="0">
                <a:latin typeface="Constantia"/>
                <a:cs typeface="Constantia"/>
              </a:rPr>
              <a:t>expenses</a:t>
            </a:r>
            <a:endParaRPr sz="2000">
              <a:latin typeface="Constantia"/>
              <a:cs typeface="Constantia"/>
            </a:endParaRPr>
          </a:p>
          <a:p>
            <a:pPr marL="287020" indent="-274320">
              <a:lnSpc>
                <a:spcPct val="100000"/>
              </a:lnSpc>
              <a:spcBef>
                <a:spcPts val="20"/>
              </a:spcBef>
              <a:buClr>
                <a:srgbClr val="0AD0D9"/>
              </a:buClr>
              <a:buSzPct val="95000"/>
              <a:buFont typeface="Wingdings 2"/>
              <a:buChar char=""/>
              <a:tabLst>
                <a:tab pos="286385" algn="l"/>
                <a:tab pos="287020" algn="l"/>
              </a:tabLst>
            </a:pPr>
            <a:r>
              <a:rPr sz="2000" spc="-5" dirty="0">
                <a:latin typeface="Constantia"/>
                <a:cs typeface="Constantia"/>
              </a:rPr>
              <a:t>Adequacy </a:t>
            </a:r>
            <a:r>
              <a:rPr sz="2000" dirty="0">
                <a:latin typeface="Constantia"/>
                <a:cs typeface="Constantia"/>
              </a:rPr>
              <a:t>of</a:t>
            </a:r>
            <a:r>
              <a:rPr sz="2000" spc="-114" dirty="0">
                <a:latin typeface="Constantia"/>
                <a:cs typeface="Constantia"/>
              </a:rPr>
              <a:t> </a:t>
            </a:r>
            <a:r>
              <a:rPr sz="2000" spc="-5" dirty="0">
                <a:latin typeface="Constantia"/>
                <a:cs typeface="Constantia"/>
              </a:rPr>
              <a:t>provisions</a:t>
            </a:r>
            <a:endParaRPr sz="2000">
              <a:latin typeface="Constantia"/>
              <a:cs typeface="Constantia"/>
            </a:endParaRPr>
          </a:p>
          <a:p>
            <a:pPr marL="286385" marR="342900" indent="-274320">
              <a:lnSpc>
                <a:spcPct val="80000"/>
              </a:lnSpc>
              <a:spcBef>
                <a:spcPts val="480"/>
              </a:spcBef>
              <a:buClr>
                <a:srgbClr val="0AD0D9"/>
              </a:buClr>
              <a:buSzPct val="95000"/>
              <a:buFont typeface="Wingdings 2"/>
              <a:buChar char=""/>
              <a:tabLst>
                <a:tab pos="286385" algn="l"/>
                <a:tab pos="287020" algn="l"/>
              </a:tabLst>
            </a:pPr>
            <a:r>
              <a:rPr sz="2000" spc="-5" dirty="0">
                <a:latin typeface="Constantia"/>
                <a:cs typeface="Constantia"/>
              </a:rPr>
              <a:t>Earnings</a:t>
            </a:r>
            <a:r>
              <a:rPr sz="2000" spc="-105" dirty="0">
                <a:latin typeface="Constantia"/>
                <a:cs typeface="Constantia"/>
              </a:rPr>
              <a:t> </a:t>
            </a:r>
            <a:r>
              <a:rPr sz="2000" spc="-10" dirty="0">
                <a:latin typeface="Constantia"/>
                <a:cs typeface="Constantia"/>
              </a:rPr>
              <a:t>exposure</a:t>
            </a:r>
            <a:r>
              <a:rPr sz="2000" spc="-60" dirty="0">
                <a:latin typeface="Constantia"/>
                <a:cs typeface="Constantia"/>
              </a:rPr>
              <a:t> </a:t>
            </a:r>
            <a:r>
              <a:rPr sz="2000" spc="-15" dirty="0">
                <a:latin typeface="Constantia"/>
                <a:cs typeface="Constantia"/>
              </a:rPr>
              <a:t>to</a:t>
            </a:r>
            <a:r>
              <a:rPr sz="2000" spc="-60" dirty="0">
                <a:latin typeface="Constantia"/>
                <a:cs typeface="Constantia"/>
              </a:rPr>
              <a:t> </a:t>
            </a:r>
            <a:r>
              <a:rPr sz="2000" spc="-15" dirty="0">
                <a:latin typeface="Constantia"/>
                <a:cs typeface="Constantia"/>
              </a:rPr>
              <a:t>market</a:t>
            </a:r>
            <a:r>
              <a:rPr sz="2000" spc="-75" dirty="0">
                <a:latin typeface="Constantia"/>
                <a:cs typeface="Constantia"/>
              </a:rPr>
              <a:t> </a:t>
            </a:r>
            <a:r>
              <a:rPr sz="2000" spc="-10" dirty="0">
                <a:latin typeface="Constantia"/>
                <a:cs typeface="Constantia"/>
              </a:rPr>
              <a:t>risks,</a:t>
            </a:r>
            <a:r>
              <a:rPr sz="2000" spc="-30" dirty="0">
                <a:latin typeface="Constantia"/>
                <a:cs typeface="Constantia"/>
              </a:rPr>
              <a:t> </a:t>
            </a:r>
            <a:r>
              <a:rPr sz="2000" dirty="0">
                <a:latin typeface="Constantia"/>
                <a:cs typeface="Constantia"/>
              </a:rPr>
              <a:t>such</a:t>
            </a:r>
            <a:r>
              <a:rPr sz="2000" spc="-60" dirty="0">
                <a:latin typeface="Constantia"/>
                <a:cs typeface="Constantia"/>
              </a:rPr>
              <a:t> </a:t>
            </a:r>
            <a:r>
              <a:rPr sz="2000" dirty="0">
                <a:latin typeface="Constantia"/>
                <a:cs typeface="Constantia"/>
              </a:rPr>
              <a:t>as</a:t>
            </a:r>
            <a:r>
              <a:rPr sz="2000" spc="-35" dirty="0">
                <a:latin typeface="Constantia"/>
                <a:cs typeface="Constantia"/>
              </a:rPr>
              <a:t> </a:t>
            </a:r>
            <a:r>
              <a:rPr sz="2000" spc="-10" dirty="0">
                <a:latin typeface="Constantia"/>
                <a:cs typeface="Constantia"/>
              </a:rPr>
              <a:t>interest</a:t>
            </a:r>
            <a:r>
              <a:rPr sz="2000" spc="-105" dirty="0">
                <a:latin typeface="Constantia"/>
                <a:cs typeface="Constantia"/>
              </a:rPr>
              <a:t> </a:t>
            </a:r>
            <a:r>
              <a:rPr sz="2000" spc="-20" dirty="0">
                <a:latin typeface="Constantia"/>
                <a:cs typeface="Constantia"/>
              </a:rPr>
              <a:t>rate</a:t>
            </a:r>
            <a:r>
              <a:rPr sz="2000" spc="-105" dirty="0">
                <a:latin typeface="Constantia"/>
                <a:cs typeface="Constantia"/>
              </a:rPr>
              <a:t> </a:t>
            </a:r>
            <a:r>
              <a:rPr sz="2000" spc="-10" dirty="0">
                <a:latin typeface="Constantia"/>
                <a:cs typeface="Constantia"/>
              </a:rPr>
              <a:t>variations,  </a:t>
            </a:r>
            <a:r>
              <a:rPr sz="2000" spc="-5" dirty="0">
                <a:latin typeface="Constantia"/>
                <a:cs typeface="Constantia"/>
              </a:rPr>
              <a:t>foreign</a:t>
            </a:r>
            <a:r>
              <a:rPr sz="2000" spc="-130" dirty="0">
                <a:latin typeface="Constantia"/>
                <a:cs typeface="Constantia"/>
              </a:rPr>
              <a:t> </a:t>
            </a:r>
            <a:r>
              <a:rPr sz="2000" spc="-15" dirty="0">
                <a:latin typeface="Constantia"/>
                <a:cs typeface="Constantia"/>
              </a:rPr>
              <a:t>exchange</a:t>
            </a:r>
            <a:r>
              <a:rPr sz="2000" spc="-60" dirty="0">
                <a:latin typeface="Constantia"/>
                <a:cs typeface="Constantia"/>
              </a:rPr>
              <a:t> </a:t>
            </a:r>
            <a:r>
              <a:rPr sz="2000" spc="10" dirty="0">
                <a:latin typeface="Constantia"/>
                <a:cs typeface="Constantia"/>
              </a:rPr>
              <a:t>fluctuations</a:t>
            </a:r>
            <a:r>
              <a:rPr sz="2000" spc="-120" dirty="0">
                <a:latin typeface="Constantia"/>
                <a:cs typeface="Constantia"/>
              </a:rPr>
              <a:t> </a:t>
            </a:r>
            <a:r>
              <a:rPr sz="2000" dirty="0">
                <a:latin typeface="Constantia"/>
                <a:cs typeface="Constantia"/>
              </a:rPr>
              <a:t>and</a:t>
            </a:r>
            <a:r>
              <a:rPr sz="2000" spc="-35" dirty="0">
                <a:latin typeface="Constantia"/>
                <a:cs typeface="Constantia"/>
              </a:rPr>
              <a:t> </a:t>
            </a:r>
            <a:r>
              <a:rPr sz="2000" spc="-15" dirty="0">
                <a:latin typeface="Constantia"/>
                <a:cs typeface="Constantia"/>
              </a:rPr>
              <a:t>price</a:t>
            </a:r>
            <a:r>
              <a:rPr sz="2000" spc="-85" dirty="0">
                <a:latin typeface="Constantia"/>
                <a:cs typeface="Constantia"/>
              </a:rPr>
              <a:t> </a:t>
            </a:r>
            <a:r>
              <a:rPr sz="2000" spc="-5" dirty="0">
                <a:latin typeface="Constantia"/>
                <a:cs typeface="Constantia"/>
              </a:rPr>
              <a:t>risk</a:t>
            </a:r>
            <a:endParaRPr sz="2000">
              <a:latin typeface="Constantia"/>
              <a:cs typeface="Constanti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444500" y="1031494"/>
            <a:ext cx="2286000" cy="788035"/>
          </a:xfrm>
          <a:prstGeom prst="rect">
            <a:avLst/>
          </a:prstGeom>
        </p:spPr>
        <p:txBody>
          <a:bodyPr vert="horz" wrap="square" lIns="0" tIns="13335" rIns="0" bIns="0" rtlCol="0">
            <a:spAutoFit/>
          </a:bodyPr>
          <a:lstStyle/>
          <a:p>
            <a:pPr marL="12700">
              <a:lnSpc>
                <a:spcPct val="100000"/>
              </a:lnSpc>
              <a:spcBef>
                <a:spcPts val="105"/>
              </a:spcBef>
            </a:pPr>
            <a:r>
              <a:rPr sz="5000" spc="-5" dirty="0"/>
              <a:t>Liquidity</a:t>
            </a:r>
            <a:endParaRPr sz="5000"/>
          </a:p>
        </p:txBody>
      </p:sp>
      <p:sp>
        <p:nvSpPr>
          <p:cNvPr id="8" name="object 8"/>
          <p:cNvSpPr txBox="1"/>
          <p:nvPr/>
        </p:nvSpPr>
        <p:spPr>
          <a:xfrm>
            <a:off x="535940" y="2427858"/>
            <a:ext cx="7849234" cy="3098165"/>
          </a:xfrm>
          <a:prstGeom prst="rect">
            <a:avLst/>
          </a:prstGeom>
        </p:spPr>
        <p:txBody>
          <a:bodyPr vert="horz" wrap="square" lIns="0" tIns="12065" rIns="0" bIns="0" rtlCol="0">
            <a:spAutoFit/>
          </a:bodyPr>
          <a:lstStyle/>
          <a:p>
            <a:pPr marL="286385" marR="255904" indent="-274320">
              <a:lnSpc>
                <a:spcPct val="100000"/>
              </a:lnSpc>
              <a:spcBef>
                <a:spcPts val="95"/>
              </a:spcBef>
              <a:buClr>
                <a:srgbClr val="0AD0D9"/>
              </a:buClr>
              <a:buSzPct val="94642"/>
              <a:buFont typeface="Wingdings 2"/>
              <a:buChar char=""/>
              <a:tabLst>
                <a:tab pos="287020" algn="l"/>
              </a:tabLst>
            </a:pPr>
            <a:r>
              <a:rPr sz="2800" b="1" spc="-5" dirty="0">
                <a:latin typeface="Constantia"/>
                <a:cs typeface="Constantia"/>
              </a:rPr>
              <a:t>Cash </a:t>
            </a:r>
            <a:r>
              <a:rPr sz="2800" b="1" spc="-10" dirty="0">
                <a:latin typeface="Constantia"/>
                <a:cs typeface="Constantia"/>
              </a:rPr>
              <a:t>maintained </a:t>
            </a:r>
            <a:r>
              <a:rPr sz="2800" b="1" spc="-15" dirty="0">
                <a:latin typeface="Constantia"/>
                <a:cs typeface="Constantia"/>
              </a:rPr>
              <a:t>by </a:t>
            </a:r>
            <a:r>
              <a:rPr sz="2800" b="1" spc="-5" dirty="0">
                <a:latin typeface="Constantia"/>
                <a:cs typeface="Constantia"/>
              </a:rPr>
              <a:t>the banks and</a:t>
            </a:r>
            <a:r>
              <a:rPr sz="2800" b="1" spc="-295" dirty="0">
                <a:latin typeface="Constantia"/>
                <a:cs typeface="Constantia"/>
              </a:rPr>
              <a:t> </a:t>
            </a:r>
            <a:r>
              <a:rPr sz="2800" b="1" spc="-10" dirty="0">
                <a:latin typeface="Constantia"/>
                <a:cs typeface="Constantia"/>
              </a:rPr>
              <a:t>balances  with </a:t>
            </a:r>
            <a:r>
              <a:rPr sz="2800" b="1" spc="-20" dirty="0">
                <a:latin typeface="Constantia"/>
                <a:cs typeface="Constantia"/>
              </a:rPr>
              <a:t>central </a:t>
            </a:r>
            <a:r>
              <a:rPr sz="2800" b="1" spc="-5" dirty="0">
                <a:latin typeface="Constantia"/>
                <a:cs typeface="Constantia"/>
              </a:rPr>
              <a:t>bank, </a:t>
            </a:r>
            <a:r>
              <a:rPr sz="2800" b="1" spc="-30" dirty="0">
                <a:latin typeface="Constantia"/>
                <a:cs typeface="Constantia"/>
              </a:rPr>
              <a:t>to </a:t>
            </a:r>
            <a:r>
              <a:rPr sz="2800" b="1" spc="-15" dirty="0">
                <a:latin typeface="Constantia"/>
                <a:cs typeface="Constantia"/>
              </a:rPr>
              <a:t>total </a:t>
            </a:r>
            <a:r>
              <a:rPr sz="2800" b="1" spc="-5" dirty="0">
                <a:latin typeface="Constantia"/>
                <a:cs typeface="Constantia"/>
              </a:rPr>
              <a:t>asset </a:t>
            </a:r>
            <a:r>
              <a:rPr sz="2800" b="1" spc="-15" dirty="0">
                <a:latin typeface="Constantia"/>
                <a:cs typeface="Constantia"/>
              </a:rPr>
              <a:t>ratio </a:t>
            </a:r>
            <a:r>
              <a:rPr sz="2800" b="1" spc="-5" dirty="0">
                <a:latin typeface="Constantia"/>
                <a:cs typeface="Constantia"/>
              </a:rPr>
              <a:t>is an  </a:t>
            </a:r>
            <a:r>
              <a:rPr sz="2800" b="1" spc="-10" dirty="0">
                <a:latin typeface="Constantia"/>
                <a:cs typeface="Constantia"/>
              </a:rPr>
              <a:t>indicator </a:t>
            </a:r>
            <a:r>
              <a:rPr sz="2800" b="1" spc="-5" dirty="0">
                <a:latin typeface="Constantia"/>
                <a:cs typeface="Constantia"/>
              </a:rPr>
              <a:t>of bank's</a:t>
            </a:r>
            <a:r>
              <a:rPr sz="2800" b="1" spc="-120" dirty="0">
                <a:latin typeface="Constantia"/>
                <a:cs typeface="Constantia"/>
              </a:rPr>
              <a:t> </a:t>
            </a:r>
            <a:r>
              <a:rPr sz="2800" b="1" spc="-35" dirty="0">
                <a:latin typeface="Constantia"/>
                <a:cs typeface="Constantia"/>
              </a:rPr>
              <a:t>liquidity.</a:t>
            </a:r>
            <a:endParaRPr sz="2800">
              <a:latin typeface="Constantia"/>
              <a:cs typeface="Constantia"/>
            </a:endParaRPr>
          </a:p>
          <a:p>
            <a:pPr marL="286385" marR="5080" indent="-274320">
              <a:lnSpc>
                <a:spcPct val="100000"/>
              </a:lnSpc>
              <a:spcBef>
                <a:spcPts val="675"/>
              </a:spcBef>
              <a:buClr>
                <a:srgbClr val="0AD0D9"/>
              </a:buClr>
              <a:buSzPct val="94642"/>
              <a:buFont typeface="Wingdings 2"/>
              <a:buChar char=""/>
              <a:tabLst>
                <a:tab pos="287020" algn="l"/>
              </a:tabLst>
            </a:pPr>
            <a:r>
              <a:rPr sz="2800" b="1" spc="-5" dirty="0">
                <a:latin typeface="Constantia"/>
                <a:cs typeface="Constantia"/>
              </a:rPr>
              <a:t>In </a:t>
            </a:r>
            <a:r>
              <a:rPr sz="2800" b="1" spc="-20" dirty="0">
                <a:latin typeface="Constantia"/>
                <a:cs typeface="Constantia"/>
              </a:rPr>
              <a:t>general, </a:t>
            </a:r>
            <a:r>
              <a:rPr sz="2800" b="1" spc="-5" dirty="0">
                <a:latin typeface="Constantia"/>
                <a:cs typeface="Constantia"/>
              </a:rPr>
              <a:t>banks with a </a:t>
            </a:r>
            <a:r>
              <a:rPr sz="2800" b="1" spc="-25" dirty="0">
                <a:latin typeface="Constantia"/>
                <a:cs typeface="Constantia"/>
              </a:rPr>
              <a:t>larger </a:t>
            </a:r>
            <a:r>
              <a:rPr sz="2800" b="1" spc="-20" dirty="0">
                <a:latin typeface="Constantia"/>
                <a:cs typeface="Constantia"/>
              </a:rPr>
              <a:t>volume </a:t>
            </a:r>
            <a:r>
              <a:rPr sz="2800" b="1" spc="-5" dirty="0">
                <a:latin typeface="Constantia"/>
                <a:cs typeface="Constantia"/>
              </a:rPr>
              <a:t>of  </a:t>
            </a:r>
            <a:r>
              <a:rPr sz="2800" b="1" spc="-10" dirty="0">
                <a:latin typeface="Constantia"/>
                <a:cs typeface="Constantia"/>
              </a:rPr>
              <a:t>liquid </a:t>
            </a:r>
            <a:r>
              <a:rPr sz="2800" b="1" spc="-5" dirty="0">
                <a:latin typeface="Constantia"/>
                <a:cs typeface="Constantia"/>
              </a:rPr>
              <a:t>assets </a:t>
            </a:r>
            <a:r>
              <a:rPr sz="2800" b="1" spc="-20" dirty="0">
                <a:latin typeface="Constantia"/>
                <a:cs typeface="Constantia"/>
              </a:rPr>
              <a:t>are </a:t>
            </a:r>
            <a:r>
              <a:rPr sz="2800" b="1" spc="-30" dirty="0">
                <a:latin typeface="Constantia"/>
                <a:cs typeface="Constantia"/>
              </a:rPr>
              <a:t>perceived </a:t>
            </a:r>
            <a:r>
              <a:rPr sz="2800" b="1" spc="-15" dirty="0">
                <a:latin typeface="Constantia"/>
                <a:cs typeface="Constantia"/>
              </a:rPr>
              <a:t>safe, </a:t>
            </a:r>
            <a:r>
              <a:rPr sz="2800" b="1" spc="-20" dirty="0">
                <a:latin typeface="Constantia"/>
                <a:cs typeface="Constantia"/>
              </a:rPr>
              <a:t>since </a:t>
            </a:r>
            <a:r>
              <a:rPr sz="2800" b="1" spc="-10" dirty="0">
                <a:latin typeface="Constantia"/>
                <a:cs typeface="Constantia"/>
              </a:rPr>
              <a:t>these  </a:t>
            </a:r>
            <a:r>
              <a:rPr sz="2800" b="1" spc="-5" dirty="0">
                <a:latin typeface="Constantia"/>
                <a:cs typeface="Constantia"/>
              </a:rPr>
              <a:t>assets </a:t>
            </a:r>
            <a:r>
              <a:rPr sz="2800" b="1" spc="-20" dirty="0">
                <a:latin typeface="Constantia"/>
                <a:cs typeface="Constantia"/>
              </a:rPr>
              <a:t>would </a:t>
            </a:r>
            <a:r>
              <a:rPr sz="2800" b="1" spc="-15" dirty="0">
                <a:latin typeface="Constantia"/>
                <a:cs typeface="Constantia"/>
              </a:rPr>
              <a:t>allow </a:t>
            </a:r>
            <a:r>
              <a:rPr sz="2800" b="1" spc="-5" dirty="0">
                <a:latin typeface="Constantia"/>
                <a:cs typeface="Constantia"/>
              </a:rPr>
              <a:t>banks </a:t>
            </a:r>
            <a:r>
              <a:rPr sz="2800" b="1" spc="-30" dirty="0">
                <a:latin typeface="Constantia"/>
                <a:cs typeface="Constantia"/>
              </a:rPr>
              <a:t>to </a:t>
            </a:r>
            <a:r>
              <a:rPr sz="2800" b="1" spc="-10" dirty="0">
                <a:latin typeface="Constantia"/>
                <a:cs typeface="Constantia"/>
              </a:rPr>
              <a:t>meet</a:t>
            </a:r>
            <a:r>
              <a:rPr sz="2800" b="1" spc="-425" dirty="0">
                <a:latin typeface="Constantia"/>
                <a:cs typeface="Constantia"/>
              </a:rPr>
              <a:t> </a:t>
            </a:r>
            <a:r>
              <a:rPr sz="2800" b="1" spc="-15" dirty="0">
                <a:latin typeface="Constantia"/>
                <a:cs typeface="Constantia"/>
              </a:rPr>
              <a:t>unexpected  </a:t>
            </a:r>
            <a:r>
              <a:rPr sz="2800" b="1" spc="-20" dirty="0">
                <a:latin typeface="Constantia"/>
                <a:cs typeface="Constantia"/>
              </a:rPr>
              <a:t>withdrawals.</a:t>
            </a:r>
            <a:endParaRPr sz="2800">
              <a:latin typeface="Constantia"/>
              <a:cs typeface="Constanti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444500" y="1031494"/>
            <a:ext cx="3721735" cy="788035"/>
          </a:xfrm>
          <a:prstGeom prst="rect">
            <a:avLst/>
          </a:prstGeom>
        </p:spPr>
        <p:txBody>
          <a:bodyPr vert="horz" wrap="square" lIns="0" tIns="13335" rIns="0" bIns="0" rtlCol="0">
            <a:spAutoFit/>
          </a:bodyPr>
          <a:lstStyle/>
          <a:p>
            <a:pPr marL="12700">
              <a:lnSpc>
                <a:spcPct val="100000"/>
              </a:lnSpc>
              <a:spcBef>
                <a:spcPts val="105"/>
              </a:spcBef>
            </a:pPr>
            <a:r>
              <a:rPr sz="5000" dirty="0"/>
              <a:t>Rating</a:t>
            </a:r>
            <a:r>
              <a:rPr sz="5000" spc="-110" dirty="0"/>
              <a:t> </a:t>
            </a:r>
            <a:r>
              <a:rPr sz="5000" spc="-15" dirty="0"/>
              <a:t>factors</a:t>
            </a:r>
            <a:endParaRPr sz="5000"/>
          </a:p>
        </p:txBody>
      </p:sp>
      <p:sp>
        <p:nvSpPr>
          <p:cNvPr id="8" name="object 8"/>
          <p:cNvSpPr txBox="1"/>
          <p:nvPr/>
        </p:nvSpPr>
        <p:spPr>
          <a:xfrm>
            <a:off x="535940" y="1883409"/>
            <a:ext cx="8010525" cy="4269740"/>
          </a:xfrm>
          <a:prstGeom prst="rect">
            <a:avLst/>
          </a:prstGeom>
        </p:spPr>
        <p:txBody>
          <a:bodyPr vert="horz" wrap="square" lIns="0" tIns="12700" rIns="0" bIns="0" rtlCol="0">
            <a:spAutoFit/>
          </a:bodyPr>
          <a:lstStyle/>
          <a:p>
            <a:pPr marL="287020" indent="-274320">
              <a:lnSpc>
                <a:spcPct val="100000"/>
              </a:lnSpc>
              <a:spcBef>
                <a:spcPts val="100"/>
              </a:spcBef>
              <a:buClr>
                <a:srgbClr val="0AD0D9"/>
              </a:buClr>
              <a:buSzPct val="93750"/>
              <a:buFont typeface="Wingdings 2"/>
              <a:buChar char=""/>
              <a:tabLst>
                <a:tab pos="287020" algn="l"/>
              </a:tabLst>
            </a:pPr>
            <a:r>
              <a:rPr sz="2400" b="1" spc="-5" dirty="0">
                <a:latin typeface="Constantia"/>
                <a:cs typeface="Constantia"/>
              </a:rPr>
              <a:t>Liquidity </a:t>
            </a:r>
            <a:r>
              <a:rPr sz="2400" b="1" dirty="0">
                <a:latin typeface="Constantia"/>
                <a:cs typeface="Constantia"/>
              </a:rPr>
              <a:t>is </a:t>
            </a:r>
            <a:r>
              <a:rPr sz="2400" b="1" spc="-15" dirty="0">
                <a:latin typeface="Constantia"/>
                <a:cs typeface="Constantia"/>
              </a:rPr>
              <a:t>rated </a:t>
            </a:r>
            <a:r>
              <a:rPr sz="2400" b="1" spc="-5" dirty="0">
                <a:latin typeface="Constantia"/>
                <a:cs typeface="Constantia"/>
              </a:rPr>
              <a:t>based </a:t>
            </a:r>
            <a:r>
              <a:rPr sz="2400" b="1" dirty="0">
                <a:latin typeface="Constantia"/>
                <a:cs typeface="Constantia"/>
              </a:rPr>
              <a:t>on the </a:t>
            </a:r>
            <a:r>
              <a:rPr sz="2400" b="1" spc="-10" dirty="0">
                <a:latin typeface="Constantia"/>
                <a:cs typeface="Constantia"/>
              </a:rPr>
              <a:t>following</a:t>
            </a:r>
            <a:r>
              <a:rPr sz="2400" b="1" spc="-335" dirty="0">
                <a:latin typeface="Constantia"/>
                <a:cs typeface="Constantia"/>
              </a:rPr>
              <a:t> </a:t>
            </a:r>
            <a:r>
              <a:rPr sz="2400" b="1" spc="-5" dirty="0">
                <a:latin typeface="Constantia"/>
                <a:cs typeface="Constantia"/>
              </a:rPr>
              <a:t>factors:</a:t>
            </a:r>
            <a:endParaRPr sz="2400">
              <a:latin typeface="Constantia"/>
              <a:cs typeface="Constantia"/>
            </a:endParaRPr>
          </a:p>
          <a:p>
            <a:pPr>
              <a:lnSpc>
                <a:spcPct val="100000"/>
              </a:lnSpc>
              <a:spcBef>
                <a:spcPts val="50"/>
              </a:spcBef>
              <a:buClr>
                <a:srgbClr val="0AD0D9"/>
              </a:buClr>
              <a:buFont typeface="Wingdings 2"/>
              <a:buChar char=""/>
            </a:pPr>
            <a:endParaRPr sz="2950">
              <a:latin typeface="Times New Roman"/>
              <a:cs typeface="Times New Roman"/>
            </a:endParaRPr>
          </a:p>
          <a:p>
            <a:pPr marL="286385" marR="81915" indent="-274320">
              <a:lnSpc>
                <a:spcPts val="2300"/>
              </a:lnSpc>
              <a:buClr>
                <a:srgbClr val="0AD0D9"/>
              </a:buClr>
              <a:buSzPct val="93750"/>
              <a:buFont typeface="Wingdings 2"/>
              <a:buChar char=""/>
              <a:tabLst>
                <a:tab pos="287020" algn="l"/>
              </a:tabLst>
            </a:pPr>
            <a:r>
              <a:rPr sz="2400" spc="-15" dirty="0">
                <a:latin typeface="Constantia"/>
                <a:cs typeface="Constantia"/>
              </a:rPr>
              <a:t>Sources</a:t>
            </a:r>
            <a:r>
              <a:rPr sz="2400" spc="-120" dirty="0">
                <a:latin typeface="Constantia"/>
                <a:cs typeface="Constantia"/>
              </a:rPr>
              <a:t> </a:t>
            </a:r>
            <a:r>
              <a:rPr sz="2400" dirty="0">
                <a:latin typeface="Constantia"/>
                <a:cs typeface="Constantia"/>
              </a:rPr>
              <a:t>and</a:t>
            </a:r>
            <a:r>
              <a:rPr sz="2400" spc="-80" dirty="0">
                <a:latin typeface="Constantia"/>
                <a:cs typeface="Constantia"/>
              </a:rPr>
              <a:t> </a:t>
            </a:r>
            <a:r>
              <a:rPr sz="2400" spc="-10" dirty="0">
                <a:latin typeface="Constantia"/>
                <a:cs typeface="Constantia"/>
              </a:rPr>
              <a:t>volume</a:t>
            </a:r>
            <a:r>
              <a:rPr sz="2400" spc="-120" dirty="0">
                <a:latin typeface="Constantia"/>
                <a:cs typeface="Constantia"/>
              </a:rPr>
              <a:t> </a:t>
            </a:r>
            <a:r>
              <a:rPr sz="2400" dirty="0">
                <a:latin typeface="Constantia"/>
                <a:cs typeface="Constantia"/>
              </a:rPr>
              <a:t>of</a:t>
            </a:r>
            <a:r>
              <a:rPr sz="2400" spc="30" dirty="0">
                <a:latin typeface="Constantia"/>
                <a:cs typeface="Constantia"/>
              </a:rPr>
              <a:t> </a:t>
            </a:r>
            <a:r>
              <a:rPr sz="2400" dirty="0">
                <a:latin typeface="Constantia"/>
                <a:cs typeface="Constantia"/>
              </a:rPr>
              <a:t>liquid</a:t>
            </a:r>
            <a:r>
              <a:rPr sz="2400" spc="-50" dirty="0">
                <a:latin typeface="Constantia"/>
                <a:cs typeface="Constantia"/>
              </a:rPr>
              <a:t> </a:t>
            </a:r>
            <a:r>
              <a:rPr sz="2400" dirty="0">
                <a:latin typeface="Constantia"/>
                <a:cs typeface="Constantia"/>
              </a:rPr>
              <a:t>funds</a:t>
            </a:r>
            <a:r>
              <a:rPr sz="2400" spc="-110" dirty="0">
                <a:latin typeface="Constantia"/>
                <a:cs typeface="Constantia"/>
              </a:rPr>
              <a:t> </a:t>
            </a:r>
            <a:r>
              <a:rPr sz="2400" spc="-10" dirty="0">
                <a:latin typeface="Constantia"/>
                <a:cs typeface="Constantia"/>
              </a:rPr>
              <a:t>available</a:t>
            </a:r>
            <a:r>
              <a:rPr sz="2400" spc="-100" dirty="0">
                <a:latin typeface="Constantia"/>
                <a:cs typeface="Constantia"/>
              </a:rPr>
              <a:t> </a:t>
            </a:r>
            <a:r>
              <a:rPr sz="2400" spc="-20" dirty="0">
                <a:latin typeface="Constantia"/>
                <a:cs typeface="Constantia"/>
              </a:rPr>
              <a:t>to</a:t>
            </a:r>
            <a:r>
              <a:rPr sz="2400" spc="-70" dirty="0">
                <a:latin typeface="Constantia"/>
                <a:cs typeface="Constantia"/>
              </a:rPr>
              <a:t> </a:t>
            </a:r>
            <a:r>
              <a:rPr sz="2400" spc="-5" dirty="0">
                <a:latin typeface="Constantia"/>
                <a:cs typeface="Constantia"/>
              </a:rPr>
              <a:t>meet</a:t>
            </a:r>
            <a:r>
              <a:rPr sz="2400" spc="-114" dirty="0">
                <a:latin typeface="Constantia"/>
                <a:cs typeface="Constantia"/>
              </a:rPr>
              <a:t> </a:t>
            </a:r>
            <a:r>
              <a:rPr sz="2400" dirty="0">
                <a:latin typeface="Constantia"/>
                <a:cs typeface="Constantia"/>
              </a:rPr>
              <a:t>short  </a:t>
            </a:r>
            <a:r>
              <a:rPr sz="2400" spc="-10" dirty="0">
                <a:latin typeface="Constantia"/>
                <a:cs typeface="Constantia"/>
              </a:rPr>
              <a:t>term</a:t>
            </a:r>
            <a:r>
              <a:rPr sz="2400" spc="-120" dirty="0">
                <a:latin typeface="Constantia"/>
                <a:cs typeface="Constantia"/>
              </a:rPr>
              <a:t> </a:t>
            </a:r>
            <a:r>
              <a:rPr sz="2400" spc="-5" dirty="0">
                <a:latin typeface="Constantia"/>
                <a:cs typeface="Constantia"/>
              </a:rPr>
              <a:t>obligations</a:t>
            </a:r>
            <a:endParaRPr sz="2400">
              <a:latin typeface="Constantia"/>
              <a:cs typeface="Constantia"/>
            </a:endParaRPr>
          </a:p>
          <a:p>
            <a:pPr marL="287020" indent="-274320">
              <a:lnSpc>
                <a:spcPct val="100000"/>
              </a:lnSpc>
              <a:spcBef>
                <a:spcPts val="25"/>
              </a:spcBef>
              <a:buClr>
                <a:srgbClr val="0AD0D9"/>
              </a:buClr>
              <a:buSzPct val="93750"/>
              <a:buFont typeface="Wingdings 2"/>
              <a:buChar char=""/>
              <a:tabLst>
                <a:tab pos="287020" algn="l"/>
              </a:tabLst>
            </a:pPr>
            <a:r>
              <a:rPr sz="2400" spc="-20" dirty="0">
                <a:latin typeface="Constantia"/>
                <a:cs typeface="Constantia"/>
              </a:rPr>
              <a:t>Volatility </a:t>
            </a:r>
            <a:r>
              <a:rPr sz="2400" dirty="0">
                <a:latin typeface="Constantia"/>
                <a:cs typeface="Constantia"/>
              </a:rPr>
              <a:t>of </a:t>
            </a:r>
            <a:r>
              <a:rPr sz="2400" spc="-5" dirty="0">
                <a:latin typeface="Constantia"/>
                <a:cs typeface="Constantia"/>
              </a:rPr>
              <a:t>deposits </a:t>
            </a:r>
            <a:r>
              <a:rPr sz="2400" dirty="0">
                <a:latin typeface="Constantia"/>
                <a:cs typeface="Constantia"/>
              </a:rPr>
              <a:t>and loan</a:t>
            </a:r>
            <a:r>
              <a:rPr sz="2400" spc="-340" dirty="0">
                <a:latin typeface="Constantia"/>
                <a:cs typeface="Constantia"/>
              </a:rPr>
              <a:t> </a:t>
            </a:r>
            <a:r>
              <a:rPr sz="2400" spc="-10" dirty="0">
                <a:latin typeface="Constantia"/>
                <a:cs typeface="Constantia"/>
              </a:rPr>
              <a:t>demand</a:t>
            </a:r>
            <a:endParaRPr sz="2400">
              <a:latin typeface="Constantia"/>
              <a:cs typeface="Constantia"/>
            </a:endParaRPr>
          </a:p>
          <a:p>
            <a:pPr marL="287020" indent="-274320">
              <a:lnSpc>
                <a:spcPct val="100000"/>
              </a:lnSpc>
              <a:buClr>
                <a:srgbClr val="0AD0D9"/>
              </a:buClr>
              <a:buSzPct val="93750"/>
              <a:buFont typeface="Wingdings 2"/>
              <a:buChar char=""/>
              <a:tabLst>
                <a:tab pos="287020" algn="l"/>
              </a:tabLst>
            </a:pPr>
            <a:r>
              <a:rPr sz="2400" spc="-10" dirty="0">
                <a:latin typeface="Constantia"/>
                <a:cs typeface="Constantia"/>
              </a:rPr>
              <a:t>Interest </a:t>
            </a:r>
            <a:r>
              <a:rPr sz="2400" spc="-15" dirty="0">
                <a:latin typeface="Constantia"/>
                <a:cs typeface="Constantia"/>
              </a:rPr>
              <a:t>rates </a:t>
            </a:r>
            <a:r>
              <a:rPr sz="2400" spc="-5" dirty="0">
                <a:latin typeface="Constantia"/>
                <a:cs typeface="Constantia"/>
              </a:rPr>
              <a:t>and maturities </a:t>
            </a:r>
            <a:r>
              <a:rPr sz="2400" dirty="0">
                <a:latin typeface="Constantia"/>
                <a:cs typeface="Constantia"/>
              </a:rPr>
              <a:t>of assets</a:t>
            </a:r>
            <a:r>
              <a:rPr sz="2400" spc="-450" dirty="0">
                <a:latin typeface="Constantia"/>
                <a:cs typeface="Constantia"/>
              </a:rPr>
              <a:t> </a:t>
            </a:r>
            <a:r>
              <a:rPr sz="2400" spc="-5" dirty="0">
                <a:latin typeface="Constantia"/>
                <a:cs typeface="Constantia"/>
              </a:rPr>
              <a:t>and </a:t>
            </a:r>
            <a:r>
              <a:rPr sz="2400" dirty="0">
                <a:latin typeface="Constantia"/>
                <a:cs typeface="Constantia"/>
              </a:rPr>
              <a:t>liabilities</a:t>
            </a:r>
            <a:endParaRPr sz="2400">
              <a:latin typeface="Constantia"/>
              <a:cs typeface="Constantia"/>
            </a:endParaRPr>
          </a:p>
          <a:p>
            <a:pPr marL="287020" indent="-274320">
              <a:lnSpc>
                <a:spcPct val="100000"/>
              </a:lnSpc>
              <a:buClr>
                <a:srgbClr val="0AD0D9"/>
              </a:buClr>
              <a:buSzPct val="93750"/>
              <a:buFont typeface="Wingdings 2"/>
              <a:buChar char=""/>
              <a:tabLst>
                <a:tab pos="287020" algn="l"/>
              </a:tabLst>
            </a:pPr>
            <a:r>
              <a:rPr sz="2400" spc="-25" dirty="0">
                <a:latin typeface="Constantia"/>
                <a:cs typeface="Constantia"/>
              </a:rPr>
              <a:t>Access</a:t>
            </a:r>
            <a:r>
              <a:rPr sz="2400" spc="-80" dirty="0">
                <a:latin typeface="Constantia"/>
                <a:cs typeface="Constantia"/>
              </a:rPr>
              <a:t> </a:t>
            </a:r>
            <a:r>
              <a:rPr sz="2400" spc="-20" dirty="0">
                <a:latin typeface="Constantia"/>
                <a:cs typeface="Constantia"/>
              </a:rPr>
              <a:t>to</a:t>
            </a:r>
            <a:r>
              <a:rPr sz="2400" spc="-60" dirty="0">
                <a:latin typeface="Constantia"/>
                <a:cs typeface="Constantia"/>
              </a:rPr>
              <a:t> </a:t>
            </a:r>
            <a:r>
              <a:rPr sz="2400" spc="-5" dirty="0">
                <a:latin typeface="Constantia"/>
                <a:cs typeface="Constantia"/>
              </a:rPr>
              <a:t>money</a:t>
            </a:r>
            <a:r>
              <a:rPr sz="2400" spc="-55" dirty="0">
                <a:latin typeface="Constantia"/>
                <a:cs typeface="Constantia"/>
              </a:rPr>
              <a:t> </a:t>
            </a:r>
            <a:r>
              <a:rPr sz="2400" spc="-15" dirty="0">
                <a:latin typeface="Constantia"/>
                <a:cs typeface="Constantia"/>
              </a:rPr>
              <a:t>market</a:t>
            </a:r>
            <a:r>
              <a:rPr sz="2400" spc="-135" dirty="0">
                <a:latin typeface="Constantia"/>
                <a:cs typeface="Constantia"/>
              </a:rPr>
              <a:t> </a:t>
            </a:r>
            <a:r>
              <a:rPr sz="2400" dirty="0">
                <a:latin typeface="Constantia"/>
                <a:cs typeface="Constantia"/>
              </a:rPr>
              <a:t>and</a:t>
            </a:r>
            <a:r>
              <a:rPr sz="2400" spc="-60" dirty="0">
                <a:latin typeface="Constantia"/>
                <a:cs typeface="Constantia"/>
              </a:rPr>
              <a:t> </a:t>
            </a:r>
            <a:r>
              <a:rPr sz="2400" dirty="0">
                <a:latin typeface="Constantia"/>
                <a:cs typeface="Constantia"/>
              </a:rPr>
              <a:t>other</a:t>
            </a:r>
            <a:r>
              <a:rPr sz="2400" spc="-125" dirty="0">
                <a:latin typeface="Constantia"/>
                <a:cs typeface="Constantia"/>
              </a:rPr>
              <a:t> </a:t>
            </a:r>
            <a:r>
              <a:rPr sz="2400" spc="-15" dirty="0">
                <a:latin typeface="Constantia"/>
                <a:cs typeface="Constantia"/>
              </a:rPr>
              <a:t>sources</a:t>
            </a:r>
            <a:r>
              <a:rPr sz="2400" spc="-90" dirty="0">
                <a:latin typeface="Constantia"/>
                <a:cs typeface="Constantia"/>
              </a:rPr>
              <a:t> </a:t>
            </a:r>
            <a:r>
              <a:rPr sz="2400" dirty="0">
                <a:latin typeface="Constantia"/>
                <a:cs typeface="Constantia"/>
              </a:rPr>
              <a:t>of</a:t>
            </a:r>
            <a:r>
              <a:rPr sz="2400" spc="25" dirty="0">
                <a:latin typeface="Constantia"/>
                <a:cs typeface="Constantia"/>
              </a:rPr>
              <a:t> </a:t>
            </a:r>
            <a:r>
              <a:rPr sz="2400" dirty="0">
                <a:latin typeface="Constantia"/>
                <a:cs typeface="Constantia"/>
              </a:rPr>
              <a:t>funds</a:t>
            </a:r>
            <a:endParaRPr sz="2400">
              <a:latin typeface="Constantia"/>
              <a:cs typeface="Constantia"/>
            </a:endParaRPr>
          </a:p>
          <a:p>
            <a:pPr marL="287020" indent="-274320">
              <a:lnSpc>
                <a:spcPct val="100000"/>
              </a:lnSpc>
              <a:buClr>
                <a:srgbClr val="0AD0D9"/>
              </a:buClr>
              <a:buSzPct val="93750"/>
              <a:buFont typeface="Wingdings 2"/>
              <a:buChar char=""/>
              <a:tabLst>
                <a:tab pos="287020" algn="l"/>
              </a:tabLst>
            </a:pPr>
            <a:r>
              <a:rPr sz="2400" spc="-5" dirty="0">
                <a:latin typeface="Constantia"/>
                <a:cs typeface="Constantia"/>
              </a:rPr>
              <a:t>Diversification </a:t>
            </a:r>
            <a:r>
              <a:rPr sz="2400" dirty="0">
                <a:latin typeface="Constantia"/>
                <a:cs typeface="Constantia"/>
              </a:rPr>
              <a:t>of funding</a:t>
            </a:r>
            <a:r>
              <a:rPr sz="2400" spc="-155" dirty="0">
                <a:latin typeface="Constantia"/>
                <a:cs typeface="Constantia"/>
              </a:rPr>
              <a:t> </a:t>
            </a:r>
            <a:r>
              <a:rPr sz="2400" spc="-15" dirty="0">
                <a:latin typeface="Constantia"/>
                <a:cs typeface="Constantia"/>
              </a:rPr>
              <a:t>sources</a:t>
            </a:r>
            <a:endParaRPr sz="2400">
              <a:latin typeface="Constantia"/>
              <a:cs typeface="Constantia"/>
            </a:endParaRPr>
          </a:p>
          <a:p>
            <a:pPr marL="287020" indent="-274320">
              <a:lnSpc>
                <a:spcPct val="100000"/>
              </a:lnSpc>
              <a:buClr>
                <a:srgbClr val="0AD0D9"/>
              </a:buClr>
              <a:buSzPct val="93750"/>
              <a:buFont typeface="Wingdings 2"/>
              <a:buChar char=""/>
              <a:tabLst>
                <a:tab pos="287020" algn="l"/>
              </a:tabLst>
            </a:pPr>
            <a:r>
              <a:rPr sz="2400" spc="-15" dirty="0">
                <a:latin typeface="Constantia"/>
                <a:cs typeface="Constantia"/>
              </a:rPr>
              <a:t>Reliance</a:t>
            </a:r>
            <a:r>
              <a:rPr sz="2400" spc="-125" dirty="0">
                <a:latin typeface="Constantia"/>
                <a:cs typeface="Constantia"/>
              </a:rPr>
              <a:t> </a:t>
            </a:r>
            <a:r>
              <a:rPr sz="2400" dirty="0">
                <a:latin typeface="Constantia"/>
                <a:cs typeface="Constantia"/>
              </a:rPr>
              <a:t>on</a:t>
            </a:r>
            <a:r>
              <a:rPr sz="2400" spc="-35" dirty="0">
                <a:latin typeface="Constantia"/>
                <a:cs typeface="Constantia"/>
              </a:rPr>
              <a:t> </a:t>
            </a:r>
            <a:r>
              <a:rPr sz="2400" spc="-10" dirty="0">
                <a:latin typeface="Constantia"/>
                <a:cs typeface="Constantia"/>
              </a:rPr>
              <a:t>inter-bank</a:t>
            </a:r>
            <a:r>
              <a:rPr sz="2400" spc="-20" dirty="0">
                <a:latin typeface="Constantia"/>
                <a:cs typeface="Constantia"/>
              </a:rPr>
              <a:t> </a:t>
            </a:r>
            <a:r>
              <a:rPr sz="2400" spc="-15" dirty="0">
                <a:latin typeface="Constantia"/>
                <a:cs typeface="Constantia"/>
              </a:rPr>
              <a:t>market</a:t>
            </a:r>
            <a:r>
              <a:rPr sz="2400" spc="-85" dirty="0">
                <a:latin typeface="Constantia"/>
                <a:cs typeface="Constantia"/>
              </a:rPr>
              <a:t> </a:t>
            </a:r>
            <a:r>
              <a:rPr sz="2400" spc="-5" dirty="0">
                <a:latin typeface="Constantia"/>
                <a:cs typeface="Constantia"/>
              </a:rPr>
              <a:t>for</a:t>
            </a:r>
            <a:r>
              <a:rPr sz="2400" spc="-135" dirty="0">
                <a:latin typeface="Constantia"/>
                <a:cs typeface="Constantia"/>
              </a:rPr>
              <a:t> </a:t>
            </a:r>
            <a:r>
              <a:rPr sz="2400" dirty="0">
                <a:latin typeface="Constantia"/>
                <a:cs typeface="Constantia"/>
              </a:rPr>
              <a:t>short</a:t>
            </a:r>
            <a:r>
              <a:rPr sz="2400" spc="-80" dirty="0">
                <a:latin typeface="Constantia"/>
                <a:cs typeface="Constantia"/>
              </a:rPr>
              <a:t> </a:t>
            </a:r>
            <a:r>
              <a:rPr sz="2400" spc="-10" dirty="0">
                <a:latin typeface="Constantia"/>
                <a:cs typeface="Constantia"/>
              </a:rPr>
              <a:t>term</a:t>
            </a:r>
            <a:r>
              <a:rPr sz="2400" spc="-55" dirty="0">
                <a:latin typeface="Constantia"/>
                <a:cs typeface="Constantia"/>
              </a:rPr>
              <a:t> </a:t>
            </a:r>
            <a:r>
              <a:rPr sz="2400" dirty="0">
                <a:latin typeface="Constantia"/>
                <a:cs typeface="Constantia"/>
              </a:rPr>
              <a:t>funding</a:t>
            </a:r>
            <a:endParaRPr sz="2400">
              <a:latin typeface="Constantia"/>
              <a:cs typeface="Constantia"/>
            </a:endParaRPr>
          </a:p>
          <a:p>
            <a:pPr marL="287020" indent="-274320">
              <a:lnSpc>
                <a:spcPts val="2590"/>
              </a:lnSpc>
              <a:spcBef>
                <a:spcPts val="5"/>
              </a:spcBef>
              <a:buClr>
                <a:srgbClr val="0AD0D9"/>
              </a:buClr>
              <a:buSzPct val="93750"/>
              <a:buFont typeface="Wingdings 2"/>
              <a:buChar char=""/>
              <a:tabLst>
                <a:tab pos="287020" algn="l"/>
                <a:tab pos="2157095" algn="l"/>
              </a:tabLst>
            </a:pPr>
            <a:r>
              <a:rPr sz="2400" spc="-10" dirty="0">
                <a:latin typeface="Constantia"/>
                <a:cs typeface="Constantia"/>
              </a:rPr>
              <a:t>Management	</a:t>
            </a:r>
            <a:r>
              <a:rPr sz="2400" spc="-5" dirty="0">
                <a:latin typeface="Constantia"/>
                <a:cs typeface="Constantia"/>
              </a:rPr>
              <a:t>ability </a:t>
            </a:r>
            <a:r>
              <a:rPr sz="2400" spc="-20" dirty="0">
                <a:latin typeface="Constantia"/>
                <a:cs typeface="Constantia"/>
              </a:rPr>
              <a:t>to </a:t>
            </a:r>
            <a:r>
              <a:rPr sz="2400" spc="-5" dirty="0">
                <a:latin typeface="Constantia"/>
                <a:cs typeface="Constantia"/>
              </a:rPr>
              <a:t>plan, </a:t>
            </a:r>
            <a:r>
              <a:rPr sz="2400" spc="-15" dirty="0">
                <a:latin typeface="Constantia"/>
                <a:cs typeface="Constantia"/>
              </a:rPr>
              <a:t>control </a:t>
            </a:r>
            <a:r>
              <a:rPr sz="2400" spc="-5" dirty="0">
                <a:latin typeface="Constantia"/>
                <a:cs typeface="Constantia"/>
              </a:rPr>
              <a:t>and </a:t>
            </a:r>
            <a:r>
              <a:rPr sz="2400" spc="-10" dirty="0">
                <a:latin typeface="Constantia"/>
                <a:cs typeface="Constantia"/>
              </a:rPr>
              <a:t>measure</a:t>
            </a:r>
            <a:r>
              <a:rPr sz="2400" spc="-315" dirty="0">
                <a:latin typeface="Constantia"/>
                <a:cs typeface="Constantia"/>
              </a:rPr>
              <a:t> </a:t>
            </a:r>
            <a:r>
              <a:rPr sz="2400" spc="-5" dirty="0">
                <a:latin typeface="Constantia"/>
                <a:cs typeface="Constantia"/>
              </a:rPr>
              <a:t>liquidity</a:t>
            </a:r>
            <a:endParaRPr sz="2400">
              <a:latin typeface="Constantia"/>
              <a:cs typeface="Constantia"/>
            </a:endParaRPr>
          </a:p>
          <a:p>
            <a:pPr marL="286385">
              <a:lnSpc>
                <a:spcPts val="2590"/>
              </a:lnSpc>
            </a:pPr>
            <a:r>
              <a:rPr sz="2400" spc="-20" dirty="0">
                <a:latin typeface="Constantia"/>
                <a:cs typeface="Constantia"/>
              </a:rPr>
              <a:t>process.</a:t>
            </a:r>
            <a:endParaRPr sz="2400">
              <a:latin typeface="Constantia"/>
              <a:cs typeface="Constantia"/>
            </a:endParaRPr>
          </a:p>
          <a:p>
            <a:pPr marL="287020" indent="-274320">
              <a:lnSpc>
                <a:spcPct val="100000"/>
              </a:lnSpc>
              <a:buClr>
                <a:srgbClr val="0AD0D9"/>
              </a:buClr>
              <a:buSzPct val="93750"/>
              <a:buFont typeface="Wingdings 2"/>
              <a:buChar char=""/>
              <a:tabLst>
                <a:tab pos="287020" algn="l"/>
              </a:tabLst>
            </a:pPr>
            <a:r>
              <a:rPr sz="2400" spc="-10" dirty="0">
                <a:latin typeface="Constantia"/>
                <a:cs typeface="Constantia"/>
              </a:rPr>
              <a:t>Contingency</a:t>
            </a:r>
            <a:r>
              <a:rPr sz="2400" spc="-95" dirty="0">
                <a:latin typeface="Constantia"/>
                <a:cs typeface="Constantia"/>
              </a:rPr>
              <a:t> </a:t>
            </a:r>
            <a:r>
              <a:rPr sz="2400" dirty="0">
                <a:latin typeface="Constantia"/>
                <a:cs typeface="Constantia"/>
              </a:rPr>
              <a:t>plan</a:t>
            </a:r>
            <a:endParaRPr sz="2400">
              <a:latin typeface="Constantia"/>
              <a:cs typeface="Constanti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444500" y="1031494"/>
            <a:ext cx="6936740" cy="788035"/>
          </a:xfrm>
          <a:prstGeom prst="rect">
            <a:avLst/>
          </a:prstGeom>
        </p:spPr>
        <p:txBody>
          <a:bodyPr vert="horz" wrap="square" lIns="0" tIns="13335" rIns="0" bIns="0" rtlCol="0">
            <a:spAutoFit/>
          </a:bodyPr>
          <a:lstStyle/>
          <a:p>
            <a:pPr marL="12700">
              <a:lnSpc>
                <a:spcPct val="100000"/>
              </a:lnSpc>
              <a:spcBef>
                <a:spcPts val="105"/>
              </a:spcBef>
            </a:pPr>
            <a:r>
              <a:rPr sz="5000" spc="-5" dirty="0"/>
              <a:t>Sensitivity </a:t>
            </a:r>
            <a:r>
              <a:rPr sz="5000" spc="-25" dirty="0"/>
              <a:t>to </a:t>
            </a:r>
            <a:r>
              <a:rPr sz="5000" spc="-35" dirty="0"/>
              <a:t>Market</a:t>
            </a:r>
            <a:r>
              <a:rPr sz="5000" spc="-80" dirty="0"/>
              <a:t> </a:t>
            </a:r>
            <a:r>
              <a:rPr sz="5000" spc="-10" dirty="0"/>
              <a:t>Risks</a:t>
            </a:r>
            <a:endParaRPr sz="5000"/>
          </a:p>
        </p:txBody>
      </p:sp>
      <p:sp>
        <p:nvSpPr>
          <p:cNvPr id="8" name="object 8"/>
          <p:cNvSpPr txBox="1"/>
          <p:nvPr/>
        </p:nvSpPr>
        <p:spPr>
          <a:xfrm>
            <a:off x="535940" y="1947418"/>
            <a:ext cx="6963409" cy="819150"/>
          </a:xfrm>
          <a:prstGeom prst="rect">
            <a:avLst/>
          </a:prstGeom>
        </p:spPr>
        <p:txBody>
          <a:bodyPr vert="horz" wrap="square" lIns="0" tIns="13335" rIns="0" bIns="0" rtlCol="0">
            <a:spAutoFit/>
          </a:bodyPr>
          <a:lstStyle/>
          <a:p>
            <a:pPr marL="286385" marR="5080" indent="-274320">
              <a:lnSpc>
                <a:spcPct val="100000"/>
              </a:lnSpc>
              <a:spcBef>
                <a:spcPts val="105"/>
              </a:spcBef>
              <a:buClr>
                <a:srgbClr val="0AD0D9"/>
              </a:buClr>
              <a:buSzPct val="94230"/>
              <a:buFont typeface="Wingdings 2"/>
              <a:buChar char=""/>
              <a:tabLst>
                <a:tab pos="287020" algn="l"/>
              </a:tabLst>
            </a:pPr>
            <a:r>
              <a:rPr sz="2600" b="1" spc="-5" dirty="0">
                <a:latin typeface="Constantia"/>
                <a:cs typeface="Constantia"/>
              </a:rPr>
              <a:t>Sensitivity</a:t>
            </a:r>
            <a:r>
              <a:rPr sz="2600" b="1" spc="-114" dirty="0">
                <a:latin typeface="Constantia"/>
                <a:cs typeface="Constantia"/>
              </a:rPr>
              <a:t> </a:t>
            </a:r>
            <a:r>
              <a:rPr sz="2600" b="1" spc="-20" dirty="0">
                <a:latin typeface="Constantia"/>
                <a:cs typeface="Constantia"/>
              </a:rPr>
              <a:t>to</a:t>
            </a:r>
            <a:r>
              <a:rPr sz="2600" b="1" spc="-75" dirty="0">
                <a:latin typeface="Constantia"/>
                <a:cs typeface="Constantia"/>
              </a:rPr>
              <a:t> </a:t>
            </a:r>
            <a:r>
              <a:rPr sz="2600" b="1" spc="-20" dirty="0">
                <a:latin typeface="Constantia"/>
                <a:cs typeface="Constantia"/>
              </a:rPr>
              <a:t>market</a:t>
            </a:r>
            <a:r>
              <a:rPr sz="2600" b="1" spc="-100" dirty="0">
                <a:latin typeface="Constantia"/>
                <a:cs typeface="Constantia"/>
              </a:rPr>
              <a:t> </a:t>
            </a:r>
            <a:r>
              <a:rPr sz="2600" b="1" spc="-5" dirty="0">
                <a:latin typeface="Constantia"/>
                <a:cs typeface="Constantia"/>
              </a:rPr>
              <a:t>risks</a:t>
            </a:r>
            <a:r>
              <a:rPr sz="2600" b="1" spc="-75" dirty="0">
                <a:latin typeface="Constantia"/>
                <a:cs typeface="Constantia"/>
              </a:rPr>
              <a:t> </a:t>
            </a:r>
            <a:r>
              <a:rPr sz="2600" b="1" dirty="0">
                <a:latin typeface="Constantia"/>
                <a:cs typeface="Constantia"/>
              </a:rPr>
              <a:t>is</a:t>
            </a:r>
            <a:r>
              <a:rPr sz="2600" b="1" spc="-55" dirty="0">
                <a:latin typeface="Constantia"/>
                <a:cs typeface="Constantia"/>
              </a:rPr>
              <a:t> </a:t>
            </a:r>
            <a:r>
              <a:rPr sz="2600" b="1" dirty="0">
                <a:latin typeface="Constantia"/>
                <a:cs typeface="Constantia"/>
              </a:rPr>
              <a:t>not</a:t>
            </a:r>
            <a:r>
              <a:rPr sz="2600" b="1" spc="-90" dirty="0">
                <a:latin typeface="Constantia"/>
                <a:cs typeface="Constantia"/>
              </a:rPr>
              <a:t> </a:t>
            </a:r>
            <a:r>
              <a:rPr sz="2600" b="1" spc="-10" dirty="0">
                <a:latin typeface="Constantia"/>
                <a:cs typeface="Constantia"/>
              </a:rPr>
              <a:t>taken</a:t>
            </a:r>
            <a:r>
              <a:rPr sz="2600" b="1" spc="-55" dirty="0">
                <a:latin typeface="Constantia"/>
                <a:cs typeface="Constantia"/>
              </a:rPr>
              <a:t> </a:t>
            </a:r>
            <a:r>
              <a:rPr sz="2600" b="1" spc="-10" dirty="0">
                <a:latin typeface="Constantia"/>
                <a:cs typeface="Constantia"/>
              </a:rPr>
              <a:t>into  consideration </a:t>
            </a:r>
            <a:r>
              <a:rPr sz="2600" b="1" spc="-15" dirty="0">
                <a:latin typeface="Constantia"/>
                <a:cs typeface="Constantia"/>
              </a:rPr>
              <a:t>by</a:t>
            </a:r>
            <a:r>
              <a:rPr sz="2600" b="1" spc="-120" dirty="0">
                <a:latin typeface="Constantia"/>
                <a:cs typeface="Constantia"/>
              </a:rPr>
              <a:t> </a:t>
            </a:r>
            <a:r>
              <a:rPr sz="2600" b="1" spc="-5" dirty="0">
                <a:latin typeface="Constantia"/>
                <a:cs typeface="Constantia"/>
              </a:rPr>
              <a:t>CBI.</a:t>
            </a:r>
            <a:endParaRPr sz="2600">
              <a:latin typeface="Constantia"/>
              <a:cs typeface="Constanti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444500" y="1031494"/>
            <a:ext cx="3721735" cy="788035"/>
          </a:xfrm>
          <a:prstGeom prst="rect">
            <a:avLst/>
          </a:prstGeom>
        </p:spPr>
        <p:txBody>
          <a:bodyPr vert="horz" wrap="square" lIns="0" tIns="13335" rIns="0" bIns="0" rtlCol="0">
            <a:spAutoFit/>
          </a:bodyPr>
          <a:lstStyle/>
          <a:p>
            <a:pPr marL="12700">
              <a:lnSpc>
                <a:spcPct val="100000"/>
              </a:lnSpc>
              <a:spcBef>
                <a:spcPts val="105"/>
              </a:spcBef>
            </a:pPr>
            <a:r>
              <a:rPr sz="5000" dirty="0"/>
              <a:t>Rating</a:t>
            </a:r>
            <a:r>
              <a:rPr sz="5000" spc="-110" dirty="0"/>
              <a:t> </a:t>
            </a:r>
            <a:r>
              <a:rPr sz="5000" spc="-15" dirty="0"/>
              <a:t>factors</a:t>
            </a:r>
            <a:endParaRPr sz="5000"/>
          </a:p>
        </p:txBody>
      </p:sp>
      <p:sp>
        <p:nvSpPr>
          <p:cNvPr id="8" name="object 8"/>
          <p:cNvSpPr txBox="1"/>
          <p:nvPr/>
        </p:nvSpPr>
        <p:spPr>
          <a:xfrm>
            <a:off x="535940" y="1947418"/>
            <a:ext cx="7942580" cy="4289425"/>
          </a:xfrm>
          <a:prstGeom prst="rect">
            <a:avLst/>
          </a:prstGeom>
        </p:spPr>
        <p:txBody>
          <a:bodyPr vert="horz" wrap="square" lIns="0" tIns="13335" rIns="0" bIns="0" rtlCol="0">
            <a:spAutoFit/>
          </a:bodyPr>
          <a:lstStyle/>
          <a:p>
            <a:pPr marL="286385" marR="387350" indent="-274320">
              <a:lnSpc>
                <a:spcPct val="100000"/>
              </a:lnSpc>
              <a:spcBef>
                <a:spcPts val="105"/>
              </a:spcBef>
              <a:buClr>
                <a:srgbClr val="0AD0D9"/>
              </a:buClr>
              <a:buSzPct val="94230"/>
              <a:buFont typeface="Wingdings 2"/>
              <a:buChar char=""/>
              <a:tabLst>
                <a:tab pos="287020" algn="l"/>
              </a:tabLst>
            </a:pPr>
            <a:r>
              <a:rPr sz="2600" b="1" spc="-20" dirty="0">
                <a:latin typeface="Constantia"/>
                <a:cs typeface="Constantia"/>
              </a:rPr>
              <a:t>Market</a:t>
            </a:r>
            <a:r>
              <a:rPr sz="2600" b="1" spc="-135" dirty="0">
                <a:latin typeface="Constantia"/>
                <a:cs typeface="Constantia"/>
              </a:rPr>
              <a:t> </a:t>
            </a:r>
            <a:r>
              <a:rPr sz="2600" b="1" spc="-5" dirty="0">
                <a:latin typeface="Constantia"/>
                <a:cs typeface="Constantia"/>
              </a:rPr>
              <a:t>risk</a:t>
            </a:r>
            <a:r>
              <a:rPr sz="2600" b="1" spc="-35" dirty="0">
                <a:latin typeface="Constantia"/>
                <a:cs typeface="Constantia"/>
              </a:rPr>
              <a:t> </a:t>
            </a:r>
            <a:r>
              <a:rPr sz="2600" b="1" dirty="0">
                <a:latin typeface="Constantia"/>
                <a:cs typeface="Constantia"/>
              </a:rPr>
              <a:t>is</a:t>
            </a:r>
            <a:r>
              <a:rPr sz="2600" b="1" spc="-55" dirty="0">
                <a:latin typeface="Constantia"/>
                <a:cs typeface="Constantia"/>
              </a:rPr>
              <a:t> </a:t>
            </a:r>
            <a:r>
              <a:rPr sz="2600" b="1" dirty="0">
                <a:latin typeface="Constantia"/>
                <a:cs typeface="Constantia"/>
              </a:rPr>
              <a:t>based</a:t>
            </a:r>
            <a:r>
              <a:rPr sz="2600" b="1" spc="-45" dirty="0">
                <a:latin typeface="Constantia"/>
                <a:cs typeface="Constantia"/>
              </a:rPr>
              <a:t> </a:t>
            </a:r>
            <a:r>
              <a:rPr sz="2600" b="1" spc="-10" dirty="0">
                <a:latin typeface="Constantia"/>
                <a:cs typeface="Constantia"/>
              </a:rPr>
              <a:t>primarily</a:t>
            </a:r>
            <a:r>
              <a:rPr sz="2600" b="1" spc="-150" dirty="0">
                <a:latin typeface="Constantia"/>
                <a:cs typeface="Constantia"/>
              </a:rPr>
              <a:t> </a:t>
            </a:r>
            <a:r>
              <a:rPr sz="2600" b="1" dirty="0">
                <a:latin typeface="Constantia"/>
                <a:cs typeface="Constantia"/>
              </a:rPr>
              <a:t>on</a:t>
            </a:r>
            <a:r>
              <a:rPr sz="2600" b="1" spc="-55" dirty="0">
                <a:latin typeface="Constantia"/>
                <a:cs typeface="Constantia"/>
              </a:rPr>
              <a:t> </a:t>
            </a:r>
            <a:r>
              <a:rPr sz="2600" b="1" dirty="0">
                <a:latin typeface="Constantia"/>
                <a:cs typeface="Constantia"/>
              </a:rPr>
              <a:t>the</a:t>
            </a:r>
            <a:r>
              <a:rPr sz="2600" b="1" spc="-80" dirty="0">
                <a:latin typeface="Constantia"/>
                <a:cs typeface="Constantia"/>
              </a:rPr>
              <a:t> </a:t>
            </a:r>
            <a:r>
              <a:rPr sz="2600" b="1" spc="-10" dirty="0">
                <a:latin typeface="Constantia"/>
                <a:cs typeface="Constantia"/>
              </a:rPr>
              <a:t>following  </a:t>
            </a:r>
            <a:r>
              <a:rPr sz="2600" b="1" spc="-5" dirty="0">
                <a:latin typeface="Constantia"/>
                <a:cs typeface="Constantia"/>
              </a:rPr>
              <a:t>evaluation</a:t>
            </a:r>
            <a:r>
              <a:rPr sz="2600" b="1" spc="-100" dirty="0">
                <a:latin typeface="Constantia"/>
                <a:cs typeface="Constantia"/>
              </a:rPr>
              <a:t> </a:t>
            </a:r>
            <a:r>
              <a:rPr sz="2600" b="1" spc="-5" dirty="0">
                <a:latin typeface="Constantia"/>
                <a:cs typeface="Constantia"/>
              </a:rPr>
              <a:t>factors:</a:t>
            </a:r>
            <a:endParaRPr sz="2600">
              <a:latin typeface="Constantia"/>
              <a:cs typeface="Constantia"/>
            </a:endParaRPr>
          </a:p>
          <a:p>
            <a:pPr>
              <a:lnSpc>
                <a:spcPct val="100000"/>
              </a:lnSpc>
              <a:buClr>
                <a:srgbClr val="0AD0D9"/>
              </a:buClr>
              <a:buFont typeface="Wingdings 2"/>
              <a:buChar char=""/>
            </a:pPr>
            <a:endParaRPr sz="3800">
              <a:latin typeface="Times New Roman"/>
              <a:cs typeface="Times New Roman"/>
            </a:endParaRPr>
          </a:p>
          <a:p>
            <a:pPr marL="286385" marR="5080" indent="-274320">
              <a:lnSpc>
                <a:spcPct val="100000"/>
              </a:lnSpc>
              <a:buClr>
                <a:srgbClr val="0AD0D9"/>
              </a:buClr>
              <a:buSzPct val="94230"/>
              <a:buFont typeface="Wingdings 2"/>
              <a:buChar char=""/>
              <a:tabLst>
                <a:tab pos="287020" algn="l"/>
              </a:tabLst>
            </a:pPr>
            <a:r>
              <a:rPr sz="2600" spc="-5" dirty="0">
                <a:latin typeface="Constantia"/>
                <a:cs typeface="Constantia"/>
              </a:rPr>
              <a:t>Sensitivity</a:t>
            </a:r>
            <a:r>
              <a:rPr sz="2600" spc="-125" dirty="0">
                <a:latin typeface="Constantia"/>
                <a:cs typeface="Constantia"/>
              </a:rPr>
              <a:t> </a:t>
            </a:r>
            <a:r>
              <a:rPr sz="2600" spc="-20" dirty="0">
                <a:latin typeface="Constantia"/>
                <a:cs typeface="Constantia"/>
              </a:rPr>
              <a:t>to</a:t>
            </a:r>
            <a:r>
              <a:rPr sz="2600" spc="-150" dirty="0">
                <a:latin typeface="Constantia"/>
                <a:cs typeface="Constantia"/>
              </a:rPr>
              <a:t> </a:t>
            </a:r>
            <a:r>
              <a:rPr sz="2600" spc="-15" dirty="0">
                <a:latin typeface="Constantia"/>
                <a:cs typeface="Constantia"/>
              </a:rPr>
              <a:t>adverse</a:t>
            </a:r>
            <a:r>
              <a:rPr sz="2600" spc="-135" dirty="0">
                <a:latin typeface="Constantia"/>
                <a:cs typeface="Constantia"/>
              </a:rPr>
              <a:t> </a:t>
            </a:r>
            <a:r>
              <a:rPr sz="2600" spc="-15" dirty="0">
                <a:latin typeface="Constantia"/>
                <a:cs typeface="Constantia"/>
              </a:rPr>
              <a:t>changes</a:t>
            </a:r>
            <a:r>
              <a:rPr sz="2600" spc="-45" dirty="0">
                <a:latin typeface="Constantia"/>
                <a:cs typeface="Constantia"/>
              </a:rPr>
              <a:t> </a:t>
            </a:r>
            <a:r>
              <a:rPr sz="2600" spc="-10" dirty="0">
                <a:latin typeface="Constantia"/>
                <a:cs typeface="Constantia"/>
              </a:rPr>
              <a:t>in</a:t>
            </a:r>
            <a:r>
              <a:rPr sz="2600" spc="-30" dirty="0">
                <a:latin typeface="Constantia"/>
                <a:cs typeface="Constantia"/>
              </a:rPr>
              <a:t> </a:t>
            </a:r>
            <a:r>
              <a:rPr sz="2600" spc="-10" dirty="0">
                <a:latin typeface="Constantia"/>
                <a:cs typeface="Constantia"/>
              </a:rPr>
              <a:t>interest</a:t>
            </a:r>
            <a:r>
              <a:rPr sz="2600" spc="-114" dirty="0">
                <a:latin typeface="Constantia"/>
                <a:cs typeface="Constantia"/>
              </a:rPr>
              <a:t> </a:t>
            </a:r>
            <a:r>
              <a:rPr sz="2600" spc="-20" dirty="0">
                <a:latin typeface="Constantia"/>
                <a:cs typeface="Constantia"/>
              </a:rPr>
              <a:t>rates,</a:t>
            </a:r>
            <a:r>
              <a:rPr sz="2600" spc="-25" dirty="0">
                <a:latin typeface="Constantia"/>
                <a:cs typeface="Constantia"/>
              </a:rPr>
              <a:t> </a:t>
            </a:r>
            <a:r>
              <a:rPr sz="2600" spc="-10" dirty="0">
                <a:latin typeface="Constantia"/>
                <a:cs typeface="Constantia"/>
              </a:rPr>
              <a:t>foreign  </a:t>
            </a:r>
            <a:r>
              <a:rPr sz="2600" spc="-20" dirty="0">
                <a:latin typeface="Constantia"/>
                <a:cs typeface="Constantia"/>
              </a:rPr>
              <a:t>exchange rates, </a:t>
            </a:r>
            <a:r>
              <a:rPr sz="2600" spc="-10" dirty="0">
                <a:latin typeface="Constantia"/>
                <a:cs typeface="Constantia"/>
              </a:rPr>
              <a:t>commodity </a:t>
            </a:r>
            <a:r>
              <a:rPr sz="2600" spc="-15" dirty="0">
                <a:latin typeface="Constantia"/>
                <a:cs typeface="Constantia"/>
              </a:rPr>
              <a:t>prices, </a:t>
            </a:r>
            <a:r>
              <a:rPr sz="2600" spc="-5" dirty="0">
                <a:latin typeface="Constantia"/>
                <a:cs typeface="Constantia"/>
              </a:rPr>
              <a:t>fixed</a:t>
            </a:r>
            <a:r>
              <a:rPr sz="2600" spc="-360" dirty="0">
                <a:latin typeface="Constantia"/>
                <a:cs typeface="Constantia"/>
              </a:rPr>
              <a:t> </a:t>
            </a:r>
            <a:r>
              <a:rPr sz="2600" dirty="0">
                <a:latin typeface="Constantia"/>
                <a:cs typeface="Constantia"/>
              </a:rPr>
              <a:t>assets</a:t>
            </a:r>
            <a:endParaRPr sz="2600">
              <a:latin typeface="Constantia"/>
              <a:cs typeface="Constantia"/>
            </a:endParaRPr>
          </a:p>
          <a:p>
            <a:pPr marL="652780" lvl="1" indent="-247650">
              <a:lnSpc>
                <a:spcPct val="100000"/>
              </a:lnSpc>
              <a:spcBef>
                <a:spcPts val="585"/>
              </a:spcBef>
              <a:buClr>
                <a:srgbClr val="0E6EC5"/>
              </a:buClr>
              <a:buSzPct val="85416"/>
              <a:buFont typeface="Wingdings 2"/>
              <a:buChar char=""/>
              <a:tabLst>
                <a:tab pos="653415" algn="l"/>
              </a:tabLst>
            </a:pPr>
            <a:r>
              <a:rPr sz="2400" spc="-15" dirty="0">
                <a:latin typeface="Constantia"/>
                <a:cs typeface="Constantia"/>
              </a:rPr>
              <a:t>Nature </a:t>
            </a:r>
            <a:r>
              <a:rPr sz="2400" dirty="0">
                <a:latin typeface="Constantia"/>
                <a:cs typeface="Constantia"/>
              </a:rPr>
              <a:t>of </a:t>
            </a:r>
            <a:r>
              <a:rPr sz="2400" spc="-5" dirty="0">
                <a:latin typeface="Constantia"/>
                <a:cs typeface="Constantia"/>
              </a:rPr>
              <a:t>the operations </a:t>
            </a:r>
            <a:r>
              <a:rPr sz="2400" dirty="0">
                <a:latin typeface="Constantia"/>
                <a:cs typeface="Constantia"/>
              </a:rPr>
              <a:t>of </a:t>
            </a:r>
            <a:r>
              <a:rPr sz="2400" spc="-5" dirty="0">
                <a:latin typeface="Constantia"/>
                <a:cs typeface="Constantia"/>
              </a:rPr>
              <a:t>the</a:t>
            </a:r>
            <a:r>
              <a:rPr sz="2400" spc="-375" dirty="0">
                <a:latin typeface="Constantia"/>
                <a:cs typeface="Constantia"/>
              </a:rPr>
              <a:t> </a:t>
            </a:r>
            <a:r>
              <a:rPr sz="2400" spc="-10" dirty="0">
                <a:latin typeface="Constantia"/>
                <a:cs typeface="Constantia"/>
              </a:rPr>
              <a:t>bank</a:t>
            </a:r>
            <a:endParaRPr sz="2400">
              <a:latin typeface="Constantia"/>
              <a:cs typeface="Constantia"/>
            </a:endParaRPr>
          </a:p>
          <a:p>
            <a:pPr marL="652780" lvl="1" indent="-247650">
              <a:lnSpc>
                <a:spcPct val="100000"/>
              </a:lnSpc>
              <a:spcBef>
                <a:spcPts val="575"/>
              </a:spcBef>
              <a:buClr>
                <a:srgbClr val="0E6EC5"/>
              </a:buClr>
              <a:buSzPct val="85416"/>
              <a:buFont typeface="Wingdings 2"/>
              <a:buChar char=""/>
              <a:tabLst>
                <a:tab pos="653415" algn="l"/>
              </a:tabLst>
            </a:pPr>
            <a:r>
              <a:rPr sz="2400" spc="-30" dirty="0">
                <a:latin typeface="Constantia"/>
                <a:cs typeface="Constantia"/>
              </a:rPr>
              <a:t>Trends </a:t>
            </a:r>
            <a:r>
              <a:rPr sz="2400" spc="-5" dirty="0">
                <a:latin typeface="Constantia"/>
                <a:cs typeface="Constantia"/>
              </a:rPr>
              <a:t>in the </a:t>
            </a:r>
            <a:r>
              <a:rPr sz="2400" spc="-10" dirty="0">
                <a:latin typeface="Constantia"/>
                <a:cs typeface="Constantia"/>
              </a:rPr>
              <a:t>foreign </a:t>
            </a:r>
            <a:r>
              <a:rPr sz="2400" spc="-5" dirty="0">
                <a:latin typeface="Constantia"/>
                <a:cs typeface="Constantia"/>
              </a:rPr>
              <a:t>currencies</a:t>
            </a:r>
            <a:r>
              <a:rPr sz="2400" spc="-355" dirty="0">
                <a:latin typeface="Constantia"/>
                <a:cs typeface="Constantia"/>
              </a:rPr>
              <a:t> </a:t>
            </a:r>
            <a:r>
              <a:rPr sz="2400" spc="-10" dirty="0">
                <a:latin typeface="Constantia"/>
                <a:cs typeface="Constantia"/>
              </a:rPr>
              <a:t>exposure</a:t>
            </a:r>
            <a:endParaRPr sz="2400">
              <a:latin typeface="Constantia"/>
              <a:cs typeface="Constantia"/>
            </a:endParaRPr>
          </a:p>
          <a:p>
            <a:pPr marL="652780" lvl="1" indent="-247650">
              <a:lnSpc>
                <a:spcPct val="100000"/>
              </a:lnSpc>
              <a:spcBef>
                <a:spcPts val="575"/>
              </a:spcBef>
              <a:buClr>
                <a:srgbClr val="0E6EC5"/>
              </a:buClr>
              <a:buSzPct val="85416"/>
              <a:buFont typeface="Wingdings 2"/>
              <a:buChar char=""/>
              <a:tabLst>
                <a:tab pos="653415" algn="l"/>
              </a:tabLst>
            </a:pPr>
            <a:r>
              <a:rPr sz="2400" spc="-15" dirty="0">
                <a:latin typeface="Constantia"/>
                <a:cs typeface="Constantia"/>
              </a:rPr>
              <a:t>Changes</a:t>
            </a:r>
            <a:r>
              <a:rPr sz="2400" spc="-55" dirty="0">
                <a:latin typeface="Constantia"/>
                <a:cs typeface="Constantia"/>
              </a:rPr>
              <a:t> </a:t>
            </a:r>
            <a:r>
              <a:rPr sz="2400" spc="-5" dirty="0">
                <a:latin typeface="Constantia"/>
                <a:cs typeface="Constantia"/>
              </a:rPr>
              <a:t>in</a:t>
            </a:r>
            <a:r>
              <a:rPr sz="2400" spc="-70" dirty="0">
                <a:latin typeface="Constantia"/>
                <a:cs typeface="Constantia"/>
              </a:rPr>
              <a:t> </a:t>
            </a:r>
            <a:r>
              <a:rPr sz="2400" spc="-5" dirty="0">
                <a:latin typeface="Constantia"/>
                <a:cs typeface="Constantia"/>
              </a:rPr>
              <a:t>the</a:t>
            </a:r>
            <a:r>
              <a:rPr sz="2400" spc="-140" dirty="0">
                <a:latin typeface="Constantia"/>
                <a:cs typeface="Constantia"/>
              </a:rPr>
              <a:t> </a:t>
            </a:r>
            <a:r>
              <a:rPr sz="2400" spc="-5" dirty="0">
                <a:latin typeface="Constantia"/>
                <a:cs typeface="Constantia"/>
              </a:rPr>
              <a:t>value</a:t>
            </a:r>
            <a:r>
              <a:rPr sz="2400" spc="-120" dirty="0">
                <a:latin typeface="Constantia"/>
                <a:cs typeface="Constantia"/>
              </a:rPr>
              <a:t> </a:t>
            </a:r>
            <a:r>
              <a:rPr sz="2400" dirty="0">
                <a:latin typeface="Constantia"/>
                <a:cs typeface="Constantia"/>
              </a:rPr>
              <a:t>of</a:t>
            </a:r>
            <a:r>
              <a:rPr sz="2400" spc="30" dirty="0">
                <a:latin typeface="Constantia"/>
                <a:cs typeface="Constantia"/>
              </a:rPr>
              <a:t> </a:t>
            </a:r>
            <a:r>
              <a:rPr sz="2400" spc="-5" dirty="0">
                <a:latin typeface="Constantia"/>
                <a:cs typeface="Constantia"/>
              </a:rPr>
              <a:t>the</a:t>
            </a:r>
            <a:r>
              <a:rPr sz="2400" spc="-85" dirty="0">
                <a:latin typeface="Constantia"/>
                <a:cs typeface="Constantia"/>
              </a:rPr>
              <a:t> </a:t>
            </a:r>
            <a:r>
              <a:rPr sz="2400" spc="-5" dirty="0">
                <a:latin typeface="Constantia"/>
                <a:cs typeface="Constantia"/>
              </a:rPr>
              <a:t>fixed</a:t>
            </a:r>
            <a:r>
              <a:rPr sz="2400" spc="-80" dirty="0">
                <a:latin typeface="Constantia"/>
                <a:cs typeface="Constantia"/>
              </a:rPr>
              <a:t> </a:t>
            </a:r>
            <a:r>
              <a:rPr sz="2400" dirty="0">
                <a:latin typeface="Constantia"/>
                <a:cs typeface="Constantia"/>
              </a:rPr>
              <a:t>assets</a:t>
            </a:r>
            <a:r>
              <a:rPr sz="2400" spc="-100" dirty="0">
                <a:latin typeface="Constantia"/>
                <a:cs typeface="Constantia"/>
              </a:rPr>
              <a:t> </a:t>
            </a:r>
            <a:r>
              <a:rPr sz="2400" dirty="0">
                <a:latin typeface="Constantia"/>
                <a:cs typeface="Constantia"/>
              </a:rPr>
              <a:t>of</a:t>
            </a:r>
            <a:r>
              <a:rPr sz="2400" spc="15" dirty="0">
                <a:latin typeface="Constantia"/>
                <a:cs typeface="Constantia"/>
              </a:rPr>
              <a:t> </a:t>
            </a:r>
            <a:r>
              <a:rPr sz="2400" spc="-5" dirty="0">
                <a:latin typeface="Constantia"/>
                <a:cs typeface="Constantia"/>
              </a:rPr>
              <a:t>the</a:t>
            </a:r>
            <a:r>
              <a:rPr sz="2400" spc="-60" dirty="0">
                <a:latin typeface="Constantia"/>
                <a:cs typeface="Constantia"/>
              </a:rPr>
              <a:t> </a:t>
            </a:r>
            <a:r>
              <a:rPr sz="2400" spc="-10" dirty="0">
                <a:latin typeface="Constantia"/>
                <a:cs typeface="Constantia"/>
              </a:rPr>
              <a:t>bank</a:t>
            </a:r>
            <a:endParaRPr sz="2400">
              <a:latin typeface="Constantia"/>
              <a:cs typeface="Constantia"/>
            </a:endParaRPr>
          </a:p>
          <a:p>
            <a:pPr marL="652780" marR="472440" lvl="1" indent="-247650">
              <a:lnSpc>
                <a:spcPct val="100000"/>
              </a:lnSpc>
              <a:spcBef>
                <a:spcPts val="580"/>
              </a:spcBef>
              <a:buClr>
                <a:srgbClr val="0E6EC5"/>
              </a:buClr>
              <a:buSzPct val="85416"/>
              <a:buFont typeface="Wingdings 2"/>
              <a:buChar char=""/>
              <a:tabLst>
                <a:tab pos="653415" algn="l"/>
              </a:tabLst>
            </a:pPr>
            <a:r>
              <a:rPr sz="2400" spc="-5" dirty="0">
                <a:latin typeface="Constantia"/>
                <a:cs typeface="Constantia"/>
              </a:rPr>
              <a:t>Importance </a:t>
            </a:r>
            <a:r>
              <a:rPr sz="2400" dirty="0">
                <a:latin typeface="Constantia"/>
                <a:cs typeface="Constantia"/>
              </a:rPr>
              <a:t>of </a:t>
            </a:r>
            <a:r>
              <a:rPr sz="2400" spc="-10" dirty="0">
                <a:latin typeface="Constantia"/>
                <a:cs typeface="Constantia"/>
              </a:rPr>
              <a:t>real estate </a:t>
            </a:r>
            <a:r>
              <a:rPr sz="2400" dirty="0">
                <a:latin typeface="Constantia"/>
                <a:cs typeface="Constantia"/>
              </a:rPr>
              <a:t>assets</a:t>
            </a:r>
            <a:r>
              <a:rPr sz="2400" spc="-445" dirty="0">
                <a:latin typeface="Constantia"/>
                <a:cs typeface="Constantia"/>
              </a:rPr>
              <a:t> </a:t>
            </a:r>
            <a:r>
              <a:rPr sz="2400" spc="-5" dirty="0">
                <a:latin typeface="Constantia"/>
                <a:cs typeface="Constantia"/>
              </a:rPr>
              <a:t>resulting </a:t>
            </a:r>
            <a:r>
              <a:rPr sz="2400" spc="-10" dirty="0">
                <a:latin typeface="Constantia"/>
                <a:cs typeface="Constantia"/>
              </a:rPr>
              <a:t>from </a:t>
            </a:r>
            <a:r>
              <a:rPr sz="2400" spc="-5" dirty="0">
                <a:latin typeface="Constantia"/>
                <a:cs typeface="Constantia"/>
              </a:rPr>
              <a:t>loans  </a:t>
            </a:r>
            <a:r>
              <a:rPr sz="2400" spc="-10" dirty="0">
                <a:latin typeface="Constantia"/>
                <a:cs typeface="Constantia"/>
              </a:rPr>
              <a:t>write</a:t>
            </a:r>
            <a:r>
              <a:rPr sz="2400" spc="-140" dirty="0">
                <a:latin typeface="Constantia"/>
                <a:cs typeface="Constantia"/>
              </a:rPr>
              <a:t> </a:t>
            </a:r>
            <a:r>
              <a:rPr sz="2400" dirty="0">
                <a:latin typeface="Constantia"/>
                <a:cs typeface="Constantia"/>
              </a:rPr>
              <a:t>off</a:t>
            </a:r>
            <a:endParaRPr sz="2400">
              <a:latin typeface="Constantia"/>
              <a:cs typeface="Constanti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1371600" y="533400"/>
            <a:ext cx="4178300" cy="788035"/>
          </a:xfrm>
          <a:prstGeom prst="rect">
            <a:avLst/>
          </a:prstGeom>
        </p:spPr>
        <p:txBody>
          <a:bodyPr vert="horz" wrap="square" lIns="0" tIns="13335" rIns="0" bIns="0" rtlCol="0">
            <a:spAutoFit/>
          </a:bodyPr>
          <a:lstStyle/>
          <a:p>
            <a:pPr marL="12700">
              <a:lnSpc>
                <a:spcPct val="100000"/>
              </a:lnSpc>
              <a:spcBef>
                <a:spcPts val="105"/>
              </a:spcBef>
            </a:pPr>
            <a:r>
              <a:rPr sz="5000" spc="-5" dirty="0"/>
              <a:t>INTRODUCTION</a:t>
            </a:r>
            <a:endParaRPr sz="5000"/>
          </a:p>
        </p:txBody>
      </p:sp>
      <p:sp>
        <p:nvSpPr>
          <p:cNvPr id="8" name="object 8"/>
          <p:cNvSpPr txBox="1"/>
          <p:nvPr/>
        </p:nvSpPr>
        <p:spPr>
          <a:xfrm>
            <a:off x="535940" y="1447801"/>
            <a:ext cx="7909559" cy="4752583"/>
          </a:xfrm>
          <a:prstGeom prst="rect">
            <a:avLst/>
          </a:prstGeom>
        </p:spPr>
        <p:txBody>
          <a:bodyPr vert="horz" wrap="square" lIns="0" tIns="12700" rIns="0" bIns="0" rtlCol="0">
            <a:spAutoFit/>
          </a:bodyPr>
          <a:lstStyle/>
          <a:p>
            <a:pPr marL="286385" marR="5080" indent="-274320" algn="just">
              <a:lnSpc>
                <a:spcPct val="100000"/>
              </a:lnSpc>
              <a:spcBef>
                <a:spcPts val="100"/>
              </a:spcBef>
              <a:buClr>
                <a:srgbClr val="0AD0D9"/>
              </a:buClr>
              <a:buSzPct val="93750"/>
              <a:buFont typeface="Wingdings 2"/>
              <a:buChar char=""/>
              <a:tabLst>
                <a:tab pos="287020" algn="l"/>
              </a:tabLst>
            </a:pPr>
            <a:r>
              <a:rPr sz="2800" dirty="0">
                <a:latin typeface="Constantia"/>
                <a:cs typeface="Constantia"/>
              </a:rPr>
              <a:t>In </a:t>
            </a:r>
            <a:r>
              <a:rPr sz="2800" spc="-10" dirty="0">
                <a:latin typeface="Constantia"/>
                <a:cs typeface="Constantia"/>
              </a:rPr>
              <a:t>1995, </a:t>
            </a:r>
            <a:r>
              <a:rPr sz="2800" spc="-5" dirty="0">
                <a:latin typeface="Constantia"/>
                <a:cs typeface="Constantia"/>
              </a:rPr>
              <a:t>RBI </a:t>
            </a:r>
            <a:r>
              <a:rPr sz="2800" dirty="0">
                <a:latin typeface="Constantia"/>
                <a:cs typeface="Constantia"/>
              </a:rPr>
              <a:t>had set </a:t>
            </a:r>
            <a:r>
              <a:rPr sz="2800" spc="-5" dirty="0">
                <a:latin typeface="Constantia"/>
                <a:cs typeface="Constantia"/>
              </a:rPr>
              <a:t>up </a:t>
            </a:r>
            <a:r>
              <a:rPr sz="2800" dirty="0">
                <a:latin typeface="Constantia"/>
                <a:cs typeface="Constantia"/>
              </a:rPr>
              <a:t>a </a:t>
            </a:r>
            <a:r>
              <a:rPr sz="2800" spc="-15" dirty="0">
                <a:latin typeface="Constantia"/>
                <a:cs typeface="Constantia"/>
              </a:rPr>
              <a:t>working </a:t>
            </a:r>
            <a:r>
              <a:rPr sz="2800" spc="-10" dirty="0">
                <a:latin typeface="Constantia"/>
                <a:cs typeface="Constantia"/>
              </a:rPr>
              <a:t>group </a:t>
            </a:r>
            <a:r>
              <a:rPr sz="2800" spc="-5" dirty="0">
                <a:latin typeface="Constantia"/>
                <a:cs typeface="Constantia"/>
              </a:rPr>
              <a:t>under the  chairmanship </a:t>
            </a:r>
            <a:r>
              <a:rPr sz="2800" dirty="0">
                <a:latin typeface="Constantia"/>
                <a:cs typeface="Constantia"/>
              </a:rPr>
              <a:t>of Shri S. </a:t>
            </a:r>
            <a:r>
              <a:rPr sz="2800" spc="-5" dirty="0">
                <a:latin typeface="Constantia"/>
                <a:cs typeface="Constantia"/>
              </a:rPr>
              <a:t>Padmanabhan </a:t>
            </a:r>
            <a:r>
              <a:rPr sz="2800" spc="-20" dirty="0">
                <a:latin typeface="Constantia"/>
                <a:cs typeface="Constantia"/>
              </a:rPr>
              <a:t>to </a:t>
            </a:r>
            <a:r>
              <a:rPr sz="2800" spc="-10" dirty="0">
                <a:latin typeface="Constantia"/>
                <a:cs typeface="Constantia"/>
              </a:rPr>
              <a:t>review </a:t>
            </a:r>
            <a:r>
              <a:rPr sz="2800" spc="-5" dirty="0">
                <a:latin typeface="Constantia"/>
                <a:cs typeface="Constantia"/>
              </a:rPr>
              <a:t>the  banking </a:t>
            </a:r>
            <a:r>
              <a:rPr sz="2800" spc="5" dirty="0">
                <a:latin typeface="Constantia"/>
                <a:cs typeface="Constantia"/>
              </a:rPr>
              <a:t>supervision </a:t>
            </a:r>
            <a:r>
              <a:rPr sz="2800" spc="-10" dirty="0">
                <a:latin typeface="Constantia"/>
                <a:cs typeface="Constantia"/>
              </a:rPr>
              <a:t>system. </a:t>
            </a:r>
            <a:r>
              <a:rPr sz="2800" spc="-5" dirty="0">
                <a:latin typeface="Constantia"/>
                <a:cs typeface="Constantia"/>
              </a:rPr>
              <a:t>The </a:t>
            </a:r>
            <a:r>
              <a:rPr sz="2800" spc="-15" dirty="0">
                <a:latin typeface="Constantia"/>
                <a:cs typeface="Constantia"/>
              </a:rPr>
              <a:t>Committee </a:t>
            </a:r>
            <a:r>
              <a:rPr sz="2800" spc="-10" dirty="0">
                <a:latin typeface="Constantia"/>
                <a:cs typeface="Constantia"/>
              </a:rPr>
              <a:t>certain  recommendations </a:t>
            </a:r>
            <a:r>
              <a:rPr sz="2800" dirty="0">
                <a:latin typeface="Constantia"/>
                <a:cs typeface="Constantia"/>
              </a:rPr>
              <a:t>and </a:t>
            </a:r>
            <a:r>
              <a:rPr sz="2800" spc="-5" dirty="0">
                <a:latin typeface="Constantia"/>
                <a:cs typeface="Constantia"/>
              </a:rPr>
              <a:t>based </a:t>
            </a:r>
            <a:r>
              <a:rPr sz="2800" dirty="0">
                <a:latin typeface="Constantia"/>
                <a:cs typeface="Constantia"/>
              </a:rPr>
              <a:t>on such </a:t>
            </a:r>
            <a:r>
              <a:rPr sz="2800" spc="-10" dirty="0">
                <a:latin typeface="Constantia"/>
                <a:cs typeface="Constantia"/>
              </a:rPr>
              <a:t>suggetions </a:t>
            </a:r>
            <a:r>
              <a:rPr sz="2800" dirty="0">
                <a:latin typeface="Constantia"/>
                <a:cs typeface="Constantia"/>
              </a:rPr>
              <a:t>a </a:t>
            </a:r>
            <a:r>
              <a:rPr sz="2800" spc="-10" dirty="0">
                <a:latin typeface="Constantia"/>
                <a:cs typeface="Constantia"/>
              </a:rPr>
              <a:t>rating  </a:t>
            </a:r>
            <a:r>
              <a:rPr sz="2800" spc="-15" dirty="0">
                <a:latin typeface="Constantia"/>
                <a:cs typeface="Constantia"/>
              </a:rPr>
              <a:t>system </a:t>
            </a:r>
            <a:r>
              <a:rPr sz="2800" spc="-5" dirty="0">
                <a:latin typeface="Constantia"/>
                <a:cs typeface="Constantia"/>
              </a:rPr>
              <a:t>for domestic </a:t>
            </a:r>
            <a:r>
              <a:rPr sz="2800" dirty="0">
                <a:latin typeface="Constantia"/>
                <a:cs typeface="Constantia"/>
              </a:rPr>
              <a:t>and </a:t>
            </a:r>
            <a:r>
              <a:rPr sz="2800" spc="-10" dirty="0">
                <a:latin typeface="Constantia"/>
                <a:cs typeface="Constantia"/>
              </a:rPr>
              <a:t>foreign </a:t>
            </a:r>
            <a:r>
              <a:rPr sz="2800" spc="-5" dirty="0">
                <a:latin typeface="Constantia"/>
                <a:cs typeface="Constantia"/>
              </a:rPr>
              <a:t>banks based </a:t>
            </a:r>
            <a:r>
              <a:rPr sz="2800" dirty="0">
                <a:latin typeface="Constantia"/>
                <a:cs typeface="Constantia"/>
              </a:rPr>
              <a:t>on </a:t>
            </a:r>
            <a:r>
              <a:rPr sz="2800" spc="-5" dirty="0">
                <a:latin typeface="Constantia"/>
                <a:cs typeface="Constantia"/>
              </a:rPr>
              <a:t>the  international CAMELS model </a:t>
            </a:r>
            <a:r>
              <a:rPr sz="2800" spc="-10" dirty="0">
                <a:latin typeface="Constantia"/>
                <a:cs typeface="Constantia"/>
              </a:rPr>
              <a:t>combining </a:t>
            </a:r>
            <a:r>
              <a:rPr sz="2800" u="heavy" dirty="0">
                <a:uFill>
                  <a:solidFill>
                    <a:srgbClr val="000000"/>
                  </a:solidFill>
                </a:uFill>
                <a:latin typeface="Constantia"/>
                <a:cs typeface="Constantia"/>
              </a:rPr>
              <a:t>financial  </a:t>
            </a:r>
            <a:r>
              <a:rPr sz="2800" u="heavy" spc="-10" dirty="0">
                <a:uFill>
                  <a:solidFill>
                    <a:srgbClr val="000000"/>
                  </a:solidFill>
                </a:uFill>
                <a:latin typeface="Constantia"/>
                <a:cs typeface="Constantia"/>
              </a:rPr>
              <a:t>management</a:t>
            </a:r>
            <a:r>
              <a:rPr sz="2800" spc="-10" dirty="0">
                <a:latin typeface="Constantia"/>
                <a:cs typeface="Constantia"/>
              </a:rPr>
              <a:t> </a:t>
            </a:r>
            <a:r>
              <a:rPr sz="2800" dirty="0">
                <a:latin typeface="Constantia"/>
                <a:cs typeface="Constantia"/>
              </a:rPr>
              <a:t>and </a:t>
            </a:r>
            <a:r>
              <a:rPr sz="2800" spc="-10" dirty="0">
                <a:latin typeface="Constantia"/>
                <a:cs typeface="Constantia"/>
              </a:rPr>
              <a:t>systems </a:t>
            </a:r>
            <a:r>
              <a:rPr sz="2800" dirty="0">
                <a:latin typeface="Constantia"/>
                <a:cs typeface="Constantia"/>
              </a:rPr>
              <a:t>and </a:t>
            </a:r>
            <a:r>
              <a:rPr sz="2800" spc="-15" dirty="0">
                <a:latin typeface="Constantia"/>
                <a:cs typeface="Constantia"/>
              </a:rPr>
              <a:t>control </a:t>
            </a:r>
            <a:r>
              <a:rPr sz="2800" dirty="0">
                <a:latin typeface="Constantia"/>
                <a:cs typeface="Constantia"/>
              </a:rPr>
              <a:t>elements </a:t>
            </a:r>
            <a:r>
              <a:rPr sz="2800" spc="-10" dirty="0">
                <a:latin typeface="Constantia"/>
                <a:cs typeface="Constantia"/>
              </a:rPr>
              <a:t>was  </a:t>
            </a:r>
            <a:r>
              <a:rPr sz="2800" spc="-15" dirty="0">
                <a:latin typeface="Constantia"/>
                <a:cs typeface="Constantia"/>
              </a:rPr>
              <a:t>introduced </a:t>
            </a:r>
            <a:r>
              <a:rPr sz="2800" spc="-10" dirty="0">
                <a:latin typeface="Constantia"/>
                <a:cs typeface="Constantia"/>
              </a:rPr>
              <a:t>for </a:t>
            </a:r>
            <a:r>
              <a:rPr sz="2800" spc="-5" dirty="0">
                <a:latin typeface="Constantia"/>
                <a:cs typeface="Constantia"/>
              </a:rPr>
              <a:t>the inspection </a:t>
            </a:r>
            <a:r>
              <a:rPr sz="2800" spc="-15" dirty="0">
                <a:latin typeface="Constantia"/>
                <a:cs typeface="Constantia"/>
              </a:rPr>
              <a:t>cycle </a:t>
            </a:r>
            <a:r>
              <a:rPr sz="2800" spc="-10" dirty="0">
                <a:latin typeface="Constantia"/>
                <a:cs typeface="Constantia"/>
              </a:rPr>
              <a:t>commencing from</a:t>
            </a:r>
            <a:r>
              <a:rPr sz="2800" spc="-325" dirty="0">
                <a:latin typeface="Constantia"/>
                <a:cs typeface="Constantia"/>
              </a:rPr>
              <a:t> </a:t>
            </a:r>
            <a:r>
              <a:rPr sz="2800" spc="-20" dirty="0">
                <a:latin typeface="Constantia"/>
                <a:cs typeface="Constantia"/>
              </a:rPr>
              <a:t>July  </a:t>
            </a:r>
            <a:r>
              <a:rPr sz="2800" spc="-5" dirty="0">
                <a:latin typeface="Constantia"/>
                <a:cs typeface="Constantia"/>
              </a:rPr>
              <a:t>1998. CAMELS </a:t>
            </a:r>
            <a:r>
              <a:rPr sz="2800" spc="-10" dirty="0">
                <a:latin typeface="Constantia"/>
                <a:cs typeface="Constantia"/>
              </a:rPr>
              <a:t>evaluates </a:t>
            </a:r>
            <a:r>
              <a:rPr sz="2800" spc="-5" dirty="0">
                <a:latin typeface="Constantia"/>
                <a:cs typeface="Constantia"/>
              </a:rPr>
              <a:t>banks </a:t>
            </a:r>
            <a:r>
              <a:rPr sz="2800" dirty="0">
                <a:latin typeface="Constantia"/>
                <a:cs typeface="Constantia"/>
              </a:rPr>
              <a:t>on </a:t>
            </a:r>
            <a:r>
              <a:rPr sz="2800" spc="-5" dirty="0">
                <a:latin typeface="Constantia"/>
                <a:cs typeface="Constantia"/>
              </a:rPr>
              <a:t>the </a:t>
            </a:r>
            <a:r>
              <a:rPr sz="2800" spc="-10" dirty="0">
                <a:latin typeface="Constantia"/>
                <a:cs typeface="Constantia"/>
              </a:rPr>
              <a:t>following </a:t>
            </a:r>
            <a:r>
              <a:rPr sz="2800" dirty="0">
                <a:latin typeface="Constantia"/>
                <a:cs typeface="Constantia"/>
              </a:rPr>
              <a:t>six  </a:t>
            </a:r>
            <a:r>
              <a:rPr sz="2800" spc="-10" dirty="0">
                <a:latin typeface="Constantia"/>
                <a:cs typeface="Constantia"/>
              </a:rPr>
              <a:t>parameters</a:t>
            </a:r>
            <a:endParaRPr sz="2800">
              <a:latin typeface="Constantia"/>
              <a:cs typeface="Constantia"/>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0" dirty="0" smtClean="0"/>
              <a:t>Camels composite rating:</a:t>
            </a:r>
            <a:br>
              <a:rPr lang="en-US" i="0" dirty="0" smtClean="0"/>
            </a:br>
            <a:endParaRPr lang="en-US" dirty="0"/>
          </a:p>
        </p:txBody>
      </p:sp>
      <p:sp>
        <p:nvSpPr>
          <p:cNvPr id="3" name="Text Placeholder 2"/>
          <p:cNvSpPr>
            <a:spLocks noGrp="1"/>
          </p:cNvSpPr>
          <p:nvPr>
            <p:ph type="body" idx="1"/>
          </p:nvPr>
        </p:nvSpPr>
        <p:spPr>
          <a:xfrm>
            <a:off x="533399" y="1907794"/>
            <a:ext cx="8077200" cy="4401205"/>
          </a:xfrm>
        </p:spPr>
        <p:txBody>
          <a:bodyPr/>
          <a:lstStyle/>
          <a:p>
            <a:r>
              <a:rPr lang="en-US" b="0" dirty="0" smtClean="0"/>
              <a:t>The CAMELS system is also based on composite ratings on a scale of one to five based on ascending order of supervisory concern. Each factor is assigned a weight as follows: </a:t>
            </a:r>
            <a:r>
              <a:rPr lang="en-US" dirty="0" smtClean="0"/>
              <a:t/>
            </a:r>
            <a:br>
              <a:rPr lang="en-US" dirty="0" smtClean="0"/>
            </a:br>
            <a:r>
              <a:rPr lang="en-US" b="0" dirty="0" smtClean="0"/>
              <a:t>Capital adequacy 20 % </a:t>
            </a:r>
          </a:p>
          <a:p>
            <a:r>
              <a:rPr lang="en-US" b="0" dirty="0" smtClean="0"/>
              <a:t>Asset quality 20% </a:t>
            </a:r>
          </a:p>
          <a:p>
            <a:r>
              <a:rPr lang="en-US" b="0" dirty="0" smtClean="0"/>
              <a:t>Management 25% </a:t>
            </a:r>
          </a:p>
          <a:p>
            <a:r>
              <a:rPr lang="en-US" b="0" dirty="0" smtClean="0"/>
              <a:t>Earnings 15% </a:t>
            </a:r>
          </a:p>
          <a:p>
            <a:r>
              <a:rPr lang="en-US" b="0" dirty="0" smtClean="0"/>
              <a:t>Liquidity 10% </a:t>
            </a:r>
          </a:p>
          <a:p>
            <a:r>
              <a:rPr lang="en-US" b="0" dirty="0" smtClean="0"/>
              <a:t>Sensitivity 10%</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444500" y="804418"/>
            <a:ext cx="7950834" cy="696595"/>
          </a:xfrm>
          <a:prstGeom prst="rect">
            <a:avLst/>
          </a:prstGeom>
        </p:spPr>
        <p:txBody>
          <a:bodyPr vert="horz" wrap="square" lIns="0" tIns="13335" rIns="0" bIns="0" rtlCol="0">
            <a:spAutoFit/>
          </a:bodyPr>
          <a:lstStyle/>
          <a:p>
            <a:pPr marL="12700">
              <a:lnSpc>
                <a:spcPct val="100000"/>
              </a:lnSpc>
              <a:spcBef>
                <a:spcPts val="105"/>
              </a:spcBef>
            </a:pPr>
            <a:r>
              <a:rPr sz="4400" b="0" spc="-60" dirty="0">
                <a:latin typeface="Calibri"/>
                <a:cs typeface="Calibri"/>
              </a:rPr>
              <a:t>key </a:t>
            </a:r>
            <a:r>
              <a:rPr sz="4400" b="0" spc="-10" dirty="0">
                <a:latin typeface="Calibri"/>
                <a:cs typeface="Calibri"/>
              </a:rPr>
              <a:t>components </a:t>
            </a:r>
            <a:r>
              <a:rPr sz="4400" b="0" spc="-5" dirty="0">
                <a:latin typeface="Calibri"/>
                <a:cs typeface="Calibri"/>
              </a:rPr>
              <a:t>of CAMELS</a:t>
            </a:r>
            <a:r>
              <a:rPr sz="4400" b="0" dirty="0">
                <a:latin typeface="Calibri"/>
                <a:cs typeface="Calibri"/>
              </a:rPr>
              <a:t> ratings</a:t>
            </a:r>
            <a:endParaRPr sz="4400">
              <a:latin typeface="Calibri"/>
              <a:cs typeface="Calibri"/>
            </a:endParaRPr>
          </a:p>
        </p:txBody>
      </p:sp>
      <p:sp>
        <p:nvSpPr>
          <p:cNvPr id="8" name="object 8"/>
          <p:cNvSpPr txBox="1"/>
          <p:nvPr/>
        </p:nvSpPr>
        <p:spPr>
          <a:xfrm>
            <a:off x="535940" y="1676400"/>
            <a:ext cx="6474460" cy="3431709"/>
          </a:xfrm>
          <a:prstGeom prst="rect">
            <a:avLst/>
          </a:prstGeom>
        </p:spPr>
        <p:txBody>
          <a:bodyPr vert="horz" wrap="square" lIns="0" tIns="91440" rIns="0" bIns="0" rtlCol="0">
            <a:spAutoFit/>
          </a:bodyPr>
          <a:lstStyle/>
          <a:p>
            <a:pPr marL="287020" indent="-274320">
              <a:lnSpc>
                <a:spcPct val="100000"/>
              </a:lnSpc>
              <a:spcBef>
                <a:spcPts val="720"/>
              </a:spcBef>
              <a:buClr>
                <a:srgbClr val="0AD0D9"/>
              </a:buClr>
              <a:buSzPct val="94230"/>
              <a:buFont typeface="Wingdings 2"/>
              <a:buChar char=""/>
              <a:tabLst>
                <a:tab pos="287020" algn="l"/>
              </a:tabLst>
            </a:pPr>
            <a:r>
              <a:rPr sz="3200" b="1" dirty="0">
                <a:solidFill>
                  <a:srgbClr val="FF0000"/>
                </a:solidFill>
                <a:latin typeface="Constantia"/>
                <a:cs typeface="Constantia"/>
              </a:rPr>
              <a:t>C</a:t>
            </a:r>
            <a:r>
              <a:rPr sz="3200" b="1" dirty="0">
                <a:latin typeface="Constantia"/>
                <a:cs typeface="Constantia"/>
              </a:rPr>
              <a:t>apital</a:t>
            </a:r>
            <a:r>
              <a:rPr sz="3200" b="1" spc="-120" dirty="0">
                <a:latin typeface="Constantia"/>
                <a:cs typeface="Constantia"/>
              </a:rPr>
              <a:t> </a:t>
            </a:r>
            <a:r>
              <a:rPr sz="3200" b="1" dirty="0">
                <a:latin typeface="Constantia"/>
                <a:cs typeface="Constantia"/>
              </a:rPr>
              <a:t>adequacy</a:t>
            </a:r>
            <a:endParaRPr sz="3200">
              <a:latin typeface="Constantia"/>
              <a:cs typeface="Constantia"/>
            </a:endParaRPr>
          </a:p>
          <a:p>
            <a:pPr marL="287020" indent="-274320">
              <a:lnSpc>
                <a:spcPct val="100000"/>
              </a:lnSpc>
              <a:spcBef>
                <a:spcPts val="625"/>
              </a:spcBef>
              <a:buClr>
                <a:srgbClr val="0AD0D9"/>
              </a:buClr>
              <a:buSzPct val="94230"/>
              <a:buFont typeface="Wingdings 2"/>
              <a:buChar char=""/>
              <a:tabLst>
                <a:tab pos="287020" algn="l"/>
              </a:tabLst>
            </a:pPr>
            <a:r>
              <a:rPr sz="3200" b="1" dirty="0">
                <a:solidFill>
                  <a:srgbClr val="FF0000"/>
                </a:solidFill>
                <a:latin typeface="Constantia"/>
                <a:cs typeface="Constantia"/>
              </a:rPr>
              <a:t>A</a:t>
            </a:r>
            <a:r>
              <a:rPr sz="3200" b="1" dirty="0">
                <a:latin typeface="Constantia"/>
                <a:cs typeface="Constantia"/>
              </a:rPr>
              <a:t>sset</a:t>
            </a:r>
            <a:r>
              <a:rPr sz="3200" b="1" spc="-155" dirty="0">
                <a:latin typeface="Constantia"/>
                <a:cs typeface="Constantia"/>
              </a:rPr>
              <a:t> </a:t>
            </a:r>
            <a:r>
              <a:rPr sz="3200" b="1" spc="-5" dirty="0">
                <a:latin typeface="Constantia"/>
                <a:cs typeface="Constantia"/>
              </a:rPr>
              <a:t>quality</a:t>
            </a:r>
            <a:endParaRPr sz="3200">
              <a:latin typeface="Constantia"/>
              <a:cs typeface="Constantia"/>
            </a:endParaRPr>
          </a:p>
          <a:p>
            <a:pPr marL="287020" indent="-274320">
              <a:lnSpc>
                <a:spcPct val="100000"/>
              </a:lnSpc>
              <a:spcBef>
                <a:spcPts val="625"/>
              </a:spcBef>
              <a:buClr>
                <a:srgbClr val="0AD0D9"/>
              </a:buClr>
              <a:buSzPct val="94230"/>
              <a:buFont typeface="Wingdings 2"/>
              <a:buChar char=""/>
              <a:tabLst>
                <a:tab pos="287020" algn="l"/>
              </a:tabLst>
            </a:pPr>
            <a:r>
              <a:rPr sz="3200" b="1" spc="-10" dirty="0">
                <a:solidFill>
                  <a:srgbClr val="FF0000"/>
                </a:solidFill>
                <a:latin typeface="Constantia"/>
                <a:cs typeface="Constantia"/>
              </a:rPr>
              <a:t>M</a:t>
            </a:r>
            <a:r>
              <a:rPr sz="3200" b="1" spc="-10" dirty="0">
                <a:latin typeface="Constantia"/>
                <a:cs typeface="Constantia"/>
              </a:rPr>
              <a:t>anagement</a:t>
            </a:r>
            <a:endParaRPr sz="3200">
              <a:latin typeface="Constantia"/>
              <a:cs typeface="Constantia"/>
            </a:endParaRPr>
          </a:p>
          <a:p>
            <a:pPr marL="287020" indent="-274320">
              <a:lnSpc>
                <a:spcPct val="100000"/>
              </a:lnSpc>
              <a:spcBef>
                <a:spcPts val="625"/>
              </a:spcBef>
              <a:buClr>
                <a:srgbClr val="0AD0D9"/>
              </a:buClr>
              <a:buSzPct val="94230"/>
              <a:buFont typeface="Wingdings 2"/>
              <a:buChar char=""/>
              <a:tabLst>
                <a:tab pos="287020" algn="l"/>
              </a:tabLst>
            </a:pPr>
            <a:r>
              <a:rPr sz="3200" b="1" dirty="0">
                <a:solidFill>
                  <a:srgbClr val="FF0000"/>
                </a:solidFill>
                <a:latin typeface="Constantia"/>
                <a:cs typeface="Constantia"/>
              </a:rPr>
              <a:t>E</a:t>
            </a:r>
            <a:r>
              <a:rPr sz="3200" b="1" dirty="0">
                <a:latin typeface="Constantia"/>
                <a:cs typeface="Constantia"/>
              </a:rPr>
              <a:t>arnings</a:t>
            </a:r>
            <a:endParaRPr sz="3200">
              <a:latin typeface="Constantia"/>
              <a:cs typeface="Constantia"/>
            </a:endParaRPr>
          </a:p>
          <a:p>
            <a:pPr marL="287020" indent="-274320">
              <a:lnSpc>
                <a:spcPct val="100000"/>
              </a:lnSpc>
              <a:spcBef>
                <a:spcPts val="625"/>
              </a:spcBef>
              <a:buClr>
                <a:srgbClr val="0AD0D9"/>
              </a:buClr>
              <a:buSzPct val="94230"/>
              <a:buFont typeface="Wingdings 2"/>
              <a:buChar char=""/>
              <a:tabLst>
                <a:tab pos="287020" algn="l"/>
              </a:tabLst>
            </a:pPr>
            <a:r>
              <a:rPr sz="3200" b="1" dirty="0">
                <a:solidFill>
                  <a:srgbClr val="FF0000"/>
                </a:solidFill>
                <a:latin typeface="Constantia"/>
                <a:cs typeface="Constantia"/>
              </a:rPr>
              <a:t>L</a:t>
            </a:r>
            <a:r>
              <a:rPr sz="3200" b="1" dirty="0">
                <a:latin typeface="Constantia"/>
                <a:cs typeface="Constantia"/>
              </a:rPr>
              <a:t>iquidity</a:t>
            </a:r>
            <a:endParaRPr sz="3200">
              <a:latin typeface="Constantia"/>
              <a:cs typeface="Constantia"/>
            </a:endParaRPr>
          </a:p>
          <a:p>
            <a:pPr marL="287020" indent="-274320">
              <a:lnSpc>
                <a:spcPct val="100000"/>
              </a:lnSpc>
              <a:spcBef>
                <a:spcPts val="625"/>
              </a:spcBef>
              <a:buClr>
                <a:srgbClr val="0AD0D9"/>
              </a:buClr>
              <a:buSzPct val="94230"/>
              <a:buFont typeface="Wingdings 2"/>
              <a:buChar char=""/>
              <a:tabLst>
                <a:tab pos="287020" algn="l"/>
              </a:tabLst>
            </a:pPr>
            <a:r>
              <a:rPr sz="3200" b="1" spc="-5" dirty="0">
                <a:solidFill>
                  <a:srgbClr val="FF0000"/>
                </a:solidFill>
                <a:latin typeface="Constantia"/>
                <a:cs typeface="Constantia"/>
              </a:rPr>
              <a:t>S</a:t>
            </a:r>
            <a:r>
              <a:rPr sz="3200" b="1" spc="-5" dirty="0">
                <a:latin typeface="Constantia"/>
                <a:cs typeface="Constantia"/>
              </a:rPr>
              <a:t>ensitivity </a:t>
            </a:r>
            <a:r>
              <a:rPr sz="3200" b="1" spc="-20" dirty="0">
                <a:latin typeface="Constantia"/>
                <a:cs typeface="Constantia"/>
              </a:rPr>
              <a:t>to</a:t>
            </a:r>
            <a:r>
              <a:rPr sz="3200" b="1" spc="-210" dirty="0">
                <a:latin typeface="Constantia"/>
                <a:cs typeface="Constantia"/>
              </a:rPr>
              <a:t> </a:t>
            </a:r>
            <a:r>
              <a:rPr sz="3200" b="1" spc="-20" dirty="0">
                <a:latin typeface="Constantia"/>
                <a:cs typeface="Constantia"/>
              </a:rPr>
              <a:t>market</a:t>
            </a:r>
            <a:endParaRPr sz="3200">
              <a:latin typeface="Constantia"/>
              <a:cs typeface="Constanti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368300" y="1089406"/>
            <a:ext cx="7115175" cy="788035"/>
          </a:xfrm>
          <a:prstGeom prst="rect">
            <a:avLst/>
          </a:prstGeom>
        </p:spPr>
        <p:txBody>
          <a:bodyPr vert="horz" wrap="square" lIns="0" tIns="13335" rIns="0" bIns="0" rtlCol="0">
            <a:spAutoFit/>
          </a:bodyPr>
          <a:lstStyle/>
          <a:p>
            <a:pPr marL="12700">
              <a:lnSpc>
                <a:spcPct val="100000"/>
              </a:lnSpc>
              <a:spcBef>
                <a:spcPts val="105"/>
              </a:spcBef>
            </a:pPr>
            <a:r>
              <a:rPr sz="5000" spc="-5" dirty="0"/>
              <a:t>Purpose of CAMELS</a:t>
            </a:r>
            <a:r>
              <a:rPr sz="5000" spc="-80" dirty="0"/>
              <a:t> </a:t>
            </a:r>
            <a:r>
              <a:rPr sz="5000" spc="-5" dirty="0"/>
              <a:t>ratings</a:t>
            </a:r>
            <a:endParaRPr sz="5000"/>
          </a:p>
        </p:txBody>
      </p:sp>
      <p:sp>
        <p:nvSpPr>
          <p:cNvPr id="8" name="object 8"/>
          <p:cNvSpPr txBox="1"/>
          <p:nvPr/>
        </p:nvSpPr>
        <p:spPr>
          <a:xfrm>
            <a:off x="535940" y="1947418"/>
            <a:ext cx="7845425" cy="3117850"/>
          </a:xfrm>
          <a:prstGeom prst="rect">
            <a:avLst/>
          </a:prstGeom>
        </p:spPr>
        <p:txBody>
          <a:bodyPr vert="horz" wrap="square" lIns="0" tIns="13335" rIns="0" bIns="0" rtlCol="0">
            <a:spAutoFit/>
          </a:bodyPr>
          <a:lstStyle/>
          <a:p>
            <a:pPr marL="286385" marR="5080" indent="-274320">
              <a:lnSpc>
                <a:spcPct val="100000"/>
              </a:lnSpc>
              <a:spcBef>
                <a:spcPts val="105"/>
              </a:spcBef>
              <a:buClr>
                <a:srgbClr val="0AD0D9"/>
              </a:buClr>
              <a:buSzPct val="94230"/>
              <a:buFont typeface="Wingdings 2"/>
              <a:buChar char=""/>
              <a:tabLst>
                <a:tab pos="287020" algn="l"/>
              </a:tabLst>
            </a:pPr>
            <a:r>
              <a:rPr sz="2600" b="1" spc="-5" dirty="0">
                <a:latin typeface="Constantia"/>
                <a:cs typeface="Constantia"/>
              </a:rPr>
              <a:t>The</a:t>
            </a:r>
            <a:r>
              <a:rPr sz="2600" b="1" spc="-114" dirty="0">
                <a:latin typeface="Constantia"/>
                <a:cs typeface="Constantia"/>
              </a:rPr>
              <a:t> </a:t>
            </a:r>
            <a:r>
              <a:rPr sz="2600" b="1" spc="-5" dirty="0">
                <a:latin typeface="Constantia"/>
                <a:cs typeface="Constantia"/>
              </a:rPr>
              <a:t>purpose</a:t>
            </a:r>
            <a:r>
              <a:rPr sz="2600" b="1" spc="-135" dirty="0">
                <a:latin typeface="Constantia"/>
                <a:cs typeface="Constantia"/>
              </a:rPr>
              <a:t> </a:t>
            </a:r>
            <a:r>
              <a:rPr sz="2600" b="1" dirty="0">
                <a:latin typeface="Constantia"/>
                <a:cs typeface="Constantia"/>
              </a:rPr>
              <a:t>of</a:t>
            </a:r>
            <a:r>
              <a:rPr sz="2600" b="1" spc="60" dirty="0">
                <a:latin typeface="Constantia"/>
                <a:cs typeface="Constantia"/>
              </a:rPr>
              <a:t> </a:t>
            </a:r>
            <a:r>
              <a:rPr sz="2600" b="1" dirty="0">
                <a:latin typeface="Constantia"/>
                <a:cs typeface="Constantia"/>
              </a:rPr>
              <a:t>CAMELS</a:t>
            </a:r>
            <a:r>
              <a:rPr sz="2600" b="1" spc="-60" dirty="0">
                <a:latin typeface="Constantia"/>
                <a:cs typeface="Constantia"/>
              </a:rPr>
              <a:t> </a:t>
            </a:r>
            <a:r>
              <a:rPr sz="2600" b="1" spc="-10" dirty="0">
                <a:latin typeface="Constantia"/>
                <a:cs typeface="Constantia"/>
              </a:rPr>
              <a:t>ratings</a:t>
            </a:r>
            <a:r>
              <a:rPr sz="2600" b="1" spc="-70" dirty="0">
                <a:latin typeface="Constantia"/>
                <a:cs typeface="Constantia"/>
              </a:rPr>
              <a:t> </a:t>
            </a:r>
            <a:r>
              <a:rPr sz="2600" b="1" dirty="0">
                <a:latin typeface="Constantia"/>
                <a:cs typeface="Constantia"/>
              </a:rPr>
              <a:t>is</a:t>
            </a:r>
            <a:r>
              <a:rPr sz="2600" b="1" spc="-75" dirty="0">
                <a:latin typeface="Constantia"/>
                <a:cs typeface="Constantia"/>
              </a:rPr>
              <a:t> </a:t>
            </a:r>
            <a:r>
              <a:rPr sz="2600" b="1" spc="-20" dirty="0">
                <a:latin typeface="Constantia"/>
                <a:cs typeface="Constantia"/>
              </a:rPr>
              <a:t>to</a:t>
            </a:r>
            <a:r>
              <a:rPr sz="2600" b="1" spc="-125" dirty="0">
                <a:latin typeface="Constantia"/>
                <a:cs typeface="Constantia"/>
              </a:rPr>
              <a:t> </a:t>
            </a:r>
            <a:r>
              <a:rPr sz="2600" b="1" spc="-5" dirty="0">
                <a:latin typeface="Constantia"/>
                <a:cs typeface="Constantia"/>
              </a:rPr>
              <a:t>determine</a:t>
            </a:r>
            <a:r>
              <a:rPr sz="2600" b="1" spc="-165" dirty="0">
                <a:latin typeface="Constantia"/>
                <a:cs typeface="Constantia"/>
              </a:rPr>
              <a:t> </a:t>
            </a:r>
            <a:r>
              <a:rPr sz="2600" b="1" dirty="0">
                <a:latin typeface="Constantia"/>
                <a:cs typeface="Constantia"/>
              </a:rPr>
              <a:t>a  </a:t>
            </a:r>
            <a:r>
              <a:rPr sz="2600" b="1" spc="-15" dirty="0">
                <a:latin typeface="Constantia"/>
                <a:cs typeface="Constantia"/>
              </a:rPr>
              <a:t>bank’s </a:t>
            </a:r>
            <a:r>
              <a:rPr sz="2600" b="1" spc="-25" dirty="0">
                <a:latin typeface="Constantia"/>
                <a:cs typeface="Constantia"/>
              </a:rPr>
              <a:t>overall </a:t>
            </a:r>
            <a:r>
              <a:rPr sz="2600" b="1" spc="-5" dirty="0">
                <a:latin typeface="Constantia"/>
                <a:cs typeface="Constantia"/>
              </a:rPr>
              <a:t>condition </a:t>
            </a:r>
            <a:r>
              <a:rPr sz="2600" b="1" dirty="0">
                <a:latin typeface="Constantia"/>
                <a:cs typeface="Constantia"/>
              </a:rPr>
              <a:t>and </a:t>
            </a:r>
            <a:r>
              <a:rPr sz="2600" b="1" spc="-20" dirty="0">
                <a:latin typeface="Constantia"/>
                <a:cs typeface="Constantia"/>
              </a:rPr>
              <a:t>to </a:t>
            </a:r>
            <a:r>
              <a:rPr sz="2600" b="1" spc="10" dirty="0">
                <a:latin typeface="Constantia"/>
                <a:cs typeface="Constantia"/>
              </a:rPr>
              <a:t>identify </a:t>
            </a:r>
            <a:r>
              <a:rPr sz="2600" b="1" dirty="0">
                <a:latin typeface="Constantia"/>
                <a:cs typeface="Constantia"/>
              </a:rPr>
              <a:t>its  </a:t>
            </a:r>
            <a:r>
              <a:rPr sz="2600" b="1" spc="-5" dirty="0">
                <a:latin typeface="Constantia"/>
                <a:cs typeface="Constantia"/>
              </a:rPr>
              <a:t>strengths </a:t>
            </a:r>
            <a:r>
              <a:rPr sz="2600" b="1" dirty="0">
                <a:latin typeface="Constantia"/>
                <a:cs typeface="Constantia"/>
              </a:rPr>
              <a:t>and</a:t>
            </a:r>
            <a:r>
              <a:rPr sz="2600" b="1" spc="-225" dirty="0">
                <a:latin typeface="Constantia"/>
                <a:cs typeface="Constantia"/>
              </a:rPr>
              <a:t> </a:t>
            </a:r>
            <a:r>
              <a:rPr sz="2600" b="1" spc="-5" dirty="0">
                <a:latin typeface="Constantia"/>
                <a:cs typeface="Constantia"/>
              </a:rPr>
              <a:t>weaknesses:</a:t>
            </a:r>
            <a:endParaRPr sz="2600">
              <a:latin typeface="Constantia"/>
              <a:cs typeface="Constantia"/>
            </a:endParaRPr>
          </a:p>
          <a:p>
            <a:pPr>
              <a:lnSpc>
                <a:spcPct val="100000"/>
              </a:lnSpc>
              <a:buClr>
                <a:srgbClr val="0AD0D9"/>
              </a:buClr>
              <a:buFont typeface="Wingdings 2"/>
              <a:buChar char=""/>
            </a:pPr>
            <a:endParaRPr sz="3800">
              <a:latin typeface="Times New Roman"/>
              <a:cs typeface="Times New Roman"/>
            </a:endParaRPr>
          </a:p>
          <a:p>
            <a:pPr marL="287020" indent="-274320">
              <a:lnSpc>
                <a:spcPct val="100000"/>
              </a:lnSpc>
              <a:buClr>
                <a:srgbClr val="0AD0D9"/>
              </a:buClr>
              <a:buSzPct val="94230"/>
              <a:buFont typeface="Wingdings 2"/>
              <a:buChar char=""/>
              <a:tabLst>
                <a:tab pos="287020" algn="l"/>
              </a:tabLst>
            </a:pPr>
            <a:r>
              <a:rPr sz="2600" spc="-10" dirty="0">
                <a:latin typeface="Constantia"/>
                <a:cs typeface="Constantia"/>
              </a:rPr>
              <a:t>Financial</a:t>
            </a:r>
            <a:endParaRPr sz="2600">
              <a:latin typeface="Constantia"/>
              <a:cs typeface="Constantia"/>
            </a:endParaRPr>
          </a:p>
          <a:p>
            <a:pPr marL="287020" indent="-274320">
              <a:lnSpc>
                <a:spcPct val="100000"/>
              </a:lnSpc>
              <a:spcBef>
                <a:spcPts val="625"/>
              </a:spcBef>
              <a:buClr>
                <a:srgbClr val="0AD0D9"/>
              </a:buClr>
              <a:buSzPct val="94230"/>
              <a:buFont typeface="Wingdings 2"/>
              <a:buChar char=""/>
              <a:tabLst>
                <a:tab pos="287020" algn="l"/>
              </a:tabLst>
            </a:pPr>
            <a:r>
              <a:rPr sz="2600" spc="-10" dirty="0">
                <a:latin typeface="Constantia"/>
                <a:cs typeface="Constantia"/>
              </a:rPr>
              <a:t>Operational</a:t>
            </a:r>
            <a:endParaRPr sz="2600">
              <a:latin typeface="Constantia"/>
              <a:cs typeface="Constantia"/>
            </a:endParaRPr>
          </a:p>
          <a:p>
            <a:pPr marL="287020" indent="-274320">
              <a:lnSpc>
                <a:spcPct val="100000"/>
              </a:lnSpc>
              <a:spcBef>
                <a:spcPts val="625"/>
              </a:spcBef>
              <a:buClr>
                <a:srgbClr val="0AD0D9"/>
              </a:buClr>
              <a:buSzPct val="94230"/>
              <a:buFont typeface="Wingdings 2"/>
              <a:buChar char=""/>
              <a:tabLst>
                <a:tab pos="287020" algn="l"/>
              </a:tabLst>
            </a:pPr>
            <a:r>
              <a:rPr sz="2600" spc="-10" dirty="0">
                <a:latin typeface="Constantia"/>
                <a:cs typeface="Constantia"/>
              </a:rPr>
              <a:t>Managerial</a:t>
            </a:r>
            <a:endParaRPr sz="2600">
              <a:latin typeface="Constantia"/>
              <a:cs typeface="Constanti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708405"/>
            <a:ext cx="8255000" cy="553998"/>
          </a:xfrm>
        </p:spPr>
        <p:txBody>
          <a:bodyPr/>
          <a:lstStyle/>
          <a:p>
            <a:r>
              <a:rPr lang="en-US" spc="-5" dirty="0" smtClean="0"/>
              <a:t>Purpose of CAMELS</a:t>
            </a:r>
            <a:r>
              <a:rPr lang="en-US" spc="-80" dirty="0" smtClean="0"/>
              <a:t> </a:t>
            </a:r>
            <a:r>
              <a:rPr lang="en-US" spc="-5" dirty="0" smtClean="0"/>
              <a:t>ratings</a:t>
            </a:r>
            <a:endParaRPr lang="en-US" dirty="0"/>
          </a:p>
        </p:txBody>
      </p:sp>
      <p:sp>
        <p:nvSpPr>
          <p:cNvPr id="3" name="Text Placeholder 2"/>
          <p:cNvSpPr>
            <a:spLocks noGrp="1"/>
          </p:cNvSpPr>
          <p:nvPr>
            <p:ph type="body" idx="1"/>
          </p:nvPr>
        </p:nvSpPr>
        <p:spPr>
          <a:xfrm>
            <a:off x="533399" y="1907794"/>
            <a:ext cx="8077200" cy="3200876"/>
          </a:xfrm>
        </p:spPr>
        <p:txBody>
          <a:bodyPr/>
          <a:lstStyle/>
          <a:p>
            <a:r>
              <a:rPr lang="en-US" b="0" dirty="0" smtClean="0"/>
              <a:t>The ratings are assigned based on the financial statements of the bank or financial institution. This system helps the supervisory authorities to identify banks that need maximum amount of regulatory concern. It is used to measure risk and financial stability of a bank. It determines the banks overall conditions in the areas of financial, managerial and operational aspects.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444500" y="1031494"/>
            <a:ext cx="4579620" cy="788035"/>
          </a:xfrm>
          <a:prstGeom prst="rect">
            <a:avLst/>
          </a:prstGeom>
        </p:spPr>
        <p:txBody>
          <a:bodyPr vert="horz" wrap="square" lIns="0" tIns="13335" rIns="0" bIns="0" rtlCol="0">
            <a:spAutoFit/>
          </a:bodyPr>
          <a:lstStyle/>
          <a:p>
            <a:pPr marL="12700">
              <a:lnSpc>
                <a:spcPct val="100000"/>
              </a:lnSpc>
              <a:spcBef>
                <a:spcPts val="105"/>
              </a:spcBef>
            </a:pPr>
            <a:r>
              <a:rPr sz="5000" dirty="0"/>
              <a:t>Rating</a:t>
            </a:r>
            <a:r>
              <a:rPr sz="5000" spc="-120" dirty="0"/>
              <a:t> </a:t>
            </a:r>
            <a:r>
              <a:rPr sz="5000" spc="-5" dirty="0"/>
              <a:t>Provisions</a:t>
            </a:r>
            <a:endParaRPr sz="5000"/>
          </a:p>
        </p:txBody>
      </p:sp>
      <p:sp>
        <p:nvSpPr>
          <p:cNvPr id="8" name="object 8"/>
          <p:cNvSpPr txBox="1"/>
          <p:nvPr/>
        </p:nvSpPr>
        <p:spPr>
          <a:xfrm>
            <a:off x="535940" y="1907794"/>
            <a:ext cx="8014970" cy="3604192"/>
          </a:xfrm>
          <a:prstGeom prst="rect">
            <a:avLst/>
          </a:prstGeom>
        </p:spPr>
        <p:txBody>
          <a:bodyPr vert="horz" wrap="square" lIns="0" tIns="13335" rIns="0" bIns="0" rtlCol="0">
            <a:spAutoFit/>
          </a:bodyPr>
          <a:lstStyle/>
          <a:p>
            <a:pPr marL="287020" indent="-274320">
              <a:lnSpc>
                <a:spcPct val="100000"/>
              </a:lnSpc>
              <a:spcBef>
                <a:spcPts val="105"/>
              </a:spcBef>
              <a:buClr>
                <a:srgbClr val="0AD0D9"/>
              </a:buClr>
              <a:buSzPct val="94117"/>
              <a:buFont typeface="Wingdings 2"/>
              <a:buChar char=""/>
              <a:tabLst>
                <a:tab pos="286385" algn="l"/>
                <a:tab pos="287020" algn="l"/>
              </a:tabLst>
            </a:pPr>
            <a:r>
              <a:rPr sz="2000" b="1" spc="-5" dirty="0">
                <a:latin typeface="Constantia"/>
                <a:cs typeface="Constantia"/>
              </a:rPr>
              <a:t>Each</a:t>
            </a:r>
            <a:r>
              <a:rPr sz="2000" b="1" spc="-65" dirty="0">
                <a:latin typeface="Constantia"/>
                <a:cs typeface="Constantia"/>
              </a:rPr>
              <a:t> </a:t>
            </a:r>
            <a:r>
              <a:rPr sz="2000" b="1" spc="-5" dirty="0">
                <a:latin typeface="Constantia"/>
                <a:cs typeface="Constantia"/>
              </a:rPr>
              <a:t>element</a:t>
            </a:r>
            <a:r>
              <a:rPr sz="2000" b="1" spc="-50" dirty="0">
                <a:latin typeface="Constantia"/>
                <a:cs typeface="Constantia"/>
              </a:rPr>
              <a:t> </a:t>
            </a:r>
            <a:r>
              <a:rPr sz="2000" b="1" dirty="0">
                <a:latin typeface="Constantia"/>
                <a:cs typeface="Constantia"/>
              </a:rPr>
              <a:t>is</a:t>
            </a:r>
            <a:r>
              <a:rPr sz="2000" b="1" spc="-80" dirty="0">
                <a:latin typeface="Constantia"/>
                <a:cs typeface="Constantia"/>
              </a:rPr>
              <a:t> </a:t>
            </a:r>
            <a:r>
              <a:rPr sz="2000" b="1" dirty="0">
                <a:latin typeface="Constantia"/>
                <a:cs typeface="Constantia"/>
              </a:rPr>
              <a:t>assigned</a:t>
            </a:r>
            <a:r>
              <a:rPr sz="2000" b="1" spc="-45" dirty="0">
                <a:latin typeface="Constantia"/>
                <a:cs typeface="Constantia"/>
              </a:rPr>
              <a:t> </a:t>
            </a:r>
            <a:r>
              <a:rPr sz="2000" b="1" dirty="0">
                <a:latin typeface="Constantia"/>
                <a:cs typeface="Constantia"/>
              </a:rPr>
              <a:t>a</a:t>
            </a:r>
            <a:r>
              <a:rPr sz="2000" b="1" spc="-35" dirty="0">
                <a:latin typeface="Constantia"/>
                <a:cs typeface="Constantia"/>
              </a:rPr>
              <a:t> </a:t>
            </a:r>
            <a:r>
              <a:rPr sz="2000" b="1" dirty="0">
                <a:latin typeface="Constantia"/>
                <a:cs typeface="Constantia"/>
              </a:rPr>
              <a:t>numerical</a:t>
            </a:r>
            <a:r>
              <a:rPr sz="2000" b="1" spc="-40" dirty="0">
                <a:latin typeface="Constantia"/>
                <a:cs typeface="Constantia"/>
              </a:rPr>
              <a:t> </a:t>
            </a:r>
            <a:r>
              <a:rPr sz="2000" b="1" spc="-5" dirty="0">
                <a:latin typeface="Constantia"/>
                <a:cs typeface="Constantia"/>
              </a:rPr>
              <a:t>rating</a:t>
            </a:r>
            <a:r>
              <a:rPr sz="2000" b="1" spc="-10" dirty="0">
                <a:latin typeface="Constantia"/>
                <a:cs typeface="Constantia"/>
              </a:rPr>
              <a:t> </a:t>
            </a:r>
            <a:r>
              <a:rPr sz="2000" b="1" dirty="0">
                <a:latin typeface="Constantia"/>
                <a:cs typeface="Constantia"/>
              </a:rPr>
              <a:t>based</a:t>
            </a:r>
            <a:r>
              <a:rPr sz="2000" b="1" spc="-50" dirty="0">
                <a:latin typeface="Constantia"/>
                <a:cs typeface="Constantia"/>
              </a:rPr>
              <a:t> </a:t>
            </a:r>
            <a:r>
              <a:rPr sz="2000" b="1" dirty="0">
                <a:latin typeface="Constantia"/>
                <a:cs typeface="Constantia"/>
              </a:rPr>
              <a:t>on</a:t>
            </a:r>
            <a:r>
              <a:rPr sz="2000" b="1" spc="-30" dirty="0">
                <a:latin typeface="Constantia"/>
                <a:cs typeface="Constantia"/>
              </a:rPr>
              <a:t> </a:t>
            </a:r>
            <a:r>
              <a:rPr sz="2000" b="1" spc="-5" dirty="0">
                <a:latin typeface="Constantia"/>
                <a:cs typeface="Constantia"/>
              </a:rPr>
              <a:t>five</a:t>
            </a:r>
            <a:r>
              <a:rPr sz="2000" b="1" spc="-60" dirty="0">
                <a:latin typeface="Constantia"/>
                <a:cs typeface="Constantia"/>
              </a:rPr>
              <a:t> </a:t>
            </a:r>
            <a:r>
              <a:rPr sz="2000" b="1" spc="-10" dirty="0">
                <a:latin typeface="Constantia"/>
                <a:cs typeface="Constantia"/>
              </a:rPr>
              <a:t>key</a:t>
            </a:r>
            <a:r>
              <a:rPr sz="2000" b="1" spc="-80" dirty="0">
                <a:latin typeface="Constantia"/>
                <a:cs typeface="Constantia"/>
              </a:rPr>
              <a:t> </a:t>
            </a:r>
            <a:r>
              <a:rPr sz="2000" b="1" spc="-5" dirty="0">
                <a:latin typeface="Constantia"/>
                <a:cs typeface="Constantia"/>
              </a:rPr>
              <a:t>components:</a:t>
            </a:r>
            <a:endParaRPr sz="2000">
              <a:latin typeface="Constantia"/>
              <a:cs typeface="Constantia"/>
            </a:endParaRPr>
          </a:p>
          <a:p>
            <a:pPr>
              <a:lnSpc>
                <a:spcPct val="100000"/>
              </a:lnSpc>
              <a:spcBef>
                <a:spcPts val="25"/>
              </a:spcBef>
              <a:buClr>
                <a:srgbClr val="0AD0D9"/>
              </a:buClr>
              <a:buFont typeface="Wingdings 2"/>
              <a:buChar char=""/>
            </a:pPr>
            <a:endParaRPr sz="2000">
              <a:latin typeface="Times New Roman"/>
              <a:cs typeface="Times New Roman"/>
            </a:endParaRPr>
          </a:p>
          <a:p>
            <a:pPr marL="287020" indent="-274320">
              <a:lnSpc>
                <a:spcPct val="100000"/>
              </a:lnSpc>
              <a:spcBef>
                <a:spcPts val="5"/>
              </a:spcBef>
              <a:buClr>
                <a:srgbClr val="0AD0D9"/>
              </a:buClr>
              <a:buSzPct val="94117"/>
              <a:buFont typeface="Wingdings 2"/>
              <a:buChar char=""/>
              <a:tabLst>
                <a:tab pos="286385" algn="l"/>
                <a:tab pos="287020" algn="l"/>
              </a:tabLst>
            </a:pPr>
            <a:r>
              <a:rPr sz="2000" b="1" dirty="0">
                <a:latin typeface="Constantia"/>
                <a:cs typeface="Constantia"/>
              </a:rPr>
              <a:t>1</a:t>
            </a:r>
            <a:r>
              <a:rPr sz="2000" b="1" spc="-50" dirty="0">
                <a:latin typeface="Constantia"/>
                <a:cs typeface="Constantia"/>
              </a:rPr>
              <a:t> </a:t>
            </a:r>
            <a:r>
              <a:rPr sz="2000" spc="-5" dirty="0">
                <a:latin typeface="Constantia"/>
                <a:cs typeface="Constantia"/>
              </a:rPr>
              <a:t>Strong performance, </a:t>
            </a:r>
            <a:r>
              <a:rPr sz="2000" dirty="0">
                <a:latin typeface="Constantia"/>
                <a:cs typeface="Constantia"/>
              </a:rPr>
              <a:t>sound </a:t>
            </a:r>
            <a:r>
              <a:rPr sz="2000" spc="-5" dirty="0">
                <a:latin typeface="Constantia"/>
                <a:cs typeface="Constantia"/>
              </a:rPr>
              <a:t>management, no cause for </a:t>
            </a:r>
            <a:r>
              <a:rPr sz="2000" dirty="0">
                <a:latin typeface="Constantia"/>
                <a:cs typeface="Constantia"/>
              </a:rPr>
              <a:t>supervisory </a:t>
            </a:r>
            <a:r>
              <a:rPr sz="2000" spc="-10" dirty="0">
                <a:latin typeface="Constantia"/>
                <a:cs typeface="Constantia"/>
              </a:rPr>
              <a:t>concern</a:t>
            </a:r>
            <a:endParaRPr sz="2000">
              <a:latin typeface="Constantia"/>
              <a:cs typeface="Constantia"/>
            </a:endParaRPr>
          </a:p>
          <a:p>
            <a:pPr marL="286385" marR="187960" indent="-274320">
              <a:lnSpc>
                <a:spcPts val="1630"/>
              </a:lnSpc>
              <a:spcBef>
                <a:spcPts val="395"/>
              </a:spcBef>
              <a:buClr>
                <a:srgbClr val="0AD0D9"/>
              </a:buClr>
              <a:buSzPct val="94117"/>
              <a:buFont typeface="Wingdings 2"/>
              <a:buChar char=""/>
              <a:tabLst>
                <a:tab pos="286385" algn="l"/>
                <a:tab pos="287020" algn="l"/>
              </a:tabLst>
            </a:pPr>
            <a:r>
              <a:rPr sz="2000" dirty="0">
                <a:latin typeface="Constantia"/>
                <a:cs typeface="Constantia"/>
              </a:rPr>
              <a:t>2</a:t>
            </a:r>
            <a:r>
              <a:rPr sz="2000" spc="40" dirty="0">
                <a:latin typeface="Constantia"/>
                <a:cs typeface="Constantia"/>
              </a:rPr>
              <a:t> </a:t>
            </a:r>
            <a:r>
              <a:rPr sz="2000" spc="-5" dirty="0">
                <a:latin typeface="Constantia"/>
                <a:cs typeface="Constantia"/>
              </a:rPr>
              <a:t>Fundamentally </a:t>
            </a:r>
            <a:r>
              <a:rPr sz="2000" dirty="0">
                <a:latin typeface="Constantia"/>
                <a:cs typeface="Constantia"/>
              </a:rPr>
              <a:t>sound, </a:t>
            </a:r>
            <a:r>
              <a:rPr sz="2000" spc="-10" dirty="0">
                <a:latin typeface="Constantia"/>
                <a:cs typeface="Constantia"/>
              </a:rPr>
              <a:t>compliance </a:t>
            </a:r>
            <a:r>
              <a:rPr sz="2000" dirty="0">
                <a:latin typeface="Constantia"/>
                <a:cs typeface="Constantia"/>
              </a:rPr>
              <a:t>with </a:t>
            </a:r>
            <a:r>
              <a:rPr sz="2000" spc="-5" dirty="0">
                <a:latin typeface="Constantia"/>
                <a:cs typeface="Constantia"/>
              </a:rPr>
              <a:t>regulations, </a:t>
            </a:r>
            <a:r>
              <a:rPr sz="2000" dirty="0">
                <a:latin typeface="Constantia"/>
                <a:cs typeface="Constantia"/>
              </a:rPr>
              <a:t>stable, </a:t>
            </a:r>
            <a:r>
              <a:rPr sz="2000" spc="-5" dirty="0">
                <a:latin typeface="Constantia"/>
                <a:cs typeface="Constantia"/>
              </a:rPr>
              <a:t>limited </a:t>
            </a:r>
            <a:r>
              <a:rPr sz="2000" dirty="0">
                <a:latin typeface="Constantia"/>
                <a:cs typeface="Constantia"/>
              </a:rPr>
              <a:t>supervisory  needs</a:t>
            </a:r>
            <a:endParaRPr sz="2000">
              <a:latin typeface="Constantia"/>
              <a:cs typeface="Constantia"/>
            </a:endParaRPr>
          </a:p>
          <a:p>
            <a:pPr marL="286385" marR="920750" indent="-274320">
              <a:lnSpc>
                <a:spcPts val="1630"/>
              </a:lnSpc>
              <a:spcBef>
                <a:spcPts val="409"/>
              </a:spcBef>
              <a:buClr>
                <a:srgbClr val="0AD0D9"/>
              </a:buClr>
              <a:buSzPct val="94117"/>
              <a:buFont typeface="Wingdings 2"/>
              <a:buChar char=""/>
              <a:tabLst>
                <a:tab pos="286385" algn="l"/>
                <a:tab pos="287020" algn="l"/>
              </a:tabLst>
            </a:pPr>
            <a:r>
              <a:rPr sz="2000" dirty="0">
                <a:latin typeface="Constantia"/>
                <a:cs typeface="Constantia"/>
              </a:rPr>
              <a:t>3</a:t>
            </a:r>
            <a:r>
              <a:rPr sz="2000" spc="-50" dirty="0">
                <a:latin typeface="Constantia"/>
                <a:cs typeface="Constantia"/>
              </a:rPr>
              <a:t> </a:t>
            </a:r>
            <a:r>
              <a:rPr sz="2000" spc="-15" dirty="0">
                <a:latin typeface="Constantia"/>
                <a:cs typeface="Constantia"/>
              </a:rPr>
              <a:t>Weaknesses </a:t>
            </a:r>
            <a:r>
              <a:rPr sz="2000" spc="-5" dirty="0">
                <a:latin typeface="Constantia"/>
                <a:cs typeface="Constantia"/>
              </a:rPr>
              <a:t>in </a:t>
            </a:r>
            <a:r>
              <a:rPr sz="2000" dirty="0">
                <a:latin typeface="Constantia"/>
                <a:cs typeface="Constantia"/>
              </a:rPr>
              <a:t>one or </a:t>
            </a:r>
            <a:r>
              <a:rPr sz="2000" spc="-10" dirty="0">
                <a:latin typeface="Constantia"/>
                <a:cs typeface="Constantia"/>
              </a:rPr>
              <a:t>more </a:t>
            </a:r>
            <a:r>
              <a:rPr sz="2000" spc="-5" dirty="0">
                <a:latin typeface="Constantia"/>
                <a:cs typeface="Constantia"/>
              </a:rPr>
              <a:t>components, unsatisfactory </a:t>
            </a:r>
            <a:r>
              <a:rPr sz="2000" spc="-10" dirty="0">
                <a:latin typeface="Constantia"/>
                <a:cs typeface="Constantia"/>
              </a:rPr>
              <a:t>practices, weak  </a:t>
            </a:r>
            <a:r>
              <a:rPr sz="2000" spc="-5" dirty="0">
                <a:latin typeface="Constantia"/>
                <a:cs typeface="Constantia"/>
              </a:rPr>
              <a:t>performance but limited </a:t>
            </a:r>
            <a:r>
              <a:rPr sz="2000" spc="-10" dirty="0">
                <a:latin typeface="Constantia"/>
                <a:cs typeface="Constantia"/>
              </a:rPr>
              <a:t>concern </a:t>
            </a:r>
            <a:r>
              <a:rPr sz="2000" spc="-5" dirty="0">
                <a:latin typeface="Constantia"/>
                <a:cs typeface="Constantia"/>
              </a:rPr>
              <a:t>for</a:t>
            </a:r>
            <a:r>
              <a:rPr sz="2000" spc="-290" dirty="0">
                <a:latin typeface="Constantia"/>
                <a:cs typeface="Constantia"/>
              </a:rPr>
              <a:t> </a:t>
            </a:r>
            <a:r>
              <a:rPr sz="2000" spc="-5" dirty="0">
                <a:latin typeface="Constantia"/>
                <a:cs typeface="Constantia"/>
              </a:rPr>
              <a:t>failure</a:t>
            </a:r>
            <a:endParaRPr sz="2000">
              <a:latin typeface="Constantia"/>
              <a:cs typeface="Constantia"/>
            </a:endParaRPr>
          </a:p>
          <a:p>
            <a:pPr marL="286385" marR="5080" indent="-274320">
              <a:lnSpc>
                <a:spcPts val="1630"/>
              </a:lnSpc>
              <a:spcBef>
                <a:spcPts val="414"/>
              </a:spcBef>
              <a:buClr>
                <a:srgbClr val="0AD0D9"/>
              </a:buClr>
              <a:buSzPct val="94117"/>
              <a:buFont typeface="Wingdings 2"/>
              <a:buChar char=""/>
              <a:tabLst>
                <a:tab pos="286385" algn="l"/>
                <a:tab pos="287020" algn="l"/>
                <a:tab pos="561340" algn="l"/>
              </a:tabLst>
            </a:pPr>
            <a:r>
              <a:rPr sz="2000" dirty="0">
                <a:latin typeface="Constantia"/>
                <a:cs typeface="Constantia"/>
              </a:rPr>
              <a:t>4	</a:t>
            </a:r>
            <a:r>
              <a:rPr sz="2000" spc="-5" dirty="0">
                <a:latin typeface="Constantia"/>
                <a:cs typeface="Constantia"/>
              </a:rPr>
              <a:t>Serious</a:t>
            </a:r>
            <a:r>
              <a:rPr sz="2000" spc="-45" dirty="0">
                <a:latin typeface="Constantia"/>
                <a:cs typeface="Constantia"/>
              </a:rPr>
              <a:t> </a:t>
            </a:r>
            <a:r>
              <a:rPr sz="2000" dirty="0">
                <a:latin typeface="Constantia"/>
                <a:cs typeface="Constantia"/>
              </a:rPr>
              <a:t>financial</a:t>
            </a:r>
            <a:r>
              <a:rPr sz="2000" spc="-50" dirty="0">
                <a:latin typeface="Constantia"/>
                <a:cs typeface="Constantia"/>
              </a:rPr>
              <a:t> </a:t>
            </a:r>
            <a:r>
              <a:rPr sz="2000" dirty="0">
                <a:latin typeface="Constantia"/>
                <a:cs typeface="Constantia"/>
              </a:rPr>
              <a:t>and</a:t>
            </a:r>
            <a:r>
              <a:rPr sz="2000" spc="-20" dirty="0">
                <a:latin typeface="Constantia"/>
                <a:cs typeface="Constantia"/>
              </a:rPr>
              <a:t> </a:t>
            </a:r>
            <a:r>
              <a:rPr sz="2000" spc="-10" dirty="0">
                <a:latin typeface="Constantia"/>
                <a:cs typeface="Constantia"/>
              </a:rPr>
              <a:t>managerial</a:t>
            </a:r>
            <a:r>
              <a:rPr sz="2000" spc="-60" dirty="0">
                <a:latin typeface="Constantia"/>
                <a:cs typeface="Constantia"/>
              </a:rPr>
              <a:t> </a:t>
            </a:r>
            <a:r>
              <a:rPr sz="2000" dirty="0">
                <a:latin typeface="Constantia"/>
                <a:cs typeface="Constantia"/>
              </a:rPr>
              <a:t>deficiencies</a:t>
            </a:r>
            <a:r>
              <a:rPr sz="2000" spc="-85" dirty="0">
                <a:latin typeface="Constantia"/>
                <a:cs typeface="Constantia"/>
              </a:rPr>
              <a:t> </a:t>
            </a:r>
            <a:r>
              <a:rPr sz="2000" dirty="0">
                <a:latin typeface="Constantia"/>
                <a:cs typeface="Constantia"/>
              </a:rPr>
              <a:t>and</a:t>
            </a:r>
            <a:r>
              <a:rPr sz="2000" spc="-40" dirty="0">
                <a:latin typeface="Constantia"/>
                <a:cs typeface="Constantia"/>
              </a:rPr>
              <a:t> </a:t>
            </a:r>
            <a:r>
              <a:rPr sz="2000" dirty="0">
                <a:latin typeface="Constantia"/>
                <a:cs typeface="Constantia"/>
              </a:rPr>
              <a:t>unsound</a:t>
            </a:r>
            <a:r>
              <a:rPr sz="2000" spc="-60" dirty="0">
                <a:latin typeface="Constantia"/>
                <a:cs typeface="Constantia"/>
              </a:rPr>
              <a:t> </a:t>
            </a:r>
            <a:r>
              <a:rPr sz="2000" spc="-10" dirty="0">
                <a:latin typeface="Constantia"/>
                <a:cs typeface="Constantia"/>
              </a:rPr>
              <a:t>practices.</a:t>
            </a:r>
            <a:r>
              <a:rPr sz="2000" spc="10" dirty="0">
                <a:latin typeface="Constantia"/>
                <a:cs typeface="Constantia"/>
              </a:rPr>
              <a:t> </a:t>
            </a:r>
            <a:r>
              <a:rPr sz="2000" spc="-10" dirty="0">
                <a:latin typeface="Constantia"/>
                <a:cs typeface="Constantia"/>
              </a:rPr>
              <a:t>Need</a:t>
            </a:r>
            <a:r>
              <a:rPr sz="2000" spc="-55" dirty="0">
                <a:latin typeface="Constantia"/>
                <a:cs typeface="Constantia"/>
              </a:rPr>
              <a:t> </a:t>
            </a:r>
            <a:r>
              <a:rPr sz="2000" dirty="0">
                <a:latin typeface="Constantia"/>
                <a:cs typeface="Constantia"/>
              </a:rPr>
              <a:t>close  supervision and </a:t>
            </a:r>
            <a:r>
              <a:rPr sz="2000" spc="-5" dirty="0">
                <a:latin typeface="Constantia"/>
                <a:cs typeface="Constantia"/>
              </a:rPr>
              <a:t>remedial</a:t>
            </a:r>
            <a:r>
              <a:rPr sz="2000" spc="-190" dirty="0">
                <a:latin typeface="Constantia"/>
                <a:cs typeface="Constantia"/>
              </a:rPr>
              <a:t> </a:t>
            </a:r>
            <a:r>
              <a:rPr sz="2000" dirty="0">
                <a:latin typeface="Constantia"/>
                <a:cs typeface="Constantia"/>
              </a:rPr>
              <a:t>action</a:t>
            </a:r>
            <a:endParaRPr sz="2000">
              <a:latin typeface="Constantia"/>
              <a:cs typeface="Constantia"/>
            </a:endParaRPr>
          </a:p>
          <a:p>
            <a:pPr marL="286385" marR="394970" indent="-274320">
              <a:lnSpc>
                <a:spcPts val="1630"/>
              </a:lnSpc>
              <a:spcBef>
                <a:spcPts val="409"/>
              </a:spcBef>
              <a:buClr>
                <a:srgbClr val="0AD0D9"/>
              </a:buClr>
              <a:buSzPct val="94117"/>
              <a:buFont typeface="Wingdings 2"/>
              <a:buChar char=""/>
              <a:tabLst>
                <a:tab pos="286385" algn="l"/>
                <a:tab pos="287020" algn="l"/>
              </a:tabLst>
            </a:pPr>
            <a:r>
              <a:rPr sz="2000" dirty="0">
                <a:latin typeface="Constantia"/>
                <a:cs typeface="Constantia"/>
              </a:rPr>
              <a:t>5</a:t>
            </a:r>
            <a:r>
              <a:rPr sz="2000" spc="-15" dirty="0">
                <a:latin typeface="Constantia"/>
                <a:cs typeface="Constantia"/>
              </a:rPr>
              <a:t> </a:t>
            </a:r>
            <a:r>
              <a:rPr sz="2000" spc="-5" dirty="0">
                <a:latin typeface="Constantia"/>
                <a:cs typeface="Constantia"/>
              </a:rPr>
              <a:t>Extremely unsafe </a:t>
            </a:r>
            <a:r>
              <a:rPr sz="2000" spc="-10" dirty="0">
                <a:latin typeface="Constantia"/>
                <a:cs typeface="Constantia"/>
              </a:rPr>
              <a:t>practices </a:t>
            </a:r>
            <a:r>
              <a:rPr sz="2000" dirty="0">
                <a:latin typeface="Constantia"/>
                <a:cs typeface="Constantia"/>
              </a:rPr>
              <a:t>and </a:t>
            </a:r>
            <a:r>
              <a:rPr sz="2000" spc="-5" dirty="0">
                <a:latin typeface="Constantia"/>
                <a:cs typeface="Constantia"/>
              </a:rPr>
              <a:t>conditions, </a:t>
            </a:r>
            <a:r>
              <a:rPr sz="2000" dirty="0">
                <a:latin typeface="Constantia"/>
                <a:cs typeface="Constantia"/>
              </a:rPr>
              <a:t>deficiencies </a:t>
            </a:r>
            <a:r>
              <a:rPr sz="2000" spc="-10" dirty="0">
                <a:latin typeface="Constantia"/>
                <a:cs typeface="Constantia"/>
              </a:rPr>
              <a:t>beyond </a:t>
            </a:r>
            <a:r>
              <a:rPr sz="2000" spc="-5" dirty="0">
                <a:latin typeface="Constantia"/>
                <a:cs typeface="Constantia"/>
              </a:rPr>
              <a:t>management  </a:t>
            </a:r>
            <a:r>
              <a:rPr sz="2000" spc="-10" dirty="0">
                <a:latin typeface="Constantia"/>
                <a:cs typeface="Constantia"/>
              </a:rPr>
              <a:t>control.</a:t>
            </a:r>
            <a:r>
              <a:rPr sz="2000" spc="-20" dirty="0">
                <a:latin typeface="Constantia"/>
                <a:cs typeface="Constantia"/>
              </a:rPr>
              <a:t> </a:t>
            </a:r>
            <a:r>
              <a:rPr sz="2000" spc="-15" dirty="0">
                <a:latin typeface="Constantia"/>
                <a:cs typeface="Constantia"/>
              </a:rPr>
              <a:t>Failure</a:t>
            </a:r>
            <a:r>
              <a:rPr sz="2000" spc="-70" dirty="0">
                <a:latin typeface="Constantia"/>
                <a:cs typeface="Constantia"/>
              </a:rPr>
              <a:t> </a:t>
            </a:r>
            <a:r>
              <a:rPr sz="2000" spc="-5" dirty="0">
                <a:latin typeface="Constantia"/>
                <a:cs typeface="Constantia"/>
              </a:rPr>
              <a:t>is</a:t>
            </a:r>
            <a:r>
              <a:rPr sz="2000" spc="-30" dirty="0">
                <a:latin typeface="Constantia"/>
                <a:cs typeface="Constantia"/>
              </a:rPr>
              <a:t> </a:t>
            </a:r>
            <a:r>
              <a:rPr sz="2000" spc="-5" dirty="0">
                <a:latin typeface="Constantia"/>
                <a:cs typeface="Constantia"/>
              </a:rPr>
              <a:t>highly</a:t>
            </a:r>
            <a:r>
              <a:rPr sz="2000" spc="-85" dirty="0">
                <a:latin typeface="Constantia"/>
                <a:cs typeface="Constantia"/>
              </a:rPr>
              <a:t> </a:t>
            </a:r>
            <a:r>
              <a:rPr sz="2000" spc="-5" dirty="0">
                <a:latin typeface="Constantia"/>
                <a:cs typeface="Constantia"/>
              </a:rPr>
              <a:t>probable</a:t>
            </a:r>
            <a:r>
              <a:rPr sz="2000" spc="-95" dirty="0">
                <a:latin typeface="Constantia"/>
                <a:cs typeface="Constantia"/>
              </a:rPr>
              <a:t> </a:t>
            </a:r>
            <a:r>
              <a:rPr sz="2000" dirty="0">
                <a:latin typeface="Constantia"/>
                <a:cs typeface="Constantia"/>
              </a:rPr>
              <a:t>and</a:t>
            </a:r>
            <a:r>
              <a:rPr sz="2000" spc="-65" dirty="0">
                <a:latin typeface="Constantia"/>
                <a:cs typeface="Constantia"/>
              </a:rPr>
              <a:t> </a:t>
            </a:r>
            <a:r>
              <a:rPr sz="2000" dirty="0">
                <a:latin typeface="Constantia"/>
                <a:cs typeface="Constantia"/>
              </a:rPr>
              <a:t>outside</a:t>
            </a:r>
            <a:r>
              <a:rPr sz="2000" spc="-60" dirty="0">
                <a:latin typeface="Constantia"/>
                <a:cs typeface="Constantia"/>
              </a:rPr>
              <a:t> </a:t>
            </a:r>
            <a:r>
              <a:rPr sz="2000" dirty="0">
                <a:latin typeface="Constantia"/>
                <a:cs typeface="Constantia"/>
              </a:rPr>
              <a:t>financial</a:t>
            </a:r>
            <a:r>
              <a:rPr sz="2000" spc="-65" dirty="0">
                <a:latin typeface="Constantia"/>
                <a:cs typeface="Constantia"/>
              </a:rPr>
              <a:t> </a:t>
            </a:r>
            <a:r>
              <a:rPr sz="2000" spc="-5" dirty="0">
                <a:latin typeface="Constantia"/>
                <a:cs typeface="Constantia"/>
              </a:rPr>
              <a:t>assistance</a:t>
            </a:r>
            <a:r>
              <a:rPr sz="2000" spc="-45" dirty="0">
                <a:latin typeface="Constantia"/>
                <a:cs typeface="Constantia"/>
              </a:rPr>
              <a:t> </a:t>
            </a:r>
            <a:r>
              <a:rPr sz="2000" dirty="0">
                <a:latin typeface="Constantia"/>
                <a:cs typeface="Constantia"/>
              </a:rPr>
              <a:t>needed</a:t>
            </a:r>
            <a:endParaRPr sz="2000">
              <a:latin typeface="Constantia"/>
              <a:cs typeface="Constanti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444500" y="1031494"/>
            <a:ext cx="2416810" cy="788035"/>
          </a:xfrm>
          <a:prstGeom prst="rect">
            <a:avLst/>
          </a:prstGeom>
        </p:spPr>
        <p:txBody>
          <a:bodyPr vert="horz" wrap="square" lIns="0" tIns="13335" rIns="0" bIns="0" rtlCol="0">
            <a:spAutoFit/>
          </a:bodyPr>
          <a:lstStyle/>
          <a:p>
            <a:pPr marL="12700">
              <a:lnSpc>
                <a:spcPct val="100000"/>
              </a:lnSpc>
              <a:spcBef>
                <a:spcPts val="105"/>
              </a:spcBef>
            </a:pPr>
            <a:r>
              <a:rPr sz="5000" spc="-5" dirty="0"/>
              <a:t>S</a:t>
            </a:r>
            <a:r>
              <a:rPr sz="5000" spc="-55" dirty="0"/>
              <a:t>C</a:t>
            </a:r>
            <a:r>
              <a:rPr sz="5000" spc="-5" dirty="0"/>
              <a:t>ORING</a:t>
            </a:r>
            <a:endParaRPr sz="5000"/>
          </a:p>
        </p:txBody>
      </p:sp>
      <p:sp>
        <p:nvSpPr>
          <p:cNvPr id="8" name="object 8"/>
          <p:cNvSpPr txBox="1"/>
          <p:nvPr/>
        </p:nvSpPr>
        <p:spPr>
          <a:xfrm>
            <a:off x="535940" y="1947418"/>
            <a:ext cx="8042909" cy="3355340"/>
          </a:xfrm>
          <a:prstGeom prst="rect">
            <a:avLst/>
          </a:prstGeom>
        </p:spPr>
        <p:txBody>
          <a:bodyPr vert="horz" wrap="square" lIns="0" tIns="13335" rIns="0" bIns="0" rtlCol="0">
            <a:spAutoFit/>
          </a:bodyPr>
          <a:lstStyle/>
          <a:p>
            <a:pPr marL="286385" marR="175260" indent="-274320">
              <a:lnSpc>
                <a:spcPct val="100000"/>
              </a:lnSpc>
              <a:spcBef>
                <a:spcPts val="105"/>
              </a:spcBef>
              <a:buClr>
                <a:srgbClr val="0AD0D9"/>
              </a:buClr>
              <a:buSzPct val="94230"/>
              <a:buFont typeface="Wingdings 2"/>
              <a:buChar char=""/>
              <a:tabLst>
                <a:tab pos="287020" algn="l"/>
              </a:tabLst>
            </a:pPr>
            <a:r>
              <a:rPr sz="2600" spc="-5" dirty="0">
                <a:latin typeface="Constantia"/>
                <a:cs typeface="Constantia"/>
              </a:rPr>
              <a:t>Bank</a:t>
            </a:r>
            <a:r>
              <a:rPr sz="2600" spc="-100" dirty="0">
                <a:latin typeface="Constantia"/>
                <a:cs typeface="Constantia"/>
              </a:rPr>
              <a:t> </a:t>
            </a:r>
            <a:r>
              <a:rPr sz="2600" spc="5" dirty="0">
                <a:latin typeface="Constantia"/>
                <a:cs typeface="Constantia"/>
              </a:rPr>
              <a:t>supervisory</a:t>
            </a:r>
            <a:r>
              <a:rPr sz="2600" spc="-150" dirty="0">
                <a:latin typeface="Constantia"/>
                <a:cs typeface="Constantia"/>
              </a:rPr>
              <a:t> </a:t>
            </a:r>
            <a:r>
              <a:rPr sz="2600" spc="-5" dirty="0">
                <a:latin typeface="Constantia"/>
                <a:cs typeface="Constantia"/>
              </a:rPr>
              <a:t>authorities</a:t>
            </a:r>
            <a:r>
              <a:rPr sz="2600" spc="-145" dirty="0">
                <a:latin typeface="Constantia"/>
                <a:cs typeface="Constantia"/>
              </a:rPr>
              <a:t> </a:t>
            </a:r>
            <a:r>
              <a:rPr sz="2600" dirty="0">
                <a:latin typeface="Constantia"/>
                <a:cs typeface="Constantia"/>
              </a:rPr>
              <a:t>assign</a:t>
            </a:r>
            <a:r>
              <a:rPr sz="2600" spc="-110" dirty="0">
                <a:latin typeface="Constantia"/>
                <a:cs typeface="Constantia"/>
              </a:rPr>
              <a:t> </a:t>
            </a:r>
            <a:r>
              <a:rPr sz="2600" dirty="0">
                <a:latin typeface="Constantia"/>
                <a:cs typeface="Constantia"/>
              </a:rPr>
              <a:t>each</a:t>
            </a:r>
            <a:r>
              <a:rPr sz="2600" spc="-35" dirty="0">
                <a:latin typeface="Constantia"/>
                <a:cs typeface="Constantia"/>
              </a:rPr>
              <a:t> </a:t>
            </a:r>
            <a:r>
              <a:rPr sz="2600" spc="-5" dirty="0">
                <a:latin typeface="Constantia"/>
                <a:cs typeface="Constantia"/>
              </a:rPr>
              <a:t>bank</a:t>
            </a:r>
            <a:r>
              <a:rPr sz="2600" spc="-85" dirty="0">
                <a:latin typeface="Constantia"/>
                <a:cs typeface="Constantia"/>
              </a:rPr>
              <a:t> </a:t>
            </a:r>
            <a:r>
              <a:rPr sz="2600" dirty="0">
                <a:latin typeface="Constantia"/>
                <a:cs typeface="Constantia"/>
              </a:rPr>
              <a:t>a</a:t>
            </a:r>
            <a:r>
              <a:rPr sz="2600" spc="-114" dirty="0">
                <a:latin typeface="Constantia"/>
                <a:cs typeface="Constantia"/>
              </a:rPr>
              <a:t> </a:t>
            </a:r>
            <a:r>
              <a:rPr sz="2600" spc="-20" dirty="0">
                <a:latin typeface="Constantia"/>
                <a:cs typeface="Constantia"/>
              </a:rPr>
              <a:t>score  </a:t>
            </a:r>
            <a:r>
              <a:rPr sz="2600" dirty="0">
                <a:latin typeface="Constantia"/>
                <a:cs typeface="Constantia"/>
              </a:rPr>
              <a:t>on</a:t>
            </a:r>
            <a:r>
              <a:rPr sz="2600" spc="-140" dirty="0">
                <a:latin typeface="Constantia"/>
                <a:cs typeface="Constantia"/>
              </a:rPr>
              <a:t> </a:t>
            </a:r>
            <a:r>
              <a:rPr sz="2600" dirty="0">
                <a:latin typeface="Constantia"/>
                <a:cs typeface="Constantia"/>
              </a:rPr>
              <a:t>a</a:t>
            </a:r>
            <a:r>
              <a:rPr sz="2600" spc="-120" dirty="0">
                <a:latin typeface="Constantia"/>
                <a:cs typeface="Constantia"/>
              </a:rPr>
              <a:t> </a:t>
            </a:r>
            <a:r>
              <a:rPr sz="2600" dirty="0">
                <a:latin typeface="Constantia"/>
                <a:cs typeface="Constantia"/>
              </a:rPr>
              <a:t>scale</a:t>
            </a:r>
            <a:r>
              <a:rPr sz="2600" spc="-140" dirty="0">
                <a:latin typeface="Constantia"/>
                <a:cs typeface="Constantia"/>
              </a:rPr>
              <a:t> </a:t>
            </a:r>
            <a:r>
              <a:rPr sz="2600" dirty="0">
                <a:latin typeface="Constantia"/>
                <a:cs typeface="Constantia"/>
              </a:rPr>
              <a:t>of</a:t>
            </a:r>
            <a:r>
              <a:rPr sz="2600" spc="50" dirty="0">
                <a:latin typeface="Constantia"/>
                <a:cs typeface="Constantia"/>
              </a:rPr>
              <a:t> </a:t>
            </a:r>
            <a:r>
              <a:rPr sz="2600" dirty="0">
                <a:latin typeface="Constantia"/>
                <a:cs typeface="Constantia"/>
              </a:rPr>
              <a:t>1</a:t>
            </a:r>
            <a:r>
              <a:rPr sz="2600" spc="-10" dirty="0">
                <a:latin typeface="Constantia"/>
                <a:cs typeface="Constantia"/>
              </a:rPr>
              <a:t> </a:t>
            </a:r>
            <a:r>
              <a:rPr sz="2600" dirty="0">
                <a:latin typeface="Constantia"/>
                <a:cs typeface="Constantia"/>
              </a:rPr>
              <a:t>(best)</a:t>
            </a:r>
            <a:r>
              <a:rPr sz="2600" spc="-35" dirty="0">
                <a:latin typeface="Constantia"/>
                <a:cs typeface="Constantia"/>
              </a:rPr>
              <a:t> </a:t>
            </a:r>
            <a:r>
              <a:rPr sz="2600" spc="-20" dirty="0">
                <a:latin typeface="Constantia"/>
                <a:cs typeface="Constantia"/>
              </a:rPr>
              <a:t>to</a:t>
            </a:r>
            <a:r>
              <a:rPr sz="2600" spc="-95" dirty="0">
                <a:latin typeface="Constantia"/>
                <a:cs typeface="Constantia"/>
              </a:rPr>
              <a:t> </a:t>
            </a:r>
            <a:r>
              <a:rPr sz="2600" dirty="0">
                <a:latin typeface="Constantia"/>
                <a:cs typeface="Constantia"/>
              </a:rPr>
              <a:t>5</a:t>
            </a:r>
            <a:r>
              <a:rPr sz="2600" spc="-5" dirty="0">
                <a:latin typeface="Constantia"/>
                <a:cs typeface="Constantia"/>
              </a:rPr>
              <a:t> </a:t>
            </a:r>
            <a:r>
              <a:rPr sz="2600" spc="-10" dirty="0">
                <a:latin typeface="Constantia"/>
                <a:cs typeface="Constantia"/>
              </a:rPr>
              <a:t>(worst)</a:t>
            </a:r>
            <a:r>
              <a:rPr sz="2600" spc="-30" dirty="0">
                <a:latin typeface="Constantia"/>
                <a:cs typeface="Constantia"/>
              </a:rPr>
              <a:t> </a:t>
            </a:r>
            <a:r>
              <a:rPr sz="2600" spc="-10" dirty="0">
                <a:latin typeface="Constantia"/>
                <a:cs typeface="Constantia"/>
              </a:rPr>
              <a:t>for</a:t>
            </a:r>
            <a:r>
              <a:rPr sz="2600" spc="-170" dirty="0">
                <a:latin typeface="Constantia"/>
                <a:cs typeface="Constantia"/>
              </a:rPr>
              <a:t> </a:t>
            </a:r>
            <a:r>
              <a:rPr sz="2600" dirty="0">
                <a:latin typeface="Constantia"/>
                <a:cs typeface="Constantia"/>
              </a:rPr>
              <a:t>each</a:t>
            </a:r>
            <a:r>
              <a:rPr sz="2600" spc="-55" dirty="0">
                <a:latin typeface="Constantia"/>
                <a:cs typeface="Constantia"/>
              </a:rPr>
              <a:t> </a:t>
            </a:r>
            <a:r>
              <a:rPr sz="2600" spc="-40" dirty="0">
                <a:latin typeface="Constantia"/>
                <a:cs typeface="Constantia"/>
              </a:rPr>
              <a:t>factor.</a:t>
            </a:r>
            <a:endParaRPr sz="2600">
              <a:latin typeface="Constantia"/>
              <a:cs typeface="Constantia"/>
            </a:endParaRPr>
          </a:p>
          <a:p>
            <a:pPr marL="286385" marR="5080" indent="-274320">
              <a:lnSpc>
                <a:spcPct val="100000"/>
              </a:lnSpc>
              <a:spcBef>
                <a:spcPts val="625"/>
              </a:spcBef>
              <a:buClr>
                <a:srgbClr val="0AD0D9"/>
              </a:buClr>
              <a:buSzPct val="94230"/>
              <a:buFont typeface="Wingdings 2"/>
              <a:buChar char=""/>
              <a:tabLst>
                <a:tab pos="287020" algn="l"/>
              </a:tabLst>
            </a:pPr>
            <a:r>
              <a:rPr sz="2600" dirty="0">
                <a:latin typeface="Constantia"/>
                <a:cs typeface="Constantia"/>
              </a:rPr>
              <a:t>If a </a:t>
            </a:r>
            <a:r>
              <a:rPr sz="2600" spc="-5" dirty="0">
                <a:latin typeface="Constantia"/>
                <a:cs typeface="Constantia"/>
              </a:rPr>
              <a:t>bank </a:t>
            </a:r>
            <a:r>
              <a:rPr sz="2600" dirty="0">
                <a:latin typeface="Constantia"/>
                <a:cs typeface="Constantia"/>
              </a:rPr>
              <a:t>has an </a:t>
            </a:r>
            <a:r>
              <a:rPr sz="2600" spc="-35" dirty="0">
                <a:latin typeface="Constantia"/>
                <a:cs typeface="Constantia"/>
              </a:rPr>
              <a:t>average </a:t>
            </a:r>
            <a:r>
              <a:rPr sz="2600" spc="-20" dirty="0">
                <a:latin typeface="Constantia"/>
                <a:cs typeface="Constantia"/>
              </a:rPr>
              <a:t>score </a:t>
            </a:r>
            <a:r>
              <a:rPr sz="2600" dirty="0">
                <a:latin typeface="Constantia"/>
                <a:cs typeface="Constantia"/>
              </a:rPr>
              <a:t>less </a:t>
            </a:r>
            <a:r>
              <a:rPr sz="2600" spc="-5" dirty="0">
                <a:latin typeface="Constantia"/>
                <a:cs typeface="Constantia"/>
              </a:rPr>
              <a:t>than </a:t>
            </a:r>
            <a:r>
              <a:rPr sz="2600" dirty="0">
                <a:latin typeface="Constantia"/>
                <a:cs typeface="Constantia"/>
              </a:rPr>
              <a:t>2 </a:t>
            </a:r>
            <a:r>
              <a:rPr sz="2600" spc="-5" dirty="0">
                <a:latin typeface="Constantia"/>
                <a:cs typeface="Constantia"/>
              </a:rPr>
              <a:t>it is  </a:t>
            </a:r>
            <a:r>
              <a:rPr sz="2600" spc="-10" dirty="0">
                <a:latin typeface="Constantia"/>
                <a:cs typeface="Constantia"/>
              </a:rPr>
              <a:t>considered</a:t>
            </a:r>
            <a:r>
              <a:rPr sz="2600" spc="-45" dirty="0">
                <a:latin typeface="Constantia"/>
                <a:cs typeface="Constantia"/>
              </a:rPr>
              <a:t> </a:t>
            </a:r>
            <a:r>
              <a:rPr sz="2600" spc="-20" dirty="0">
                <a:latin typeface="Constantia"/>
                <a:cs typeface="Constantia"/>
              </a:rPr>
              <a:t>to</a:t>
            </a:r>
            <a:r>
              <a:rPr sz="2600" spc="-95" dirty="0">
                <a:latin typeface="Constantia"/>
                <a:cs typeface="Constantia"/>
              </a:rPr>
              <a:t> </a:t>
            </a:r>
            <a:r>
              <a:rPr sz="2600" spc="-5" dirty="0">
                <a:latin typeface="Constantia"/>
                <a:cs typeface="Constantia"/>
              </a:rPr>
              <a:t>be</a:t>
            </a:r>
            <a:r>
              <a:rPr sz="2600" spc="-125" dirty="0">
                <a:latin typeface="Constantia"/>
                <a:cs typeface="Constantia"/>
              </a:rPr>
              <a:t> </a:t>
            </a:r>
            <a:r>
              <a:rPr sz="2600" dirty="0">
                <a:latin typeface="Constantia"/>
                <a:cs typeface="Constantia"/>
              </a:rPr>
              <a:t>a</a:t>
            </a:r>
            <a:r>
              <a:rPr sz="2600" spc="-65" dirty="0">
                <a:latin typeface="Constantia"/>
                <a:cs typeface="Constantia"/>
              </a:rPr>
              <a:t> </a:t>
            </a:r>
            <a:r>
              <a:rPr sz="2600" spc="-5" dirty="0">
                <a:latin typeface="Constantia"/>
                <a:cs typeface="Constantia"/>
              </a:rPr>
              <a:t>high-quality</a:t>
            </a:r>
            <a:r>
              <a:rPr sz="2600" spc="-75" dirty="0">
                <a:latin typeface="Constantia"/>
                <a:cs typeface="Constantia"/>
              </a:rPr>
              <a:t> </a:t>
            </a:r>
            <a:r>
              <a:rPr sz="2600" spc="-5" dirty="0">
                <a:latin typeface="Constantia"/>
                <a:cs typeface="Constantia"/>
              </a:rPr>
              <a:t>institution</a:t>
            </a:r>
            <a:r>
              <a:rPr sz="2600" spc="-160" dirty="0">
                <a:latin typeface="Constantia"/>
                <a:cs typeface="Constantia"/>
              </a:rPr>
              <a:t> </a:t>
            </a:r>
            <a:r>
              <a:rPr sz="2600" spc="-5" dirty="0">
                <a:latin typeface="Constantia"/>
                <a:cs typeface="Constantia"/>
              </a:rPr>
              <a:t>while</a:t>
            </a:r>
            <a:r>
              <a:rPr sz="2600" spc="-80" dirty="0">
                <a:latin typeface="Constantia"/>
                <a:cs typeface="Constantia"/>
              </a:rPr>
              <a:t> </a:t>
            </a:r>
            <a:r>
              <a:rPr sz="2600" spc="-5" dirty="0">
                <a:latin typeface="Constantia"/>
                <a:cs typeface="Constantia"/>
              </a:rPr>
              <a:t>banks  </a:t>
            </a:r>
            <a:r>
              <a:rPr sz="2600" dirty="0">
                <a:latin typeface="Constantia"/>
                <a:cs typeface="Constantia"/>
              </a:rPr>
              <a:t>with </a:t>
            </a:r>
            <a:r>
              <a:rPr sz="2600" spc="-15" dirty="0">
                <a:latin typeface="Constantia"/>
                <a:cs typeface="Constantia"/>
              </a:rPr>
              <a:t>scores </a:t>
            </a:r>
            <a:r>
              <a:rPr sz="2600" spc="-10" dirty="0">
                <a:latin typeface="Constantia"/>
                <a:cs typeface="Constantia"/>
              </a:rPr>
              <a:t>greater </a:t>
            </a:r>
            <a:r>
              <a:rPr sz="2600" spc="-5" dirty="0">
                <a:latin typeface="Constantia"/>
                <a:cs typeface="Constantia"/>
              </a:rPr>
              <a:t>than </a:t>
            </a:r>
            <a:r>
              <a:rPr sz="2600" dirty="0">
                <a:latin typeface="Constantia"/>
                <a:cs typeface="Constantia"/>
              </a:rPr>
              <a:t>3 </a:t>
            </a:r>
            <a:r>
              <a:rPr sz="2600" spc="-15" dirty="0">
                <a:latin typeface="Constantia"/>
                <a:cs typeface="Constantia"/>
              </a:rPr>
              <a:t>are </a:t>
            </a:r>
            <a:r>
              <a:rPr sz="2600" spc="-10" dirty="0">
                <a:latin typeface="Constantia"/>
                <a:cs typeface="Constantia"/>
              </a:rPr>
              <a:t>considered </a:t>
            </a:r>
            <a:r>
              <a:rPr sz="2600" spc="-15" dirty="0">
                <a:latin typeface="Constantia"/>
                <a:cs typeface="Constantia"/>
              </a:rPr>
              <a:t>to </a:t>
            </a:r>
            <a:r>
              <a:rPr sz="2600" dirty="0">
                <a:latin typeface="Constantia"/>
                <a:cs typeface="Constantia"/>
              </a:rPr>
              <a:t>be </a:t>
            </a:r>
            <a:r>
              <a:rPr sz="2600" spc="-5" dirty="0">
                <a:latin typeface="Constantia"/>
                <a:cs typeface="Constantia"/>
              </a:rPr>
              <a:t>less-  than-satisfactory</a:t>
            </a:r>
            <a:r>
              <a:rPr sz="2600" spc="-170" dirty="0">
                <a:latin typeface="Constantia"/>
                <a:cs typeface="Constantia"/>
              </a:rPr>
              <a:t> </a:t>
            </a:r>
            <a:r>
              <a:rPr sz="2600" spc="-5" dirty="0">
                <a:latin typeface="Constantia"/>
                <a:cs typeface="Constantia"/>
              </a:rPr>
              <a:t>establishments.</a:t>
            </a:r>
            <a:endParaRPr sz="2600">
              <a:latin typeface="Constantia"/>
              <a:cs typeface="Constantia"/>
            </a:endParaRPr>
          </a:p>
          <a:p>
            <a:pPr marL="286385" marR="470534" indent="-274320">
              <a:lnSpc>
                <a:spcPct val="100000"/>
              </a:lnSpc>
              <a:spcBef>
                <a:spcPts val="625"/>
              </a:spcBef>
              <a:buClr>
                <a:srgbClr val="0AD0D9"/>
              </a:buClr>
              <a:buSzPct val="94230"/>
              <a:buFont typeface="Wingdings 2"/>
              <a:buChar char=""/>
              <a:tabLst>
                <a:tab pos="287020" algn="l"/>
              </a:tabLst>
            </a:pPr>
            <a:r>
              <a:rPr sz="2600" spc="-5" dirty="0">
                <a:latin typeface="Constantia"/>
                <a:cs typeface="Constantia"/>
              </a:rPr>
              <a:t>The</a:t>
            </a:r>
            <a:r>
              <a:rPr sz="2600" spc="-130" dirty="0">
                <a:latin typeface="Constantia"/>
                <a:cs typeface="Constantia"/>
              </a:rPr>
              <a:t> </a:t>
            </a:r>
            <a:r>
              <a:rPr sz="2600" spc="-10" dirty="0">
                <a:latin typeface="Constantia"/>
                <a:cs typeface="Constantia"/>
              </a:rPr>
              <a:t>system</a:t>
            </a:r>
            <a:r>
              <a:rPr sz="2600" spc="-65" dirty="0">
                <a:latin typeface="Constantia"/>
                <a:cs typeface="Constantia"/>
              </a:rPr>
              <a:t> </a:t>
            </a:r>
            <a:r>
              <a:rPr sz="2600" dirty="0">
                <a:latin typeface="Constantia"/>
                <a:cs typeface="Constantia"/>
              </a:rPr>
              <a:t>helps</a:t>
            </a:r>
            <a:r>
              <a:rPr sz="2600" spc="-90" dirty="0">
                <a:latin typeface="Constantia"/>
                <a:cs typeface="Constantia"/>
              </a:rPr>
              <a:t> </a:t>
            </a:r>
            <a:r>
              <a:rPr sz="2600" spc="-5" dirty="0">
                <a:latin typeface="Constantia"/>
                <a:cs typeface="Constantia"/>
              </a:rPr>
              <a:t>the</a:t>
            </a:r>
            <a:r>
              <a:rPr sz="2600" spc="-130" dirty="0">
                <a:latin typeface="Constantia"/>
                <a:cs typeface="Constantia"/>
              </a:rPr>
              <a:t> </a:t>
            </a:r>
            <a:r>
              <a:rPr sz="2600" spc="5" dirty="0">
                <a:latin typeface="Constantia"/>
                <a:cs typeface="Constantia"/>
              </a:rPr>
              <a:t>supervisory</a:t>
            </a:r>
            <a:r>
              <a:rPr sz="2600" spc="-155" dirty="0">
                <a:latin typeface="Constantia"/>
                <a:cs typeface="Constantia"/>
              </a:rPr>
              <a:t> </a:t>
            </a:r>
            <a:r>
              <a:rPr sz="2600" dirty="0">
                <a:latin typeface="Constantia"/>
                <a:cs typeface="Constantia"/>
              </a:rPr>
              <a:t>authority</a:t>
            </a:r>
            <a:r>
              <a:rPr sz="2600" spc="-90" dirty="0">
                <a:latin typeface="Constantia"/>
                <a:cs typeface="Constantia"/>
              </a:rPr>
              <a:t> </a:t>
            </a:r>
            <a:r>
              <a:rPr sz="2600" spc="5" dirty="0">
                <a:latin typeface="Constantia"/>
                <a:cs typeface="Constantia"/>
              </a:rPr>
              <a:t>identify  </a:t>
            </a:r>
            <a:r>
              <a:rPr sz="2600" spc="-5" dirty="0">
                <a:latin typeface="Constantia"/>
                <a:cs typeface="Constantia"/>
              </a:rPr>
              <a:t>banks that </a:t>
            </a:r>
            <a:r>
              <a:rPr sz="2600" spc="-15" dirty="0">
                <a:latin typeface="Constantia"/>
                <a:cs typeface="Constantia"/>
              </a:rPr>
              <a:t>are </a:t>
            </a:r>
            <a:r>
              <a:rPr sz="2600" spc="-10" dirty="0">
                <a:latin typeface="Constantia"/>
                <a:cs typeface="Constantia"/>
              </a:rPr>
              <a:t>in </a:t>
            </a:r>
            <a:r>
              <a:rPr sz="2600" spc="-5" dirty="0">
                <a:latin typeface="Constantia"/>
                <a:cs typeface="Constantia"/>
              </a:rPr>
              <a:t>need </a:t>
            </a:r>
            <a:r>
              <a:rPr sz="2600" dirty="0">
                <a:latin typeface="Constantia"/>
                <a:cs typeface="Constantia"/>
              </a:rPr>
              <a:t>of</a:t>
            </a:r>
            <a:r>
              <a:rPr sz="2600" spc="-409" dirty="0">
                <a:latin typeface="Constantia"/>
                <a:cs typeface="Constantia"/>
              </a:rPr>
              <a:t> </a:t>
            </a:r>
            <a:r>
              <a:rPr sz="2600" spc="-10" dirty="0">
                <a:latin typeface="Constantia"/>
                <a:cs typeface="Constantia"/>
              </a:rPr>
              <a:t>attention.</a:t>
            </a:r>
            <a:endParaRPr sz="2600">
              <a:latin typeface="Constantia"/>
              <a:cs typeface="Constanti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xfrm>
            <a:off x="444500" y="1031494"/>
            <a:ext cx="4625340" cy="788035"/>
          </a:xfrm>
          <a:prstGeom prst="rect">
            <a:avLst/>
          </a:prstGeom>
        </p:spPr>
        <p:txBody>
          <a:bodyPr vert="horz" wrap="square" lIns="0" tIns="13335" rIns="0" bIns="0" rtlCol="0">
            <a:spAutoFit/>
          </a:bodyPr>
          <a:lstStyle/>
          <a:p>
            <a:pPr marL="12700">
              <a:lnSpc>
                <a:spcPct val="100000"/>
              </a:lnSpc>
              <a:spcBef>
                <a:spcPts val="105"/>
              </a:spcBef>
            </a:pPr>
            <a:r>
              <a:rPr sz="5000" spc="-10" dirty="0"/>
              <a:t>Capital</a:t>
            </a:r>
            <a:r>
              <a:rPr sz="5000" spc="-100" dirty="0"/>
              <a:t> </a:t>
            </a:r>
            <a:r>
              <a:rPr sz="5000" dirty="0"/>
              <a:t>Adequacy</a:t>
            </a:r>
            <a:endParaRPr sz="5000"/>
          </a:p>
        </p:txBody>
      </p:sp>
      <p:sp>
        <p:nvSpPr>
          <p:cNvPr id="8" name="object 8"/>
          <p:cNvSpPr txBox="1"/>
          <p:nvPr/>
        </p:nvSpPr>
        <p:spPr>
          <a:xfrm>
            <a:off x="535940" y="1942541"/>
            <a:ext cx="7748270" cy="1978025"/>
          </a:xfrm>
          <a:prstGeom prst="rect">
            <a:avLst/>
          </a:prstGeom>
        </p:spPr>
        <p:txBody>
          <a:bodyPr vert="horz" wrap="square" lIns="0" tIns="13335" rIns="0" bIns="0" rtlCol="0">
            <a:spAutoFit/>
          </a:bodyPr>
          <a:lstStyle/>
          <a:p>
            <a:pPr marL="286385" marR="5080" indent="-274320">
              <a:lnSpc>
                <a:spcPct val="100000"/>
              </a:lnSpc>
              <a:spcBef>
                <a:spcPts val="105"/>
              </a:spcBef>
              <a:buClr>
                <a:srgbClr val="0AD0D9"/>
              </a:buClr>
              <a:buSzPct val="93750"/>
              <a:buFont typeface="Wingdings 2"/>
              <a:buChar char=""/>
              <a:tabLst>
                <a:tab pos="287020" algn="l"/>
              </a:tabLst>
            </a:pPr>
            <a:r>
              <a:rPr sz="3200" b="1" dirty="0">
                <a:latin typeface="Constantia"/>
                <a:cs typeface="Constantia"/>
              </a:rPr>
              <a:t>Capital </a:t>
            </a:r>
            <a:r>
              <a:rPr sz="3200" b="1" spc="5" dirty="0">
                <a:latin typeface="Constantia"/>
                <a:cs typeface="Constantia"/>
              </a:rPr>
              <a:t>adequacy </a:t>
            </a:r>
            <a:r>
              <a:rPr sz="3200" b="1" dirty="0">
                <a:latin typeface="Constantia"/>
                <a:cs typeface="Constantia"/>
              </a:rPr>
              <a:t>is </a:t>
            </a:r>
            <a:r>
              <a:rPr sz="3200" b="1" spc="-10" dirty="0">
                <a:latin typeface="Constantia"/>
                <a:cs typeface="Constantia"/>
              </a:rPr>
              <a:t>measured </a:t>
            </a:r>
            <a:r>
              <a:rPr sz="3200" b="1" spc="-15" dirty="0">
                <a:latin typeface="Constantia"/>
                <a:cs typeface="Constantia"/>
              </a:rPr>
              <a:t>by </a:t>
            </a:r>
            <a:r>
              <a:rPr sz="3200" b="1" dirty="0">
                <a:latin typeface="Constantia"/>
                <a:cs typeface="Constantia"/>
              </a:rPr>
              <a:t>the  </a:t>
            </a:r>
            <a:r>
              <a:rPr sz="3200" b="1" spc="-15" dirty="0">
                <a:latin typeface="Constantia"/>
                <a:cs typeface="Constantia"/>
              </a:rPr>
              <a:t>ratio </a:t>
            </a:r>
            <a:r>
              <a:rPr sz="3200" b="1" dirty="0">
                <a:latin typeface="Constantia"/>
                <a:cs typeface="Constantia"/>
              </a:rPr>
              <a:t>of </a:t>
            </a:r>
            <a:r>
              <a:rPr sz="3200" b="1" spc="-5" dirty="0">
                <a:latin typeface="Constantia"/>
                <a:cs typeface="Constantia"/>
              </a:rPr>
              <a:t>capital </a:t>
            </a:r>
            <a:r>
              <a:rPr sz="3200" b="1" spc="-25" dirty="0">
                <a:latin typeface="Constantia"/>
                <a:cs typeface="Constantia"/>
              </a:rPr>
              <a:t>to </a:t>
            </a:r>
            <a:r>
              <a:rPr sz="3200" b="1" spc="-10" dirty="0">
                <a:latin typeface="Constantia"/>
                <a:cs typeface="Constantia"/>
              </a:rPr>
              <a:t>risk-weighted </a:t>
            </a:r>
            <a:r>
              <a:rPr sz="3200" b="1" dirty="0">
                <a:latin typeface="Constantia"/>
                <a:cs typeface="Constantia"/>
              </a:rPr>
              <a:t>assets</a:t>
            </a:r>
            <a:r>
              <a:rPr sz="3200" b="1" spc="-530" dirty="0">
                <a:latin typeface="Constantia"/>
                <a:cs typeface="Constantia"/>
              </a:rPr>
              <a:t> </a:t>
            </a:r>
            <a:r>
              <a:rPr sz="3200" b="1" dirty="0">
                <a:latin typeface="Constantia"/>
                <a:cs typeface="Constantia"/>
              </a:rPr>
              <a:t>.  A sound </a:t>
            </a:r>
            <a:r>
              <a:rPr sz="3200" b="1" spc="-5" dirty="0">
                <a:latin typeface="Constantia"/>
                <a:cs typeface="Constantia"/>
              </a:rPr>
              <a:t>capital </a:t>
            </a:r>
            <a:r>
              <a:rPr sz="3200" b="1" dirty="0">
                <a:latin typeface="Constantia"/>
                <a:cs typeface="Constantia"/>
              </a:rPr>
              <a:t>base </a:t>
            </a:r>
            <a:r>
              <a:rPr sz="3200" b="1" spc="-5" dirty="0">
                <a:latin typeface="Constantia"/>
                <a:cs typeface="Constantia"/>
              </a:rPr>
              <a:t>strengthens  confidence </a:t>
            </a:r>
            <a:r>
              <a:rPr sz="3200" b="1" dirty="0">
                <a:latin typeface="Constantia"/>
                <a:cs typeface="Constantia"/>
              </a:rPr>
              <a:t>of</a:t>
            </a:r>
            <a:r>
              <a:rPr sz="3200" b="1" spc="-204" dirty="0">
                <a:latin typeface="Constantia"/>
                <a:cs typeface="Constantia"/>
              </a:rPr>
              <a:t> </a:t>
            </a:r>
            <a:r>
              <a:rPr sz="3200" b="1" spc="-5" dirty="0">
                <a:latin typeface="Constantia"/>
                <a:cs typeface="Constantia"/>
              </a:rPr>
              <a:t>depositors</a:t>
            </a:r>
            <a:endParaRPr sz="3200">
              <a:latin typeface="Constantia"/>
              <a:cs typeface="Constanti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0" y="746"/>
            <a:ext cx="9144000" cy="102742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400007" y="0"/>
            <a:ext cx="4743992" cy="600077"/>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0" y="0"/>
            <a:ext cx="9091760" cy="10214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30" y="50927"/>
            <a:ext cx="9146173" cy="904748"/>
          </a:xfrm>
          <a:prstGeom prst="rect">
            <a:avLst/>
          </a:prstGeom>
          <a:blipFill>
            <a:blip r:embed="rId6" cstate="print"/>
            <a:stretch>
              <a:fillRect/>
            </a:stretch>
          </a:blipFill>
        </p:spPr>
        <p:txBody>
          <a:bodyPr wrap="square" lIns="0" tIns="0" rIns="0" bIns="0" rtlCol="0"/>
          <a:lstStyle/>
          <a:p>
            <a:endParaRPr/>
          </a:p>
        </p:txBody>
      </p:sp>
      <p:sp>
        <p:nvSpPr>
          <p:cNvPr id="7" name="object 7"/>
          <p:cNvSpPr txBox="1">
            <a:spLocks noGrp="1"/>
          </p:cNvSpPr>
          <p:nvPr>
            <p:ph type="title"/>
          </p:nvPr>
        </p:nvSpPr>
        <p:spPr>
          <a:prstGeom prst="rect">
            <a:avLst/>
          </a:prstGeom>
        </p:spPr>
        <p:txBody>
          <a:bodyPr vert="horz" wrap="square" lIns="0" tIns="12700" rIns="0" bIns="0" rtlCol="0">
            <a:spAutoFit/>
          </a:bodyPr>
          <a:lstStyle/>
          <a:p>
            <a:pPr marL="12700" marR="5080">
              <a:lnSpc>
                <a:spcPct val="100000"/>
              </a:lnSpc>
              <a:spcBef>
                <a:spcPts val="100"/>
              </a:spcBef>
            </a:pPr>
            <a:r>
              <a:rPr spc="-10" dirty="0"/>
              <a:t>Capital </a:t>
            </a:r>
            <a:r>
              <a:rPr dirty="0"/>
              <a:t>is </a:t>
            </a:r>
            <a:r>
              <a:rPr spc="-15" dirty="0"/>
              <a:t>rated </a:t>
            </a:r>
            <a:r>
              <a:rPr spc="-10" dirty="0"/>
              <a:t>based </a:t>
            </a:r>
            <a:r>
              <a:rPr spc="-5" dirty="0"/>
              <a:t>on </a:t>
            </a:r>
            <a:r>
              <a:rPr dirty="0"/>
              <a:t>the </a:t>
            </a:r>
            <a:r>
              <a:rPr spc="-10" dirty="0"/>
              <a:t>following  </a:t>
            </a:r>
            <a:r>
              <a:rPr i="1" spc="-10" dirty="0"/>
              <a:t>considerations</a:t>
            </a:r>
          </a:p>
        </p:txBody>
      </p:sp>
      <p:sp>
        <p:nvSpPr>
          <p:cNvPr id="8" name="object 8"/>
          <p:cNvSpPr txBox="1"/>
          <p:nvPr/>
        </p:nvSpPr>
        <p:spPr>
          <a:xfrm>
            <a:off x="535940" y="1676400"/>
            <a:ext cx="7941945" cy="5652188"/>
          </a:xfrm>
          <a:prstGeom prst="rect">
            <a:avLst/>
          </a:prstGeom>
        </p:spPr>
        <p:txBody>
          <a:bodyPr vert="horz" wrap="square" lIns="0" tIns="57785" rIns="0" bIns="0" rtlCol="0">
            <a:spAutoFit/>
          </a:bodyPr>
          <a:lstStyle/>
          <a:p>
            <a:r>
              <a:rPr lang="en-US" sz="2800" dirty="0" smtClean="0"/>
              <a:t>Level and quality of capital</a:t>
            </a:r>
          </a:p>
          <a:p>
            <a:r>
              <a:rPr lang="en-US" sz="2800" dirty="0" smtClean="0"/>
              <a:t>Overall financial condition</a:t>
            </a:r>
          </a:p>
          <a:p>
            <a:r>
              <a:rPr lang="en-US" sz="2800" dirty="0" smtClean="0"/>
              <a:t>Ability of management to address emerging needs for additional capital</a:t>
            </a:r>
          </a:p>
          <a:p>
            <a:r>
              <a:rPr lang="en-US" sz="2800" dirty="0" smtClean="0"/>
              <a:t>Nature, trend, and volume of problem assets, and the adequacy of allowances for loan and lease losses and other valuation reserves</a:t>
            </a:r>
          </a:p>
          <a:p>
            <a:r>
              <a:rPr lang="en-US" sz="2800" dirty="0" smtClean="0"/>
              <a:t>Balance sheet composition</a:t>
            </a:r>
          </a:p>
          <a:p>
            <a:r>
              <a:rPr lang="en-US" sz="2800" dirty="0" smtClean="0"/>
              <a:t>Risk exposure represented by off-balance sheet activities</a:t>
            </a:r>
          </a:p>
          <a:p>
            <a:r>
              <a:rPr lang="en-US" sz="2800" dirty="0" smtClean="0"/>
              <a:t>Quality and strength of earnings</a:t>
            </a:r>
          </a:p>
          <a:p>
            <a:r>
              <a:rPr lang="en-US" sz="2800" dirty="0" smtClean="0"/>
              <a:t>Reasonableness of dividend</a:t>
            </a:r>
          </a:p>
          <a:p>
            <a:pPr marL="286385" marR="5080" indent="-274320">
              <a:lnSpc>
                <a:spcPts val="2810"/>
              </a:lnSpc>
              <a:spcBef>
                <a:spcPts val="455"/>
              </a:spcBef>
              <a:buClr>
                <a:srgbClr val="0AD0D9"/>
              </a:buClr>
              <a:buSzPct val="94230"/>
              <a:buFont typeface="Wingdings 2"/>
              <a:buChar char=""/>
              <a:tabLst>
                <a:tab pos="287020" algn="l"/>
                <a:tab pos="2394585" algn="l"/>
              </a:tabLst>
            </a:pPr>
            <a:endParaRPr sz="2600">
              <a:latin typeface="Constantia"/>
              <a:cs typeface="Constantia"/>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TotalTime>
  <Words>1045</Words>
  <Application>Microsoft Office PowerPoint</Application>
  <PresentationFormat>On-screen Show (4:3)</PresentationFormat>
  <Paragraphs>115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CAMELS model</vt:lpstr>
      <vt:lpstr>INTRODUCTION</vt:lpstr>
      <vt:lpstr>key components of CAMELS ratings</vt:lpstr>
      <vt:lpstr>Purpose of CAMELS ratings</vt:lpstr>
      <vt:lpstr>Purpose of CAMELS ratings</vt:lpstr>
      <vt:lpstr>Rating Provisions</vt:lpstr>
      <vt:lpstr>SCORING</vt:lpstr>
      <vt:lpstr>Capital Adequacy</vt:lpstr>
      <vt:lpstr>Capital is rated based on the following  considerations</vt:lpstr>
      <vt:lpstr>ASSET QUALITY</vt:lpstr>
      <vt:lpstr>Rating factors</vt:lpstr>
      <vt:lpstr>Management</vt:lpstr>
      <vt:lpstr>Rating factors</vt:lpstr>
      <vt:lpstr>Earnings</vt:lpstr>
      <vt:lpstr>Rating factors</vt:lpstr>
      <vt:lpstr>Liquidity</vt:lpstr>
      <vt:lpstr>Rating factors</vt:lpstr>
      <vt:lpstr>Sensitivity to Market Risks</vt:lpstr>
      <vt:lpstr>Rating factors</vt:lpstr>
      <vt:lpstr>Camels composite rating: </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CAMELS model</dc:title>
  <dc:creator>Manish</dc:creator>
  <cp:lastModifiedBy>Manish</cp:lastModifiedBy>
  <cp:revision>2</cp:revision>
  <dcterms:created xsi:type="dcterms:W3CDTF">2020-02-10T11:46:09Z</dcterms:created>
  <dcterms:modified xsi:type="dcterms:W3CDTF">2020-02-24T11:53:12Z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2011-07-27T00:00:00Z</vt:filetime>
  </property>
  <property fmtid="{D5CDD505-2E9C-101B-9397-08002B2CF9AE}" pid="3" name="Creator">
    <vt:lpwstr>Microsoft® Office PowerPoint® 2007</vt:lpwstr>
  </property>
  <property fmtid="{D5CDD505-2E9C-101B-9397-08002B2CF9AE}" pid="4" name="LastSaved">
    <vt:filetime>2020-02-10T00:00:00Z</vt:filetime>
  </property>
</Properties>
</file>