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2" r:id="rId5"/>
    <p:sldId id="258" r:id="rId6"/>
    <p:sldId id="259" r:id="rId7"/>
    <p:sldId id="260" r:id="rId8"/>
    <p:sldId id="266" r:id="rId9"/>
    <p:sldId id="267" r:id="rId10"/>
    <p:sldId id="268" r:id="rId11"/>
    <p:sldId id="269" r:id="rId12"/>
    <p:sldId id="261" r:id="rId13"/>
    <p:sldId id="262" r:id="rId14"/>
    <p:sldId id="263" r:id="rId15"/>
    <p:sldId id="264" r:id="rId16"/>
    <p:sldId id="265" r:id="rId17"/>
    <p:sldId id="274" r:id="rId18"/>
    <p:sldId id="275" r:id="rId19"/>
    <p:sldId id="276" r:id="rId20"/>
    <p:sldId id="277" r:id="rId21"/>
    <p:sldId id="270" r:id="rId22"/>
    <p:sldId id="27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984" y="6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9/26/2023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byjus.com/free-ias-prep/non-tax-revenu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9">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3">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15">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17">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2026693" y="1030406"/>
            <a:ext cx="8147713" cy="3081242"/>
          </a:xfrm>
        </p:spPr>
        <p:txBody>
          <a:bodyPr anchor="ctr">
            <a:normAutofit/>
          </a:bodyPr>
          <a:lstStyle/>
          <a:p>
            <a:r>
              <a:rPr lang="en-US" sz="4800">
                <a:solidFill>
                  <a:srgbClr val="FFFFFF"/>
                </a:solidFill>
              </a:rPr>
              <a:t>Fiscal policy</a:t>
            </a:r>
          </a:p>
        </p:txBody>
      </p:sp>
      <p:sp>
        <p:nvSpPr>
          <p:cNvPr id="3" name="Subtitle 2"/>
          <p:cNvSpPr>
            <a:spLocks noGrp="1"/>
          </p:cNvSpPr>
          <p:nvPr>
            <p:ph type="subTitle" idx="1"/>
          </p:nvPr>
        </p:nvSpPr>
        <p:spPr>
          <a:xfrm>
            <a:off x="1559943" y="5171093"/>
            <a:ext cx="9078628" cy="860620"/>
          </a:xfrm>
        </p:spPr>
        <p:txBody>
          <a:bodyPr anchor="ctr">
            <a:normAutofit/>
          </a:bodyPr>
          <a:lstStyle/>
          <a:p>
            <a:r>
              <a:rPr lang="en-US">
                <a:solidFill>
                  <a:srgbClr val="FFFFFF"/>
                </a:solidFill>
              </a:rPr>
              <a:t>Dr. Manish dadhich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5. </a:t>
            </a:r>
            <a:r>
              <a:rPr lang="en-US" b="1" dirty="0"/>
              <a:t>Equality in the Distribution of Income and Wealth</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The great motto of any welfare state is to provide greatest benefits for the greatest number of people. A welfare state can provide social justice by giving equitable distribution of income and wealth. Fiscal policy means should be designed in such a manner that the distribution of income and wealth will move in </a:t>
            </a:r>
            <a:r>
              <a:rPr lang="en-US" dirty="0" err="1"/>
              <a:t>favours</a:t>
            </a:r>
            <a:r>
              <a:rPr lang="en-US" dirty="0"/>
              <a:t> of the poor and against the rich. </a:t>
            </a:r>
          </a:p>
          <a:p>
            <a:pPr algn="just"/>
            <a:r>
              <a:rPr lang="en-US" dirty="0"/>
              <a:t>Thus, fiscal policy insists on the </a:t>
            </a:r>
            <a:r>
              <a:rPr lang="en-US" dirty="0" err="1"/>
              <a:t>programmes</a:t>
            </a:r>
            <a:r>
              <a:rPr lang="en-US" dirty="0"/>
              <a:t> like free medical care, free education, old age pension scheme, widow pension scheme and other social security measures to provide social justice to the society.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a:t>
            </a:r>
            <a:r>
              <a:rPr lang="en-US" b="1" dirty="0"/>
              <a:t>Mobilization of resources</a:t>
            </a:r>
            <a:endParaRPr lang="en-US" dirty="0"/>
          </a:p>
        </p:txBody>
      </p:sp>
      <p:sp>
        <p:nvSpPr>
          <p:cNvPr id="3" name="Content Placeholder 2"/>
          <p:cNvSpPr>
            <a:spLocks noGrp="1"/>
          </p:cNvSpPr>
          <p:nvPr>
            <p:ph idx="1"/>
          </p:nvPr>
        </p:nvSpPr>
        <p:spPr/>
        <p:txBody>
          <a:bodyPr>
            <a:normAutofit/>
          </a:bodyPr>
          <a:lstStyle/>
          <a:p>
            <a:pPr algn="just"/>
            <a:r>
              <a:rPr lang="en-US" dirty="0"/>
              <a:t>Mobilization of resources is one of the most important objectives of fiscal policy. It is a great tool in the hand of developing countries like India. It is of utmost importance to increase the rate of the investment and capital formation so as to accelerate the rate of economic growth in the country. </a:t>
            </a:r>
          </a:p>
          <a:p>
            <a:pPr algn="just"/>
            <a:r>
              <a:rPr lang="en-US" dirty="0"/>
              <a:t>Fiscal measures like taxation and public expenditure </a:t>
            </a:r>
            <a:r>
              <a:rPr lang="en-US" dirty="0" err="1"/>
              <a:t>programme</a:t>
            </a:r>
            <a:r>
              <a:rPr lang="en-US" dirty="0"/>
              <a:t> can help in mobilizing resources from unproductive to productive channel.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Instruments of Fiscal Policy</a:t>
            </a:r>
            <a:endParaRPr lang="en-US" dirty="0"/>
          </a:p>
        </p:txBody>
      </p:sp>
      <p:sp>
        <p:nvSpPr>
          <p:cNvPr id="3" name="Content Placeholder 2"/>
          <p:cNvSpPr>
            <a:spLocks noGrp="1"/>
          </p:cNvSpPr>
          <p:nvPr>
            <p:ph idx="1"/>
          </p:nvPr>
        </p:nvSpPr>
        <p:spPr>
          <a:xfrm>
            <a:off x="381000" y="1143001"/>
            <a:ext cx="11201400" cy="4983163"/>
          </a:xfrm>
        </p:spPr>
        <p:txBody>
          <a:bodyPr>
            <a:noAutofit/>
          </a:bodyPr>
          <a:lstStyle/>
          <a:p>
            <a:pPr algn="just">
              <a:buNone/>
            </a:pPr>
            <a:r>
              <a:rPr lang="en-US" sz="2800" b="1" dirty="0"/>
              <a:t>1. Budget control: </a:t>
            </a:r>
          </a:p>
          <a:p>
            <a:pPr algn="just">
              <a:buNone/>
            </a:pPr>
            <a:r>
              <a:rPr lang="en-US" sz="2800" b="1" dirty="0"/>
              <a:t>	The government budget or the revenue and expenditure process of the government </a:t>
            </a:r>
            <a:r>
              <a:rPr lang="en-US" sz="2800" dirty="0"/>
              <a:t>(either balanced or unbalanced) can be used effectively to maintain stability and economic growth.</a:t>
            </a:r>
          </a:p>
          <a:p>
            <a:pPr algn="just">
              <a:buNone/>
            </a:pPr>
            <a:r>
              <a:rPr lang="en-US" sz="2800" b="1" dirty="0"/>
              <a:t>2. Public Revenue (Taxation): </a:t>
            </a:r>
          </a:p>
          <a:p>
            <a:pPr algn="just">
              <a:buNone/>
            </a:pPr>
            <a:r>
              <a:rPr lang="en-US" sz="2800" b="1" dirty="0"/>
              <a:t>	It is also a powerful instrument of fiscal policy by means of which the government </a:t>
            </a:r>
            <a:r>
              <a:rPr lang="en-US" sz="2800" dirty="0"/>
              <a:t>can directly affect </a:t>
            </a:r>
            <a:r>
              <a:rPr lang="en-US" sz="2800" b="1" dirty="0"/>
              <a:t>disposable income </a:t>
            </a:r>
            <a:r>
              <a:rPr lang="en-US" sz="2800" dirty="0"/>
              <a:t>of the people and hence aggregate demand of the economy. The government can encourage or discourage economic growth and can combat inflationary and deflationary tendencies of the economy by applying suitable tax policies.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Public expenditure </a:t>
            </a:r>
          </a:p>
        </p:txBody>
      </p:sp>
      <p:sp>
        <p:nvSpPr>
          <p:cNvPr id="3" name="Content Placeholder 2"/>
          <p:cNvSpPr>
            <a:spLocks noGrp="1"/>
          </p:cNvSpPr>
          <p:nvPr>
            <p:ph idx="1"/>
          </p:nvPr>
        </p:nvSpPr>
        <p:spPr>
          <a:xfrm>
            <a:off x="762000" y="1371601"/>
            <a:ext cx="10972800" cy="4754563"/>
          </a:xfrm>
        </p:spPr>
        <p:txBody>
          <a:bodyPr>
            <a:noAutofit/>
          </a:bodyPr>
          <a:lstStyle/>
          <a:p>
            <a:pPr algn="just"/>
            <a:r>
              <a:rPr lang="en-US" sz="2800" dirty="0"/>
              <a:t>Public expenditure is that expenditure incurred by the government to satisfy those common wants which the people in their individual capacity are unable to satisfy efficiently. </a:t>
            </a:r>
          </a:p>
          <a:p>
            <a:pPr algn="just"/>
            <a:r>
              <a:rPr lang="en-US" sz="2800" dirty="0"/>
              <a:t>It thus tends to satisfy collective social wants. The appropriate variation in public expenditure can have more direct effect upon the level of economic activity than even taxes.</a:t>
            </a:r>
          </a:p>
          <a:p>
            <a:pPr algn="just"/>
            <a:r>
              <a:rPr lang="en-US" sz="2800" dirty="0"/>
              <a:t> It will have a multiple effect upon income, employment and output. Hence by increasing or decreasing public expenditure the fluctuations in economic activities can be checked effectively.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a:t>
            </a:r>
            <a:r>
              <a:rPr lang="en-US" b="1" dirty="0"/>
              <a:t>Public Works</a:t>
            </a:r>
            <a:endParaRPr lang="en-US" dirty="0"/>
          </a:p>
        </p:txBody>
      </p:sp>
      <p:sp>
        <p:nvSpPr>
          <p:cNvPr id="3" name="Content Placeholder 2"/>
          <p:cNvSpPr>
            <a:spLocks noGrp="1"/>
          </p:cNvSpPr>
          <p:nvPr>
            <p:ph idx="1"/>
          </p:nvPr>
        </p:nvSpPr>
        <p:spPr/>
        <p:txBody>
          <a:bodyPr>
            <a:noAutofit/>
          </a:bodyPr>
          <a:lstStyle/>
          <a:p>
            <a:pPr algn="just"/>
            <a:r>
              <a:rPr lang="en-US" sz="2800" dirty="0"/>
              <a:t>Keynes in his book “General Theory of Employment, Interest and Money” highlighted public works program as the most significant anti- depression device. </a:t>
            </a:r>
          </a:p>
          <a:p>
            <a:pPr algn="just"/>
            <a:r>
              <a:rPr lang="en-US" sz="2800" dirty="0"/>
              <a:t>There are two main forms of expenditure i.e., public works and Transfer payments. Public works include expansion of roads</a:t>
            </a:r>
            <a:r>
              <a:rPr lang="en-US" sz="2800"/>
              <a:t>, railways</a:t>
            </a:r>
            <a:r>
              <a:rPr lang="en-US" sz="2800" dirty="0"/>
              <a:t>, hospitals, parks, irrigation, transport and communications etc.</a:t>
            </a:r>
          </a:p>
          <a:p>
            <a:pPr algn="just"/>
            <a:r>
              <a:rPr lang="en-US" sz="2800" dirty="0"/>
              <a:t>Transfer payments include interest on public debt, subsidies, pension, relief payment, social security benefits etc.</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a:t>
            </a:r>
            <a:r>
              <a:rPr lang="en-US" b="1" dirty="0"/>
              <a:t>Public Debt</a:t>
            </a:r>
            <a:endParaRPr lang="en-US" dirty="0"/>
          </a:p>
        </p:txBody>
      </p:sp>
      <p:sp>
        <p:nvSpPr>
          <p:cNvPr id="3" name="Content Placeholder 2"/>
          <p:cNvSpPr>
            <a:spLocks noGrp="1"/>
          </p:cNvSpPr>
          <p:nvPr>
            <p:ph idx="1"/>
          </p:nvPr>
        </p:nvSpPr>
        <p:spPr/>
        <p:txBody>
          <a:bodyPr>
            <a:normAutofit/>
          </a:bodyPr>
          <a:lstStyle/>
          <a:p>
            <a:pPr algn="just"/>
            <a:r>
              <a:rPr lang="en-US" dirty="0"/>
              <a:t>Public borrowing or public debt is nothing but loans taken by the government (both from internal and external sources) when current revenues fall short of public expenditures. </a:t>
            </a:r>
          </a:p>
          <a:p>
            <a:pPr algn="just"/>
            <a:r>
              <a:rPr lang="en-US" dirty="0"/>
              <a:t>The instruments of public borrowing are in the form of various types of government bonds and securities. Public debt is a very powerful instrument to fight against deflation.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Role of Fiscal Policy</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To increase the rate of capital formation so that economic growth could be accelerated.</a:t>
            </a:r>
          </a:p>
          <a:p>
            <a:pPr algn="just"/>
            <a:r>
              <a:rPr lang="en-US" dirty="0"/>
              <a:t>To encourage saving and investment.</a:t>
            </a:r>
          </a:p>
          <a:p>
            <a:pPr algn="just"/>
            <a:r>
              <a:rPr lang="en-US" dirty="0"/>
              <a:t>To check sectoral imbalances so that regional disparities can be removed.</a:t>
            </a:r>
          </a:p>
          <a:p>
            <a:pPr algn="just"/>
            <a:r>
              <a:rPr lang="en-US" dirty="0"/>
              <a:t>To check extravagant and superfluous consumption.</a:t>
            </a:r>
          </a:p>
          <a:p>
            <a:pPr algn="just"/>
            <a:r>
              <a:rPr lang="en-US" dirty="0"/>
              <a:t>To reduce income and wealth inequalities.</a:t>
            </a:r>
          </a:p>
          <a:p>
            <a:pPr algn="just"/>
            <a:r>
              <a:rPr lang="en-US" dirty="0"/>
              <a:t>To raise standard of living of the country as a whole and to uplift the poor section of the community.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9B4A0-1BCB-B5FC-7DA1-D3A05F3A345B}"/>
              </a:ext>
            </a:extLst>
          </p:cNvPr>
          <p:cNvSpPr>
            <a:spLocks noGrp="1"/>
          </p:cNvSpPr>
          <p:nvPr>
            <p:ph type="title"/>
          </p:nvPr>
        </p:nvSpPr>
        <p:spPr/>
        <p:txBody>
          <a:bodyPr>
            <a:normAutofit fontScale="90000"/>
          </a:bodyPr>
          <a:lstStyle/>
          <a:p>
            <a:r>
              <a:rPr lang="en-US" dirty="0"/>
              <a:t>Types of Fiscal Policy</a:t>
            </a:r>
            <a:br>
              <a:rPr lang="en-US" dirty="0"/>
            </a:br>
            <a:endParaRPr lang="en-US" dirty="0"/>
          </a:p>
        </p:txBody>
      </p:sp>
      <p:sp>
        <p:nvSpPr>
          <p:cNvPr id="3" name="Content Placeholder 2">
            <a:extLst>
              <a:ext uri="{FF2B5EF4-FFF2-40B4-BE49-F238E27FC236}">
                <a16:creationId xmlns:a16="http://schemas.microsoft.com/office/drawing/2014/main" id="{F21BF5DC-807C-F122-C58F-A2911EAEAFF0}"/>
              </a:ext>
            </a:extLst>
          </p:cNvPr>
          <p:cNvSpPr>
            <a:spLocks noGrp="1"/>
          </p:cNvSpPr>
          <p:nvPr>
            <p:ph idx="1"/>
          </p:nvPr>
        </p:nvSpPr>
        <p:spPr/>
        <p:txBody>
          <a:bodyPr/>
          <a:lstStyle/>
          <a:p>
            <a:r>
              <a:rPr lang="en-US" dirty="0"/>
              <a:t>There are two main types of fiscal policy:</a:t>
            </a:r>
          </a:p>
          <a:p>
            <a:r>
              <a:rPr lang="en-US" dirty="0"/>
              <a:t>Expansionary fiscal policy</a:t>
            </a:r>
          </a:p>
          <a:p>
            <a:r>
              <a:rPr lang="en-US" dirty="0"/>
              <a:t>Contractionary fiscal policy</a:t>
            </a:r>
          </a:p>
        </p:txBody>
      </p:sp>
    </p:spTree>
    <p:extLst>
      <p:ext uri="{BB962C8B-B14F-4D97-AF65-F5344CB8AC3E}">
        <p14:creationId xmlns:p14="http://schemas.microsoft.com/office/powerpoint/2010/main" val="184190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D8734-C245-3721-0C35-E0A3FDBC786C}"/>
              </a:ext>
            </a:extLst>
          </p:cNvPr>
          <p:cNvSpPr>
            <a:spLocks noGrp="1"/>
          </p:cNvSpPr>
          <p:nvPr>
            <p:ph type="title"/>
          </p:nvPr>
        </p:nvSpPr>
        <p:spPr/>
        <p:txBody>
          <a:bodyPr>
            <a:noAutofit/>
          </a:bodyPr>
          <a:lstStyle/>
          <a:p>
            <a:r>
              <a:rPr lang="en-US" sz="2800" b="1" i="0" dirty="0">
                <a:effectLst/>
                <a:latin typeface="Nunito" pitchFamily="2" charset="0"/>
              </a:rPr>
              <a:t>Expansionary Fiscal Policy</a:t>
            </a:r>
            <a:br>
              <a:rPr lang="en-US" sz="2800" b="1" i="0" dirty="0">
                <a:effectLst/>
                <a:latin typeface="Nunito" pitchFamily="2" charset="0"/>
              </a:rPr>
            </a:br>
            <a:endParaRPr lang="en-US" sz="2800" dirty="0"/>
          </a:p>
        </p:txBody>
      </p:sp>
      <p:sp>
        <p:nvSpPr>
          <p:cNvPr id="3" name="Content Placeholder 2">
            <a:extLst>
              <a:ext uri="{FF2B5EF4-FFF2-40B4-BE49-F238E27FC236}">
                <a16:creationId xmlns:a16="http://schemas.microsoft.com/office/drawing/2014/main" id="{948E5CF0-1E75-C0F2-A337-3A887581C565}"/>
              </a:ext>
            </a:extLst>
          </p:cNvPr>
          <p:cNvSpPr>
            <a:spLocks noGrp="1"/>
          </p:cNvSpPr>
          <p:nvPr>
            <p:ph idx="1"/>
          </p:nvPr>
        </p:nvSpPr>
        <p:spPr>
          <a:xfrm>
            <a:off x="609600" y="838200"/>
            <a:ext cx="10972800" cy="5745161"/>
          </a:xfrm>
        </p:spPr>
        <p:txBody>
          <a:bodyPr>
            <a:normAutofit fontScale="85000" lnSpcReduction="20000"/>
          </a:bodyPr>
          <a:lstStyle/>
          <a:p>
            <a:pPr algn="just" fontAlgn="base"/>
            <a:r>
              <a:rPr lang="en-US" b="0" i="0" dirty="0">
                <a:effectLst/>
                <a:latin typeface="Nunito" pitchFamily="2" charset="0"/>
              </a:rPr>
              <a:t>Expansionary fiscal policy refers to measures taken to increase demand and economic growth by lowering taxes or increasing government spending. In order to increase demand and encourage economic activity, these policies are generally used during periods of economic recession or slowdown. </a:t>
            </a:r>
          </a:p>
          <a:p>
            <a:pPr algn="just" fontAlgn="base"/>
            <a:r>
              <a:rPr lang="en-US" b="1" i="0" dirty="0">
                <a:effectLst/>
                <a:latin typeface="Nunito" pitchFamily="2" charset="0"/>
              </a:rPr>
              <a:t>Increase government spending:</a:t>
            </a:r>
            <a:r>
              <a:rPr lang="en-US" b="0" i="0" dirty="0">
                <a:effectLst/>
                <a:latin typeface="Nunito" pitchFamily="2" charset="0"/>
              </a:rPr>
              <a:t> Spending increases by governments are possible in a number of areas, including infrastructure, education, and </a:t>
            </a:r>
            <a:r>
              <a:rPr lang="en-US" b="0" i="0" dirty="0" err="1">
                <a:effectLst/>
                <a:latin typeface="Nunito" pitchFamily="2" charset="0"/>
              </a:rPr>
              <a:t>defence</a:t>
            </a:r>
            <a:r>
              <a:rPr lang="en-US" b="0" i="0" dirty="0">
                <a:effectLst/>
                <a:latin typeface="Nunito" pitchFamily="2" charset="0"/>
              </a:rPr>
              <a:t>. This can boost the economy’s demand and generate jobs.</a:t>
            </a:r>
          </a:p>
          <a:p>
            <a:pPr algn="just" fontAlgn="base">
              <a:buFont typeface="Arial" panose="020B0604020202020204" pitchFamily="34" charset="0"/>
              <a:buChar char="•"/>
            </a:pPr>
            <a:r>
              <a:rPr lang="en-US" b="1" i="0" dirty="0">
                <a:effectLst/>
                <a:latin typeface="Nunito" pitchFamily="2" charset="0"/>
              </a:rPr>
              <a:t>Reduce taxes:</a:t>
            </a:r>
            <a:r>
              <a:rPr lang="en-US" b="0" i="0" dirty="0">
                <a:effectLst/>
                <a:latin typeface="Nunito" pitchFamily="2" charset="0"/>
              </a:rPr>
              <a:t> To boost disposable income and promote spending, governments might lower taxes on individuals or corporations. This could increase demand and promote economic expansion.</a:t>
            </a:r>
          </a:p>
          <a:p>
            <a:pPr algn="just" fontAlgn="base">
              <a:buFont typeface="Arial" panose="020B0604020202020204" pitchFamily="34" charset="0"/>
              <a:buChar char="•"/>
            </a:pPr>
            <a:r>
              <a:rPr lang="en-US" b="1" i="0" dirty="0">
                <a:effectLst/>
                <a:latin typeface="Nunito" pitchFamily="2" charset="0"/>
              </a:rPr>
              <a:t>Implement transfer payments:</a:t>
            </a:r>
            <a:r>
              <a:rPr lang="en-US" b="0" i="0" dirty="0">
                <a:effectLst/>
                <a:latin typeface="Nunito" pitchFamily="2" charset="0"/>
              </a:rPr>
              <a:t> Transfer payments, like social security or unemployment benefits, which put money in the hands of those who are likely to spend it, are another way for governments to boost demand.</a:t>
            </a:r>
          </a:p>
          <a:p>
            <a:endParaRPr lang="en-US" dirty="0"/>
          </a:p>
        </p:txBody>
      </p:sp>
    </p:spTree>
    <p:extLst>
      <p:ext uri="{BB962C8B-B14F-4D97-AF65-F5344CB8AC3E}">
        <p14:creationId xmlns:p14="http://schemas.microsoft.com/office/powerpoint/2010/main" val="3183129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EC654-7BD0-F012-724E-29D23383E375}"/>
              </a:ext>
            </a:extLst>
          </p:cNvPr>
          <p:cNvSpPr>
            <a:spLocks noGrp="1"/>
          </p:cNvSpPr>
          <p:nvPr>
            <p:ph type="title"/>
          </p:nvPr>
        </p:nvSpPr>
        <p:spPr/>
        <p:txBody>
          <a:bodyPr>
            <a:noAutofit/>
          </a:bodyPr>
          <a:lstStyle/>
          <a:p>
            <a:r>
              <a:rPr lang="en-US" sz="2800" b="1" i="0" dirty="0">
                <a:solidFill>
                  <a:srgbClr val="273239"/>
                </a:solidFill>
                <a:effectLst/>
                <a:latin typeface="Nunito" pitchFamily="2" charset="0"/>
              </a:rPr>
              <a:t>2. Contractionary</a:t>
            </a:r>
            <a:br>
              <a:rPr lang="en-US" sz="2800" b="1" i="0" dirty="0">
                <a:solidFill>
                  <a:srgbClr val="273239"/>
                </a:solidFill>
                <a:effectLst/>
                <a:latin typeface="Nunito" pitchFamily="2" charset="0"/>
              </a:rPr>
            </a:br>
            <a:endParaRPr lang="en-US" sz="2800" dirty="0"/>
          </a:p>
        </p:txBody>
      </p:sp>
      <p:sp>
        <p:nvSpPr>
          <p:cNvPr id="3" name="Content Placeholder 2">
            <a:extLst>
              <a:ext uri="{FF2B5EF4-FFF2-40B4-BE49-F238E27FC236}">
                <a16:creationId xmlns:a16="http://schemas.microsoft.com/office/drawing/2014/main" id="{92154846-5132-ADD5-1094-9EEC8BC586BD}"/>
              </a:ext>
            </a:extLst>
          </p:cNvPr>
          <p:cNvSpPr>
            <a:spLocks noGrp="1"/>
          </p:cNvSpPr>
          <p:nvPr>
            <p:ph idx="1"/>
          </p:nvPr>
        </p:nvSpPr>
        <p:spPr/>
        <p:txBody>
          <a:bodyPr/>
          <a:lstStyle/>
          <a:p>
            <a:r>
              <a:rPr lang="en-US" dirty="0">
                <a:solidFill>
                  <a:srgbClr val="273239"/>
                </a:solidFill>
                <a:latin typeface="Nunito" pitchFamily="2" charset="0"/>
              </a:rPr>
              <a:t>T</a:t>
            </a:r>
            <a:r>
              <a:rPr lang="en-US" b="0" i="0" dirty="0">
                <a:solidFill>
                  <a:srgbClr val="273239"/>
                </a:solidFill>
                <a:effectLst/>
                <a:latin typeface="Nunito" pitchFamily="2" charset="0"/>
              </a:rPr>
              <a:t>o lower demand and moderate the economy, methods known as contractionary fiscal policy involve raising taxes or cutting back on spending by the government. These measures are often employed to lower demand and prevent economic overheating during periods of inflation or economic boom.</a:t>
            </a:r>
            <a:endParaRPr lang="en-US" dirty="0"/>
          </a:p>
        </p:txBody>
      </p:sp>
    </p:spTree>
    <p:extLst>
      <p:ext uri="{BB962C8B-B14F-4D97-AF65-F5344CB8AC3E}">
        <p14:creationId xmlns:p14="http://schemas.microsoft.com/office/powerpoint/2010/main" val="2105577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6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9125" y="1153573"/>
            <a:ext cx="2400300" cy="4461163"/>
          </a:xfrm>
        </p:spPr>
        <p:txBody>
          <a:bodyPr>
            <a:normAutofit/>
          </a:bodyPr>
          <a:lstStyle/>
          <a:p>
            <a:r>
              <a:rPr lang="en-US">
                <a:solidFill>
                  <a:srgbClr val="FFFFFF"/>
                </a:solidFill>
              </a:rPr>
              <a:t>Fiscal policy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186802" y="2455480"/>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39425" y="591344"/>
            <a:ext cx="7523975" cy="5947568"/>
          </a:xfrm>
        </p:spPr>
        <p:txBody>
          <a:bodyPr anchor="ctr">
            <a:normAutofit/>
          </a:bodyPr>
          <a:lstStyle/>
          <a:p>
            <a:pPr algn="just">
              <a:lnSpc>
                <a:spcPct val="90000"/>
              </a:lnSpc>
            </a:pPr>
            <a:r>
              <a:rPr lang="en-US" sz="2500" dirty="0"/>
              <a:t>Fiscal policy refers to the budgetary policy and it works through the government budget. Any type of fiscal policy move ultimately affects the government budget and hence its impact falls on the economy.</a:t>
            </a:r>
          </a:p>
          <a:p>
            <a:pPr algn="just">
              <a:lnSpc>
                <a:spcPct val="90000"/>
              </a:lnSpc>
            </a:pPr>
            <a:r>
              <a:rPr lang="en-US" sz="2500" dirty="0"/>
              <a:t>In simple words, fiscal policy or budgetary policy is the policy which deals with the income and expenditure of the government. Fiscal policy relates to a variety of measures such as:</a:t>
            </a:r>
          </a:p>
          <a:p>
            <a:pPr algn="just">
              <a:lnSpc>
                <a:spcPct val="90000"/>
              </a:lnSpc>
            </a:pPr>
            <a:r>
              <a:rPr lang="en-US" sz="2500" dirty="0"/>
              <a:t>Taxes,</a:t>
            </a:r>
          </a:p>
          <a:p>
            <a:pPr algn="just">
              <a:lnSpc>
                <a:spcPct val="90000"/>
              </a:lnSpc>
            </a:pPr>
            <a:r>
              <a:rPr lang="en-US" sz="2500" dirty="0"/>
              <a:t>Public borrowing, and</a:t>
            </a:r>
          </a:p>
          <a:p>
            <a:pPr algn="just">
              <a:lnSpc>
                <a:spcPct val="90000"/>
              </a:lnSpc>
            </a:pPr>
            <a:r>
              <a:rPr lang="en-US" sz="2500" dirty="0"/>
              <a:t>Public expenditure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88523-19FC-EB02-FDBE-D8E4CBC20083}"/>
              </a:ext>
            </a:extLst>
          </p:cNvPr>
          <p:cNvSpPr>
            <a:spLocks noGrp="1"/>
          </p:cNvSpPr>
          <p:nvPr>
            <p:ph type="title"/>
          </p:nvPr>
        </p:nvSpPr>
        <p:spPr/>
        <p:txBody>
          <a:bodyPr>
            <a:normAutofit/>
          </a:bodyPr>
          <a:lstStyle/>
          <a:p>
            <a:r>
              <a:rPr lang="en-US" sz="3100" b="1" dirty="0">
                <a:latin typeface="Nunito" pitchFamily="2" charset="0"/>
              </a:rPr>
              <a:t>Governments can adopt a contractionary fiscal policy in a number of ways:</a:t>
            </a:r>
            <a:endParaRPr lang="en-US" dirty="0"/>
          </a:p>
        </p:txBody>
      </p:sp>
      <p:sp>
        <p:nvSpPr>
          <p:cNvPr id="3" name="Content Placeholder 2">
            <a:extLst>
              <a:ext uri="{FF2B5EF4-FFF2-40B4-BE49-F238E27FC236}">
                <a16:creationId xmlns:a16="http://schemas.microsoft.com/office/drawing/2014/main" id="{011B424F-2D37-D92E-2FBE-420823E8C5A1}"/>
              </a:ext>
            </a:extLst>
          </p:cNvPr>
          <p:cNvSpPr>
            <a:spLocks noGrp="1"/>
          </p:cNvSpPr>
          <p:nvPr>
            <p:ph idx="1"/>
          </p:nvPr>
        </p:nvSpPr>
        <p:spPr>
          <a:xfrm>
            <a:off x="609600" y="1600201"/>
            <a:ext cx="11201400" cy="4525963"/>
          </a:xfrm>
        </p:spPr>
        <p:txBody>
          <a:bodyPr>
            <a:normAutofit fontScale="92500" lnSpcReduction="20000"/>
          </a:bodyPr>
          <a:lstStyle/>
          <a:p>
            <a:pPr algn="just" fontAlgn="base">
              <a:buFont typeface="Arial" panose="020B0604020202020204" pitchFamily="34" charset="0"/>
              <a:buChar char="•"/>
            </a:pPr>
            <a:r>
              <a:rPr lang="en-US" b="1" i="0" dirty="0">
                <a:effectLst/>
                <a:latin typeface="Nunito" pitchFamily="2" charset="0"/>
              </a:rPr>
              <a:t>Reduce government spending:</a:t>
            </a:r>
            <a:r>
              <a:rPr lang="en-US" b="0" i="0" dirty="0">
                <a:effectLst/>
                <a:latin typeface="Nunito" pitchFamily="2" charset="0"/>
              </a:rPr>
              <a:t> Governments have the option of reducing their expenditures on a range of products and services, including infrastructure, training, and </a:t>
            </a:r>
            <a:r>
              <a:rPr lang="en-US" b="0" i="0" dirty="0" err="1">
                <a:effectLst/>
                <a:latin typeface="Nunito" pitchFamily="2" charset="0"/>
              </a:rPr>
              <a:t>defence</a:t>
            </a:r>
            <a:r>
              <a:rPr lang="en-US" b="0" i="0" dirty="0">
                <a:effectLst/>
                <a:latin typeface="Nunito" pitchFamily="2" charset="0"/>
              </a:rPr>
              <a:t>. This might lower economic demand.</a:t>
            </a:r>
          </a:p>
          <a:p>
            <a:pPr algn="just" fontAlgn="base">
              <a:buFont typeface="Arial" panose="020B0604020202020204" pitchFamily="34" charset="0"/>
              <a:buChar char="•"/>
            </a:pPr>
            <a:r>
              <a:rPr lang="en-US" b="1" i="0" dirty="0">
                <a:effectLst/>
                <a:latin typeface="Nunito" pitchFamily="2" charset="0"/>
              </a:rPr>
              <a:t>Tax increases:</a:t>
            </a:r>
            <a:r>
              <a:rPr lang="en-US" b="0" i="0" dirty="0">
                <a:effectLst/>
                <a:latin typeface="Nunito" pitchFamily="2" charset="0"/>
              </a:rPr>
              <a:t> Governments can raise taxes on citizens or corporations to reduce disposable income and deter expenditure. This can lower demand and cause a slowdown in the economy.</a:t>
            </a:r>
          </a:p>
          <a:p>
            <a:pPr algn="just" fontAlgn="base">
              <a:buFont typeface="Arial" panose="020B0604020202020204" pitchFamily="34" charset="0"/>
              <a:buChar char="•"/>
            </a:pPr>
            <a:r>
              <a:rPr lang="en-US" b="1" i="0" dirty="0">
                <a:effectLst/>
                <a:latin typeface="Nunito" pitchFamily="2" charset="0"/>
              </a:rPr>
              <a:t>Implement austerity measures: </a:t>
            </a:r>
            <a:r>
              <a:rPr lang="en-US" b="0" i="0" dirty="0">
                <a:effectLst/>
                <a:latin typeface="Nunito" pitchFamily="2" charset="0"/>
              </a:rPr>
              <a:t>Governments can also enact austerity measures to lower spending and demand, such as reducing social safety programs.</a:t>
            </a:r>
          </a:p>
          <a:p>
            <a:endParaRPr lang="en-US" dirty="0"/>
          </a:p>
        </p:txBody>
      </p:sp>
    </p:spTree>
    <p:extLst>
      <p:ext uri="{BB962C8B-B14F-4D97-AF65-F5344CB8AC3E}">
        <p14:creationId xmlns:p14="http://schemas.microsoft.com/office/powerpoint/2010/main" val="2303993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0BC80E-9D84-0633-18AA-5AA1164EB6A3}"/>
              </a:ext>
            </a:extLst>
          </p:cNvPr>
          <p:cNvSpPr>
            <a:spLocks noGrp="1"/>
          </p:cNvSpPr>
          <p:nvPr>
            <p:ph idx="1"/>
          </p:nvPr>
        </p:nvSpPr>
        <p:spPr>
          <a:xfrm>
            <a:off x="609600" y="1143000"/>
            <a:ext cx="10972800" cy="5211764"/>
          </a:xfrm>
        </p:spPr>
        <p:txBody>
          <a:bodyPr>
            <a:normAutofit lnSpcReduction="10000"/>
          </a:bodyPr>
          <a:lstStyle/>
          <a:p>
            <a:pPr algn="just"/>
            <a:r>
              <a:rPr lang="en-US" b="0" i="0" dirty="0">
                <a:solidFill>
                  <a:srgbClr val="000000"/>
                </a:solidFill>
                <a:effectLst/>
                <a:latin typeface="Times New Roman" panose="02020603050405020304" pitchFamily="18" charset="0"/>
              </a:rPr>
              <a:t>The increase in capital expenditure is driven by higher outlay on transport infrastructure and capital loans to states.  Revenue deficit in 2023-24 is targeted at 2.9% of GDP, which is lower than the revised revenue deficit of 4.1% in 2022-23.  Fiscal deficit in 2023-24 is targeted at 5.9% of GDP, lower than the revised fiscal deficit of 6.4% in 2022-23.</a:t>
            </a:r>
          </a:p>
          <a:p>
            <a:pPr algn="just"/>
            <a:r>
              <a:rPr lang="en-US" dirty="0"/>
              <a:t>The fiscal deficit data stood at ₹2.10 lakh crore in April-May 2023. The April-June net tax receipts stood at ₹4.3 lakh crore, or 18.6 per cent of the annual estimate, lower than ₹5.06 lakh crore in the corresponding period last year, according to the data.</a:t>
            </a:r>
          </a:p>
        </p:txBody>
      </p:sp>
      <p:sp>
        <p:nvSpPr>
          <p:cNvPr id="2" name="Title 1">
            <a:extLst>
              <a:ext uri="{FF2B5EF4-FFF2-40B4-BE49-F238E27FC236}">
                <a16:creationId xmlns:a16="http://schemas.microsoft.com/office/drawing/2014/main" id="{1BF7942B-D829-BAEC-8548-E8CC4A268D09}"/>
              </a:ext>
            </a:extLst>
          </p:cNvPr>
          <p:cNvSpPr>
            <a:spLocks noGrp="1"/>
          </p:cNvSpPr>
          <p:nvPr>
            <p:ph type="title"/>
          </p:nvPr>
        </p:nvSpPr>
        <p:spPr>
          <a:xfrm>
            <a:off x="609600" y="274638"/>
            <a:ext cx="10972800" cy="457197"/>
          </a:xfrm>
        </p:spPr>
        <p:txBody>
          <a:bodyPr>
            <a:normAutofit fontScale="90000"/>
          </a:bodyPr>
          <a:lstStyle/>
          <a:p>
            <a:r>
              <a:rPr lang="en-US" sz="3200" b="1" dirty="0"/>
              <a:t>Current Fiscal Policy</a:t>
            </a:r>
            <a:endParaRPr lang="en-US" sz="3200" dirty="0"/>
          </a:p>
        </p:txBody>
      </p:sp>
    </p:spTree>
    <p:extLst>
      <p:ext uri="{BB962C8B-B14F-4D97-AF65-F5344CB8AC3E}">
        <p14:creationId xmlns:p14="http://schemas.microsoft.com/office/powerpoint/2010/main" val="1762679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1CE35A2-491F-EF62-B202-A9CF3B9C4917}"/>
              </a:ext>
            </a:extLst>
          </p:cNvPr>
          <p:cNvSpPr>
            <a:spLocks noGrp="1"/>
          </p:cNvSpPr>
          <p:nvPr>
            <p:ph idx="1"/>
          </p:nvPr>
        </p:nvSpPr>
        <p:spPr>
          <a:xfrm>
            <a:off x="640080" y="2872899"/>
            <a:ext cx="4243589" cy="3320668"/>
          </a:xfrm>
        </p:spPr>
        <p:txBody>
          <a:bodyPr>
            <a:normAutofit/>
          </a:bodyPr>
          <a:lstStyle/>
          <a:p>
            <a:pPr marL="0" indent="0">
              <a:buNone/>
            </a:pPr>
            <a:r>
              <a:rPr lang="en-US" sz="16600" dirty="0"/>
              <a:t>Thx</a:t>
            </a:r>
          </a:p>
        </p:txBody>
      </p:sp>
      <p:pic>
        <p:nvPicPr>
          <p:cNvPr id="5" name="Picture 4" descr="Diner restaurant">
            <a:extLst>
              <a:ext uri="{FF2B5EF4-FFF2-40B4-BE49-F238E27FC236}">
                <a16:creationId xmlns:a16="http://schemas.microsoft.com/office/drawing/2014/main" id="{BBD9000F-F4FA-455E-6744-ECBE1598DE84}"/>
              </a:ext>
            </a:extLst>
          </p:cNvPr>
          <p:cNvPicPr>
            <a:picLocks noChangeAspect="1"/>
          </p:cNvPicPr>
          <p:nvPr/>
        </p:nvPicPr>
        <p:blipFill rotWithShape="1">
          <a:blip r:embed="rId2"/>
          <a:srcRect l="18654" r="14393"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3844509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7CB99-C452-BA75-F618-99A2FF436407}"/>
              </a:ext>
            </a:extLst>
          </p:cNvPr>
          <p:cNvSpPr>
            <a:spLocks noGrp="1"/>
          </p:cNvSpPr>
          <p:nvPr>
            <p:ph type="title"/>
          </p:nvPr>
        </p:nvSpPr>
        <p:spPr/>
        <p:txBody>
          <a:bodyPr/>
          <a:lstStyle/>
          <a:p>
            <a:r>
              <a:rPr lang="en-US" dirty="0"/>
              <a:t>Govt. Receipts</a:t>
            </a:r>
          </a:p>
        </p:txBody>
      </p:sp>
      <p:sp>
        <p:nvSpPr>
          <p:cNvPr id="3" name="Content Placeholder 2">
            <a:extLst>
              <a:ext uri="{FF2B5EF4-FFF2-40B4-BE49-F238E27FC236}">
                <a16:creationId xmlns:a16="http://schemas.microsoft.com/office/drawing/2014/main" id="{433478C6-7A46-CD4B-4FF0-EE6B2C1EBACE}"/>
              </a:ext>
            </a:extLst>
          </p:cNvPr>
          <p:cNvSpPr>
            <a:spLocks noGrp="1"/>
          </p:cNvSpPr>
          <p:nvPr>
            <p:ph idx="1"/>
          </p:nvPr>
        </p:nvSpPr>
        <p:spPr>
          <a:xfrm>
            <a:off x="1981200" y="1143000"/>
            <a:ext cx="8229600" cy="5334000"/>
          </a:xfrm>
        </p:spPr>
        <p:txBody>
          <a:bodyPr>
            <a:normAutofit fontScale="85000" lnSpcReduction="20000"/>
          </a:bodyPr>
          <a:lstStyle/>
          <a:p>
            <a:pPr marL="0" indent="0">
              <a:buNone/>
            </a:pPr>
            <a:r>
              <a:rPr lang="en-US" b="0" i="0" dirty="0">
                <a:effectLst/>
                <a:latin typeface="Roboto" panose="02000000000000000000" pitchFamily="2" charset="0"/>
              </a:rPr>
              <a:t>The </a:t>
            </a:r>
            <a:r>
              <a:rPr lang="en-US" b="0" i="0" dirty="0" err="1">
                <a:effectLst/>
                <a:latin typeface="Roboto" panose="02000000000000000000" pitchFamily="2" charset="0"/>
              </a:rPr>
              <a:t>categorisation</a:t>
            </a:r>
            <a:r>
              <a:rPr lang="en-US" b="0" i="0" dirty="0">
                <a:effectLst/>
                <a:latin typeface="Roboto" panose="02000000000000000000" pitchFamily="2" charset="0"/>
              </a:rPr>
              <a:t> of the government receipts is given below:</a:t>
            </a:r>
          </a:p>
          <a:p>
            <a:pPr algn="l">
              <a:buFont typeface="+mj-lt"/>
              <a:buAutoNum type="arabicPeriod"/>
            </a:pPr>
            <a:r>
              <a:rPr lang="en-US" b="0" i="0" dirty="0">
                <a:effectLst/>
                <a:latin typeface="Roboto" panose="02000000000000000000" pitchFamily="2" charset="0"/>
              </a:rPr>
              <a:t>Revenue Receipt</a:t>
            </a:r>
          </a:p>
          <a:p>
            <a:pPr lvl="1">
              <a:buFont typeface="+mj-lt"/>
              <a:buAutoNum type="arabicPeriod"/>
            </a:pPr>
            <a:r>
              <a:rPr lang="en-US" b="0" i="0" dirty="0">
                <a:effectLst/>
                <a:latin typeface="Roboto" panose="02000000000000000000" pitchFamily="2" charset="0"/>
              </a:rPr>
              <a:t>Tax Revenue</a:t>
            </a:r>
          </a:p>
          <a:p>
            <a:pPr lvl="2">
              <a:buFont typeface="+mj-lt"/>
              <a:buAutoNum type="arabicPeriod"/>
            </a:pPr>
            <a:r>
              <a:rPr lang="en-US" b="0" i="0" dirty="0">
                <a:effectLst/>
                <a:latin typeface="Roboto" panose="02000000000000000000" pitchFamily="2" charset="0"/>
              </a:rPr>
              <a:t>Direct Tax</a:t>
            </a:r>
          </a:p>
          <a:p>
            <a:pPr lvl="2">
              <a:buFont typeface="+mj-lt"/>
              <a:buAutoNum type="arabicPeriod"/>
            </a:pPr>
            <a:r>
              <a:rPr lang="en-US" b="0" i="0" dirty="0">
                <a:effectLst/>
                <a:latin typeface="Roboto" panose="02000000000000000000" pitchFamily="2" charset="0"/>
              </a:rPr>
              <a:t>Indirect Tax</a:t>
            </a:r>
          </a:p>
          <a:p>
            <a:pPr lvl="1">
              <a:buFont typeface="+mj-lt"/>
              <a:buAutoNum type="arabicPeriod"/>
            </a:pPr>
            <a:r>
              <a:rPr lang="en-US" b="0" i="0" strike="noStrike" dirty="0">
                <a:effectLst/>
                <a:latin typeface="Roboto" panose="02000000000000000000" pitchFamily="2" charset="0"/>
                <a:hlinkClick r:id="rId2">
                  <a:extLst>
                    <a:ext uri="{A12FA001-AC4F-418D-AE19-62706E023703}">
                      <ahyp:hlinkClr xmlns:ahyp="http://schemas.microsoft.com/office/drawing/2018/hyperlinkcolor" val="tx"/>
                    </a:ext>
                  </a:extLst>
                </a:hlinkClick>
              </a:rPr>
              <a:t>Non Tax Revenue</a:t>
            </a:r>
            <a:endParaRPr lang="en-US" b="0" i="0" dirty="0">
              <a:effectLst/>
              <a:latin typeface="Roboto" panose="02000000000000000000" pitchFamily="2" charset="0"/>
            </a:endParaRPr>
          </a:p>
          <a:p>
            <a:pPr lvl="2">
              <a:buFont typeface="+mj-lt"/>
              <a:buAutoNum type="arabicPeriod"/>
            </a:pPr>
            <a:r>
              <a:rPr lang="en-US" b="0" i="0" dirty="0">
                <a:effectLst/>
                <a:latin typeface="Roboto" panose="02000000000000000000" pitchFamily="2" charset="0"/>
              </a:rPr>
              <a:t>Fees</a:t>
            </a:r>
          </a:p>
          <a:p>
            <a:pPr lvl="2">
              <a:buFont typeface="+mj-lt"/>
              <a:buAutoNum type="arabicPeriod"/>
            </a:pPr>
            <a:r>
              <a:rPr lang="en-US" b="0" i="0" dirty="0">
                <a:effectLst/>
                <a:latin typeface="Roboto" panose="02000000000000000000" pitchFamily="2" charset="0"/>
              </a:rPr>
              <a:t>License and Permits</a:t>
            </a:r>
          </a:p>
          <a:p>
            <a:pPr lvl="2">
              <a:buFont typeface="+mj-lt"/>
              <a:buAutoNum type="arabicPeriod"/>
            </a:pPr>
            <a:r>
              <a:rPr lang="en-US" b="0" i="0" dirty="0">
                <a:effectLst/>
                <a:latin typeface="Roboto" panose="02000000000000000000" pitchFamily="2" charset="0"/>
              </a:rPr>
              <a:t>Fines and Penalties, </a:t>
            </a:r>
            <a:r>
              <a:rPr lang="en-US" b="0" i="0" dirty="0" err="1">
                <a:effectLst/>
                <a:latin typeface="Roboto" panose="02000000000000000000" pitchFamily="2" charset="0"/>
              </a:rPr>
              <a:t>etc</a:t>
            </a:r>
            <a:endParaRPr lang="en-US" b="0" i="0" dirty="0">
              <a:effectLst/>
              <a:latin typeface="Roboto" panose="02000000000000000000" pitchFamily="2" charset="0"/>
            </a:endParaRPr>
          </a:p>
          <a:p>
            <a:pPr algn="l">
              <a:buFont typeface="+mj-lt"/>
              <a:buAutoNum type="arabicPeriod"/>
            </a:pPr>
            <a:r>
              <a:rPr lang="en-US" b="0" i="0" dirty="0">
                <a:effectLst/>
                <a:latin typeface="Roboto" panose="02000000000000000000" pitchFamily="2" charset="0"/>
              </a:rPr>
              <a:t>Capital Receipt</a:t>
            </a:r>
          </a:p>
          <a:p>
            <a:pPr lvl="1">
              <a:buFont typeface="+mj-lt"/>
              <a:buAutoNum type="arabicPeriod"/>
            </a:pPr>
            <a:r>
              <a:rPr lang="en-US" b="0" i="0" dirty="0">
                <a:effectLst/>
                <a:latin typeface="Roboto" panose="02000000000000000000" pitchFamily="2" charset="0"/>
              </a:rPr>
              <a:t>Loans Recovery</a:t>
            </a:r>
          </a:p>
          <a:p>
            <a:pPr lvl="1">
              <a:buFont typeface="+mj-lt"/>
              <a:buAutoNum type="arabicPeriod"/>
            </a:pPr>
            <a:r>
              <a:rPr lang="en-US" b="0" i="0" dirty="0">
                <a:effectLst/>
                <a:latin typeface="Roboto" panose="02000000000000000000" pitchFamily="2" charset="0"/>
              </a:rPr>
              <a:t>Disinvestments</a:t>
            </a:r>
          </a:p>
          <a:p>
            <a:pPr lvl="1">
              <a:buFont typeface="+mj-lt"/>
              <a:buAutoNum type="arabicPeriod"/>
            </a:pPr>
            <a:r>
              <a:rPr lang="en-US" b="0" i="0" dirty="0">
                <a:effectLst/>
                <a:latin typeface="Roboto" panose="02000000000000000000" pitchFamily="2" charset="0"/>
              </a:rPr>
              <a:t>Borrowing</a:t>
            </a:r>
          </a:p>
          <a:p>
            <a:endParaRPr lang="en-US" dirty="0"/>
          </a:p>
        </p:txBody>
      </p:sp>
    </p:spTree>
    <p:extLst>
      <p:ext uri="{BB962C8B-B14F-4D97-AF65-F5344CB8AC3E}">
        <p14:creationId xmlns:p14="http://schemas.microsoft.com/office/powerpoint/2010/main" val="807617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551E8-1ABD-B4F5-0067-B5E26E379E7E}"/>
              </a:ext>
            </a:extLst>
          </p:cNvPr>
          <p:cNvSpPr>
            <a:spLocks noGrp="1"/>
          </p:cNvSpPr>
          <p:nvPr>
            <p:ph type="title"/>
          </p:nvPr>
        </p:nvSpPr>
        <p:spPr/>
        <p:txBody>
          <a:bodyPr/>
          <a:lstStyle/>
          <a:p>
            <a:r>
              <a:rPr lang="en-US" dirty="0"/>
              <a:t>Govt. expenditure</a:t>
            </a:r>
          </a:p>
        </p:txBody>
      </p:sp>
      <p:sp>
        <p:nvSpPr>
          <p:cNvPr id="3" name="Content Placeholder 2">
            <a:extLst>
              <a:ext uri="{FF2B5EF4-FFF2-40B4-BE49-F238E27FC236}">
                <a16:creationId xmlns:a16="http://schemas.microsoft.com/office/drawing/2014/main" id="{FAD336F5-51F1-0D90-1215-B59809DFBF4F}"/>
              </a:ext>
            </a:extLst>
          </p:cNvPr>
          <p:cNvSpPr>
            <a:spLocks noGrp="1"/>
          </p:cNvSpPr>
          <p:nvPr>
            <p:ph idx="1"/>
          </p:nvPr>
        </p:nvSpPr>
        <p:spPr/>
        <p:txBody>
          <a:bodyPr>
            <a:normAutofit/>
          </a:bodyPr>
          <a:lstStyle/>
          <a:p>
            <a:pPr algn="l">
              <a:buFont typeface="+mj-lt"/>
              <a:buAutoNum type="arabicPeriod"/>
            </a:pPr>
            <a:r>
              <a:rPr lang="en-US" b="0" i="0" dirty="0">
                <a:solidFill>
                  <a:srgbClr val="333333"/>
                </a:solidFill>
                <a:effectLst/>
                <a:latin typeface="Roboto" panose="02000000000000000000" pitchFamily="2" charset="0"/>
              </a:rPr>
              <a:t>Revenue Expenditure – It is a recurring expenditure:</a:t>
            </a:r>
          </a:p>
          <a:p>
            <a:pPr lvl="1">
              <a:buFont typeface="+mj-lt"/>
              <a:buAutoNum type="arabicPeriod"/>
            </a:pPr>
            <a:r>
              <a:rPr lang="en-US" b="0" i="0" dirty="0">
                <a:solidFill>
                  <a:srgbClr val="333333"/>
                </a:solidFill>
                <a:effectLst/>
                <a:latin typeface="Roboto" panose="02000000000000000000" pitchFamily="2" charset="0"/>
              </a:rPr>
              <a:t>Interest Payments</a:t>
            </a:r>
          </a:p>
          <a:p>
            <a:pPr lvl="1">
              <a:buFont typeface="+mj-lt"/>
              <a:buAutoNum type="arabicPeriod"/>
            </a:pPr>
            <a:r>
              <a:rPr lang="en-US" b="0" i="0" dirty="0" err="1">
                <a:solidFill>
                  <a:srgbClr val="333333"/>
                </a:solidFill>
                <a:effectLst/>
                <a:latin typeface="Roboto" panose="02000000000000000000" pitchFamily="2" charset="0"/>
              </a:rPr>
              <a:t>Defence</a:t>
            </a:r>
            <a:r>
              <a:rPr lang="en-US" b="0" i="0" dirty="0">
                <a:solidFill>
                  <a:srgbClr val="333333"/>
                </a:solidFill>
                <a:effectLst/>
                <a:latin typeface="Roboto" panose="02000000000000000000" pitchFamily="2" charset="0"/>
              </a:rPr>
              <a:t> Expenses</a:t>
            </a:r>
          </a:p>
          <a:p>
            <a:pPr lvl="1">
              <a:buFont typeface="+mj-lt"/>
              <a:buAutoNum type="arabicPeriod"/>
            </a:pPr>
            <a:r>
              <a:rPr lang="en-US" b="0" i="0" dirty="0">
                <a:solidFill>
                  <a:srgbClr val="333333"/>
                </a:solidFill>
                <a:effectLst/>
                <a:latin typeface="Roboto" panose="02000000000000000000" pitchFamily="2" charset="0"/>
              </a:rPr>
              <a:t>Salaries to Central Government employees, </a:t>
            </a:r>
            <a:r>
              <a:rPr lang="en-US" b="0" i="0" dirty="0" err="1">
                <a:solidFill>
                  <a:srgbClr val="333333"/>
                </a:solidFill>
                <a:effectLst/>
                <a:latin typeface="Roboto" panose="02000000000000000000" pitchFamily="2" charset="0"/>
              </a:rPr>
              <a:t>etc</a:t>
            </a:r>
            <a:r>
              <a:rPr lang="en-US" b="0" i="0" dirty="0">
                <a:solidFill>
                  <a:srgbClr val="333333"/>
                </a:solidFill>
                <a:effectLst/>
                <a:latin typeface="Roboto" panose="02000000000000000000" pitchFamily="2" charset="0"/>
              </a:rPr>
              <a:t> are examples of  revenue expenditure</a:t>
            </a:r>
          </a:p>
          <a:p>
            <a:pPr algn="l">
              <a:buFont typeface="+mj-lt"/>
              <a:buAutoNum type="arabicPeriod"/>
            </a:pPr>
            <a:r>
              <a:rPr lang="en-US" b="0" i="0" dirty="0">
                <a:solidFill>
                  <a:srgbClr val="333333"/>
                </a:solidFill>
                <a:effectLst/>
                <a:latin typeface="Roboto" panose="02000000000000000000" pitchFamily="2" charset="0"/>
              </a:rPr>
              <a:t>Capital Expenditure – It is a non-recurring expenditure</a:t>
            </a:r>
          </a:p>
          <a:p>
            <a:pPr lvl="1">
              <a:buFont typeface="+mj-lt"/>
              <a:buAutoNum type="arabicPeriod"/>
            </a:pPr>
            <a:r>
              <a:rPr lang="en-US" b="0" i="0" dirty="0">
                <a:solidFill>
                  <a:srgbClr val="333333"/>
                </a:solidFill>
                <a:effectLst/>
                <a:latin typeface="Roboto" panose="02000000000000000000" pitchFamily="2" charset="0"/>
              </a:rPr>
              <a:t>Loans repayments</a:t>
            </a:r>
          </a:p>
          <a:p>
            <a:pPr lvl="1">
              <a:buFont typeface="+mj-lt"/>
              <a:buAutoNum type="arabicPeriod"/>
            </a:pPr>
            <a:r>
              <a:rPr lang="en-US" b="0" i="0" dirty="0">
                <a:solidFill>
                  <a:srgbClr val="333333"/>
                </a:solidFill>
                <a:effectLst/>
                <a:latin typeface="Roboto" panose="02000000000000000000" pitchFamily="2" charset="0"/>
              </a:rPr>
              <a:t>Loans to public enterprises, etc.</a:t>
            </a:r>
          </a:p>
          <a:p>
            <a:endParaRPr lang="en-US" dirty="0"/>
          </a:p>
        </p:txBody>
      </p:sp>
    </p:spTree>
    <p:extLst>
      <p:ext uri="{BB962C8B-B14F-4D97-AF65-F5344CB8AC3E}">
        <p14:creationId xmlns:p14="http://schemas.microsoft.com/office/powerpoint/2010/main" val="4080200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of Fiscal Policy</a:t>
            </a:r>
            <a:endParaRPr lang="en-US" dirty="0"/>
          </a:p>
        </p:txBody>
      </p:sp>
      <p:sp>
        <p:nvSpPr>
          <p:cNvPr id="3" name="Content Placeholder 2"/>
          <p:cNvSpPr>
            <a:spLocks noGrp="1"/>
          </p:cNvSpPr>
          <p:nvPr>
            <p:ph idx="1"/>
          </p:nvPr>
        </p:nvSpPr>
        <p:spPr/>
        <p:txBody>
          <a:bodyPr/>
          <a:lstStyle/>
          <a:p>
            <a:r>
              <a:rPr lang="en-US" b="1" dirty="0"/>
              <a:t>Economic Growth</a:t>
            </a:r>
          </a:p>
          <a:p>
            <a:r>
              <a:rPr lang="en-US" b="1" dirty="0"/>
              <a:t>Economic stabilization</a:t>
            </a:r>
          </a:p>
          <a:p>
            <a:r>
              <a:rPr lang="en-US" b="1" dirty="0"/>
              <a:t>Full Employment</a:t>
            </a:r>
          </a:p>
          <a:p>
            <a:r>
              <a:rPr lang="en-US" b="1" dirty="0"/>
              <a:t>Balance of payment Equilibrium</a:t>
            </a:r>
          </a:p>
          <a:p>
            <a:r>
              <a:rPr lang="en-US" b="1" dirty="0"/>
              <a:t>Equality in the Distribution of Income and Wealth</a:t>
            </a:r>
          </a:p>
          <a:p>
            <a:r>
              <a:rPr lang="en-US" b="1" dirty="0"/>
              <a:t>Mobilization of resources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a:t>
            </a:r>
            <a:r>
              <a:rPr lang="en-US" b="1" dirty="0"/>
              <a:t>Economic Growth</a:t>
            </a:r>
            <a:endParaRPr lang="en-US" dirty="0"/>
          </a:p>
        </p:txBody>
      </p:sp>
      <p:sp>
        <p:nvSpPr>
          <p:cNvPr id="3" name="Content Placeholder 2"/>
          <p:cNvSpPr>
            <a:spLocks noGrp="1"/>
          </p:cNvSpPr>
          <p:nvPr>
            <p:ph idx="1"/>
          </p:nvPr>
        </p:nvSpPr>
        <p:spPr>
          <a:xfrm>
            <a:off x="685800" y="1295401"/>
            <a:ext cx="10896600" cy="4830763"/>
          </a:xfrm>
        </p:spPr>
        <p:txBody>
          <a:bodyPr>
            <a:noAutofit/>
          </a:bodyPr>
          <a:lstStyle/>
          <a:p>
            <a:pPr algn="just"/>
            <a:r>
              <a:rPr lang="en-US" sz="2800" dirty="0"/>
              <a:t>For accelerating rate of economic growth of the developing economies, fiscal policy can be used as an effective instrument. Economic growth simply means rise in real national income as well as per capita real income over time. </a:t>
            </a:r>
          </a:p>
          <a:p>
            <a:pPr algn="just"/>
            <a:r>
              <a:rPr lang="en-US" sz="2800" dirty="0"/>
              <a:t>Less developed and poor countries suffer from the </a:t>
            </a:r>
            <a:r>
              <a:rPr lang="en-US" sz="2800" b="1" dirty="0"/>
              <a:t>vicious circle of poverty </a:t>
            </a:r>
            <a:r>
              <a:rPr lang="en-US" sz="2800" dirty="0"/>
              <a:t>and to break this vicious circle a large dose of investment (big push) is necessary. Government can directly interfere on economic activities and design fiscal policy to raise the level of savings and to reduce potential consumption of the people.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a:t>
            </a:r>
            <a:r>
              <a:rPr lang="en-US" b="1" dirty="0"/>
              <a:t>Economic stabilization</a:t>
            </a:r>
            <a:endParaRPr lang="en-US" dirty="0"/>
          </a:p>
        </p:txBody>
      </p:sp>
      <p:sp>
        <p:nvSpPr>
          <p:cNvPr id="3" name="Content Placeholder 2"/>
          <p:cNvSpPr>
            <a:spLocks noGrp="1"/>
          </p:cNvSpPr>
          <p:nvPr>
            <p:ph idx="1"/>
          </p:nvPr>
        </p:nvSpPr>
        <p:spPr/>
        <p:txBody>
          <a:bodyPr>
            <a:normAutofit/>
          </a:bodyPr>
          <a:lstStyle/>
          <a:p>
            <a:pPr algn="just"/>
            <a:r>
              <a:rPr lang="en-US" dirty="0"/>
              <a:t>We know that in capitalist countries economic activities fluctuate over time and these economies suffer from the problem of business cycles. </a:t>
            </a:r>
          </a:p>
          <a:p>
            <a:pPr algn="just"/>
            <a:r>
              <a:rPr lang="en-US" dirty="0"/>
              <a:t>To stabilize the economy, i.e. to overcome recession (business downswing) and control inflation (business upswing and over expansion) in the economy fiscal policy may be regarded as an important instrument.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a:t>
            </a:r>
            <a:r>
              <a:rPr lang="en-US" b="1" dirty="0"/>
              <a:t> Full Employment</a:t>
            </a:r>
            <a:r>
              <a:rPr lang="en-US" dirty="0"/>
              <a:t> </a:t>
            </a:r>
          </a:p>
        </p:txBody>
      </p:sp>
      <p:sp>
        <p:nvSpPr>
          <p:cNvPr id="3" name="Content Placeholder 2"/>
          <p:cNvSpPr>
            <a:spLocks noGrp="1"/>
          </p:cNvSpPr>
          <p:nvPr>
            <p:ph idx="1"/>
          </p:nvPr>
        </p:nvSpPr>
        <p:spPr/>
        <p:txBody>
          <a:bodyPr>
            <a:normAutofit/>
          </a:bodyPr>
          <a:lstStyle/>
          <a:p>
            <a:pPr algn="just"/>
            <a:r>
              <a:rPr lang="en-US" dirty="0"/>
              <a:t>In an economy those who are willing to work at the going wage rate but do not get job are called involuntarily unemployed.</a:t>
            </a:r>
          </a:p>
          <a:p>
            <a:pPr algn="just"/>
            <a:r>
              <a:rPr lang="en-US" dirty="0"/>
              <a:t> In a situation of full employment all those who are willing to work get jobs and all are absorbed. If there is  unemployment in an economy, the government may adopt various expansionary measures for increasing income and employment.</a:t>
            </a:r>
          </a:p>
          <a:p>
            <a:pPr algn="just"/>
            <a:r>
              <a:rPr lang="en-US" dirty="0"/>
              <a:t>There are various ways of achieving this goal.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4. </a:t>
            </a:r>
            <a:r>
              <a:rPr lang="en-US" b="1" dirty="0"/>
              <a:t>Balance of payment (BOP) Equilibrium</a:t>
            </a:r>
            <a:endParaRPr lang="en-US" dirty="0"/>
          </a:p>
        </p:txBody>
      </p:sp>
      <p:sp>
        <p:nvSpPr>
          <p:cNvPr id="3" name="Content Placeholder 2"/>
          <p:cNvSpPr>
            <a:spLocks noGrp="1"/>
          </p:cNvSpPr>
          <p:nvPr>
            <p:ph idx="1"/>
          </p:nvPr>
        </p:nvSpPr>
        <p:spPr/>
        <p:txBody>
          <a:bodyPr>
            <a:normAutofit/>
          </a:bodyPr>
          <a:lstStyle/>
          <a:p>
            <a:pPr algn="just"/>
            <a:r>
              <a:rPr lang="en-US" dirty="0"/>
              <a:t>When a country is engaged in international trade then the country can get money (foreign currency) by exporting goods and services and the country spends money for importing goods and services from foreign countries .</a:t>
            </a:r>
          </a:p>
          <a:p>
            <a:pPr algn="just"/>
            <a:r>
              <a:rPr lang="en-US" dirty="0"/>
              <a:t>The difference between the value of exports and imports is known as </a:t>
            </a:r>
            <a:r>
              <a:rPr lang="en-US" b="1" dirty="0"/>
              <a:t>balance of trade (BOT) </a:t>
            </a:r>
            <a:r>
              <a:rPr lang="en-US" dirty="0"/>
              <a:t>and if it is added to the capital account, then it is called balance of payment.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1574</Words>
  <Application>Microsoft Office PowerPoint</Application>
  <PresentationFormat>Widescreen</PresentationFormat>
  <Paragraphs>98</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Nunito</vt:lpstr>
      <vt:lpstr>Roboto</vt:lpstr>
      <vt:lpstr>Times New Roman</vt:lpstr>
      <vt:lpstr>Office Theme</vt:lpstr>
      <vt:lpstr>Fiscal policy</vt:lpstr>
      <vt:lpstr>Fiscal policy</vt:lpstr>
      <vt:lpstr>Govt. Receipts</vt:lpstr>
      <vt:lpstr>Govt. expenditure</vt:lpstr>
      <vt:lpstr>Objectives of Fiscal Policy</vt:lpstr>
      <vt:lpstr>1. Economic Growth</vt:lpstr>
      <vt:lpstr>2. Economic stabilization</vt:lpstr>
      <vt:lpstr>3. Full Employment </vt:lpstr>
      <vt:lpstr>4. Balance of payment (BOP) Equilibrium</vt:lpstr>
      <vt:lpstr>5. Equality in the Distribution of Income and Wealth</vt:lpstr>
      <vt:lpstr>6. Mobilization of resources</vt:lpstr>
      <vt:lpstr>Instruments of Fiscal Policy</vt:lpstr>
      <vt:lpstr>3. Public expenditure </vt:lpstr>
      <vt:lpstr>4. Public Works</vt:lpstr>
      <vt:lpstr>5. Public Debt</vt:lpstr>
      <vt:lpstr>Role of Fiscal Policy</vt:lpstr>
      <vt:lpstr>Types of Fiscal Policy </vt:lpstr>
      <vt:lpstr>Expansionary Fiscal Policy </vt:lpstr>
      <vt:lpstr>2. Contractionary </vt:lpstr>
      <vt:lpstr>Governments can adopt a contractionary fiscal policy in a number of ways:</vt:lpstr>
      <vt:lpstr>Current Fiscal Policy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Fiscal policy</dc:title>
  <dc:creator>Manish</dc:creator>
  <cp:lastModifiedBy>Manish Dadhich</cp:lastModifiedBy>
  <cp:revision>14</cp:revision>
  <dcterms:created xsi:type="dcterms:W3CDTF">2006-08-16T00:00:00Z</dcterms:created>
  <dcterms:modified xsi:type="dcterms:W3CDTF">2023-09-26T02:45:28Z</dcterms:modified>
</cp:coreProperties>
</file>