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docProps/custom.xml" ContentType="application/vnd.openxmlformats-officedocument.custom-properti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1" r:id="rId5"/>
    <p:sldId id="262" r:id="rId6"/>
    <p:sldId id="263" r:id="rId7"/>
    <p:sldId id="264" r:id="rId8"/>
    <p:sldId id="266" r:id="rId9"/>
    <p:sldId id="268" r:id="rId10"/>
    <p:sldId id="270" r:id="rId11"/>
    <p:sldId id="271" r:id="rId12"/>
    <p:sldId id="272" r:id="rId13"/>
    <p:sldId id="273" r:id="rId14"/>
    <p:sldId id="274" r:id="rId15"/>
    <p:sldId id="276" r:id="rId16"/>
    <p:sldId id="286" r:id="rId17"/>
    <p:sldId id="287" r:id="rId18"/>
    <p:sldId id="288" r:id="rId19"/>
    <p:sldId id="289" r:id="rId20"/>
    <p:sldId id="290" r:id="rId21"/>
    <p:sldId id="291" r:id="rId22"/>
    <p:sldId id="292" r:id="rId23"/>
  </p:sldIdLst>
  <p:sldSz cx="9144000" cy="6858000" type="screen4x3"/>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5" d="100"/>
          <a:sy n="65" d="100"/>
        </p:scale>
        <p:origin x="-1536" y="-96"/>
      </p:cViewPr>
      <p:guideLst>
        <p:guide orient="horz" pos="2880"/>
        <p:guide pos="216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0" y="2125980"/>
            <a:ext cx="7772400" cy="144018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371600" y="3840480"/>
            <a:ext cx="64008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11/6/2019</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400" b="0" i="0">
                <a:solidFill>
                  <a:schemeClr val="tx1"/>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11/6/2019</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400" b="0" i="0">
                <a:solidFill>
                  <a:schemeClr val="tx1"/>
                </a:solidFill>
                <a:latin typeface="Arial"/>
                <a:cs typeface="Arial"/>
              </a:defRPr>
            </a:lvl1pPr>
          </a:lstStyle>
          <a:p>
            <a:endParaRPr/>
          </a:p>
        </p:txBody>
      </p:sp>
      <p:sp>
        <p:nvSpPr>
          <p:cNvPr id="3" name="Holder 3"/>
          <p:cNvSpPr>
            <a:spLocks noGrp="1"/>
          </p:cNvSpPr>
          <p:nvPr>
            <p:ph sz="half" idx="2"/>
          </p:nvPr>
        </p:nvSpPr>
        <p:spPr>
          <a:xfrm>
            <a:off x="457200" y="1577340"/>
            <a:ext cx="397764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577340"/>
            <a:ext cx="397764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11/6/2019</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400" b="0" i="0">
                <a:solidFill>
                  <a:schemeClr val="tx1"/>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11/6/2019</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11/6/2019</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3655821" y="461899"/>
            <a:ext cx="1832356" cy="696594"/>
          </a:xfrm>
          <a:prstGeom prst="rect">
            <a:avLst/>
          </a:prstGeom>
        </p:spPr>
        <p:txBody>
          <a:bodyPr wrap="square" lIns="0" tIns="0" rIns="0" bIns="0">
            <a:spAutoFit/>
          </a:bodyPr>
          <a:lstStyle>
            <a:lvl1pPr>
              <a:defRPr sz="4400" b="0" i="0">
                <a:solidFill>
                  <a:schemeClr val="tx1"/>
                </a:solidFill>
                <a:latin typeface="Arial"/>
                <a:cs typeface="Arial"/>
              </a:defRPr>
            </a:lvl1pPr>
          </a:lstStyle>
          <a:p>
            <a:endParaRPr/>
          </a:p>
        </p:txBody>
      </p:sp>
      <p:sp>
        <p:nvSpPr>
          <p:cNvPr id="3" name="Holder 3"/>
          <p:cNvSpPr>
            <a:spLocks noGrp="1"/>
          </p:cNvSpPr>
          <p:nvPr>
            <p:ph type="body" idx="1"/>
          </p:nvPr>
        </p:nvSpPr>
        <p:spPr>
          <a:xfrm>
            <a:off x="535940" y="1607261"/>
            <a:ext cx="8072119" cy="3051175"/>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6377940"/>
            <a:ext cx="210312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pPr/>
              <a:t>11/6/2019</a:t>
            </a:fld>
            <a:endParaRPr lang="en-US"/>
          </a:p>
        </p:txBody>
      </p:sp>
      <p:sp>
        <p:nvSpPr>
          <p:cNvPr id="6" name="Holder 6"/>
          <p:cNvSpPr>
            <a:spLocks noGrp="1"/>
          </p:cNvSpPr>
          <p:nvPr>
            <p:ph type="sldNum" sz="quarter" idx="7"/>
          </p:nvPr>
        </p:nvSpPr>
        <p:spPr>
          <a:xfrm>
            <a:off x="6583680" y="6377940"/>
            <a:ext cx="210312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rPr/>
              <a:pPr/>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954148" y="2481452"/>
            <a:ext cx="5234940" cy="696595"/>
          </a:xfrm>
          <a:prstGeom prst="rect">
            <a:avLst/>
          </a:prstGeom>
        </p:spPr>
        <p:txBody>
          <a:bodyPr vert="horz" wrap="square" lIns="0" tIns="13335" rIns="0" bIns="0" rtlCol="0">
            <a:spAutoFit/>
          </a:bodyPr>
          <a:lstStyle/>
          <a:p>
            <a:pPr marL="12700">
              <a:lnSpc>
                <a:spcPct val="100000"/>
              </a:lnSpc>
              <a:spcBef>
                <a:spcPts val="105"/>
              </a:spcBef>
            </a:pPr>
            <a:r>
              <a:rPr b="1" spc="-260" dirty="0">
                <a:uFill>
                  <a:solidFill>
                    <a:srgbClr val="000000"/>
                  </a:solidFill>
                </a:uFill>
                <a:latin typeface="Trebuchet MS"/>
                <a:cs typeface="Trebuchet MS"/>
              </a:rPr>
              <a:t>Principles </a:t>
            </a:r>
            <a:r>
              <a:rPr b="1" spc="-180" dirty="0">
                <a:uFill>
                  <a:solidFill>
                    <a:srgbClr val="000000"/>
                  </a:solidFill>
                </a:uFill>
                <a:latin typeface="Trebuchet MS"/>
                <a:cs typeface="Trebuchet MS"/>
              </a:rPr>
              <a:t>of</a:t>
            </a:r>
            <a:r>
              <a:rPr b="1" spc="-484" dirty="0">
                <a:uFill>
                  <a:solidFill>
                    <a:srgbClr val="000000"/>
                  </a:solidFill>
                </a:uFill>
                <a:latin typeface="Trebuchet MS"/>
                <a:cs typeface="Trebuchet MS"/>
              </a:rPr>
              <a:t> </a:t>
            </a:r>
            <a:r>
              <a:rPr b="1" spc="-270" dirty="0">
                <a:uFill>
                  <a:solidFill>
                    <a:srgbClr val="000000"/>
                  </a:solidFill>
                </a:uFill>
                <a:latin typeface="Trebuchet MS"/>
                <a:cs typeface="Trebuchet MS"/>
              </a:rPr>
              <a:t>insurance</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894838" y="461899"/>
            <a:ext cx="3352165" cy="696595"/>
          </a:xfrm>
          <a:prstGeom prst="rect">
            <a:avLst/>
          </a:prstGeom>
        </p:spPr>
        <p:txBody>
          <a:bodyPr vert="horz" wrap="square" lIns="0" tIns="13335" rIns="0" bIns="0" rtlCol="0">
            <a:spAutoFit/>
          </a:bodyPr>
          <a:lstStyle/>
          <a:p>
            <a:pPr marL="12700">
              <a:lnSpc>
                <a:spcPct val="100000"/>
              </a:lnSpc>
              <a:spcBef>
                <a:spcPts val="105"/>
              </a:spcBef>
            </a:pPr>
            <a:r>
              <a:rPr spc="-175" dirty="0"/>
              <a:t>6)</a:t>
            </a:r>
            <a:r>
              <a:rPr spc="-300" dirty="0"/>
              <a:t> </a:t>
            </a:r>
            <a:r>
              <a:rPr spc="-195" dirty="0"/>
              <a:t>Subrogation</a:t>
            </a:r>
          </a:p>
        </p:txBody>
      </p:sp>
      <p:sp>
        <p:nvSpPr>
          <p:cNvPr id="3" name="object 3"/>
          <p:cNvSpPr txBox="1"/>
          <p:nvPr/>
        </p:nvSpPr>
        <p:spPr>
          <a:xfrm>
            <a:off x="535940" y="1295400"/>
            <a:ext cx="8150860" cy="5532284"/>
          </a:xfrm>
          <a:prstGeom prst="rect">
            <a:avLst/>
          </a:prstGeom>
        </p:spPr>
        <p:txBody>
          <a:bodyPr vert="horz" wrap="square" lIns="0" tIns="12700" rIns="0" bIns="0" rtlCol="0">
            <a:spAutoFit/>
          </a:bodyPr>
          <a:lstStyle/>
          <a:p>
            <a:pPr marL="12700" marR="4404995" algn="just">
              <a:lnSpc>
                <a:spcPct val="110100"/>
              </a:lnSpc>
              <a:spcBef>
                <a:spcPts val="100"/>
              </a:spcBef>
            </a:pPr>
            <a:r>
              <a:rPr sz="3200" spc="-90" dirty="0">
                <a:latin typeface="Arial"/>
                <a:cs typeface="Arial"/>
              </a:rPr>
              <a:t>What </a:t>
            </a:r>
            <a:r>
              <a:rPr sz="3200" spc="-165" dirty="0">
                <a:latin typeface="Arial"/>
                <a:cs typeface="Arial"/>
              </a:rPr>
              <a:t>is</a:t>
            </a:r>
            <a:r>
              <a:rPr sz="3200" spc="-310" dirty="0">
                <a:latin typeface="Arial"/>
                <a:cs typeface="Arial"/>
              </a:rPr>
              <a:t> </a:t>
            </a:r>
            <a:r>
              <a:rPr sz="3200" spc="-130" dirty="0">
                <a:latin typeface="Arial"/>
                <a:cs typeface="Arial"/>
              </a:rPr>
              <a:t>subrogation</a:t>
            </a:r>
            <a:r>
              <a:rPr sz="3200" spc="-130">
                <a:latin typeface="Arial"/>
                <a:cs typeface="Arial"/>
              </a:rPr>
              <a:t>?  </a:t>
            </a:r>
            <a:endParaRPr sz="3200">
              <a:latin typeface="Arial"/>
              <a:cs typeface="Arial"/>
            </a:endParaRPr>
          </a:p>
          <a:p>
            <a:r>
              <a:rPr lang="en-US" sz="3200" dirty="0" smtClean="0"/>
              <a:t>Subrogation is defined as a legal right that allows one party (e.g., your insurance company) to make a payment that is actually owed by another party (e.g., the other driver’s insurance company) and then collect the money from the party that owes the debt after the fact.</a:t>
            </a:r>
          </a:p>
          <a:p>
            <a:r>
              <a:rPr lang="en-US" sz="3200" dirty="0" smtClean="0"/>
              <a:t>Subrogation is one of the ways that car insurance companies recover money that was paid out in claims to drivers insured by them.</a:t>
            </a:r>
          </a:p>
          <a:p>
            <a:pPr marL="355600" marR="5080" indent="-342900" algn="just">
              <a:lnSpc>
                <a:spcPct val="90000"/>
              </a:lnSpc>
              <a:spcBef>
                <a:spcPts val="765"/>
              </a:spcBef>
              <a:tabLst>
                <a:tab pos="354965" algn="l"/>
                <a:tab pos="355600" algn="l"/>
              </a:tabLst>
            </a:pPr>
            <a:endParaRPr sz="3200">
              <a:latin typeface="Arial"/>
              <a:cs typeface="Aria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749932" y="461899"/>
            <a:ext cx="5640705" cy="696595"/>
          </a:xfrm>
          <a:prstGeom prst="rect">
            <a:avLst/>
          </a:prstGeom>
        </p:spPr>
        <p:txBody>
          <a:bodyPr vert="horz" wrap="square" lIns="0" tIns="13335" rIns="0" bIns="0" rtlCol="0">
            <a:spAutoFit/>
          </a:bodyPr>
          <a:lstStyle/>
          <a:p>
            <a:pPr marL="12700">
              <a:lnSpc>
                <a:spcPct val="100000"/>
              </a:lnSpc>
              <a:spcBef>
                <a:spcPts val="105"/>
              </a:spcBef>
            </a:pPr>
            <a:r>
              <a:rPr spc="-200" dirty="0"/>
              <a:t>How </a:t>
            </a:r>
            <a:r>
              <a:rPr spc="-155" dirty="0"/>
              <a:t>subrogation</a:t>
            </a:r>
            <a:r>
              <a:rPr spc="-335" dirty="0"/>
              <a:t> </a:t>
            </a:r>
            <a:r>
              <a:rPr spc="-215" dirty="0"/>
              <a:t>works?</a:t>
            </a:r>
          </a:p>
        </p:txBody>
      </p:sp>
      <p:sp>
        <p:nvSpPr>
          <p:cNvPr id="3" name="object 3"/>
          <p:cNvSpPr txBox="1"/>
          <p:nvPr/>
        </p:nvSpPr>
        <p:spPr>
          <a:xfrm>
            <a:off x="535940" y="1529461"/>
            <a:ext cx="8002905" cy="4429760"/>
          </a:xfrm>
          <a:prstGeom prst="rect">
            <a:avLst/>
          </a:prstGeom>
        </p:spPr>
        <p:txBody>
          <a:bodyPr vert="horz" wrap="square" lIns="0" tIns="53975" rIns="0" bIns="0" rtlCol="0">
            <a:spAutoFit/>
          </a:bodyPr>
          <a:lstStyle/>
          <a:p>
            <a:pPr marL="12700" algn="just">
              <a:lnSpc>
                <a:spcPct val="100000"/>
              </a:lnSpc>
              <a:spcBef>
                <a:spcPts val="425"/>
              </a:spcBef>
            </a:pPr>
            <a:r>
              <a:rPr sz="2700" spc="-180" dirty="0">
                <a:latin typeface="Arial"/>
                <a:cs typeface="Arial"/>
              </a:rPr>
              <a:t>Example</a:t>
            </a:r>
            <a:r>
              <a:rPr sz="2700" spc="-145" dirty="0">
                <a:latin typeface="Arial"/>
                <a:cs typeface="Arial"/>
              </a:rPr>
              <a:t> </a:t>
            </a:r>
            <a:r>
              <a:rPr sz="2700" spc="-30" dirty="0">
                <a:latin typeface="Arial"/>
                <a:cs typeface="Arial"/>
              </a:rPr>
              <a:t>:</a:t>
            </a:r>
            <a:endParaRPr sz="2700">
              <a:latin typeface="Arial"/>
              <a:cs typeface="Arial"/>
            </a:endParaRPr>
          </a:p>
          <a:p>
            <a:pPr marL="355600" marR="106680" indent="-342900" algn="just">
              <a:lnSpc>
                <a:spcPts val="2920"/>
              </a:lnSpc>
              <a:spcBef>
                <a:spcPts val="690"/>
              </a:spcBef>
              <a:buChar char="•"/>
              <a:tabLst>
                <a:tab pos="354965" algn="l"/>
                <a:tab pos="355600" algn="l"/>
                <a:tab pos="1594485" algn="l"/>
              </a:tabLst>
            </a:pPr>
            <a:r>
              <a:rPr sz="2700" spc="-195" dirty="0">
                <a:latin typeface="Arial"/>
                <a:cs typeface="Arial"/>
              </a:rPr>
              <a:t>Suppose </a:t>
            </a:r>
            <a:r>
              <a:rPr sz="2700" spc="-60" dirty="0">
                <a:latin typeface="Arial"/>
                <a:cs typeface="Arial"/>
              </a:rPr>
              <a:t>another </a:t>
            </a:r>
            <a:r>
              <a:rPr sz="2700" spc="-55" dirty="0">
                <a:latin typeface="Arial"/>
                <a:cs typeface="Arial"/>
              </a:rPr>
              <a:t>driver </a:t>
            </a:r>
            <a:r>
              <a:rPr sz="2700" spc="-110" dirty="0">
                <a:latin typeface="Arial"/>
                <a:cs typeface="Arial"/>
              </a:rPr>
              <a:t>runs </a:t>
            </a:r>
            <a:r>
              <a:rPr sz="2700" spc="-210" dirty="0">
                <a:latin typeface="Arial"/>
                <a:cs typeface="Arial"/>
              </a:rPr>
              <a:t>a </a:t>
            </a:r>
            <a:r>
              <a:rPr sz="2700" spc="-85" dirty="0">
                <a:latin typeface="Arial"/>
                <a:cs typeface="Arial"/>
              </a:rPr>
              <a:t>red </a:t>
            </a:r>
            <a:r>
              <a:rPr sz="2700" spc="-30" dirty="0">
                <a:latin typeface="Arial"/>
                <a:cs typeface="Arial"/>
              </a:rPr>
              <a:t>light </a:t>
            </a:r>
            <a:r>
              <a:rPr sz="2700" spc="-125" dirty="0">
                <a:latin typeface="Arial"/>
                <a:cs typeface="Arial"/>
              </a:rPr>
              <a:t>and </a:t>
            </a:r>
            <a:r>
              <a:rPr sz="2700" spc="-75" dirty="0">
                <a:latin typeface="Arial"/>
                <a:cs typeface="Arial"/>
              </a:rPr>
              <a:t>your </a:t>
            </a:r>
            <a:r>
              <a:rPr sz="2700" spc="-135" dirty="0">
                <a:latin typeface="Arial"/>
                <a:cs typeface="Arial"/>
              </a:rPr>
              <a:t>car</a:t>
            </a:r>
            <a:r>
              <a:rPr sz="2700" spc="-555" dirty="0">
                <a:latin typeface="Arial"/>
                <a:cs typeface="Arial"/>
              </a:rPr>
              <a:t> </a:t>
            </a:r>
            <a:r>
              <a:rPr sz="2700" spc="-140" dirty="0">
                <a:latin typeface="Arial"/>
                <a:cs typeface="Arial"/>
              </a:rPr>
              <a:t>is  </a:t>
            </a:r>
            <a:r>
              <a:rPr sz="2700" spc="-45" dirty="0">
                <a:latin typeface="Arial"/>
                <a:cs typeface="Arial"/>
              </a:rPr>
              <a:t>totaled.	</a:t>
            </a:r>
            <a:r>
              <a:rPr sz="2700" spc="-290" dirty="0">
                <a:latin typeface="Arial"/>
                <a:cs typeface="Arial"/>
              </a:rPr>
              <a:t>You </a:t>
            </a:r>
            <a:r>
              <a:rPr sz="2700" spc="-165" dirty="0">
                <a:latin typeface="Arial"/>
                <a:cs typeface="Arial"/>
              </a:rPr>
              <a:t>have </a:t>
            </a:r>
            <a:r>
              <a:rPr sz="2700" spc="-125" dirty="0">
                <a:latin typeface="Arial"/>
                <a:cs typeface="Arial"/>
              </a:rPr>
              <a:t>insurance </a:t>
            </a:r>
            <a:r>
              <a:rPr sz="2700" spc="-85" dirty="0">
                <a:latin typeface="Arial"/>
                <a:cs typeface="Arial"/>
              </a:rPr>
              <a:t>on </a:t>
            </a:r>
            <a:r>
              <a:rPr sz="2700" spc="-75" dirty="0">
                <a:latin typeface="Arial"/>
                <a:cs typeface="Arial"/>
              </a:rPr>
              <a:t>your </a:t>
            </a:r>
            <a:r>
              <a:rPr sz="2700" spc="-180" dirty="0">
                <a:latin typeface="Arial"/>
                <a:cs typeface="Arial"/>
              </a:rPr>
              <a:t>car, </a:t>
            </a:r>
            <a:r>
              <a:rPr sz="2700" spc="-190" dirty="0">
                <a:latin typeface="Arial"/>
                <a:cs typeface="Arial"/>
              </a:rPr>
              <a:t>so </a:t>
            </a:r>
            <a:r>
              <a:rPr sz="2700" spc="-110" dirty="0">
                <a:latin typeface="Arial"/>
                <a:cs typeface="Arial"/>
              </a:rPr>
              <a:t>you </a:t>
            </a:r>
            <a:r>
              <a:rPr sz="2700" spc="-100" dirty="0">
                <a:latin typeface="Arial"/>
                <a:cs typeface="Arial"/>
              </a:rPr>
              <a:t>call  </a:t>
            </a:r>
            <a:r>
              <a:rPr sz="2700" spc="-75" dirty="0">
                <a:latin typeface="Arial"/>
                <a:cs typeface="Arial"/>
              </a:rPr>
              <a:t>your </a:t>
            </a:r>
            <a:r>
              <a:rPr sz="2700" spc="-125" dirty="0">
                <a:latin typeface="Arial"/>
                <a:cs typeface="Arial"/>
              </a:rPr>
              <a:t>insurance </a:t>
            </a:r>
            <a:r>
              <a:rPr sz="2700" spc="-65" dirty="0">
                <a:latin typeface="Arial"/>
                <a:cs typeface="Arial"/>
              </a:rPr>
              <a:t>carrier </a:t>
            </a:r>
            <a:r>
              <a:rPr sz="2700" spc="-125" dirty="0">
                <a:latin typeface="Arial"/>
                <a:cs typeface="Arial"/>
              </a:rPr>
              <a:t>and </a:t>
            </a:r>
            <a:r>
              <a:rPr sz="2700" spc="-60" dirty="0">
                <a:latin typeface="Arial"/>
                <a:cs typeface="Arial"/>
              </a:rPr>
              <a:t>they </a:t>
            </a:r>
            <a:r>
              <a:rPr sz="2700" spc="-160" dirty="0">
                <a:latin typeface="Arial"/>
                <a:cs typeface="Arial"/>
              </a:rPr>
              <a:t>pay </a:t>
            </a:r>
            <a:r>
              <a:rPr sz="2700" spc="-114" dirty="0">
                <a:latin typeface="Arial"/>
                <a:cs typeface="Arial"/>
              </a:rPr>
              <a:t>you </a:t>
            </a:r>
            <a:r>
              <a:rPr sz="2700" spc="-10" dirty="0">
                <a:latin typeface="Arial"/>
                <a:cs typeface="Arial"/>
              </a:rPr>
              <a:t>for </a:t>
            </a:r>
            <a:r>
              <a:rPr sz="2700" spc="-55" dirty="0">
                <a:latin typeface="Arial"/>
                <a:cs typeface="Arial"/>
              </a:rPr>
              <a:t>all </a:t>
            </a:r>
            <a:r>
              <a:rPr sz="2700" spc="-5" dirty="0">
                <a:latin typeface="Arial"/>
                <a:cs typeface="Arial"/>
              </a:rPr>
              <a:t>of </a:t>
            </a:r>
            <a:r>
              <a:rPr sz="2700" spc="-75" dirty="0">
                <a:latin typeface="Arial"/>
                <a:cs typeface="Arial"/>
              </a:rPr>
              <a:t>your  </a:t>
            </a:r>
            <a:r>
              <a:rPr sz="2700" spc="-185" dirty="0">
                <a:latin typeface="Arial"/>
                <a:cs typeface="Arial"/>
              </a:rPr>
              <a:t>expenses </a:t>
            </a:r>
            <a:r>
              <a:rPr sz="2700" spc="-70" dirty="0">
                <a:latin typeface="Arial"/>
                <a:cs typeface="Arial"/>
              </a:rPr>
              <a:t>related </a:t>
            </a:r>
            <a:r>
              <a:rPr sz="2700" spc="20" dirty="0">
                <a:latin typeface="Arial"/>
                <a:cs typeface="Arial"/>
              </a:rPr>
              <a:t>to </a:t>
            </a:r>
            <a:r>
              <a:rPr sz="2700" spc="-30" dirty="0">
                <a:latin typeface="Arial"/>
                <a:cs typeface="Arial"/>
              </a:rPr>
              <a:t>the</a:t>
            </a:r>
            <a:r>
              <a:rPr sz="2700" spc="-395" dirty="0">
                <a:latin typeface="Arial"/>
                <a:cs typeface="Arial"/>
              </a:rPr>
              <a:t> </a:t>
            </a:r>
            <a:r>
              <a:rPr sz="2700" spc="-100" dirty="0">
                <a:latin typeface="Arial"/>
                <a:cs typeface="Arial"/>
              </a:rPr>
              <a:t>accident.</a:t>
            </a:r>
            <a:endParaRPr sz="2700">
              <a:latin typeface="Arial"/>
              <a:cs typeface="Arial"/>
            </a:endParaRPr>
          </a:p>
          <a:p>
            <a:pPr marL="355600" marR="78740" indent="-342900" algn="just">
              <a:lnSpc>
                <a:spcPts val="2920"/>
              </a:lnSpc>
              <a:spcBef>
                <a:spcPts val="635"/>
              </a:spcBef>
              <a:buChar char="•"/>
              <a:tabLst>
                <a:tab pos="354965" algn="l"/>
                <a:tab pos="355600" algn="l"/>
              </a:tabLst>
            </a:pPr>
            <a:r>
              <a:rPr sz="2700" spc="-204" dirty="0">
                <a:latin typeface="Arial"/>
                <a:cs typeface="Arial"/>
              </a:rPr>
              <a:t>Your </a:t>
            </a:r>
            <a:r>
              <a:rPr sz="2700" spc="-125" dirty="0">
                <a:latin typeface="Arial"/>
                <a:cs typeface="Arial"/>
              </a:rPr>
              <a:t>insurance </a:t>
            </a:r>
            <a:r>
              <a:rPr sz="2700" spc="-140" dirty="0">
                <a:latin typeface="Arial"/>
                <a:cs typeface="Arial"/>
              </a:rPr>
              <a:t>company </a:t>
            </a:r>
            <a:r>
              <a:rPr sz="2700" spc="-105" dirty="0">
                <a:latin typeface="Arial"/>
                <a:cs typeface="Arial"/>
              </a:rPr>
              <a:t>realizing </a:t>
            </a:r>
            <a:r>
              <a:rPr sz="2700" spc="-5" dirty="0">
                <a:latin typeface="Arial"/>
                <a:cs typeface="Arial"/>
              </a:rPr>
              <a:t>that </a:t>
            </a:r>
            <a:r>
              <a:rPr sz="2700" spc="-30" dirty="0">
                <a:latin typeface="Arial"/>
                <a:cs typeface="Arial"/>
              </a:rPr>
              <a:t>the other</a:t>
            </a:r>
            <a:r>
              <a:rPr sz="2700" spc="-440" dirty="0">
                <a:latin typeface="Arial"/>
                <a:cs typeface="Arial"/>
              </a:rPr>
              <a:t> </a:t>
            </a:r>
            <a:r>
              <a:rPr sz="2700" spc="-55" dirty="0">
                <a:latin typeface="Arial"/>
                <a:cs typeface="Arial"/>
              </a:rPr>
              <a:t>driver  </a:t>
            </a:r>
            <a:r>
              <a:rPr sz="2700" spc="-130" dirty="0">
                <a:latin typeface="Arial"/>
                <a:cs typeface="Arial"/>
              </a:rPr>
              <a:t>had </a:t>
            </a:r>
            <a:r>
              <a:rPr sz="2700" spc="-150" dirty="0">
                <a:latin typeface="Arial"/>
                <a:cs typeface="Arial"/>
              </a:rPr>
              <a:t>an </a:t>
            </a:r>
            <a:r>
              <a:rPr sz="2700" spc="-130" dirty="0">
                <a:latin typeface="Arial"/>
                <a:cs typeface="Arial"/>
              </a:rPr>
              <a:t>insurance </a:t>
            </a:r>
            <a:r>
              <a:rPr sz="2700" spc="-105" dirty="0">
                <a:latin typeface="Arial"/>
                <a:cs typeface="Arial"/>
              </a:rPr>
              <a:t>policy, </a:t>
            </a:r>
            <a:r>
              <a:rPr sz="2700" spc="-45" dirty="0">
                <a:latin typeface="Arial"/>
                <a:cs typeface="Arial"/>
              </a:rPr>
              <a:t>then </a:t>
            </a:r>
            <a:r>
              <a:rPr sz="2700" spc="-215" dirty="0">
                <a:latin typeface="Arial"/>
                <a:cs typeface="Arial"/>
              </a:rPr>
              <a:t>seeks </a:t>
            </a:r>
            <a:r>
              <a:rPr sz="2700" spc="-85" dirty="0">
                <a:latin typeface="Arial"/>
                <a:cs typeface="Arial"/>
              </a:rPr>
              <a:t>reimbursement  </a:t>
            </a:r>
            <a:r>
              <a:rPr sz="2700" spc="-30" dirty="0">
                <a:latin typeface="Arial"/>
                <a:cs typeface="Arial"/>
              </a:rPr>
              <a:t>from the </a:t>
            </a:r>
            <a:r>
              <a:rPr sz="2700" spc="-254" dirty="0">
                <a:latin typeface="Arial"/>
                <a:cs typeface="Arial"/>
              </a:rPr>
              <a:t>as </a:t>
            </a:r>
            <a:r>
              <a:rPr sz="2700" spc="-20" dirty="0">
                <a:latin typeface="Arial"/>
                <a:cs typeface="Arial"/>
              </a:rPr>
              <a:t>fault </a:t>
            </a:r>
            <a:r>
              <a:rPr sz="2700" spc="-80" dirty="0">
                <a:latin typeface="Arial"/>
                <a:cs typeface="Arial"/>
              </a:rPr>
              <a:t>party’s </a:t>
            </a:r>
            <a:r>
              <a:rPr sz="2700" spc="-130" dirty="0">
                <a:latin typeface="Arial"/>
                <a:cs typeface="Arial"/>
              </a:rPr>
              <a:t>insurance</a:t>
            </a:r>
            <a:r>
              <a:rPr sz="2700" spc="-475" dirty="0">
                <a:latin typeface="Arial"/>
                <a:cs typeface="Arial"/>
              </a:rPr>
              <a:t> </a:t>
            </a:r>
            <a:r>
              <a:rPr sz="2700" spc="-105" dirty="0">
                <a:latin typeface="Arial"/>
                <a:cs typeface="Arial"/>
              </a:rPr>
              <a:t>carrier.</a:t>
            </a:r>
            <a:endParaRPr sz="2700">
              <a:latin typeface="Arial"/>
              <a:cs typeface="Arial"/>
            </a:endParaRPr>
          </a:p>
          <a:p>
            <a:pPr marL="355600" marR="5080" indent="-342900" algn="just">
              <a:lnSpc>
                <a:spcPct val="90000"/>
              </a:lnSpc>
              <a:spcBef>
                <a:spcPts val="595"/>
              </a:spcBef>
              <a:buChar char="•"/>
              <a:tabLst>
                <a:tab pos="354965" algn="l"/>
                <a:tab pos="355600" algn="l"/>
              </a:tabLst>
            </a:pPr>
            <a:r>
              <a:rPr sz="2700" spc="-204" dirty="0">
                <a:latin typeface="Arial"/>
                <a:cs typeface="Arial"/>
              </a:rPr>
              <a:t>Your</a:t>
            </a:r>
            <a:r>
              <a:rPr sz="2700" spc="-155" dirty="0">
                <a:latin typeface="Arial"/>
                <a:cs typeface="Arial"/>
              </a:rPr>
              <a:t> </a:t>
            </a:r>
            <a:r>
              <a:rPr sz="2700" spc="-80" dirty="0">
                <a:latin typeface="Arial"/>
                <a:cs typeface="Arial"/>
              </a:rPr>
              <a:t>insurer</a:t>
            </a:r>
            <a:r>
              <a:rPr sz="2700" spc="-150" dirty="0">
                <a:latin typeface="Arial"/>
                <a:cs typeface="Arial"/>
              </a:rPr>
              <a:t> </a:t>
            </a:r>
            <a:r>
              <a:rPr sz="2700" spc="-140" dirty="0">
                <a:latin typeface="Arial"/>
                <a:cs typeface="Arial"/>
              </a:rPr>
              <a:t>is</a:t>
            </a:r>
            <a:r>
              <a:rPr sz="2700" spc="-135" dirty="0">
                <a:latin typeface="Arial"/>
                <a:cs typeface="Arial"/>
              </a:rPr>
              <a:t> </a:t>
            </a:r>
            <a:r>
              <a:rPr sz="2700" spc="-70" dirty="0">
                <a:latin typeface="Arial"/>
                <a:cs typeface="Arial"/>
              </a:rPr>
              <a:t>“subrogated”</a:t>
            </a:r>
            <a:r>
              <a:rPr sz="2700" spc="-180" dirty="0">
                <a:latin typeface="Arial"/>
                <a:cs typeface="Arial"/>
              </a:rPr>
              <a:t> </a:t>
            </a:r>
            <a:r>
              <a:rPr sz="2700" spc="20" dirty="0">
                <a:latin typeface="Arial"/>
                <a:cs typeface="Arial"/>
              </a:rPr>
              <a:t>to</a:t>
            </a:r>
            <a:r>
              <a:rPr sz="2700" spc="-140" dirty="0">
                <a:latin typeface="Arial"/>
                <a:cs typeface="Arial"/>
              </a:rPr>
              <a:t> </a:t>
            </a:r>
            <a:r>
              <a:rPr sz="2700" spc="-30" dirty="0">
                <a:latin typeface="Arial"/>
                <a:cs typeface="Arial"/>
              </a:rPr>
              <a:t>the</a:t>
            </a:r>
            <a:r>
              <a:rPr sz="2700" spc="-145" dirty="0">
                <a:latin typeface="Arial"/>
                <a:cs typeface="Arial"/>
              </a:rPr>
              <a:t> </a:t>
            </a:r>
            <a:r>
              <a:rPr sz="2700" spc="-70" dirty="0">
                <a:latin typeface="Arial"/>
                <a:cs typeface="Arial"/>
              </a:rPr>
              <a:t>rights</a:t>
            </a:r>
            <a:r>
              <a:rPr sz="2700" spc="-140" dirty="0">
                <a:latin typeface="Arial"/>
                <a:cs typeface="Arial"/>
              </a:rPr>
              <a:t> </a:t>
            </a:r>
            <a:r>
              <a:rPr sz="2700" spc="-5" dirty="0">
                <a:latin typeface="Arial"/>
                <a:cs typeface="Arial"/>
              </a:rPr>
              <a:t>of</a:t>
            </a:r>
            <a:r>
              <a:rPr sz="2700" spc="-140" dirty="0">
                <a:latin typeface="Arial"/>
                <a:cs typeface="Arial"/>
              </a:rPr>
              <a:t> </a:t>
            </a:r>
            <a:r>
              <a:rPr sz="2700" spc="-75" dirty="0">
                <a:latin typeface="Arial"/>
                <a:cs typeface="Arial"/>
              </a:rPr>
              <a:t>your</a:t>
            </a:r>
            <a:r>
              <a:rPr sz="2700" spc="-140" dirty="0">
                <a:latin typeface="Arial"/>
                <a:cs typeface="Arial"/>
              </a:rPr>
              <a:t> </a:t>
            </a:r>
            <a:r>
              <a:rPr sz="2700" spc="-80" dirty="0">
                <a:latin typeface="Arial"/>
                <a:cs typeface="Arial"/>
              </a:rPr>
              <a:t>policy  </a:t>
            </a:r>
            <a:r>
              <a:rPr sz="2700" spc="-125" dirty="0">
                <a:latin typeface="Arial"/>
                <a:cs typeface="Arial"/>
              </a:rPr>
              <a:t>and </a:t>
            </a:r>
            <a:r>
              <a:rPr sz="2700" spc="-180" dirty="0">
                <a:latin typeface="Arial"/>
                <a:cs typeface="Arial"/>
              </a:rPr>
              <a:t>can </a:t>
            </a:r>
            <a:r>
              <a:rPr sz="2700" spc="-60" dirty="0">
                <a:latin typeface="Arial"/>
                <a:cs typeface="Arial"/>
              </a:rPr>
              <a:t>“step </a:t>
            </a:r>
            <a:r>
              <a:rPr sz="2700" spc="-35" dirty="0">
                <a:latin typeface="Arial"/>
                <a:cs typeface="Arial"/>
              </a:rPr>
              <a:t>in </a:t>
            </a:r>
            <a:r>
              <a:rPr sz="2700" spc="-75" dirty="0">
                <a:latin typeface="Arial"/>
                <a:cs typeface="Arial"/>
              </a:rPr>
              <a:t>your </a:t>
            </a:r>
            <a:r>
              <a:rPr sz="2700" spc="-120" dirty="0">
                <a:latin typeface="Arial"/>
                <a:cs typeface="Arial"/>
              </a:rPr>
              <a:t>shoes” </a:t>
            </a:r>
            <a:r>
              <a:rPr sz="2700" spc="20" dirty="0">
                <a:latin typeface="Arial"/>
                <a:cs typeface="Arial"/>
              </a:rPr>
              <a:t>to </a:t>
            </a:r>
            <a:r>
              <a:rPr sz="2700" spc="-110" dirty="0">
                <a:latin typeface="Arial"/>
                <a:cs typeface="Arial"/>
              </a:rPr>
              <a:t>recover </a:t>
            </a:r>
            <a:r>
              <a:rPr sz="2700" spc="-155" dirty="0">
                <a:latin typeface="Arial"/>
                <a:cs typeface="Arial"/>
              </a:rPr>
              <a:t>any </a:t>
            </a:r>
            <a:r>
              <a:rPr sz="2700" spc="-70" dirty="0">
                <a:latin typeface="Arial"/>
                <a:cs typeface="Arial"/>
              </a:rPr>
              <a:t>amount  </a:t>
            </a:r>
            <a:r>
              <a:rPr sz="2700" spc="-95" dirty="0">
                <a:latin typeface="Arial"/>
                <a:cs typeface="Arial"/>
              </a:rPr>
              <a:t>paid </a:t>
            </a:r>
            <a:r>
              <a:rPr sz="2700" spc="-5" dirty="0">
                <a:latin typeface="Arial"/>
                <a:cs typeface="Arial"/>
              </a:rPr>
              <a:t>out </a:t>
            </a:r>
            <a:r>
              <a:rPr sz="2700" spc="-85" dirty="0">
                <a:latin typeface="Arial"/>
                <a:cs typeface="Arial"/>
              </a:rPr>
              <a:t>on </a:t>
            </a:r>
            <a:r>
              <a:rPr sz="2700" spc="-75" dirty="0">
                <a:latin typeface="Arial"/>
                <a:cs typeface="Arial"/>
              </a:rPr>
              <a:t>your</a:t>
            </a:r>
            <a:r>
              <a:rPr sz="2700" spc="-409" dirty="0">
                <a:latin typeface="Arial"/>
                <a:cs typeface="Arial"/>
              </a:rPr>
              <a:t> </a:t>
            </a:r>
            <a:r>
              <a:rPr sz="2700" spc="-105" dirty="0">
                <a:latin typeface="Arial"/>
                <a:cs typeface="Arial"/>
              </a:rPr>
              <a:t>behalf.</a:t>
            </a:r>
            <a:endParaRPr sz="2700">
              <a:latin typeface="Arial"/>
              <a:cs typeface="Aria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339977" y="461899"/>
            <a:ext cx="6461125" cy="696595"/>
          </a:xfrm>
          <a:prstGeom prst="rect">
            <a:avLst/>
          </a:prstGeom>
        </p:spPr>
        <p:txBody>
          <a:bodyPr vert="horz" wrap="square" lIns="0" tIns="13335" rIns="0" bIns="0" rtlCol="0">
            <a:spAutoFit/>
          </a:bodyPr>
          <a:lstStyle/>
          <a:p>
            <a:pPr marL="12700">
              <a:lnSpc>
                <a:spcPct val="100000"/>
              </a:lnSpc>
              <a:spcBef>
                <a:spcPts val="105"/>
              </a:spcBef>
            </a:pPr>
            <a:r>
              <a:rPr spc="-150" dirty="0"/>
              <a:t>Partial </a:t>
            </a:r>
            <a:r>
              <a:rPr spc="-30" dirty="0"/>
              <a:t>fault </a:t>
            </a:r>
            <a:r>
              <a:rPr spc="-204" dirty="0"/>
              <a:t>and</a:t>
            </a:r>
            <a:r>
              <a:rPr spc="-560" dirty="0"/>
              <a:t> </a:t>
            </a:r>
            <a:r>
              <a:rPr spc="-155" dirty="0"/>
              <a:t>subrogation</a:t>
            </a:r>
          </a:p>
        </p:txBody>
      </p:sp>
      <p:sp>
        <p:nvSpPr>
          <p:cNvPr id="3" name="object 3"/>
          <p:cNvSpPr txBox="1"/>
          <p:nvPr/>
        </p:nvSpPr>
        <p:spPr>
          <a:xfrm>
            <a:off x="535940" y="1558493"/>
            <a:ext cx="7949565" cy="4176784"/>
          </a:xfrm>
          <a:prstGeom prst="rect">
            <a:avLst/>
          </a:prstGeom>
        </p:spPr>
        <p:txBody>
          <a:bodyPr vert="horz" wrap="square" lIns="0" tIns="62230" rIns="0" bIns="0" rtlCol="0">
            <a:spAutoFit/>
          </a:bodyPr>
          <a:lstStyle/>
          <a:p>
            <a:pPr marL="355600" marR="5080" indent="-342900" algn="just">
              <a:lnSpc>
                <a:spcPct val="90000"/>
              </a:lnSpc>
              <a:spcBef>
                <a:spcPts val="490"/>
              </a:spcBef>
              <a:buChar char="•"/>
              <a:tabLst>
                <a:tab pos="354965" algn="l"/>
                <a:tab pos="355600" algn="l"/>
              </a:tabLst>
            </a:pPr>
            <a:r>
              <a:rPr sz="3200" dirty="0">
                <a:latin typeface="Arial"/>
                <a:cs typeface="Arial"/>
              </a:rPr>
              <a:t>If </a:t>
            </a:r>
            <a:r>
              <a:rPr sz="3200" spc="-35" dirty="0">
                <a:latin typeface="Arial"/>
                <a:cs typeface="Arial"/>
              </a:rPr>
              <a:t>the </a:t>
            </a:r>
            <a:r>
              <a:rPr sz="3200" spc="-150" dirty="0">
                <a:latin typeface="Arial"/>
                <a:cs typeface="Arial"/>
              </a:rPr>
              <a:t>insurance </a:t>
            </a:r>
            <a:r>
              <a:rPr sz="3200" spc="-165" dirty="0">
                <a:latin typeface="Arial"/>
                <a:cs typeface="Arial"/>
              </a:rPr>
              <a:t>company’s </a:t>
            </a:r>
            <a:r>
              <a:rPr sz="3200" spc="-100" dirty="0">
                <a:latin typeface="Arial"/>
                <a:cs typeface="Arial"/>
              </a:rPr>
              <a:t>investigation </a:t>
            </a:r>
            <a:r>
              <a:rPr sz="3200" spc="-95" dirty="0">
                <a:latin typeface="Arial"/>
                <a:cs typeface="Arial"/>
              </a:rPr>
              <a:t>finds  </a:t>
            </a:r>
            <a:r>
              <a:rPr sz="3200" dirty="0">
                <a:latin typeface="Arial"/>
                <a:cs typeface="Arial"/>
              </a:rPr>
              <a:t>that </a:t>
            </a:r>
            <a:r>
              <a:rPr sz="3200" spc="-90" dirty="0">
                <a:latin typeface="Arial"/>
                <a:cs typeface="Arial"/>
              </a:rPr>
              <a:t>you’re </a:t>
            </a:r>
            <a:r>
              <a:rPr sz="3200" spc="-55" dirty="0">
                <a:latin typeface="Arial"/>
                <a:cs typeface="Arial"/>
              </a:rPr>
              <a:t>partially </a:t>
            </a:r>
            <a:r>
              <a:rPr sz="3200" spc="-45" dirty="0">
                <a:latin typeface="Arial"/>
                <a:cs typeface="Arial"/>
              </a:rPr>
              <a:t>at </a:t>
            </a:r>
            <a:r>
              <a:rPr sz="3200" spc="-25" dirty="0">
                <a:latin typeface="Arial"/>
                <a:cs typeface="Arial"/>
              </a:rPr>
              <a:t>fault </a:t>
            </a:r>
            <a:r>
              <a:rPr sz="3200" spc="-40" dirty="0">
                <a:latin typeface="Arial"/>
                <a:cs typeface="Arial"/>
              </a:rPr>
              <a:t>in </a:t>
            </a:r>
            <a:r>
              <a:rPr sz="3200" spc="-35" dirty="0">
                <a:latin typeface="Arial"/>
                <a:cs typeface="Arial"/>
              </a:rPr>
              <a:t>the </a:t>
            </a:r>
            <a:r>
              <a:rPr sz="3200" spc="-114" dirty="0">
                <a:latin typeface="Arial"/>
                <a:cs typeface="Arial"/>
              </a:rPr>
              <a:t>accident,  </a:t>
            </a:r>
            <a:r>
              <a:rPr sz="3200" spc="-35" dirty="0">
                <a:latin typeface="Arial"/>
                <a:cs typeface="Arial"/>
              </a:rPr>
              <a:t>the </a:t>
            </a:r>
            <a:r>
              <a:rPr sz="3200" spc="-80" dirty="0">
                <a:latin typeface="Arial"/>
                <a:cs typeface="Arial"/>
              </a:rPr>
              <a:t>amount </a:t>
            </a:r>
            <a:r>
              <a:rPr sz="3200" spc="-5" dirty="0">
                <a:latin typeface="Arial"/>
                <a:cs typeface="Arial"/>
              </a:rPr>
              <a:t>of </a:t>
            </a:r>
            <a:r>
              <a:rPr sz="3200" spc="-35" dirty="0">
                <a:latin typeface="Arial"/>
                <a:cs typeface="Arial"/>
              </a:rPr>
              <a:t>the </a:t>
            </a:r>
            <a:r>
              <a:rPr sz="3200" spc="-80" dirty="0">
                <a:latin typeface="Arial"/>
                <a:cs typeface="Arial"/>
              </a:rPr>
              <a:t>deductible</a:t>
            </a:r>
            <a:r>
              <a:rPr sz="3200" spc="-655" dirty="0">
                <a:latin typeface="Arial"/>
                <a:cs typeface="Arial"/>
              </a:rPr>
              <a:t> </a:t>
            </a:r>
            <a:r>
              <a:rPr sz="3200" spc="-130" dirty="0">
                <a:latin typeface="Arial"/>
                <a:cs typeface="Arial"/>
              </a:rPr>
              <a:t>you </a:t>
            </a:r>
            <a:r>
              <a:rPr sz="3200" spc="-204" dirty="0">
                <a:latin typeface="Arial"/>
                <a:cs typeface="Arial"/>
              </a:rPr>
              <a:t>can </a:t>
            </a:r>
            <a:r>
              <a:rPr sz="3200" spc="-125" dirty="0">
                <a:latin typeface="Arial"/>
                <a:cs typeface="Arial"/>
              </a:rPr>
              <a:t>recover  </a:t>
            </a:r>
            <a:r>
              <a:rPr sz="3200" spc="10" dirty="0">
                <a:latin typeface="Arial"/>
                <a:cs typeface="Arial"/>
              </a:rPr>
              <a:t>will </a:t>
            </a:r>
            <a:r>
              <a:rPr sz="3200" spc="-145" dirty="0">
                <a:latin typeface="Arial"/>
                <a:cs typeface="Arial"/>
              </a:rPr>
              <a:t>be </a:t>
            </a:r>
            <a:r>
              <a:rPr sz="3200" spc="-75" dirty="0">
                <a:latin typeface="Arial"/>
                <a:cs typeface="Arial"/>
              </a:rPr>
              <a:t>prorated </a:t>
            </a:r>
            <a:r>
              <a:rPr sz="3200" spc="25" dirty="0">
                <a:latin typeface="Arial"/>
                <a:cs typeface="Arial"/>
              </a:rPr>
              <a:t>to </a:t>
            </a:r>
            <a:r>
              <a:rPr sz="3200" spc="-35" dirty="0">
                <a:latin typeface="Arial"/>
                <a:cs typeface="Arial"/>
              </a:rPr>
              <a:t>the </a:t>
            </a:r>
            <a:r>
              <a:rPr sz="3200" spc="-145" dirty="0">
                <a:latin typeface="Arial"/>
                <a:cs typeface="Arial"/>
              </a:rPr>
              <a:t>percentage </a:t>
            </a:r>
            <a:r>
              <a:rPr sz="3200" spc="-5" dirty="0">
                <a:latin typeface="Arial"/>
                <a:cs typeface="Arial"/>
              </a:rPr>
              <a:t>of </a:t>
            </a:r>
            <a:r>
              <a:rPr sz="3200" spc="-85" dirty="0">
                <a:latin typeface="Arial"/>
                <a:cs typeface="Arial"/>
              </a:rPr>
              <a:t>your  </a:t>
            </a:r>
            <a:r>
              <a:rPr sz="3200" spc="-35" dirty="0">
                <a:latin typeface="Arial"/>
                <a:cs typeface="Arial"/>
              </a:rPr>
              <a:t>fault.</a:t>
            </a:r>
            <a:endParaRPr sz="3200">
              <a:latin typeface="Arial"/>
              <a:cs typeface="Arial"/>
            </a:endParaRPr>
          </a:p>
          <a:p>
            <a:pPr marL="355600" indent="-342900" algn="just">
              <a:lnSpc>
                <a:spcPts val="3650"/>
              </a:lnSpc>
              <a:spcBef>
                <a:spcPts val="385"/>
              </a:spcBef>
              <a:buChar char="•"/>
              <a:tabLst>
                <a:tab pos="354965" algn="l"/>
                <a:tab pos="355600" algn="l"/>
              </a:tabLst>
            </a:pPr>
            <a:r>
              <a:rPr sz="3200" spc="-210" dirty="0">
                <a:latin typeface="Arial"/>
                <a:cs typeface="Arial"/>
              </a:rPr>
              <a:t>Example </a:t>
            </a:r>
            <a:r>
              <a:rPr sz="3200" spc="-185" dirty="0">
                <a:latin typeface="Arial"/>
                <a:cs typeface="Arial"/>
              </a:rPr>
              <a:t>– </a:t>
            </a:r>
            <a:r>
              <a:rPr sz="3200" spc="55" dirty="0">
                <a:latin typeface="Arial"/>
                <a:cs typeface="Arial"/>
              </a:rPr>
              <a:t>if</a:t>
            </a:r>
            <a:r>
              <a:rPr sz="3200" spc="-625" dirty="0">
                <a:latin typeface="Arial"/>
                <a:cs typeface="Arial"/>
              </a:rPr>
              <a:t> </a:t>
            </a:r>
            <a:r>
              <a:rPr sz="3200" spc="-35" dirty="0">
                <a:latin typeface="Arial"/>
                <a:cs typeface="Arial"/>
              </a:rPr>
              <a:t>the </a:t>
            </a:r>
            <a:r>
              <a:rPr sz="3200" spc="-85" dirty="0">
                <a:latin typeface="Arial"/>
                <a:cs typeface="Arial"/>
              </a:rPr>
              <a:t>judgment </a:t>
            </a:r>
            <a:r>
              <a:rPr sz="3200" spc="-165" dirty="0">
                <a:latin typeface="Arial"/>
                <a:cs typeface="Arial"/>
              </a:rPr>
              <a:t>is </a:t>
            </a:r>
            <a:r>
              <a:rPr sz="3200" dirty="0">
                <a:latin typeface="Arial"/>
                <a:cs typeface="Arial"/>
              </a:rPr>
              <a:t>that </a:t>
            </a:r>
            <a:r>
              <a:rPr sz="3200" spc="-130" dirty="0">
                <a:latin typeface="Arial"/>
                <a:cs typeface="Arial"/>
              </a:rPr>
              <a:t>you </a:t>
            </a:r>
            <a:r>
              <a:rPr sz="3200" spc="-105" dirty="0">
                <a:latin typeface="Arial"/>
                <a:cs typeface="Arial"/>
              </a:rPr>
              <a:t>were </a:t>
            </a:r>
            <a:r>
              <a:rPr sz="3200" spc="-160" dirty="0">
                <a:latin typeface="Arial"/>
                <a:cs typeface="Arial"/>
              </a:rPr>
              <a:t>40</a:t>
            </a:r>
            <a:endParaRPr sz="3200">
              <a:latin typeface="Arial"/>
              <a:cs typeface="Arial"/>
            </a:endParaRPr>
          </a:p>
          <a:p>
            <a:pPr marL="355600" algn="just">
              <a:lnSpc>
                <a:spcPts val="3454"/>
              </a:lnSpc>
            </a:pPr>
            <a:r>
              <a:rPr sz="3200" spc="-555" dirty="0">
                <a:latin typeface="Arial"/>
                <a:cs typeface="Arial"/>
              </a:rPr>
              <a:t>% </a:t>
            </a:r>
            <a:r>
              <a:rPr sz="3200" spc="-5" dirty="0">
                <a:latin typeface="Arial"/>
                <a:cs typeface="Arial"/>
              </a:rPr>
              <a:t>of </a:t>
            </a:r>
            <a:r>
              <a:rPr sz="3200" spc="-35" dirty="0">
                <a:latin typeface="Arial"/>
                <a:cs typeface="Arial"/>
              </a:rPr>
              <a:t>fault, </a:t>
            </a:r>
            <a:r>
              <a:rPr sz="3200" spc="-15" dirty="0">
                <a:latin typeface="Arial"/>
                <a:cs typeface="Arial"/>
              </a:rPr>
              <a:t>for </a:t>
            </a:r>
            <a:r>
              <a:rPr sz="3200" spc="-160" dirty="0">
                <a:latin typeface="Arial"/>
                <a:cs typeface="Arial"/>
              </a:rPr>
              <a:t>example </a:t>
            </a:r>
            <a:r>
              <a:rPr sz="3200" spc="-150" dirty="0">
                <a:latin typeface="Arial"/>
                <a:cs typeface="Arial"/>
              </a:rPr>
              <a:t>and </a:t>
            </a:r>
            <a:r>
              <a:rPr sz="3200" spc="-85" dirty="0">
                <a:latin typeface="Arial"/>
                <a:cs typeface="Arial"/>
              </a:rPr>
              <a:t>your</a:t>
            </a:r>
            <a:r>
              <a:rPr sz="3200" spc="-555" dirty="0">
                <a:latin typeface="Arial"/>
                <a:cs typeface="Arial"/>
              </a:rPr>
              <a:t> </a:t>
            </a:r>
            <a:r>
              <a:rPr sz="3200" spc="-95" dirty="0">
                <a:latin typeface="Arial"/>
                <a:cs typeface="Arial"/>
              </a:rPr>
              <a:t>insurer</a:t>
            </a:r>
            <a:endParaRPr sz="3200">
              <a:latin typeface="Arial"/>
              <a:cs typeface="Arial"/>
            </a:endParaRPr>
          </a:p>
          <a:p>
            <a:pPr marL="355600" marR="644525" algn="just">
              <a:lnSpc>
                <a:spcPts val="3460"/>
              </a:lnSpc>
              <a:spcBef>
                <a:spcPts val="240"/>
              </a:spcBef>
            </a:pPr>
            <a:r>
              <a:rPr sz="3200" spc="-200" dirty="0">
                <a:latin typeface="Arial"/>
                <a:cs typeface="Arial"/>
              </a:rPr>
              <a:t>chooses </a:t>
            </a:r>
            <a:r>
              <a:rPr sz="3200" spc="25" dirty="0">
                <a:latin typeface="Arial"/>
                <a:cs typeface="Arial"/>
              </a:rPr>
              <a:t>to </a:t>
            </a:r>
            <a:r>
              <a:rPr sz="3200" spc="-145" dirty="0">
                <a:latin typeface="Arial"/>
                <a:cs typeface="Arial"/>
              </a:rPr>
              <a:t>subrogate </a:t>
            </a:r>
            <a:r>
              <a:rPr sz="3200" spc="-80" dirty="0">
                <a:latin typeface="Arial"/>
                <a:cs typeface="Arial"/>
              </a:rPr>
              <a:t>your </a:t>
            </a:r>
            <a:r>
              <a:rPr sz="3200" spc="-110" dirty="0">
                <a:latin typeface="Arial"/>
                <a:cs typeface="Arial"/>
              </a:rPr>
              <a:t>claim, </a:t>
            </a:r>
            <a:r>
              <a:rPr sz="3200" spc="-45" dirty="0">
                <a:latin typeface="Arial"/>
                <a:cs typeface="Arial"/>
              </a:rPr>
              <a:t>you’ll</a:t>
            </a:r>
            <a:r>
              <a:rPr sz="3200" spc="-530" dirty="0">
                <a:latin typeface="Arial"/>
                <a:cs typeface="Arial"/>
              </a:rPr>
              <a:t> </a:t>
            </a:r>
            <a:r>
              <a:rPr sz="3200" spc="-145" dirty="0">
                <a:latin typeface="Arial"/>
                <a:cs typeface="Arial"/>
              </a:rPr>
              <a:t>be  </a:t>
            </a:r>
            <a:r>
              <a:rPr sz="3200" spc="-25" dirty="0">
                <a:latin typeface="Arial"/>
                <a:cs typeface="Arial"/>
              </a:rPr>
              <a:t>entitled </a:t>
            </a:r>
            <a:r>
              <a:rPr sz="3200" spc="25" dirty="0">
                <a:latin typeface="Arial"/>
                <a:cs typeface="Arial"/>
              </a:rPr>
              <a:t>to </a:t>
            </a:r>
            <a:r>
              <a:rPr sz="3200" spc="-290" dirty="0">
                <a:latin typeface="Arial"/>
                <a:cs typeface="Arial"/>
              </a:rPr>
              <a:t>60% </a:t>
            </a:r>
            <a:r>
              <a:rPr sz="3200" spc="-70" dirty="0">
                <a:latin typeface="Arial"/>
                <a:cs typeface="Arial"/>
              </a:rPr>
              <a:t>refund </a:t>
            </a:r>
            <a:r>
              <a:rPr sz="3200" spc="-5" dirty="0">
                <a:latin typeface="Arial"/>
                <a:cs typeface="Arial"/>
              </a:rPr>
              <a:t>of </a:t>
            </a:r>
            <a:r>
              <a:rPr sz="3200" spc="-85" dirty="0">
                <a:latin typeface="Arial"/>
                <a:cs typeface="Arial"/>
              </a:rPr>
              <a:t>your</a:t>
            </a:r>
            <a:r>
              <a:rPr sz="3200" spc="-635" dirty="0">
                <a:latin typeface="Arial"/>
                <a:cs typeface="Arial"/>
              </a:rPr>
              <a:t> </a:t>
            </a:r>
            <a:r>
              <a:rPr sz="3200" spc="-85" dirty="0">
                <a:latin typeface="Arial"/>
                <a:cs typeface="Arial"/>
              </a:rPr>
              <a:t>deductible.</a:t>
            </a:r>
            <a:endParaRPr sz="3200">
              <a:latin typeface="Arial"/>
              <a:cs typeface="Aria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233041" y="461899"/>
            <a:ext cx="4674870" cy="696595"/>
          </a:xfrm>
          <a:prstGeom prst="rect">
            <a:avLst/>
          </a:prstGeom>
        </p:spPr>
        <p:txBody>
          <a:bodyPr vert="horz" wrap="square" lIns="0" tIns="13335" rIns="0" bIns="0" rtlCol="0">
            <a:spAutoFit/>
          </a:bodyPr>
          <a:lstStyle/>
          <a:p>
            <a:pPr marL="12700">
              <a:lnSpc>
                <a:spcPct val="100000"/>
              </a:lnSpc>
              <a:spcBef>
                <a:spcPts val="105"/>
              </a:spcBef>
            </a:pPr>
            <a:r>
              <a:rPr spc="-200" dirty="0"/>
              <a:t>Waiving</a:t>
            </a:r>
            <a:r>
              <a:rPr spc="-280" dirty="0"/>
              <a:t> </a:t>
            </a:r>
            <a:r>
              <a:rPr spc="-155" dirty="0"/>
              <a:t>subrogation</a:t>
            </a:r>
          </a:p>
        </p:txBody>
      </p:sp>
      <p:sp>
        <p:nvSpPr>
          <p:cNvPr id="3" name="object 3"/>
          <p:cNvSpPr txBox="1"/>
          <p:nvPr/>
        </p:nvSpPr>
        <p:spPr>
          <a:xfrm>
            <a:off x="535940" y="1570990"/>
            <a:ext cx="8011795" cy="3935729"/>
          </a:xfrm>
          <a:prstGeom prst="rect">
            <a:avLst/>
          </a:prstGeom>
        </p:spPr>
        <p:txBody>
          <a:bodyPr vert="horz" wrap="square" lIns="0" tIns="58419" rIns="0" bIns="0" rtlCol="0">
            <a:spAutoFit/>
          </a:bodyPr>
          <a:lstStyle/>
          <a:p>
            <a:pPr marL="355600" marR="5080" indent="-342900" algn="just">
              <a:lnSpc>
                <a:spcPts val="2920"/>
              </a:lnSpc>
              <a:spcBef>
                <a:spcPts val="459"/>
              </a:spcBef>
              <a:buChar char="•"/>
              <a:tabLst>
                <a:tab pos="354965" algn="l"/>
                <a:tab pos="355600" algn="l"/>
              </a:tabLst>
            </a:pPr>
            <a:r>
              <a:rPr sz="2700" dirty="0">
                <a:latin typeface="Arial"/>
                <a:cs typeface="Arial"/>
              </a:rPr>
              <a:t>If</a:t>
            </a:r>
            <a:r>
              <a:rPr sz="2700" spc="-145" dirty="0">
                <a:latin typeface="Arial"/>
                <a:cs typeface="Arial"/>
              </a:rPr>
              <a:t> </a:t>
            </a:r>
            <a:r>
              <a:rPr sz="2700" spc="-110" dirty="0">
                <a:latin typeface="Arial"/>
                <a:cs typeface="Arial"/>
              </a:rPr>
              <a:t>you</a:t>
            </a:r>
            <a:r>
              <a:rPr sz="2700" spc="-140" dirty="0">
                <a:latin typeface="Arial"/>
                <a:cs typeface="Arial"/>
              </a:rPr>
              <a:t> </a:t>
            </a:r>
            <a:r>
              <a:rPr sz="2700" spc="-150" dirty="0">
                <a:latin typeface="Arial"/>
                <a:cs typeface="Arial"/>
              </a:rPr>
              <a:t>sign</a:t>
            </a:r>
            <a:r>
              <a:rPr sz="2700" spc="-145" dirty="0">
                <a:latin typeface="Arial"/>
                <a:cs typeface="Arial"/>
              </a:rPr>
              <a:t> </a:t>
            </a:r>
            <a:r>
              <a:rPr sz="2700" spc="-155" dirty="0">
                <a:latin typeface="Arial"/>
                <a:cs typeface="Arial"/>
              </a:rPr>
              <a:t>any</a:t>
            </a:r>
            <a:r>
              <a:rPr sz="2700" spc="-140" dirty="0">
                <a:latin typeface="Arial"/>
                <a:cs typeface="Arial"/>
              </a:rPr>
              <a:t> </a:t>
            </a:r>
            <a:r>
              <a:rPr sz="2700" spc="-55" dirty="0">
                <a:latin typeface="Arial"/>
                <a:cs typeface="Arial"/>
              </a:rPr>
              <a:t>settlement</a:t>
            </a:r>
            <a:r>
              <a:rPr sz="2700" spc="-180" dirty="0">
                <a:latin typeface="Arial"/>
                <a:cs typeface="Arial"/>
              </a:rPr>
              <a:t> </a:t>
            </a:r>
            <a:r>
              <a:rPr sz="2700" spc="15" dirty="0">
                <a:latin typeface="Arial"/>
                <a:cs typeface="Arial"/>
              </a:rPr>
              <a:t>with</a:t>
            </a:r>
            <a:r>
              <a:rPr sz="2700" spc="-140" dirty="0">
                <a:latin typeface="Arial"/>
                <a:cs typeface="Arial"/>
              </a:rPr>
              <a:t> </a:t>
            </a:r>
            <a:r>
              <a:rPr sz="2700" spc="-30" dirty="0">
                <a:latin typeface="Arial"/>
                <a:cs typeface="Arial"/>
              </a:rPr>
              <a:t>other</a:t>
            </a:r>
            <a:r>
              <a:rPr sz="2700" spc="-165" dirty="0">
                <a:latin typeface="Arial"/>
                <a:cs typeface="Arial"/>
              </a:rPr>
              <a:t> </a:t>
            </a:r>
            <a:r>
              <a:rPr sz="2700" spc="-75" dirty="0">
                <a:latin typeface="Arial"/>
                <a:cs typeface="Arial"/>
              </a:rPr>
              <a:t>driver’s</a:t>
            </a:r>
            <a:r>
              <a:rPr sz="2700" spc="-145" dirty="0">
                <a:latin typeface="Arial"/>
                <a:cs typeface="Arial"/>
              </a:rPr>
              <a:t> </a:t>
            </a:r>
            <a:r>
              <a:rPr sz="2700" spc="-130" dirty="0">
                <a:latin typeface="Arial"/>
                <a:cs typeface="Arial"/>
              </a:rPr>
              <a:t>insurance  </a:t>
            </a:r>
            <a:r>
              <a:rPr sz="2700" spc="-155" dirty="0">
                <a:latin typeface="Arial"/>
                <a:cs typeface="Arial"/>
              </a:rPr>
              <a:t>company, </a:t>
            </a:r>
            <a:r>
              <a:rPr sz="2700" spc="-125" dirty="0">
                <a:latin typeface="Arial"/>
                <a:cs typeface="Arial"/>
              </a:rPr>
              <a:t>be </a:t>
            </a:r>
            <a:r>
              <a:rPr sz="2700" spc="-95" dirty="0">
                <a:latin typeface="Arial"/>
                <a:cs typeface="Arial"/>
              </a:rPr>
              <a:t>careful </a:t>
            </a:r>
            <a:r>
              <a:rPr sz="2700" spc="20" dirty="0">
                <a:latin typeface="Arial"/>
                <a:cs typeface="Arial"/>
              </a:rPr>
              <a:t>to </a:t>
            </a:r>
            <a:r>
              <a:rPr sz="2700" spc="-114" dirty="0">
                <a:latin typeface="Arial"/>
                <a:cs typeface="Arial"/>
              </a:rPr>
              <a:t>read </a:t>
            </a:r>
            <a:r>
              <a:rPr sz="2700" spc="-30" dirty="0">
                <a:latin typeface="Arial"/>
                <a:cs typeface="Arial"/>
              </a:rPr>
              <a:t>the </a:t>
            </a:r>
            <a:r>
              <a:rPr sz="2700" spc="-40" dirty="0">
                <a:latin typeface="Arial"/>
                <a:cs typeface="Arial"/>
              </a:rPr>
              <a:t>fine</a:t>
            </a:r>
            <a:r>
              <a:rPr sz="2700" spc="-550" dirty="0">
                <a:latin typeface="Arial"/>
                <a:cs typeface="Arial"/>
              </a:rPr>
              <a:t> </a:t>
            </a:r>
            <a:r>
              <a:rPr sz="2700" spc="-15" dirty="0">
                <a:latin typeface="Arial"/>
                <a:cs typeface="Arial"/>
              </a:rPr>
              <a:t>print.</a:t>
            </a:r>
            <a:endParaRPr sz="2700">
              <a:latin typeface="Arial"/>
              <a:cs typeface="Arial"/>
            </a:endParaRPr>
          </a:p>
          <a:p>
            <a:pPr marL="355600" marR="414020" indent="-342900" algn="just">
              <a:lnSpc>
                <a:spcPct val="90000"/>
              </a:lnSpc>
              <a:spcBef>
                <a:spcPts val="605"/>
              </a:spcBef>
              <a:buChar char="•"/>
              <a:tabLst>
                <a:tab pos="354965" algn="l"/>
                <a:tab pos="355600" algn="l"/>
              </a:tabLst>
            </a:pPr>
            <a:r>
              <a:rPr sz="2700" spc="-225" dirty="0">
                <a:latin typeface="Arial"/>
                <a:cs typeface="Arial"/>
              </a:rPr>
              <a:t>Some </a:t>
            </a:r>
            <a:r>
              <a:rPr sz="2700" spc="-114" dirty="0">
                <a:latin typeface="Arial"/>
                <a:cs typeface="Arial"/>
              </a:rPr>
              <a:t>insurers </a:t>
            </a:r>
            <a:r>
              <a:rPr sz="2700" spc="-25" dirty="0">
                <a:latin typeface="Arial"/>
                <a:cs typeface="Arial"/>
              </a:rPr>
              <a:t>attempt </a:t>
            </a:r>
            <a:r>
              <a:rPr sz="2700" spc="20" dirty="0">
                <a:latin typeface="Arial"/>
                <a:cs typeface="Arial"/>
              </a:rPr>
              <a:t>to </a:t>
            </a:r>
            <a:r>
              <a:rPr sz="2700" spc="-55" dirty="0">
                <a:latin typeface="Arial"/>
                <a:cs typeface="Arial"/>
              </a:rPr>
              <a:t>insert </a:t>
            </a:r>
            <a:r>
              <a:rPr sz="2700" spc="-210" dirty="0">
                <a:latin typeface="Arial"/>
                <a:cs typeface="Arial"/>
              </a:rPr>
              <a:t>a </a:t>
            </a:r>
            <a:r>
              <a:rPr sz="2700" spc="-45" dirty="0">
                <a:latin typeface="Arial"/>
                <a:cs typeface="Arial"/>
              </a:rPr>
              <a:t>“waiver </a:t>
            </a:r>
            <a:r>
              <a:rPr sz="2700" spc="-10" dirty="0">
                <a:latin typeface="Arial"/>
                <a:cs typeface="Arial"/>
              </a:rPr>
              <a:t>of  </a:t>
            </a:r>
            <a:r>
              <a:rPr sz="2700" spc="-70" dirty="0">
                <a:latin typeface="Arial"/>
                <a:cs typeface="Arial"/>
              </a:rPr>
              <a:t>subrogation” </a:t>
            </a:r>
            <a:r>
              <a:rPr sz="2700" spc="-160" dirty="0">
                <a:latin typeface="Arial"/>
                <a:cs typeface="Arial"/>
              </a:rPr>
              <a:t>clause </a:t>
            </a:r>
            <a:r>
              <a:rPr sz="2700" spc="20" dirty="0">
                <a:latin typeface="Arial"/>
                <a:cs typeface="Arial"/>
              </a:rPr>
              <a:t>to </a:t>
            </a:r>
            <a:r>
              <a:rPr sz="2700" spc="-75" dirty="0">
                <a:latin typeface="Arial"/>
                <a:cs typeface="Arial"/>
              </a:rPr>
              <a:t>prevent your </a:t>
            </a:r>
            <a:r>
              <a:rPr sz="2700" spc="-125" dirty="0">
                <a:latin typeface="Arial"/>
                <a:cs typeface="Arial"/>
              </a:rPr>
              <a:t>insurance  </a:t>
            </a:r>
            <a:r>
              <a:rPr sz="2700" spc="-140" dirty="0">
                <a:latin typeface="Arial"/>
                <a:cs typeface="Arial"/>
              </a:rPr>
              <a:t>company </a:t>
            </a:r>
            <a:r>
              <a:rPr sz="2700" spc="-35" dirty="0">
                <a:latin typeface="Arial"/>
                <a:cs typeface="Arial"/>
              </a:rPr>
              <a:t>from </a:t>
            </a:r>
            <a:r>
              <a:rPr sz="2700" spc="-50" dirty="0">
                <a:latin typeface="Arial"/>
                <a:cs typeface="Arial"/>
              </a:rPr>
              <a:t>attempting </a:t>
            </a:r>
            <a:r>
              <a:rPr sz="2700" spc="20" dirty="0">
                <a:latin typeface="Arial"/>
                <a:cs typeface="Arial"/>
              </a:rPr>
              <a:t>to</a:t>
            </a:r>
            <a:r>
              <a:rPr sz="2700" spc="-484" dirty="0">
                <a:latin typeface="Arial"/>
                <a:cs typeface="Arial"/>
              </a:rPr>
              <a:t> </a:t>
            </a:r>
            <a:r>
              <a:rPr sz="2700" spc="-90" dirty="0">
                <a:latin typeface="Arial"/>
                <a:cs typeface="Arial"/>
              </a:rPr>
              <a:t>get </a:t>
            </a:r>
            <a:r>
              <a:rPr sz="2700" spc="-85" dirty="0">
                <a:latin typeface="Arial"/>
                <a:cs typeface="Arial"/>
              </a:rPr>
              <a:t>reimbursement </a:t>
            </a:r>
            <a:r>
              <a:rPr sz="2700" spc="-15" dirty="0">
                <a:latin typeface="Arial"/>
                <a:cs typeface="Arial"/>
              </a:rPr>
              <a:t>for  </a:t>
            </a:r>
            <a:r>
              <a:rPr sz="2700" spc="-110" dirty="0">
                <a:latin typeface="Arial"/>
                <a:cs typeface="Arial"/>
              </a:rPr>
              <a:t>money</a:t>
            </a:r>
            <a:r>
              <a:rPr sz="2700" spc="-145" dirty="0">
                <a:latin typeface="Arial"/>
                <a:cs typeface="Arial"/>
              </a:rPr>
              <a:t> </a:t>
            </a:r>
            <a:r>
              <a:rPr sz="2700" spc="-10" dirty="0">
                <a:latin typeface="Arial"/>
                <a:cs typeface="Arial"/>
              </a:rPr>
              <a:t>that</a:t>
            </a:r>
            <a:r>
              <a:rPr sz="2700" spc="-155" dirty="0">
                <a:latin typeface="Arial"/>
                <a:cs typeface="Arial"/>
              </a:rPr>
              <a:t> </a:t>
            </a:r>
            <a:r>
              <a:rPr sz="2700" spc="85" dirty="0">
                <a:latin typeface="Arial"/>
                <a:cs typeface="Arial"/>
              </a:rPr>
              <a:t>it</a:t>
            </a:r>
            <a:r>
              <a:rPr sz="2700" spc="-140" dirty="0">
                <a:latin typeface="Arial"/>
                <a:cs typeface="Arial"/>
              </a:rPr>
              <a:t> </a:t>
            </a:r>
            <a:r>
              <a:rPr sz="2700" spc="-200" dirty="0">
                <a:latin typeface="Arial"/>
                <a:cs typeface="Arial"/>
              </a:rPr>
              <a:t>has</a:t>
            </a:r>
            <a:r>
              <a:rPr sz="2700" spc="-160" dirty="0">
                <a:latin typeface="Arial"/>
                <a:cs typeface="Arial"/>
              </a:rPr>
              <a:t> </a:t>
            </a:r>
            <a:r>
              <a:rPr sz="2700" spc="-95" dirty="0">
                <a:latin typeface="Arial"/>
                <a:cs typeface="Arial"/>
              </a:rPr>
              <a:t>paid</a:t>
            </a:r>
            <a:r>
              <a:rPr sz="2700" spc="-160" dirty="0">
                <a:latin typeface="Arial"/>
                <a:cs typeface="Arial"/>
              </a:rPr>
              <a:t> </a:t>
            </a:r>
            <a:r>
              <a:rPr sz="2700" spc="-5" dirty="0">
                <a:latin typeface="Arial"/>
                <a:cs typeface="Arial"/>
              </a:rPr>
              <a:t>out</a:t>
            </a:r>
            <a:r>
              <a:rPr sz="2700" spc="-140" dirty="0">
                <a:latin typeface="Arial"/>
                <a:cs typeface="Arial"/>
              </a:rPr>
              <a:t> </a:t>
            </a:r>
            <a:r>
              <a:rPr sz="2700" spc="20" dirty="0">
                <a:latin typeface="Arial"/>
                <a:cs typeface="Arial"/>
              </a:rPr>
              <a:t>to</a:t>
            </a:r>
            <a:r>
              <a:rPr sz="2700" spc="-145" dirty="0">
                <a:latin typeface="Arial"/>
                <a:cs typeface="Arial"/>
              </a:rPr>
              <a:t> </a:t>
            </a:r>
            <a:r>
              <a:rPr sz="2700" spc="-100" dirty="0">
                <a:latin typeface="Arial"/>
                <a:cs typeface="Arial"/>
              </a:rPr>
              <a:t>you.</a:t>
            </a:r>
            <a:endParaRPr sz="2700">
              <a:latin typeface="Arial"/>
              <a:cs typeface="Arial"/>
            </a:endParaRPr>
          </a:p>
          <a:p>
            <a:pPr marL="355600" marR="295275" indent="-342900" algn="just">
              <a:lnSpc>
                <a:spcPct val="90000"/>
              </a:lnSpc>
              <a:spcBef>
                <a:spcPts val="650"/>
              </a:spcBef>
              <a:buChar char="•"/>
              <a:tabLst>
                <a:tab pos="354965" algn="l"/>
                <a:tab pos="355600" algn="l"/>
              </a:tabLst>
            </a:pPr>
            <a:r>
              <a:rPr sz="2700" dirty="0">
                <a:latin typeface="Arial"/>
                <a:cs typeface="Arial"/>
              </a:rPr>
              <a:t>If </a:t>
            </a:r>
            <a:r>
              <a:rPr sz="2700" spc="-110" dirty="0">
                <a:latin typeface="Arial"/>
                <a:cs typeface="Arial"/>
              </a:rPr>
              <a:t>you waive </a:t>
            </a:r>
            <a:r>
              <a:rPr sz="2700" spc="-100" dirty="0">
                <a:latin typeface="Arial"/>
                <a:cs typeface="Arial"/>
              </a:rPr>
              <a:t>subrogation </a:t>
            </a:r>
            <a:r>
              <a:rPr sz="2700" spc="-30" dirty="0">
                <a:latin typeface="Arial"/>
                <a:cs typeface="Arial"/>
              </a:rPr>
              <a:t>after </a:t>
            </a:r>
            <a:r>
              <a:rPr sz="2700" spc="-150" dirty="0">
                <a:latin typeface="Arial"/>
                <a:cs typeface="Arial"/>
              </a:rPr>
              <a:t>an </a:t>
            </a:r>
            <a:r>
              <a:rPr sz="2700" spc="-100" dirty="0">
                <a:latin typeface="Arial"/>
                <a:cs typeface="Arial"/>
              </a:rPr>
              <a:t>accident, </a:t>
            </a:r>
            <a:r>
              <a:rPr sz="2700" spc="-75" dirty="0">
                <a:latin typeface="Arial"/>
                <a:cs typeface="Arial"/>
              </a:rPr>
              <a:t>your</a:t>
            </a:r>
            <a:r>
              <a:rPr sz="2700" spc="-560" dirty="0">
                <a:latin typeface="Arial"/>
                <a:cs typeface="Arial"/>
              </a:rPr>
              <a:t> </a:t>
            </a:r>
            <a:r>
              <a:rPr sz="2700" spc="-65" dirty="0">
                <a:latin typeface="Arial"/>
                <a:cs typeface="Arial"/>
              </a:rPr>
              <a:t>auto  </a:t>
            </a:r>
            <a:r>
              <a:rPr sz="2700" spc="-125" dirty="0">
                <a:latin typeface="Arial"/>
                <a:cs typeface="Arial"/>
              </a:rPr>
              <a:t>insurance </a:t>
            </a:r>
            <a:r>
              <a:rPr sz="2700" spc="-140" dirty="0">
                <a:latin typeface="Arial"/>
                <a:cs typeface="Arial"/>
              </a:rPr>
              <a:t>company </a:t>
            </a:r>
            <a:r>
              <a:rPr sz="2700" spc="-160" dirty="0">
                <a:latin typeface="Arial"/>
                <a:cs typeface="Arial"/>
              </a:rPr>
              <a:t>may </a:t>
            </a:r>
            <a:r>
              <a:rPr sz="2700" spc="-110" dirty="0">
                <a:latin typeface="Arial"/>
                <a:cs typeface="Arial"/>
              </a:rPr>
              <a:t>refuse </a:t>
            </a:r>
            <a:r>
              <a:rPr sz="2700" spc="20" dirty="0">
                <a:latin typeface="Arial"/>
                <a:cs typeface="Arial"/>
              </a:rPr>
              <a:t>to </a:t>
            </a:r>
            <a:r>
              <a:rPr sz="2700" spc="-160" dirty="0">
                <a:latin typeface="Arial"/>
                <a:cs typeface="Arial"/>
              </a:rPr>
              <a:t>pay </a:t>
            </a:r>
            <a:r>
              <a:rPr sz="2700" spc="-75" dirty="0">
                <a:latin typeface="Arial"/>
                <a:cs typeface="Arial"/>
              </a:rPr>
              <a:t>your </a:t>
            </a:r>
            <a:r>
              <a:rPr sz="2700" spc="-95" dirty="0">
                <a:latin typeface="Arial"/>
                <a:cs typeface="Arial"/>
              </a:rPr>
              <a:t>claim  </a:t>
            </a:r>
            <a:r>
              <a:rPr sz="2700" spc="-175" dirty="0">
                <a:latin typeface="Arial"/>
                <a:cs typeface="Arial"/>
              </a:rPr>
              <a:t>because </a:t>
            </a:r>
            <a:r>
              <a:rPr sz="2700" spc="-60" dirty="0">
                <a:latin typeface="Arial"/>
                <a:cs typeface="Arial"/>
              </a:rPr>
              <a:t>they </a:t>
            </a:r>
            <a:r>
              <a:rPr sz="2700" spc="5" dirty="0">
                <a:latin typeface="Arial"/>
                <a:cs typeface="Arial"/>
              </a:rPr>
              <a:t>will </a:t>
            </a:r>
            <a:r>
              <a:rPr sz="2700" spc="-5" dirty="0">
                <a:latin typeface="Arial"/>
                <a:cs typeface="Arial"/>
              </a:rPr>
              <a:t>not </a:t>
            </a:r>
            <a:r>
              <a:rPr sz="2700" spc="-125" dirty="0">
                <a:latin typeface="Arial"/>
                <a:cs typeface="Arial"/>
              </a:rPr>
              <a:t>be </a:t>
            </a:r>
            <a:r>
              <a:rPr sz="2700" spc="-110" dirty="0">
                <a:latin typeface="Arial"/>
                <a:cs typeface="Arial"/>
              </a:rPr>
              <a:t>able </a:t>
            </a:r>
            <a:r>
              <a:rPr sz="2700" spc="20" dirty="0">
                <a:latin typeface="Arial"/>
                <a:cs typeface="Arial"/>
              </a:rPr>
              <a:t>to</a:t>
            </a:r>
            <a:r>
              <a:rPr sz="2700" spc="-550" dirty="0">
                <a:latin typeface="Arial"/>
                <a:cs typeface="Arial"/>
              </a:rPr>
              <a:t> </a:t>
            </a:r>
            <a:r>
              <a:rPr sz="2700" spc="-190" dirty="0">
                <a:latin typeface="Arial"/>
                <a:cs typeface="Arial"/>
              </a:rPr>
              <a:t>seek </a:t>
            </a:r>
            <a:r>
              <a:rPr sz="2700" spc="-85" dirty="0">
                <a:latin typeface="Arial"/>
                <a:cs typeface="Arial"/>
              </a:rPr>
              <a:t>reimbursement  </a:t>
            </a:r>
            <a:r>
              <a:rPr sz="2700" spc="-30" dirty="0">
                <a:latin typeface="Arial"/>
                <a:cs typeface="Arial"/>
              </a:rPr>
              <a:t>from the other </a:t>
            </a:r>
            <a:r>
              <a:rPr sz="2700" spc="-75" dirty="0">
                <a:latin typeface="Arial"/>
                <a:cs typeface="Arial"/>
              </a:rPr>
              <a:t>driver’s </a:t>
            </a:r>
            <a:r>
              <a:rPr sz="2700" spc="-130" dirty="0">
                <a:latin typeface="Arial"/>
                <a:cs typeface="Arial"/>
              </a:rPr>
              <a:t>insurance</a:t>
            </a:r>
            <a:r>
              <a:rPr sz="2700" spc="-575" dirty="0">
                <a:latin typeface="Arial"/>
                <a:cs typeface="Arial"/>
              </a:rPr>
              <a:t> </a:t>
            </a:r>
            <a:r>
              <a:rPr sz="2700" spc="-155" dirty="0">
                <a:latin typeface="Arial"/>
                <a:cs typeface="Arial"/>
              </a:rPr>
              <a:t>company.</a:t>
            </a:r>
            <a:endParaRPr sz="2700">
              <a:latin typeface="Arial"/>
              <a:cs typeface="Aria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242185" y="461899"/>
            <a:ext cx="4659630" cy="696595"/>
          </a:xfrm>
          <a:prstGeom prst="rect">
            <a:avLst/>
          </a:prstGeom>
        </p:spPr>
        <p:txBody>
          <a:bodyPr vert="horz" wrap="square" lIns="0" tIns="13335" rIns="0" bIns="0" rtlCol="0">
            <a:spAutoFit/>
          </a:bodyPr>
          <a:lstStyle/>
          <a:p>
            <a:pPr marL="12700">
              <a:lnSpc>
                <a:spcPct val="100000"/>
              </a:lnSpc>
              <a:spcBef>
                <a:spcPts val="105"/>
              </a:spcBef>
            </a:pPr>
            <a:r>
              <a:rPr spc="-175" dirty="0"/>
              <a:t>7) </a:t>
            </a:r>
            <a:r>
              <a:rPr spc="-425" dirty="0"/>
              <a:t>Loss</a:t>
            </a:r>
            <a:r>
              <a:rPr spc="-325" dirty="0"/>
              <a:t> </a:t>
            </a:r>
            <a:r>
              <a:rPr spc="-100" dirty="0"/>
              <a:t>minimisation</a:t>
            </a:r>
          </a:p>
        </p:txBody>
      </p:sp>
      <p:sp>
        <p:nvSpPr>
          <p:cNvPr id="3" name="object 3"/>
          <p:cNvSpPr txBox="1"/>
          <p:nvPr/>
        </p:nvSpPr>
        <p:spPr>
          <a:xfrm>
            <a:off x="535940" y="1607261"/>
            <a:ext cx="7672705" cy="3538854"/>
          </a:xfrm>
          <a:prstGeom prst="rect">
            <a:avLst/>
          </a:prstGeom>
        </p:spPr>
        <p:txBody>
          <a:bodyPr vert="horz" wrap="square" lIns="0" tIns="13335" rIns="0" bIns="0" rtlCol="0">
            <a:spAutoFit/>
          </a:bodyPr>
          <a:lstStyle/>
          <a:p>
            <a:pPr marL="355600" marR="137160" indent="-342900" algn="just">
              <a:lnSpc>
                <a:spcPct val="100000"/>
              </a:lnSpc>
              <a:spcBef>
                <a:spcPts val="105"/>
              </a:spcBef>
              <a:buChar char="•"/>
              <a:tabLst>
                <a:tab pos="354965" algn="l"/>
                <a:tab pos="355600" algn="l"/>
              </a:tabLst>
            </a:pPr>
            <a:r>
              <a:rPr sz="3200" spc="-210" dirty="0">
                <a:latin typeface="Arial"/>
                <a:cs typeface="Arial"/>
              </a:rPr>
              <a:t>This </a:t>
            </a:r>
            <a:r>
              <a:rPr sz="3200" spc="-75" dirty="0">
                <a:latin typeface="Arial"/>
                <a:cs typeface="Arial"/>
              </a:rPr>
              <a:t>principle </a:t>
            </a:r>
            <a:r>
              <a:rPr sz="3200" spc="-150" dirty="0">
                <a:latin typeface="Arial"/>
                <a:cs typeface="Arial"/>
              </a:rPr>
              <a:t>states </a:t>
            </a:r>
            <a:r>
              <a:rPr sz="3200" dirty="0">
                <a:latin typeface="Arial"/>
                <a:cs typeface="Arial"/>
              </a:rPr>
              <a:t>that </a:t>
            </a:r>
            <a:r>
              <a:rPr sz="3200" spc="-35" dirty="0">
                <a:latin typeface="Arial"/>
                <a:cs typeface="Arial"/>
              </a:rPr>
              <a:t>the </a:t>
            </a:r>
            <a:r>
              <a:rPr sz="3200" spc="-114" dirty="0">
                <a:latin typeface="Arial"/>
                <a:cs typeface="Arial"/>
              </a:rPr>
              <a:t>insured </a:t>
            </a:r>
            <a:r>
              <a:rPr sz="3200" spc="-100" dirty="0">
                <a:latin typeface="Arial"/>
                <a:cs typeface="Arial"/>
              </a:rPr>
              <a:t>must  </a:t>
            </a:r>
            <a:r>
              <a:rPr sz="3200" spc="-135" dirty="0">
                <a:latin typeface="Arial"/>
                <a:cs typeface="Arial"/>
              </a:rPr>
              <a:t>take </a:t>
            </a:r>
            <a:r>
              <a:rPr sz="3200" spc="-70" dirty="0">
                <a:latin typeface="Arial"/>
                <a:cs typeface="Arial"/>
              </a:rPr>
              <a:t>all </a:t>
            </a:r>
            <a:r>
              <a:rPr sz="3200" spc="-35" dirty="0">
                <a:latin typeface="Arial"/>
                <a:cs typeface="Arial"/>
              </a:rPr>
              <a:t>the </a:t>
            </a:r>
            <a:r>
              <a:rPr sz="3200" spc="-195" dirty="0">
                <a:latin typeface="Arial"/>
                <a:cs typeface="Arial"/>
              </a:rPr>
              <a:t>necessary </a:t>
            </a:r>
            <a:r>
              <a:rPr sz="3200" spc="-175" dirty="0">
                <a:latin typeface="Arial"/>
                <a:cs typeface="Arial"/>
              </a:rPr>
              <a:t>steps </a:t>
            </a:r>
            <a:r>
              <a:rPr sz="3200" spc="25" dirty="0">
                <a:latin typeface="Arial"/>
                <a:cs typeface="Arial"/>
              </a:rPr>
              <a:t>to </a:t>
            </a:r>
            <a:r>
              <a:rPr sz="3200" spc="-110" dirty="0">
                <a:latin typeface="Arial"/>
                <a:cs typeface="Arial"/>
              </a:rPr>
              <a:t>minimize</a:t>
            </a:r>
            <a:r>
              <a:rPr sz="3200" spc="-570" dirty="0">
                <a:latin typeface="Arial"/>
                <a:cs typeface="Arial"/>
              </a:rPr>
              <a:t> </a:t>
            </a:r>
            <a:r>
              <a:rPr sz="3200" spc="-35" dirty="0">
                <a:latin typeface="Arial"/>
                <a:cs typeface="Arial"/>
              </a:rPr>
              <a:t>the  </a:t>
            </a:r>
            <a:r>
              <a:rPr sz="3200" spc="-220" dirty="0">
                <a:latin typeface="Arial"/>
                <a:cs typeface="Arial"/>
              </a:rPr>
              <a:t>losses </a:t>
            </a:r>
            <a:r>
              <a:rPr sz="3200" spc="20" dirty="0">
                <a:latin typeface="Arial"/>
                <a:cs typeface="Arial"/>
              </a:rPr>
              <a:t>to </a:t>
            </a:r>
            <a:r>
              <a:rPr sz="3200" spc="-114" dirty="0">
                <a:latin typeface="Arial"/>
                <a:cs typeface="Arial"/>
              </a:rPr>
              <a:t>insured</a:t>
            </a:r>
            <a:r>
              <a:rPr sz="3200" spc="-275" dirty="0">
                <a:latin typeface="Arial"/>
                <a:cs typeface="Arial"/>
              </a:rPr>
              <a:t> </a:t>
            </a:r>
            <a:r>
              <a:rPr sz="3200" spc="-200" dirty="0">
                <a:latin typeface="Arial"/>
                <a:cs typeface="Arial"/>
              </a:rPr>
              <a:t>assets.</a:t>
            </a:r>
            <a:endParaRPr sz="3200">
              <a:latin typeface="Arial"/>
              <a:cs typeface="Arial"/>
            </a:endParaRPr>
          </a:p>
          <a:p>
            <a:pPr marL="355600" marR="5080" indent="-342900" algn="just">
              <a:lnSpc>
                <a:spcPct val="100000"/>
              </a:lnSpc>
              <a:spcBef>
                <a:spcPts val="770"/>
              </a:spcBef>
              <a:buChar char="•"/>
              <a:tabLst>
                <a:tab pos="354965" algn="l"/>
                <a:tab pos="355600" algn="l"/>
                <a:tab pos="1560830" algn="l"/>
                <a:tab pos="2203450" algn="l"/>
              </a:tabLst>
            </a:pPr>
            <a:r>
              <a:rPr sz="3200" spc="-190" dirty="0">
                <a:latin typeface="Arial"/>
                <a:cs typeface="Arial"/>
              </a:rPr>
              <a:t>For </a:t>
            </a:r>
            <a:r>
              <a:rPr sz="3200" spc="-160" dirty="0">
                <a:latin typeface="Arial"/>
                <a:cs typeface="Arial"/>
              </a:rPr>
              <a:t>example </a:t>
            </a:r>
            <a:r>
              <a:rPr sz="3200" spc="-185" dirty="0">
                <a:latin typeface="Arial"/>
                <a:cs typeface="Arial"/>
              </a:rPr>
              <a:t>– </a:t>
            </a:r>
            <a:r>
              <a:rPr sz="3200" spc="-310" dirty="0">
                <a:latin typeface="Arial"/>
                <a:cs typeface="Arial"/>
              </a:rPr>
              <a:t>Ram </a:t>
            </a:r>
            <a:r>
              <a:rPr sz="3200" spc="-50" dirty="0">
                <a:latin typeface="Arial"/>
                <a:cs typeface="Arial"/>
              </a:rPr>
              <a:t>took </a:t>
            </a:r>
            <a:r>
              <a:rPr sz="3200" spc="-150" dirty="0">
                <a:latin typeface="Arial"/>
                <a:cs typeface="Arial"/>
              </a:rPr>
              <a:t>insurance </a:t>
            </a:r>
            <a:r>
              <a:rPr sz="3200" spc="-95" dirty="0">
                <a:latin typeface="Arial"/>
                <a:cs typeface="Arial"/>
              </a:rPr>
              <a:t>policy </a:t>
            </a:r>
            <a:r>
              <a:rPr sz="3200" spc="-15" dirty="0">
                <a:latin typeface="Arial"/>
                <a:cs typeface="Arial"/>
              </a:rPr>
              <a:t>for  </a:t>
            </a:r>
            <a:r>
              <a:rPr sz="3200" spc="-145" dirty="0">
                <a:latin typeface="Arial"/>
                <a:cs typeface="Arial"/>
              </a:rPr>
              <a:t>his</a:t>
            </a:r>
            <a:r>
              <a:rPr sz="3200" spc="-155" dirty="0">
                <a:latin typeface="Arial"/>
                <a:cs typeface="Arial"/>
              </a:rPr>
              <a:t> house.	</a:t>
            </a:r>
            <a:r>
              <a:rPr sz="3200" spc="-90" dirty="0">
                <a:latin typeface="Arial"/>
                <a:cs typeface="Arial"/>
              </a:rPr>
              <a:t>In </a:t>
            </a:r>
            <a:r>
              <a:rPr sz="3200" spc="-175" dirty="0">
                <a:latin typeface="Arial"/>
                <a:cs typeface="Arial"/>
              </a:rPr>
              <a:t>an </a:t>
            </a:r>
            <a:r>
              <a:rPr sz="3200" spc="-85" dirty="0">
                <a:latin typeface="Arial"/>
                <a:cs typeface="Arial"/>
              </a:rPr>
              <a:t>cylinder </a:t>
            </a:r>
            <a:r>
              <a:rPr sz="3200" spc="-105" dirty="0">
                <a:latin typeface="Arial"/>
                <a:cs typeface="Arial"/>
              </a:rPr>
              <a:t>blast, </a:t>
            </a:r>
            <a:r>
              <a:rPr sz="3200" spc="-145" dirty="0">
                <a:latin typeface="Arial"/>
                <a:cs typeface="Arial"/>
              </a:rPr>
              <a:t>his </a:t>
            </a:r>
            <a:r>
              <a:rPr sz="3200" spc="-170" dirty="0">
                <a:latin typeface="Arial"/>
                <a:cs typeface="Arial"/>
              </a:rPr>
              <a:t>house  </a:t>
            </a:r>
            <a:r>
              <a:rPr sz="3200" spc="-30" dirty="0">
                <a:latin typeface="Arial"/>
                <a:cs typeface="Arial"/>
              </a:rPr>
              <a:t>burnt.	</a:t>
            </a:r>
            <a:r>
              <a:rPr sz="3200" spc="-254" dirty="0">
                <a:latin typeface="Arial"/>
                <a:cs typeface="Arial"/>
              </a:rPr>
              <a:t>He </a:t>
            </a:r>
            <a:r>
              <a:rPr sz="3200" spc="-125" dirty="0">
                <a:latin typeface="Arial"/>
                <a:cs typeface="Arial"/>
              </a:rPr>
              <a:t>should </a:t>
            </a:r>
            <a:r>
              <a:rPr sz="3200" spc="-195" dirty="0">
                <a:latin typeface="Arial"/>
                <a:cs typeface="Arial"/>
              </a:rPr>
              <a:t>have </a:t>
            </a:r>
            <a:r>
              <a:rPr sz="3200" spc="-125" dirty="0">
                <a:latin typeface="Arial"/>
                <a:cs typeface="Arial"/>
              </a:rPr>
              <a:t>called </a:t>
            </a:r>
            <a:r>
              <a:rPr sz="3200" spc="-130" dirty="0">
                <a:latin typeface="Arial"/>
                <a:cs typeface="Arial"/>
              </a:rPr>
              <a:t>nearest </a:t>
            </a:r>
            <a:r>
              <a:rPr sz="3200" spc="-20" dirty="0">
                <a:latin typeface="Arial"/>
                <a:cs typeface="Arial"/>
              </a:rPr>
              <a:t>fire  </a:t>
            </a:r>
            <a:r>
              <a:rPr sz="3200" spc="-70" dirty="0">
                <a:latin typeface="Arial"/>
                <a:cs typeface="Arial"/>
              </a:rPr>
              <a:t>station </a:t>
            </a:r>
            <a:r>
              <a:rPr sz="3200" spc="-220" dirty="0">
                <a:latin typeface="Arial"/>
                <a:cs typeface="Arial"/>
              </a:rPr>
              <a:t>so </a:t>
            </a:r>
            <a:r>
              <a:rPr sz="3200" dirty="0">
                <a:latin typeface="Arial"/>
                <a:cs typeface="Arial"/>
              </a:rPr>
              <a:t>that </a:t>
            </a:r>
            <a:r>
              <a:rPr sz="3200" spc="-35" dirty="0">
                <a:latin typeface="Arial"/>
                <a:cs typeface="Arial"/>
              </a:rPr>
              <a:t>the </a:t>
            </a:r>
            <a:r>
              <a:rPr sz="3200" spc="-190" dirty="0">
                <a:latin typeface="Arial"/>
                <a:cs typeface="Arial"/>
              </a:rPr>
              <a:t>loss </a:t>
            </a:r>
            <a:r>
              <a:rPr sz="3200" spc="-110" dirty="0">
                <a:latin typeface="Arial"/>
                <a:cs typeface="Arial"/>
              </a:rPr>
              <a:t>could </a:t>
            </a:r>
            <a:r>
              <a:rPr sz="3200" spc="-145" dirty="0">
                <a:latin typeface="Arial"/>
                <a:cs typeface="Arial"/>
              </a:rPr>
              <a:t>be</a:t>
            </a:r>
            <a:r>
              <a:rPr sz="3200" spc="-615" dirty="0">
                <a:latin typeface="Arial"/>
                <a:cs typeface="Arial"/>
              </a:rPr>
              <a:t> </a:t>
            </a:r>
            <a:r>
              <a:rPr sz="3200" spc="-100" dirty="0">
                <a:latin typeface="Arial"/>
                <a:cs typeface="Arial"/>
              </a:rPr>
              <a:t>minimised.</a:t>
            </a:r>
            <a:endParaRPr sz="3200">
              <a:latin typeface="Arial"/>
              <a:cs typeface="Aria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606420" y="461899"/>
            <a:ext cx="3930650" cy="696595"/>
          </a:xfrm>
          <a:prstGeom prst="rect">
            <a:avLst/>
          </a:prstGeom>
        </p:spPr>
        <p:txBody>
          <a:bodyPr vert="horz" wrap="square" lIns="0" tIns="13335" rIns="0" bIns="0" rtlCol="0">
            <a:spAutoFit/>
          </a:bodyPr>
          <a:lstStyle/>
          <a:p>
            <a:pPr marL="12700">
              <a:lnSpc>
                <a:spcPct val="100000"/>
              </a:lnSpc>
              <a:spcBef>
                <a:spcPts val="105"/>
              </a:spcBef>
            </a:pPr>
            <a:r>
              <a:rPr spc="-175" dirty="0"/>
              <a:t>8) </a:t>
            </a:r>
            <a:r>
              <a:rPr spc="-425" dirty="0"/>
              <a:t>Causa</a:t>
            </a:r>
            <a:r>
              <a:rPr spc="-350" dirty="0"/>
              <a:t> </a:t>
            </a:r>
            <a:r>
              <a:rPr spc="-160" dirty="0"/>
              <a:t>proxima</a:t>
            </a:r>
          </a:p>
        </p:txBody>
      </p:sp>
      <p:sp>
        <p:nvSpPr>
          <p:cNvPr id="3" name="object 3"/>
          <p:cNvSpPr txBox="1"/>
          <p:nvPr/>
        </p:nvSpPr>
        <p:spPr>
          <a:xfrm>
            <a:off x="535940" y="1509941"/>
            <a:ext cx="7991475" cy="4319270"/>
          </a:xfrm>
          <a:prstGeom prst="rect">
            <a:avLst/>
          </a:prstGeom>
        </p:spPr>
        <p:txBody>
          <a:bodyPr vert="horz" wrap="square" lIns="0" tIns="110489" rIns="0" bIns="0" rtlCol="0">
            <a:spAutoFit/>
          </a:bodyPr>
          <a:lstStyle/>
          <a:p>
            <a:pPr marL="355600" indent="-342900" algn="just">
              <a:lnSpc>
                <a:spcPct val="100000"/>
              </a:lnSpc>
              <a:spcBef>
                <a:spcPts val="869"/>
              </a:spcBef>
              <a:buChar char="•"/>
              <a:tabLst>
                <a:tab pos="354965" algn="l"/>
                <a:tab pos="355600" algn="l"/>
              </a:tabLst>
            </a:pPr>
            <a:r>
              <a:rPr sz="3200" spc="-125" dirty="0">
                <a:latin typeface="Arial"/>
                <a:cs typeface="Arial"/>
              </a:rPr>
              <a:t>Word </a:t>
            </a:r>
            <a:r>
              <a:rPr sz="3200" spc="-215" dirty="0">
                <a:latin typeface="Arial"/>
                <a:cs typeface="Arial"/>
              </a:rPr>
              <a:t>“Causa </a:t>
            </a:r>
            <a:r>
              <a:rPr sz="3200" spc="-114" dirty="0">
                <a:latin typeface="Arial"/>
                <a:cs typeface="Arial"/>
              </a:rPr>
              <a:t>Proxima” </a:t>
            </a:r>
            <a:r>
              <a:rPr sz="3200" spc="-200" dirty="0">
                <a:latin typeface="Arial"/>
                <a:cs typeface="Arial"/>
              </a:rPr>
              <a:t>means </a:t>
            </a:r>
            <a:r>
              <a:rPr sz="3200" spc="-100" dirty="0">
                <a:latin typeface="Arial"/>
                <a:cs typeface="Arial"/>
              </a:rPr>
              <a:t>“Nearest</a:t>
            </a:r>
            <a:r>
              <a:rPr sz="3200" spc="-250" dirty="0">
                <a:latin typeface="Arial"/>
                <a:cs typeface="Arial"/>
              </a:rPr>
              <a:t> </a:t>
            </a:r>
            <a:r>
              <a:rPr sz="3200" spc="-195" dirty="0">
                <a:latin typeface="Arial"/>
                <a:cs typeface="Arial"/>
              </a:rPr>
              <a:t>Loss”</a:t>
            </a:r>
            <a:endParaRPr sz="3200">
              <a:latin typeface="Arial"/>
              <a:cs typeface="Arial"/>
            </a:endParaRPr>
          </a:p>
          <a:p>
            <a:pPr marL="355600" marR="108585" indent="-342900" algn="just">
              <a:lnSpc>
                <a:spcPct val="100000"/>
              </a:lnSpc>
              <a:spcBef>
                <a:spcPts val="770"/>
              </a:spcBef>
              <a:buChar char="•"/>
              <a:tabLst>
                <a:tab pos="354965" algn="l"/>
                <a:tab pos="355600" algn="l"/>
              </a:tabLst>
            </a:pPr>
            <a:r>
              <a:rPr sz="3200" spc="-190" dirty="0">
                <a:latin typeface="Arial"/>
                <a:cs typeface="Arial"/>
              </a:rPr>
              <a:t>An </a:t>
            </a:r>
            <a:r>
              <a:rPr sz="3200" spc="-120" dirty="0">
                <a:latin typeface="Arial"/>
                <a:cs typeface="Arial"/>
              </a:rPr>
              <a:t>accident </a:t>
            </a:r>
            <a:r>
              <a:rPr sz="3200" spc="-190" dirty="0">
                <a:latin typeface="Arial"/>
                <a:cs typeface="Arial"/>
              </a:rPr>
              <a:t>may </a:t>
            </a:r>
            <a:r>
              <a:rPr sz="3200" spc="-145" dirty="0">
                <a:latin typeface="Arial"/>
                <a:cs typeface="Arial"/>
              </a:rPr>
              <a:t>be </a:t>
            </a:r>
            <a:r>
              <a:rPr sz="3200" spc="-210" dirty="0">
                <a:latin typeface="Arial"/>
                <a:cs typeface="Arial"/>
              </a:rPr>
              <a:t>caused </a:t>
            </a:r>
            <a:r>
              <a:rPr sz="3200" spc="-135" dirty="0">
                <a:latin typeface="Arial"/>
                <a:cs typeface="Arial"/>
              </a:rPr>
              <a:t>by </a:t>
            </a:r>
            <a:r>
              <a:rPr sz="3200" spc="-95" dirty="0">
                <a:latin typeface="Arial"/>
                <a:cs typeface="Arial"/>
              </a:rPr>
              <a:t>more </a:t>
            </a:r>
            <a:r>
              <a:rPr sz="3200" spc="-65" dirty="0">
                <a:latin typeface="Arial"/>
                <a:cs typeface="Arial"/>
              </a:rPr>
              <a:t>than</a:t>
            </a:r>
            <a:r>
              <a:rPr sz="3200" spc="-210" dirty="0">
                <a:latin typeface="Arial"/>
                <a:cs typeface="Arial"/>
              </a:rPr>
              <a:t> </a:t>
            </a:r>
            <a:r>
              <a:rPr sz="3200" spc="-130" dirty="0">
                <a:latin typeface="Arial"/>
                <a:cs typeface="Arial"/>
              </a:rPr>
              <a:t>one  </a:t>
            </a:r>
            <a:r>
              <a:rPr sz="3200" spc="-204" dirty="0">
                <a:latin typeface="Arial"/>
                <a:cs typeface="Arial"/>
              </a:rPr>
              <a:t>cause.</a:t>
            </a:r>
            <a:endParaRPr sz="3200">
              <a:latin typeface="Arial"/>
              <a:cs typeface="Arial"/>
            </a:endParaRPr>
          </a:p>
          <a:p>
            <a:pPr marL="355600" marR="5080" indent="-342900" algn="just">
              <a:lnSpc>
                <a:spcPct val="100000"/>
              </a:lnSpc>
              <a:spcBef>
                <a:spcPts val="770"/>
              </a:spcBef>
              <a:buChar char="•"/>
              <a:tabLst>
                <a:tab pos="354965" algn="l"/>
                <a:tab pos="355600" algn="l"/>
              </a:tabLst>
            </a:pPr>
            <a:r>
              <a:rPr sz="3200" spc="-90" dirty="0">
                <a:latin typeface="Arial"/>
                <a:cs typeface="Arial"/>
              </a:rPr>
              <a:t>In </a:t>
            </a:r>
            <a:r>
              <a:rPr sz="3200" spc="-265" dirty="0">
                <a:latin typeface="Arial"/>
                <a:cs typeface="Arial"/>
              </a:rPr>
              <a:t>case </a:t>
            </a:r>
            <a:r>
              <a:rPr sz="3200" spc="-55" dirty="0">
                <a:latin typeface="Arial"/>
                <a:cs typeface="Arial"/>
              </a:rPr>
              <a:t>property </a:t>
            </a:r>
            <a:r>
              <a:rPr sz="3200" spc="-114" dirty="0">
                <a:latin typeface="Arial"/>
                <a:cs typeface="Arial"/>
              </a:rPr>
              <a:t>insured </a:t>
            </a:r>
            <a:r>
              <a:rPr sz="3200" spc="-15" dirty="0">
                <a:latin typeface="Arial"/>
                <a:cs typeface="Arial"/>
              </a:rPr>
              <a:t>for </a:t>
            </a:r>
            <a:r>
              <a:rPr sz="3200" spc="-85" dirty="0">
                <a:latin typeface="Arial"/>
                <a:cs typeface="Arial"/>
              </a:rPr>
              <a:t>only </a:t>
            </a:r>
            <a:r>
              <a:rPr sz="3200" spc="-125" dirty="0">
                <a:latin typeface="Arial"/>
                <a:cs typeface="Arial"/>
              </a:rPr>
              <a:t>one </a:t>
            </a:r>
            <a:r>
              <a:rPr sz="3200" spc="-204" dirty="0">
                <a:latin typeface="Arial"/>
                <a:cs typeface="Arial"/>
              </a:rPr>
              <a:t>cause.</a:t>
            </a:r>
            <a:r>
              <a:rPr sz="3200" spc="-575" dirty="0">
                <a:latin typeface="Arial"/>
                <a:cs typeface="Arial"/>
              </a:rPr>
              <a:t> </a:t>
            </a:r>
            <a:r>
              <a:rPr sz="3200" spc="-90" dirty="0">
                <a:latin typeface="Arial"/>
                <a:cs typeface="Arial"/>
              </a:rPr>
              <a:t>In  </a:t>
            </a:r>
            <a:r>
              <a:rPr sz="3200" spc="-200" dirty="0">
                <a:latin typeface="Arial"/>
                <a:cs typeface="Arial"/>
              </a:rPr>
              <a:t>such </a:t>
            </a:r>
            <a:r>
              <a:rPr sz="3200" spc="-260" dirty="0">
                <a:latin typeface="Arial"/>
                <a:cs typeface="Arial"/>
              </a:rPr>
              <a:t>case </a:t>
            </a:r>
            <a:r>
              <a:rPr sz="3200" spc="-130" dirty="0">
                <a:latin typeface="Arial"/>
                <a:cs typeface="Arial"/>
              </a:rPr>
              <a:t>nearest </a:t>
            </a:r>
            <a:r>
              <a:rPr sz="3200" spc="-229" dirty="0">
                <a:latin typeface="Arial"/>
                <a:cs typeface="Arial"/>
              </a:rPr>
              <a:t>cause </a:t>
            </a:r>
            <a:r>
              <a:rPr sz="3200" spc="-5" dirty="0">
                <a:latin typeface="Arial"/>
                <a:cs typeface="Arial"/>
              </a:rPr>
              <a:t>of </a:t>
            </a:r>
            <a:r>
              <a:rPr sz="3200" spc="-35" dirty="0">
                <a:latin typeface="Arial"/>
                <a:cs typeface="Arial"/>
              </a:rPr>
              <a:t>the </a:t>
            </a:r>
            <a:r>
              <a:rPr sz="3200" spc="-120" dirty="0">
                <a:latin typeface="Arial"/>
                <a:cs typeface="Arial"/>
              </a:rPr>
              <a:t>accident </a:t>
            </a:r>
            <a:r>
              <a:rPr sz="3200" spc="-165" dirty="0">
                <a:latin typeface="Arial"/>
                <a:cs typeface="Arial"/>
              </a:rPr>
              <a:t>is  </a:t>
            </a:r>
            <a:r>
              <a:rPr sz="3200" spc="-25" dirty="0">
                <a:latin typeface="Arial"/>
                <a:cs typeface="Arial"/>
              </a:rPr>
              <a:t>fount</a:t>
            </a:r>
            <a:r>
              <a:rPr sz="3200" spc="-160" dirty="0">
                <a:latin typeface="Arial"/>
                <a:cs typeface="Arial"/>
              </a:rPr>
              <a:t> </a:t>
            </a:r>
            <a:r>
              <a:rPr sz="3200" spc="-30" dirty="0">
                <a:latin typeface="Arial"/>
                <a:cs typeface="Arial"/>
              </a:rPr>
              <a:t>out.</a:t>
            </a:r>
            <a:endParaRPr sz="3200">
              <a:latin typeface="Arial"/>
              <a:cs typeface="Arial"/>
            </a:endParaRPr>
          </a:p>
          <a:p>
            <a:pPr marL="355600" marR="1018540" indent="-342900" algn="just">
              <a:lnSpc>
                <a:spcPct val="100000"/>
              </a:lnSpc>
              <a:spcBef>
                <a:spcPts val="770"/>
              </a:spcBef>
              <a:buChar char="•"/>
              <a:tabLst>
                <a:tab pos="354965" algn="l"/>
                <a:tab pos="355600" algn="l"/>
              </a:tabLst>
            </a:pPr>
            <a:r>
              <a:rPr sz="3200" spc="-110" dirty="0">
                <a:latin typeface="Arial"/>
                <a:cs typeface="Arial"/>
              </a:rPr>
              <a:t>Insurer </a:t>
            </a:r>
            <a:r>
              <a:rPr sz="3200" spc="-229" dirty="0">
                <a:latin typeface="Arial"/>
                <a:cs typeface="Arial"/>
              </a:rPr>
              <a:t>pays </a:t>
            </a:r>
            <a:r>
              <a:rPr sz="3200" spc="-35" dirty="0">
                <a:latin typeface="Arial"/>
                <a:cs typeface="Arial"/>
              </a:rPr>
              <a:t>the </a:t>
            </a:r>
            <a:r>
              <a:rPr sz="3200" spc="-114" dirty="0">
                <a:latin typeface="Arial"/>
                <a:cs typeface="Arial"/>
              </a:rPr>
              <a:t>claim </a:t>
            </a:r>
            <a:r>
              <a:rPr sz="3200" spc="-130" dirty="0">
                <a:latin typeface="Arial"/>
                <a:cs typeface="Arial"/>
              </a:rPr>
              <a:t>money </a:t>
            </a:r>
            <a:r>
              <a:rPr sz="3200" spc="-80" dirty="0">
                <a:latin typeface="Arial"/>
                <a:cs typeface="Arial"/>
              </a:rPr>
              <a:t>only </a:t>
            </a:r>
            <a:r>
              <a:rPr sz="3200" spc="55" dirty="0">
                <a:latin typeface="Arial"/>
                <a:cs typeface="Arial"/>
              </a:rPr>
              <a:t>if</a:t>
            </a:r>
            <a:r>
              <a:rPr sz="3200" spc="-470" dirty="0">
                <a:latin typeface="Arial"/>
                <a:cs typeface="Arial"/>
              </a:rPr>
              <a:t> </a:t>
            </a:r>
            <a:r>
              <a:rPr sz="3200" spc="-35" dirty="0">
                <a:latin typeface="Arial"/>
                <a:cs typeface="Arial"/>
              </a:rPr>
              <a:t>the  </a:t>
            </a:r>
            <a:r>
              <a:rPr sz="3200" spc="-130" dirty="0">
                <a:latin typeface="Arial"/>
                <a:cs typeface="Arial"/>
              </a:rPr>
              <a:t>nearest </a:t>
            </a:r>
            <a:r>
              <a:rPr sz="3200" spc="-229" dirty="0">
                <a:latin typeface="Arial"/>
                <a:cs typeface="Arial"/>
              </a:rPr>
              <a:t>cause </a:t>
            </a:r>
            <a:r>
              <a:rPr sz="3200" spc="-165" dirty="0">
                <a:latin typeface="Arial"/>
                <a:cs typeface="Arial"/>
              </a:rPr>
              <a:t>is</a:t>
            </a:r>
            <a:r>
              <a:rPr sz="3200" spc="-145" dirty="0">
                <a:latin typeface="Arial"/>
                <a:cs typeface="Arial"/>
              </a:rPr>
              <a:t> </a:t>
            </a:r>
            <a:r>
              <a:rPr sz="3200" spc="-110" dirty="0">
                <a:latin typeface="Arial"/>
                <a:cs typeface="Arial"/>
              </a:rPr>
              <a:t>insured.</a:t>
            </a:r>
            <a:endParaRPr sz="3200">
              <a:latin typeface="Arial"/>
              <a:cs typeface="Aria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88365" y="461899"/>
            <a:ext cx="7972425" cy="696595"/>
          </a:xfrm>
          <a:prstGeom prst="rect">
            <a:avLst/>
          </a:prstGeom>
        </p:spPr>
        <p:txBody>
          <a:bodyPr vert="horz" wrap="square" lIns="0" tIns="13335" rIns="0" bIns="0" rtlCol="0">
            <a:spAutoFit/>
          </a:bodyPr>
          <a:lstStyle/>
          <a:p>
            <a:pPr marL="12700">
              <a:lnSpc>
                <a:spcPct val="100000"/>
              </a:lnSpc>
              <a:spcBef>
                <a:spcPts val="105"/>
              </a:spcBef>
            </a:pPr>
            <a:r>
              <a:rPr spc="-390" dirty="0"/>
              <a:t>A </a:t>
            </a:r>
            <a:r>
              <a:rPr spc="-50" dirty="0"/>
              <a:t>Unit </a:t>
            </a:r>
            <a:r>
              <a:rPr spc="-245" dirty="0"/>
              <a:t>Linked </a:t>
            </a:r>
            <a:r>
              <a:rPr spc="-215" dirty="0"/>
              <a:t>Insurance </a:t>
            </a:r>
            <a:r>
              <a:rPr spc="-275" dirty="0"/>
              <a:t>Plan</a:t>
            </a:r>
            <a:r>
              <a:rPr spc="-270" dirty="0"/>
              <a:t> </a:t>
            </a:r>
            <a:r>
              <a:rPr spc="-335" dirty="0"/>
              <a:t>(ULIP)</a:t>
            </a:r>
          </a:p>
        </p:txBody>
      </p:sp>
      <p:sp>
        <p:nvSpPr>
          <p:cNvPr id="3" name="object 3"/>
          <p:cNvSpPr txBox="1"/>
          <p:nvPr/>
        </p:nvSpPr>
        <p:spPr>
          <a:xfrm>
            <a:off x="535940" y="1607261"/>
            <a:ext cx="7710805" cy="1978025"/>
          </a:xfrm>
          <a:prstGeom prst="rect">
            <a:avLst/>
          </a:prstGeom>
        </p:spPr>
        <p:txBody>
          <a:bodyPr vert="horz" wrap="square" lIns="0" tIns="13335" rIns="0" bIns="0" rtlCol="0">
            <a:spAutoFit/>
          </a:bodyPr>
          <a:lstStyle/>
          <a:p>
            <a:pPr marL="355600" marR="5080" indent="-342900">
              <a:lnSpc>
                <a:spcPct val="100000"/>
              </a:lnSpc>
              <a:spcBef>
                <a:spcPts val="105"/>
              </a:spcBef>
              <a:buChar char="•"/>
              <a:tabLst>
                <a:tab pos="354965" algn="l"/>
                <a:tab pos="355600" algn="l"/>
              </a:tabLst>
            </a:pPr>
            <a:r>
              <a:rPr sz="3200" spc="50" dirty="0">
                <a:latin typeface="Arial"/>
                <a:cs typeface="Arial"/>
              </a:rPr>
              <a:t>It </a:t>
            </a:r>
            <a:r>
              <a:rPr sz="3200" spc="-165" dirty="0">
                <a:latin typeface="Arial"/>
                <a:cs typeface="Arial"/>
              </a:rPr>
              <a:t>is </a:t>
            </a:r>
            <a:r>
              <a:rPr sz="3200" spc="-245" dirty="0">
                <a:latin typeface="Arial"/>
                <a:cs typeface="Arial"/>
              </a:rPr>
              <a:t>a </a:t>
            </a:r>
            <a:r>
              <a:rPr sz="3200" spc="-70" dirty="0">
                <a:latin typeface="Arial"/>
                <a:cs typeface="Arial"/>
              </a:rPr>
              <a:t>product </a:t>
            </a:r>
            <a:r>
              <a:rPr sz="3200" spc="-75" dirty="0">
                <a:latin typeface="Arial"/>
                <a:cs typeface="Arial"/>
              </a:rPr>
              <a:t>offered </a:t>
            </a:r>
            <a:r>
              <a:rPr sz="3200" spc="-130" dirty="0">
                <a:latin typeface="Arial"/>
                <a:cs typeface="Arial"/>
              </a:rPr>
              <a:t>by </a:t>
            </a:r>
            <a:r>
              <a:rPr sz="3200" spc="-145" dirty="0">
                <a:latin typeface="Arial"/>
                <a:cs typeface="Arial"/>
              </a:rPr>
              <a:t>insurance</a:t>
            </a:r>
            <a:r>
              <a:rPr sz="3200" spc="-490" dirty="0">
                <a:latin typeface="Arial"/>
                <a:cs typeface="Arial"/>
              </a:rPr>
              <a:t> </a:t>
            </a:r>
            <a:r>
              <a:rPr sz="3200" spc="-165" dirty="0">
                <a:latin typeface="Arial"/>
                <a:cs typeface="Arial"/>
              </a:rPr>
              <a:t>company  </a:t>
            </a:r>
            <a:r>
              <a:rPr sz="3200" dirty="0">
                <a:latin typeface="Arial"/>
                <a:cs typeface="Arial"/>
              </a:rPr>
              <a:t>that </a:t>
            </a:r>
            <a:r>
              <a:rPr sz="3200" spc="-105" dirty="0">
                <a:latin typeface="Arial"/>
                <a:cs typeface="Arial"/>
              </a:rPr>
              <a:t>unlike </a:t>
            </a:r>
            <a:r>
              <a:rPr sz="3200" spc="-245" dirty="0">
                <a:latin typeface="Arial"/>
                <a:cs typeface="Arial"/>
              </a:rPr>
              <a:t>a </a:t>
            </a:r>
            <a:r>
              <a:rPr sz="3200" spc="-95" dirty="0">
                <a:latin typeface="Arial"/>
                <a:cs typeface="Arial"/>
              </a:rPr>
              <a:t>pure </a:t>
            </a:r>
            <a:r>
              <a:rPr sz="3200" spc="-150" dirty="0">
                <a:latin typeface="Arial"/>
                <a:cs typeface="Arial"/>
              </a:rPr>
              <a:t>insurance </a:t>
            </a:r>
            <a:r>
              <a:rPr sz="3200" spc="-125" dirty="0">
                <a:latin typeface="Arial"/>
                <a:cs typeface="Arial"/>
              </a:rPr>
              <a:t>policy, </a:t>
            </a:r>
            <a:r>
              <a:rPr sz="3200" spc="-195" dirty="0">
                <a:latin typeface="Arial"/>
                <a:cs typeface="Arial"/>
              </a:rPr>
              <a:t>gives  </a:t>
            </a:r>
            <a:r>
              <a:rPr sz="3200" spc="-135" dirty="0">
                <a:latin typeface="Arial"/>
                <a:cs typeface="Arial"/>
              </a:rPr>
              <a:t>investors </a:t>
            </a:r>
            <a:r>
              <a:rPr sz="3200" spc="-30" dirty="0">
                <a:latin typeface="Arial"/>
                <a:cs typeface="Arial"/>
              </a:rPr>
              <a:t>both </a:t>
            </a:r>
            <a:r>
              <a:rPr sz="3200" spc="-150" dirty="0">
                <a:latin typeface="Arial"/>
                <a:cs typeface="Arial"/>
              </a:rPr>
              <a:t>insurance and </a:t>
            </a:r>
            <a:r>
              <a:rPr sz="3200" spc="-95" dirty="0">
                <a:latin typeface="Arial"/>
                <a:cs typeface="Arial"/>
              </a:rPr>
              <a:t>investment  </a:t>
            </a:r>
            <a:r>
              <a:rPr sz="3200" spc="-90" dirty="0">
                <a:latin typeface="Arial"/>
                <a:cs typeface="Arial"/>
              </a:rPr>
              <a:t>under </a:t>
            </a:r>
            <a:r>
              <a:rPr sz="3200" spc="-150" dirty="0">
                <a:latin typeface="Arial"/>
                <a:cs typeface="Arial"/>
              </a:rPr>
              <a:t>single </a:t>
            </a:r>
            <a:r>
              <a:rPr sz="3200" spc="-85" dirty="0">
                <a:latin typeface="Arial"/>
                <a:cs typeface="Arial"/>
              </a:rPr>
              <a:t>integrated</a:t>
            </a:r>
            <a:r>
              <a:rPr sz="3200" spc="-254" dirty="0">
                <a:latin typeface="Arial"/>
                <a:cs typeface="Arial"/>
              </a:rPr>
              <a:t> </a:t>
            </a:r>
            <a:r>
              <a:rPr sz="3200" spc="-105" dirty="0">
                <a:latin typeface="Arial"/>
                <a:cs typeface="Arial"/>
              </a:rPr>
              <a:t>plan.</a:t>
            </a:r>
            <a:endParaRPr sz="3200">
              <a:latin typeface="Arial"/>
              <a:cs typeface="Aria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461899"/>
            <a:ext cx="7619999" cy="984885"/>
          </a:xfrm>
        </p:spPr>
        <p:txBody>
          <a:bodyPr/>
          <a:lstStyle/>
          <a:p>
            <a:r>
              <a:rPr lang="en-US" sz="3200" dirty="0" smtClean="0"/>
              <a:t>Reasons  to have </a:t>
            </a:r>
            <a:r>
              <a:rPr lang="en-US" sz="3200" dirty="0" smtClean="0"/>
              <a:t>life insurance</a:t>
            </a:r>
            <a:br>
              <a:rPr lang="en-US" sz="3200" dirty="0" smtClean="0"/>
            </a:br>
            <a:endParaRPr lang="en-US" sz="3200" dirty="0"/>
          </a:p>
        </p:txBody>
      </p:sp>
      <p:sp>
        <p:nvSpPr>
          <p:cNvPr id="3" name="Text Placeholder 2"/>
          <p:cNvSpPr>
            <a:spLocks noGrp="1"/>
          </p:cNvSpPr>
          <p:nvPr>
            <p:ph type="body" idx="1"/>
          </p:nvPr>
        </p:nvSpPr>
        <p:spPr>
          <a:xfrm>
            <a:off x="535940" y="1607261"/>
            <a:ext cx="8072119" cy="5170646"/>
          </a:xfrm>
        </p:spPr>
        <p:txBody>
          <a:bodyPr/>
          <a:lstStyle/>
          <a:p>
            <a:r>
              <a:rPr lang="en-US" sz="2400" dirty="0" smtClean="0"/>
              <a:t>We list 10 compelling reasons for buying a life insurance policy.</a:t>
            </a:r>
          </a:p>
          <a:p>
            <a:r>
              <a:rPr lang="en-US" sz="2400" b="1" dirty="0" smtClean="0"/>
              <a:t>1. LOOKING AFTER YOUR LOVED ONES EVEN AFTER YOU'RE GONE:</a:t>
            </a:r>
            <a:r>
              <a:rPr lang="en-US" sz="2400" dirty="0" smtClean="0"/>
              <a:t> This is the most important aspect of life insurance that one needs to factor in. Your family is dependent on you even after you're gone and you certainly don't want to let them down. Whether it's for replacing lost income, paying for your child's education or making sure your spouse get the much-needed financial security, life insurance could save the day for your surviving dependents.</a:t>
            </a:r>
          </a:p>
          <a:p>
            <a:r>
              <a:rPr lang="en-US" sz="2400" b="1" dirty="0" smtClean="0"/>
              <a:t>2. DEALING WITH DEBT: </a:t>
            </a:r>
            <a:r>
              <a:rPr lang="en-US" sz="2400" dirty="0" smtClean="0"/>
              <a:t>You don't want your family to deal with financial liabilities during a crisis. Any outstanding debt-a home loan, auto loan, personal loan, or a loan on credit cards-will be taken care of if you happen to buy the right life insurance policy.</a:t>
            </a:r>
          </a:p>
          <a:p>
            <a:endParaRPr lang="en-US" sz="2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535940" y="762001"/>
            <a:ext cx="8072119" cy="5277244"/>
          </a:xfrm>
        </p:spPr>
        <p:txBody>
          <a:bodyPr/>
          <a:lstStyle/>
          <a:p>
            <a:pPr algn="just"/>
            <a:r>
              <a:rPr lang="en-US" sz="2400" b="1" dirty="0" smtClean="0"/>
              <a:t>3. HELPS ACHIEVE LONG-TERM GOALS:</a:t>
            </a:r>
            <a:r>
              <a:rPr lang="en-US" sz="2400" dirty="0" smtClean="0"/>
              <a:t> Since it is an instrument that keeps you invested for the long term, it would help you achieve your long-term goals such as buying a home or planning your retirement. It also provides you with diverse investment options that come along with different types of policies</a:t>
            </a:r>
            <a:r>
              <a:rPr lang="en-US" sz="2400" dirty="0" smtClean="0"/>
              <a:t>.</a:t>
            </a:r>
          </a:p>
          <a:p>
            <a:pPr algn="just"/>
            <a:r>
              <a:rPr lang="en-US" sz="2400" b="1" dirty="0" smtClean="0"/>
              <a:t>4. LIFE INSURANCE SUPPLEMENTS YOUR RETIREMENT GOALS: </a:t>
            </a:r>
            <a:r>
              <a:rPr lang="en-US" sz="2400" dirty="0" smtClean="0"/>
              <a:t>Who wouldn't like their retirement savings to last until they do? With a life insurance plan, you can ensure you have a regular stream of income every month. Putting money in an annuity is like a pension plan- put in some money regularly in a life insurance product and enjoy a steady income every month even after retirement.</a:t>
            </a:r>
            <a:endParaRPr lang="en-US" sz="2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535940" y="990600"/>
            <a:ext cx="8072119" cy="5170646"/>
          </a:xfrm>
        </p:spPr>
        <p:txBody>
          <a:bodyPr/>
          <a:lstStyle/>
          <a:p>
            <a:pPr algn="just"/>
            <a:r>
              <a:rPr lang="en-US" sz="2400" b="1" dirty="0" smtClean="0"/>
              <a:t>5. BUYING INSURANCE IS CHEAPER WHEN YOU'RE YOUNGER:</a:t>
            </a:r>
            <a:r>
              <a:rPr lang="en-US" sz="2400" dirty="0" smtClean="0"/>
              <a:t> Not every millennial needs a life insurance policy. If you haven't created an emergency fund or you're still living off your parents' money, insurance shouldn't be a priority</a:t>
            </a:r>
            <a:r>
              <a:rPr lang="en-US" sz="2400" dirty="0" smtClean="0"/>
              <a:t>.</a:t>
            </a:r>
          </a:p>
          <a:p>
            <a:pPr algn="just"/>
            <a:endParaRPr lang="en-US" sz="2400" dirty="0" smtClean="0"/>
          </a:p>
          <a:p>
            <a:pPr algn="just"/>
            <a:r>
              <a:rPr lang="en-US" sz="2400" b="1" dirty="0" smtClean="0"/>
              <a:t>6. YOUR BUSINESS IS ALSO TAKEN CARE OF:</a:t>
            </a:r>
            <a:r>
              <a:rPr lang="en-US" sz="2400" dirty="0" smtClean="0"/>
              <a:t> Life insurance isn't only for yourself and your family. Some insurance policies also take care of your business. If you own a business, then your business partner can purchase your portion of the business without hassle. Your business partner( s) will enter a buy-sell agreement and the payout would go to the deceased partner's nominees, but without giving them a stake in the company. There are two types of life insurance policies-a term insurance policy and a life insurance policy.</a:t>
            </a:r>
            <a:endParaRPr lang="en-US"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283332" y="491997"/>
            <a:ext cx="4577715" cy="696595"/>
          </a:xfrm>
          <a:prstGeom prst="rect">
            <a:avLst/>
          </a:prstGeom>
        </p:spPr>
        <p:txBody>
          <a:bodyPr vert="horz" wrap="square" lIns="0" tIns="13335" rIns="0" bIns="0" rtlCol="0">
            <a:spAutoFit/>
          </a:bodyPr>
          <a:lstStyle/>
          <a:p>
            <a:pPr marL="12700">
              <a:lnSpc>
                <a:spcPct val="100000"/>
              </a:lnSpc>
              <a:spcBef>
                <a:spcPts val="105"/>
              </a:spcBef>
            </a:pPr>
            <a:r>
              <a:rPr spc="-175" dirty="0"/>
              <a:t>1) Insurable</a:t>
            </a:r>
            <a:r>
              <a:rPr spc="-350" dirty="0"/>
              <a:t> </a:t>
            </a:r>
            <a:r>
              <a:rPr spc="-90" dirty="0"/>
              <a:t>interest</a:t>
            </a:r>
          </a:p>
        </p:txBody>
      </p:sp>
      <p:sp>
        <p:nvSpPr>
          <p:cNvPr id="3" name="object 3"/>
          <p:cNvSpPr txBox="1"/>
          <p:nvPr/>
        </p:nvSpPr>
        <p:spPr>
          <a:xfrm>
            <a:off x="535940" y="1526794"/>
            <a:ext cx="7945120" cy="4690110"/>
          </a:xfrm>
          <a:prstGeom prst="rect">
            <a:avLst/>
          </a:prstGeom>
        </p:spPr>
        <p:txBody>
          <a:bodyPr vert="horz" wrap="square" lIns="0" tIns="104140" rIns="0" bIns="0" rtlCol="0">
            <a:spAutoFit/>
          </a:bodyPr>
          <a:lstStyle/>
          <a:p>
            <a:pPr marL="355600" marR="5080" indent="-342900" algn="just">
              <a:lnSpc>
                <a:spcPct val="80000"/>
              </a:lnSpc>
              <a:spcBef>
                <a:spcPts val="820"/>
              </a:spcBef>
              <a:buChar char="•"/>
              <a:tabLst>
                <a:tab pos="354965" algn="l"/>
                <a:tab pos="355600" algn="l"/>
              </a:tabLst>
            </a:pPr>
            <a:r>
              <a:rPr sz="3000" spc="-120" dirty="0">
                <a:latin typeface="Arial"/>
                <a:cs typeface="Arial"/>
              </a:rPr>
              <a:t>Insurable </a:t>
            </a:r>
            <a:r>
              <a:rPr sz="3000" spc="-65" dirty="0">
                <a:latin typeface="Arial"/>
                <a:cs typeface="Arial"/>
              </a:rPr>
              <a:t>interest </a:t>
            </a:r>
            <a:r>
              <a:rPr sz="3000" spc="-190" dirty="0">
                <a:latin typeface="Arial"/>
                <a:cs typeface="Arial"/>
              </a:rPr>
              <a:t>means </a:t>
            </a:r>
            <a:r>
              <a:rPr sz="3000" spc="-5" dirty="0">
                <a:latin typeface="Arial"/>
                <a:cs typeface="Arial"/>
              </a:rPr>
              <a:t>that </a:t>
            </a:r>
            <a:r>
              <a:rPr sz="3000" spc="-35" dirty="0">
                <a:latin typeface="Arial"/>
                <a:cs typeface="Arial"/>
              </a:rPr>
              <a:t>the </a:t>
            </a:r>
            <a:r>
              <a:rPr sz="3000" spc="-135" dirty="0">
                <a:latin typeface="Arial"/>
                <a:cs typeface="Arial"/>
              </a:rPr>
              <a:t>person </a:t>
            </a:r>
            <a:r>
              <a:rPr sz="3000" spc="-60" dirty="0">
                <a:latin typeface="Arial"/>
                <a:cs typeface="Arial"/>
              </a:rPr>
              <a:t>opting  </a:t>
            </a:r>
            <a:r>
              <a:rPr sz="3000" spc="-10" dirty="0">
                <a:latin typeface="Arial"/>
                <a:cs typeface="Arial"/>
              </a:rPr>
              <a:t>for </a:t>
            </a:r>
            <a:r>
              <a:rPr sz="3000" spc="-140" dirty="0">
                <a:latin typeface="Arial"/>
                <a:cs typeface="Arial"/>
              </a:rPr>
              <a:t>insurance </a:t>
            </a:r>
            <a:r>
              <a:rPr sz="3000" spc="-95" dirty="0">
                <a:latin typeface="Arial"/>
                <a:cs typeface="Arial"/>
              </a:rPr>
              <a:t>must </a:t>
            </a:r>
            <a:r>
              <a:rPr sz="3000" spc="-180" dirty="0">
                <a:latin typeface="Arial"/>
                <a:cs typeface="Arial"/>
              </a:rPr>
              <a:t>have </a:t>
            </a:r>
            <a:r>
              <a:rPr sz="3000" spc="-114" dirty="0">
                <a:latin typeface="Arial"/>
                <a:cs typeface="Arial"/>
              </a:rPr>
              <a:t>pecuniary </a:t>
            </a:r>
            <a:r>
              <a:rPr sz="3000" spc="-65" dirty="0">
                <a:latin typeface="Arial"/>
                <a:cs typeface="Arial"/>
              </a:rPr>
              <a:t>interest </a:t>
            </a:r>
            <a:r>
              <a:rPr sz="3000" spc="-45" dirty="0">
                <a:latin typeface="Arial"/>
                <a:cs typeface="Arial"/>
              </a:rPr>
              <a:t>in</a:t>
            </a:r>
            <a:r>
              <a:rPr sz="3000" spc="-525" dirty="0">
                <a:latin typeface="Arial"/>
                <a:cs typeface="Arial"/>
              </a:rPr>
              <a:t> </a:t>
            </a:r>
            <a:r>
              <a:rPr sz="3000" spc="-35" dirty="0">
                <a:latin typeface="Arial"/>
                <a:cs typeface="Arial"/>
              </a:rPr>
              <a:t>the  </a:t>
            </a:r>
            <a:r>
              <a:rPr sz="3000" spc="-55" dirty="0">
                <a:latin typeface="Arial"/>
                <a:cs typeface="Arial"/>
              </a:rPr>
              <a:t>property </a:t>
            </a:r>
            <a:r>
              <a:rPr sz="3000" spc="-140" dirty="0">
                <a:latin typeface="Arial"/>
                <a:cs typeface="Arial"/>
              </a:rPr>
              <a:t>he </a:t>
            </a:r>
            <a:r>
              <a:rPr sz="3000" spc="-155" dirty="0">
                <a:latin typeface="Arial"/>
                <a:cs typeface="Arial"/>
              </a:rPr>
              <a:t>is </a:t>
            </a:r>
            <a:r>
              <a:rPr sz="3000" spc="-140" dirty="0">
                <a:latin typeface="Arial"/>
                <a:cs typeface="Arial"/>
              </a:rPr>
              <a:t>going </a:t>
            </a:r>
            <a:r>
              <a:rPr sz="3000" spc="30" dirty="0">
                <a:latin typeface="Arial"/>
                <a:cs typeface="Arial"/>
              </a:rPr>
              <a:t>to</a:t>
            </a:r>
            <a:r>
              <a:rPr sz="3000" spc="-625" dirty="0">
                <a:latin typeface="Arial"/>
                <a:cs typeface="Arial"/>
              </a:rPr>
              <a:t> </a:t>
            </a:r>
            <a:r>
              <a:rPr sz="3000" spc="-100" dirty="0">
                <a:latin typeface="Arial"/>
                <a:cs typeface="Arial"/>
              </a:rPr>
              <a:t>get </a:t>
            </a:r>
            <a:r>
              <a:rPr sz="3000" spc="-110" dirty="0">
                <a:latin typeface="Arial"/>
                <a:cs typeface="Arial"/>
              </a:rPr>
              <a:t>insured </a:t>
            </a:r>
            <a:r>
              <a:rPr sz="3000" spc="-140" dirty="0">
                <a:latin typeface="Arial"/>
                <a:cs typeface="Arial"/>
              </a:rPr>
              <a:t>and </a:t>
            </a:r>
            <a:r>
              <a:rPr sz="3000" spc="10" dirty="0">
                <a:latin typeface="Arial"/>
                <a:cs typeface="Arial"/>
              </a:rPr>
              <a:t>will </a:t>
            </a:r>
            <a:r>
              <a:rPr sz="3000" spc="-85" dirty="0">
                <a:latin typeface="Arial"/>
                <a:cs typeface="Arial"/>
              </a:rPr>
              <a:t>suffer  financial </a:t>
            </a:r>
            <a:r>
              <a:rPr sz="3000" spc="-180" dirty="0">
                <a:latin typeface="Arial"/>
                <a:cs typeface="Arial"/>
              </a:rPr>
              <a:t>loss </a:t>
            </a:r>
            <a:r>
              <a:rPr sz="3000" spc="-90" dirty="0">
                <a:latin typeface="Arial"/>
                <a:cs typeface="Arial"/>
              </a:rPr>
              <a:t>on </a:t>
            </a:r>
            <a:r>
              <a:rPr sz="3000" spc="-35" dirty="0">
                <a:latin typeface="Arial"/>
                <a:cs typeface="Arial"/>
              </a:rPr>
              <a:t>the </a:t>
            </a:r>
            <a:r>
              <a:rPr sz="3000" spc="-130" dirty="0">
                <a:latin typeface="Arial"/>
                <a:cs typeface="Arial"/>
              </a:rPr>
              <a:t>occurrence </a:t>
            </a:r>
            <a:r>
              <a:rPr sz="3000" spc="-5" dirty="0">
                <a:latin typeface="Arial"/>
                <a:cs typeface="Arial"/>
              </a:rPr>
              <a:t>of </a:t>
            </a:r>
            <a:r>
              <a:rPr sz="3000" spc="-35" dirty="0">
                <a:latin typeface="Arial"/>
                <a:cs typeface="Arial"/>
              </a:rPr>
              <a:t>the </a:t>
            </a:r>
            <a:r>
              <a:rPr sz="3000" spc="-110" dirty="0">
                <a:latin typeface="Arial"/>
                <a:cs typeface="Arial"/>
              </a:rPr>
              <a:t>insured  </a:t>
            </a:r>
            <a:r>
              <a:rPr sz="3000" spc="-95" dirty="0">
                <a:latin typeface="Arial"/>
                <a:cs typeface="Arial"/>
              </a:rPr>
              <a:t>event.</a:t>
            </a:r>
            <a:endParaRPr sz="3000">
              <a:latin typeface="Arial"/>
              <a:cs typeface="Arial"/>
            </a:endParaRPr>
          </a:p>
          <a:p>
            <a:pPr marL="355600" marR="295910" indent="-342900" algn="just">
              <a:lnSpc>
                <a:spcPts val="2880"/>
              </a:lnSpc>
              <a:spcBef>
                <a:spcPts val="695"/>
              </a:spcBef>
              <a:buChar char="•"/>
              <a:tabLst>
                <a:tab pos="354965" algn="l"/>
                <a:tab pos="355600" algn="l"/>
              </a:tabLst>
            </a:pPr>
            <a:r>
              <a:rPr sz="3000" spc="-195" dirty="0">
                <a:latin typeface="Arial"/>
                <a:cs typeface="Arial"/>
              </a:rPr>
              <a:t>This </a:t>
            </a:r>
            <a:r>
              <a:rPr sz="3000" spc="-155" dirty="0">
                <a:latin typeface="Arial"/>
                <a:cs typeface="Arial"/>
              </a:rPr>
              <a:t>is </a:t>
            </a:r>
            <a:r>
              <a:rPr sz="3000" spc="-125" dirty="0">
                <a:latin typeface="Arial"/>
                <a:cs typeface="Arial"/>
              </a:rPr>
              <a:t>one </a:t>
            </a:r>
            <a:r>
              <a:rPr sz="3000" spc="-5" dirty="0">
                <a:latin typeface="Arial"/>
                <a:cs typeface="Arial"/>
              </a:rPr>
              <a:t>of </a:t>
            </a:r>
            <a:r>
              <a:rPr sz="3000" spc="-35" dirty="0">
                <a:latin typeface="Arial"/>
                <a:cs typeface="Arial"/>
              </a:rPr>
              <a:t>the </a:t>
            </a:r>
            <a:r>
              <a:rPr sz="3000" spc="-130" dirty="0">
                <a:latin typeface="Arial"/>
                <a:cs typeface="Arial"/>
              </a:rPr>
              <a:t>essential </a:t>
            </a:r>
            <a:r>
              <a:rPr sz="3000" spc="-90" dirty="0">
                <a:latin typeface="Arial"/>
                <a:cs typeface="Arial"/>
              </a:rPr>
              <a:t>requirements </a:t>
            </a:r>
            <a:r>
              <a:rPr sz="3000" spc="-5" dirty="0">
                <a:latin typeface="Arial"/>
                <a:cs typeface="Arial"/>
              </a:rPr>
              <a:t>of</a:t>
            </a:r>
            <a:r>
              <a:rPr sz="3000" spc="-590" dirty="0">
                <a:latin typeface="Arial"/>
                <a:cs typeface="Arial"/>
              </a:rPr>
              <a:t> </a:t>
            </a:r>
            <a:r>
              <a:rPr sz="3000" spc="-175" dirty="0">
                <a:latin typeface="Arial"/>
                <a:cs typeface="Arial"/>
              </a:rPr>
              <a:t>any  </a:t>
            </a:r>
            <a:r>
              <a:rPr sz="3000" spc="-140" dirty="0">
                <a:latin typeface="Arial"/>
                <a:cs typeface="Arial"/>
              </a:rPr>
              <a:t>insurance</a:t>
            </a:r>
            <a:r>
              <a:rPr sz="3000" spc="-160" dirty="0">
                <a:latin typeface="Arial"/>
                <a:cs typeface="Arial"/>
              </a:rPr>
              <a:t> </a:t>
            </a:r>
            <a:r>
              <a:rPr sz="3000" spc="-75" dirty="0">
                <a:latin typeface="Arial"/>
                <a:cs typeface="Arial"/>
              </a:rPr>
              <a:t>contract.</a:t>
            </a:r>
            <a:endParaRPr sz="3000">
              <a:latin typeface="Arial"/>
              <a:cs typeface="Arial"/>
            </a:endParaRPr>
          </a:p>
          <a:p>
            <a:pPr marL="355600" marR="111760" indent="-342900" algn="just">
              <a:lnSpc>
                <a:spcPct val="80000"/>
              </a:lnSpc>
              <a:spcBef>
                <a:spcPts val="745"/>
              </a:spcBef>
              <a:buChar char="•"/>
              <a:tabLst>
                <a:tab pos="354965" algn="l"/>
                <a:tab pos="355600" algn="l"/>
              </a:tabLst>
            </a:pPr>
            <a:r>
              <a:rPr sz="3000" spc="-125" dirty="0">
                <a:latin typeface="Arial"/>
                <a:cs typeface="Arial"/>
              </a:rPr>
              <a:t>Therefore </a:t>
            </a:r>
            <a:r>
              <a:rPr sz="3000" spc="-85" dirty="0">
                <a:latin typeface="Arial"/>
                <a:cs typeface="Arial"/>
              </a:rPr>
              <a:t>, </a:t>
            </a:r>
            <a:r>
              <a:rPr sz="3000" spc="-235" dirty="0">
                <a:latin typeface="Arial"/>
                <a:cs typeface="Arial"/>
              </a:rPr>
              <a:t>a </a:t>
            </a:r>
            <a:r>
              <a:rPr sz="3000" spc="-135" dirty="0">
                <a:latin typeface="Arial"/>
                <a:cs typeface="Arial"/>
              </a:rPr>
              <a:t>person </a:t>
            </a:r>
            <a:r>
              <a:rPr sz="3000" spc="-195" dirty="0">
                <a:latin typeface="Arial"/>
                <a:cs typeface="Arial"/>
              </a:rPr>
              <a:t>can </a:t>
            </a:r>
            <a:r>
              <a:rPr sz="3000" spc="-185" dirty="0">
                <a:latin typeface="Arial"/>
                <a:cs typeface="Arial"/>
              </a:rPr>
              <a:t>go </a:t>
            </a:r>
            <a:r>
              <a:rPr sz="3000" spc="-10" dirty="0">
                <a:latin typeface="Arial"/>
                <a:cs typeface="Arial"/>
              </a:rPr>
              <a:t>for </a:t>
            </a:r>
            <a:r>
              <a:rPr sz="3000" spc="-140" dirty="0">
                <a:latin typeface="Arial"/>
                <a:cs typeface="Arial"/>
              </a:rPr>
              <a:t>insurance </a:t>
            </a:r>
            <a:r>
              <a:rPr sz="3000" spc="-5" dirty="0">
                <a:latin typeface="Arial"/>
                <a:cs typeface="Arial"/>
              </a:rPr>
              <a:t>of</a:t>
            </a:r>
            <a:r>
              <a:rPr sz="3000" spc="-320" dirty="0">
                <a:latin typeface="Arial"/>
                <a:cs typeface="Arial"/>
              </a:rPr>
              <a:t> </a:t>
            </a:r>
            <a:r>
              <a:rPr sz="3000" spc="-80" dirty="0">
                <a:latin typeface="Arial"/>
                <a:cs typeface="Arial"/>
              </a:rPr>
              <a:t>only  </a:t>
            </a:r>
            <a:r>
              <a:rPr sz="3000" spc="-105" dirty="0">
                <a:latin typeface="Arial"/>
                <a:cs typeface="Arial"/>
              </a:rPr>
              <a:t>those </a:t>
            </a:r>
            <a:r>
              <a:rPr sz="3000" spc="-80" dirty="0">
                <a:latin typeface="Arial"/>
                <a:cs typeface="Arial"/>
              </a:rPr>
              <a:t>properties </a:t>
            </a:r>
            <a:r>
              <a:rPr sz="3000" spc="-95" dirty="0">
                <a:latin typeface="Arial"/>
                <a:cs typeface="Arial"/>
              </a:rPr>
              <a:t>where </a:t>
            </a:r>
            <a:r>
              <a:rPr sz="3000" spc="-140" dirty="0">
                <a:latin typeface="Arial"/>
                <a:cs typeface="Arial"/>
              </a:rPr>
              <a:t>he </a:t>
            </a:r>
            <a:r>
              <a:rPr sz="3000" spc="-165" dirty="0">
                <a:latin typeface="Arial"/>
                <a:cs typeface="Arial"/>
              </a:rPr>
              <a:t>stands </a:t>
            </a:r>
            <a:r>
              <a:rPr sz="3000" spc="25" dirty="0">
                <a:latin typeface="Arial"/>
                <a:cs typeface="Arial"/>
              </a:rPr>
              <a:t>to </a:t>
            </a:r>
            <a:r>
              <a:rPr sz="3000" spc="-50" dirty="0">
                <a:latin typeface="Arial"/>
                <a:cs typeface="Arial"/>
              </a:rPr>
              <a:t>benefit </a:t>
            </a:r>
            <a:r>
              <a:rPr sz="3000" spc="-130" dirty="0">
                <a:latin typeface="Arial"/>
                <a:cs typeface="Arial"/>
              </a:rPr>
              <a:t>by  </a:t>
            </a:r>
            <a:r>
              <a:rPr sz="3000" spc="-35" dirty="0">
                <a:latin typeface="Arial"/>
                <a:cs typeface="Arial"/>
              </a:rPr>
              <a:t>the </a:t>
            </a:r>
            <a:r>
              <a:rPr sz="3000" spc="-125" dirty="0">
                <a:latin typeface="Arial"/>
                <a:cs typeface="Arial"/>
              </a:rPr>
              <a:t>safety </a:t>
            </a:r>
            <a:r>
              <a:rPr sz="3000" spc="-5" dirty="0">
                <a:latin typeface="Arial"/>
                <a:cs typeface="Arial"/>
              </a:rPr>
              <a:t>of </a:t>
            </a:r>
            <a:r>
              <a:rPr sz="3000" spc="-35" dirty="0">
                <a:latin typeface="Arial"/>
                <a:cs typeface="Arial"/>
              </a:rPr>
              <a:t>the </a:t>
            </a:r>
            <a:r>
              <a:rPr sz="3000" spc="-80" dirty="0">
                <a:latin typeface="Arial"/>
                <a:cs typeface="Arial"/>
              </a:rPr>
              <a:t>property, </a:t>
            </a:r>
            <a:r>
              <a:rPr sz="3000" spc="-140" dirty="0">
                <a:latin typeface="Arial"/>
                <a:cs typeface="Arial"/>
              </a:rPr>
              <a:t>and </a:t>
            </a:r>
            <a:r>
              <a:rPr sz="3000" spc="5" dirty="0">
                <a:latin typeface="Arial"/>
                <a:cs typeface="Arial"/>
              </a:rPr>
              <a:t>will </a:t>
            </a:r>
            <a:r>
              <a:rPr sz="3000" spc="-85" dirty="0">
                <a:latin typeface="Arial"/>
                <a:cs typeface="Arial"/>
              </a:rPr>
              <a:t>suffer </a:t>
            </a:r>
            <a:r>
              <a:rPr sz="3000" spc="-160" dirty="0">
                <a:latin typeface="Arial"/>
                <a:cs typeface="Arial"/>
              </a:rPr>
              <a:t>loss,  </a:t>
            </a:r>
            <a:r>
              <a:rPr sz="3000" spc="-175" dirty="0">
                <a:latin typeface="Arial"/>
                <a:cs typeface="Arial"/>
              </a:rPr>
              <a:t>damage, </a:t>
            </a:r>
            <a:r>
              <a:rPr sz="3000" spc="-40" dirty="0">
                <a:latin typeface="Arial"/>
                <a:cs typeface="Arial"/>
              </a:rPr>
              <a:t>injury </a:t>
            </a:r>
            <a:r>
              <a:rPr sz="3000" spc="50" dirty="0">
                <a:latin typeface="Arial"/>
                <a:cs typeface="Arial"/>
              </a:rPr>
              <a:t>if </a:t>
            </a:r>
            <a:r>
              <a:rPr sz="3000" spc="-180" dirty="0">
                <a:latin typeface="Arial"/>
                <a:cs typeface="Arial"/>
              </a:rPr>
              <a:t>any </a:t>
            </a:r>
            <a:r>
              <a:rPr sz="3000" spc="-100" dirty="0">
                <a:latin typeface="Arial"/>
                <a:cs typeface="Arial"/>
              </a:rPr>
              <a:t>harm </a:t>
            </a:r>
            <a:r>
              <a:rPr sz="3000" spc="-165" dirty="0">
                <a:latin typeface="Arial"/>
                <a:cs typeface="Arial"/>
              </a:rPr>
              <a:t>takes </a:t>
            </a:r>
            <a:r>
              <a:rPr sz="3000" spc="-150" dirty="0">
                <a:latin typeface="Arial"/>
                <a:cs typeface="Arial"/>
              </a:rPr>
              <a:t>place </a:t>
            </a:r>
            <a:r>
              <a:rPr sz="3000" spc="25" dirty="0">
                <a:latin typeface="Arial"/>
                <a:cs typeface="Arial"/>
              </a:rPr>
              <a:t>to </a:t>
            </a:r>
            <a:r>
              <a:rPr sz="3000" spc="-190" dirty="0">
                <a:latin typeface="Arial"/>
                <a:cs typeface="Arial"/>
              </a:rPr>
              <a:t>such  </a:t>
            </a:r>
            <a:r>
              <a:rPr sz="3000" spc="-75" dirty="0">
                <a:latin typeface="Arial"/>
                <a:cs typeface="Arial"/>
              </a:rPr>
              <a:t>property.</a:t>
            </a:r>
            <a:endParaRPr sz="3000">
              <a:latin typeface="Arial"/>
              <a:cs typeface="Aria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535940" y="1607261"/>
            <a:ext cx="8072119" cy="4431983"/>
          </a:xfrm>
        </p:spPr>
        <p:txBody>
          <a:bodyPr/>
          <a:lstStyle/>
          <a:p>
            <a:pPr algn="just"/>
            <a:r>
              <a:rPr lang="en-US" sz="2400" b="1" dirty="0" smtClean="0"/>
              <a:t>7. TAX-SAVING PURPOSES:</a:t>
            </a:r>
            <a:r>
              <a:rPr lang="en-US" sz="2400" dirty="0" smtClean="0"/>
              <a:t> You could save taxes with insurance policies irrespective of what plan you buy. The premium you pay on an insurance policy is eligible for a maximum tax benefit of Rs 1.5 </a:t>
            </a:r>
            <a:r>
              <a:rPr lang="en-US" sz="2400" dirty="0" err="1" smtClean="0"/>
              <a:t>lakh</a:t>
            </a:r>
            <a:r>
              <a:rPr lang="en-US" sz="2400" dirty="0" smtClean="0"/>
              <a:t> under Section 80C, and for tax-free proceeds on death/maturity under Section 10 (D) of the Income Tax Act, 1961</a:t>
            </a:r>
            <a:r>
              <a:rPr lang="en-US" sz="2400" dirty="0" smtClean="0"/>
              <a:t>.</a:t>
            </a:r>
          </a:p>
          <a:p>
            <a:pPr algn="just"/>
            <a:r>
              <a:rPr lang="en-US" sz="2400" b="1" dirty="0" smtClean="0"/>
              <a:t>8. A TOOL FOR FORCED SAVINGS:</a:t>
            </a:r>
            <a:r>
              <a:rPr lang="en-US" sz="2400" dirty="0" smtClean="0"/>
              <a:t> If you choose a traditional or unit-liked policy, you pay a premium each month, which is higher than what it costs to insure you. This bit of extra money is invested and it accrues cash value. This cash can then be borrowed against the policy or you can choose to sell it or draw income from it.</a:t>
            </a:r>
            <a:endParaRPr lang="en-US" sz="24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535940" y="1607261"/>
            <a:ext cx="8072119" cy="4801314"/>
          </a:xfrm>
        </p:spPr>
        <p:txBody>
          <a:bodyPr/>
          <a:lstStyle/>
          <a:p>
            <a:pPr algn="just"/>
            <a:r>
              <a:rPr lang="en-US" sz="2400" b="1" dirty="0" smtClean="0"/>
              <a:t>9. YOU MAY NOT BE QUALIFIED FOR IT LATER: </a:t>
            </a:r>
            <a:r>
              <a:rPr lang="en-US" sz="2400" dirty="0" smtClean="0"/>
              <a:t>Life insurance policies run on uncertainties. You may be healthy now and paying a premium for life insurance may seem to be an added financial burden, but if you suddenly fall ill, you may not be allowed to but a life insurance policy. Therefore, it is imperative to buy one early on in your life because it remains in force if your health deteriorates later on. Insurance companies allow you to attach certain riders or benefits to your existing or new policy</a:t>
            </a:r>
            <a:r>
              <a:rPr lang="en-US" sz="2400" dirty="0" smtClean="0"/>
              <a:t>.</a:t>
            </a:r>
          </a:p>
          <a:p>
            <a:pPr algn="just"/>
            <a:endParaRPr lang="en-US" sz="2400" dirty="0" smtClean="0"/>
          </a:p>
          <a:p>
            <a:pPr algn="just"/>
            <a:r>
              <a:rPr lang="en-US" sz="2400" b="1" dirty="0" smtClean="0"/>
              <a:t>10. PEACE OF MIND:</a:t>
            </a:r>
            <a:r>
              <a:rPr lang="en-US" sz="2400" dirty="0" smtClean="0"/>
              <a:t> Death is unavoidable. In the face of tragedy, the least you can do for your family is to secure their financial future. Even if it is a small policy, you know that you've done all you can to help them tide over difficult times.</a:t>
            </a:r>
            <a:endParaRPr lang="en-US" sz="24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04800" y="304800"/>
            <a:ext cx="8610600" cy="7950435"/>
          </a:xfrm>
        </p:spPr>
        <p:txBody>
          <a:bodyPr/>
          <a:lstStyle/>
          <a:p>
            <a:r>
              <a:rPr lang="en-US" sz="2400" b="1" dirty="0" smtClean="0"/>
              <a:t>Retirement plans</a:t>
            </a:r>
            <a:endParaRPr lang="en-US" sz="2400" dirty="0" smtClean="0"/>
          </a:p>
          <a:p>
            <a:r>
              <a:rPr lang="en-US" sz="2400" dirty="0" smtClean="0"/>
              <a:t>As you retire, your monthly source of income comes to an end too. This may be a source of your worries and tension. But a life insurance will ensure that you have no worries as such.</a:t>
            </a:r>
          </a:p>
          <a:p>
            <a:r>
              <a:rPr lang="en-US" sz="2400" b="1" dirty="0" smtClean="0"/>
              <a:t>Helps to Buy various Options</a:t>
            </a:r>
            <a:endParaRPr lang="en-US" sz="2400" dirty="0" smtClean="0"/>
          </a:p>
          <a:p>
            <a:r>
              <a:rPr lang="en-US" sz="2400" dirty="0" smtClean="0"/>
              <a:t>Life insurance helps you get great deals and profits through a vast number of policies. As you invest in those policies and finish the term, you get the benefits of it. Therefore, it is an instrument, which helps you invest for a long time and achieve your goals later on.</a:t>
            </a:r>
          </a:p>
          <a:p>
            <a:r>
              <a:rPr lang="en-US" sz="2400" b="1" dirty="0" smtClean="0"/>
              <a:t>A Savings Tool</a:t>
            </a:r>
            <a:endParaRPr lang="en-US" sz="2400" dirty="0" smtClean="0"/>
          </a:p>
          <a:p>
            <a:r>
              <a:rPr lang="en-US" sz="2400" dirty="0" smtClean="0"/>
              <a:t>There is no doubt, life insurance acts as a tool and source for saving money. It is your real life piggy bank where you can add and invest in it, take up a variety of policies to secure your future and save the money lifelong. There are various policies, which will benefit you when you invest in them as early as possible. Hence, it is imperative that you buy such policies early in life. </a:t>
            </a:r>
          </a:p>
          <a:p>
            <a:endParaRPr lang="en-US"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598926" y="461899"/>
            <a:ext cx="1945005" cy="696595"/>
          </a:xfrm>
          <a:prstGeom prst="rect">
            <a:avLst/>
          </a:prstGeom>
        </p:spPr>
        <p:txBody>
          <a:bodyPr vert="horz" wrap="square" lIns="0" tIns="13335" rIns="0" bIns="0" rtlCol="0">
            <a:spAutoFit/>
          </a:bodyPr>
          <a:lstStyle/>
          <a:p>
            <a:pPr marL="12700">
              <a:lnSpc>
                <a:spcPct val="100000"/>
              </a:lnSpc>
              <a:spcBef>
                <a:spcPts val="105"/>
              </a:spcBef>
            </a:pPr>
            <a:r>
              <a:rPr spc="-625" dirty="0"/>
              <a:t>E</a:t>
            </a:r>
            <a:r>
              <a:rPr spc="-550" dirty="0"/>
              <a:t>x</a:t>
            </a:r>
            <a:r>
              <a:rPr spc="-170" dirty="0"/>
              <a:t>ample</a:t>
            </a:r>
          </a:p>
        </p:txBody>
      </p:sp>
      <p:sp>
        <p:nvSpPr>
          <p:cNvPr id="3" name="object 3"/>
          <p:cNvSpPr txBox="1"/>
          <p:nvPr/>
        </p:nvSpPr>
        <p:spPr>
          <a:xfrm>
            <a:off x="535940" y="1537461"/>
            <a:ext cx="8013700" cy="4964051"/>
          </a:xfrm>
          <a:prstGeom prst="rect">
            <a:avLst/>
          </a:prstGeom>
        </p:spPr>
        <p:txBody>
          <a:bodyPr vert="horz" wrap="square" lIns="0" tIns="94615" rIns="0" bIns="0" rtlCol="0">
            <a:spAutoFit/>
          </a:bodyPr>
          <a:lstStyle/>
          <a:p>
            <a:pPr marL="355600" marR="293370" indent="-342900" algn="just">
              <a:lnSpc>
                <a:spcPct val="80000"/>
              </a:lnSpc>
              <a:spcBef>
                <a:spcPts val="745"/>
              </a:spcBef>
              <a:buChar char="•"/>
              <a:tabLst>
                <a:tab pos="354965" algn="l"/>
                <a:tab pos="355600" algn="l"/>
              </a:tabLst>
            </a:pPr>
            <a:r>
              <a:rPr sz="2800" dirty="0">
                <a:latin typeface="Arial"/>
                <a:cs typeface="Arial"/>
              </a:rPr>
              <a:t>If</a:t>
            </a:r>
            <a:r>
              <a:rPr sz="2800" spc="-140" dirty="0">
                <a:latin typeface="Arial"/>
                <a:cs typeface="Arial"/>
              </a:rPr>
              <a:t> </a:t>
            </a:r>
            <a:r>
              <a:rPr sz="2800" spc="-30" dirty="0">
                <a:latin typeface="Arial"/>
                <a:cs typeface="Arial"/>
              </a:rPr>
              <a:t>the</a:t>
            </a:r>
            <a:r>
              <a:rPr sz="2800" spc="-155" dirty="0">
                <a:latin typeface="Arial"/>
                <a:cs typeface="Arial"/>
              </a:rPr>
              <a:t> </a:t>
            </a:r>
            <a:r>
              <a:rPr sz="2800" spc="-145" dirty="0">
                <a:latin typeface="Arial"/>
                <a:cs typeface="Arial"/>
              </a:rPr>
              <a:t>house</a:t>
            </a:r>
            <a:r>
              <a:rPr sz="2800" spc="-160" dirty="0">
                <a:latin typeface="Arial"/>
                <a:cs typeface="Arial"/>
              </a:rPr>
              <a:t> </a:t>
            </a:r>
            <a:r>
              <a:rPr sz="2800" spc="-110" dirty="0">
                <a:latin typeface="Arial"/>
                <a:cs typeface="Arial"/>
              </a:rPr>
              <a:t>you</a:t>
            </a:r>
            <a:r>
              <a:rPr sz="2800" spc="-140" dirty="0">
                <a:latin typeface="Arial"/>
                <a:cs typeface="Arial"/>
              </a:rPr>
              <a:t> </a:t>
            </a:r>
            <a:r>
              <a:rPr sz="2800" spc="-65" dirty="0">
                <a:latin typeface="Arial"/>
                <a:cs typeface="Arial"/>
              </a:rPr>
              <a:t>own</a:t>
            </a:r>
            <a:r>
              <a:rPr sz="2800" spc="-145" dirty="0">
                <a:latin typeface="Arial"/>
                <a:cs typeface="Arial"/>
              </a:rPr>
              <a:t> </a:t>
            </a:r>
            <a:r>
              <a:rPr sz="2800" spc="-140" dirty="0">
                <a:latin typeface="Arial"/>
                <a:cs typeface="Arial"/>
              </a:rPr>
              <a:t>is </a:t>
            </a:r>
            <a:r>
              <a:rPr sz="2800" spc="-160" dirty="0">
                <a:latin typeface="Arial"/>
                <a:cs typeface="Arial"/>
              </a:rPr>
              <a:t>damaged </a:t>
            </a:r>
            <a:r>
              <a:rPr sz="2800" spc="-114" dirty="0">
                <a:latin typeface="Arial"/>
                <a:cs typeface="Arial"/>
              </a:rPr>
              <a:t>by</a:t>
            </a:r>
            <a:r>
              <a:rPr sz="2800" spc="-140" dirty="0">
                <a:latin typeface="Arial"/>
                <a:cs typeface="Arial"/>
              </a:rPr>
              <a:t> </a:t>
            </a:r>
            <a:r>
              <a:rPr sz="2800" spc="-30" dirty="0">
                <a:latin typeface="Arial"/>
                <a:cs typeface="Arial"/>
              </a:rPr>
              <a:t>fire,</a:t>
            </a:r>
            <a:r>
              <a:rPr sz="2800" spc="-140" dirty="0">
                <a:latin typeface="Arial"/>
                <a:cs typeface="Arial"/>
              </a:rPr>
              <a:t> </a:t>
            </a:r>
            <a:r>
              <a:rPr sz="2800" spc="-30" dirty="0">
                <a:latin typeface="Arial"/>
                <a:cs typeface="Arial"/>
              </a:rPr>
              <a:t>the</a:t>
            </a:r>
            <a:r>
              <a:rPr sz="2800" spc="-155" dirty="0">
                <a:latin typeface="Arial"/>
                <a:cs typeface="Arial"/>
              </a:rPr>
              <a:t> </a:t>
            </a:r>
            <a:r>
              <a:rPr sz="2800" spc="-120" dirty="0">
                <a:latin typeface="Arial"/>
                <a:cs typeface="Arial"/>
              </a:rPr>
              <a:t>value</a:t>
            </a:r>
            <a:r>
              <a:rPr sz="2800" spc="-165" dirty="0">
                <a:latin typeface="Arial"/>
                <a:cs typeface="Arial"/>
              </a:rPr>
              <a:t> </a:t>
            </a:r>
            <a:r>
              <a:rPr sz="2800" spc="-10" dirty="0">
                <a:latin typeface="Arial"/>
                <a:cs typeface="Arial"/>
              </a:rPr>
              <a:t>of  </a:t>
            </a:r>
            <a:r>
              <a:rPr sz="2800" spc="-75" dirty="0">
                <a:latin typeface="Arial"/>
                <a:cs typeface="Arial"/>
              </a:rPr>
              <a:t>your </a:t>
            </a:r>
            <a:r>
              <a:rPr sz="2800" spc="-145" dirty="0">
                <a:latin typeface="Arial"/>
                <a:cs typeface="Arial"/>
              </a:rPr>
              <a:t>house </a:t>
            </a:r>
            <a:r>
              <a:rPr sz="2800" spc="-200" dirty="0">
                <a:latin typeface="Arial"/>
                <a:cs typeface="Arial"/>
              </a:rPr>
              <a:t>has </a:t>
            </a:r>
            <a:r>
              <a:rPr sz="2800" spc="-125" dirty="0">
                <a:latin typeface="Arial"/>
                <a:cs typeface="Arial"/>
              </a:rPr>
              <a:t>been </a:t>
            </a:r>
            <a:r>
              <a:rPr sz="2800" spc="-110" dirty="0">
                <a:latin typeface="Arial"/>
                <a:cs typeface="Arial"/>
              </a:rPr>
              <a:t>reduced </a:t>
            </a:r>
            <a:r>
              <a:rPr sz="2800" spc="-114" dirty="0">
                <a:latin typeface="Arial"/>
                <a:cs typeface="Arial"/>
              </a:rPr>
              <a:t>by </a:t>
            </a:r>
            <a:r>
              <a:rPr sz="2800" spc="-30" dirty="0">
                <a:latin typeface="Arial"/>
                <a:cs typeface="Arial"/>
              </a:rPr>
              <a:t>the </a:t>
            </a:r>
            <a:r>
              <a:rPr sz="2800" spc="-190" dirty="0">
                <a:latin typeface="Arial"/>
                <a:cs typeface="Arial"/>
              </a:rPr>
              <a:t>damages  </a:t>
            </a:r>
            <a:r>
              <a:rPr sz="2800" spc="-125" dirty="0">
                <a:latin typeface="Arial"/>
                <a:cs typeface="Arial"/>
              </a:rPr>
              <a:t>sustained </a:t>
            </a:r>
            <a:r>
              <a:rPr sz="2800" spc="-35" dirty="0">
                <a:latin typeface="Arial"/>
                <a:cs typeface="Arial"/>
              </a:rPr>
              <a:t>in </a:t>
            </a:r>
            <a:r>
              <a:rPr sz="2800" spc="-30" dirty="0">
                <a:latin typeface="Arial"/>
                <a:cs typeface="Arial"/>
              </a:rPr>
              <a:t>the</a:t>
            </a:r>
            <a:r>
              <a:rPr sz="2800" spc="-290" dirty="0">
                <a:latin typeface="Arial"/>
                <a:cs typeface="Arial"/>
              </a:rPr>
              <a:t> </a:t>
            </a:r>
            <a:r>
              <a:rPr sz="2800" spc="-30" dirty="0">
                <a:latin typeface="Arial"/>
                <a:cs typeface="Arial"/>
              </a:rPr>
              <a:t>fire.</a:t>
            </a:r>
            <a:endParaRPr sz="2800">
              <a:latin typeface="Arial"/>
              <a:cs typeface="Arial"/>
            </a:endParaRPr>
          </a:p>
          <a:p>
            <a:pPr marL="355600" marR="116205" indent="-342900" algn="just">
              <a:lnSpc>
                <a:spcPts val="2590"/>
              </a:lnSpc>
              <a:spcBef>
                <a:spcPts val="630"/>
              </a:spcBef>
              <a:buChar char="•"/>
              <a:tabLst>
                <a:tab pos="355600" algn="l"/>
              </a:tabLst>
            </a:pPr>
            <a:r>
              <a:rPr sz="2800" spc="-65" dirty="0">
                <a:latin typeface="Arial"/>
                <a:cs typeface="Arial"/>
              </a:rPr>
              <a:t>Whether</a:t>
            </a:r>
            <a:r>
              <a:rPr sz="2800" spc="-175" dirty="0">
                <a:latin typeface="Arial"/>
                <a:cs typeface="Arial"/>
              </a:rPr>
              <a:t> </a:t>
            </a:r>
            <a:r>
              <a:rPr sz="2800" spc="-110" dirty="0">
                <a:latin typeface="Arial"/>
                <a:cs typeface="Arial"/>
              </a:rPr>
              <a:t>you</a:t>
            </a:r>
            <a:r>
              <a:rPr sz="2800" spc="-140" dirty="0">
                <a:latin typeface="Arial"/>
                <a:cs typeface="Arial"/>
              </a:rPr>
              <a:t> </a:t>
            </a:r>
            <a:r>
              <a:rPr sz="2800" spc="-160" dirty="0">
                <a:latin typeface="Arial"/>
                <a:cs typeface="Arial"/>
              </a:rPr>
              <a:t>pay</a:t>
            </a:r>
            <a:r>
              <a:rPr sz="2800" spc="-145" dirty="0">
                <a:latin typeface="Arial"/>
                <a:cs typeface="Arial"/>
              </a:rPr>
              <a:t> </a:t>
            </a:r>
            <a:r>
              <a:rPr sz="2800" spc="20" dirty="0">
                <a:latin typeface="Arial"/>
                <a:cs typeface="Arial"/>
              </a:rPr>
              <a:t>to</a:t>
            </a:r>
            <a:r>
              <a:rPr sz="2800" spc="-140" dirty="0">
                <a:latin typeface="Arial"/>
                <a:cs typeface="Arial"/>
              </a:rPr>
              <a:t> </a:t>
            </a:r>
            <a:r>
              <a:rPr sz="2800" spc="-165" dirty="0">
                <a:latin typeface="Arial"/>
                <a:cs typeface="Arial"/>
              </a:rPr>
              <a:t>have</a:t>
            </a:r>
            <a:r>
              <a:rPr sz="2800" spc="-160" dirty="0">
                <a:latin typeface="Arial"/>
                <a:cs typeface="Arial"/>
              </a:rPr>
              <a:t> </a:t>
            </a:r>
            <a:r>
              <a:rPr sz="2800" spc="-30" dirty="0">
                <a:latin typeface="Arial"/>
                <a:cs typeface="Arial"/>
              </a:rPr>
              <a:t>the</a:t>
            </a:r>
            <a:r>
              <a:rPr sz="2800" spc="-145" dirty="0">
                <a:latin typeface="Arial"/>
                <a:cs typeface="Arial"/>
              </a:rPr>
              <a:t> house</a:t>
            </a:r>
            <a:r>
              <a:rPr sz="2800" spc="-160" dirty="0">
                <a:latin typeface="Arial"/>
                <a:cs typeface="Arial"/>
              </a:rPr>
              <a:t> </a:t>
            </a:r>
            <a:r>
              <a:rPr sz="2800" spc="-20" dirty="0">
                <a:latin typeface="Arial"/>
                <a:cs typeface="Arial"/>
              </a:rPr>
              <a:t>rebuilt</a:t>
            </a:r>
            <a:r>
              <a:rPr sz="2800" spc="-160" dirty="0">
                <a:latin typeface="Arial"/>
                <a:cs typeface="Arial"/>
              </a:rPr>
              <a:t> </a:t>
            </a:r>
            <a:r>
              <a:rPr sz="2800" spc="-25" dirty="0">
                <a:latin typeface="Arial"/>
                <a:cs typeface="Arial"/>
              </a:rPr>
              <a:t>or</a:t>
            </a:r>
            <a:r>
              <a:rPr sz="2800" spc="-145" dirty="0">
                <a:latin typeface="Arial"/>
                <a:cs typeface="Arial"/>
              </a:rPr>
              <a:t> </a:t>
            </a:r>
            <a:r>
              <a:rPr sz="2800" spc="-110" dirty="0">
                <a:latin typeface="Arial"/>
                <a:cs typeface="Arial"/>
              </a:rPr>
              <a:t>you</a:t>
            </a:r>
            <a:r>
              <a:rPr sz="2800" spc="-140" dirty="0">
                <a:latin typeface="Arial"/>
                <a:cs typeface="Arial"/>
              </a:rPr>
              <a:t> </a:t>
            </a:r>
            <a:r>
              <a:rPr sz="2800" spc="-125" dirty="0">
                <a:latin typeface="Arial"/>
                <a:cs typeface="Arial"/>
              </a:rPr>
              <a:t>and  </a:t>
            </a:r>
            <a:r>
              <a:rPr sz="2800" spc="-90" dirty="0">
                <a:latin typeface="Arial"/>
                <a:cs typeface="Arial"/>
              </a:rPr>
              <a:t>up </a:t>
            </a:r>
            <a:r>
              <a:rPr sz="2800" spc="-105" dirty="0">
                <a:latin typeface="Arial"/>
                <a:cs typeface="Arial"/>
              </a:rPr>
              <a:t>selling </a:t>
            </a:r>
            <a:r>
              <a:rPr sz="2800" spc="85" dirty="0">
                <a:latin typeface="Arial"/>
                <a:cs typeface="Arial"/>
              </a:rPr>
              <a:t>it </a:t>
            </a:r>
            <a:r>
              <a:rPr sz="2800" spc="-40" dirty="0">
                <a:latin typeface="Arial"/>
                <a:cs typeface="Arial"/>
              </a:rPr>
              <a:t>at </a:t>
            </a:r>
            <a:r>
              <a:rPr sz="2800" spc="-210" dirty="0">
                <a:latin typeface="Arial"/>
                <a:cs typeface="Arial"/>
              </a:rPr>
              <a:t>a </a:t>
            </a:r>
            <a:r>
              <a:rPr sz="2800" spc="-114" dirty="0">
                <a:latin typeface="Arial"/>
                <a:cs typeface="Arial"/>
              </a:rPr>
              <a:t>reduced </a:t>
            </a:r>
            <a:r>
              <a:rPr sz="2800" spc="-85" dirty="0">
                <a:latin typeface="Arial"/>
                <a:cs typeface="Arial"/>
              </a:rPr>
              <a:t>price. </a:t>
            </a:r>
            <a:r>
              <a:rPr sz="2800" spc="-285" dirty="0">
                <a:latin typeface="Arial"/>
                <a:cs typeface="Arial"/>
              </a:rPr>
              <a:t>You </a:t>
            </a:r>
            <a:r>
              <a:rPr sz="2800" spc="-165" dirty="0">
                <a:latin typeface="Arial"/>
                <a:cs typeface="Arial"/>
              </a:rPr>
              <a:t>have </a:t>
            </a:r>
            <a:r>
              <a:rPr sz="2800" spc="20" dirty="0">
                <a:latin typeface="Arial"/>
                <a:cs typeface="Arial"/>
              </a:rPr>
              <a:t>to </a:t>
            </a:r>
            <a:r>
              <a:rPr sz="2800" spc="-95" dirty="0">
                <a:latin typeface="Arial"/>
                <a:cs typeface="Arial"/>
              </a:rPr>
              <a:t>suffered </a:t>
            </a:r>
            <a:r>
              <a:rPr sz="2800" spc="-210" dirty="0">
                <a:latin typeface="Arial"/>
                <a:cs typeface="Arial"/>
              </a:rPr>
              <a:t>a  </a:t>
            </a:r>
            <a:r>
              <a:rPr sz="2800" spc="-80" dirty="0">
                <a:latin typeface="Arial"/>
                <a:cs typeface="Arial"/>
              </a:rPr>
              <a:t>financial </a:t>
            </a:r>
            <a:r>
              <a:rPr sz="2800" spc="-165" dirty="0">
                <a:latin typeface="Arial"/>
                <a:cs typeface="Arial"/>
              </a:rPr>
              <a:t>loss </a:t>
            </a:r>
            <a:r>
              <a:rPr sz="2800" spc="-75" dirty="0">
                <a:latin typeface="Arial"/>
                <a:cs typeface="Arial"/>
              </a:rPr>
              <a:t>resulting </a:t>
            </a:r>
            <a:r>
              <a:rPr sz="2800" spc="-30" dirty="0">
                <a:latin typeface="Arial"/>
                <a:cs typeface="Arial"/>
              </a:rPr>
              <a:t>from the</a:t>
            </a:r>
            <a:r>
              <a:rPr sz="2800" spc="-385" dirty="0">
                <a:latin typeface="Arial"/>
                <a:cs typeface="Arial"/>
              </a:rPr>
              <a:t> </a:t>
            </a:r>
            <a:r>
              <a:rPr sz="2800" spc="-30" dirty="0">
                <a:latin typeface="Arial"/>
                <a:cs typeface="Arial"/>
              </a:rPr>
              <a:t>fire.</a:t>
            </a:r>
            <a:endParaRPr sz="2800">
              <a:latin typeface="Arial"/>
              <a:cs typeface="Arial"/>
            </a:endParaRPr>
          </a:p>
          <a:p>
            <a:pPr marL="355600" marR="5080" indent="-342900" algn="just">
              <a:lnSpc>
                <a:spcPts val="2590"/>
              </a:lnSpc>
              <a:spcBef>
                <a:spcPts val="655"/>
              </a:spcBef>
              <a:buChar char="•"/>
              <a:tabLst>
                <a:tab pos="354965" algn="l"/>
                <a:tab pos="355600" algn="l"/>
                <a:tab pos="4328795" algn="l"/>
              </a:tabLst>
            </a:pPr>
            <a:r>
              <a:rPr sz="2800" spc="-250" dirty="0">
                <a:latin typeface="Arial"/>
                <a:cs typeface="Arial"/>
              </a:rPr>
              <a:t>By </a:t>
            </a:r>
            <a:r>
              <a:rPr sz="2800" spc="-85" dirty="0">
                <a:latin typeface="Arial"/>
                <a:cs typeface="Arial"/>
              </a:rPr>
              <a:t>contrast, </a:t>
            </a:r>
            <a:r>
              <a:rPr sz="2800" spc="45" dirty="0">
                <a:latin typeface="Arial"/>
                <a:cs typeface="Arial"/>
              </a:rPr>
              <a:t>if </a:t>
            </a:r>
            <a:r>
              <a:rPr sz="2800" spc="-75" dirty="0">
                <a:latin typeface="Arial"/>
                <a:cs typeface="Arial"/>
              </a:rPr>
              <a:t>your </a:t>
            </a:r>
            <a:r>
              <a:rPr sz="2800" spc="-100" dirty="0">
                <a:latin typeface="Arial"/>
                <a:cs typeface="Arial"/>
              </a:rPr>
              <a:t>neighbor’s </a:t>
            </a:r>
            <a:r>
              <a:rPr sz="2800" spc="-135" dirty="0">
                <a:latin typeface="Arial"/>
                <a:cs typeface="Arial"/>
              </a:rPr>
              <a:t>house, </a:t>
            </a:r>
            <a:r>
              <a:rPr sz="2800" spc="-75" dirty="0">
                <a:latin typeface="Arial"/>
                <a:cs typeface="Arial"/>
              </a:rPr>
              <a:t>which </a:t>
            </a:r>
            <a:r>
              <a:rPr sz="2800" spc="-110" dirty="0">
                <a:latin typeface="Arial"/>
                <a:cs typeface="Arial"/>
              </a:rPr>
              <a:t>you </a:t>
            </a:r>
            <a:r>
              <a:rPr sz="2800" spc="-85" dirty="0">
                <a:latin typeface="Arial"/>
                <a:cs typeface="Arial"/>
              </a:rPr>
              <a:t>do</a:t>
            </a:r>
            <a:r>
              <a:rPr sz="2800" spc="-515" dirty="0">
                <a:latin typeface="Arial"/>
                <a:cs typeface="Arial"/>
              </a:rPr>
              <a:t> </a:t>
            </a:r>
            <a:r>
              <a:rPr sz="2800" spc="-5" dirty="0">
                <a:latin typeface="Arial"/>
                <a:cs typeface="Arial"/>
              </a:rPr>
              <a:t>not  </a:t>
            </a:r>
            <a:r>
              <a:rPr sz="2800" spc="-70" dirty="0">
                <a:latin typeface="Arial"/>
                <a:cs typeface="Arial"/>
              </a:rPr>
              <a:t>own, </a:t>
            </a:r>
            <a:r>
              <a:rPr sz="2800" spc="-140" dirty="0">
                <a:latin typeface="Arial"/>
                <a:cs typeface="Arial"/>
              </a:rPr>
              <a:t>is </a:t>
            </a:r>
            <a:r>
              <a:rPr sz="2800" spc="-155" dirty="0">
                <a:latin typeface="Arial"/>
                <a:cs typeface="Arial"/>
              </a:rPr>
              <a:t>damaged </a:t>
            </a:r>
            <a:r>
              <a:rPr sz="2800" spc="-114" dirty="0">
                <a:latin typeface="Arial"/>
                <a:cs typeface="Arial"/>
              </a:rPr>
              <a:t>by </a:t>
            </a:r>
            <a:r>
              <a:rPr sz="2800" spc="-30" dirty="0">
                <a:latin typeface="Arial"/>
                <a:cs typeface="Arial"/>
              </a:rPr>
              <a:t>fire, </a:t>
            </a:r>
            <a:r>
              <a:rPr sz="2800" spc="-110" dirty="0">
                <a:latin typeface="Arial"/>
                <a:cs typeface="Arial"/>
              </a:rPr>
              <a:t>you </a:t>
            </a:r>
            <a:r>
              <a:rPr sz="2800" spc="-160" dirty="0">
                <a:latin typeface="Arial"/>
                <a:cs typeface="Arial"/>
              </a:rPr>
              <a:t>may </a:t>
            </a:r>
            <a:r>
              <a:rPr sz="2800" spc="-75" dirty="0">
                <a:latin typeface="Arial"/>
                <a:cs typeface="Arial"/>
              </a:rPr>
              <a:t>feel </a:t>
            </a:r>
            <a:r>
              <a:rPr sz="2800" spc="-125" dirty="0">
                <a:latin typeface="Arial"/>
                <a:cs typeface="Arial"/>
              </a:rPr>
              <a:t>sympathy </a:t>
            </a:r>
            <a:r>
              <a:rPr sz="2800" spc="-15" dirty="0">
                <a:latin typeface="Arial"/>
                <a:cs typeface="Arial"/>
              </a:rPr>
              <a:t>for  </a:t>
            </a:r>
            <a:r>
              <a:rPr sz="2800" spc="-75" dirty="0">
                <a:latin typeface="Arial"/>
                <a:cs typeface="Arial"/>
              </a:rPr>
              <a:t>your </a:t>
            </a:r>
            <a:r>
              <a:rPr sz="2800" spc="-85" dirty="0">
                <a:latin typeface="Arial"/>
                <a:cs typeface="Arial"/>
              </a:rPr>
              <a:t>neighbor </a:t>
            </a:r>
            <a:r>
              <a:rPr sz="2800" spc="-125" dirty="0">
                <a:latin typeface="Arial"/>
                <a:cs typeface="Arial"/>
              </a:rPr>
              <a:t>and</a:t>
            </a:r>
            <a:r>
              <a:rPr sz="2800" spc="-270" dirty="0">
                <a:latin typeface="Arial"/>
                <a:cs typeface="Arial"/>
              </a:rPr>
              <a:t> </a:t>
            </a:r>
            <a:r>
              <a:rPr sz="2800" spc="-110" dirty="0">
                <a:latin typeface="Arial"/>
                <a:cs typeface="Arial"/>
              </a:rPr>
              <a:t>you</a:t>
            </a:r>
            <a:r>
              <a:rPr sz="2800" spc="-135" dirty="0">
                <a:latin typeface="Arial"/>
                <a:cs typeface="Arial"/>
              </a:rPr>
              <a:t> </a:t>
            </a:r>
            <a:r>
              <a:rPr sz="2800" spc="-155" dirty="0">
                <a:latin typeface="Arial"/>
                <a:cs typeface="Arial"/>
              </a:rPr>
              <a:t>may	</a:t>
            </a:r>
            <a:r>
              <a:rPr sz="2800" spc="-145" dirty="0">
                <a:latin typeface="Arial"/>
                <a:cs typeface="Arial"/>
              </a:rPr>
              <a:t>even </a:t>
            </a:r>
            <a:r>
              <a:rPr sz="2800" spc="-125" dirty="0">
                <a:latin typeface="Arial"/>
                <a:cs typeface="Arial"/>
              </a:rPr>
              <a:t>be </a:t>
            </a:r>
            <a:r>
              <a:rPr sz="2800" spc="-55" dirty="0">
                <a:latin typeface="Arial"/>
                <a:cs typeface="Arial"/>
              </a:rPr>
              <a:t>emotionally  </a:t>
            </a:r>
            <a:r>
              <a:rPr sz="2800" spc="-100" dirty="0">
                <a:latin typeface="Arial"/>
                <a:cs typeface="Arial"/>
              </a:rPr>
              <a:t>upset, </a:t>
            </a:r>
            <a:r>
              <a:rPr sz="2800" spc="-10" dirty="0">
                <a:latin typeface="Arial"/>
                <a:cs typeface="Arial"/>
              </a:rPr>
              <a:t>but </a:t>
            </a:r>
            <a:r>
              <a:rPr sz="2800" spc="-110" dirty="0">
                <a:latin typeface="Arial"/>
                <a:cs typeface="Arial"/>
              </a:rPr>
              <a:t>you </a:t>
            </a:r>
            <a:r>
              <a:rPr sz="2800" spc="-165" dirty="0">
                <a:latin typeface="Arial"/>
                <a:cs typeface="Arial"/>
              </a:rPr>
              <a:t>have </a:t>
            </a:r>
            <a:r>
              <a:rPr sz="2800" spc="-5" dirty="0">
                <a:latin typeface="Arial"/>
                <a:cs typeface="Arial"/>
              </a:rPr>
              <a:t>not </a:t>
            </a:r>
            <a:r>
              <a:rPr sz="2800" spc="-95" dirty="0">
                <a:latin typeface="Arial"/>
                <a:cs typeface="Arial"/>
              </a:rPr>
              <a:t>suffered </a:t>
            </a:r>
            <a:r>
              <a:rPr sz="2800" spc="-210" dirty="0">
                <a:latin typeface="Arial"/>
                <a:cs typeface="Arial"/>
              </a:rPr>
              <a:t>a </a:t>
            </a:r>
            <a:r>
              <a:rPr sz="2800" spc="-80" dirty="0">
                <a:latin typeface="Arial"/>
                <a:cs typeface="Arial"/>
              </a:rPr>
              <a:t>financial </a:t>
            </a:r>
            <a:r>
              <a:rPr sz="2800" spc="-165" dirty="0">
                <a:latin typeface="Arial"/>
                <a:cs typeface="Arial"/>
              </a:rPr>
              <a:t>loss </a:t>
            </a:r>
            <a:r>
              <a:rPr sz="2800" spc="-35" dirty="0">
                <a:latin typeface="Arial"/>
                <a:cs typeface="Arial"/>
              </a:rPr>
              <a:t>from  </a:t>
            </a:r>
            <a:r>
              <a:rPr sz="2800" spc="-30" dirty="0">
                <a:latin typeface="Arial"/>
                <a:cs typeface="Arial"/>
              </a:rPr>
              <a:t>the</a:t>
            </a:r>
            <a:r>
              <a:rPr sz="2800" spc="-165" dirty="0">
                <a:latin typeface="Arial"/>
                <a:cs typeface="Arial"/>
              </a:rPr>
              <a:t> </a:t>
            </a:r>
            <a:r>
              <a:rPr sz="2800" spc="-30" dirty="0">
                <a:latin typeface="Arial"/>
                <a:cs typeface="Arial"/>
              </a:rPr>
              <a:t>fire,</a:t>
            </a:r>
            <a:r>
              <a:rPr sz="2800" spc="-140" dirty="0">
                <a:latin typeface="Arial"/>
                <a:cs typeface="Arial"/>
              </a:rPr>
              <a:t> </a:t>
            </a:r>
            <a:r>
              <a:rPr sz="2800" spc="-10" dirty="0">
                <a:latin typeface="Arial"/>
                <a:cs typeface="Arial"/>
              </a:rPr>
              <a:t>but</a:t>
            </a:r>
            <a:r>
              <a:rPr sz="2800" spc="-165" dirty="0">
                <a:latin typeface="Arial"/>
                <a:cs typeface="Arial"/>
              </a:rPr>
              <a:t> </a:t>
            </a:r>
            <a:r>
              <a:rPr sz="2800" spc="-35" dirty="0">
                <a:latin typeface="Arial"/>
                <a:cs typeface="Arial"/>
              </a:rPr>
              <a:t>in</a:t>
            </a:r>
            <a:r>
              <a:rPr sz="2800" spc="-145" dirty="0">
                <a:latin typeface="Arial"/>
                <a:cs typeface="Arial"/>
              </a:rPr>
              <a:t> </a:t>
            </a:r>
            <a:r>
              <a:rPr sz="2800" spc="-50" dirty="0">
                <a:latin typeface="Arial"/>
                <a:cs typeface="Arial"/>
              </a:rPr>
              <a:t>this</a:t>
            </a:r>
            <a:r>
              <a:rPr sz="2800" spc="-140" dirty="0">
                <a:latin typeface="Arial"/>
                <a:cs typeface="Arial"/>
              </a:rPr>
              <a:t> </a:t>
            </a:r>
            <a:r>
              <a:rPr sz="2800" spc="-135" dirty="0">
                <a:latin typeface="Arial"/>
                <a:cs typeface="Arial"/>
              </a:rPr>
              <a:t>example</a:t>
            </a:r>
            <a:r>
              <a:rPr sz="2800" spc="-160" dirty="0">
                <a:latin typeface="Arial"/>
                <a:cs typeface="Arial"/>
              </a:rPr>
              <a:t> </a:t>
            </a:r>
            <a:r>
              <a:rPr sz="2800" spc="-110" dirty="0">
                <a:latin typeface="Arial"/>
                <a:cs typeface="Arial"/>
              </a:rPr>
              <a:t>you</a:t>
            </a:r>
            <a:r>
              <a:rPr sz="2800" spc="-145" dirty="0">
                <a:latin typeface="Arial"/>
                <a:cs typeface="Arial"/>
              </a:rPr>
              <a:t> </a:t>
            </a:r>
            <a:r>
              <a:rPr sz="2800" spc="-85" dirty="0">
                <a:latin typeface="Arial"/>
                <a:cs typeface="Arial"/>
              </a:rPr>
              <a:t>do</a:t>
            </a:r>
            <a:r>
              <a:rPr sz="2800" spc="-135" dirty="0">
                <a:latin typeface="Arial"/>
                <a:cs typeface="Arial"/>
              </a:rPr>
              <a:t> </a:t>
            </a:r>
            <a:r>
              <a:rPr sz="2800" spc="-5" dirty="0">
                <a:latin typeface="Arial"/>
                <a:cs typeface="Arial"/>
              </a:rPr>
              <a:t>not</a:t>
            </a:r>
            <a:r>
              <a:rPr sz="2800" spc="-150" dirty="0">
                <a:latin typeface="Arial"/>
                <a:cs typeface="Arial"/>
              </a:rPr>
              <a:t> </a:t>
            </a:r>
            <a:r>
              <a:rPr sz="2800" spc="-165" dirty="0">
                <a:latin typeface="Arial"/>
                <a:cs typeface="Arial"/>
              </a:rPr>
              <a:t>have</a:t>
            </a:r>
            <a:r>
              <a:rPr sz="2800" spc="-150" dirty="0">
                <a:latin typeface="Arial"/>
                <a:cs typeface="Arial"/>
              </a:rPr>
              <a:t> </a:t>
            </a:r>
            <a:r>
              <a:rPr sz="2800" spc="-145" dirty="0">
                <a:latin typeface="Arial"/>
                <a:cs typeface="Arial"/>
              </a:rPr>
              <a:t>an</a:t>
            </a:r>
            <a:endParaRPr sz="2800">
              <a:latin typeface="Arial"/>
              <a:cs typeface="Arial"/>
            </a:endParaRPr>
          </a:p>
          <a:p>
            <a:pPr marL="355600" algn="just">
              <a:lnSpc>
                <a:spcPts val="2625"/>
              </a:lnSpc>
            </a:pPr>
            <a:r>
              <a:rPr sz="2800" spc="-100" dirty="0">
                <a:latin typeface="Arial"/>
                <a:cs typeface="Arial"/>
              </a:rPr>
              <a:t>insurable </a:t>
            </a:r>
            <a:r>
              <a:rPr sz="2800" spc="-60" dirty="0">
                <a:latin typeface="Arial"/>
                <a:cs typeface="Arial"/>
              </a:rPr>
              <a:t>interest </a:t>
            </a:r>
            <a:r>
              <a:rPr sz="2800" spc="-35" dirty="0">
                <a:latin typeface="Arial"/>
                <a:cs typeface="Arial"/>
              </a:rPr>
              <a:t>in </a:t>
            </a:r>
            <a:r>
              <a:rPr sz="2800" spc="-75" dirty="0">
                <a:latin typeface="Arial"/>
                <a:cs typeface="Arial"/>
              </a:rPr>
              <a:t>your </a:t>
            </a:r>
            <a:r>
              <a:rPr sz="2800" spc="-100" dirty="0">
                <a:latin typeface="Arial"/>
                <a:cs typeface="Arial"/>
              </a:rPr>
              <a:t>neighbor’s</a:t>
            </a:r>
            <a:r>
              <a:rPr sz="2800" spc="-480" dirty="0">
                <a:latin typeface="Arial"/>
                <a:cs typeface="Arial"/>
              </a:rPr>
              <a:t> </a:t>
            </a:r>
            <a:r>
              <a:rPr sz="2800" spc="-135" dirty="0">
                <a:latin typeface="Arial"/>
                <a:cs typeface="Arial"/>
              </a:rPr>
              <a:t>house.</a:t>
            </a:r>
            <a:endParaRPr sz="2800">
              <a:latin typeface="Arial"/>
              <a:cs typeface="Aria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578989" y="461899"/>
            <a:ext cx="3985260" cy="567463"/>
          </a:xfrm>
          <a:prstGeom prst="rect">
            <a:avLst/>
          </a:prstGeom>
        </p:spPr>
        <p:txBody>
          <a:bodyPr vert="horz" wrap="square" lIns="0" tIns="13335" rIns="0" bIns="0" rtlCol="0">
            <a:spAutoFit/>
          </a:bodyPr>
          <a:lstStyle/>
          <a:p>
            <a:pPr marL="12700">
              <a:lnSpc>
                <a:spcPct val="100000"/>
              </a:lnSpc>
              <a:spcBef>
                <a:spcPts val="105"/>
              </a:spcBef>
            </a:pPr>
            <a:r>
              <a:rPr sz="3600" spc="-175" dirty="0"/>
              <a:t>2</a:t>
            </a:r>
            <a:r>
              <a:rPr sz="3600" spc="-175"/>
              <a:t>) </a:t>
            </a:r>
            <a:r>
              <a:rPr lang="en-US" sz="3600" spc="-135" dirty="0" smtClean="0"/>
              <a:t>At most good faith</a:t>
            </a:r>
            <a:endParaRPr sz="3600" spc="-150" dirty="0"/>
          </a:p>
        </p:txBody>
      </p:sp>
      <p:sp>
        <p:nvSpPr>
          <p:cNvPr id="3" name="object 3"/>
          <p:cNvSpPr txBox="1"/>
          <p:nvPr/>
        </p:nvSpPr>
        <p:spPr>
          <a:xfrm>
            <a:off x="535940" y="1526794"/>
            <a:ext cx="7909559" cy="3882601"/>
          </a:xfrm>
          <a:prstGeom prst="rect">
            <a:avLst/>
          </a:prstGeom>
        </p:spPr>
        <p:txBody>
          <a:bodyPr vert="horz" wrap="square" lIns="0" tIns="12700" rIns="0" bIns="0" rtlCol="0">
            <a:spAutoFit/>
          </a:bodyPr>
          <a:lstStyle/>
          <a:p>
            <a:pPr marL="355600" indent="-342900" algn="just">
              <a:lnSpc>
                <a:spcPct val="100000"/>
              </a:lnSpc>
              <a:spcBef>
                <a:spcPts val="100"/>
              </a:spcBef>
              <a:buChar char="•"/>
              <a:tabLst>
                <a:tab pos="354965" algn="l"/>
                <a:tab pos="355600" algn="l"/>
              </a:tabLst>
            </a:pPr>
            <a:r>
              <a:rPr sz="2800" spc="-95" dirty="0">
                <a:latin typeface="Arial"/>
                <a:cs typeface="Arial"/>
              </a:rPr>
              <a:t>Uberrima </a:t>
            </a:r>
            <a:r>
              <a:rPr sz="2800" spc="-110" dirty="0">
                <a:latin typeface="Arial"/>
                <a:cs typeface="Arial"/>
              </a:rPr>
              <a:t>fides </a:t>
            </a:r>
            <a:r>
              <a:rPr sz="2800" spc="-175" dirty="0">
                <a:latin typeface="Arial"/>
                <a:cs typeface="Arial"/>
              </a:rPr>
              <a:t>– </a:t>
            </a:r>
            <a:r>
              <a:rPr sz="2800" spc="-105" dirty="0">
                <a:latin typeface="Arial"/>
                <a:cs typeface="Arial"/>
              </a:rPr>
              <a:t>Almost </a:t>
            </a:r>
            <a:r>
              <a:rPr sz="2800" spc="-140" dirty="0">
                <a:latin typeface="Arial"/>
                <a:cs typeface="Arial"/>
              </a:rPr>
              <a:t>good</a:t>
            </a:r>
            <a:r>
              <a:rPr sz="2800" spc="-290" dirty="0">
                <a:latin typeface="Arial"/>
                <a:cs typeface="Arial"/>
              </a:rPr>
              <a:t> </a:t>
            </a:r>
            <a:r>
              <a:rPr sz="2800" spc="-25" dirty="0">
                <a:latin typeface="Arial"/>
                <a:cs typeface="Arial"/>
              </a:rPr>
              <a:t>faith</a:t>
            </a:r>
            <a:endParaRPr sz="2800">
              <a:latin typeface="Arial"/>
              <a:cs typeface="Arial"/>
            </a:endParaRPr>
          </a:p>
          <a:p>
            <a:pPr marL="355600" marR="325120" indent="-342900" algn="just">
              <a:lnSpc>
                <a:spcPct val="80000"/>
              </a:lnSpc>
              <a:spcBef>
                <a:spcPts val="720"/>
              </a:spcBef>
              <a:buChar char="•"/>
              <a:tabLst>
                <a:tab pos="354965" algn="l"/>
                <a:tab pos="355600" algn="l"/>
              </a:tabLst>
            </a:pPr>
            <a:r>
              <a:rPr sz="2800" spc="-220" dirty="0">
                <a:latin typeface="Arial"/>
                <a:cs typeface="Arial"/>
              </a:rPr>
              <a:t>The </a:t>
            </a:r>
            <a:r>
              <a:rPr sz="2800" spc="-145" dirty="0">
                <a:latin typeface="Arial"/>
                <a:cs typeface="Arial"/>
              </a:rPr>
              <a:t>insurance </a:t>
            </a:r>
            <a:r>
              <a:rPr sz="2800" spc="-75" dirty="0">
                <a:latin typeface="Arial"/>
                <a:cs typeface="Arial"/>
              </a:rPr>
              <a:t>contract </a:t>
            </a:r>
            <a:r>
              <a:rPr sz="2800" spc="-95" dirty="0">
                <a:latin typeface="Arial"/>
                <a:cs typeface="Arial"/>
              </a:rPr>
              <a:t>must </a:t>
            </a:r>
            <a:r>
              <a:rPr sz="2800" spc="-140" dirty="0">
                <a:latin typeface="Arial"/>
                <a:cs typeface="Arial"/>
              </a:rPr>
              <a:t>be </a:t>
            </a:r>
            <a:r>
              <a:rPr sz="2800" spc="-185" dirty="0">
                <a:latin typeface="Arial"/>
                <a:cs typeface="Arial"/>
              </a:rPr>
              <a:t>based </a:t>
            </a:r>
            <a:r>
              <a:rPr sz="2800" spc="-95" dirty="0">
                <a:latin typeface="Arial"/>
                <a:cs typeface="Arial"/>
              </a:rPr>
              <a:t>on</a:t>
            </a:r>
            <a:r>
              <a:rPr sz="2800" spc="-285" dirty="0">
                <a:latin typeface="Arial"/>
                <a:cs typeface="Arial"/>
              </a:rPr>
              <a:t> </a:t>
            </a:r>
            <a:r>
              <a:rPr sz="2800" spc="-140" dirty="0">
                <a:latin typeface="Arial"/>
                <a:cs typeface="Arial"/>
              </a:rPr>
              <a:t>good  </a:t>
            </a:r>
            <a:r>
              <a:rPr sz="2800" spc="-35" dirty="0">
                <a:latin typeface="Arial"/>
                <a:cs typeface="Arial"/>
              </a:rPr>
              <a:t>faith.</a:t>
            </a:r>
            <a:endParaRPr sz="2800">
              <a:latin typeface="Arial"/>
              <a:cs typeface="Arial"/>
            </a:endParaRPr>
          </a:p>
          <a:p>
            <a:pPr marL="355600" marR="428625" indent="-342900" algn="just">
              <a:lnSpc>
                <a:spcPts val="2880"/>
              </a:lnSpc>
              <a:spcBef>
                <a:spcPts val="695"/>
              </a:spcBef>
              <a:buChar char="•"/>
              <a:tabLst>
                <a:tab pos="354965" algn="l"/>
                <a:tab pos="355600" algn="l"/>
              </a:tabLst>
            </a:pPr>
            <a:r>
              <a:rPr sz="2800" dirty="0">
                <a:latin typeface="Arial"/>
                <a:cs typeface="Arial"/>
              </a:rPr>
              <a:t>If </a:t>
            </a:r>
            <a:r>
              <a:rPr sz="2800" spc="-35" dirty="0">
                <a:latin typeface="Arial"/>
                <a:cs typeface="Arial"/>
              </a:rPr>
              <a:t>the </a:t>
            </a:r>
            <a:r>
              <a:rPr sz="2800" spc="-145" dirty="0">
                <a:latin typeface="Arial"/>
                <a:cs typeface="Arial"/>
              </a:rPr>
              <a:t>insurance </a:t>
            </a:r>
            <a:r>
              <a:rPr sz="2800" spc="-75" dirty="0">
                <a:latin typeface="Arial"/>
                <a:cs typeface="Arial"/>
              </a:rPr>
              <a:t>contract </a:t>
            </a:r>
            <a:r>
              <a:rPr sz="2800" spc="-155" dirty="0">
                <a:latin typeface="Arial"/>
                <a:cs typeface="Arial"/>
              </a:rPr>
              <a:t>is </a:t>
            </a:r>
            <a:r>
              <a:rPr sz="2800" spc="-80" dirty="0">
                <a:latin typeface="Arial"/>
                <a:cs typeface="Arial"/>
              </a:rPr>
              <a:t>obtained</a:t>
            </a:r>
            <a:r>
              <a:rPr sz="2800" spc="-620" dirty="0">
                <a:latin typeface="Arial"/>
                <a:cs typeface="Arial"/>
              </a:rPr>
              <a:t> </a:t>
            </a:r>
            <a:r>
              <a:rPr sz="2800" spc="-125" dirty="0">
                <a:latin typeface="Arial"/>
                <a:cs typeface="Arial"/>
              </a:rPr>
              <a:t>by </a:t>
            </a:r>
            <a:r>
              <a:rPr sz="2800" spc="-160" dirty="0">
                <a:latin typeface="Arial"/>
                <a:cs typeface="Arial"/>
              </a:rPr>
              <a:t>way </a:t>
            </a:r>
            <a:r>
              <a:rPr sz="2800" dirty="0">
                <a:latin typeface="Arial"/>
                <a:cs typeface="Arial"/>
              </a:rPr>
              <a:t>of  </a:t>
            </a:r>
            <a:r>
              <a:rPr sz="2800" spc="-75" dirty="0">
                <a:latin typeface="Arial"/>
                <a:cs typeface="Arial"/>
              </a:rPr>
              <a:t>fraud </a:t>
            </a:r>
            <a:r>
              <a:rPr sz="2800" spc="-20" dirty="0">
                <a:latin typeface="Arial"/>
                <a:cs typeface="Arial"/>
              </a:rPr>
              <a:t>or </a:t>
            </a:r>
            <a:r>
              <a:rPr sz="2800" spc="-95" dirty="0">
                <a:latin typeface="Arial"/>
                <a:cs typeface="Arial"/>
              </a:rPr>
              <a:t>misrepresentation </a:t>
            </a:r>
            <a:r>
              <a:rPr sz="2800" spc="85" dirty="0">
                <a:latin typeface="Arial"/>
                <a:cs typeface="Arial"/>
              </a:rPr>
              <a:t>it</a:t>
            </a:r>
            <a:r>
              <a:rPr sz="2800" spc="-430" dirty="0">
                <a:latin typeface="Arial"/>
                <a:cs typeface="Arial"/>
              </a:rPr>
              <a:t> </a:t>
            </a:r>
            <a:r>
              <a:rPr sz="2800" spc="-160" dirty="0">
                <a:latin typeface="Arial"/>
                <a:cs typeface="Arial"/>
              </a:rPr>
              <a:t>is </a:t>
            </a:r>
            <a:r>
              <a:rPr sz="2800" spc="-85" dirty="0">
                <a:latin typeface="Arial"/>
                <a:cs typeface="Arial"/>
              </a:rPr>
              <a:t>void.</a:t>
            </a:r>
            <a:endParaRPr sz="2800">
              <a:latin typeface="Arial"/>
              <a:cs typeface="Arial"/>
            </a:endParaRPr>
          </a:p>
          <a:p>
            <a:pPr marL="355600" marR="5080" indent="-342900" algn="just">
              <a:lnSpc>
                <a:spcPct val="80000"/>
              </a:lnSpc>
              <a:spcBef>
                <a:spcPts val="750"/>
              </a:spcBef>
              <a:buChar char="•"/>
              <a:tabLst>
                <a:tab pos="354965" algn="l"/>
                <a:tab pos="355600" algn="l"/>
              </a:tabLst>
            </a:pPr>
            <a:r>
              <a:rPr sz="2800" spc="-135" dirty="0">
                <a:latin typeface="Arial"/>
                <a:cs typeface="Arial"/>
              </a:rPr>
              <a:t>When </a:t>
            </a:r>
            <a:r>
              <a:rPr sz="2800" spc="-165" dirty="0">
                <a:latin typeface="Arial"/>
                <a:cs typeface="Arial"/>
              </a:rPr>
              <a:t>an </a:t>
            </a:r>
            <a:r>
              <a:rPr sz="2800" spc="-70" dirty="0">
                <a:latin typeface="Arial"/>
                <a:cs typeface="Arial"/>
              </a:rPr>
              <a:t>individual </a:t>
            </a:r>
            <a:r>
              <a:rPr sz="2800" spc="-110" dirty="0">
                <a:latin typeface="Arial"/>
                <a:cs typeface="Arial"/>
              </a:rPr>
              <a:t>apply </a:t>
            </a:r>
            <a:r>
              <a:rPr sz="2800" spc="-10" dirty="0">
                <a:latin typeface="Arial"/>
                <a:cs typeface="Arial"/>
              </a:rPr>
              <a:t>for </a:t>
            </a:r>
            <a:r>
              <a:rPr sz="2800" spc="-40" dirty="0">
                <a:latin typeface="Arial"/>
                <a:cs typeface="Arial"/>
              </a:rPr>
              <a:t>life </a:t>
            </a:r>
            <a:r>
              <a:rPr sz="2800" spc="-135" dirty="0">
                <a:latin typeface="Arial"/>
                <a:cs typeface="Arial"/>
              </a:rPr>
              <a:t>insurance, </a:t>
            </a:r>
            <a:r>
              <a:rPr sz="2800" spc="95" dirty="0">
                <a:latin typeface="Arial"/>
                <a:cs typeface="Arial"/>
              </a:rPr>
              <a:t>it </a:t>
            </a:r>
            <a:r>
              <a:rPr sz="2800" spc="-155" dirty="0">
                <a:latin typeface="Arial"/>
                <a:cs typeface="Arial"/>
              </a:rPr>
              <a:t>is  </a:t>
            </a:r>
            <a:r>
              <a:rPr sz="2800" spc="-30" dirty="0">
                <a:latin typeface="Arial"/>
                <a:cs typeface="Arial"/>
              </a:rPr>
              <a:t>important </a:t>
            </a:r>
            <a:r>
              <a:rPr sz="2800" spc="30" dirty="0">
                <a:latin typeface="Arial"/>
                <a:cs typeface="Arial"/>
              </a:rPr>
              <a:t>to </a:t>
            </a:r>
            <a:r>
              <a:rPr sz="2800" spc="-140" dirty="0">
                <a:latin typeface="Arial"/>
                <a:cs typeface="Arial"/>
              </a:rPr>
              <a:t>answer </a:t>
            </a:r>
            <a:r>
              <a:rPr sz="2800" spc="-65" dirty="0">
                <a:latin typeface="Arial"/>
                <a:cs typeface="Arial"/>
              </a:rPr>
              <a:t>all </a:t>
            </a:r>
            <a:r>
              <a:rPr sz="2800" spc="-120" dirty="0">
                <a:latin typeface="Arial"/>
                <a:cs typeface="Arial"/>
              </a:rPr>
              <a:t>questions </a:t>
            </a:r>
            <a:r>
              <a:rPr sz="2800" spc="5" dirty="0">
                <a:latin typeface="Arial"/>
                <a:cs typeface="Arial"/>
              </a:rPr>
              <a:t>truthfully </a:t>
            </a:r>
            <a:r>
              <a:rPr sz="2800" spc="-145" dirty="0">
                <a:latin typeface="Arial"/>
                <a:cs typeface="Arial"/>
              </a:rPr>
              <a:t>and  </a:t>
            </a:r>
            <a:r>
              <a:rPr sz="2800" spc="30" dirty="0">
                <a:latin typeface="Arial"/>
                <a:cs typeface="Arial"/>
              </a:rPr>
              <a:t>to</a:t>
            </a:r>
            <a:r>
              <a:rPr sz="2800" spc="-175" dirty="0">
                <a:latin typeface="Arial"/>
                <a:cs typeface="Arial"/>
              </a:rPr>
              <a:t> </a:t>
            </a:r>
            <a:r>
              <a:rPr sz="2800" spc="-70" dirty="0">
                <a:latin typeface="Arial"/>
                <a:cs typeface="Arial"/>
              </a:rPr>
              <a:t>volunteer</a:t>
            </a:r>
            <a:r>
              <a:rPr sz="2800" spc="-155" dirty="0">
                <a:latin typeface="Arial"/>
                <a:cs typeface="Arial"/>
              </a:rPr>
              <a:t> </a:t>
            </a:r>
            <a:r>
              <a:rPr sz="2800" spc="-180" dirty="0">
                <a:latin typeface="Arial"/>
                <a:cs typeface="Arial"/>
              </a:rPr>
              <a:t>any</a:t>
            </a:r>
            <a:r>
              <a:rPr sz="2800" spc="-155" dirty="0">
                <a:latin typeface="Arial"/>
                <a:cs typeface="Arial"/>
              </a:rPr>
              <a:t> </a:t>
            </a:r>
            <a:r>
              <a:rPr sz="2800" spc="-45" dirty="0">
                <a:latin typeface="Arial"/>
                <a:cs typeface="Arial"/>
              </a:rPr>
              <a:t>information</a:t>
            </a:r>
            <a:r>
              <a:rPr sz="2800" spc="-160" dirty="0">
                <a:latin typeface="Arial"/>
                <a:cs typeface="Arial"/>
              </a:rPr>
              <a:t> even</a:t>
            </a:r>
            <a:r>
              <a:rPr sz="2800" spc="-165" dirty="0">
                <a:latin typeface="Arial"/>
                <a:cs typeface="Arial"/>
              </a:rPr>
              <a:t> </a:t>
            </a:r>
            <a:r>
              <a:rPr sz="2800" spc="50" dirty="0">
                <a:latin typeface="Arial"/>
                <a:cs typeface="Arial"/>
              </a:rPr>
              <a:t>if</a:t>
            </a:r>
            <a:r>
              <a:rPr sz="2800" spc="-165" dirty="0">
                <a:latin typeface="Arial"/>
                <a:cs typeface="Arial"/>
              </a:rPr>
              <a:t> </a:t>
            </a:r>
            <a:r>
              <a:rPr sz="2800" spc="-10" dirty="0">
                <a:latin typeface="Arial"/>
                <a:cs typeface="Arial"/>
              </a:rPr>
              <a:t>not</a:t>
            </a:r>
            <a:r>
              <a:rPr sz="2800" spc="-160" dirty="0">
                <a:latin typeface="Arial"/>
                <a:cs typeface="Arial"/>
              </a:rPr>
              <a:t> </a:t>
            </a:r>
            <a:r>
              <a:rPr sz="2800" spc="-190" dirty="0">
                <a:latin typeface="Arial"/>
                <a:cs typeface="Arial"/>
              </a:rPr>
              <a:t>asked,</a:t>
            </a:r>
            <a:r>
              <a:rPr sz="2800" spc="-165" dirty="0">
                <a:latin typeface="Arial"/>
                <a:cs typeface="Arial"/>
              </a:rPr>
              <a:t> </a:t>
            </a:r>
            <a:r>
              <a:rPr sz="2800" spc="50" dirty="0">
                <a:latin typeface="Arial"/>
                <a:cs typeface="Arial"/>
              </a:rPr>
              <a:t>if  </a:t>
            </a:r>
            <a:r>
              <a:rPr sz="2800" spc="-35" dirty="0">
                <a:latin typeface="Arial"/>
                <a:cs typeface="Arial"/>
              </a:rPr>
              <a:t>in </a:t>
            </a:r>
            <a:r>
              <a:rPr sz="2800" spc="-55" dirty="0">
                <a:latin typeface="Arial"/>
                <a:cs typeface="Arial"/>
              </a:rPr>
              <a:t>doubt, </a:t>
            </a:r>
            <a:r>
              <a:rPr sz="2800" spc="-60" dirty="0">
                <a:latin typeface="Arial"/>
                <a:cs typeface="Arial"/>
              </a:rPr>
              <a:t>just </a:t>
            </a:r>
            <a:r>
              <a:rPr sz="2800" spc="-155" dirty="0">
                <a:latin typeface="Arial"/>
                <a:cs typeface="Arial"/>
              </a:rPr>
              <a:t>disclose </a:t>
            </a:r>
            <a:r>
              <a:rPr sz="2800" spc="35" dirty="0">
                <a:latin typeface="Arial"/>
                <a:cs typeface="Arial"/>
              </a:rPr>
              <a:t>it. </a:t>
            </a:r>
            <a:r>
              <a:rPr sz="2800" spc="-145" dirty="0">
                <a:latin typeface="Arial"/>
                <a:cs typeface="Arial"/>
              </a:rPr>
              <a:t>Failure </a:t>
            </a:r>
            <a:r>
              <a:rPr sz="2800" spc="30" dirty="0">
                <a:latin typeface="Arial"/>
                <a:cs typeface="Arial"/>
              </a:rPr>
              <a:t>to </a:t>
            </a:r>
            <a:r>
              <a:rPr sz="2800" spc="-155" dirty="0">
                <a:latin typeface="Arial"/>
                <a:cs typeface="Arial"/>
              </a:rPr>
              <a:t>disclose  </a:t>
            </a:r>
            <a:r>
              <a:rPr sz="2800" spc="-70" dirty="0">
                <a:latin typeface="Arial"/>
                <a:cs typeface="Arial"/>
              </a:rPr>
              <a:t>material </a:t>
            </a:r>
            <a:r>
              <a:rPr sz="2800" spc="-125" dirty="0">
                <a:latin typeface="Arial"/>
                <a:cs typeface="Arial"/>
              </a:rPr>
              <a:t>facts </a:t>
            </a:r>
            <a:r>
              <a:rPr sz="2800" spc="-105" dirty="0">
                <a:latin typeface="Arial"/>
                <a:cs typeface="Arial"/>
              </a:rPr>
              <a:t>could </a:t>
            </a:r>
            <a:r>
              <a:rPr sz="2800" spc="-85" dirty="0">
                <a:latin typeface="Arial"/>
                <a:cs typeface="Arial"/>
              </a:rPr>
              <a:t>render </a:t>
            </a:r>
            <a:r>
              <a:rPr sz="2800" spc="-35" dirty="0">
                <a:latin typeface="Arial"/>
                <a:cs typeface="Arial"/>
              </a:rPr>
              <a:t>the </a:t>
            </a:r>
            <a:r>
              <a:rPr sz="2800" spc="-50" dirty="0">
                <a:latin typeface="Arial"/>
                <a:cs typeface="Arial"/>
              </a:rPr>
              <a:t>entire </a:t>
            </a:r>
            <a:r>
              <a:rPr sz="2800" spc="-75" dirty="0">
                <a:latin typeface="Arial"/>
                <a:cs typeface="Arial"/>
              </a:rPr>
              <a:t>contract  </a:t>
            </a:r>
            <a:r>
              <a:rPr sz="2800" spc="-85" dirty="0">
                <a:latin typeface="Arial"/>
                <a:cs typeface="Arial"/>
              </a:rPr>
              <a:t>void.</a:t>
            </a:r>
            <a:endParaRPr sz="2800">
              <a:latin typeface="Arial"/>
              <a:cs typeface="Aria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598926" y="461899"/>
            <a:ext cx="1945005" cy="696595"/>
          </a:xfrm>
          <a:prstGeom prst="rect">
            <a:avLst/>
          </a:prstGeom>
        </p:spPr>
        <p:txBody>
          <a:bodyPr vert="horz" wrap="square" lIns="0" tIns="13335" rIns="0" bIns="0" rtlCol="0">
            <a:spAutoFit/>
          </a:bodyPr>
          <a:lstStyle/>
          <a:p>
            <a:pPr marL="12700">
              <a:lnSpc>
                <a:spcPct val="100000"/>
              </a:lnSpc>
              <a:spcBef>
                <a:spcPts val="105"/>
              </a:spcBef>
            </a:pPr>
            <a:r>
              <a:rPr spc="-625" dirty="0"/>
              <a:t>E</a:t>
            </a:r>
            <a:r>
              <a:rPr spc="-550" dirty="0"/>
              <a:t>x</a:t>
            </a:r>
            <a:r>
              <a:rPr spc="-170" dirty="0"/>
              <a:t>ample</a:t>
            </a:r>
          </a:p>
        </p:txBody>
      </p:sp>
      <p:sp>
        <p:nvSpPr>
          <p:cNvPr id="3" name="object 3"/>
          <p:cNvSpPr txBox="1"/>
          <p:nvPr/>
        </p:nvSpPr>
        <p:spPr>
          <a:xfrm>
            <a:off x="535940" y="1537461"/>
            <a:ext cx="8023859" cy="4635500"/>
          </a:xfrm>
          <a:prstGeom prst="rect">
            <a:avLst/>
          </a:prstGeom>
        </p:spPr>
        <p:txBody>
          <a:bodyPr vert="horz" wrap="square" lIns="0" tIns="94615" rIns="0" bIns="0" rtlCol="0">
            <a:spAutoFit/>
          </a:bodyPr>
          <a:lstStyle/>
          <a:p>
            <a:pPr marL="355600" marR="24130" indent="-342900" algn="just">
              <a:lnSpc>
                <a:spcPct val="80000"/>
              </a:lnSpc>
              <a:spcBef>
                <a:spcPts val="745"/>
              </a:spcBef>
              <a:buChar char="•"/>
              <a:tabLst>
                <a:tab pos="354965" algn="l"/>
                <a:tab pos="355600" algn="l"/>
              </a:tabLst>
            </a:pPr>
            <a:r>
              <a:rPr sz="2700" dirty="0">
                <a:latin typeface="Arial"/>
                <a:cs typeface="Arial"/>
              </a:rPr>
              <a:t>If </a:t>
            </a:r>
            <a:r>
              <a:rPr sz="2700" spc="-210" dirty="0">
                <a:latin typeface="Arial"/>
                <a:cs typeface="Arial"/>
              </a:rPr>
              <a:t>a </a:t>
            </a:r>
            <a:r>
              <a:rPr sz="2700" spc="-125" dirty="0">
                <a:latin typeface="Arial"/>
                <a:cs typeface="Arial"/>
              </a:rPr>
              <a:t>person </a:t>
            </a:r>
            <a:r>
              <a:rPr sz="2700" spc="-190" dirty="0">
                <a:latin typeface="Arial"/>
                <a:cs typeface="Arial"/>
              </a:rPr>
              <a:t>was </a:t>
            </a:r>
            <a:r>
              <a:rPr sz="2700" spc="-85" dirty="0">
                <a:latin typeface="Arial"/>
                <a:cs typeface="Arial"/>
              </a:rPr>
              <a:t>suffering </a:t>
            </a:r>
            <a:r>
              <a:rPr sz="2700" spc="-30" dirty="0">
                <a:latin typeface="Arial"/>
                <a:cs typeface="Arial"/>
              </a:rPr>
              <a:t>from </a:t>
            </a:r>
            <a:r>
              <a:rPr sz="2700" spc="-100" dirty="0">
                <a:latin typeface="Arial"/>
                <a:cs typeface="Arial"/>
              </a:rPr>
              <a:t>sinusitis </a:t>
            </a:r>
            <a:r>
              <a:rPr sz="2700" spc="-10" dirty="0">
                <a:latin typeface="Arial"/>
                <a:cs typeface="Arial"/>
              </a:rPr>
              <a:t>but </a:t>
            </a:r>
            <a:r>
              <a:rPr sz="2700" spc="-55" dirty="0">
                <a:latin typeface="Arial"/>
                <a:cs typeface="Arial"/>
              </a:rPr>
              <a:t>did </a:t>
            </a:r>
            <a:r>
              <a:rPr sz="2700" spc="-5" dirty="0">
                <a:latin typeface="Arial"/>
                <a:cs typeface="Arial"/>
              </a:rPr>
              <a:t>not  </a:t>
            </a:r>
            <a:r>
              <a:rPr sz="2700" spc="-140" dirty="0">
                <a:latin typeface="Arial"/>
                <a:cs typeface="Arial"/>
              </a:rPr>
              <a:t>disclose</a:t>
            </a:r>
            <a:r>
              <a:rPr sz="2700" spc="-170" dirty="0">
                <a:latin typeface="Arial"/>
                <a:cs typeface="Arial"/>
              </a:rPr>
              <a:t> </a:t>
            </a:r>
            <a:r>
              <a:rPr sz="2700" spc="30" dirty="0">
                <a:latin typeface="Arial"/>
                <a:cs typeface="Arial"/>
              </a:rPr>
              <a:t>it,</a:t>
            </a:r>
            <a:r>
              <a:rPr sz="2700" spc="-140" dirty="0">
                <a:latin typeface="Arial"/>
                <a:cs typeface="Arial"/>
              </a:rPr>
              <a:t> </a:t>
            </a:r>
            <a:r>
              <a:rPr sz="2700" spc="-35" dirty="0">
                <a:latin typeface="Arial"/>
                <a:cs typeface="Arial"/>
              </a:rPr>
              <a:t>the</a:t>
            </a:r>
            <a:r>
              <a:rPr sz="2700" spc="-150" dirty="0">
                <a:latin typeface="Arial"/>
                <a:cs typeface="Arial"/>
              </a:rPr>
              <a:t> </a:t>
            </a:r>
            <a:r>
              <a:rPr sz="2700" spc="-45" dirty="0">
                <a:latin typeface="Arial"/>
                <a:cs typeface="Arial"/>
              </a:rPr>
              <a:t>entire</a:t>
            </a:r>
            <a:r>
              <a:rPr sz="2700" spc="-160" dirty="0">
                <a:latin typeface="Arial"/>
                <a:cs typeface="Arial"/>
              </a:rPr>
              <a:t> </a:t>
            </a:r>
            <a:r>
              <a:rPr sz="2700" spc="-70" dirty="0">
                <a:latin typeface="Arial"/>
                <a:cs typeface="Arial"/>
              </a:rPr>
              <a:t>contract</a:t>
            </a:r>
            <a:r>
              <a:rPr sz="2700" spc="-155" dirty="0">
                <a:latin typeface="Arial"/>
                <a:cs typeface="Arial"/>
              </a:rPr>
              <a:t> </a:t>
            </a:r>
            <a:r>
              <a:rPr sz="2700" spc="-95" dirty="0">
                <a:latin typeface="Arial"/>
                <a:cs typeface="Arial"/>
              </a:rPr>
              <a:t>could</a:t>
            </a:r>
            <a:r>
              <a:rPr sz="2700" spc="-160" dirty="0">
                <a:latin typeface="Arial"/>
                <a:cs typeface="Arial"/>
              </a:rPr>
              <a:t> </a:t>
            </a:r>
            <a:r>
              <a:rPr sz="2700" spc="-125" dirty="0">
                <a:latin typeface="Arial"/>
                <a:cs typeface="Arial"/>
              </a:rPr>
              <a:t>be</a:t>
            </a:r>
            <a:r>
              <a:rPr sz="2700" spc="-145" dirty="0">
                <a:latin typeface="Arial"/>
                <a:cs typeface="Arial"/>
              </a:rPr>
              <a:t> </a:t>
            </a:r>
            <a:r>
              <a:rPr sz="2700" spc="-120" dirty="0">
                <a:latin typeface="Arial"/>
                <a:cs typeface="Arial"/>
              </a:rPr>
              <a:t>cancelled</a:t>
            </a:r>
            <a:r>
              <a:rPr sz="2700" spc="-175" dirty="0">
                <a:latin typeface="Arial"/>
                <a:cs typeface="Arial"/>
              </a:rPr>
              <a:t> </a:t>
            </a:r>
            <a:r>
              <a:rPr sz="2700" spc="-85" dirty="0">
                <a:latin typeface="Arial"/>
                <a:cs typeface="Arial"/>
              </a:rPr>
              <a:t>when  </a:t>
            </a:r>
            <a:r>
              <a:rPr sz="2700" spc="-30" dirty="0">
                <a:latin typeface="Arial"/>
                <a:cs typeface="Arial"/>
              </a:rPr>
              <a:t>the </a:t>
            </a:r>
            <a:r>
              <a:rPr sz="2700" spc="-80" dirty="0">
                <a:latin typeface="Arial"/>
                <a:cs typeface="Arial"/>
              </a:rPr>
              <a:t>insurer </a:t>
            </a:r>
            <a:r>
              <a:rPr sz="2700" spc="-120" dirty="0">
                <a:latin typeface="Arial"/>
                <a:cs typeface="Arial"/>
              </a:rPr>
              <a:t>discover</a:t>
            </a:r>
            <a:r>
              <a:rPr sz="2700" spc="-370" dirty="0">
                <a:latin typeface="Arial"/>
                <a:cs typeface="Arial"/>
              </a:rPr>
              <a:t> </a:t>
            </a:r>
            <a:r>
              <a:rPr sz="2700" spc="-110" dirty="0">
                <a:latin typeface="Arial"/>
                <a:cs typeface="Arial"/>
              </a:rPr>
              <a:t>non-disclosure.</a:t>
            </a:r>
            <a:endParaRPr sz="2700">
              <a:latin typeface="Arial"/>
              <a:cs typeface="Arial"/>
            </a:endParaRPr>
          </a:p>
          <a:p>
            <a:pPr marL="355600" marR="349885" indent="-342900" algn="just">
              <a:lnSpc>
                <a:spcPts val="2590"/>
              </a:lnSpc>
              <a:spcBef>
                <a:spcPts val="630"/>
              </a:spcBef>
              <a:buChar char="•"/>
              <a:tabLst>
                <a:tab pos="354965" algn="l"/>
                <a:tab pos="355600" algn="l"/>
              </a:tabLst>
            </a:pPr>
            <a:r>
              <a:rPr sz="2700" spc="-114" dirty="0">
                <a:latin typeface="Arial"/>
                <a:cs typeface="Arial"/>
              </a:rPr>
              <a:t>Cancellation</a:t>
            </a:r>
            <a:r>
              <a:rPr sz="2700" spc="-175" dirty="0">
                <a:latin typeface="Arial"/>
                <a:cs typeface="Arial"/>
              </a:rPr>
              <a:t> </a:t>
            </a:r>
            <a:r>
              <a:rPr sz="2700" spc="-5" dirty="0">
                <a:latin typeface="Arial"/>
                <a:cs typeface="Arial"/>
              </a:rPr>
              <a:t>of</a:t>
            </a:r>
            <a:r>
              <a:rPr sz="2700" spc="-140" dirty="0">
                <a:latin typeface="Arial"/>
                <a:cs typeface="Arial"/>
              </a:rPr>
              <a:t> </a:t>
            </a:r>
            <a:r>
              <a:rPr sz="2700" spc="-30" dirty="0">
                <a:latin typeface="Arial"/>
                <a:cs typeface="Arial"/>
              </a:rPr>
              <a:t>the</a:t>
            </a:r>
            <a:r>
              <a:rPr sz="2700" spc="-160" dirty="0">
                <a:latin typeface="Arial"/>
                <a:cs typeface="Arial"/>
              </a:rPr>
              <a:t> </a:t>
            </a:r>
            <a:r>
              <a:rPr sz="2700" spc="-45" dirty="0">
                <a:latin typeface="Arial"/>
                <a:cs typeface="Arial"/>
              </a:rPr>
              <a:t>entire</a:t>
            </a:r>
            <a:r>
              <a:rPr sz="2700" spc="-155" dirty="0">
                <a:latin typeface="Arial"/>
                <a:cs typeface="Arial"/>
              </a:rPr>
              <a:t> </a:t>
            </a:r>
            <a:r>
              <a:rPr sz="2700" spc="-70" dirty="0">
                <a:latin typeface="Arial"/>
                <a:cs typeface="Arial"/>
              </a:rPr>
              <a:t>contract</a:t>
            </a:r>
            <a:r>
              <a:rPr sz="2700" spc="-155" dirty="0">
                <a:latin typeface="Arial"/>
                <a:cs typeface="Arial"/>
              </a:rPr>
              <a:t> </a:t>
            </a:r>
            <a:r>
              <a:rPr sz="2700" spc="-170" dirty="0">
                <a:latin typeface="Arial"/>
                <a:cs typeface="Arial"/>
              </a:rPr>
              <a:t>means </a:t>
            </a:r>
            <a:r>
              <a:rPr sz="2700" spc="-30" dirty="0">
                <a:latin typeface="Arial"/>
                <a:cs typeface="Arial"/>
              </a:rPr>
              <a:t>other</a:t>
            </a:r>
            <a:r>
              <a:rPr sz="2700" spc="-160" dirty="0">
                <a:latin typeface="Arial"/>
                <a:cs typeface="Arial"/>
              </a:rPr>
              <a:t> </a:t>
            </a:r>
            <a:r>
              <a:rPr sz="2700" spc="-90" dirty="0">
                <a:latin typeface="Arial"/>
                <a:cs typeface="Arial"/>
              </a:rPr>
              <a:t>non-  </a:t>
            </a:r>
            <a:r>
              <a:rPr sz="2700" spc="-70" dirty="0">
                <a:latin typeface="Arial"/>
                <a:cs typeface="Arial"/>
              </a:rPr>
              <a:t>related </a:t>
            </a:r>
            <a:r>
              <a:rPr sz="2700" spc="-140" dirty="0">
                <a:latin typeface="Arial"/>
                <a:cs typeface="Arial"/>
              </a:rPr>
              <a:t>illnesses </a:t>
            </a:r>
            <a:r>
              <a:rPr sz="2700" spc="-85" dirty="0">
                <a:latin typeface="Arial"/>
                <a:cs typeface="Arial"/>
              </a:rPr>
              <a:t>like </a:t>
            </a:r>
            <a:r>
              <a:rPr sz="2700" spc="-140" dirty="0">
                <a:latin typeface="Arial"/>
                <a:cs typeface="Arial"/>
              </a:rPr>
              <a:t>cancer </a:t>
            </a:r>
            <a:r>
              <a:rPr sz="2700" spc="-95" dirty="0">
                <a:latin typeface="Arial"/>
                <a:cs typeface="Arial"/>
              </a:rPr>
              <a:t>could </a:t>
            </a:r>
            <a:r>
              <a:rPr sz="2700" spc="-85" dirty="0">
                <a:latin typeface="Arial"/>
                <a:cs typeface="Arial"/>
              </a:rPr>
              <a:t>no longer </a:t>
            </a:r>
            <a:r>
              <a:rPr sz="2700" spc="-130" dirty="0">
                <a:latin typeface="Arial"/>
                <a:cs typeface="Arial"/>
              </a:rPr>
              <a:t>be  </a:t>
            </a:r>
            <a:r>
              <a:rPr sz="2700" spc="-120" dirty="0">
                <a:latin typeface="Arial"/>
                <a:cs typeface="Arial"/>
              </a:rPr>
              <a:t>covered.</a:t>
            </a:r>
            <a:endParaRPr sz="2700">
              <a:latin typeface="Arial"/>
              <a:cs typeface="Arial"/>
            </a:endParaRPr>
          </a:p>
          <a:p>
            <a:pPr marL="355600" marR="5080" indent="-342900" algn="just">
              <a:lnSpc>
                <a:spcPts val="2590"/>
              </a:lnSpc>
              <a:spcBef>
                <a:spcPts val="655"/>
              </a:spcBef>
              <a:buChar char="•"/>
              <a:tabLst>
                <a:tab pos="354965" algn="l"/>
                <a:tab pos="355600" algn="l"/>
              </a:tabLst>
            </a:pPr>
            <a:r>
              <a:rPr sz="2700" spc="-225" dirty="0">
                <a:latin typeface="Arial"/>
                <a:cs typeface="Arial"/>
              </a:rPr>
              <a:t>Some </a:t>
            </a:r>
            <a:r>
              <a:rPr sz="2700" spc="-75" dirty="0">
                <a:latin typeface="Arial"/>
                <a:cs typeface="Arial"/>
              </a:rPr>
              <a:t>financial </a:t>
            </a:r>
            <a:r>
              <a:rPr sz="2700" spc="-135" dirty="0">
                <a:latin typeface="Arial"/>
                <a:cs typeface="Arial"/>
              </a:rPr>
              <a:t>advisors </a:t>
            </a:r>
            <a:r>
              <a:rPr sz="2700" spc="-65" dirty="0">
                <a:latin typeface="Arial"/>
                <a:cs typeface="Arial"/>
              </a:rPr>
              <a:t>who </a:t>
            </a:r>
            <a:r>
              <a:rPr sz="2700" spc="-35" dirty="0">
                <a:latin typeface="Arial"/>
                <a:cs typeface="Arial"/>
              </a:rPr>
              <a:t>in </a:t>
            </a:r>
            <a:r>
              <a:rPr sz="2700" spc="-5" dirty="0">
                <a:latin typeface="Arial"/>
                <a:cs typeface="Arial"/>
              </a:rPr>
              <a:t>their </a:t>
            </a:r>
            <a:r>
              <a:rPr sz="2700" spc="-114" dirty="0">
                <a:latin typeface="Arial"/>
                <a:cs typeface="Arial"/>
              </a:rPr>
              <a:t>enthusiasm </a:t>
            </a:r>
            <a:r>
              <a:rPr sz="2700" spc="-35" dirty="0">
                <a:latin typeface="Arial"/>
                <a:cs typeface="Arial"/>
              </a:rPr>
              <a:t>in  </a:t>
            </a:r>
            <a:r>
              <a:rPr sz="2700" spc="-125" dirty="0">
                <a:latin typeface="Arial"/>
                <a:cs typeface="Arial"/>
              </a:rPr>
              <a:t>closing</a:t>
            </a:r>
            <a:r>
              <a:rPr sz="2700" spc="-155" dirty="0">
                <a:latin typeface="Arial"/>
                <a:cs typeface="Arial"/>
              </a:rPr>
              <a:t> </a:t>
            </a:r>
            <a:r>
              <a:rPr sz="2700" spc="-30" dirty="0">
                <a:latin typeface="Arial"/>
                <a:cs typeface="Arial"/>
              </a:rPr>
              <a:t>the</a:t>
            </a:r>
            <a:r>
              <a:rPr sz="2700" spc="-155" dirty="0">
                <a:latin typeface="Arial"/>
                <a:cs typeface="Arial"/>
              </a:rPr>
              <a:t> </a:t>
            </a:r>
            <a:r>
              <a:rPr sz="2700" spc="-165" dirty="0">
                <a:latin typeface="Arial"/>
                <a:cs typeface="Arial"/>
              </a:rPr>
              <a:t>sale</a:t>
            </a:r>
            <a:r>
              <a:rPr sz="2700" spc="-150" dirty="0">
                <a:latin typeface="Arial"/>
                <a:cs typeface="Arial"/>
              </a:rPr>
              <a:t> </a:t>
            </a:r>
            <a:r>
              <a:rPr sz="2700" spc="-130" dirty="0">
                <a:latin typeface="Arial"/>
                <a:cs typeface="Arial"/>
              </a:rPr>
              <a:t>advice</a:t>
            </a:r>
            <a:r>
              <a:rPr sz="2700" spc="-155" dirty="0">
                <a:latin typeface="Arial"/>
                <a:cs typeface="Arial"/>
              </a:rPr>
              <a:t> </a:t>
            </a:r>
            <a:r>
              <a:rPr sz="2700" spc="-5" dirty="0">
                <a:latin typeface="Arial"/>
                <a:cs typeface="Arial"/>
              </a:rPr>
              <a:t>their</a:t>
            </a:r>
            <a:r>
              <a:rPr sz="2700" spc="-140" dirty="0">
                <a:latin typeface="Arial"/>
                <a:cs typeface="Arial"/>
              </a:rPr>
              <a:t> </a:t>
            </a:r>
            <a:r>
              <a:rPr sz="2700" spc="-85" dirty="0">
                <a:latin typeface="Arial"/>
                <a:cs typeface="Arial"/>
              </a:rPr>
              <a:t>clients</a:t>
            </a:r>
            <a:r>
              <a:rPr sz="2700" spc="-165" dirty="0">
                <a:latin typeface="Arial"/>
                <a:cs typeface="Arial"/>
              </a:rPr>
              <a:t> </a:t>
            </a:r>
            <a:r>
              <a:rPr sz="2700" spc="-5" dirty="0">
                <a:latin typeface="Arial"/>
                <a:cs typeface="Arial"/>
              </a:rPr>
              <a:t>not</a:t>
            </a:r>
            <a:r>
              <a:rPr sz="2700" spc="-140" dirty="0">
                <a:latin typeface="Arial"/>
                <a:cs typeface="Arial"/>
              </a:rPr>
              <a:t> </a:t>
            </a:r>
            <a:r>
              <a:rPr sz="2700" spc="20" dirty="0">
                <a:latin typeface="Arial"/>
                <a:cs typeface="Arial"/>
              </a:rPr>
              <a:t>to</a:t>
            </a:r>
            <a:r>
              <a:rPr sz="2700" spc="-150" dirty="0">
                <a:latin typeface="Arial"/>
                <a:cs typeface="Arial"/>
              </a:rPr>
              <a:t> </a:t>
            </a:r>
            <a:r>
              <a:rPr sz="2700" spc="-140" dirty="0">
                <a:latin typeface="Arial"/>
                <a:cs typeface="Arial"/>
              </a:rPr>
              <a:t>disclose</a:t>
            </a:r>
            <a:r>
              <a:rPr sz="2700" spc="-160" dirty="0">
                <a:latin typeface="Arial"/>
                <a:cs typeface="Arial"/>
              </a:rPr>
              <a:t> </a:t>
            </a:r>
            <a:r>
              <a:rPr sz="2700" spc="-5" dirty="0">
                <a:latin typeface="Arial"/>
                <a:cs typeface="Arial"/>
              </a:rPr>
              <a:t>their  </a:t>
            </a:r>
            <a:r>
              <a:rPr sz="2700" spc="-100" dirty="0">
                <a:latin typeface="Arial"/>
                <a:cs typeface="Arial"/>
              </a:rPr>
              <a:t>pre-existing </a:t>
            </a:r>
            <a:r>
              <a:rPr sz="2700" spc="-80" dirty="0">
                <a:latin typeface="Arial"/>
                <a:cs typeface="Arial"/>
              </a:rPr>
              <a:t>conditions </a:t>
            </a:r>
            <a:r>
              <a:rPr sz="2700" spc="-10" dirty="0">
                <a:latin typeface="Arial"/>
                <a:cs typeface="Arial"/>
              </a:rPr>
              <a:t>for </a:t>
            </a:r>
            <a:r>
              <a:rPr sz="2700" spc="-85" dirty="0">
                <a:latin typeface="Arial"/>
                <a:cs typeface="Arial"/>
              </a:rPr>
              <a:t>fear </a:t>
            </a:r>
            <a:r>
              <a:rPr sz="2700" spc="-5" dirty="0">
                <a:latin typeface="Arial"/>
                <a:cs typeface="Arial"/>
              </a:rPr>
              <a:t>that </a:t>
            </a:r>
            <a:r>
              <a:rPr sz="2700" spc="-30" dirty="0">
                <a:latin typeface="Arial"/>
                <a:cs typeface="Arial"/>
              </a:rPr>
              <a:t>the underwriter  </a:t>
            </a:r>
            <a:r>
              <a:rPr sz="2700" spc="-55" dirty="0">
                <a:latin typeface="Arial"/>
                <a:cs typeface="Arial"/>
              </a:rPr>
              <a:t>would </a:t>
            </a:r>
            <a:r>
              <a:rPr sz="2700" spc="-60" dirty="0">
                <a:latin typeface="Arial"/>
                <a:cs typeface="Arial"/>
              </a:rPr>
              <a:t>reject </a:t>
            </a:r>
            <a:r>
              <a:rPr sz="2700" spc="-30" dirty="0">
                <a:latin typeface="Arial"/>
                <a:cs typeface="Arial"/>
              </a:rPr>
              <a:t>the</a:t>
            </a:r>
            <a:r>
              <a:rPr sz="2700" spc="-335" dirty="0">
                <a:latin typeface="Arial"/>
                <a:cs typeface="Arial"/>
              </a:rPr>
              <a:t> </a:t>
            </a:r>
            <a:r>
              <a:rPr sz="2700" spc="-195" dirty="0">
                <a:latin typeface="Arial"/>
                <a:cs typeface="Arial"/>
              </a:rPr>
              <a:t>case.</a:t>
            </a:r>
            <a:endParaRPr sz="2700">
              <a:latin typeface="Arial"/>
              <a:cs typeface="Arial"/>
            </a:endParaRPr>
          </a:p>
          <a:p>
            <a:pPr marL="355600" marR="131445" indent="-342900" algn="just">
              <a:lnSpc>
                <a:spcPct val="80000"/>
              </a:lnSpc>
              <a:spcBef>
                <a:spcPts val="680"/>
              </a:spcBef>
              <a:buChar char="•"/>
              <a:tabLst>
                <a:tab pos="354965" algn="l"/>
                <a:tab pos="355600" algn="l"/>
                <a:tab pos="3371215" algn="l"/>
              </a:tabLst>
            </a:pPr>
            <a:r>
              <a:rPr sz="2700" spc="-110" dirty="0">
                <a:latin typeface="Arial"/>
                <a:cs typeface="Arial"/>
              </a:rPr>
              <a:t>Therefore </a:t>
            </a:r>
            <a:r>
              <a:rPr sz="2700" spc="85" dirty="0">
                <a:latin typeface="Arial"/>
                <a:cs typeface="Arial"/>
              </a:rPr>
              <a:t>it </a:t>
            </a:r>
            <a:r>
              <a:rPr sz="2700" spc="-140" dirty="0">
                <a:latin typeface="Arial"/>
                <a:cs typeface="Arial"/>
              </a:rPr>
              <a:t>is </a:t>
            </a:r>
            <a:r>
              <a:rPr sz="2700" spc="-30" dirty="0">
                <a:latin typeface="Arial"/>
                <a:cs typeface="Arial"/>
              </a:rPr>
              <a:t>important </a:t>
            </a:r>
            <a:r>
              <a:rPr sz="2700" spc="20" dirty="0">
                <a:latin typeface="Arial"/>
                <a:cs typeface="Arial"/>
              </a:rPr>
              <a:t>to</a:t>
            </a:r>
            <a:r>
              <a:rPr sz="2700" spc="-565" dirty="0">
                <a:latin typeface="Arial"/>
                <a:cs typeface="Arial"/>
              </a:rPr>
              <a:t> </a:t>
            </a:r>
            <a:r>
              <a:rPr sz="2700" spc="-190" dirty="0">
                <a:latin typeface="Arial"/>
                <a:cs typeface="Arial"/>
              </a:rPr>
              <a:t>engage </a:t>
            </a:r>
            <a:r>
              <a:rPr sz="2700" spc="-150" dirty="0">
                <a:latin typeface="Arial"/>
                <a:cs typeface="Arial"/>
              </a:rPr>
              <a:t>an </a:t>
            </a:r>
            <a:r>
              <a:rPr sz="2700" spc="-75" dirty="0">
                <a:latin typeface="Arial"/>
                <a:cs typeface="Arial"/>
              </a:rPr>
              <a:t>ethical financial  </a:t>
            </a:r>
            <a:r>
              <a:rPr sz="2700" spc="-135" dirty="0">
                <a:latin typeface="Arial"/>
                <a:cs typeface="Arial"/>
              </a:rPr>
              <a:t>advisor. </a:t>
            </a:r>
            <a:r>
              <a:rPr sz="2700" spc="-330" dirty="0">
                <a:latin typeface="Arial"/>
                <a:cs typeface="Arial"/>
              </a:rPr>
              <a:t>To</a:t>
            </a:r>
            <a:r>
              <a:rPr sz="2700" spc="-150" dirty="0">
                <a:latin typeface="Arial"/>
                <a:cs typeface="Arial"/>
              </a:rPr>
              <a:t> </a:t>
            </a:r>
            <a:r>
              <a:rPr sz="2700" spc="-110" dirty="0">
                <a:latin typeface="Arial"/>
                <a:cs typeface="Arial"/>
              </a:rPr>
              <a:t>avoid</a:t>
            </a:r>
            <a:r>
              <a:rPr sz="2700" spc="-145" dirty="0">
                <a:latin typeface="Arial"/>
                <a:cs typeface="Arial"/>
              </a:rPr>
              <a:t> </a:t>
            </a:r>
            <a:r>
              <a:rPr sz="2700" spc="-155" dirty="0">
                <a:latin typeface="Arial"/>
                <a:cs typeface="Arial"/>
              </a:rPr>
              <a:t>any	</a:t>
            </a:r>
            <a:r>
              <a:rPr sz="2700" spc="-50" dirty="0">
                <a:latin typeface="Arial"/>
                <a:cs typeface="Arial"/>
              </a:rPr>
              <a:t>conflict </a:t>
            </a:r>
            <a:r>
              <a:rPr sz="2700" spc="-5" dirty="0">
                <a:latin typeface="Arial"/>
                <a:cs typeface="Arial"/>
              </a:rPr>
              <a:t>of </a:t>
            </a:r>
            <a:r>
              <a:rPr sz="2700" spc="-60" dirty="0">
                <a:latin typeface="Arial"/>
                <a:cs typeface="Arial"/>
              </a:rPr>
              <a:t>interest, </a:t>
            </a:r>
            <a:r>
              <a:rPr sz="2700" spc="-130" dirty="0">
                <a:latin typeface="Arial"/>
                <a:cs typeface="Arial"/>
              </a:rPr>
              <a:t>ensure </a:t>
            </a:r>
            <a:r>
              <a:rPr sz="2700" spc="-114" dirty="0">
                <a:latin typeface="Arial"/>
                <a:cs typeface="Arial"/>
              </a:rPr>
              <a:t>you  </a:t>
            </a:r>
            <a:r>
              <a:rPr sz="2700" spc="-160" dirty="0">
                <a:latin typeface="Arial"/>
                <a:cs typeface="Arial"/>
              </a:rPr>
              <a:t>pay </a:t>
            </a:r>
            <a:r>
              <a:rPr sz="2700" spc="-210" dirty="0">
                <a:latin typeface="Arial"/>
                <a:cs typeface="Arial"/>
              </a:rPr>
              <a:t>a </a:t>
            </a:r>
            <a:r>
              <a:rPr sz="2700" spc="-105" dirty="0">
                <a:latin typeface="Arial"/>
                <a:cs typeface="Arial"/>
              </a:rPr>
              <a:t>fee </a:t>
            </a:r>
            <a:r>
              <a:rPr sz="2700" spc="-15" dirty="0">
                <a:latin typeface="Arial"/>
                <a:cs typeface="Arial"/>
              </a:rPr>
              <a:t>for</a:t>
            </a:r>
            <a:r>
              <a:rPr sz="2700" spc="-110" dirty="0">
                <a:latin typeface="Arial"/>
                <a:cs typeface="Arial"/>
              </a:rPr>
              <a:t> </a:t>
            </a:r>
            <a:r>
              <a:rPr sz="2700" spc="-75" dirty="0">
                <a:latin typeface="Arial"/>
                <a:cs typeface="Arial"/>
              </a:rPr>
              <a:t>consultation.</a:t>
            </a:r>
            <a:endParaRPr sz="2700">
              <a:latin typeface="Arial"/>
              <a:cs typeface="Aria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506092" y="461899"/>
            <a:ext cx="6129655" cy="696595"/>
          </a:xfrm>
          <a:prstGeom prst="rect">
            <a:avLst/>
          </a:prstGeom>
        </p:spPr>
        <p:txBody>
          <a:bodyPr vert="horz" wrap="square" lIns="0" tIns="13335" rIns="0" bIns="0" rtlCol="0">
            <a:spAutoFit/>
          </a:bodyPr>
          <a:lstStyle/>
          <a:p>
            <a:pPr marL="12700">
              <a:lnSpc>
                <a:spcPct val="100000"/>
              </a:lnSpc>
              <a:spcBef>
                <a:spcPts val="105"/>
              </a:spcBef>
            </a:pPr>
            <a:r>
              <a:rPr spc="-175" dirty="0"/>
              <a:t>3) </a:t>
            </a:r>
            <a:r>
              <a:rPr spc="-70" dirty="0"/>
              <a:t>Material </a:t>
            </a:r>
            <a:r>
              <a:rPr spc="-175" dirty="0"/>
              <a:t>facts</a:t>
            </a:r>
            <a:r>
              <a:rPr spc="-500" dirty="0"/>
              <a:t> </a:t>
            </a:r>
            <a:r>
              <a:rPr spc="-190" dirty="0"/>
              <a:t>disclosure</a:t>
            </a:r>
          </a:p>
        </p:txBody>
      </p:sp>
      <p:sp>
        <p:nvSpPr>
          <p:cNvPr id="3" name="object 3"/>
          <p:cNvSpPr txBox="1"/>
          <p:nvPr/>
        </p:nvSpPr>
        <p:spPr>
          <a:xfrm>
            <a:off x="535940" y="1607261"/>
            <a:ext cx="7733665" cy="4026535"/>
          </a:xfrm>
          <a:prstGeom prst="rect">
            <a:avLst/>
          </a:prstGeom>
        </p:spPr>
        <p:txBody>
          <a:bodyPr vert="horz" wrap="square" lIns="0" tIns="13335" rIns="0" bIns="0" rtlCol="0">
            <a:spAutoFit/>
          </a:bodyPr>
          <a:lstStyle/>
          <a:p>
            <a:pPr marL="355600" marR="307975" indent="-342900" algn="just">
              <a:lnSpc>
                <a:spcPct val="100000"/>
              </a:lnSpc>
              <a:spcBef>
                <a:spcPts val="105"/>
              </a:spcBef>
              <a:buChar char="•"/>
              <a:tabLst>
                <a:tab pos="354965" algn="l"/>
                <a:tab pos="355600" algn="l"/>
              </a:tabLst>
            </a:pPr>
            <a:r>
              <a:rPr sz="3200" spc="-90" dirty="0">
                <a:latin typeface="Arial"/>
                <a:cs typeface="Arial"/>
              </a:rPr>
              <a:t>In </a:t>
            </a:r>
            <a:r>
              <a:rPr sz="3200" spc="-35" dirty="0">
                <a:latin typeface="Arial"/>
                <a:cs typeface="Arial"/>
              </a:rPr>
              <a:t>the </a:t>
            </a:r>
            <a:r>
              <a:rPr sz="3200" spc="-145" dirty="0">
                <a:latin typeface="Arial"/>
                <a:cs typeface="Arial"/>
              </a:rPr>
              <a:t>insurance </a:t>
            </a:r>
            <a:r>
              <a:rPr sz="3200" spc="-80" dirty="0">
                <a:latin typeface="Arial"/>
                <a:cs typeface="Arial"/>
              </a:rPr>
              <a:t>contract, </a:t>
            </a:r>
            <a:r>
              <a:rPr sz="3200" spc="-35" dirty="0">
                <a:latin typeface="Arial"/>
                <a:cs typeface="Arial"/>
              </a:rPr>
              <a:t>the </a:t>
            </a:r>
            <a:r>
              <a:rPr sz="3200" spc="-110" dirty="0">
                <a:latin typeface="Arial"/>
                <a:cs typeface="Arial"/>
              </a:rPr>
              <a:t>proposer </a:t>
            </a:r>
            <a:r>
              <a:rPr sz="3200" spc="-165" dirty="0">
                <a:latin typeface="Arial"/>
                <a:cs typeface="Arial"/>
              </a:rPr>
              <a:t>is  </a:t>
            </a:r>
            <a:r>
              <a:rPr sz="3200" spc="-80" dirty="0">
                <a:latin typeface="Arial"/>
                <a:cs typeface="Arial"/>
              </a:rPr>
              <a:t>required</a:t>
            </a:r>
            <a:r>
              <a:rPr sz="3200" spc="-165" dirty="0">
                <a:latin typeface="Arial"/>
                <a:cs typeface="Arial"/>
              </a:rPr>
              <a:t> </a:t>
            </a:r>
            <a:r>
              <a:rPr sz="3200" spc="25" dirty="0">
                <a:latin typeface="Arial"/>
                <a:cs typeface="Arial"/>
              </a:rPr>
              <a:t>to</a:t>
            </a:r>
            <a:r>
              <a:rPr sz="3200" spc="-160" dirty="0">
                <a:latin typeface="Arial"/>
                <a:cs typeface="Arial"/>
              </a:rPr>
              <a:t> </a:t>
            </a:r>
            <a:r>
              <a:rPr sz="3200" spc="-140" dirty="0">
                <a:latin typeface="Arial"/>
                <a:cs typeface="Arial"/>
              </a:rPr>
              <a:t>disclosure</a:t>
            </a:r>
            <a:r>
              <a:rPr sz="3200" spc="-160" dirty="0">
                <a:latin typeface="Arial"/>
                <a:cs typeface="Arial"/>
              </a:rPr>
              <a:t> </a:t>
            </a:r>
            <a:r>
              <a:rPr sz="3200" spc="20" dirty="0">
                <a:latin typeface="Arial"/>
                <a:cs typeface="Arial"/>
              </a:rPr>
              <a:t>to</a:t>
            </a:r>
            <a:r>
              <a:rPr sz="3200" spc="-160" dirty="0">
                <a:latin typeface="Arial"/>
                <a:cs typeface="Arial"/>
              </a:rPr>
              <a:t> </a:t>
            </a:r>
            <a:r>
              <a:rPr sz="3200" spc="-35" dirty="0">
                <a:latin typeface="Arial"/>
                <a:cs typeface="Arial"/>
              </a:rPr>
              <a:t>the</a:t>
            </a:r>
            <a:r>
              <a:rPr sz="3200" spc="-165" dirty="0">
                <a:latin typeface="Arial"/>
                <a:cs typeface="Arial"/>
              </a:rPr>
              <a:t> </a:t>
            </a:r>
            <a:r>
              <a:rPr sz="3200" spc="-95" dirty="0">
                <a:latin typeface="Arial"/>
                <a:cs typeface="Arial"/>
              </a:rPr>
              <a:t>insurer</a:t>
            </a:r>
            <a:r>
              <a:rPr sz="3200" spc="-155" dirty="0">
                <a:latin typeface="Arial"/>
                <a:cs typeface="Arial"/>
              </a:rPr>
              <a:t> </a:t>
            </a:r>
            <a:r>
              <a:rPr sz="3200" spc="-70" dirty="0">
                <a:latin typeface="Arial"/>
                <a:cs typeface="Arial"/>
              </a:rPr>
              <a:t>all</a:t>
            </a:r>
            <a:r>
              <a:rPr sz="3200" spc="-165" dirty="0">
                <a:latin typeface="Arial"/>
                <a:cs typeface="Arial"/>
              </a:rPr>
              <a:t> </a:t>
            </a:r>
            <a:r>
              <a:rPr sz="3200" spc="-35" dirty="0">
                <a:latin typeface="Arial"/>
                <a:cs typeface="Arial"/>
              </a:rPr>
              <a:t>the  </a:t>
            </a:r>
            <a:r>
              <a:rPr sz="3200" spc="-75" dirty="0">
                <a:latin typeface="Arial"/>
                <a:cs typeface="Arial"/>
              </a:rPr>
              <a:t>material </a:t>
            </a:r>
            <a:r>
              <a:rPr sz="3200" spc="-130" dirty="0">
                <a:latin typeface="Arial"/>
                <a:cs typeface="Arial"/>
              </a:rPr>
              <a:t>facts </a:t>
            </a:r>
            <a:r>
              <a:rPr sz="3200" spc="-40" dirty="0">
                <a:latin typeface="Arial"/>
                <a:cs typeface="Arial"/>
              </a:rPr>
              <a:t>in </a:t>
            </a:r>
            <a:r>
              <a:rPr sz="3200" spc="-125" dirty="0">
                <a:latin typeface="Arial"/>
                <a:cs typeface="Arial"/>
              </a:rPr>
              <a:t>respect </a:t>
            </a:r>
            <a:r>
              <a:rPr sz="3200" spc="-5" dirty="0">
                <a:latin typeface="Arial"/>
                <a:cs typeface="Arial"/>
              </a:rPr>
              <a:t>of </a:t>
            </a:r>
            <a:r>
              <a:rPr sz="3200" spc="-35" dirty="0">
                <a:latin typeface="Arial"/>
                <a:cs typeface="Arial"/>
              </a:rPr>
              <a:t>the </a:t>
            </a:r>
            <a:r>
              <a:rPr sz="3200" spc="-130" dirty="0">
                <a:latin typeface="Arial"/>
                <a:cs typeface="Arial"/>
              </a:rPr>
              <a:t>proposed  </a:t>
            </a:r>
            <a:r>
              <a:rPr sz="3200" spc="-140" dirty="0">
                <a:latin typeface="Arial"/>
                <a:cs typeface="Arial"/>
              </a:rPr>
              <a:t>insurance.</a:t>
            </a:r>
            <a:endParaRPr sz="3200">
              <a:latin typeface="Arial"/>
              <a:cs typeface="Arial"/>
            </a:endParaRPr>
          </a:p>
          <a:p>
            <a:pPr marL="355600" marR="5080" indent="-342900" algn="just">
              <a:lnSpc>
                <a:spcPct val="100000"/>
              </a:lnSpc>
              <a:spcBef>
                <a:spcPts val="775"/>
              </a:spcBef>
              <a:buChar char="•"/>
              <a:tabLst>
                <a:tab pos="354965" algn="l"/>
                <a:tab pos="355600" algn="l"/>
                <a:tab pos="1204595" algn="l"/>
              </a:tabLst>
            </a:pPr>
            <a:r>
              <a:rPr sz="3200" spc="-210" dirty="0">
                <a:latin typeface="Arial"/>
                <a:cs typeface="Arial"/>
              </a:rPr>
              <a:t>This	</a:t>
            </a:r>
            <a:r>
              <a:rPr sz="3200" spc="-45" dirty="0">
                <a:latin typeface="Arial"/>
                <a:cs typeface="Arial"/>
              </a:rPr>
              <a:t>duty </a:t>
            </a:r>
            <a:r>
              <a:rPr sz="3200" spc="-5" dirty="0">
                <a:latin typeface="Arial"/>
                <a:cs typeface="Arial"/>
              </a:rPr>
              <a:t>of </a:t>
            </a:r>
            <a:r>
              <a:rPr sz="3200" spc="-150" dirty="0">
                <a:latin typeface="Arial"/>
                <a:cs typeface="Arial"/>
              </a:rPr>
              <a:t>disclosing </a:t>
            </a:r>
            <a:r>
              <a:rPr sz="3200" spc="-35" dirty="0">
                <a:latin typeface="Arial"/>
                <a:cs typeface="Arial"/>
              </a:rPr>
              <a:t>the </a:t>
            </a:r>
            <a:r>
              <a:rPr sz="3200" spc="-70" dirty="0">
                <a:latin typeface="Arial"/>
                <a:cs typeface="Arial"/>
              </a:rPr>
              <a:t>material </a:t>
            </a:r>
            <a:r>
              <a:rPr sz="3200" spc="-130" dirty="0">
                <a:latin typeface="Arial"/>
                <a:cs typeface="Arial"/>
              </a:rPr>
              <a:t>facts</a:t>
            </a:r>
            <a:r>
              <a:rPr sz="3200" spc="-660" dirty="0">
                <a:latin typeface="Arial"/>
                <a:cs typeface="Arial"/>
              </a:rPr>
              <a:t> </a:t>
            </a:r>
            <a:r>
              <a:rPr sz="3200" spc="-10" dirty="0">
                <a:latin typeface="Arial"/>
                <a:cs typeface="Arial"/>
              </a:rPr>
              <a:t>not  </a:t>
            </a:r>
            <a:r>
              <a:rPr sz="3200" spc="-85" dirty="0">
                <a:latin typeface="Arial"/>
                <a:cs typeface="Arial"/>
              </a:rPr>
              <a:t>only </a:t>
            </a:r>
            <a:r>
              <a:rPr sz="3200" spc="-135" dirty="0">
                <a:latin typeface="Arial"/>
                <a:cs typeface="Arial"/>
              </a:rPr>
              <a:t>applies </a:t>
            </a:r>
            <a:r>
              <a:rPr sz="3200" spc="25" dirty="0">
                <a:latin typeface="Arial"/>
                <a:cs typeface="Arial"/>
              </a:rPr>
              <a:t>to </a:t>
            </a:r>
            <a:r>
              <a:rPr sz="3200" spc="-35" dirty="0">
                <a:latin typeface="Arial"/>
                <a:cs typeface="Arial"/>
              </a:rPr>
              <a:t>the </a:t>
            </a:r>
            <a:r>
              <a:rPr sz="3200" spc="-70" dirty="0">
                <a:latin typeface="Arial"/>
                <a:cs typeface="Arial"/>
              </a:rPr>
              <a:t>material </a:t>
            </a:r>
            <a:r>
              <a:rPr sz="3200" spc="-130" dirty="0">
                <a:latin typeface="Arial"/>
                <a:cs typeface="Arial"/>
              </a:rPr>
              <a:t>facts </a:t>
            </a:r>
            <a:r>
              <a:rPr sz="3200" spc="-90" dirty="0">
                <a:latin typeface="Arial"/>
                <a:cs typeface="Arial"/>
              </a:rPr>
              <a:t>which </a:t>
            </a:r>
            <a:r>
              <a:rPr sz="3200" spc="-140" dirty="0">
                <a:latin typeface="Arial"/>
                <a:cs typeface="Arial"/>
              </a:rPr>
              <a:t>are  </a:t>
            </a:r>
            <a:r>
              <a:rPr sz="3200" spc="-95" dirty="0">
                <a:latin typeface="Arial"/>
                <a:cs typeface="Arial"/>
              </a:rPr>
              <a:t>known </a:t>
            </a:r>
            <a:r>
              <a:rPr sz="3200" spc="30" dirty="0">
                <a:latin typeface="Arial"/>
                <a:cs typeface="Arial"/>
              </a:rPr>
              <a:t>to </a:t>
            </a:r>
            <a:r>
              <a:rPr sz="3200" spc="-65" dirty="0">
                <a:latin typeface="Arial"/>
                <a:cs typeface="Arial"/>
              </a:rPr>
              <a:t>him </a:t>
            </a:r>
            <a:r>
              <a:rPr sz="3200" spc="-10" dirty="0">
                <a:latin typeface="Arial"/>
                <a:cs typeface="Arial"/>
              </a:rPr>
              <a:t>but </a:t>
            </a:r>
            <a:r>
              <a:rPr sz="3200" spc="-165" dirty="0">
                <a:latin typeface="Arial"/>
                <a:cs typeface="Arial"/>
              </a:rPr>
              <a:t>also </a:t>
            </a:r>
            <a:r>
              <a:rPr sz="3200" spc="-145" dirty="0">
                <a:latin typeface="Arial"/>
                <a:cs typeface="Arial"/>
              </a:rPr>
              <a:t>extends </a:t>
            </a:r>
            <a:r>
              <a:rPr sz="3200" spc="20" dirty="0">
                <a:latin typeface="Arial"/>
                <a:cs typeface="Arial"/>
              </a:rPr>
              <a:t>to </a:t>
            </a:r>
            <a:r>
              <a:rPr sz="3200" spc="-70" dirty="0">
                <a:latin typeface="Arial"/>
                <a:cs typeface="Arial"/>
              </a:rPr>
              <a:t>material  </a:t>
            </a:r>
            <a:r>
              <a:rPr sz="3200" spc="-130" dirty="0">
                <a:latin typeface="Arial"/>
                <a:cs typeface="Arial"/>
              </a:rPr>
              <a:t>facts </a:t>
            </a:r>
            <a:r>
              <a:rPr sz="3200" spc="-90" dirty="0">
                <a:latin typeface="Arial"/>
                <a:cs typeface="Arial"/>
              </a:rPr>
              <a:t>which </a:t>
            </a:r>
            <a:r>
              <a:rPr sz="3200" spc="-145" dirty="0">
                <a:latin typeface="Arial"/>
                <a:cs typeface="Arial"/>
              </a:rPr>
              <a:t>he </a:t>
            </a:r>
            <a:r>
              <a:rPr sz="3200" spc="-165" dirty="0">
                <a:latin typeface="Arial"/>
                <a:cs typeface="Arial"/>
              </a:rPr>
              <a:t>is </a:t>
            </a:r>
            <a:r>
              <a:rPr sz="3200" spc="-175" dirty="0">
                <a:latin typeface="Arial"/>
                <a:cs typeface="Arial"/>
              </a:rPr>
              <a:t>supposed </a:t>
            </a:r>
            <a:r>
              <a:rPr sz="3200" spc="25" dirty="0">
                <a:latin typeface="Arial"/>
                <a:cs typeface="Arial"/>
              </a:rPr>
              <a:t>to</a:t>
            </a:r>
            <a:r>
              <a:rPr sz="3200" spc="-280" dirty="0">
                <a:latin typeface="Arial"/>
                <a:cs typeface="Arial"/>
              </a:rPr>
              <a:t> </a:t>
            </a:r>
            <a:r>
              <a:rPr sz="3200" spc="-130" dirty="0">
                <a:latin typeface="Arial"/>
                <a:cs typeface="Arial"/>
              </a:rPr>
              <a:t>know.</a:t>
            </a:r>
            <a:endParaRPr sz="3200">
              <a:latin typeface="Arial"/>
              <a:cs typeface="Aria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489197" y="461899"/>
            <a:ext cx="2164080" cy="696595"/>
          </a:xfrm>
          <a:prstGeom prst="rect">
            <a:avLst/>
          </a:prstGeom>
        </p:spPr>
        <p:txBody>
          <a:bodyPr vert="horz" wrap="square" lIns="0" tIns="13335" rIns="0" bIns="0" rtlCol="0">
            <a:spAutoFit/>
          </a:bodyPr>
          <a:lstStyle/>
          <a:p>
            <a:pPr marL="12700">
              <a:lnSpc>
                <a:spcPct val="100000"/>
              </a:lnSpc>
              <a:spcBef>
                <a:spcPts val="105"/>
              </a:spcBef>
            </a:pPr>
            <a:r>
              <a:rPr spc="-315" dirty="0"/>
              <a:t>Examples</a:t>
            </a:r>
          </a:p>
        </p:txBody>
      </p:sp>
      <p:sp>
        <p:nvSpPr>
          <p:cNvPr id="3" name="object 3"/>
          <p:cNvSpPr txBox="1"/>
          <p:nvPr/>
        </p:nvSpPr>
        <p:spPr>
          <a:xfrm>
            <a:off x="535940" y="1517269"/>
            <a:ext cx="7839075" cy="4187825"/>
          </a:xfrm>
          <a:prstGeom prst="rect">
            <a:avLst/>
          </a:prstGeom>
        </p:spPr>
        <p:txBody>
          <a:bodyPr vert="horz" wrap="square" lIns="0" tIns="58419" rIns="0" bIns="0" rtlCol="0">
            <a:spAutoFit/>
          </a:bodyPr>
          <a:lstStyle/>
          <a:p>
            <a:pPr marL="355600" indent="-342900" algn="just">
              <a:lnSpc>
                <a:spcPct val="100000"/>
              </a:lnSpc>
              <a:spcBef>
                <a:spcPts val="459"/>
              </a:spcBef>
              <a:buChar char="•"/>
              <a:tabLst>
                <a:tab pos="354965" algn="l"/>
                <a:tab pos="355600" algn="l"/>
              </a:tabLst>
            </a:pPr>
            <a:r>
              <a:rPr sz="3000" spc="-90" dirty="0">
                <a:latin typeface="Arial"/>
                <a:cs typeface="Arial"/>
              </a:rPr>
              <a:t>Acquisition </a:t>
            </a:r>
            <a:r>
              <a:rPr sz="3000" spc="-5" dirty="0">
                <a:latin typeface="Arial"/>
                <a:cs typeface="Arial"/>
              </a:rPr>
              <a:t>of </a:t>
            </a:r>
            <a:r>
              <a:rPr sz="3000" spc="-105" dirty="0">
                <a:latin typeface="Arial"/>
                <a:cs typeface="Arial"/>
              </a:rPr>
              <a:t>new </a:t>
            </a:r>
            <a:r>
              <a:rPr sz="3000" spc="-155" dirty="0">
                <a:latin typeface="Arial"/>
                <a:cs typeface="Arial"/>
              </a:rPr>
              <a:t>companies </a:t>
            </a:r>
            <a:r>
              <a:rPr sz="3000" spc="-35" dirty="0">
                <a:latin typeface="Arial"/>
                <a:cs typeface="Arial"/>
              </a:rPr>
              <a:t>and/or</a:t>
            </a:r>
            <a:r>
              <a:rPr sz="3000" spc="-445" dirty="0">
                <a:latin typeface="Arial"/>
                <a:cs typeface="Arial"/>
              </a:rPr>
              <a:t> </a:t>
            </a:r>
            <a:r>
              <a:rPr sz="3000" spc="-155" dirty="0">
                <a:latin typeface="Arial"/>
                <a:cs typeface="Arial"/>
              </a:rPr>
              <a:t>mergers</a:t>
            </a:r>
            <a:endParaRPr sz="3000">
              <a:latin typeface="Arial"/>
              <a:cs typeface="Arial"/>
            </a:endParaRPr>
          </a:p>
          <a:p>
            <a:pPr marL="355600" indent="-342900" algn="just">
              <a:lnSpc>
                <a:spcPct val="100000"/>
              </a:lnSpc>
              <a:spcBef>
                <a:spcPts val="365"/>
              </a:spcBef>
              <a:buChar char="•"/>
              <a:tabLst>
                <a:tab pos="354965" algn="l"/>
                <a:tab pos="355600" algn="l"/>
              </a:tabLst>
            </a:pPr>
            <a:r>
              <a:rPr sz="3000" spc="-254" dirty="0">
                <a:latin typeface="Arial"/>
                <a:cs typeface="Arial"/>
              </a:rPr>
              <a:t>Changes </a:t>
            </a:r>
            <a:r>
              <a:rPr sz="3000" spc="30" dirty="0">
                <a:latin typeface="Arial"/>
                <a:cs typeface="Arial"/>
              </a:rPr>
              <a:t>to </a:t>
            </a:r>
            <a:r>
              <a:rPr sz="3000" spc="-80" dirty="0">
                <a:latin typeface="Arial"/>
                <a:cs typeface="Arial"/>
              </a:rPr>
              <a:t>your </a:t>
            </a:r>
            <a:r>
              <a:rPr sz="3000" spc="-185" dirty="0">
                <a:latin typeface="Arial"/>
                <a:cs typeface="Arial"/>
              </a:rPr>
              <a:t>business</a:t>
            </a:r>
            <a:r>
              <a:rPr sz="3000" spc="-310" dirty="0">
                <a:latin typeface="Arial"/>
                <a:cs typeface="Arial"/>
              </a:rPr>
              <a:t> </a:t>
            </a:r>
            <a:r>
              <a:rPr sz="3000" spc="-80" dirty="0">
                <a:latin typeface="Arial"/>
                <a:cs typeface="Arial"/>
              </a:rPr>
              <a:t>description.</a:t>
            </a:r>
            <a:endParaRPr sz="3000">
              <a:latin typeface="Arial"/>
              <a:cs typeface="Arial"/>
            </a:endParaRPr>
          </a:p>
          <a:p>
            <a:pPr marL="355600" indent="-342900" algn="just">
              <a:lnSpc>
                <a:spcPct val="100000"/>
              </a:lnSpc>
              <a:spcBef>
                <a:spcPts val="360"/>
              </a:spcBef>
              <a:buChar char="•"/>
              <a:tabLst>
                <a:tab pos="354965" algn="l"/>
                <a:tab pos="355600" algn="l"/>
              </a:tabLst>
            </a:pPr>
            <a:r>
              <a:rPr sz="3000" spc="-65" dirty="0">
                <a:latin typeface="Arial"/>
                <a:cs typeface="Arial"/>
              </a:rPr>
              <a:t>Additional product </a:t>
            </a:r>
            <a:r>
              <a:rPr sz="3000" spc="-114" dirty="0">
                <a:latin typeface="Arial"/>
                <a:cs typeface="Arial"/>
              </a:rPr>
              <a:t>lines </a:t>
            </a:r>
            <a:r>
              <a:rPr sz="3000" spc="-30" dirty="0">
                <a:latin typeface="Arial"/>
                <a:cs typeface="Arial"/>
              </a:rPr>
              <a:t>and/or </a:t>
            </a:r>
            <a:r>
              <a:rPr sz="3000" spc="-105" dirty="0">
                <a:latin typeface="Arial"/>
                <a:cs typeface="Arial"/>
              </a:rPr>
              <a:t>new</a:t>
            </a:r>
            <a:r>
              <a:rPr sz="3000" spc="-505" dirty="0">
                <a:latin typeface="Arial"/>
                <a:cs typeface="Arial"/>
              </a:rPr>
              <a:t> </a:t>
            </a:r>
            <a:r>
              <a:rPr sz="3000" spc="-165" dirty="0">
                <a:latin typeface="Arial"/>
                <a:cs typeface="Arial"/>
              </a:rPr>
              <a:t>services</a:t>
            </a:r>
            <a:endParaRPr sz="3000">
              <a:latin typeface="Arial"/>
              <a:cs typeface="Arial"/>
            </a:endParaRPr>
          </a:p>
          <a:p>
            <a:pPr marL="355600" marR="5080" indent="-342900" algn="just">
              <a:lnSpc>
                <a:spcPct val="90000"/>
              </a:lnSpc>
              <a:spcBef>
                <a:spcPts val="720"/>
              </a:spcBef>
              <a:buChar char="•"/>
              <a:tabLst>
                <a:tab pos="354965" algn="l"/>
                <a:tab pos="355600" algn="l"/>
              </a:tabLst>
            </a:pPr>
            <a:r>
              <a:rPr sz="3000" spc="-195" dirty="0">
                <a:latin typeface="Arial"/>
                <a:cs typeface="Arial"/>
              </a:rPr>
              <a:t>Hazardous </a:t>
            </a:r>
            <a:r>
              <a:rPr sz="3000" spc="-70" dirty="0">
                <a:latin typeface="Arial"/>
                <a:cs typeface="Arial"/>
              </a:rPr>
              <a:t>trade </a:t>
            </a:r>
            <a:r>
              <a:rPr sz="3000" spc="-185" dirty="0">
                <a:latin typeface="Arial"/>
                <a:cs typeface="Arial"/>
              </a:rPr>
              <a:t>processes, </a:t>
            </a:r>
            <a:r>
              <a:rPr sz="3000" spc="-25" dirty="0">
                <a:latin typeface="Arial"/>
                <a:cs typeface="Arial"/>
              </a:rPr>
              <a:t>or </a:t>
            </a:r>
            <a:r>
              <a:rPr sz="3000" spc="-145" dirty="0">
                <a:latin typeface="Arial"/>
                <a:cs typeface="Arial"/>
              </a:rPr>
              <a:t>storage </a:t>
            </a:r>
            <a:r>
              <a:rPr sz="3000" spc="-10" dirty="0">
                <a:latin typeface="Arial"/>
                <a:cs typeface="Arial"/>
              </a:rPr>
              <a:t>of  </a:t>
            </a:r>
            <a:r>
              <a:rPr sz="3000" spc="-170" dirty="0">
                <a:latin typeface="Arial"/>
                <a:cs typeface="Arial"/>
              </a:rPr>
              <a:t>hazardous </a:t>
            </a:r>
            <a:r>
              <a:rPr sz="3000" spc="-80" dirty="0">
                <a:latin typeface="Arial"/>
                <a:cs typeface="Arial"/>
              </a:rPr>
              <a:t>matter, </a:t>
            </a:r>
            <a:r>
              <a:rPr sz="3000" spc="-95" dirty="0">
                <a:latin typeface="Arial"/>
                <a:cs typeface="Arial"/>
              </a:rPr>
              <a:t>including </a:t>
            </a:r>
            <a:r>
              <a:rPr sz="3000" spc="-204" dirty="0">
                <a:latin typeface="Arial"/>
                <a:cs typeface="Arial"/>
              </a:rPr>
              <a:t>changes </a:t>
            </a:r>
            <a:r>
              <a:rPr sz="3000" spc="-25" dirty="0">
                <a:latin typeface="Arial"/>
                <a:cs typeface="Arial"/>
              </a:rPr>
              <a:t>or</a:t>
            </a:r>
            <a:r>
              <a:rPr sz="3000" spc="-300" dirty="0">
                <a:latin typeface="Arial"/>
                <a:cs typeface="Arial"/>
              </a:rPr>
              <a:t> </a:t>
            </a:r>
            <a:r>
              <a:rPr sz="3000" spc="-100" dirty="0">
                <a:latin typeface="Arial"/>
                <a:cs typeface="Arial"/>
              </a:rPr>
              <a:t>additons  </a:t>
            </a:r>
            <a:r>
              <a:rPr sz="3000" spc="30" dirty="0">
                <a:latin typeface="Arial"/>
                <a:cs typeface="Arial"/>
              </a:rPr>
              <a:t>to </a:t>
            </a:r>
            <a:r>
              <a:rPr sz="3000" spc="-195" dirty="0">
                <a:latin typeface="Arial"/>
                <a:cs typeface="Arial"/>
              </a:rPr>
              <a:t>processes </a:t>
            </a:r>
            <a:r>
              <a:rPr sz="3000" spc="-20" dirty="0">
                <a:latin typeface="Arial"/>
                <a:cs typeface="Arial"/>
              </a:rPr>
              <a:t>or </a:t>
            </a:r>
            <a:r>
              <a:rPr sz="3000" spc="-145" dirty="0">
                <a:latin typeface="Arial"/>
                <a:cs typeface="Arial"/>
              </a:rPr>
              <a:t>storage </a:t>
            </a:r>
            <a:r>
              <a:rPr sz="3000" spc="-125" dirty="0">
                <a:latin typeface="Arial"/>
                <a:cs typeface="Arial"/>
              </a:rPr>
              <a:t>already</a:t>
            </a:r>
            <a:r>
              <a:rPr sz="3000" spc="-484" dirty="0">
                <a:latin typeface="Arial"/>
                <a:cs typeface="Arial"/>
              </a:rPr>
              <a:t> </a:t>
            </a:r>
            <a:r>
              <a:rPr sz="3000" spc="-125" dirty="0">
                <a:latin typeface="Arial"/>
                <a:cs typeface="Arial"/>
              </a:rPr>
              <a:t>declared</a:t>
            </a:r>
            <a:endParaRPr sz="3000">
              <a:latin typeface="Arial"/>
              <a:cs typeface="Arial"/>
            </a:endParaRPr>
          </a:p>
          <a:p>
            <a:pPr marL="355600" marR="242570" indent="-342900" algn="just">
              <a:lnSpc>
                <a:spcPct val="90000"/>
              </a:lnSpc>
              <a:spcBef>
                <a:spcPts val="720"/>
              </a:spcBef>
              <a:buChar char="•"/>
              <a:tabLst>
                <a:tab pos="354965" algn="l"/>
                <a:tab pos="355600" algn="l"/>
              </a:tabLst>
            </a:pPr>
            <a:r>
              <a:rPr sz="3000" spc="-105" dirty="0">
                <a:latin typeface="Arial"/>
                <a:cs typeface="Arial"/>
              </a:rPr>
              <a:t>Incidents </a:t>
            </a:r>
            <a:r>
              <a:rPr sz="3000" spc="-10" dirty="0">
                <a:latin typeface="Arial"/>
                <a:cs typeface="Arial"/>
              </a:rPr>
              <a:t>not </a:t>
            </a:r>
            <a:r>
              <a:rPr sz="3000" spc="-55" dirty="0">
                <a:latin typeface="Arial"/>
                <a:cs typeface="Arial"/>
              </a:rPr>
              <a:t>reported </a:t>
            </a:r>
            <a:r>
              <a:rPr sz="3000" spc="30" dirty="0">
                <a:latin typeface="Arial"/>
                <a:cs typeface="Arial"/>
              </a:rPr>
              <a:t>to </a:t>
            </a:r>
            <a:r>
              <a:rPr sz="3000" spc="-125" dirty="0">
                <a:latin typeface="Arial"/>
                <a:cs typeface="Arial"/>
              </a:rPr>
              <a:t>insurers </a:t>
            </a:r>
            <a:r>
              <a:rPr sz="3000" dirty="0">
                <a:latin typeface="Arial"/>
                <a:cs typeface="Arial"/>
              </a:rPr>
              <a:t>that </a:t>
            </a:r>
            <a:r>
              <a:rPr sz="3000" spc="-60" dirty="0">
                <a:latin typeface="Arial"/>
                <a:cs typeface="Arial"/>
              </a:rPr>
              <a:t>might  </a:t>
            </a:r>
            <a:r>
              <a:rPr sz="3000" spc="-75" dirty="0">
                <a:latin typeface="Arial"/>
                <a:cs typeface="Arial"/>
              </a:rPr>
              <a:t>otherwise </a:t>
            </a:r>
            <a:r>
              <a:rPr sz="3000" spc="-180" dirty="0">
                <a:latin typeface="Arial"/>
                <a:cs typeface="Arial"/>
              </a:rPr>
              <a:t>have </a:t>
            </a:r>
            <a:r>
              <a:rPr sz="3000" spc="-90" dirty="0">
                <a:latin typeface="Arial"/>
                <a:cs typeface="Arial"/>
              </a:rPr>
              <a:t>led </a:t>
            </a:r>
            <a:r>
              <a:rPr sz="3000" spc="30" dirty="0">
                <a:latin typeface="Arial"/>
                <a:cs typeface="Arial"/>
              </a:rPr>
              <a:t>to </a:t>
            </a:r>
            <a:r>
              <a:rPr sz="3000" spc="-235" dirty="0">
                <a:latin typeface="Arial"/>
                <a:cs typeface="Arial"/>
              </a:rPr>
              <a:t>a </a:t>
            </a:r>
            <a:r>
              <a:rPr sz="3000" spc="-110" dirty="0">
                <a:latin typeface="Arial"/>
                <a:cs typeface="Arial"/>
              </a:rPr>
              <a:t>claim </a:t>
            </a:r>
            <a:r>
              <a:rPr sz="3000" spc="-165" dirty="0">
                <a:latin typeface="Arial"/>
                <a:cs typeface="Arial"/>
              </a:rPr>
              <a:t>e.g </a:t>
            </a:r>
            <a:r>
              <a:rPr sz="3000" spc="20" dirty="0">
                <a:latin typeface="Arial"/>
                <a:cs typeface="Arial"/>
              </a:rPr>
              <a:t>theft</a:t>
            </a:r>
            <a:r>
              <a:rPr sz="3000" spc="-605" dirty="0">
                <a:latin typeface="Arial"/>
                <a:cs typeface="Arial"/>
              </a:rPr>
              <a:t> </a:t>
            </a:r>
            <a:r>
              <a:rPr sz="3000" spc="-25" dirty="0">
                <a:latin typeface="Arial"/>
                <a:cs typeface="Arial"/>
              </a:rPr>
              <a:t>or </a:t>
            </a:r>
            <a:r>
              <a:rPr sz="3000" spc="-130" dirty="0">
                <a:latin typeface="Arial"/>
                <a:cs typeface="Arial"/>
              </a:rPr>
              <a:t>small  </a:t>
            </a:r>
            <a:r>
              <a:rPr sz="3000" spc="-85" dirty="0">
                <a:latin typeface="Arial"/>
                <a:cs typeface="Arial"/>
              </a:rPr>
              <a:t>fires.</a:t>
            </a:r>
            <a:endParaRPr sz="3000">
              <a:latin typeface="Arial"/>
              <a:cs typeface="Aria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111245" y="461899"/>
            <a:ext cx="2922270" cy="696595"/>
          </a:xfrm>
          <a:prstGeom prst="rect">
            <a:avLst/>
          </a:prstGeom>
        </p:spPr>
        <p:txBody>
          <a:bodyPr vert="horz" wrap="square" lIns="0" tIns="13335" rIns="0" bIns="0" rtlCol="0">
            <a:spAutoFit/>
          </a:bodyPr>
          <a:lstStyle/>
          <a:p>
            <a:pPr marL="12700">
              <a:lnSpc>
                <a:spcPct val="100000"/>
              </a:lnSpc>
              <a:spcBef>
                <a:spcPts val="105"/>
              </a:spcBef>
            </a:pPr>
            <a:r>
              <a:rPr spc="-175" dirty="0"/>
              <a:t>4)</a:t>
            </a:r>
            <a:r>
              <a:rPr spc="-300" dirty="0"/>
              <a:t> </a:t>
            </a:r>
            <a:r>
              <a:rPr spc="-95" dirty="0"/>
              <a:t>Indemnity</a:t>
            </a:r>
          </a:p>
        </p:txBody>
      </p:sp>
      <p:sp>
        <p:nvSpPr>
          <p:cNvPr id="3" name="object 3"/>
          <p:cNvSpPr txBox="1"/>
          <p:nvPr/>
        </p:nvSpPr>
        <p:spPr>
          <a:xfrm>
            <a:off x="535940" y="1537461"/>
            <a:ext cx="7976234" cy="4388485"/>
          </a:xfrm>
          <a:prstGeom prst="rect">
            <a:avLst/>
          </a:prstGeom>
        </p:spPr>
        <p:txBody>
          <a:bodyPr vert="horz" wrap="square" lIns="0" tIns="92075" rIns="0" bIns="0" rtlCol="0">
            <a:spAutoFit/>
          </a:bodyPr>
          <a:lstStyle/>
          <a:p>
            <a:pPr marL="355600" marR="174625" indent="-342900" algn="just">
              <a:lnSpc>
                <a:spcPts val="2590"/>
              </a:lnSpc>
              <a:spcBef>
                <a:spcPts val="725"/>
              </a:spcBef>
              <a:buChar char="•"/>
              <a:tabLst>
                <a:tab pos="354965" algn="l"/>
                <a:tab pos="355600" algn="l"/>
                <a:tab pos="2599055" algn="l"/>
              </a:tabLst>
            </a:pPr>
            <a:r>
              <a:rPr sz="2700" spc="-195" dirty="0">
                <a:latin typeface="Arial"/>
                <a:cs typeface="Arial"/>
              </a:rPr>
              <a:t>The </a:t>
            </a:r>
            <a:r>
              <a:rPr sz="2700" spc="-125" dirty="0">
                <a:latin typeface="Arial"/>
                <a:cs typeface="Arial"/>
              </a:rPr>
              <a:t>insurance </a:t>
            </a:r>
            <a:r>
              <a:rPr sz="2700" spc="-70" dirty="0">
                <a:latin typeface="Arial"/>
                <a:cs typeface="Arial"/>
              </a:rPr>
              <a:t>contract </a:t>
            </a:r>
            <a:r>
              <a:rPr sz="2700" spc="-105" dirty="0">
                <a:latin typeface="Arial"/>
                <a:cs typeface="Arial"/>
              </a:rPr>
              <a:t>should </a:t>
            </a:r>
            <a:r>
              <a:rPr sz="2700" spc="-160" dirty="0">
                <a:latin typeface="Arial"/>
                <a:cs typeface="Arial"/>
              </a:rPr>
              <a:t>always </a:t>
            </a:r>
            <a:r>
              <a:rPr sz="2700" spc="-125" dirty="0">
                <a:latin typeface="Arial"/>
                <a:cs typeface="Arial"/>
              </a:rPr>
              <a:t>be </a:t>
            </a:r>
            <a:r>
              <a:rPr sz="2700" spc="-210" dirty="0">
                <a:latin typeface="Arial"/>
                <a:cs typeface="Arial"/>
              </a:rPr>
              <a:t>a </a:t>
            </a:r>
            <a:r>
              <a:rPr sz="2700" spc="-70" dirty="0">
                <a:latin typeface="Arial"/>
                <a:cs typeface="Arial"/>
              </a:rPr>
              <a:t>contract</a:t>
            </a:r>
            <a:r>
              <a:rPr sz="2700" spc="-275" dirty="0">
                <a:latin typeface="Arial"/>
                <a:cs typeface="Arial"/>
              </a:rPr>
              <a:t> </a:t>
            </a:r>
            <a:r>
              <a:rPr sz="2700" spc="-10" dirty="0">
                <a:latin typeface="Arial"/>
                <a:cs typeface="Arial"/>
              </a:rPr>
              <a:t>of  </a:t>
            </a:r>
            <a:r>
              <a:rPr sz="2700" spc="-50" dirty="0">
                <a:latin typeface="Arial"/>
                <a:cs typeface="Arial"/>
              </a:rPr>
              <a:t>indemnity</a:t>
            </a:r>
            <a:r>
              <a:rPr sz="2700" spc="-135" dirty="0">
                <a:latin typeface="Arial"/>
                <a:cs typeface="Arial"/>
              </a:rPr>
              <a:t> </a:t>
            </a:r>
            <a:r>
              <a:rPr sz="2700" spc="-70" dirty="0">
                <a:latin typeface="Arial"/>
                <a:cs typeface="Arial"/>
              </a:rPr>
              <a:t>only	</a:t>
            </a:r>
            <a:r>
              <a:rPr sz="2700" spc="-125" dirty="0">
                <a:latin typeface="Arial"/>
                <a:cs typeface="Arial"/>
              </a:rPr>
              <a:t>and </a:t>
            </a:r>
            <a:r>
              <a:rPr sz="2700" spc="-60" dirty="0">
                <a:latin typeface="Arial"/>
                <a:cs typeface="Arial"/>
              </a:rPr>
              <a:t>nothing</a:t>
            </a:r>
            <a:r>
              <a:rPr sz="2700" spc="-180" dirty="0">
                <a:latin typeface="Arial"/>
                <a:cs typeface="Arial"/>
              </a:rPr>
              <a:t> </a:t>
            </a:r>
            <a:r>
              <a:rPr sz="2700" spc="-80" dirty="0">
                <a:latin typeface="Arial"/>
                <a:cs typeface="Arial"/>
              </a:rPr>
              <a:t>more.</a:t>
            </a:r>
            <a:endParaRPr sz="2700">
              <a:latin typeface="Arial"/>
              <a:cs typeface="Arial"/>
            </a:endParaRPr>
          </a:p>
          <a:p>
            <a:pPr marL="355600" marR="558165" indent="-342900" algn="just">
              <a:lnSpc>
                <a:spcPct val="80000"/>
              </a:lnSpc>
              <a:spcBef>
                <a:spcPts val="675"/>
              </a:spcBef>
              <a:buChar char="•"/>
              <a:tabLst>
                <a:tab pos="354965" algn="l"/>
                <a:tab pos="355600" algn="l"/>
              </a:tabLst>
            </a:pPr>
            <a:r>
              <a:rPr sz="2700" spc="-110" dirty="0">
                <a:latin typeface="Arial"/>
                <a:cs typeface="Arial"/>
              </a:rPr>
              <a:t>Insured </a:t>
            </a:r>
            <a:r>
              <a:rPr sz="2700" spc="-60" dirty="0">
                <a:latin typeface="Arial"/>
                <a:cs typeface="Arial"/>
              </a:rPr>
              <a:t>can’t </a:t>
            </a:r>
            <a:r>
              <a:rPr sz="2700" spc="-170" dirty="0">
                <a:latin typeface="Arial"/>
                <a:cs typeface="Arial"/>
              </a:rPr>
              <a:t>make </a:t>
            </a:r>
            <a:r>
              <a:rPr sz="2700" spc="-155" dirty="0">
                <a:latin typeface="Arial"/>
                <a:cs typeface="Arial"/>
              </a:rPr>
              <a:t>any </a:t>
            </a:r>
            <a:r>
              <a:rPr sz="2700" spc="5" dirty="0">
                <a:latin typeface="Arial"/>
                <a:cs typeface="Arial"/>
              </a:rPr>
              <a:t>profit </a:t>
            </a:r>
            <a:r>
              <a:rPr sz="2700" spc="-30" dirty="0">
                <a:latin typeface="Arial"/>
                <a:cs typeface="Arial"/>
              </a:rPr>
              <a:t>from the </a:t>
            </a:r>
            <a:r>
              <a:rPr sz="2700" spc="-125" dirty="0">
                <a:latin typeface="Arial"/>
                <a:cs typeface="Arial"/>
              </a:rPr>
              <a:t>insurance  </a:t>
            </a:r>
            <a:r>
              <a:rPr sz="2700" spc="-70" dirty="0">
                <a:latin typeface="Arial"/>
                <a:cs typeface="Arial"/>
              </a:rPr>
              <a:t>contract. </a:t>
            </a:r>
            <a:r>
              <a:rPr sz="2700" spc="-135" dirty="0">
                <a:latin typeface="Arial"/>
                <a:cs typeface="Arial"/>
              </a:rPr>
              <a:t>Insurance </a:t>
            </a:r>
            <a:r>
              <a:rPr sz="2700" spc="-70" dirty="0">
                <a:latin typeface="Arial"/>
                <a:cs typeface="Arial"/>
              </a:rPr>
              <a:t>contract </a:t>
            </a:r>
            <a:r>
              <a:rPr sz="2700" spc="-170" dirty="0">
                <a:latin typeface="Arial"/>
                <a:cs typeface="Arial"/>
              </a:rPr>
              <a:t>means </a:t>
            </a:r>
            <a:r>
              <a:rPr sz="2700" spc="-10" dirty="0">
                <a:latin typeface="Arial"/>
                <a:cs typeface="Arial"/>
              </a:rPr>
              <a:t>for </a:t>
            </a:r>
            <a:r>
              <a:rPr sz="2700" spc="-160" dirty="0">
                <a:latin typeface="Arial"/>
                <a:cs typeface="Arial"/>
              </a:rPr>
              <a:t>coverage</a:t>
            </a:r>
            <a:r>
              <a:rPr sz="2700" spc="-525" dirty="0">
                <a:latin typeface="Arial"/>
                <a:cs typeface="Arial"/>
              </a:rPr>
              <a:t> </a:t>
            </a:r>
            <a:r>
              <a:rPr sz="2700" spc="-10" dirty="0">
                <a:latin typeface="Arial"/>
                <a:cs typeface="Arial"/>
              </a:rPr>
              <a:t>of  </a:t>
            </a:r>
            <a:r>
              <a:rPr sz="2700" spc="-185" dirty="0">
                <a:latin typeface="Arial"/>
                <a:cs typeface="Arial"/>
              </a:rPr>
              <a:t>losses</a:t>
            </a:r>
            <a:r>
              <a:rPr sz="2700" spc="-160" dirty="0">
                <a:latin typeface="Arial"/>
                <a:cs typeface="Arial"/>
              </a:rPr>
              <a:t> </a:t>
            </a:r>
            <a:r>
              <a:rPr sz="2700" spc="-105" dirty="0">
                <a:latin typeface="Arial"/>
                <a:cs typeface="Arial"/>
              </a:rPr>
              <a:t>only.</a:t>
            </a:r>
            <a:endParaRPr sz="2700">
              <a:latin typeface="Arial"/>
              <a:cs typeface="Arial"/>
            </a:endParaRPr>
          </a:p>
          <a:p>
            <a:pPr marL="355600" marR="5080" indent="-342900" algn="just">
              <a:lnSpc>
                <a:spcPts val="2590"/>
              </a:lnSpc>
              <a:spcBef>
                <a:spcPts val="630"/>
              </a:spcBef>
              <a:buChar char="•"/>
              <a:tabLst>
                <a:tab pos="354965" algn="l"/>
                <a:tab pos="355600" algn="l"/>
              </a:tabLst>
            </a:pPr>
            <a:r>
              <a:rPr sz="2700" spc="-60" dirty="0">
                <a:latin typeface="Arial"/>
                <a:cs typeface="Arial"/>
              </a:rPr>
              <a:t>Indemnity</a:t>
            </a:r>
            <a:r>
              <a:rPr sz="2700" spc="-165" dirty="0">
                <a:latin typeface="Arial"/>
                <a:cs typeface="Arial"/>
              </a:rPr>
              <a:t> </a:t>
            </a:r>
            <a:r>
              <a:rPr sz="2700" spc="-170" dirty="0">
                <a:latin typeface="Arial"/>
                <a:cs typeface="Arial"/>
              </a:rPr>
              <a:t>means</a:t>
            </a:r>
            <a:r>
              <a:rPr sz="2700" spc="-155" dirty="0">
                <a:latin typeface="Arial"/>
                <a:cs typeface="Arial"/>
              </a:rPr>
              <a:t> </a:t>
            </a:r>
            <a:r>
              <a:rPr sz="2700" spc="-210" dirty="0">
                <a:latin typeface="Arial"/>
                <a:cs typeface="Arial"/>
              </a:rPr>
              <a:t>a</a:t>
            </a:r>
            <a:r>
              <a:rPr sz="2700" spc="-135" dirty="0">
                <a:latin typeface="Arial"/>
                <a:cs typeface="Arial"/>
              </a:rPr>
              <a:t> </a:t>
            </a:r>
            <a:r>
              <a:rPr sz="2700" spc="-120" dirty="0">
                <a:latin typeface="Arial"/>
                <a:cs typeface="Arial"/>
              </a:rPr>
              <a:t>guarantee</a:t>
            </a:r>
            <a:r>
              <a:rPr sz="2700" spc="-160" dirty="0">
                <a:latin typeface="Arial"/>
                <a:cs typeface="Arial"/>
              </a:rPr>
              <a:t> </a:t>
            </a:r>
            <a:r>
              <a:rPr sz="2700" spc="20" dirty="0">
                <a:latin typeface="Arial"/>
                <a:cs typeface="Arial"/>
              </a:rPr>
              <a:t>to</a:t>
            </a:r>
            <a:r>
              <a:rPr sz="2700" spc="-140" dirty="0">
                <a:latin typeface="Arial"/>
                <a:cs typeface="Arial"/>
              </a:rPr>
              <a:t> </a:t>
            </a:r>
            <a:r>
              <a:rPr sz="2700" spc="-10" dirty="0">
                <a:latin typeface="Arial"/>
                <a:cs typeface="Arial"/>
              </a:rPr>
              <a:t>put</a:t>
            </a:r>
            <a:r>
              <a:rPr sz="2700" spc="-145" dirty="0">
                <a:latin typeface="Arial"/>
                <a:cs typeface="Arial"/>
              </a:rPr>
              <a:t> </a:t>
            </a:r>
            <a:r>
              <a:rPr sz="2700" spc="-30" dirty="0">
                <a:latin typeface="Arial"/>
                <a:cs typeface="Arial"/>
              </a:rPr>
              <a:t>the</a:t>
            </a:r>
            <a:r>
              <a:rPr sz="2700" spc="-150" dirty="0">
                <a:latin typeface="Arial"/>
                <a:cs typeface="Arial"/>
              </a:rPr>
              <a:t> </a:t>
            </a:r>
            <a:r>
              <a:rPr sz="2700" spc="-100" dirty="0">
                <a:latin typeface="Arial"/>
                <a:cs typeface="Arial"/>
              </a:rPr>
              <a:t>insured</a:t>
            </a:r>
            <a:r>
              <a:rPr sz="2700" spc="-145" dirty="0">
                <a:latin typeface="Arial"/>
                <a:cs typeface="Arial"/>
              </a:rPr>
              <a:t> </a:t>
            </a:r>
            <a:r>
              <a:rPr sz="2700" spc="-35" dirty="0">
                <a:latin typeface="Arial"/>
                <a:cs typeface="Arial"/>
              </a:rPr>
              <a:t>in</a:t>
            </a:r>
            <a:r>
              <a:rPr sz="2700" spc="-140" dirty="0">
                <a:latin typeface="Arial"/>
                <a:cs typeface="Arial"/>
              </a:rPr>
              <a:t> </a:t>
            </a:r>
            <a:r>
              <a:rPr sz="2700" spc="-30" dirty="0">
                <a:latin typeface="Arial"/>
                <a:cs typeface="Arial"/>
              </a:rPr>
              <a:t>the  </a:t>
            </a:r>
            <a:r>
              <a:rPr sz="2700" spc="-60" dirty="0">
                <a:latin typeface="Arial"/>
                <a:cs typeface="Arial"/>
              </a:rPr>
              <a:t>position </a:t>
            </a:r>
            <a:r>
              <a:rPr sz="2700" spc="-254" dirty="0">
                <a:latin typeface="Arial"/>
                <a:cs typeface="Arial"/>
              </a:rPr>
              <a:t>as </a:t>
            </a:r>
            <a:r>
              <a:rPr sz="2700" spc="-125" dirty="0">
                <a:latin typeface="Arial"/>
                <a:cs typeface="Arial"/>
              </a:rPr>
              <a:t>he </a:t>
            </a:r>
            <a:r>
              <a:rPr sz="2700" spc="-185" dirty="0">
                <a:latin typeface="Arial"/>
                <a:cs typeface="Arial"/>
              </a:rPr>
              <a:t>was </a:t>
            </a:r>
            <a:r>
              <a:rPr sz="2700" spc="-85" dirty="0">
                <a:latin typeface="Arial"/>
                <a:cs typeface="Arial"/>
              </a:rPr>
              <a:t>before</a:t>
            </a:r>
            <a:r>
              <a:rPr sz="2700" spc="-140" dirty="0">
                <a:latin typeface="Arial"/>
                <a:cs typeface="Arial"/>
              </a:rPr>
              <a:t> </a:t>
            </a:r>
            <a:r>
              <a:rPr sz="2700" spc="-100" dirty="0">
                <a:latin typeface="Arial"/>
                <a:cs typeface="Arial"/>
              </a:rPr>
              <a:t>accident.</a:t>
            </a:r>
            <a:endParaRPr sz="2700">
              <a:latin typeface="Arial"/>
              <a:cs typeface="Arial"/>
            </a:endParaRPr>
          </a:p>
          <a:p>
            <a:pPr marL="355600" marR="1336040" indent="-342900" algn="just">
              <a:lnSpc>
                <a:spcPct val="80000"/>
              </a:lnSpc>
              <a:spcBef>
                <a:spcPts val="675"/>
              </a:spcBef>
              <a:buChar char="•"/>
              <a:tabLst>
                <a:tab pos="354965" algn="l"/>
                <a:tab pos="355600" algn="l"/>
              </a:tabLst>
            </a:pPr>
            <a:r>
              <a:rPr sz="2700" spc="-175" dirty="0">
                <a:latin typeface="Arial"/>
                <a:cs typeface="Arial"/>
              </a:rPr>
              <a:t>This </a:t>
            </a:r>
            <a:r>
              <a:rPr sz="2700" spc="-60" dirty="0">
                <a:latin typeface="Arial"/>
                <a:cs typeface="Arial"/>
              </a:rPr>
              <a:t>principle </a:t>
            </a:r>
            <a:r>
              <a:rPr sz="2700" spc="-160" dirty="0">
                <a:latin typeface="Arial"/>
                <a:cs typeface="Arial"/>
              </a:rPr>
              <a:t>does </a:t>
            </a:r>
            <a:r>
              <a:rPr sz="2700" spc="-5" dirty="0">
                <a:latin typeface="Arial"/>
                <a:cs typeface="Arial"/>
              </a:rPr>
              <a:t>not </a:t>
            </a:r>
            <a:r>
              <a:rPr sz="2700" spc="-100" dirty="0">
                <a:latin typeface="Arial"/>
                <a:cs typeface="Arial"/>
              </a:rPr>
              <a:t>apply </a:t>
            </a:r>
            <a:r>
              <a:rPr sz="2700" spc="20" dirty="0">
                <a:latin typeface="Arial"/>
                <a:cs typeface="Arial"/>
              </a:rPr>
              <a:t>to </a:t>
            </a:r>
            <a:r>
              <a:rPr sz="2700" spc="-30" dirty="0">
                <a:latin typeface="Arial"/>
                <a:cs typeface="Arial"/>
              </a:rPr>
              <a:t>life</a:t>
            </a:r>
            <a:r>
              <a:rPr sz="2700" spc="-530" dirty="0">
                <a:latin typeface="Arial"/>
                <a:cs typeface="Arial"/>
              </a:rPr>
              <a:t> </a:t>
            </a:r>
            <a:r>
              <a:rPr sz="2700" spc="-130" dirty="0">
                <a:latin typeface="Arial"/>
                <a:cs typeface="Arial"/>
              </a:rPr>
              <a:t>insurance  </a:t>
            </a:r>
            <a:r>
              <a:rPr sz="2700" spc="-95" dirty="0">
                <a:latin typeface="Arial"/>
                <a:cs typeface="Arial"/>
              </a:rPr>
              <a:t>contracts.</a:t>
            </a:r>
            <a:endParaRPr sz="2700">
              <a:latin typeface="Arial"/>
              <a:cs typeface="Arial"/>
            </a:endParaRPr>
          </a:p>
          <a:p>
            <a:pPr marL="355600" marR="159385" indent="-342900" algn="just">
              <a:lnSpc>
                <a:spcPct val="80000"/>
              </a:lnSpc>
              <a:spcBef>
                <a:spcPts val="645"/>
              </a:spcBef>
              <a:buChar char="•"/>
              <a:tabLst>
                <a:tab pos="355600" algn="l"/>
              </a:tabLst>
            </a:pPr>
            <a:r>
              <a:rPr sz="2700" spc="-195" dirty="0">
                <a:latin typeface="Arial"/>
                <a:cs typeface="Arial"/>
              </a:rPr>
              <a:t>The </a:t>
            </a:r>
            <a:r>
              <a:rPr sz="2700" spc="-90" dirty="0">
                <a:latin typeface="Arial"/>
                <a:cs typeface="Arial"/>
              </a:rPr>
              <a:t>main </a:t>
            </a:r>
            <a:r>
              <a:rPr sz="2700" spc="-60" dirty="0">
                <a:latin typeface="Arial"/>
                <a:cs typeface="Arial"/>
              </a:rPr>
              <a:t>object </a:t>
            </a:r>
            <a:r>
              <a:rPr sz="2700" spc="-5" dirty="0">
                <a:latin typeface="Arial"/>
                <a:cs typeface="Arial"/>
              </a:rPr>
              <a:t>of </a:t>
            </a:r>
            <a:r>
              <a:rPr sz="2700" spc="-50" dirty="0">
                <a:latin typeface="Arial"/>
                <a:cs typeface="Arial"/>
              </a:rPr>
              <a:t>this </a:t>
            </a:r>
            <a:r>
              <a:rPr sz="2700" spc="-65" dirty="0">
                <a:latin typeface="Arial"/>
                <a:cs typeface="Arial"/>
              </a:rPr>
              <a:t>principle </a:t>
            </a:r>
            <a:r>
              <a:rPr sz="2700" spc="-140" dirty="0">
                <a:latin typeface="Arial"/>
                <a:cs typeface="Arial"/>
              </a:rPr>
              <a:t>is </a:t>
            </a:r>
            <a:r>
              <a:rPr sz="2700" spc="20" dirty="0">
                <a:latin typeface="Arial"/>
                <a:cs typeface="Arial"/>
              </a:rPr>
              <a:t>to </a:t>
            </a:r>
            <a:r>
              <a:rPr sz="2700" spc="-130" dirty="0">
                <a:latin typeface="Arial"/>
                <a:cs typeface="Arial"/>
              </a:rPr>
              <a:t>ensure </a:t>
            </a:r>
            <a:r>
              <a:rPr sz="2700" spc="-5" dirty="0">
                <a:latin typeface="Arial"/>
                <a:cs typeface="Arial"/>
              </a:rPr>
              <a:t>that </a:t>
            </a:r>
            <a:r>
              <a:rPr sz="2700" spc="-30" dirty="0">
                <a:latin typeface="Arial"/>
                <a:cs typeface="Arial"/>
              </a:rPr>
              <a:t>the  </a:t>
            </a:r>
            <a:r>
              <a:rPr sz="2700" spc="-100" dirty="0">
                <a:latin typeface="Arial"/>
                <a:cs typeface="Arial"/>
              </a:rPr>
              <a:t>insured</a:t>
            </a:r>
            <a:r>
              <a:rPr sz="2700" spc="-160" dirty="0">
                <a:latin typeface="Arial"/>
                <a:cs typeface="Arial"/>
              </a:rPr>
              <a:t> </a:t>
            </a:r>
            <a:r>
              <a:rPr sz="2700" spc="-140" dirty="0">
                <a:latin typeface="Arial"/>
                <a:cs typeface="Arial"/>
              </a:rPr>
              <a:t>is </a:t>
            </a:r>
            <a:r>
              <a:rPr sz="2700" spc="-5" dirty="0">
                <a:latin typeface="Arial"/>
                <a:cs typeface="Arial"/>
              </a:rPr>
              <a:t>not</a:t>
            </a:r>
            <a:r>
              <a:rPr sz="2700" spc="-145" dirty="0">
                <a:latin typeface="Arial"/>
                <a:cs typeface="Arial"/>
              </a:rPr>
              <a:t> </a:t>
            </a:r>
            <a:r>
              <a:rPr sz="2700" spc="-110" dirty="0">
                <a:latin typeface="Arial"/>
                <a:cs typeface="Arial"/>
              </a:rPr>
              <a:t>able</a:t>
            </a:r>
            <a:r>
              <a:rPr sz="2700" spc="-160" dirty="0">
                <a:latin typeface="Arial"/>
                <a:cs typeface="Arial"/>
              </a:rPr>
              <a:t> </a:t>
            </a:r>
            <a:r>
              <a:rPr sz="2700" spc="20" dirty="0">
                <a:latin typeface="Arial"/>
                <a:cs typeface="Arial"/>
              </a:rPr>
              <a:t>to</a:t>
            </a:r>
            <a:r>
              <a:rPr sz="2700" spc="-140" dirty="0">
                <a:latin typeface="Arial"/>
                <a:cs typeface="Arial"/>
              </a:rPr>
              <a:t> </a:t>
            </a:r>
            <a:r>
              <a:rPr sz="2700" spc="-185" dirty="0">
                <a:latin typeface="Arial"/>
                <a:cs typeface="Arial"/>
              </a:rPr>
              <a:t>use</a:t>
            </a:r>
            <a:r>
              <a:rPr sz="2700" spc="-160" dirty="0">
                <a:latin typeface="Arial"/>
                <a:cs typeface="Arial"/>
              </a:rPr>
              <a:t> </a:t>
            </a:r>
            <a:r>
              <a:rPr sz="2700" spc="-55" dirty="0">
                <a:latin typeface="Arial"/>
                <a:cs typeface="Arial"/>
              </a:rPr>
              <a:t>this</a:t>
            </a:r>
            <a:r>
              <a:rPr sz="2700" spc="-140" dirty="0">
                <a:latin typeface="Arial"/>
                <a:cs typeface="Arial"/>
              </a:rPr>
              <a:t> </a:t>
            </a:r>
            <a:r>
              <a:rPr sz="2700" spc="-70" dirty="0">
                <a:latin typeface="Arial"/>
                <a:cs typeface="Arial"/>
              </a:rPr>
              <a:t>contract</a:t>
            </a:r>
            <a:r>
              <a:rPr sz="2700" spc="-150" dirty="0">
                <a:latin typeface="Arial"/>
                <a:cs typeface="Arial"/>
              </a:rPr>
              <a:t> </a:t>
            </a:r>
            <a:r>
              <a:rPr sz="2700" spc="-10" dirty="0">
                <a:latin typeface="Arial"/>
                <a:cs typeface="Arial"/>
              </a:rPr>
              <a:t>for</a:t>
            </a:r>
            <a:r>
              <a:rPr sz="2700" spc="-145" dirty="0">
                <a:latin typeface="Arial"/>
                <a:cs typeface="Arial"/>
              </a:rPr>
              <a:t> </a:t>
            </a:r>
            <a:r>
              <a:rPr sz="2700" spc="-95" dirty="0">
                <a:latin typeface="Arial"/>
                <a:cs typeface="Arial"/>
              </a:rPr>
              <a:t>speculation  </a:t>
            </a:r>
            <a:r>
              <a:rPr sz="2700" spc="-25" dirty="0">
                <a:latin typeface="Arial"/>
                <a:cs typeface="Arial"/>
              </a:rPr>
              <a:t>or</a:t>
            </a:r>
            <a:r>
              <a:rPr sz="2700" spc="-150" dirty="0">
                <a:latin typeface="Arial"/>
                <a:cs typeface="Arial"/>
              </a:rPr>
              <a:t> </a:t>
            </a:r>
            <a:r>
              <a:rPr sz="2700" spc="-114" dirty="0">
                <a:latin typeface="Arial"/>
                <a:cs typeface="Arial"/>
              </a:rPr>
              <a:t>gambling.</a:t>
            </a:r>
            <a:endParaRPr sz="2700">
              <a:latin typeface="Arial"/>
              <a:cs typeface="Aria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859785" y="461899"/>
            <a:ext cx="3425190" cy="696595"/>
          </a:xfrm>
          <a:prstGeom prst="rect">
            <a:avLst/>
          </a:prstGeom>
        </p:spPr>
        <p:txBody>
          <a:bodyPr vert="horz" wrap="square" lIns="0" tIns="13335" rIns="0" bIns="0" rtlCol="0">
            <a:spAutoFit/>
          </a:bodyPr>
          <a:lstStyle/>
          <a:p>
            <a:pPr marL="12700">
              <a:lnSpc>
                <a:spcPct val="100000"/>
              </a:lnSpc>
              <a:spcBef>
                <a:spcPts val="105"/>
              </a:spcBef>
            </a:pPr>
            <a:r>
              <a:rPr spc="-175" dirty="0"/>
              <a:t>5)</a:t>
            </a:r>
            <a:r>
              <a:rPr spc="-275" dirty="0"/>
              <a:t> </a:t>
            </a:r>
            <a:r>
              <a:rPr spc="-50" dirty="0"/>
              <a:t>contribution</a:t>
            </a:r>
          </a:p>
        </p:txBody>
      </p:sp>
      <p:sp>
        <p:nvSpPr>
          <p:cNvPr id="3" name="object 3"/>
          <p:cNvSpPr txBox="1"/>
          <p:nvPr/>
        </p:nvSpPr>
        <p:spPr>
          <a:xfrm>
            <a:off x="535940" y="1537461"/>
            <a:ext cx="7965440" cy="4305935"/>
          </a:xfrm>
          <a:prstGeom prst="rect">
            <a:avLst/>
          </a:prstGeom>
        </p:spPr>
        <p:txBody>
          <a:bodyPr vert="horz" wrap="square" lIns="0" tIns="94615" rIns="0" bIns="0" rtlCol="0">
            <a:spAutoFit/>
          </a:bodyPr>
          <a:lstStyle/>
          <a:p>
            <a:pPr marL="355600" marR="228600" indent="-342900" algn="just">
              <a:lnSpc>
                <a:spcPct val="80000"/>
              </a:lnSpc>
              <a:spcBef>
                <a:spcPts val="745"/>
              </a:spcBef>
              <a:buChar char="•"/>
              <a:tabLst>
                <a:tab pos="354965" algn="l"/>
                <a:tab pos="355600" algn="l"/>
              </a:tabLst>
            </a:pPr>
            <a:r>
              <a:rPr sz="2700" spc="-80" dirty="0">
                <a:latin typeface="Arial"/>
                <a:cs typeface="Arial"/>
              </a:rPr>
              <a:t>In </a:t>
            </a:r>
            <a:r>
              <a:rPr sz="2700" spc="-225" dirty="0">
                <a:latin typeface="Arial"/>
                <a:cs typeface="Arial"/>
              </a:rPr>
              <a:t>case </a:t>
            </a:r>
            <a:r>
              <a:rPr sz="2700" spc="-30" dirty="0">
                <a:latin typeface="Arial"/>
                <a:cs typeface="Arial"/>
              </a:rPr>
              <a:t>the </a:t>
            </a:r>
            <a:r>
              <a:rPr sz="2700" spc="-100" dirty="0">
                <a:latin typeface="Arial"/>
                <a:cs typeface="Arial"/>
              </a:rPr>
              <a:t>insured </a:t>
            </a:r>
            <a:r>
              <a:rPr sz="2700" spc="-40" dirty="0">
                <a:latin typeface="Arial"/>
                <a:cs typeface="Arial"/>
              </a:rPr>
              <a:t>took </a:t>
            </a:r>
            <a:r>
              <a:rPr sz="2700" spc="-85" dirty="0">
                <a:latin typeface="Arial"/>
                <a:cs typeface="Arial"/>
              </a:rPr>
              <a:t>more </a:t>
            </a:r>
            <a:r>
              <a:rPr sz="2700" spc="-55" dirty="0">
                <a:latin typeface="Arial"/>
                <a:cs typeface="Arial"/>
              </a:rPr>
              <a:t>than </a:t>
            </a:r>
            <a:r>
              <a:rPr sz="2700" spc="-110" dirty="0">
                <a:latin typeface="Arial"/>
                <a:cs typeface="Arial"/>
              </a:rPr>
              <a:t>one </a:t>
            </a:r>
            <a:r>
              <a:rPr sz="2700" spc="-125" dirty="0">
                <a:latin typeface="Arial"/>
                <a:cs typeface="Arial"/>
              </a:rPr>
              <a:t>insurance  </a:t>
            </a:r>
            <a:r>
              <a:rPr sz="2700" spc="-80" dirty="0">
                <a:latin typeface="Arial"/>
                <a:cs typeface="Arial"/>
              </a:rPr>
              <a:t>policy </a:t>
            </a:r>
            <a:r>
              <a:rPr sz="2700" spc="-10" dirty="0">
                <a:latin typeface="Arial"/>
                <a:cs typeface="Arial"/>
              </a:rPr>
              <a:t>for </a:t>
            </a:r>
            <a:r>
              <a:rPr sz="2700" spc="-190" dirty="0">
                <a:latin typeface="Arial"/>
                <a:cs typeface="Arial"/>
              </a:rPr>
              <a:t>same </a:t>
            </a:r>
            <a:r>
              <a:rPr sz="2700" spc="-95" dirty="0">
                <a:latin typeface="Arial"/>
                <a:cs typeface="Arial"/>
              </a:rPr>
              <a:t>subject </a:t>
            </a:r>
            <a:r>
              <a:rPr sz="2700" spc="-75" dirty="0">
                <a:latin typeface="Arial"/>
                <a:cs typeface="Arial"/>
              </a:rPr>
              <a:t>matter, </a:t>
            </a:r>
            <a:r>
              <a:rPr sz="2700" spc="-95" dirty="0">
                <a:latin typeface="Arial"/>
                <a:cs typeface="Arial"/>
              </a:rPr>
              <a:t>he/she </a:t>
            </a:r>
            <a:r>
              <a:rPr sz="2700" spc="-60" dirty="0">
                <a:latin typeface="Arial"/>
                <a:cs typeface="Arial"/>
              </a:rPr>
              <a:t>can’t </a:t>
            </a:r>
            <a:r>
              <a:rPr sz="2700" spc="-170" dirty="0">
                <a:latin typeface="Arial"/>
                <a:cs typeface="Arial"/>
              </a:rPr>
              <a:t>make  </a:t>
            </a:r>
            <a:r>
              <a:rPr sz="2700" spc="10" dirty="0">
                <a:latin typeface="Arial"/>
                <a:cs typeface="Arial"/>
              </a:rPr>
              <a:t>profit </a:t>
            </a:r>
            <a:r>
              <a:rPr sz="2700" spc="-114" dirty="0">
                <a:latin typeface="Arial"/>
                <a:cs typeface="Arial"/>
              </a:rPr>
              <a:t>by </a:t>
            </a:r>
            <a:r>
              <a:rPr sz="2700" spc="-120" dirty="0">
                <a:latin typeface="Arial"/>
                <a:cs typeface="Arial"/>
              </a:rPr>
              <a:t>making </a:t>
            </a:r>
            <a:r>
              <a:rPr sz="2700" spc="-95" dirty="0">
                <a:latin typeface="Arial"/>
                <a:cs typeface="Arial"/>
              </a:rPr>
              <a:t>claim </a:t>
            </a:r>
            <a:r>
              <a:rPr sz="2700" spc="-10" dirty="0">
                <a:latin typeface="Arial"/>
                <a:cs typeface="Arial"/>
              </a:rPr>
              <a:t>for </a:t>
            </a:r>
            <a:r>
              <a:rPr sz="2700" spc="-190" dirty="0">
                <a:latin typeface="Arial"/>
                <a:cs typeface="Arial"/>
              </a:rPr>
              <a:t>same </a:t>
            </a:r>
            <a:r>
              <a:rPr sz="2700" spc="-165" dirty="0">
                <a:latin typeface="Arial"/>
                <a:cs typeface="Arial"/>
              </a:rPr>
              <a:t>loss </a:t>
            </a:r>
            <a:r>
              <a:rPr sz="2700" spc="-85" dirty="0">
                <a:latin typeface="Arial"/>
                <a:cs typeface="Arial"/>
              </a:rPr>
              <a:t>more </a:t>
            </a:r>
            <a:r>
              <a:rPr sz="2700" spc="-55" dirty="0">
                <a:latin typeface="Arial"/>
                <a:cs typeface="Arial"/>
              </a:rPr>
              <a:t>than</a:t>
            </a:r>
            <a:r>
              <a:rPr sz="2700" spc="-545" dirty="0">
                <a:latin typeface="Arial"/>
                <a:cs typeface="Arial"/>
              </a:rPr>
              <a:t> </a:t>
            </a:r>
            <a:r>
              <a:rPr sz="2700" spc="-125" dirty="0">
                <a:latin typeface="Arial"/>
                <a:cs typeface="Arial"/>
              </a:rPr>
              <a:t>once.</a:t>
            </a:r>
            <a:endParaRPr sz="2700">
              <a:latin typeface="Arial"/>
              <a:cs typeface="Arial"/>
            </a:endParaRPr>
          </a:p>
          <a:p>
            <a:pPr marL="355600" marR="140335" indent="-342900" algn="just">
              <a:lnSpc>
                <a:spcPts val="2590"/>
              </a:lnSpc>
              <a:spcBef>
                <a:spcPts val="630"/>
              </a:spcBef>
              <a:buChar char="•"/>
              <a:tabLst>
                <a:tab pos="355600" algn="l"/>
              </a:tabLst>
            </a:pPr>
            <a:r>
              <a:rPr sz="2700" spc="-165" dirty="0">
                <a:latin typeface="Arial"/>
                <a:cs typeface="Arial"/>
              </a:rPr>
              <a:t>For </a:t>
            </a:r>
            <a:r>
              <a:rPr sz="2700" spc="-125" dirty="0">
                <a:latin typeface="Arial"/>
                <a:cs typeface="Arial"/>
              </a:rPr>
              <a:t>example: </a:t>
            </a:r>
            <a:r>
              <a:rPr sz="2700" spc="-220" dirty="0">
                <a:latin typeface="Arial"/>
                <a:cs typeface="Arial"/>
              </a:rPr>
              <a:t>Raj </a:t>
            </a:r>
            <a:r>
              <a:rPr sz="2700" spc="-200" dirty="0">
                <a:latin typeface="Arial"/>
                <a:cs typeface="Arial"/>
              </a:rPr>
              <a:t>has </a:t>
            </a:r>
            <a:r>
              <a:rPr sz="2700" spc="-210" dirty="0">
                <a:latin typeface="Arial"/>
                <a:cs typeface="Arial"/>
              </a:rPr>
              <a:t>a </a:t>
            </a:r>
            <a:r>
              <a:rPr sz="2700" spc="-50" dirty="0">
                <a:latin typeface="Arial"/>
                <a:cs typeface="Arial"/>
              </a:rPr>
              <a:t>property </a:t>
            </a:r>
            <a:r>
              <a:rPr sz="2700" spc="-5" dirty="0">
                <a:latin typeface="Arial"/>
                <a:cs typeface="Arial"/>
              </a:rPr>
              <a:t>worth </a:t>
            </a:r>
            <a:r>
              <a:rPr sz="2700" spc="-390" dirty="0">
                <a:latin typeface="Arial"/>
                <a:cs typeface="Arial"/>
              </a:rPr>
              <a:t>Rs </a:t>
            </a:r>
            <a:r>
              <a:rPr sz="2700" spc="-135" dirty="0">
                <a:latin typeface="Arial"/>
                <a:cs typeface="Arial"/>
              </a:rPr>
              <a:t>5 </a:t>
            </a:r>
            <a:r>
              <a:rPr sz="2700" spc="-130" dirty="0">
                <a:latin typeface="Arial"/>
                <a:cs typeface="Arial"/>
              </a:rPr>
              <a:t>lakhs. </a:t>
            </a:r>
            <a:r>
              <a:rPr sz="2700" spc="-220" dirty="0">
                <a:latin typeface="Arial"/>
                <a:cs typeface="Arial"/>
              </a:rPr>
              <a:t>He  </a:t>
            </a:r>
            <a:r>
              <a:rPr sz="2700" spc="-40" dirty="0">
                <a:latin typeface="Arial"/>
                <a:cs typeface="Arial"/>
              </a:rPr>
              <a:t>took </a:t>
            </a:r>
            <a:r>
              <a:rPr sz="2700" spc="-125" dirty="0">
                <a:latin typeface="Arial"/>
                <a:cs typeface="Arial"/>
              </a:rPr>
              <a:t>insurance </a:t>
            </a:r>
            <a:r>
              <a:rPr sz="2700" spc="-30" dirty="0">
                <a:latin typeface="Arial"/>
                <a:cs typeface="Arial"/>
              </a:rPr>
              <a:t>from </a:t>
            </a:r>
            <a:r>
              <a:rPr sz="2700" spc="-140" dirty="0">
                <a:latin typeface="Arial"/>
                <a:cs typeface="Arial"/>
              </a:rPr>
              <a:t>company </a:t>
            </a:r>
            <a:r>
              <a:rPr sz="2700" spc="-240" dirty="0">
                <a:latin typeface="Arial"/>
                <a:cs typeface="Arial"/>
              </a:rPr>
              <a:t>A </a:t>
            </a:r>
            <a:r>
              <a:rPr sz="2700" spc="-10" dirty="0">
                <a:latin typeface="Arial"/>
                <a:cs typeface="Arial"/>
              </a:rPr>
              <a:t>worth </a:t>
            </a:r>
            <a:r>
              <a:rPr sz="2700" spc="-285" dirty="0">
                <a:latin typeface="Arial"/>
                <a:cs typeface="Arial"/>
              </a:rPr>
              <a:t>Rs. </a:t>
            </a:r>
            <a:r>
              <a:rPr sz="2700" spc="-135" dirty="0">
                <a:latin typeface="Arial"/>
                <a:cs typeface="Arial"/>
              </a:rPr>
              <a:t>3 </a:t>
            </a:r>
            <a:r>
              <a:rPr sz="2700" spc="-140" dirty="0">
                <a:latin typeface="Arial"/>
                <a:cs typeface="Arial"/>
              </a:rPr>
              <a:t>lakhs</a:t>
            </a:r>
            <a:r>
              <a:rPr sz="2700" spc="-375" dirty="0">
                <a:latin typeface="Arial"/>
                <a:cs typeface="Arial"/>
              </a:rPr>
              <a:t> </a:t>
            </a:r>
            <a:r>
              <a:rPr sz="2700" spc="-125" dirty="0">
                <a:latin typeface="Arial"/>
                <a:cs typeface="Arial"/>
              </a:rPr>
              <a:t>and  </a:t>
            </a:r>
            <a:r>
              <a:rPr sz="2700" spc="-30" dirty="0">
                <a:latin typeface="Arial"/>
                <a:cs typeface="Arial"/>
              </a:rPr>
              <a:t>from </a:t>
            </a:r>
            <a:r>
              <a:rPr sz="2700" spc="-140" dirty="0">
                <a:latin typeface="Arial"/>
                <a:cs typeface="Arial"/>
              </a:rPr>
              <a:t>company </a:t>
            </a:r>
            <a:r>
              <a:rPr sz="2700" spc="-335" dirty="0">
                <a:latin typeface="Arial"/>
                <a:cs typeface="Arial"/>
              </a:rPr>
              <a:t>B </a:t>
            </a:r>
            <a:r>
              <a:rPr sz="2700" spc="-315" dirty="0">
                <a:latin typeface="Arial"/>
                <a:cs typeface="Arial"/>
              </a:rPr>
              <a:t>–Rs </a:t>
            </a:r>
            <a:r>
              <a:rPr sz="2700" spc="-135" dirty="0">
                <a:latin typeface="Arial"/>
                <a:cs typeface="Arial"/>
              </a:rPr>
              <a:t>1</a:t>
            </a:r>
            <a:r>
              <a:rPr sz="2700" spc="-335" dirty="0">
                <a:latin typeface="Arial"/>
                <a:cs typeface="Arial"/>
              </a:rPr>
              <a:t> </a:t>
            </a:r>
            <a:r>
              <a:rPr sz="2700" spc="-130" dirty="0">
                <a:latin typeface="Arial"/>
                <a:cs typeface="Arial"/>
              </a:rPr>
              <a:t>lakhs.</a:t>
            </a:r>
            <a:endParaRPr sz="2700">
              <a:latin typeface="Arial"/>
              <a:cs typeface="Arial"/>
            </a:endParaRPr>
          </a:p>
          <a:p>
            <a:pPr marL="355600" marR="5080" indent="-342900" algn="just">
              <a:lnSpc>
                <a:spcPts val="2590"/>
              </a:lnSpc>
              <a:spcBef>
                <a:spcPts val="655"/>
              </a:spcBef>
              <a:buChar char="•"/>
              <a:tabLst>
                <a:tab pos="354965" algn="l"/>
                <a:tab pos="355600" algn="l"/>
                <a:tab pos="2329815" algn="l"/>
              </a:tabLst>
            </a:pPr>
            <a:r>
              <a:rPr sz="2700" spc="-80" dirty="0">
                <a:latin typeface="Arial"/>
                <a:cs typeface="Arial"/>
              </a:rPr>
              <a:t>In </a:t>
            </a:r>
            <a:r>
              <a:rPr sz="2700" spc="-225" dirty="0">
                <a:latin typeface="Arial"/>
                <a:cs typeface="Arial"/>
              </a:rPr>
              <a:t>case </a:t>
            </a:r>
            <a:r>
              <a:rPr sz="2700" spc="-5" dirty="0">
                <a:latin typeface="Arial"/>
                <a:cs typeface="Arial"/>
              </a:rPr>
              <a:t>of </a:t>
            </a:r>
            <a:r>
              <a:rPr sz="2700" spc="-100" dirty="0">
                <a:latin typeface="Arial"/>
                <a:cs typeface="Arial"/>
              </a:rPr>
              <a:t>accident, </a:t>
            </a:r>
            <a:r>
              <a:rPr sz="2700" spc="-125" dirty="0">
                <a:latin typeface="Arial"/>
                <a:cs typeface="Arial"/>
              </a:rPr>
              <a:t>he </a:t>
            </a:r>
            <a:r>
              <a:rPr sz="2700" spc="-90" dirty="0">
                <a:latin typeface="Arial"/>
                <a:cs typeface="Arial"/>
              </a:rPr>
              <a:t>incured </a:t>
            </a:r>
            <a:r>
              <a:rPr sz="2700" spc="-210" dirty="0">
                <a:latin typeface="Arial"/>
                <a:cs typeface="Arial"/>
              </a:rPr>
              <a:t>a </a:t>
            </a:r>
            <a:r>
              <a:rPr sz="2700" spc="-165" dirty="0">
                <a:latin typeface="Arial"/>
                <a:cs typeface="Arial"/>
              </a:rPr>
              <a:t>loss </a:t>
            </a:r>
            <a:r>
              <a:rPr sz="2700" spc="-5" dirty="0">
                <a:latin typeface="Arial"/>
                <a:cs typeface="Arial"/>
              </a:rPr>
              <a:t>of </a:t>
            </a:r>
            <a:r>
              <a:rPr sz="2700" spc="-285" dirty="0">
                <a:latin typeface="Arial"/>
                <a:cs typeface="Arial"/>
              </a:rPr>
              <a:t>Rs. </a:t>
            </a:r>
            <a:r>
              <a:rPr sz="2700" spc="-135" dirty="0">
                <a:latin typeface="Arial"/>
                <a:cs typeface="Arial"/>
              </a:rPr>
              <a:t>3 </a:t>
            </a:r>
            <a:r>
              <a:rPr sz="2700" spc="-140" dirty="0">
                <a:latin typeface="Arial"/>
                <a:cs typeface="Arial"/>
              </a:rPr>
              <a:t>lakhs </a:t>
            </a:r>
            <a:r>
              <a:rPr sz="2700" spc="20" dirty="0">
                <a:latin typeface="Arial"/>
                <a:cs typeface="Arial"/>
              </a:rPr>
              <a:t>to  </a:t>
            </a:r>
            <a:r>
              <a:rPr sz="2700" spc="-30" dirty="0">
                <a:latin typeface="Arial"/>
                <a:cs typeface="Arial"/>
              </a:rPr>
              <a:t>the</a:t>
            </a:r>
            <a:r>
              <a:rPr sz="2700" spc="-150" dirty="0">
                <a:latin typeface="Arial"/>
                <a:cs typeface="Arial"/>
              </a:rPr>
              <a:t> </a:t>
            </a:r>
            <a:r>
              <a:rPr sz="2700" spc="-70" dirty="0">
                <a:latin typeface="Arial"/>
                <a:cs typeface="Arial"/>
              </a:rPr>
              <a:t>property.	</a:t>
            </a:r>
            <a:r>
              <a:rPr sz="2700" spc="-215" dirty="0">
                <a:latin typeface="Arial"/>
                <a:cs typeface="Arial"/>
              </a:rPr>
              <a:t>Raj </a:t>
            </a:r>
            <a:r>
              <a:rPr sz="2700" spc="-180" dirty="0">
                <a:latin typeface="Arial"/>
                <a:cs typeface="Arial"/>
              </a:rPr>
              <a:t>can </a:t>
            </a:r>
            <a:r>
              <a:rPr sz="2700" spc="-95" dirty="0">
                <a:latin typeface="Arial"/>
                <a:cs typeface="Arial"/>
              </a:rPr>
              <a:t>claim </a:t>
            </a:r>
            <a:r>
              <a:rPr sz="2700" spc="-390" dirty="0">
                <a:latin typeface="Arial"/>
                <a:cs typeface="Arial"/>
              </a:rPr>
              <a:t>Rs </a:t>
            </a:r>
            <a:r>
              <a:rPr sz="2700" spc="-135" dirty="0">
                <a:latin typeface="Arial"/>
                <a:cs typeface="Arial"/>
              </a:rPr>
              <a:t>3 </a:t>
            </a:r>
            <a:r>
              <a:rPr sz="2700" spc="-140" dirty="0">
                <a:latin typeface="Arial"/>
                <a:cs typeface="Arial"/>
              </a:rPr>
              <a:t>lakhs </a:t>
            </a:r>
            <a:r>
              <a:rPr sz="2700" spc="-30" dirty="0">
                <a:latin typeface="Arial"/>
                <a:cs typeface="Arial"/>
              </a:rPr>
              <a:t>from </a:t>
            </a:r>
            <a:r>
              <a:rPr sz="2700" spc="-140" dirty="0">
                <a:latin typeface="Arial"/>
                <a:cs typeface="Arial"/>
              </a:rPr>
              <a:t>company </a:t>
            </a:r>
            <a:r>
              <a:rPr sz="2700" spc="-240" dirty="0">
                <a:latin typeface="Arial"/>
                <a:cs typeface="Arial"/>
              </a:rPr>
              <a:t>A  </a:t>
            </a:r>
            <a:r>
              <a:rPr sz="2700" spc="-10" dirty="0">
                <a:latin typeface="Arial"/>
                <a:cs typeface="Arial"/>
              </a:rPr>
              <a:t>but </a:t>
            </a:r>
            <a:r>
              <a:rPr sz="2700" spc="-30" dirty="0">
                <a:latin typeface="Arial"/>
                <a:cs typeface="Arial"/>
              </a:rPr>
              <a:t>after </a:t>
            </a:r>
            <a:r>
              <a:rPr sz="2700" spc="-45" dirty="0">
                <a:latin typeface="Arial"/>
                <a:cs typeface="Arial"/>
              </a:rPr>
              <a:t>then </a:t>
            </a:r>
            <a:r>
              <a:rPr sz="2700" spc="-125" dirty="0">
                <a:latin typeface="Arial"/>
                <a:cs typeface="Arial"/>
              </a:rPr>
              <a:t>he </a:t>
            </a:r>
            <a:r>
              <a:rPr sz="2700" spc="-60" dirty="0">
                <a:latin typeface="Arial"/>
                <a:cs typeface="Arial"/>
              </a:rPr>
              <a:t>can’t </a:t>
            </a:r>
            <a:r>
              <a:rPr sz="2700" spc="-170" dirty="0">
                <a:latin typeface="Arial"/>
                <a:cs typeface="Arial"/>
              </a:rPr>
              <a:t>make </a:t>
            </a:r>
            <a:r>
              <a:rPr sz="2700" spc="10" dirty="0">
                <a:latin typeface="Arial"/>
                <a:cs typeface="Arial"/>
              </a:rPr>
              <a:t>profit </a:t>
            </a:r>
            <a:r>
              <a:rPr sz="2700" spc="-114" dirty="0">
                <a:latin typeface="Arial"/>
                <a:cs typeface="Arial"/>
              </a:rPr>
              <a:t>by </a:t>
            </a:r>
            <a:r>
              <a:rPr sz="2700" spc="-120" dirty="0">
                <a:latin typeface="Arial"/>
                <a:cs typeface="Arial"/>
              </a:rPr>
              <a:t>making </a:t>
            </a:r>
            <a:r>
              <a:rPr sz="2700" spc="-210" dirty="0">
                <a:latin typeface="Arial"/>
                <a:cs typeface="Arial"/>
              </a:rPr>
              <a:t>a </a:t>
            </a:r>
            <a:r>
              <a:rPr sz="2700" spc="-95" dirty="0">
                <a:latin typeface="Arial"/>
                <a:cs typeface="Arial"/>
              </a:rPr>
              <a:t>claim  </a:t>
            </a:r>
            <a:r>
              <a:rPr sz="2700" spc="-30" dirty="0">
                <a:latin typeface="Arial"/>
                <a:cs typeface="Arial"/>
              </a:rPr>
              <a:t>from </a:t>
            </a:r>
            <a:r>
              <a:rPr sz="2700" spc="-140" dirty="0">
                <a:latin typeface="Arial"/>
                <a:cs typeface="Arial"/>
              </a:rPr>
              <a:t>company</a:t>
            </a:r>
            <a:r>
              <a:rPr sz="2700" spc="-250" dirty="0">
                <a:latin typeface="Arial"/>
                <a:cs typeface="Arial"/>
              </a:rPr>
              <a:t> </a:t>
            </a:r>
            <a:r>
              <a:rPr sz="2700" spc="-210" dirty="0">
                <a:latin typeface="Arial"/>
                <a:cs typeface="Arial"/>
              </a:rPr>
              <a:t>B.</a:t>
            </a:r>
            <a:endParaRPr sz="2700">
              <a:latin typeface="Arial"/>
              <a:cs typeface="Arial"/>
            </a:endParaRPr>
          </a:p>
          <a:p>
            <a:pPr marL="355600" marR="140970" indent="-342900" algn="just">
              <a:lnSpc>
                <a:spcPct val="80000"/>
              </a:lnSpc>
              <a:spcBef>
                <a:spcPts val="680"/>
              </a:spcBef>
              <a:buChar char="•"/>
              <a:tabLst>
                <a:tab pos="354965" algn="l"/>
                <a:tab pos="355600" algn="l"/>
              </a:tabLst>
            </a:pPr>
            <a:r>
              <a:rPr sz="2700" spc="-105" dirty="0">
                <a:latin typeface="Arial"/>
                <a:cs typeface="Arial"/>
              </a:rPr>
              <a:t>Now </a:t>
            </a:r>
            <a:r>
              <a:rPr sz="2700" spc="-140" dirty="0">
                <a:latin typeface="Arial"/>
                <a:cs typeface="Arial"/>
              </a:rPr>
              <a:t>company </a:t>
            </a:r>
            <a:r>
              <a:rPr sz="2700" spc="-240" dirty="0">
                <a:latin typeface="Arial"/>
                <a:cs typeface="Arial"/>
              </a:rPr>
              <a:t>A </a:t>
            </a:r>
            <a:r>
              <a:rPr sz="2700" spc="-180" dirty="0">
                <a:latin typeface="Arial"/>
                <a:cs typeface="Arial"/>
              </a:rPr>
              <a:t>can </a:t>
            </a:r>
            <a:r>
              <a:rPr sz="2700" spc="-170" dirty="0">
                <a:latin typeface="Arial"/>
                <a:cs typeface="Arial"/>
              </a:rPr>
              <a:t>make </a:t>
            </a:r>
            <a:r>
              <a:rPr sz="2700" spc="-210" dirty="0">
                <a:latin typeface="Arial"/>
                <a:cs typeface="Arial"/>
              </a:rPr>
              <a:t>a </a:t>
            </a:r>
            <a:r>
              <a:rPr sz="2700" spc="-95" dirty="0">
                <a:latin typeface="Arial"/>
                <a:cs typeface="Arial"/>
              </a:rPr>
              <a:t>claim </a:t>
            </a:r>
            <a:r>
              <a:rPr sz="2700" spc="-30" dirty="0">
                <a:latin typeface="Arial"/>
                <a:cs typeface="Arial"/>
              </a:rPr>
              <a:t>from </a:t>
            </a:r>
            <a:r>
              <a:rPr sz="2700" spc="-140" dirty="0">
                <a:latin typeface="Arial"/>
                <a:cs typeface="Arial"/>
              </a:rPr>
              <a:t>company </a:t>
            </a:r>
            <a:r>
              <a:rPr sz="2700" spc="-335" dirty="0">
                <a:latin typeface="Arial"/>
                <a:cs typeface="Arial"/>
              </a:rPr>
              <a:t>B </a:t>
            </a:r>
            <a:r>
              <a:rPr sz="2700" spc="20" dirty="0">
                <a:latin typeface="Arial"/>
                <a:cs typeface="Arial"/>
              </a:rPr>
              <a:t>to  </a:t>
            </a:r>
            <a:r>
              <a:rPr sz="2700" spc="-10" dirty="0">
                <a:latin typeface="Arial"/>
                <a:cs typeface="Arial"/>
              </a:rPr>
              <a:t>for </a:t>
            </a:r>
            <a:r>
              <a:rPr sz="2700" spc="-45" dirty="0">
                <a:latin typeface="Arial"/>
                <a:cs typeface="Arial"/>
              </a:rPr>
              <a:t>proportional </a:t>
            </a:r>
            <a:r>
              <a:rPr sz="2700" spc="-165" dirty="0">
                <a:latin typeface="Arial"/>
                <a:cs typeface="Arial"/>
              </a:rPr>
              <a:t>loss </a:t>
            </a:r>
            <a:r>
              <a:rPr sz="2700" spc="-95" dirty="0">
                <a:latin typeface="Arial"/>
                <a:cs typeface="Arial"/>
              </a:rPr>
              <a:t>claim</a:t>
            </a:r>
            <a:r>
              <a:rPr sz="2700" spc="-370" dirty="0">
                <a:latin typeface="Arial"/>
                <a:cs typeface="Arial"/>
              </a:rPr>
              <a:t> </a:t>
            </a:r>
            <a:r>
              <a:rPr sz="2700" spc="-114" dirty="0">
                <a:latin typeface="Arial"/>
                <a:cs typeface="Arial"/>
              </a:rPr>
              <a:t>value.</a:t>
            </a:r>
            <a:endParaRPr sz="2700">
              <a:latin typeface="Arial"/>
              <a:cs typeface="Aria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61</TotalTime>
  <Words>1181</Words>
  <Application>Microsoft Office PowerPoint</Application>
  <PresentationFormat>On-screen Show (4:3)</PresentationFormat>
  <Paragraphs>88</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Principles of insurance</vt:lpstr>
      <vt:lpstr>1) Insurable interest</vt:lpstr>
      <vt:lpstr>Example</vt:lpstr>
      <vt:lpstr>2) At most good faith</vt:lpstr>
      <vt:lpstr>Example</vt:lpstr>
      <vt:lpstr>3) Material facts disclosure</vt:lpstr>
      <vt:lpstr>Examples</vt:lpstr>
      <vt:lpstr>4) Indemnity</vt:lpstr>
      <vt:lpstr>5) contribution</vt:lpstr>
      <vt:lpstr>6) Subrogation</vt:lpstr>
      <vt:lpstr>How subrogation works?</vt:lpstr>
      <vt:lpstr>Partial fault and subrogation</vt:lpstr>
      <vt:lpstr>Waiving subrogation</vt:lpstr>
      <vt:lpstr>7) Loss minimisation</vt:lpstr>
      <vt:lpstr>8) Causa proxima</vt:lpstr>
      <vt:lpstr>A Unit Linked Insurance Plan (ULIP)</vt:lpstr>
      <vt:lpstr>Reasons  to have life insurance </vt:lpstr>
      <vt:lpstr>Slide 18</vt:lpstr>
      <vt:lpstr>Slide 19</vt:lpstr>
      <vt:lpstr>Slide 20</vt:lpstr>
      <vt:lpstr>Slide 21</vt:lpstr>
      <vt:lpstr>Slide 22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insurance</dc:title>
  <dc:creator>Manish</dc:creator>
  <cp:lastModifiedBy>Manish</cp:lastModifiedBy>
  <cp:revision>5</cp:revision>
  <dcterms:created xsi:type="dcterms:W3CDTF">2018-10-03T10:27:37Z</dcterms:created>
  <dcterms:modified xsi:type="dcterms:W3CDTF">2019-11-06T09:42:21Z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2016-11-30T00:00:00Z</vt:filetime>
  </property>
  <property fmtid="{D5CDD505-2E9C-101B-9397-08002B2CF9AE}" pid="3" name="Creator">
    <vt:lpwstr>Microsoft® PowerPoint® 2013</vt:lpwstr>
  </property>
  <property fmtid="{D5CDD505-2E9C-101B-9397-08002B2CF9AE}" pid="4" name="LastSaved">
    <vt:filetime>2018-10-03T00:00:00Z</vt:filetime>
  </property>
</Properties>
</file>