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8" r:id="rId2"/>
  </p:sldMasterIdLst>
  <p:notesMasterIdLst>
    <p:notesMasterId r:id="rId28"/>
  </p:notesMasterIdLst>
  <p:sldIdLst>
    <p:sldId id="256" r:id="rId3"/>
    <p:sldId id="257" r:id="rId4"/>
    <p:sldId id="293" r:id="rId5"/>
    <p:sldId id="295" r:id="rId6"/>
    <p:sldId id="296" r:id="rId7"/>
    <p:sldId id="258" r:id="rId8"/>
    <p:sldId id="270" r:id="rId9"/>
    <p:sldId id="313" r:id="rId10"/>
    <p:sldId id="273" r:id="rId11"/>
    <p:sldId id="275" r:id="rId12"/>
    <p:sldId id="314" r:id="rId13"/>
    <p:sldId id="277" r:id="rId14"/>
    <p:sldId id="315" r:id="rId15"/>
    <p:sldId id="279" r:id="rId16"/>
    <p:sldId id="281" r:id="rId17"/>
    <p:sldId id="282" r:id="rId18"/>
    <p:sldId id="283" r:id="rId19"/>
    <p:sldId id="316" r:id="rId20"/>
    <p:sldId id="289" r:id="rId21"/>
    <p:sldId id="287" r:id="rId22"/>
    <p:sldId id="290" r:id="rId23"/>
    <p:sldId id="317" r:id="rId24"/>
    <p:sldId id="318" r:id="rId25"/>
    <p:sldId id="319" r:id="rId26"/>
    <p:sldId id="312" r:id="rId27"/>
  </p:sldIdLst>
  <p:sldSz cx="10972800" cy="6858000"/>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4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63" d="100"/>
          <a:sy n="63" d="100"/>
        </p:scale>
        <p:origin x="1242" y="72"/>
      </p:cViewPr>
      <p:guideLst>
        <p:guide orient="horz" pos="2160"/>
        <p:guide pos="345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21B148-4978-4697-88D7-48959673813F}" type="doc">
      <dgm:prSet loTypeId="urn:microsoft.com/office/officeart/2005/8/layout/process2" loCatId="process" qsTypeId="urn:microsoft.com/office/officeart/2005/8/quickstyle/simple1" qsCatId="simple" csTypeId="urn:microsoft.com/office/officeart/2005/8/colors/accent1_2" csCatId="accent1" phldr="1"/>
      <dgm:spPr/>
    </dgm:pt>
    <dgm:pt modelId="{3E3B668E-1938-45AF-A5B1-D1F226605B0F}">
      <dgm:prSet phldrT="[Text]" custT="1"/>
      <dgm:spPr/>
      <dgm:t>
        <a:bodyPr/>
        <a:lstStyle/>
        <a:p>
          <a:r>
            <a:rPr lang="en-US" sz="2400" b="1" dirty="0">
              <a:solidFill>
                <a:schemeClr val="tx1"/>
              </a:solidFill>
            </a:rPr>
            <a:t>Value of Firm (i.e. Wealth of Shareholders</a:t>
          </a:r>
          <a:r>
            <a:rPr lang="en-US" sz="2400" dirty="0">
              <a:solidFill>
                <a:schemeClr val="tx1"/>
              </a:solidFill>
            </a:rPr>
            <a:t>)</a:t>
          </a:r>
        </a:p>
      </dgm:t>
    </dgm:pt>
    <dgm:pt modelId="{5CA7C44B-E8E4-4DFE-A397-BDBF8679C154}" type="parTrans" cxnId="{680444C1-D2EA-485B-988D-41FF547D281F}">
      <dgm:prSet/>
      <dgm:spPr/>
      <dgm:t>
        <a:bodyPr/>
        <a:lstStyle/>
        <a:p>
          <a:endParaRPr lang="en-US"/>
        </a:p>
      </dgm:t>
    </dgm:pt>
    <dgm:pt modelId="{E8E86E2F-8B48-431C-9B3B-AAF7902CE99F}" type="sibTrans" cxnId="{680444C1-D2EA-485B-988D-41FF547D281F}">
      <dgm:prSet/>
      <dgm:spPr/>
      <dgm:t>
        <a:bodyPr/>
        <a:lstStyle/>
        <a:p>
          <a:endParaRPr lang="en-US"/>
        </a:p>
      </dgm:t>
    </dgm:pt>
    <dgm:pt modelId="{0FE9E9E2-8BEB-45B9-9C38-7C92C205950F}">
      <dgm:prSet phldrT="[Text]" custT="1"/>
      <dgm:spPr/>
      <dgm:t>
        <a:bodyPr/>
        <a:lstStyle/>
        <a:p>
          <a:r>
            <a:rPr lang="en-US" sz="2000" b="1" dirty="0">
              <a:solidFill>
                <a:schemeClr val="tx1"/>
              </a:solidFill>
            </a:rPr>
            <a:t>Firm’s Earnings</a:t>
          </a:r>
        </a:p>
      </dgm:t>
    </dgm:pt>
    <dgm:pt modelId="{5B152D72-DD17-45A1-A995-2C2B906996FF}" type="parTrans" cxnId="{6902BE5A-AD9A-4CDB-A8FC-AF915AC8BFC1}">
      <dgm:prSet/>
      <dgm:spPr/>
      <dgm:t>
        <a:bodyPr/>
        <a:lstStyle/>
        <a:p>
          <a:endParaRPr lang="en-US"/>
        </a:p>
      </dgm:t>
    </dgm:pt>
    <dgm:pt modelId="{BC7057F5-5043-4372-AA3F-DCB820CA062E}" type="sibTrans" cxnId="{6902BE5A-AD9A-4CDB-A8FC-AF915AC8BFC1}">
      <dgm:prSet/>
      <dgm:spPr/>
      <dgm:t>
        <a:bodyPr/>
        <a:lstStyle/>
        <a:p>
          <a:endParaRPr lang="en-US"/>
        </a:p>
      </dgm:t>
    </dgm:pt>
    <dgm:pt modelId="{D5809A3E-FEDF-4522-B837-E8BC124B99C3}">
      <dgm:prSet phldrT="[Text]" custT="1"/>
      <dgm:spPr/>
      <dgm:t>
        <a:bodyPr/>
        <a:lstStyle/>
        <a:p>
          <a:r>
            <a:rPr lang="en-US" sz="2400" b="1" dirty="0">
              <a:solidFill>
                <a:schemeClr val="tx1"/>
              </a:solidFill>
            </a:rPr>
            <a:t>Firm’s Investment Policy and not on dividend policy</a:t>
          </a:r>
        </a:p>
      </dgm:t>
    </dgm:pt>
    <dgm:pt modelId="{AFCD723B-F110-4398-972C-88182ADFDBF9}" type="parTrans" cxnId="{EED699ED-1A5C-48F0-9977-D4125A003755}">
      <dgm:prSet/>
      <dgm:spPr/>
      <dgm:t>
        <a:bodyPr/>
        <a:lstStyle/>
        <a:p>
          <a:endParaRPr lang="en-US"/>
        </a:p>
      </dgm:t>
    </dgm:pt>
    <dgm:pt modelId="{543E76D1-46BB-409E-9024-88A57A482A68}" type="sibTrans" cxnId="{EED699ED-1A5C-48F0-9977-D4125A003755}">
      <dgm:prSet/>
      <dgm:spPr/>
      <dgm:t>
        <a:bodyPr/>
        <a:lstStyle/>
        <a:p>
          <a:endParaRPr lang="en-US"/>
        </a:p>
      </dgm:t>
    </dgm:pt>
    <dgm:pt modelId="{256F50B9-91A4-4000-B403-584F006DB70C}" type="pres">
      <dgm:prSet presAssocID="{5621B148-4978-4697-88D7-48959673813F}" presName="linearFlow" presStyleCnt="0">
        <dgm:presLayoutVars>
          <dgm:resizeHandles val="exact"/>
        </dgm:presLayoutVars>
      </dgm:prSet>
      <dgm:spPr/>
    </dgm:pt>
    <dgm:pt modelId="{A5E8E6EE-BC65-4BA3-A339-48897E3F836E}" type="pres">
      <dgm:prSet presAssocID="{3E3B668E-1938-45AF-A5B1-D1F226605B0F}" presName="node" presStyleLbl="node1" presStyleIdx="0" presStyleCnt="3" custScaleX="188295" custScaleY="40041">
        <dgm:presLayoutVars>
          <dgm:bulletEnabled val="1"/>
        </dgm:presLayoutVars>
      </dgm:prSet>
      <dgm:spPr/>
    </dgm:pt>
    <dgm:pt modelId="{75CFE491-3860-41DA-8D0A-6444C346EA0B}" type="pres">
      <dgm:prSet presAssocID="{E8E86E2F-8B48-431C-9B3B-AAF7902CE99F}" presName="sibTrans" presStyleLbl="sibTrans2D1" presStyleIdx="0" presStyleCnt="2" custScaleX="74693" custLinFactNeighborY="4550"/>
      <dgm:spPr/>
    </dgm:pt>
    <dgm:pt modelId="{D21F457A-3B42-489E-82CF-E12B55245FCE}" type="pres">
      <dgm:prSet presAssocID="{E8E86E2F-8B48-431C-9B3B-AAF7902CE99F}" presName="connectorText" presStyleLbl="sibTrans2D1" presStyleIdx="0" presStyleCnt="2"/>
      <dgm:spPr/>
    </dgm:pt>
    <dgm:pt modelId="{7CF2F1C8-FA6B-4773-8264-C8B8C3AEE977}" type="pres">
      <dgm:prSet presAssocID="{0FE9E9E2-8BEB-45B9-9C38-7C92C205950F}" presName="node" presStyleLbl="node1" presStyleIdx="1" presStyleCnt="3" custScaleX="187736" custScaleY="31445" custLinFactNeighborX="-279" custLinFactNeighborY="-2965">
        <dgm:presLayoutVars>
          <dgm:bulletEnabled val="1"/>
        </dgm:presLayoutVars>
      </dgm:prSet>
      <dgm:spPr/>
    </dgm:pt>
    <dgm:pt modelId="{63A4E038-C60F-4328-89C5-9DC1D89DA4C9}" type="pres">
      <dgm:prSet presAssocID="{BC7057F5-5043-4372-AA3F-DCB820CA062E}" presName="sibTrans" presStyleLbl="sibTrans2D1" presStyleIdx="1" presStyleCnt="2" custScaleX="70129" custLinFactNeighborX="12700" custLinFactNeighborY="-10820"/>
      <dgm:spPr/>
    </dgm:pt>
    <dgm:pt modelId="{CD276C2C-D058-4109-B171-B9645CB0DCBC}" type="pres">
      <dgm:prSet presAssocID="{BC7057F5-5043-4372-AA3F-DCB820CA062E}" presName="connectorText" presStyleLbl="sibTrans2D1" presStyleIdx="1" presStyleCnt="2"/>
      <dgm:spPr/>
    </dgm:pt>
    <dgm:pt modelId="{72C65137-5016-4CC5-B8D7-3311CAA155FC}" type="pres">
      <dgm:prSet presAssocID="{D5809A3E-FEDF-4522-B837-E8BC124B99C3}" presName="node" presStyleLbl="node1" presStyleIdx="2" presStyleCnt="3" custScaleX="183825" custScaleY="32237" custLinFactNeighborX="956" custLinFactNeighborY="-15087">
        <dgm:presLayoutVars>
          <dgm:bulletEnabled val="1"/>
        </dgm:presLayoutVars>
      </dgm:prSet>
      <dgm:spPr/>
    </dgm:pt>
  </dgm:ptLst>
  <dgm:cxnLst>
    <dgm:cxn modelId="{D2209131-2C08-4682-9B79-44230B810051}" type="presOf" srcId="{BC7057F5-5043-4372-AA3F-DCB820CA062E}" destId="{63A4E038-C60F-4328-89C5-9DC1D89DA4C9}" srcOrd="0" destOrd="0" presId="urn:microsoft.com/office/officeart/2005/8/layout/process2"/>
    <dgm:cxn modelId="{3660B65C-ACE7-43BE-AF2A-DD123DA44F93}" type="presOf" srcId="{BC7057F5-5043-4372-AA3F-DCB820CA062E}" destId="{CD276C2C-D058-4109-B171-B9645CB0DCBC}" srcOrd="1" destOrd="0" presId="urn:microsoft.com/office/officeart/2005/8/layout/process2"/>
    <dgm:cxn modelId="{98DA715D-624A-47C7-8EAE-9B07AFE080EF}" type="presOf" srcId="{D5809A3E-FEDF-4522-B837-E8BC124B99C3}" destId="{72C65137-5016-4CC5-B8D7-3311CAA155FC}" srcOrd="0" destOrd="0" presId="urn:microsoft.com/office/officeart/2005/8/layout/process2"/>
    <dgm:cxn modelId="{5FB1745F-4F7B-4496-A546-32811404673E}" type="presOf" srcId="{5621B148-4978-4697-88D7-48959673813F}" destId="{256F50B9-91A4-4000-B403-584F006DB70C}" srcOrd="0" destOrd="0" presId="urn:microsoft.com/office/officeart/2005/8/layout/process2"/>
    <dgm:cxn modelId="{524FCC42-45A3-49A9-A681-C6492C0F85B0}" type="presOf" srcId="{0FE9E9E2-8BEB-45B9-9C38-7C92C205950F}" destId="{7CF2F1C8-FA6B-4773-8264-C8B8C3AEE977}" srcOrd="0" destOrd="0" presId="urn:microsoft.com/office/officeart/2005/8/layout/process2"/>
    <dgm:cxn modelId="{6902BE5A-AD9A-4CDB-A8FC-AF915AC8BFC1}" srcId="{5621B148-4978-4697-88D7-48959673813F}" destId="{0FE9E9E2-8BEB-45B9-9C38-7C92C205950F}" srcOrd="1" destOrd="0" parTransId="{5B152D72-DD17-45A1-A995-2C2B906996FF}" sibTransId="{BC7057F5-5043-4372-AA3F-DCB820CA062E}"/>
    <dgm:cxn modelId="{38F4F1C0-2ED3-4862-A1CE-CA175CB8B43C}" type="presOf" srcId="{E8E86E2F-8B48-431C-9B3B-AAF7902CE99F}" destId="{D21F457A-3B42-489E-82CF-E12B55245FCE}" srcOrd="1" destOrd="0" presId="urn:microsoft.com/office/officeart/2005/8/layout/process2"/>
    <dgm:cxn modelId="{680444C1-D2EA-485B-988D-41FF547D281F}" srcId="{5621B148-4978-4697-88D7-48959673813F}" destId="{3E3B668E-1938-45AF-A5B1-D1F226605B0F}" srcOrd="0" destOrd="0" parTransId="{5CA7C44B-E8E4-4DFE-A397-BDBF8679C154}" sibTransId="{E8E86E2F-8B48-431C-9B3B-AAF7902CE99F}"/>
    <dgm:cxn modelId="{2BC963CA-7E20-4A5A-8A08-75451F9E0FC9}" type="presOf" srcId="{E8E86E2F-8B48-431C-9B3B-AAF7902CE99F}" destId="{75CFE491-3860-41DA-8D0A-6444C346EA0B}" srcOrd="0" destOrd="0" presId="urn:microsoft.com/office/officeart/2005/8/layout/process2"/>
    <dgm:cxn modelId="{0435DCDD-2118-4653-BFB4-7C83596A14A8}" type="presOf" srcId="{3E3B668E-1938-45AF-A5B1-D1F226605B0F}" destId="{A5E8E6EE-BC65-4BA3-A339-48897E3F836E}" srcOrd="0" destOrd="0" presId="urn:microsoft.com/office/officeart/2005/8/layout/process2"/>
    <dgm:cxn modelId="{EED699ED-1A5C-48F0-9977-D4125A003755}" srcId="{5621B148-4978-4697-88D7-48959673813F}" destId="{D5809A3E-FEDF-4522-B837-E8BC124B99C3}" srcOrd="2" destOrd="0" parTransId="{AFCD723B-F110-4398-972C-88182ADFDBF9}" sibTransId="{543E76D1-46BB-409E-9024-88A57A482A68}"/>
    <dgm:cxn modelId="{8CC440CB-B2E1-4DCA-879D-E8BA4590C51F}" type="presParOf" srcId="{256F50B9-91A4-4000-B403-584F006DB70C}" destId="{A5E8E6EE-BC65-4BA3-A339-48897E3F836E}" srcOrd="0" destOrd="0" presId="urn:microsoft.com/office/officeart/2005/8/layout/process2"/>
    <dgm:cxn modelId="{DD5974DC-C6EA-4342-A92B-4E20701981DE}" type="presParOf" srcId="{256F50B9-91A4-4000-B403-584F006DB70C}" destId="{75CFE491-3860-41DA-8D0A-6444C346EA0B}" srcOrd="1" destOrd="0" presId="urn:microsoft.com/office/officeart/2005/8/layout/process2"/>
    <dgm:cxn modelId="{2E087FC1-A95C-4C81-89B4-6A4F57CC6B7A}" type="presParOf" srcId="{75CFE491-3860-41DA-8D0A-6444C346EA0B}" destId="{D21F457A-3B42-489E-82CF-E12B55245FCE}" srcOrd="0" destOrd="0" presId="urn:microsoft.com/office/officeart/2005/8/layout/process2"/>
    <dgm:cxn modelId="{606C7B44-E8C2-41B6-810E-CA8F3E4137E1}" type="presParOf" srcId="{256F50B9-91A4-4000-B403-584F006DB70C}" destId="{7CF2F1C8-FA6B-4773-8264-C8B8C3AEE977}" srcOrd="2" destOrd="0" presId="urn:microsoft.com/office/officeart/2005/8/layout/process2"/>
    <dgm:cxn modelId="{0E4A36B8-6B25-46A5-A7D5-08D472B85F6D}" type="presParOf" srcId="{256F50B9-91A4-4000-B403-584F006DB70C}" destId="{63A4E038-C60F-4328-89C5-9DC1D89DA4C9}" srcOrd="3" destOrd="0" presId="urn:microsoft.com/office/officeart/2005/8/layout/process2"/>
    <dgm:cxn modelId="{023F983D-D22E-4396-BD79-7088D7F6DB27}" type="presParOf" srcId="{63A4E038-C60F-4328-89C5-9DC1D89DA4C9}" destId="{CD276C2C-D058-4109-B171-B9645CB0DCBC}" srcOrd="0" destOrd="0" presId="urn:microsoft.com/office/officeart/2005/8/layout/process2"/>
    <dgm:cxn modelId="{86AD8B9B-63BF-47B6-94D8-6F03593F3402}" type="presParOf" srcId="{256F50B9-91A4-4000-B403-584F006DB70C}" destId="{72C65137-5016-4CC5-B8D7-3311CAA155FC}"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8E6EE-BC65-4BA3-A339-48897E3F836E}">
      <dsp:nvSpPr>
        <dsp:cNvPr id="0" name=""/>
        <dsp:cNvSpPr/>
      </dsp:nvSpPr>
      <dsp:spPr>
        <a:xfrm>
          <a:off x="0" y="2210"/>
          <a:ext cx="8991600" cy="68806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Value of Firm (i.e. Wealth of Shareholders</a:t>
          </a:r>
          <a:r>
            <a:rPr lang="en-US" sz="2400" kern="1200" dirty="0">
              <a:solidFill>
                <a:schemeClr val="tx1"/>
              </a:solidFill>
            </a:rPr>
            <a:t>)</a:t>
          </a:r>
        </a:p>
      </dsp:txBody>
      <dsp:txXfrm>
        <a:off x="20153" y="22363"/>
        <a:ext cx="8951294" cy="647759"/>
      </dsp:txXfrm>
    </dsp:sp>
    <dsp:sp modelId="{75CFE491-3860-41DA-8D0A-6444C346EA0B}">
      <dsp:nvSpPr>
        <dsp:cNvPr id="0" name=""/>
        <dsp:cNvSpPr/>
      </dsp:nvSpPr>
      <dsp:spPr>
        <a:xfrm rot="5431631">
          <a:off x="4255263" y="755682"/>
          <a:ext cx="467070" cy="7732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rot="-5400000">
        <a:off x="4257459" y="908789"/>
        <a:ext cx="463968" cy="326949"/>
      </dsp:txXfrm>
    </dsp:sp>
    <dsp:sp modelId="{7CF2F1C8-FA6B-4773-8264-C8B8C3AEE977}">
      <dsp:nvSpPr>
        <dsp:cNvPr id="0" name=""/>
        <dsp:cNvSpPr/>
      </dsp:nvSpPr>
      <dsp:spPr>
        <a:xfrm>
          <a:off x="23" y="1524001"/>
          <a:ext cx="8964906" cy="54035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Firm’s Earnings</a:t>
          </a:r>
        </a:p>
      </dsp:txBody>
      <dsp:txXfrm>
        <a:off x="15849" y="1539827"/>
        <a:ext cx="8933254" cy="508699"/>
      </dsp:txXfrm>
    </dsp:sp>
    <dsp:sp modelId="{63A4E038-C60F-4328-89C5-9DC1D89DA4C9}">
      <dsp:nvSpPr>
        <dsp:cNvPr id="0" name=""/>
        <dsp:cNvSpPr/>
      </dsp:nvSpPr>
      <dsp:spPr>
        <a:xfrm rot="5244417">
          <a:off x="4385033" y="1971567"/>
          <a:ext cx="397537" cy="7732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5400000">
        <a:off x="4349120" y="2159500"/>
        <a:ext cx="463968" cy="278276"/>
      </dsp:txXfrm>
    </dsp:sp>
    <dsp:sp modelId="{72C65137-5016-4CC5-B8D7-3311CAA155FC}">
      <dsp:nvSpPr>
        <dsp:cNvPr id="0" name=""/>
        <dsp:cNvSpPr/>
      </dsp:nvSpPr>
      <dsp:spPr>
        <a:xfrm>
          <a:off x="152378" y="2819400"/>
          <a:ext cx="8778145" cy="55396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Firm’s Investment Policy and not on dividend policy</a:t>
          </a:r>
        </a:p>
      </dsp:txBody>
      <dsp:txXfrm>
        <a:off x="168603" y="2835625"/>
        <a:ext cx="8745695" cy="521511"/>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2447E72A-D913-4DC2-9E0A-E520CE8FCC86}" type="datetimeFigureOut">
              <a:rPr lang="en-US" smtClean="0"/>
              <a:pPr/>
              <a:t>10/13/2022</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A5D78FC6-CE17-4259-A63C-DDFC12E048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85800"/>
            <a:ext cx="54864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5D78FC6-CE17-4259-A63C-DDFC12E048F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85800"/>
            <a:ext cx="54864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5D78FC6-CE17-4259-A63C-DDFC12E048F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85800"/>
            <a:ext cx="54864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5D78FC6-CE17-4259-A63C-DDFC12E048FC}"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098130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822960" y="1752602"/>
            <a:ext cx="932688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822960" y="3611607"/>
            <a:ext cx="932688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4517" y="4953000"/>
            <a:ext cx="10977318"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lgn="ctr"/>
            <a:fld id="{743653DA-8BF4-4869-96FE-9BCF43372D46}" type="datetime8">
              <a:rPr lang="en-US" smtClean="0"/>
              <a:pPr algn="ctr"/>
              <a:t>10/13/2022 2:12 PM</a:t>
            </a:fld>
            <a:endParaRPr lang="en-US" sz="2000"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lgn="r"/>
            <a:endParaRPr lang="en-US" dirty="0">
              <a:solidFill>
                <a:schemeClr val="tx2"/>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AC53DF-4216-466D-99A7-94400E6C2A25}" type="slidenum">
              <a:rPr lang="en-US" smtClean="0"/>
              <a:pPr/>
              <a:t>‹#›</a:t>
            </a:fld>
            <a:endParaRPr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548640" y="1481330"/>
            <a:ext cx="987552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3816DF-213E-421B-92D3-C068DBB023D6}" type="datetime8">
              <a:rPr lang="en-US" smtClean="0">
                <a:solidFill>
                  <a:schemeClr val="tx2"/>
                </a:solidFill>
              </a:rPr>
              <a:pPr/>
              <a:t>10/13/2022 2:12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C53DF-4216-466D-99A7-94400E6C2A25}" type="slidenum">
              <a:rPr lang="en-US" sz="1200" smtClean="0">
                <a:solidFill>
                  <a:schemeClr val="tx2"/>
                </a:solidFill>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12816" y="274641"/>
            <a:ext cx="2132964"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48640" y="274641"/>
            <a:ext cx="758952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3816DF-213E-421B-92D3-C068DBB023D6}" type="datetime8">
              <a:rPr lang="en-US" smtClean="0">
                <a:solidFill>
                  <a:schemeClr val="tx2"/>
                </a:solidFill>
              </a:rPr>
              <a:pPr/>
              <a:t>10/13/2022 2:12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AC53DF-4216-466D-99A7-94400E6C2A25}" type="slidenum">
              <a:rPr lang="en-US" sz="1200" smtClean="0">
                <a:solidFill>
                  <a:schemeClr val="tx2"/>
                </a:solidFill>
              </a: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129108-AC8D-4212-9283-60D9E99BF07A}" type="datetime8">
              <a:rPr lang="en-US" smtClean="0"/>
              <a:pPr/>
              <a:t>10/13/2022 2:12 PM</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93096-5B34-4342-9326-69289CEAE4C2}" type="slidenum">
              <a:rPr lang="en-US" smtClean="0"/>
              <a:pPr/>
              <a:t>‹#›</a:t>
            </a:fld>
            <a:endParaRPr lang="en-US" dirty="0">
              <a:solidFill>
                <a:srgbClr val="FFFFFF"/>
              </a:solidFill>
            </a:endParaRPr>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66851" y="1059712"/>
            <a:ext cx="932688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4707256" y="2931712"/>
            <a:ext cx="54864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6DED3D3-6235-4F4C-B439-DF277FB555A7}" type="datetime8">
              <a:rPr lang="en-US" smtClean="0"/>
              <a:pPr/>
              <a:t>10/13/2022 2:12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lgn="ctr"/>
            <a:fld id="{1AD93096-5B34-4342-9326-69289CEAE4C2}" type="slidenum">
              <a:rPr lang="en-US" smtClean="0"/>
              <a:pPr algn="ctr"/>
              <a:t>‹#›</a:t>
            </a:fld>
            <a:endParaRPr lang="en-US" sz="2400" dirty="0">
              <a:solidFill>
                <a:srgbClr val="FFFFFF"/>
              </a:solidFill>
            </a:endParaRPr>
          </a:p>
        </p:txBody>
      </p:sp>
      <p:sp>
        <p:nvSpPr>
          <p:cNvPr id="7" name="Chevron 6"/>
          <p:cNvSpPr/>
          <p:nvPr/>
        </p:nvSpPr>
        <p:spPr>
          <a:xfrm>
            <a:off x="4364016" y="3005472"/>
            <a:ext cx="21945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140317" y="3005472"/>
            <a:ext cx="21945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48640" y="1481329"/>
            <a:ext cx="484632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577840" y="1481329"/>
            <a:ext cx="484632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B5F1E3E-4B2F-4895-B65E-28B2E64F39F6}" type="datetime8">
              <a:rPr lang="en-US" smtClean="0"/>
              <a:pPr/>
              <a:t>10/13/2022 2:12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lgn="ctr"/>
            <a:fld id="{1AD93096-5B34-4342-9326-69289CEAE4C2}" type="slidenum">
              <a:rPr lang="en-US" smtClean="0"/>
              <a:pPr algn="ct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273050"/>
            <a:ext cx="987552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548640" y="5410200"/>
            <a:ext cx="484822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574032" y="5410200"/>
            <a:ext cx="485013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48640" y="1444295"/>
            <a:ext cx="484822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574031" y="1444295"/>
            <a:ext cx="4850130"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3085435-8225-4333-BFFA-0096413F0D76}" type="datetime8">
              <a:rPr lang="en-US" smtClean="0"/>
              <a:pPr/>
              <a:t>10/13/2022 2:12 PM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lgn="ctr"/>
            <a:fld id="{1AD93096-5B34-4342-9326-69289CEAE4C2}" type="slidenum">
              <a:rPr lang="en-US" smtClean="0"/>
              <a:pPr algn="ct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783C494-2A87-468C-A21B-CB14FB9ABB00}" type="datetime8">
              <a:rPr lang="en-US" smtClean="0"/>
              <a:pPr/>
              <a:t>10/13/2022 2:12 PM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D93096-5B34-4342-9326-69289CEAE4C2}" type="slidenum">
              <a:rPr lang="en-US" smtClean="0"/>
              <a:pPr/>
              <a:t>‹#›</a:t>
            </a:fld>
            <a:endParaRPr lang="en-US" dirty="0">
              <a:solidFill>
                <a:srgbClr val="FFFFFF"/>
              </a:solidFill>
            </a:endParaRPr>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80FA0-5B31-4864-A2BB-719EA5A679C6}" type="datetime8">
              <a:rPr lang="en-US" smtClean="0"/>
              <a:pPr/>
              <a:t>10/13/2022 2:12 PM</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D93096-5B34-4342-9326-69289CEAE4C2}" type="slidenum">
              <a:rPr lang="en-US" smtClean="0"/>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97280" y="4876800"/>
            <a:ext cx="897813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303520" y="5355102"/>
            <a:ext cx="4769510"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097280" y="274320"/>
            <a:ext cx="897575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072438" y="6407944"/>
            <a:ext cx="2304288" cy="365760"/>
          </a:xfrm>
        </p:spPr>
        <p:txBody>
          <a:bodyPr/>
          <a:lstStyle/>
          <a:p>
            <a:fld id="{4BECC0C8-36B8-442A-833D-B6AACE86BB77}" type="datetime8">
              <a:rPr lang="en-US" smtClean="0"/>
              <a:pPr/>
              <a:t>10/13/2022 2:12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93096-5B34-4342-9326-69289CEAE4C2}" type="slidenum">
              <a:rPr lang="en-US" smtClean="0"/>
              <a:pPr/>
              <a:t>‹#›</a:t>
            </a:fld>
            <a:endParaRPr lang="en-US"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9478" y="5443402"/>
            <a:ext cx="859536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74320" y="189968"/>
            <a:ext cx="1042416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1E20EC5-AC53-4169-941E-EDF10CD23748}" type="datetime8">
              <a:rPr lang="en-US" smtClean="0"/>
              <a:pPr/>
              <a:t>10/13/2022 2:12 PM</a:t>
            </a:fld>
            <a:endParaRPr lang="en-US"/>
          </a:p>
        </p:txBody>
      </p:sp>
      <p:sp>
        <p:nvSpPr>
          <p:cNvPr id="6" name="Footer Placeholder 5"/>
          <p:cNvSpPr>
            <a:spLocks noGrp="1"/>
          </p:cNvSpPr>
          <p:nvPr>
            <p:ph type="ftr" sz="quarter" idx="11"/>
          </p:nvPr>
        </p:nvSpPr>
        <p:spPr>
          <a:xfrm>
            <a:off x="5256087" y="6407945"/>
            <a:ext cx="2820817"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lgn="ctr"/>
            <a:fld id="{1AD93096-5B34-4342-9326-69289CEAE4C2}" type="slidenum">
              <a:rPr lang="en-US" smtClean="0"/>
              <a:pPr algn="ctr"/>
              <a:t>‹#›</a:t>
            </a:fld>
            <a:endParaRPr lang="en-US" sz="2800" dirty="0"/>
          </a:p>
        </p:txBody>
      </p:sp>
      <p:sp>
        <p:nvSpPr>
          <p:cNvPr id="2" name="Title 1"/>
          <p:cNvSpPr>
            <a:spLocks noGrp="1"/>
          </p:cNvSpPr>
          <p:nvPr>
            <p:ph type="title"/>
          </p:nvPr>
        </p:nvSpPr>
        <p:spPr>
          <a:xfrm>
            <a:off x="274320" y="4865122"/>
            <a:ext cx="9690518"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859724" y="5001994"/>
            <a:ext cx="4562404"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4273" y="5785023"/>
            <a:ext cx="4562404"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7250" y="5791253"/>
            <a:ext cx="4082777"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1084" y="5787739"/>
            <a:ext cx="408661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0396934" y="4988440"/>
            <a:ext cx="21945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0173235" y="4988440"/>
            <a:ext cx="21945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859724" y="5001994"/>
            <a:ext cx="4562404"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64273" y="5785023"/>
            <a:ext cx="4562404"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7250" y="5791253"/>
            <a:ext cx="4082777"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1084" y="5787739"/>
            <a:ext cx="408661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548640" y="274638"/>
            <a:ext cx="987552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548640" y="1481329"/>
            <a:ext cx="987552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072438" y="6407944"/>
            <a:ext cx="2304288" cy="365760"/>
          </a:xfrm>
          <a:prstGeom prst="rect">
            <a:avLst/>
          </a:prstGeom>
        </p:spPr>
        <p:txBody>
          <a:bodyPr vert="horz" anchor="b"/>
          <a:lstStyle>
            <a:lvl1pPr algn="l" eaLnBrk="1" latinLnBrk="0" hangingPunct="1">
              <a:defRPr kumimoji="0" sz="1000">
                <a:solidFill>
                  <a:schemeClr val="tx1"/>
                </a:solidFill>
              </a:defRPr>
            </a:lvl1pPr>
            <a:extLst/>
          </a:lstStyle>
          <a:p>
            <a:fld id="{8D3816DF-213E-421B-92D3-C068DBB023D6}" type="datetime8">
              <a:rPr lang="en-US" smtClean="0">
                <a:solidFill>
                  <a:schemeClr val="tx2"/>
                </a:solidFill>
              </a:rPr>
              <a:pPr/>
              <a:t>10/13/2022 2:11 PM</a:t>
            </a:fld>
            <a:endParaRPr lang="en-US" sz="1400" dirty="0">
              <a:solidFill>
                <a:schemeClr val="tx2"/>
              </a:solidFill>
            </a:endParaRPr>
          </a:p>
        </p:txBody>
      </p:sp>
      <p:sp>
        <p:nvSpPr>
          <p:cNvPr id="22" name="Footer Placeholder 21"/>
          <p:cNvSpPr>
            <a:spLocks noGrp="1"/>
          </p:cNvSpPr>
          <p:nvPr>
            <p:ph type="ftr" sz="quarter" idx="3"/>
          </p:nvPr>
        </p:nvSpPr>
        <p:spPr>
          <a:xfrm>
            <a:off x="5256087" y="6407945"/>
            <a:ext cx="2820817" cy="365125"/>
          </a:xfrm>
          <a:prstGeom prst="rect">
            <a:avLst/>
          </a:prstGeom>
        </p:spPr>
        <p:txBody>
          <a:bodyPr vert="horz" anchor="b"/>
          <a:lstStyle>
            <a:lvl1pPr algn="r" eaLnBrk="1" latinLnBrk="0" hangingPunct="1">
              <a:defRPr kumimoji="0" sz="1000">
                <a:solidFill>
                  <a:schemeClr val="tx1"/>
                </a:solidFill>
              </a:defRPr>
            </a:lvl1pPr>
            <a:extLst/>
          </a:lstStyle>
          <a:p>
            <a:pPr algn="r"/>
            <a:endParaRPr lang="en-US" sz="1400" dirty="0">
              <a:solidFill>
                <a:schemeClr val="tx2"/>
              </a:solidFill>
            </a:endParaRPr>
          </a:p>
        </p:txBody>
      </p:sp>
      <p:sp>
        <p:nvSpPr>
          <p:cNvPr id="18" name="Slide Number Placeholder 17"/>
          <p:cNvSpPr>
            <a:spLocks noGrp="1"/>
          </p:cNvSpPr>
          <p:nvPr>
            <p:ph type="sldNum" sz="quarter" idx="4"/>
          </p:nvPr>
        </p:nvSpPr>
        <p:spPr>
          <a:xfrm>
            <a:off x="10376726" y="6407945"/>
            <a:ext cx="438912" cy="365125"/>
          </a:xfrm>
          <a:prstGeom prst="rect">
            <a:avLst/>
          </a:prstGeom>
        </p:spPr>
        <p:txBody>
          <a:bodyPr vert="horz" anchor="b"/>
          <a:lstStyle>
            <a:lvl1pPr algn="r" eaLnBrk="1" latinLnBrk="0" hangingPunct="1">
              <a:defRPr kumimoji="0" sz="1000" b="0">
                <a:solidFill>
                  <a:schemeClr val="tx1"/>
                </a:solidFill>
              </a:defRPr>
            </a:lvl1pPr>
            <a:extLst/>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idx="4294967295"/>
          </p:nvPr>
        </p:nvSpPr>
        <p:spPr>
          <a:xfrm>
            <a:off x="1066800" y="1219200"/>
            <a:ext cx="9067800" cy="1143000"/>
          </a:xfrm>
        </p:spPr>
        <p:txBody>
          <a:bodyPr>
            <a:noAutofit/>
          </a:bodyPr>
          <a:lstStyle/>
          <a:p>
            <a:pPr algn="ctr"/>
            <a:r>
              <a:rPr lang="en-US" sz="4800" b="1" dirty="0">
                <a:solidFill>
                  <a:schemeClr val="tx1"/>
                </a:solidFill>
                <a:effectLst/>
                <a:latin typeface="Arial" pitchFamily="34" charset="0"/>
                <a:cs typeface="Arial" pitchFamily="34" charset="0"/>
              </a:rPr>
              <a:t>Dividend Policy</a:t>
            </a:r>
          </a:p>
        </p:txBody>
      </p:sp>
      <p:sp>
        <p:nvSpPr>
          <p:cNvPr id="3" name="Title 1"/>
          <p:cNvSpPr txBox="1">
            <a:spLocks/>
          </p:cNvSpPr>
          <p:nvPr/>
        </p:nvSpPr>
        <p:spPr>
          <a:xfrm>
            <a:off x="1524000" y="3962400"/>
            <a:ext cx="8412480" cy="1046440"/>
          </a:xfrm>
          <a:prstGeom prst="rect">
            <a:avLst/>
          </a:prstGeom>
        </p:spPr>
        <p:txBody>
          <a:bodyPr wrap="square" lIns="0" tIns="0" rIns="0" bIns="0">
            <a:spAutoFit/>
          </a:bodyPr>
          <a:lstStyle/>
          <a:p>
            <a:pPr algn="ctr">
              <a:defRPr/>
            </a:pPr>
            <a:r>
              <a:rPr lang="en-US" sz="2800" b="1" kern="0" dirty="0">
                <a:latin typeface="Adobe Heiti Std R" pitchFamily="34" charset="-128"/>
                <a:ea typeface="Adobe Heiti Std R" pitchFamily="34" charset="-128"/>
                <a:cs typeface="Arial" pitchFamily="34" charset="0"/>
              </a:rPr>
              <a:t>Dr. Manish </a:t>
            </a:r>
            <a:r>
              <a:rPr lang="en-US" sz="2800" b="1" kern="0" dirty="0" err="1">
                <a:latin typeface="Adobe Heiti Std R" pitchFamily="34" charset="-128"/>
                <a:ea typeface="Adobe Heiti Std R" pitchFamily="34" charset="-128"/>
                <a:cs typeface="Arial" pitchFamily="34" charset="0"/>
              </a:rPr>
              <a:t>Dadhich</a:t>
            </a:r>
            <a:endParaRPr lang="en-US" sz="2800" b="1" kern="0" dirty="0">
              <a:latin typeface="Adobe Heiti Std R" pitchFamily="34" charset="-128"/>
              <a:ea typeface="Adobe Heiti Std R" pitchFamily="34" charset="-128"/>
              <a:cs typeface="Arial" pitchFamily="34" charset="0"/>
            </a:endParaRPr>
          </a:p>
          <a:p>
            <a:pPr algn="ctr">
              <a:defRPr/>
            </a:pPr>
            <a:r>
              <a:rPr lang="en-US" sz="2000" b="1" kern="0" dirty="0">
                <a:latin typeface="Adobe Heiti Std R" pitchFamily="34" charset="-128"/>
                <a:ea typeface="Adobe Heiti Std R" pitchFamily="34" charset="-128"/>
                <a:cs typeface="Arial" pitchFamily="34" charset="0"/>
              </a:rPr>
              <a:t>Assistant Professor</a:t>
            </a:r>
          </a:p>
          <a:p>
            <a:pPr algn="ctr">
              <a:defRPr/>
            </a:pPr>
            <a:r>
              <a:rPr lang="en-US" sz="2000" b="1" kern="0" dirty="0">
                <a:latin typeface="Adobe Heiti Std R" pitchFamily="34" charset="-128"/>
                <a:ea typeface="Adobe Heiti Std R" pitchFamily="34" charset="-128"/>
                <a:cs typeface="Arial" pitchFamily="34" charset="0"/>
              </a:rPr>
              <a:t>Sir </a:t>
            </a:r>
            <a:r>
              <a:rPr lang="en-US" sz="2000" b="1" kern="0" dirty="0" err="1">
                <a:latin typeface="Adobe Heiti Std R" pitchFamily="34" charset="-128"/>
                <a:ea typeface="Adobe Heiti Std R" pitchFamily="34" charset="-128"/>
                <a:cs typeface="Arial" pitchFamily="34" charset="0"/>
              </a:rPr>
              <a:t>Padampa</a:t>
            </a:r>
            <a:r>
              <a:rPr lang="en-US" sz="2000" b="1" kern="0" dirty="0">
                <a:latin typeface="Adobe Heiti Std R" pitchFamily="34" charset="-128"/>
                <a:ea typeface="Adobe Heiti Std R" pitchFamily="34" charset="-128"/>
                <a:cs typeface="Arial" pitchFamily="34" charset="0"/>
              </a:rPr>
              <a:t>t </a:t>
            </a:r>
            <a:r>
              <a:rPr lang="en-US" sz="2000" b="1" kern="0" dirty="0" err="1">
                <a:latin typeface="Adobe Heiti Std R" pitchFamily="34" charset="-128"/>
                <a:ea typeface="Adobe Heiti Std R" pitchFamily="34" charset="-128"/>
                <a:cs typeface="Arial" pitchFamily="34" charset="0"/>
              </a:rPr>
              <a:t>Singhania</a:t>
            </a:r>
            <a:r>
              <a:rPr lang="en-US" sz="2000" b="1" kern="0" dirty="0">
                <a:latin typeface="Adobe Heiti Std R" pitchFamily="34" charset="-128"/>
                <a:ea typeface="Adobe Heiti Std R" pitchFamily="34" charset="-128"/>
                <a:cs typeface="Arial" pitchFamily="34" charset="0"/>
              </a:rPr>
              <a:t> University, Udaipur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066800"/>
            <a:ext cx="10043160" cy="5486400"/>
          </a:xfrm>
        </p:spPr>
        <p:txBody>
          <a:bodyPr>
            <a:noAutofit/>
          </a:bodyPr>
          <a:lstStyle/>
          <a:p>
            <a:pPr algn="just"/>
            <a:r>
              <a:rPr lang="en-US" sz="2600" dirty="0">
                <a:latin typeface="Arial" pitchFamily="34" charset="0"/>
                <a:cs typeface="Arial" pitchFamily="34" charset="0"/>
              </a:rPr>
              <a:t>Prof. James E. Walter, the dividends are relevant and have a bearing on the firm’s share prices. Investment policy cannot be separated from the dividend policy since both are interlinked. </a:t>
            </a:r>
          </a:p>
          <a:p>
            <a:pPr algn="just"/>
            <a:r>
              <a:rPr lang="en-US" sz="2600" dirty="0">
                <a:latin typeface="Arial" pitchFamily="34" charset="0"/>
                <a:cs typeface="Arial" pitchFamily="34" charset="0"/>
              </a:rPr>
              <a:t>Walter used the dividend to optimize the wealth of the equity shareholders.</a:t>
            </a:r>
          </a:p>
          <a:p>
            <a:pPr algn="just"/>
            <a:r>
              <a:rPr lang="en-US" sz="2600" dirty="0">
                <a:latin typeface="Arial" pitchFamily="34" charset="0"/>
                <a:cs typeface="Arial" pitchFamily="34" charset="0"/>
              </a:rPr>
              <a:t>Assumptions of Walter’s Model:</a:t>
            </a:r>
          </a:p>
          <a:p>
            <a:pPr lvl="2"/>
            <a:r>
              <a:rPr lang="en-US" sz="2200" b="1" dirty="0">
                <a:latin typeface="Arial" pitchFamily="34" charset="0"/>
                <a:cs typeface="Arial" pitchFamily="34" charset="0"/>
              </a:rPr>
              <a:t>Internal Financing</a:t>
            </a:r>
          </a:p>
          <a:p>
            <a:pPr lvl="2"/>
            <a:r>
              <a:rPr lang="en-US" sz="2200" b="1" dirty="0">
                <a:latin typeface="Arial" pitchFamily="34" charset="0"/>
                <a:cs typeface="Arial" pitchFamily="34" charset="0"/>
              </a:rPr>
              <a:t>Constant return in Cost of Capital</a:t>
            </a:r>
          </a:p>
          <a:p>
            <a:pPr lvl="2"/>
            <a:r>
              <a:rPr lang="en-US" sz="2200" b="1" dirty="0">
                <a:latin typeface="Arial" pitchFamily="34" charset="0"/>
                <a:cs typeface="Arial" pitchFamily="34" charset="0"/>
              </a:rPr>
              <a:t>100% payout or Retention</a:t>
            </a:r>
          </a:p>
          <a:p>
            <a:pPr lvl="2"/>
            <a:r>
              <a:rPr lang="en-US" sz="2200" b="1" dirty="0">
                <a:latin typeface="Arial" pitchFamily="34" charset="0"/>
                <a:cs typeface="Arial" pitchFamily="34" charset="0"/>
              </a:rPr>
              <a:t>Constant EPS and DPS</a:t>
            </a:r>
          </a:p>
          <a:p>
            <a:pPr lvl="2"/>
            <a:r>
              <a:rPr lang="en-US" sz="2200" b="1" dirty="0">
                <a:latin typeface="Arial" pitchFamily="34" charset="0"/>
                <a:cs typeface="Arial" pitchFamily="34" charset="0"/>
              </a:rPr>
              <a:t>Infinite time</a:t>
            </a:r>
          </a:p>
          <a:p>
            <a:pPr lvl="2"/>
            <a:r>
              <a:rPr lang="en-US" sz="2200" b="1" dirty="0">
                <a:latin typeface="Arial" pitchFamily="34" charset="0"/>
                <a:cs typeface="Arial" pitchFamily="34" charset="0"/>
              </a:rPr>
              <a:t>r &amp; K remain constant</a:t>
            </a:r>
          </a:p>
          <a:p>
            <a:pPr algn="just"/>
            <a:endParaRPr lang="en-IN" sz="2800" dirty="0">
              <a:latin typeface="Arial" pitchFamily="34" charset="0"/>
              <a:cs typeface="Arial" pitchFamily="34" charset="0"/>
            </a:endParaRPr>
          </a:p>
        </p:txBody>
      </p:sp>
      <p:sp>
        <p:nvSpPr>
          <p:cNvPr id="4" name="Title 1"/>
          <p:cNvSpPr>
            <a:spLocks noGrp="1"/>
          </p:cNvSpPr>
          <p:nvPr>
            <p:ph type="title"/>
          </p:nvPr>
        </p:nvSpPr>
        <p:spPr>
          <a:xfrm>
            <a:off x="735178" y="228600"/>
            <a:ext cx="4294022" cy="838200"/>
          </a:xfrm>
        </p:spPr>
        <p:txBody>
          <a:bodyPr>
            <a:normAutofit/>
          </a:bodyPr>
          <a:lstStyle/>
          <a:p>
            <a:r>
              <a:rPr lang="en-US" sz="4000" b="1" dirty="0">
                <a:solidFill>
                  <a:schemeClr val="tx1"/>
                </a:solidFill>
                <a:effectLst/>
                <a:latin typeface="Arial" pitchFamily="34" charset="0"/>
                <a:cs typeface="Arial" pitchFamily="34" charset="0"/>
              </a:rPr>
              <a:t>Walter’s Model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dirty="0">
                <a:latin typeface="Arial" pitchFamily="34" charset="0"/>
                <a:cs typeface="Arial" pitchFamily="34" charset="0"/>
              </a:rPr>
              <a:t>Walter’s Model shows the clear relationship between the return on investments or internal rate of return (r) and the cost of capital (K).  The efficiency of dividend policy can be shown through a relationship between returns and the cost.</a:t>
            </a:r>
          </a:p>
          <a:p>
            <a:pPr algn="just"/>
            <a:r>
              <a:rPr lang="en-US" sz="2800" dirty="0">
                <a:latin typeface="Arial" pitchFamily="34" charset="0"/>
                <a:cs typeface="Arial" pitchFamily="34" charset="0"/>
              </a:rPr>
              <a:t>If    </a:t>
            </a:r>
            <a:r>
              <a:rPr lang="en-US" sz="2800" b="1" dirty="0">
                <a:latin typeface="Arial" pitchFamily="34" charset="0"/>
                <a:cs typeface="Arial" pitchFamily="34" charset="0"/>
              </a:rPr>
              <a:t>r &gt; K,</a:t>
            </a:r>
            <a:r>
              <a:rPr lang="en-US" sz="2800" dirty="0">
                <a:latin typeface="Arial" pitchFamily="34" charset="0"/>
                <a:cs typeface="Arial" pitchFamily="34" charset="0"/>
              </a:rPr>
              <a:t> the firm should retain the earnings.</a:t>
            </a:r>
          </a:p>
          <a:p>
            <a:pPr algn="just"/>
            <a:r>
              <a:rPr lang="en-US" sz="2800" dirty="0">
                <a:latin typeface="Arial" pitchFamily="34" charset="0"/>
                <a:cs typeface="Arial" pitchFamily="34" charset="0"/>
              </a:rPr>
              <a:t>If </a:t>
            </a:r>
            <a:r>
              <a:rPr lang="en-US" sz="2800" b="1" dirty="0">
                <a:latin typeface="Arial" pitchFamily="34" charset="0"/>
                <a:cs typeface="Arial" pitchFamily="34" charset="0"/>
              </a:rPr>
              <a:t>r &lt; K,</a:t>
            </a:r>
            <a:r>
              <a:rPr lang="en-US" sz="2800" dirty="0">
                <a:latin typeface="Arial" pitchFamily="34" charset="0"/>
                <a:cs typeface="Arial" pitchFamily="34" charset="0"/>
              </a:rPr>
              <a:t> the firm should pay all its earnings to the shareholders.</a:t>
            </a:r>
          </a:p>
          <a:p>
            <a:pPr algn="just"/>
            <a:r>
              <a:rPr lang="en-US" sz="2800" dirty="0">
                <a:latin typeface="Arial" pitchFamily="34" charset="0"/>
                <a:cs typeface="Arial" pitchFamily="34" charset="0"/>
              </a:rPr>
              <a:t>If   </a:t>
            </a:r>
            <a:r>
              <a:rPr lang="en-US" sz="2800" b="1" dirty="0">
                <a:latin typeface="Arial" pitchFamily="34" charset="0"/>
                <a:cs typeface="Arial" pitchFamily="34" charset="0"/>
              </a:rPr>
              <a:t>r = K,</a:t>
            </a:r>
            <a:r>
              <a:rPr lang="en-US" sz="2800" dirty="0">
                <a:latin typeface="Arial" pitchFamily="34" charset="0"/>
                <a:cs typeface="Arial" pitchFamily="34" charset="0"/>
              </a:rPr>
              <a:t> the firm’s dividend policy has no effect on the firm’s value &amp; payout ratio can vary from zero to 100%.</a:t>
            </a:r>
          </a:p>
        </p:txBody>
      </p:sp>
      <p:sp>
        <p:nvSpPr>
          <p:cNvPr id="2" name="Title 1"/>
          <p:cNvSpPr>
            <a:spLocks noGrp="1"/>
          </p:cNvSpPr>
          <p:nvPr>
            <p:ph type="title"/>
          </p:nvPr>
        </p:nvSpPr>
        <p:spPr/>
        <p:txBody>
          <a:bodyPr>
            <a:normAutofit/>
          </a:bodyPr>
          <a:lstStyle/>
          <a:p>
            <a:r>
              <a:rPr lang="en-US" sz="4000" b="1" dirty="0">
                <a:solidFill>
                  <a:schemeClr val="tx1"/>
                </a:solidFill>
                <a:effectLst/>
                <a:latin typeface="Arial" pitchFamily="34" charset="0"/>
                <a:cs typeface="Arial" pitchFamily="34" charset="0"/>
              </a:rPr>
              <a:t>Walter’s Model </a:t>
            </a:r>
            <a:r>
              <a:rPr lang="en-US" sz="2800" b="1" dirty="0">
                <a:solidFill>
                  <a:schemeClr val="tx1"/>
                </a:solidFill>
                <a:effectLst/>
                <a:latin typeface="Arial" pitchFamily="34" charset="0"/>
                <a:cs typeface="Arial" pitchFamily="34" charset="0"/>
              </a:rPr>
              <a:t>(Cont’d)</a:t>
            </a:r>
            <a:endParaRPr lang="en-US" sz="4000" dirty="0">
              <a:solidFill>
                <a:schemeClr val="tx1"/>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762000" y="2590800"/>
            <a:ext cx="9326880" cy="3276600"/>
          </a:xfrm>
        </p:spPr>
        <p:txBody>
          <a:bodyPr>
            <a:noAutofit/>
          </a:bodyPr>
          <a:lstStyle/>
          <a:p>
            <a:pPr marL="274320" indent="-274320" algn="just" eaLnBrk="1" fontAlgn="auto" hangingPunct="1">
              <a:spcAft>
                <a:spcPts val="0"/>
              </a:spcAft>
              <a:buClr>
                <a:schemeClr val="accent3"/>
              </a:buClr>
              <a:buFont typeface="Wingdings 2"/>
              <a:buNone/>
              <a:defRPr/>
            </a:pPr>
            <a:r>
              <a:rPr lang="en-US" sz="2400" b="1" dirty="0">
                <a:latin typeface="Arial" pitchFamily="34" charset="0"/>
                <a:cs typeface="Arial" pitchFamily="34" charset="0"/>
              </a:rPr>
              <a:t>Where,</a:t>
            </a:r>
          </a:p>
          <a:p>
            <a:pPr marL="274320" indent="-274320" algn="just" eaLnBrk="1" fontAlgn="auto" hangingPunct="1">
              <a:spcAft>
                <a:spcPts val="0"/>
              </a:spcAft>
              <a:buClr>
                <a:schemeClr val="accent3"/>
              </a:buClr>
              <a:buFont typeface="Wingdings 2"/>
              <a:buNone/>
              <a:defRPr/>
            </a:pPr>
            <a:r>
              <a:rPr lang="en-US" sz="2400" b="1" dirty="0">
                <a:latin typeface="Arial" pitchFamily="34" charset="0"/>
                <a:cs typeface="Arial" pitchFamily="34" charset="0"/>
              </a:rPr>
              <a:t>	P 	= Current Market Price of equity share</a:t>
            </a:r>
          </a:p>
          <a:p>
            <a:pPr marL="274320" indent="-274320" algn="just" eaLnBrk="1" fontAlgn="auto" hangingPunct="1">
              <a:spcAft>
                <a:spcPts val="0"/>
              </a:spcAft>
              <a:buClr>
                <a:schemeClr val="accent3"/>
              </a:buClr>
              <a:buFont typeface="Wingdings 2"/>
              <a:buNone/>
              <a:defRPr/>
            </a:pPr>
            <a:r>
              <a:rPr lang="en-US" sz="2400" b="1" dirty="0">
                <a:latin typeface="Arial" pitchFamily="34" charset="0"/>
                <a:cs typeface="Arial" pitchFamily="34" charset="0"/>
              </a:rPr>
              <a:t>	E	= Earning per share</a:t>
            </a:r>
          </a:p>
          <a:p>
            <a:pPr marL="274320" indent="-274320" algn="just" eaLnBrk="1" fontAlgn="auto" hangingPunct="1">
              <a:spcAft>
                <a:spcPts val="0"/>
              </a:spcAft>
              <a:buClr>
                <a:schemeClr val="accent3"/>
              </a:buClr>
              <a:buFont typeface="Wingdings 2"/>
              <a:buNone/>
              <a:defRPr/>
            </a:pPr>
            <a:r>
              <a:rPr lang="en-US" sz="2400" b="1" dirty="0">
                <a:latin typeface="Arial" pitchFamily="34" charset="0"/>
                <a:cs typeface="Arial" pitchFamily="34" charset="0"/>
              </a:rPr>
              <a:t>	D 	= Dividend per share</a:t>
            </a:r>
          </a:p>
          <a:p>
            <a:pPr marL="274320" indent="-274320" algn="just" eaLnBrk="1" fontAlgn="auto" hangingPunct="1">
              <a:spcAft>
                <a:spcPts val="0"/>
              </a:spcAft>
              <a:buClr>
                <a:schemeClr val="accent3"/>
              </a:buClr>
              <a:buFont typeface="Wingdings 2"/>
              <a:buNone/>
              <a:defRPr/>
            </a:pPr>
            <a:r>
              <a:rPr lang="en-US" sz="2400" b="1" dirty="0">
                <a:latin typeface="Arial" pitchFamily="34" charset="0"/>
                <a:cs typeface="Arial" pitchFamily="34" charset="0"/>
              </a:rPr>
              <a:t>	 r 	= Rate of Return on investment or Internal Rate of Return</a:t>
            </a:r>
          </a:p>
          <a:p>
            <a:pPr marL="274320" indent="-274320" algn="just" eaLnBrk="1" fontAlgn="auto" hangingPunct="1">
              <a:spcAft>
                <a:spcPts val="0"/>
              </a:spcAft>
              <a:buClr>
                <a:schemeClr val="accent3"/>
              </a:buClr>
              <a:buFont typeface="Wingdings 2"/>
              <a:buNone/>
              <a:defRPr/>
            </a:pPr>
            <a:r>
              <a:rPr lang="en-US" sz="2400" b="1" dirty="0">
                <a:latin typeface="Arial" pitchFamily="34" charset="0"/>
                <a:cs typeface="Arial" pitchFamily="34" charset="0"/>
              </a:rPr>
              <a:t>	 k 	= Cost of Equity Capital</a:t>
            </a:r>
            <a:endParaRPr lang="en-IN" sz="2400" b="1" dirty="0">
              <a:latin typeface="Arial" pitchFamily="34" charset="0"/>
              <a:cs typeface="Arial" pitchFamily="34" charset="0"/>
            </a:endParaRPr>
          </a:p>
        </p:txBody>
      </p:sp>
      <p:sp>
        <p:nvSpPr>
          <p:cNvPr id="2" name="Title 1"/>
          <p:cNvSpPr>
            <a:spLocks noGrp="1"/>
          </p:cNvSpPr>
          <p:nvPr>
            <p:ph type="title"/>
          </p:nvPr>
        </p:nvSpPr>
        <p:spPr>
          <a:xfrm>
            <a:off x="685800" y="304800"/>
            <a:ext cx="9784080" cy="2438400"/>
          </a:xfrm>
        </p:spPr>
        <p:txBody>
          <a:bodyPr>
            <a:normAutofit fontScale="90000"/>
          </a:bodyPr>
          <a:lstStyle/>
          <a:p>
            <a:r>
              <a:rPr lang="en-US" dirty="0">
                <a:solidFill>
                  <a:schemeClr val="tx1"/>
                </a:solidFill>
                <a:effectLst/>
                <a:latin typeface="Arial" pitchFamily="34" charset="0"/>
                <a:cs typeface="Arial" pitchFamily="34" charset="0"/>
              </a:rPr>
              <a:t>Formula of Walter’s Model</a:t>
            </a:r>
            <a:br>
              <a:rPr lang="en-US" dirty="0">
                <a:solidFill>
                  <a:schemeClr val="tx1"/>
                </a:solidFill>
                <a:effectLst/>
                <a:latin typeface="Arial" pitchFamily="34" charset="0"/>
                <a:cs typeface="Arial" pitchFamily="34" charset="0"/>
              </a:rPr>
            </a:br>
            <a:br>
              <a:rPr lang="en-US" dirty="0">
                <a:solidFill>
                  <a:schemeClr val="tx1"/>
                </a:solidFill>
                <a:effectLst/>
                <a:latin typeface="Arial" pitchFamily="34" charset="0"/>
                <a:cs typeface="Arial" pitchFamily="34" charset="0"/>
              </a:rPr>
            </a:br>
            <a:r>
              <a:rPr lang="en-US" dirty="0">
                <a:solidFill>
                  <a:schemeClr val="tx1"/>
                </a:solidFill>
                <a:effectLst/>
                <a:latin typeface="Arial" pitchFamily="34" charset="0"/>
                <a:cs typeface="Arial" pitchFamily="34" charset="0"/>
              </a:rPr>
              <a:t> P = D + r/</a:t>
            </a:r>
            <a:r>
              <a:rPr lang="en-US" dirty="0" err="1">
                <a:solidFill>
                  <a:schemeClr val="tx1"/>
                </a:solidFill>
                <a:effectLst/>
                <a:latin typeface="Arial" pitchFamily="34" charset="0"/>
                <a:cs typeface="Arial" pitchFamily="34" charset="0"/>
              </a:rPr>
              <a:t>k</a:t>
            </a:r>
            <a:r>
              <a:rPr lang="en-US" baseline="-25000" dirty="0" err="1">
                <a:solidFill>
                  <a:schemeClr val="tx1"/>
                </a:solidFill>
                <a:effectLst/>
                <a:latin typeface="Arial" pitchFamily="34" charset="0"/>
                <a:cs typeface="Arial" pitchFamily="34" charset="0"/>
              </a:rPr>
              <a:t>e</a:t>
            </a:r>
            <a:r>
              <a:rPr lang="en-US">
                <a:solidFill>
                  <a:schemeClr val="tx1"/>
                </a:solidFill>
                <a:effectLst/>
                <a:latin typeface="Arial" pitchFamily="34" charset="0"/>
                <a:cs typeface="Arial" pitchFamily="34" charset="0"/>
              </a:rPr>
              <a:t>  (</a:t>
            </a:r>
            <a:r>
              <a:rPr lang="en-US" dirty="0">
                <a:solidFill>
                  <a:schemeClr val="tx1"/>
                </a:solidFill>
                <a:effectLst/>
                <a:latin typeface="Arial" pitchFamily="34" charset="0"/>
                <a:cs typeface="Arial" pitchFamily="34" charset="0"/>
              </a:rPr>
              <a:t>E - D)/ </a:t>
            </a:r>
            <a:r>
              <a:rPr lang="en-US" dirty="0" err="1">
                <a:solidFill>
                  <a:schemeClr val="tx1"/>
                </a:solidFill>
                <a:effectLst/>
                <a:latin typeface="Arial" pitchFamily="34" charset="0"/>
                <a:cs typeface="Arial" pitchFamily="34" charset="0"/>
              </a:rPr>
              <a:t>k</a:t>
            </a:r>
            <a:r>
              <a:rPr lang="en-US" baseline="-25000" dirty="0" err="1">
                <a:solidFill>
                  <a:schemeClr val="tx1"/>
                </a:solidFill>
                <a:effectLst/>
                <a:latin typeface="Arial" pitchFamily="34" charset="0"/>
                <a:cs typeface="Arial" pitchFamily="34" charset="0"/>
              </a:rPr>
              <a:t>e</a:t>
            </a:r>
            <a:br>
              <a:rPr lang="en-US" dirty="0">
                <a:solidFill>
                  <a:schemeClr val="tx1"/>
                </a:solidFill>
                <a:effectLst/>
                <a:latin typeface="Arial" pitchFamily="34" charset="0"/>
                <a:cs typeface="Arial" pitchFamily="34" charset="0"/>
              </a:rPr>
            </a:br>
            <a:endParaRPr lang="en-US" dirty="0">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amond(in)">
                                      <p:cBhvr>
                                        <p:cTn id="7" dur="2000"/>
                                        <p:tgtEl>
                                          <p:spTgt spid="5">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diamond(in)">
                                      <p:cBhvr>
                                        <p:cTn id="10" dur="2000"/>
                                        <p:tgtEl>
                                          <p:spTgt spid="5">
                                            <p:txEl>
                                              <p:pRg st="1" end="1"/>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diamond(in)">
                                      <p:cBhvr>
                                        <p:cTn id="13" dur="2000"/>
                                        <p:tgtEl>
                                          <p:spTgt spid="5">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diamond(in)">
                                      <p:cBhvr>
                                        <p:cTn id="16" dur="2000"/>
                                        <p:tgtEl>
                                          <p:spTgt spid="5">
                                            <p:txEl>
                                              <p:pRg st="3" end="3"/>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diamond(in)">
                                      <p:cBhvr>
                                        <p:cTn id="19" dur="2000"/>
                                        <p:tgtEl>
                                          <p:spTgt spid="5">
                                            <p:txEl>
                                              <p:pRg st="4" end="4"/>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diamond(in)">
                                      <p:cBhvr>
                                        <p:cTn id="2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914400"/>
            <a:ext cx="9875520" cy="5638799"/>
          </a:xfrm>
        </p:spPr>
        <p:txBody>
          <a:bodyPr>
            <a:noAutofit/>
          </a:bodyPr>
          <a:lstStyle/>
          <a:p>
            <a:r>
              <a:rPr lang="en-US" sz="2400" b="1" dirty="0">
                <a:latin typeface="Arial" pitchFamily="34" charset="0"/>
                <a:cs typeface="Arial" pitchFamily="34" charset="0"/>
              </a:rPr>
              <a:t>A company has the following facts:</a:t>
            </a:r>
            <a:br>
              <a:rPr lang="en-US" sz="2400" b="1" dirty="0">
                <a:latin typeface="Arial" pitchFamily="34" charset="0"/>
                <a:cs typeface="Arial" pitchFamily="34" charset="0"/>
              </a:rPr>
            </a:br>
            <a:r>
              <a:rPr lang="en-US" sz="2400" b="1" dirty="0">
                <a:latin typeface="Arial" pitchFamily="34" charset="0"/>
                <a:cs typeface="Arial" pitchFamily="34" charset="0"/>
              </a:rPr>
              <a:t>Cost of capital (</a:t>
            </a:r>
            <a:r>
              <a:rPr lang="en-US" sz="2400" b="1" dirty="0" err="1">
                <a:latin typeface="Arial" pitchFamily="34" charset="0"/>
                <a:cs typeface="Arial" pitchFamily="34" charset="0"/>
              </a:rPr>
              <a:t>ke</a:t>
            </a:r>
            <a:r>
              <a:rPr lang="en-US" sz="2400" b="1" dirty="0">
                <a:latin typeface="Arial" pitchFamily="34" charset="0"/>
                <a:cs typeface="Arial" pitchFamily="34" charset="0"/>
              </a:rPr>
              <a:t>) = 0.10 ;  Earnings per share (E) = 10</a:t>
            </a:r>
            <a:br>
              <a:rPr lang="en-US" sz="2400" b="1" dirty="0">
                <a:latin typeface="Arial" pitchFamily="34" charset="0"/>
                <a:cs typeface="Arial" pitchFamily="34" charset="0"/>
              </a:rPr>
            </a:br>
            <a:r>
              <a:rPr lang="en-US" sz="2400" b="1" dirty="0">
                <a:latin typeface="Arial" pitchFamily="34" charset="0"/>
                <a:cs typeface="Arial" pitchFamily="34" charset="0"/>
              </a:rPr>
              <a:t>Rate of return on investments ( r) = 8%</a:t>
            </a:r>
            <a:br>
              <a:rPr lang="en-US" sz="2400" b="1" dirty="0">
                <a:latin typeface="Arial" pitchFamily="34" charset="0"/>
                <a:cs typeface="Arial" pitchFamily="34" charset="0"/>
              </a:rPr>
            </a:br>
            <a:r>
              <a:rPr lang="en-US" sz="2400" b="1" dirty="0">
                <a:latin typeface="Arial" pitchFamily="34" charset="0"/>
                <a:cs typeface="Arial" pitchFamily="34" charset="0"/>
              </a:rPr>
              <a:t>Dividend payout ratio:	 </a:t>
            </a:r>
            <a:r>
              <a:rPr lang="en-US" sz="2400" b="1" dirty="0">
                <a:solidFill>
                  <a:srgbClr val="FF0000"/>
                </a:solidFill>
                <a:latin typeface="Arial" pitchFamily="34" charset="0"/>
                <a:cs typeface="Arial" pitchFamily="34" charset="0"/>
              </a:rPr>
              <a:t>Case A: 50%</a:t>
            </a:r>
            <a:r>
              <a:rPr lang="en-US" sz="2400" b="1" dirty="0">
                <a:latin typeface="Arial" pitchFamily="34" charset="0"/>
                <a:cs typeface="Arial" pitchFamily="34" charset="0"/>
              </a:rPr>
              <a:t>		 </a:t>
            </a:r>
            <a:r>
              <a:rPr lang="en-US" sz="2400" b="1" dirty="0">
                <a:solidFill>
                  <a:srgbClr val="FF0000"/>
                </a:solidFill>
                <a:latin typeface="Arial" pitchFamily="34" charset="0"/>
                <a:cs typeface="Arial" pitchFamily="34" charset="0"/>
              </a:rPr>
              <a:t>Case B: 25%</a:t>
            </a:r>
            <a:br>
              <a:rPr lang="en-US" sz="2400" b="1" dirty="0">
                <a:latin typeface="Arial" pitchFamily="34" charset="0"/>
                <a:cs typeface="Arial" pitchFamily="34" charset="0"/>
              </a:rPr>
            </a:br>
            <a:r>
              <a:rPr lang="en-US" sz="2400" b="1" dirty="0">
                <a:latin typeface="Arial" pitchFamily="34" charset="0"/>
                <a:cs typeface="Arial" pitchFamily="34" charset="0"/>
              </a:rPr>
              <a:t>Show the effect of the dividend policy on the market price of the shares.</a:t>
            </a:r>
          </a:p>
          <a:p>
            <a:pPr>
              <a:buNone/>
            </a:pPr>
            <a:r>
              <a:rPr lang="en-US" sz="2400" b="1" dirty="0">
                <a:solidFill>
                  <a:srgbClr val="FF0000"/>
                </a:solidFill>
                <a:latin typeface="Arial" pitchFamily="34" charset="0"/>
                <a:cs typeface="Arial" pitchFamily="34" charset="0"/>
              </a:rPr>
              <a:t>Case A:</a:t>
            </a:r>
            <a:br>
              <a:rPr lang="en-US" sz="2400" b="1" dirty="0">
                <a:latin typeface="Arial" pitchFamily="34" charset="0"/>
                <a:cs typeface="Arial" pitchFamily="34" charset="0"/>
              </a:rPr>
            </a:br>
            <a:r>
              <a:rPr lang="en-US" sz="2400" b="1" dirty="0">
                <a:latin typeface="Arial" pitchFamily="34" charset="0"/>
                <a:cs typeface="Arial" pitchFamily="34" charset="0"/>
              </a:rPr>
              <a:t>D/P ratio = 50%</a:t>
            </a:r>
            <a:br>
              <a:rPr lang="en-US" sz="2400" b="1" dirty="0">
                <a:latin typeface="Arial" pitchFamily="34" charset="0"/>
                <a:cs typeface="Arial" pitchFamily="34" charset="0"/>
              </a:rPr>
            </a:br>
            <a:r>
              <a:rPr lang="en-US" sz="2400" b="1" dirty="0">
                <a:latin typeface="Arial" pitchFamily="34" charset="0"/>
                <a:cs typeface="Arial" pitchFamily="34" charset="0"/>
              </a:rPr>
              <a:t>When EPS = 10 and D/P ratio is 50%, D = 10 x 50% = 5</a:t>
            </a:r>
            <a:br>
              <a:rPr lang="en-US" sz="2400" b="1" dirty="0">
                <a:latin typeface="Arial" pitchFamily="34" charset="0"/>
                <a:cs typeface="Arial" pitchFamily="34" charset="0"/>
              </a:rPr>
            </a:br>
            <a:r>
              <a:rPr lang="en-US" sz="2400" b="1" dirty="0">
                <a:latin typeface="Arial" pitchFamily="34" charset="0"/>
                <a:cs typeface="Arial" pitchFamily="34" charset="0"/>
              </a:rPr>
              <a:t>                 Answer:   P = 5 + [0.08 / 0.10] [10 - 5] /  0.10 =  90</a:t>
            </a:r>
          </a:p>
          <a:p>
            <a:pPr>
              <a:buNone/>
            </a:pPr>
            <a:r>
              <a:rPr lang="en-US" sz="2400" b="1" dirty="0">
                <a:solidFill>
                  <a:srgbClr val="FF0000"/>
                </a:solidFill>
                <a:latin typeface="Arial" pitchFamily="34" charset="0"/>
                <a:cs typeface="Arial" pitchFamily="34" charset="0"/>
              </a:rPr>
              <a:t>Case B:</a:t>
            </a:r>
            <a:br>
              <a:rPr lang="en-US" sz="2400" b="1" dirty="0">
                <a:latin typeface="Arial" pitchFamily="34" charset="0"/>
                <a:cs typeface="Arial" pitchFamily="34" charset="0"/>
              </a:rPr>
            </a:br>
            <a:r>
              <a:rPr lang="en-US" sz="2400" b="1" dirty="0">
                <a:latin typeface="Arial" pitchFamily="34" charset="0"/>
                <a:cs typeface="Arial" pitchFamily="34" charset="0"/>
              </a:rPr>
              <a:t>D/P ratio = 25%</a:t>
            </a:r>
            <a:br>
              <a:rPr lang="en-US" sz="2400" b="1" dirty="0">
                <a:latin typeface="Arial" pitchFamily="34" charset="0"/>
                <a:cs typeface="Arial" pitchFamily="34" charset="0"/>
              </a:rPr>
            </a:br>
            <a:r>
              <a:rPr lang="en-US" sz="2400" b="1" dirty="0">
                <a:latin typeface="Arial" pitchFamily="34" charset="0"/>
                <a:cs typeface="Arial" pitchFamily="34" charset="0"/>
              </a:rPr>
              <a:t>When EPS = 10 and D/P ratio is 25%, D = 10 x 25% = 2.5</a:t>
            </a:r>
            <a:br>
              <a:rPr lang="en-US" sz="2400" b="1" dirty="0">
                <a:latin typeface="Arial" pitchFamily="34" charset="0"/>
                <a:cs typeface="Arial" pitchFamily="34" charset="0"/>
              </a:rPr>
            </a:br>
            <a:r>
              <a:rPr lang="en-US" sz="2400" b="1" dirty="0">
                <a:latin typeface="Arial" pitchFamily="34" charset="0"/>
                <a:cs typeface="Arial" pitchFamily="34" charset="0"/>
              </a:rPr>
              <a:t>                 Answer: P   =2.5 + [0.08 / 0.10] [10 - 2.5] / 0.10 = 85</a:t>
            </a:r>
          </a:p>
          <a:p>
            <a:endParaRPr lang="en-US" sz="2000" dirty="0">
              <a:latin typeface="Arial" pitchFamily="34" charset="0"/>
              <a:cs typeface="Arial" pitchFamily="34" charset="0"/>
            </a:endParaRPr>
          </a:p>
        </p:txBody>
      </p:sp>
      <p:sp>
        <p:nvSpPr>
          <p:cNvPr id="2" name="Title 1"/>
          <p:cNvSpPr>
            <a:spLocks noGrp="1"/>
          </p:cNvSpPr>
          <p:nvPr>
            <p:ph type="title"/>
          </p:nvPr>
        </p:nvSpPr>
        <p:spPr>
          <a:xfrm>
            <a:off x="548640" y="274638"/>
            <a:ext cx="9875520" cy="639762"/>
          </a:xfrm>
        </p:spPr>
        <p:txBody>
          <a:bodyPr>
            <a:normAutofit fontScale="90000"/>
          </a:bodyPr>
          <a:lstStyle/>
          <a:p>
            <a:pPr algn="l"/>
            <a:r>
              <a:rPr lang="en-US" sz="3600" dirty="0">
                <a:solidFill>
                  <a:schemeClr val="tx1"/>
                </a:solidFill>
                <a:effectLst/>
                <a:latin typeface="Arial" pitchFamily="34" charset="0"/>
                <a:cs typeface="Arial" pitchFamily="34" charset="0"/>
              </a:rPr>
              <a:t>Example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amond(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178" y="1981200"/>
            <a:ext cx="9597542" cy="3733800"/>
          </a:xfrm>
        </p:spPr>
        <p:txBody>
          <a:bodyPr/>
          <a:lstStyle/>
          <a:p>
            <a:r>
              <a:rPr lang="en-US" b="1" dirty="0">
                <a:latin typeface="Arial" pitchFamily="34" charset="0"/>
                <a:cs typeface="Arial" pitchFamily="34" charset="0"/>
              </a:rPr>
              <a:t>No external financing.</a:t>
            </a:r>
          </a:p>
          <a:p>
            <a:r>
              <a:rPr lang="en-US" b="1" dirty="0">
                <a:latin typeface="Arial" pitchFamily="34" charset="0"/>
                <a:cs typeface="Arial" pitchFamily="34" charset="0"/>
              </a:rPr>
              <a:t>Firm’s internal rate of return does not always remain constant. </a:t>
            </a:r>
          </a:p>
          <a:p>
            <a:r>
              <a:rPr lang="en-US" b="1" dirty="0">
                <a:latin typeface="Arial" pitchFamily="34" charset="0"/>
                <a:cs typeface="Arial" pitchFamily="34" charset="0"/>
              </a:rPr>
              <a:t>Cost of Capital remain constant.</a:t>
            </a:r>
          </a:p>
        </p:txBody>
      </p:sp>
      <p:sp>
        <p:nvSpPr>
          <p:cNvPr id="2" name="Title 1"/>
          <p:cNvSpPr>
            <a:spLocks noGrp="1"/>
          </p:cNvSpPr>
          <p:nvPr>
            <p:ph type="title"/>
          </p:nvPr>
        </p:nvSpPr>
        <p:spPr>
          <a:xfrm>
            <a:off x="735178" y="457200"/>
            <a:ext cx="7768742" cy="838200"/>
          </a:xfrm>
        </p:spPr>
        <p:txBody>
          <a:bodyPr>
            <a:normAutofit/>
          </a:bodyPr>
          <a:lstStyle/>
          <a:p>
            <a:r>
              <a:rPr lang="en-US" dirty="0">
                <a:solidFill>
                  <a:schemeClr val="tx1"/>
                </a:solidFill>
                <a:effectLst/>
                <a:latin typeface="Arial" pitchFamily="34" charset="0"/>
                <a:cs typeface="Arial" pitchFamily="34" charset="0"/>
              </a:rPr>
              <a:t>Criticisms of Walter’s Model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178" y="457200"/>
            <a:ext cx="4568342" cy="838200"/>
          </a:xfrm>
        </p:spPr>
        <p:txBody>
          <a:bodyPr>
            <a:normAutofit/>
          </a:bodyPr>
          <a:lstStyle/>
          <a:p>
            <a:r>
              <a:rPr lang="en-US" sz="3600" dirty="0">
                <a:solidFill>
                  <a:schemeClr val="tx1"/>
                </a:solidFill>
                <a:effectLst/>
                <a:latin typeface="Arial" pitchFamily="34" charset="0"/>
                <a:cs typeface="Arial" pitchFamily="34" charset="0"/>
              </a:rPr>
              <a:t>2. Gordon’s Model</a:t>
            </a:r>
          </a:p>
        </p:txBody>
      </p:sp>
      <p:sp>
        <p:nvSpPr>
          <p:cNvPr id="5" name="Content Placeholder 2"/>
          <p:cNvSpPr txBox="1">
            <a:spLocks/>
          </p:cNvSpPr>
          <p:nvPr/>
        </p:nvSpPr>
        <p:spPr>
          <a:xfrm>
            <a:off x="274320" y="1219200"/>
            <a:ext cx="10058400" cy="5181600"/>
          </a:xfrm>
          <a:prstGeom prst="rect">
            <a:avLst/>
          </a:prstGeom>
        </p:spPr>
        <p:txBody>
          <a:bodyPr vert="horz" rtlCol="0">
            <a:normAutofit/>
          </a:bodyPr>
          <a:lstStyle/>
          <a:p>
            <a:pPr marL="274320" indent="-274320" algn="just">
              <a:spcBef>
                <a:spcPts val="700"/>
              </a:spcBef>
              <a:buClr>
                <a:schemeClr val="accent3"/>
              </a:buClr>
              <a:buSzPct val="60000"/>
              <a:buFont typeface="Arial" pitchFamily="34" charset="0"/>
              <a:buChar char="•"/>
              <a:defRPr/>
            </a:pPr>
            <a:r>
              <a:rPr lang="en-US" sz="2800" dirty="0">
                <a:latin typeface="Arial" pitchFamily="34" charset="0"/>
                <a:cs typeface="Arial" pitchFamily="34" charset="0"/>
              </a:rPr>
              <a:t>Myron Gordon, also supports the doctrine that dividends are relevant to the share prices of a firm. </a:t>
            </a:r>
          </a:p>
          <a:p>
            <a:pPr marL="274320" marR="0" lvl="0" indent="-274320" algn="just" defTabSz="914400" rtl="0" eaLnBrk="1" fontAlgn="auto" latinLnBrk="0" hangingPunct="1">
              <a:lnSpc>
                <a:spcPct val="100000"/>
              </a:lnSpc>
              <a:spcBef>
                <a:spcPts val="700"/>
              </a:spcBef>
              <a:spcAft>
                <a:spcPts val="0"/>
              </a:spcAft>
              <a:buClr>
                <a:schemeClr val="accent3"/>
              </a:buClr>
              <a:buSzPct val="60000"/>
              <a:buFont typeface="Arial" pitchFamily="34" charset="0"/>
              <a:buChar char="•"/>
              <a:tabLst/>
              <a:defRPr/>
            </a:pPr>
            <a:r>
              <a:rPr kumimoji="0" lang="en-US" sz="2900" b="0" i="0" u="none" strike="noStrike" kern="1200" cap="none" spc="0" normalizeH="0" baseline="0" noProof="0" dirty="0">
                <a:ln>
                  <a:noFill/>
                </a:ln>
                <a:effectLst/>
                <a:uLnTx/>
                <a:uFillTx/>
                <a:latin typeface="Arial" pitchFamily="34" charset="0"/>
                <a:cs typeface="Arial" pitchFamily="34" charset="0"/>
              </a:rPr>
              <a:t>Dividend affects the value of the firm</a:t>
            </a:r>
            <a:r>
              <a:rPr kumimoji="0" lang="en-US" sz="2900" b="0" i="0" u="none" strike="noStrike" kern="1200" cap="none" spc="0" normalizeH="0" noProof="0" dirty="0">
                <a:ln>
                  <a:noFill/>
                </a:ln>
                <a:effectLst/>
                <a:uLnTx/>
                <a:uFillTx/>
                <a:latin typeface="Arial" pitchFamily="34" charset="0"/>
                <a:cs typeface="Arial" pitchFamily="34" charset="0"/>
              </a:rPr>
              <a:t> and explained </a:t>
            </a:r>
            <a:r>
              <a:rPr kumimoji="0" lang="en-US" sz="2900" b="0" i="0" u="none" strike="noStrike" kern="1200" cap="none" spc="0" normalizeH="0" baseline="0" noProof="0" dirty="0">
                <a:ln>
                  <a:noFill/>
                </a:ln>
                <a:effectLst/>
                <a:uLnTx/>
                <a:uFillTx/>
                <a:latin typeface="Arial" pitchFamily="34" charset="0"/>
                <a:cs typeface="Arial" pitchFamily="34" charset="0"/>
              </a:rPr>
              <a:t>how dividend policy can be used to maximize the wealth of the shareholders.</a:t>
            </a:r>
          </a:p>
          <a:p>
            <a:pPr marL="274320" marR="0" lvl="0" indent="-274320" algn="just" defTabSz="914400" rtl="0" eaLnBrk="1" fontAlgn="auto" latinLnBrk="0" hangingPunct="1">
              <a:lnSpc>
                <a:spcPct val="100000"/>
              </a:lnSpc>
              <a:spcBef>
                <a:spcPts val="700"/>
              </a:spcBef>
              <a:spcAft>
                <a:spcPts val="0"/>
              </a:spcAft>
              <a:buClr>
                <a:schemeClr val="accent3"/>
              </a:buClr>
              <a:buSzPct val="60000"/>
              <a:buFont typeface="Arial" pitchFamily="34" charset="0"/>
              <a:buChar char="•"/>
              <a:tabLst/>
              <a:defRPr/>
            </a:pPr>
            <a:r>
              <a:rPr kumimoji="0" lang="en-US" sz="2900" b="0" i="0" u="none" strike="noStrike" kern="1200" cap="none" spc="0" normalizeH="0" baseline="0" noProof="0" dirty="0">
                <a:ln>
                  <a:noFill/>
                </a:ln>
                <a:effectLst/>
                <a:uLnTx/>
                <a:uFillTx/>
                <a:latin typeface="Arial" pitchFamily="34" charset="0"/>
                <a:cs typeface="Arial" pitchFamily="34" charset="0"/>
              </a:rPr>
              <a:t>The main proposition of the model is that the value of a share reflects the value of the future dividends accruing to that share. </a:t>
            </a:r>
          </a:p>
          <a:p>
            <a:pPr marL="274320" marR="0" lvl="0" indent="-274320" algn="just" defTabSz="914400" rtl="0" eaLnBrk="1" fontAlgn="auto" latinLnBrk="0" hangingPunct="1">
              <a:lnSpc>
                <a:spcPct val="100000"/>
              </a:lnSpc>
              <a:spcBef>
                <a:spcPts val="700"/>
              </a:spcBef>
              <a:spcAft>
                <a:spcPts val="0"/>
              </a:spcAft>
              <a:buClr>
                <a:schemeClr val="accent3"/>
              </a:buClr>
              <a:buSzPct val="60000"/>
              <a:buFont typeface="Arial" pitchFamily="34" charset="0"/>
              <a:buChar char="•"/>
              <a:tabLst/>
              <a:defRPr/>
            </a:pPr>
            <a:r>
              <a:rPr kumimoji="0" lang="en-US" sz="2900" b="0" i="0" u="none" strike="noStrike" kern="1200" cap="none" spc="0" normalizeH="0" baseline="0" noProof="0" dirty="0">
                <a:ln>
                  <a:noFill/>
                </a:ln>
                <a:effectLst/>
                <a:uLnTx/>
                <a:uFillTx/>
                <a:latin typeface="Arial" pitchFamily="34" charset="0"/>
                <a:cs typeface="Arial" pitchFamily="34" charset="0"/>
              </a:rPr>
              <a:t>Hence, the dividend payment and its growth are relevant in valuation of shares.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diamond(in)">
                                      <p:cBhvr>
                                        <p:cTn id="7" dur="20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diamond(in)">
                                      <p:cBhvr>
                                        <p:cTn id="12"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b="1" dirty="0">
                <a:latin typeface="Arial" pitchFamily="34" charset="0"/>
                <a:cs typeface="Arial" pitchFamily="34" charset="0"/>
              </a:rPr>
              <a:t>Assumptions:</a:t>
            </a:r>
          </a:p>
          <a:p>
            <a:pPr lvl="1"/>
            <a:r>
              <a:rPr lang="en-US" sz="2800" b="1" dirty="0">
                <a:latin typeface="Arial" pitchFamily="34" charset="0"/>
                <a:cs typeface="Arial" pitchFamily="34" charset="0"/>
              </a:rPr>
              <a:t>All equity firm</a:t>
            </a:r>
          </a:p>
          <a:p>
            <a:pPr lvl="1"/>
            <a:r>
              <a:rPr lang="en-US" sz="2800" b="1" dirty="0">
                <a:latin typeface="Arial" pitchFamily="34" charset="0"/>
                <a:cs typeface="Arial" pitchFamily="34" charset="0"/>
              </a:rPr>
              <a:t>r &amp; K remain constant</a:t>
            </a:r>
          </a:p>
          <a:p>
            <a:pPr lvl="1"/>
            <a:r>
              <a:rPr lang="en-US" sz="2800" b="1" dirty="0">
                <a:latin typeface="Arial" pitchFamily="34" charset="0"/>
                <a:cs typeface="Arial" pitchFamily="34" charset="0"/>
              </a:rPr>
              <a:t>Indefinite life</a:t>
            </a:r>
          </a:p>
          <a:p>
            <a:pPr lvl="1"/>
            <a:r>
              <a:rPr lang="en-US" sz="2800" b="1" dirty="0">
                <a:latin typeface="Arial" pitchFamily="34" charset="0"/>
                <a:cs typeface="Arial" pitchFamily="34" charset="0"/>
              </a:rPr>
              <a:t>Constant Returns</a:t>
            </a:r>
          </a:p>
          <a:p>
            <a:pPr lvl="1"/>
            <a:r>
              <a:rPr lang="en-US" sz="2800" b="1" dirty="0">
                <a:latin typeface="Arial" pitchFamily="34" charset="0"/>
                <a:cs typeface="Arial" pitchFamily="34" charset="0"/>
              </a:rPr>
              <a:t>Constant  Retention ratio</a:t>
            </a:r>
          </a:p>
          <a:p>
            <a:pPr lvl="1"/>
            <a:r>
              <a:rPr lang="en-US" sz="2800" b="1" dirty="0">
                <a:latin typeface="Arial" pitchFamily="34" charset="0"/>
                <a:cs typeface="Arial" pitchFamily="34" charset="0"/>
              </a:rPr>
              <a:t>Cost of Capital is greater then growth rate (k&gt;</a:t>
            </a:r>
            <a:r>
              <a:rPr lang="en-US" sz="2800" b="1" dirty="0" err="1">
                <a:latin typeface="Arial" pitchFamily="34" charset="0"/>
                <a:cs typeface="Arial" pitchFamily="34" charset="0"/>
              </a:rPr>
              <a:t>br</a:t>
            </a:r>
            <a:r>
              <a:rPr lang="en-US" sz="2800" b="1" dirty="0">
                <a:latin typeface="Arial" pitchFamily="34" charset="0"/>
                <a:cs typeface="Arial" pitchFamily="34" charset="0"/>
              </a:rPr>
              <a:t>=g)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3352800"/>
            <a:ext cx="6122822" cy="3048000"/>
          </a:xfrm>
        </p:spPr>
        <p:txBody>
          <a:bodyPr>
            <a:normAutofit/>
          </a:bodyPr>
          <a:lstStyle/>
          <a:p>
            <a:r>
              <a:rPr lang="en-US" b="1" dirty="0"/>
              <a:t>Where,</a:t>
            </a:r>
          </a:p>
          <a:p>
            <a:pPr>
              <a:buNone/>
            </a:pPr>
            <a:r>
              <a:rPr lang="en-US" b="1" dirty="0"/>
              <a:t>	P = Price</a:t>
            </a:r>
          </a:p>
          <a:p>
            <a:pPr>
              <a:buNone/>
            </a:pPr>
            <a:r>
              <a:rPr lang="en-US" b="1" dirty="0"/>
              <a:t>	E = Earning per Share</a:t>
            </a:r>
          </a:p>
          <a:p>
            <a:pPr>
              <a:buNone/>
            </a:pPr>
            <a:r>
              <a:rPr lang="en-US" b="1" dirty="0"/>
              <a:t>	b = Retention Ratio (1-d/p ratio)</a:t>
            </a:r>
          </a:p>
          <a:p>
            <a:pPr>
              <a:buNone/>
            </a:pPr>
            <a:r>
              <a:rPr lang="en-US" b="1" dirty="0"/>
              <a:t>	k = Cost of Capital</a:t>
            </a:r>
          </a:p>
          <a:p>
            <a:pPr>
              <a:buNone/>
            </a:pPr>
            <a:r>
              <a:rPr lang="en-US" b="1" dirty="0"/>
              <a:t>	</a:t>
            </a:r>
            <a:r>
              <a:rPr lang="en-US" b="1" dirty="0" err="1"/>
              <a:t>br</a:t>
            </a:r>
            <a:r>
              <a:rPr lang="en-US" b="1" dirty="0"/>
              <a:t> = g = Growth Rate</a:t>
            </a:r>
          </a:p>
        </p:txBody>
      </p:sp>
      <p:sp>
        <p:nvSpPr>
          <p:cNvPr id="2" name="Title 1"/>
          <p:cNvSpPr>
            <a:spLocks noGrp="1"/>
          </p:cNvSpPr>
          <p:nvPr>
            <p:ph type="title"/>
          </p:nvPr>
        </p:nvSpPr>
        <p:spPr>
          <a:xfrm>
            <a:off x="735178" y="457200"/>
            <a:ext cx="7768742" cy="609600"/>
          </a:xfrm>
        </p:spPr>
        <p:txBody>
          <a:bodyPr>
            <a:normAutofit fontScale="90000"/>
          </a:bodyPr>
          <a:lstStyle/>
          <a:p>
            <a:r>
              <a:rPr lang="en-US" dirty="0">
                <a:solidFill>
                  <a:schemeClr val="tx1"/>
                </a:solidFill>
                <a:effectLst/>
                <a:latin typeface="Arial" pitchFamily="34" charset="0"/>
                <a:cs typeface="Arial" pitchFamily="34" charset="0"/>
              </a:rPr>
              <a:t>Formula of Gordon’s Model</a:t>
            </a:r>
          </a:p>
        </p:txBody>
      </p:sp>
      <p:sp>
        <p:nvSpPr>
          <p:cNvPr id="4" name="Rectangle 3"/>
          <p:cNvSpPr/>
          <p:nvPr/>
        </p:nvSpPr>
        <p:spPr>
          <a:xfrm>
            <a:off x="2743200" y="2590800"/>
            <a:ext cx="619922" cy="646331"/>
          </a:xfrm>
          <a:prstGeom prst="rect">
            <a:avLst/>
          </a:prstGeom>
        </p:spPr>
        <p:txBody>
          <a:bodyPr wrap="square">
            <a:spAutoFit/>
          </a:bodyPr>
          <a:lstStyle/>
          <a:p>
            <a:r>
              <a:rPr lang="en-US" sz="3600" b="1" dirty="0"/>
              <a:t>P </a:t>
            </a:r>
          </a:p>
        </p:txBody>
      </p:sp>
      <p:sp>
        <p:nvSpPr>
          <p:cNvPr id="5" name="Rectangle 4"/>
          <p:cNvSpPr/>
          <p:nvPr/>
        </p:nvSpPr>
        <p:spPr>
          <a:xfrm>
            <a:off x="3581400" y="2590800"/>
            <a:ext cx="470000" cy="523220"/>
          </a:xfrm>
          <a:prstGeom prst="rect">
            <a:avLst/>
          </a:prstGeom>
        </p:spPr>
        <p:txBody>
          <a:bodyPr wrap="none">
            <a:spAutoFit/>
          </a:bodyPr>
          <a:lstStyle/>
          <a:p>
            <a:r>
              <a:rPr lang="en-US" sz="2800" b="1" dirty="0"/>
              <a:t>=</a:t>
            </a:r>
          </a:p>
        </p:txBody>
      </p:sp>
      <p:sp>
        <p:nvSpPr>
          <p:cNvPr id="6" name="Rectangle 5"/>
          <p:cNvSpPr/>
          <p:nvPr/>
        </p:nvSpPr>
        <p:spPr>
          <a:xfrm>
            <a:off x="4343400" y="2286000"/>
            <a:ext cx="2011680" cy="1077218"/>
          </a:xfrm>
          <a:prstGeom prst="rect">
            <a:avLst/>
          </a:prstGeom>
        </p:spPr>
        <p:txBody>
          <a:bodyPr wrap="square">
            <a:spAutoFit/>
          </a:bodyPr>
          <a:lstStyle/>
          <a:p>
            <a:r>
              <a:rPr lang="en-US" sz="3200" b="1" dirty="0"/>
              <a:t> E (1 – b)</a:t>
            </a:r>
          </a:p>
          <a:p>
            <a:r>
              <a:rPr lang="en-US" sz="3200" b="1" dirty="0"/>
              <a:t>  K - </a:t>
            </a:r>
            <a:r>
              <a:rPr lang="en-US" sz="3200" b="1" dirty="0" err="1"/>
              <a:t>br</a:t>
            </a:r>
            <a:r>
              <a:rPr lang="en-US" sz="3200" b="1" dirty="0"/>
              <a:t> </a:t>
            </a:r>
          </a:p>
        </p:txBody>
      </p:sp>
      <p:cxnSp>
        <p:nvCxnSpPr>
          <p:cNvPr id="8" name="Straight Connector 7"/>
          <p:cNvCxnSpPr>
            <a:stCxn id="6" idx="1"/>
            <a:endCxn id="6" idx="3"/>
          </p:cNvCxnSpPr>
          <p:nvPr/>
        </p:nvCxnSpPr>
        <p:spPr>
          <a:xfrm rot="10800000" flipH="1">
            <a:off x="4343400" y="2824609"/>
            <a:ext cx="20116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txBox="1">
            <a:spLocks/>
          </p:cNvSpPr>
          <p:nvPr/>
        </p:nvSpPr>
        <p:spPr>
          <a:xfrm>
            <a:off x="963778" y="1219200"/>
            <a:ext cx="9399422" cy="1066800"/>
          </a:xfrm>
          <a:prstGeom prst="rect">
            <a:avLst/>
          </a:prstGeom>
        </p:spPr>
        <p:txBody>
          <a:bodyPr vert="horz" lIns="91440" tIns="45720" rIns="91440" bIns="45720" rtlCol="0">
            <a:normAutofit/>
          </a:bodyPr>
          <a:lstStyle/>
          <a:p>
            <a:pPr marL="342900" lvl="0" indent="-342900">
              <a:spcBef>
                <a:spcPct val="20000"/>
              </a:spcBef>
              <a:buFont typeface="Arial" pitchFamily="34" charset="0"/>
              <a:buChar char="•"/>
            </a:pPr>
            <a:r>
              <a:rPr lang="en-US" sz="2800" dirty="0">
                <a:latin typeface="Arial" pitchFamily="34" charset="0"/>
                <a:cs typeface="Arial" pitchFamily="34" charset="0"/>
              </a:rPr>
              <a:t>Market value of the share is equal to the present value of future dividends.</a:t>
            </a:r>
            <a:endParaRPr kumimoji="0" lang="en-US" sz="2800" b="0" i="0" u="none" strike="noStrike" kern="1200" cap="none" spc="0" normalizeH="0" baseline="0" noProof="0" dirty="0">
              <a:ln>
                <a:noFill/>
              </a:ln>
              <a:solidFill>
                <a:schemeClr val="tx1"/>
              </a:solidFill>
              <a:effectLst/>
              <a:uLnTx/>
              <a:uFillTx/>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2000"/>
                                        <p:tgtEl>
                                          <p:spTgt spid="3">
                                            <p:txEl>
                                              <p:pRg st="1" end="1"/>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amond(in)">
                                      <p:cBhvr>
                                        <p:cTn id="13" dur="2000"/>
                                        <p:tgtEl>
                                          <p:spTgt spid="3">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amond(in)">
                                      <p:cBhvr>
                                        <p:cTn id="16" dur="2000"/>
                                        <p:tgtEl>
                                          <p:spTgt spid="3">
                                            <p:txEl>
                                              <p:pRg st="3" end="3"/>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amond(in)">
                                      <p:cBhvr>
                                        <p:cTn id="19" dur="2000"/>
                                        <p:tgtEl>
                                          <p:spTgt spid="3">
                                            <p:txEl>
                                              <p:pRg st="4" end="4"/>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amond(in)">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838200" y="1295400"/>
          <a:ext cx="8610600" cy="2361438"/>
        </p:xfrm>
        <a:graphic>
          <a:graphicData uri="http://schemas.openxmlformats.org/drawingml/2006/table">
            <a:tbl>
              <a:tblPr/>
              <a:tblGrid>
                <a:gridCol w="2861846">
                  <a:extLst>
                    <a:ext uri="{9D8B030D-6E8A-4147-A177-3AD203B41FA5}">
                      <a16:colId xmlns:a16="http://schemas.microsoft.com/office/drawing/2014/main" val="20000"/>
                    </a:ext>
                  </a:extLst>
                </a:gridCol>
                <a:gridCol w="2836787">
                  <a:extLst>
                    <a:ext uri="{9D8B030D-6E8A-4147-A177-3AD203B41FA5}">
                      <a16:colId xmlns:a16="http://schemas.microsoft.com/office/drawing/2014/main" val="20001"/>
                    </a:ext>
                  </a:extLst>
                </a:gridCol>
                <a:gridCol w="2911967">
                  <a:extLst>
                    <a:ext uri="{9D8B030D-6E8A-4147-A177-3AD203B41FA5}">
                      <a16:colId xmlns:a16="http://schemas.microsoft.com/office/drawing/2014/main" val="20002"/>
                    </a:ext>
                  </a:extLst>
                </a:gridCol>
              </a:tblGrid>
              <a:tr h="375920">
                <a:tc>
                  <a:txBody>
                    <a:bodyPr/>
                    <a:lstStyle/>
                    <a:p>
                      <a:pPr marL="0" marR="0" algn="ctr">
                        <a:lnSpc>
                          <a:spcPct val="115000"/>
                        </a:lnSpc>
                        <a:spcBef>
                          <a:spcPts val="0"/>
                        </a:spcBef>
                        <a:spcAft>
                          <a:spcPts val="0"/>
                        </a:spcAft>
                      </a:pPr>
                      <a:r>
                        <a:rPr lang="en-US" sz="2400" b="1" dirty="0">
                          <a:latin typeface="Arial"/>
                          <a:ea typeface="Times New Roman"/>
                          <a:cs typeface="Mangal"/>
                        </a:rPr>
                        <a:t>Particular</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a:latin typeface="Arial"/>
                          <a:ea typeface="Times New Roman"/>
                          <a:cs typeface="Mangal"/>
                        </a:rPr>
                        <a:t>Case A</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a:latin typeface="Arial"/>
                          <a:ea typeface="Times New Roman"/>
                          <a:cs typeface="Mangal"/>
                        </a:rPr>
                        <a:t>Case B</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5920">
                <a:tc>
                  <a:txBody>
                    <a:bodyPr/>
                    <a:lstStyle/>
                    <a:p>
                      <a:pPr marL="0" marR="0" algn="ctr">
                        <a:lnSpc>
                          <a:spcPct val="115000"/>
                        </a:lnSpc>
                        <a:spcBef>
                          <a:spcPts val="0"/>
                        </a:spcBef>
                        <a:spcAft>
                          <a:spcPts val="0"/>
                        </a:spcAft>
                      </a:pPr>
                      <a:r>
                        <a:rPr lang="en-US" sz="2400" b="1" dirty="0">
                          <a:latin typeface="Arial"/>
                          <a:ea typeface="Times New Roman"/>
                          <a:cs typeface="Mangal"/>
                        </a:rPr>
                        <a:t>D/P Ratio</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40</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a:latin typeface="Arial"/>
                          <a:ea typeface="Times New Roman"/>
                          <a:cs typeface="Mangal"/>
                        </a:rPr>
                        <a:t>30</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5920">
                <a:tc>
                  <a:txBody>
                    <a:bodyPr/>
                    <a:lstStyle/>
                    <a:p>
                      <a:pPr marL="0" marR="0" algn="ctr">
                        <a:lnSpc>
                          <a:spcPct val="115000"/>
                        </a:lnSpc>
                        <a:spcBef>
                          <a:spcPts val="0"/>
                        </a:spcBef>
                        <a:spcAft>
                          <a:spcPts val="0"/>
                        </a:spcAft>
                      </a:pPr>
                      <a:r>
                        <a:rPr lang="en-US" sz="2400" b="1">
                          <a:latin typeface="Arial"/>
                          <a:ea typeface="Times New Roman"/>
                          <a:cs typeface="Mangal"/>
                        </a:rPr>
                        <a:t>Retention Ratio</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60</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a:latin typeface="Arial"/>
                          <a:ea typeface="Times New Roman"/>
                          <a:cs typeface="Mangal"/>
                        </a:rPr>
                        <a:t>70</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75920">
                <a:tc>
                  <a:txBody>
                    <a:bodyPr/>
                    <a:lstStyle/>
                    <a:p>
                      <a:pPr marL="0" marR="0" algn="ctr">
                        <a:lnSpc>
                          <a:spcPct val="115000"/>
                        </a:lnSpc>
                        <a:spcBef>
                          <a:spcPts val="0"/>
                        </a:spcBef>
                        <a:spcAft>
                          <a:spcPts val="0"/>
                        </a:spcAft>
                      </a:pPr>
                      <a:r>
                        <a:rPr lang="en-US" sz="2400" b="1">
                          <a:latin typeface="Arial"/>
                          <a:ea typeface="Times New Roman"/>
                          <a:cs typeface="Mangal"/>
                        </a:rPr>
                        <a:t>Cost of capital</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a:latin typeface="Arial"/>
                          <a:ea typeface="Times New Roman"/>
                          <a:cs typeface="Mangal"/>
                        </a:rPr>
                        <a:t>17%</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18%</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75920">
                <a:tc>
                  <a:txBody>
                    <a:bodyPr/>
                    <a:lstStyle/>
                    <a:p>
                      <a:pPr marL="0" marR="0" algn="ctr">
                        <a:lnSpc>
                          <a:spcPct val="115000"/>
                        </a:lnSpc>
                        <a:spcBef>
                          <a:spcPts val="0"/>
                        </a:spcBef>
                        <a:spcAft>
                          <a:spcPts val="0"/>
                        </a:spcAft>
                      </a:pPr>
                      <a:r>
                        <a:rPr lang="en-US" sz="2400" b="1">
                          <a:latin typeface="Arial"/>
                          <a:ea typeface="Times New Roman"/>
                          <a:cs typeface="Mangal"/>
                        </a:rPr>
                        <a:t>r</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a:latin typeface="Arial"/>
                          <a:ea typeface="Times New Roman"/>
                          <a:cs typeface="Mangal"/>
                        </a:rPr>
                        <a:t>12%</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12%</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75920">
                <a:tc>
                  <a:txBody>
                    <a:bodyPr/>
                    <a:lstStyle/>
                    <a:p>
                      <a:pPr marL="0" marR="0" algn="ctr">
                        <a:lnSpc>
                          <a:spcPct val="115000"/>
                        </a:lnSpc>
                        <a:spcBef>
                          <a:spcPts val="0"/>
                        </a:spcBef>
                        <a:spcAft>
                          <a:spcPts val="0"/>
                        </a:spcAft>
                      </a:pPr>
                      <a:r>
                        <a:rPr lang="en-US" sz="2400" b="1">
                          <a:latin typeface="Arial"/>
                          <a:ea typeface="Times New Roman"/>
                          <a:cs typeface="Mangal"/>
                        </a:rPr>
                        <a:t>EPS</a:t>
                      </a:r>
                      <a:endParaRPr lang="en-US" sz="1600" b="1">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20</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20</a:t>
                      </a:r>
                      <a:endParaRPr lang="en-US" sz="1600" b="1"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noAutofit/>
          </a:bodyPr>
          <a:lstStyle/>
          <a:p>
            <a:pPr algn="l"/>
            <a:r>
              <a:rPr lang="en-US" sz="2800" b="1" dirty="0">
                <a:solidFill>
                  <a:schemeClr val="tx1"/>
                </a:solidFill>
                <a:effectLst/>
                <a:latin typeface="Arial" pitchFamily="34" charset="0"/>
                <a:cs typeface="Arial" pitchFamily="34" charset="0"/>
              </a:rPr>
              <a:t>Example:</a:t>
            </a:r>
            <a:r>
              <a:rPr lang="en-US" sz="2800" dirty="0">
                <a:solidFill>
                  <a:schemeClr val="tx1"/>
                </a:solidFill>
                <a:effectLst/>
                <a:latin typeface="Arial" pitchFamily="34" charset="0"/>
                <a:cs typeface="Arial" pitchFamily="34" charset="0"/>
              </a:rPr>
              <a:t>  Determination of value of shares, given the following data:</a:t>
            </a:r>
            <a:br>
              <a:rPr lang="en-US" sz="2800" dirty="0">
                <a:solidFill>
                  <a:schemeClr val="tx1"/>
                </a:solidFill>
                <a:effectLst/>
                <a:latin typeface="Arial" pitchFamily="34" charset="0"/>
                <a:cs typeface="Arial" pitchFamily="34" charset="0"/>
              </a:rPr>
            </a:br>
            <a:endParaRPr lang="en-US" sz="2800" dirty="0">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2362200" y="4953000"/>
          <a:ext cx="8305800" cy="1628394"/>
        </p:xfrm>
        <a:graphic>
          <a:graphicData uri="http://schemas.openxmlformats.org/drawingml/2006/table">
            <a:tbl>
              <a:tblPr/>
              <a:tblGrid>
                <a:gridCol w="854770">
                  <a:extLst>
                    <a:ext uri="{9D8B030D-6E8A-4147-A177-3AD203B41FA5}">
                      <a16:colId xmlns:a16="http://schemas.microsoft.com/office/drawing/2014/main" val="20000"/>
                    </a:ext>
                  </a:extLst>
                </a:gridCol>
                <a:gridCol w="660678">
                  <a:extLst>
                    <a:ext uri="{9D8B030D-6E8A-4147-A177-3AD203B41FA5}">
                      <a16:colId xmlns:a16="http://schemas.microsoft.com/office/drawing/2014/main" val="20001"/>
                    </a:ext>
                  </a:extLst>
                </a:gridCol>
                <a:gridCol w="3491744">
                  <a:extLst>
                    <a:ext uri="{9D8B030D-6E8A-4147-A177-3AD203B41FA5}">
                      <a16:colId xmlns:a16="http://schemas.microsoft.com/office/drawing/2014/main" val="20002"/>
                    </a:ext>
                  </a:extLst>
                </a:gridCol>
                <a:gridCol w="825130">
                  <a:extLst>
                    <a:ext uri="{9D8B030D-6E8A-4147-A177-3AD203B41FA5}">
                      <a16:colId xmlns:a16="http://schemas.microsoft.com/office/drawing/2014/main" val="20003"/>
                    </a:ext>
                  </a:extLst>
                </a:gridCol>
                <a:gridCol w="2473478">
                  <a:extLst>
                    <a:ext uri="{9D8B030D-6E8A-4147-A177-3AD203B41FA5}">
                      <a16:colId xmlns:a16="http://schemas.microsoft.com/office/drawing/2014/main" val="20004"/>
                    </a:ext>
                  </a:extLst>
                </a:gridCol>
              </a:tblGrid>
              <a:tr h="723900">
                <a:tc>
                  <a:txBody>
                    <a:bodyPr/>
                    <a:lstStyle/>
                    <a:p>
                      <a:pPr marL="0" marR="0" algn="ctr">
                        <a:lnSpc>
                          <a:spcPct val="115000"/>
                        </a:lnSpc>
                        <a:spcBef>
                          <a:spcPts val="0"/>
                        </a:spcBef>
                        <a:spcAft>
                          <a:spcPts val="0"/>
                        </a:spcAft>
                      </a:pPr>
                      <a:r>
                        <a:rPr lang="en-US" sz="2000" b="1" dirty="0">
                          <a:latin typeface="Arial"/>
                          <a:ea typeface="Times New Roman"/>
                          <a:cs typeface="Mangal"/>
                        </a:rPr>
                        <a:t>P</a:t>
                      </a:r>
                      <a:endParaRPr lang="en-US" sz="1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Arial"/>
                          <a:ea typeface="Times New Roman"/>
                          <a:cs typeface="Mangal"/>
                        </a:rPr>
                        <a:t>=</a:t>
                      </a:r>
                      <a:endParaRPr lang="en-US" sz="180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u="sng" dirty="0">
                          <a:latin typeface="Arial"/>
                          <a:ea typeface="Times New Roman"/>
                          <a:cs typeface="Mangal"/>
                        </a:rPr>
                        <a:t>20 (1 - 0.60)     </a:t>
                      </a:r>
                      <a:br>
                        <a:rPr lang="en-US" sz="2400" b="1" dirty="0">
                          <a:latin typeface="Arial"/>
                          <a:ea typeface="Times New Roman"/>
                          <a:cs typeface="Mangal"/>
                        </a:rPr>
                      </a:br>
                      <a:r>
                        <a:rPr lang="en-US" sz="2400" b="1" dirty="0">
                          <a:latin typeface="Arial"/>
                          <a:ea typeface="Times New Roman"/>
                          <a:cs typeface="Mangal"/>
                        </a:rPr>
                        <a:t>0.17 - (0.60 x 0.12)</a:t>
                      </a:r>
                      <a:endParaRPr lang="en-US" sz="1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Arial"/>
                          <a:ea typeface="Times New Roman"/>
                          <a:cs typeface="Mangal"/>
                        </a:rPr>
                        <a:t>=</a:t>
                      </a:r>
                      <a:endParaRPr lang="en-US" sz="1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81.63 (Case A)</a:t>
                      </a:r>
                      <a:endParaRPr lang="en-US" sz="2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3900">
                <a:tc>
                  <a:txBody>
                    <a:bodyPr/>
                    <a:lstStyle/>
                    <a:p>
                      <a:pPr marL="0" marR="0" algn="ctr">
                        <a:lnSpc>
                          <a:spcPct val="115000"/>
                        </a:lnSpc>
                        <a:spcBef>
                          <a:spcPts val="0"/>
                        </a:spcBef>
                        <a:spcAft>
                          <a:spcPts val="0"/>
                        </a:spcAft>
                      </a:pPr>
                      <a:r>
                        <a:rPr lang="en-US" sz="2000" b="1">
                          <a:latin typeface="Arial"/>
                          <a:ea typeface="Times New Roman"/>
                          <a:cs typeface="Mangal"/>
                        </a:rPr>
                        <a:t>P</a:t>
                      </a:r>
                      <a:endParaRPr lang="en-US" sz="180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Arial"/>
                          <a:ea typeface="Times New Roman"/>
                          <a:cs typeface="Mangal"/>
                        </a:rPr>
                        <a:t>=</a:t>
                      </a:r>
                      <a:endParaRPr lang="en-US" sz="180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u="sng" dirty="0">
                          <a:latin typeface="Arial"/>
                          <a:ea typeface="Times New Roman"/>
                          <a:cs typeface="Mangal"/>
                        </a:rPr>
                        <a:t>20 (1 - 0.70)      </a:t>
                      </a:r>
                      <a:br>
                        <a:rPr lang="en-US" sz="2400" b="1" dirty="0">
                          <a:latin typeface="Arial"/>
                          <a:ea typeface="Times New Roman"/>
                          <a:cs typeface="Mangal"/>
                        </a:rPr>
                      </a:br>
                      <a:r>
                        <a:rPr lang="en-US" sz="2400" b="1" dirty="0">
                          <a:latin typeface="Arial"/>
                          <a:ea typeface="Times New Roman"/>
                          <a:cs typeface="Mangal"/>
                        </a:rPr>
                        <a:t>0.18 - (0.70 x 0.12)</a:t>
                      </a:r>
                      <a:endParaRPr lang="en-US" sz="1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Arial"/>
                          <a:ea typeface="Times New Roman"/>
                          <a:cs typeface="Mangal"/>
                        </a:rPr>
                        <a:t>=</a:t>
                      </a:r>
                      <a:endParaRPr lang="en-US" sz="1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b="1" dirty="0">
                          <a:latin typeface="Arial"/>
                          <a:ea typeface="Times New Roman"/>
                          <a:cs typeface="Mangal"/>
                        </a:rPr>
                        <a:t>62.50 (Case B)</a:t>
                      </a:r>
                      <a:endParaRPr lang="en-US" sz="2800" dirty="0">
                        <a:latin typeface="Calibri"/>
                        <a:ea typeface="Calibri"/>
                        <a:cs typeface="Mangal"/>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6" name="Rectangle 5"/>
          <p:cNvSpPr/>
          <p:nvPr/>
        </p:nvSpPr>
        <p:spPr>
          <a:xfrm>
            <a:off x="4800600" y="3962400"/>
            <a:ext cx="2011680" cy="830997"/>
          </a:xfrm>
          <a:prstGeom prst="rect">
            <a:avLst/>
          </a:prstGeom>
        </p:spPr>
        <p:txBody>
          <a:bodyPr wrap="square">
            <a:spAutoFit/>
          </a:bodyPr>
          <a:lstStyle/>
          <a:p>
            <a:r>
              <a:rPr lang="en-US" sz="2400" b="1" dirty="0"/>
              <a:t> E (1 – b)</a:t>
            </a:r>
          </a:p>
          <a:p>
            <a:r>
              <a:rPr lang="en-US" sz="2400" b="1" dirty="0"/>
              <a:t>  K - </a:t>
            </a:r>
            <a:r>
              <a:rPr lang="en-US" sz="2400" b="1" dirty="0" err="1"/>
              <a:t>br</a:t>
            </a:r>
            <a:r>
              <a:rPr lang="en-US" sz="2400" b="1" dirty="0"/>
              <a:t> </a:t>
            </a:r>
          </a:p>
        </p:txBody>
      </p:sp>
      <p:sp>
        <p:nvSpPr>
          <p:cNvPr id="7" name="Rectangle 6"/>
          <p:cNvSpPr/>
          <p:nvPr/>
        </p:nvSpPr>
        <p:spPr>
          <a:xfrm>
            <a:off x="3505200" y="4191000"/>
            <a:ext cx="619922" cy="523220"/>
          </a:xfrm>
          <a:prstGeom prst="rect">
            <a:avLst/>
          </a:prstGeom>
        </p:spPr>
        <p:txBody>
          <a:bodyPr wrap="square">
            <a:spAutoFit/>
          </a:bodyPr>
          <a:lstStyle/>
          <a:p>
            <a:r>
              <a:rPr lang="en-US" sz="2800" b="1" dirty="0"/>
              <a:t>P </a:t>
            </a:r>
          </a:p>
        </p:txBody>
      </p:sp>
      <p:sp>
        <p:nvSpPr>
          <p:cNvPr id="8" name="Rectangle 7"/>
          <p:cNvSpPr/>
          <p:nvPr/>
        </p:nvSpPr>
        <p:spPr>
          <a:xfrm>
            <a:off x="4191000" y="4191000"/>
            <a:ext cx="429926" cy="461665"/>
          </a:xfrm>
          <a:prstGeom prst="rect">
            <a:avLst/>
          </a:prstGeom>
        </p:spPr>
        <p:txBody>
          <a:bodyPr wrap="none">
            <a:spAutoFit/>
          </a:bodyPr>
          <a:lstStyle/>
          <a:p>
            <a:r>
              <a:rPr lang="en-US" sz="2400" b="1" dirty="0"/>
              <a:t>=</a:t>
            </a:r>
          </a:p>
        </p:txBody>
      </p:sp>
      <p:cxnSp>
        <p:nvCxnSpPr>
          <p:cNvPr id="9" name="Straight Connector 8"/>
          <p:cNvCxnSpPr/>
          <p:nvPr/>
        </p:nvCxnSpPr>
        <p:spPr>
          <a:xfrm rot="10800000" flipH="1">
            <a:off x="4876800" y="4343400"/>
            <a:ext cx="20116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40080" y="457200"/>
            <a:ext cx="9418320" cy="1676400"/>
          </a:xfrm>
          <a:prstGeom prst="rect">
            <a:avLst/>
          </a:prstGeom>
        </p:spPr>
        <p:txBody>
          <a:bodyPr vert="horz" anchor="ctr">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effectLst/>
                <a:uLnTx/>
                <a:uFillTx/>
                <a:latin typeface="Arial" pitchFamily="34" charset="0"/>
                <a:ea typeface="+mj-ea"/>
                <a:cs typeface="Arial" pitchFamily="34" charset="0"/>
              </a:rPr>
              <a:t>3. Modigliani &amp; Miller’s Irrelevance Model</a:t>
            </a:r>
          </a:p>
          <a:p>
            <a:pPr lvl="0" algn="just">
              <a:spcBef>
                <a:spcPct val="0"/>
              </a:spcBef>
              <a:defRPr/>
            </a:pPr>
            <a:r>
              <a:rPr lang="en-US" sz="2800" dirty="0">
                <a:latin typeface="Arial" pitchFamily="34" charset="0"/>
                <a:cs typeface="Arial" pitchFamily="34" charset="0"/>
              </a:rPr>
              <a:t>Dividend policy has no effect on the price of the shares of the firm and believes that it is the investment policy that increases the firm’s share value.</a:t>
            </a:r>
            <a:endParaRPr kumimoji="0" lang="en-US" sz="2800" b="0" i="0" u="none" strike="noStrike" kern="1200" cap="none" spc="0" normalizeH="0" baseline="0" noProof="0" dirty="0">
              <a:ln>
                <a:noFill/>
              </a:ln>
              <a:effectLst/>
              <a:uLnTx/>
              <a:uFillTx/>
              <a:latin typeface="Arial" pitchFamily="34" charset="0"/>
              <a:ea typeface="+mj-ea"/>
              <a:cs typeface="Arial" pitchFamily="34" charset="0"/>
            </a:endParaRPr>
          </a:p>
        </p:txBody>
      </p:sp>
      <p:graphicFrame>
        <p:nvGraphicFramePr>
          <p:cNvPr id="5" name="Content Placeholder 3"/>
          <p:cNvGraphicFramePr>
            <a:graphicFrameLocks/>
          </p:cNvGraphicFramePr>
          <p:nvPr/>
        </p:nvGraphicFramePr>
        <p:xfrm>
          <a:off x="838200" y="2514601"/>
          <a:ext cx="89916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548640" y="1447801"/>
            <a:ext cx="9875520" cy="4678364"/>
          </a:xfrm>
        </p:spPr>
        <p:txBody>
          <a:bodyPr>
            <a:noAutofit/>
          </a:bodyPr>
          <a:lstStyle/>
          <a:p>
            <a:pPr algn="just"/>
            <a:r>
              <a:rPr lang="en-US" sz="2800" b="1" dirty="0">
                <a:latin typeface="Arial" pitchFamily="34" charset="0"/>
                <a:cs typeface="Arial" pitchFamily="34" charset="0"/>
              </a:rPr>
              <a:t>What is Dividend?</a:t>
            </a:r>
          </a:p>
          <a:p>
            <a:pPr algn="just"/>
            <a:r>
              <a:rPr lang="en-US" sz="2800" b="1" dirty="0">
                <a:latin typeface="Arial" pitchFamily="34" charset="0"/>
                <a:cs typeface="Arial" pitchFamily="34" charset="0"/>
              </a:rPr>
              <a:t>Forms/Types of Dividend</a:t>
            </a:r>
          </a:p>
          <a:p>
            <a:pPr algn="just"/>
            <a:r>
              <a:rPr lang="en-US" sz="2800" b="1" dirty="0">
                <a:latin typeface="Arial" pitchFamily="34" charset="0"/>
                <a:cs typeface="Arial" pitchFamily="34" charset="0"/>
              </a:rPr>
              <a:t>Theories  of Dividend Policy</a:t>
            </a:r>
          </a:p>
          <a:p>
            <a:pPr lvl="1" algn="just"/>
            <a:r>
              <a:rPr lang="en-US" b="1" dirty="0">
                <a:latin typeface="Arial" pitchFamily="34" charset="0"/>
                <a:cs typeface="Arial" pitchFamily="34" charset="0"/>
              </a:rPr>
              <a:t>Relevant Theory</a:t>
            </a:r>
          </a:p>
          <a:p>
            <a:pPr lvl="2" algn="just"/>
            <a:r>
              <a:rPr lang="en-US" sz="2800" b="1" dirty="0">
                <a:latin typeface="Arial" pitchFamily="34" charset="0"/>
                <a:cs typeface="Arial" pitchFamily="34" charset="0"/>
              </a:rPr>
              <a:t>Walter’s Model</a:t>
            </a:r>
          </a:p>
          <a:p>
            <a:pPr lvl="2" algn="just"/>
            <a:r>
              <a:rPr lang="en-US" sz="2800" b="1" dirty="0">
                <a:latin typeface="Arial" pitchFamily="34" charset="0"/>
                <a:cs typeface="Arial" pitchFamily="34" charset="0"/>
              </a:rPr>
              <a:t>Gordon’s Model</a:t>
            </a:r>
          </a:p>
          <a:p>
            <a:pPr lvl="1" algn="just"/>
            <a:r>
              <a:rPr lang="en-US" b="1" dirty="0">
                <a:latin typeface="Arial" pitchFamily="34" charset="0"/>
                <a:cs typeface="Arial" pitchFamily="34" charset="0"/>
              </a:rPr>
              <a:t>Irrelevant Theory</a:t>
            </a:r>
          </a:p>
          <a:p>
            <a:pPr lvl="2" algn="just"/>
            <a:r>
              <a:rPr lang="en-US" sz="2800" b="1" dirty="0">
                <a:latin typeface="Arial" pitchFamily="34" charset="0"/>
                <a:cs typeface="Arial" pitchFamily="34" charset="0"/>
              </a:rPr>
              <a:t>M-M’s Model/ Approach</a:t>
            </a:r>
          </a:p>
        </p:txBody>
      </p:sp>
      <p:sp>
        <p:nvSpPr>
          <p:cNvPr id="2" name="Rectangle 1"/>
          <p:cNvSpPr>
            <a:spLocks noGrp="1"/>
          </p:cNvSpPr>
          <p:nvPr>
            <p:ph type="title"/>
          </p:nvPr>
        </p:nvSpPr>
        <p:spPr/>
        <p:txBody>
          <a:bodyPr/>
          <a:lstStyle/>
          <a:p>
            <a:r>
              <a:rPr lang="en-US" b="1" dirty="0">
                <a:effectLst/>
                <a:latin typeface="Arial" pitchFamily="34" charset="0"/>
                <a:cs typeface="Arial" pitchFamily="34" charset="0"/>
              </a:rPr>
              <a:t>Contents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178" y="1676400"/>
            <a:ext cx="9704222" cy="3810000"/>
          </a:xfrm>
        </p:spPr>
        <p:txBody>
          <a:bodyPr>
            <a:noAutofit/>
          </a:bodyPr>
          <a:lstStyle/>
          <a:p>
            <a:pPr algn="just"/>
            <a:r>
              <a:rPr lang="en-US" sz="3200" b="1" dirty="0">
                <a:latin typeface="Arial" pitchFamily="34" charset="0"/>
                <a:cs typeface="Arial" pitchFamily="34" charset="0"/>
              </a:rPr>
              <a:t>Assumption</a:t>
            </a:r>
          </a:p>
          <a:p>
            <a:pPr lvl="1" algn="just"/>
            <a:r>
              <a:rPr lang="en-US" sz="2800" b="1" dirty="0">
                <a:latin typeface="Arial" pitchFamily="34" charset="0"/>
                <a:cs typeface="Arial" pitchFamily="34" charset="0"/>
              </a:rPr>
              <a:t>Perfect capital market.</a:t>
            </a:r>
          </a:p>
          <a:p>
            <a:pPr lvl="1" algn="just"/>
            <a:r>
              <a:rPr lang="en-US" sz="2800" b="1" dirty="0">
                <a:latin typeface="Arial" pitchFamily="34" charset="0"/>
                <a:cs typeface="Arial" pitchFamily="34" charset="0"/>
              </a:rPr>
              <a:t>No taxes.</a:t>
            </a:r>
          </a:p>
          <a:p>
            <a:pPr lvl="1" algn="just"/>
            <a:r>
              <a:rPr lang="en-US" sz="2800" b="1" dirty="0">
                <a:latin typeface="Arial" pitchFamily="34" charset="0"/>
                <a:cs typeface="Arial" pitchFamily="34" charset="0"/>
              </a:rPr>
              <a:t>Constant investment policy.  </a:t>
            </a:r>
          </a:p>
          <a:p>
            <a:pPr lvl="1" algn="just"/>
            <a:r>
              <a:rPr lang="en-US" sz="2800" b="1" dirty="0">
                <a:latin typeface="Arial" pitchFamily="34" charset="0"/>
                <a:cs typeface="Arial" pitchFamily="34" charset="0"/>
              </a:rPr>
              <a:t>No uncertainty about the future profits. </a:t>
            </a:r>
          </a:p>
          <a:p>
            <a:pPr lvl="1" algn="just"/>
            <a:r>
              <a:rPr lang="en-US" sz="2800" b="1" dirty="0">
                <a:latin typeface="Arial" pitchFamily="34" charset="0"/>
                <a:cs typeface="Arial" pitchFamily="34" charset="0"/>
              </a:rPr>
              <a:t>Investment and dividend decisions are independent</a:t>
            </a:r>
          </a:p>
          <a:p>
            <a:pPr lvl="1" algn="just"/>
            <a:r>
              <a:rPr lang="en-US" sz="2800" b="1" dirty="0">
                <a:latin typeface="Arial" pitchFamily="34" charset="0"/>
                <a:cs typeface="Arial" pitchFamily="34" charset="0"/>
              </a:rPr>
              <a:t>No floatation cost.</a:t>
            </a:r>
          </a:p>
        </p:txBody>
      </p:sp>
      <p:sp>
        <p:nvSpPr>
          <p:cNvPr id="2" name="Title 1"/>
          <p:cNvSpPr>
            <a:spLocks noGrp="1"/>
          </p:cNvSpPr>
          <p:nvPr>
            <p:ph type="title"/>
          </p:nvPr>
        </p:nvSpPr>
        <p:spPr>
          <a:xfrm>
            <a:off x="735178" y="381000"/>
            <a:ext cx="9784080" cy="990600"/>
          </a:xfrm>
        </p:spPr>
        <p:txBody>
          <a:bodyPr/>
          <a:lstStyle/>
          <a:p>
            <a:r>
              <a:rPr lang="en-US" dirty="0">
                <a:solidFill>
                  <a:schemeClr val="tx1"/>
                </a:solidFill>
                <a:effectLst/>
                <a:latin typeface="Arial" pitchFamily="34" charset="0"/>
                <a:cs typeface="Arial" pitchFamily="34" charset="0"/>
              </a:rPr>
              <a:t>Modigliani and Miller’s Approach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ox(i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40080" y="533400"/>
            <a:ext cx="6492240" cy="762000"/>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effectLst/>
                <a:uLnTx/>
                <a:uFillTx/>
                <a:latin typeface="Arial" pitchFamily="34" charset="0"/>
                <a:ea typeface="+mj-ea"/>
                <a:cs typeface="Arial" pitchFamily="34" charset="0"/>
              </a:rPr>
              <a:t>Criticism of M-M Model</a:t>
            </a:r>
          </a:p>
        </p:txBody>
      </p:sp>
      <p:sp>
        <p:nvSpPr>
          <p:cNvPr id="5" name="Content Placeholder 2"/>
          <p:cNvSpPr txBox="1">
            <a:spLocks/>
          </p:cNvSpPr>
          <p:nvPr/>
        </p:nvSpPr>
        <p:spPr>
          <a:xfrm>
            <a:off x="548640" y="1935164"/>
            <a:ext cx="8595360" cy="3932237"/>
          </a:xfrm>
          <a:prstGeom prst="rect">
            <a:avLst/>
          </a:prstGeom>
        </p:spPr>
        <p:txBody>
          <a:bodyPr vert="horz">
            <a:normAutofit/>
          </a:bodyPr>
          <a:lstStyle/>
          <a:p>
            <a:pPr marL="320040" marR="0" lvl="0" indent="-320040" algn="just"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800" b="1" i="0" u="none" strike="noStrike" kern="1200" cap="none" spc="0" normalizeH="0" baseline="0" noProof="0" dirty="0">
                <a:ln>
                  <a:noFill/>
                </a:ln>
                <a:solidFill>
                  <a:schemeClr val="tx1"/>
                </a:solidFill>
                <a:effectLst/>
                <a:uLnTx/>
                <a:uFillTx/>
                <a:latin typeface="Arial" pitchFamily="34" charset="0"/>
                <a:cs typeface="Arial" pitchFamily="34" charset="0"/>
              </a:rPr>
              <a:t>No perfect Capital Market</a:t>
            </a:r>
          </a:p>
          <a:p>
            <a:pPr marL="320040" marR="0" lvl="0" indent="-320040" algn="just"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800" b="1" i="0" u="none" strike="noStrike" kern="1200" cap="none" spc="0" normalizeH="0" baseline="0" noProof="0" dirty="0">
                <a:ln>
                  <a:noFill/>
                </a:ln>
                <a:solidFill>
                  <a:schemeClr val="tx1"/>
                </a:solidFill>
                <a:effectLst/>
                <a:uLnTx/>
                <a:uFillTx/>
                <a:latin typeface="Arial" pitchFamily="34" charset="0"/>
                <a:cs typeface="Arial" pitchFamily="34" charset="0"/>
              </a:rPr>
              <a:t>Existence of transaction cost</a:t>
            </a:r>
          </a:p>
          <a:p>
            <a:pPr marL="320040" marR="0" lvl="0" indent="-320040" algn="just"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800" b="1" i="0" u="none" strike="noStrike" kern="1200" cap="none" spc="0" normalizeH="0" baseline="0" noProof="0" dirty="0">
                <a:ln>
                  <a:noFill/>
                </a:ln>
                <a:solidFill>
                  <a:schemeClr val="tx1"/>
                </a:solidFill>
                <a:effectLst/>
                <a:uLnTx/>
                <a:uFillTx/>
                <a:latin typeface="Arial" pitchFamily="34" charset="0"/>
                <a:cs typeface="Arial" pitchFamily="34" charset="0"/>
              </a:rPr>
              <a:t>Existence of floatation cost</a:t>
            </a:r>
          </a:p>
          <a:p>
            <a:pPr marL="320040" marR="0" lvl="0" indent="-320040" algn="just"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800" b="1" i="0" u="none" strike="noStrike" kern="1200" cap="none" spc="0" normalizeH="0" baseline="0" noProof="0" dirty="0">
                <a:ln>
                  <a:noFill/>
                </a:ln>
                <a:solidFill>
                  <a:schemeClr val="tx1"/>
                </a:solidFill>
                <a:effectLst/>
                <a:uLnTx/>
                <a:uFillTx/>
                <a:latin typeface="Arial" pitchFamily="34" charset="0"/>
                <a:cs typeface="Arial" pitchFamily="34" charset="0"/>
              </a:rPr>
              <a:t>Lack of relevant information</a:t>
            </a:r>
          </a:p>
          <a:p>
            <a:pPr marL="320040" marR="0" lvl="0" indent="-320040" algn="just"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800" b="1" i="0" u="none" strike="noStrike" kern="1200" cap="none" spc="0" normalizeH="0" baseline="0" noProof="0" dirty="0">
                <a:ln>
                  <a:noFill/>
                </a:ln>
                <a:solidFill>
                  <a:schemeClr val="tx1"/>
                </a:solidFill>
                <a:effectLst/>
                <a:uLnTx/>
                <a:uFillTx/>
                <a:latin typeface="Arial" pitchFamily="34" charset="0"/>
                <a:cs typeface="Arial" pitchFamily="34" charset="0"/>
              </a:rPr>
              <a:t>No fixed investment Policy</a:t>
            </a:r>
          </a:p>
          <a:p>
            <a:pPr marL="320040" marR="0" lvl="0" indent="-320040" algn="just"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800" b="1" i="0" u="none" strike="noStrike" kern="1200" cap="none" spc="0" normalizeH="0" baseline="0" noProof="0" dirty="0">
                <a:ln>
                  <a:noFill/>
                </a:ln>
                <a:solidFill>
                  <a:schemeClr val="tx1"/>
                </a:solidFill>
                <a:effectLst/>
                <a:uLnTx/>
                <a:uFillTx/>
                <a:latin typeface="Arial" pitchFamily="34" charset="0"/>
                <a:cs typeface="Arial" pitchFamily="34" charset="0"/>
              </a:rPr>
              <a:t>Investor’s desire to obtain current income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latin typeface="Arial" pitchFamily="34" charset="0"/>
                <a:cs typeface="Arial" pitchFamily="34" charset="0"/>
              </a:rPr>
              <a:t>In order to satisfy their model, MM has started with the following valuation model:</a:t>
            </a:r>
          </a:p>
          <a:p>
            <a:endParaRPr lang="en-US" sz="2800" b="1" dirty="0">
              <a:latin typeface="Arial" pitchFamily="34" charset="0"/>
              <a:cs typeface="Arial" pitchFamily="34" charset="0"/>
            </a:endParaRPr>
          </a:p>
          <a:p>
            <a:r>
              <a:rPr lang="en-US" sz="3200" b="1" dirty="0">
                <a:latin typeface="Arial" pitchFamily="34" charset="0"/>
                <a:cs typeface="Arial" pitchFamily="34" charset="0"/>
              </a:rPr>
              <a:t>P</a:t>
            </a:r>
            <a:r>
              <a:rPr lang="en-US" sz="2800" b="1" dirty="0">
                <a:latin typeface="Arial" pitchFamily="34" charset="0"/>
                <a:cs typeface="Arial" pitchFamily="34" charset="0"/>
              </a:rPr>
              <a:t>0</a:t>
            </a:r>
            <a:r>
              <a:rPr lang="en-US" sz="3200" b="1" dirty="0">
                <a:latin typeface="Arial" pitchFamily="34" charset="0"/>
                <a:cs typeface="Arial" pitchFamily="34" charset="0"/>
              </a:rPr>
              <a:t> =  (D1+P1) / (1+ke)</a:t>
            </a:r>
          </a:p>
          <a:p>
            <a:r>
              <a:rPr lang="en-US" sz="2800" b="1" dirty="0">
                <a:latin typeface="Arial" pitchFamily="34" charset="0"/>
                <a:cs typeface="Arial" pitchFamily="34" charset="0"/>
              </a:rPr>
              <a:t>Where,</a:t>
            </a:r>
          </a:p>
          <a:p>
            <a:r>
              <a:rPr lang="en-US" sz="2800" b="1" dirty="0">
                <a:latin typeface="Arial" pitchFamily="34" charset="0"/>
                <a:cs typeface="Arial" pitchFamily="34" charset="0"/>
              </a:rPr>
              <a:t>P</a:t>
            </a:r>
            <a:r>
              <a:rPr lang="en-US" sz="2400" b="1" dirty="0">
                <a:latin typeface="Arial" pitchFamily="34" charset="0"/>
                <a:cs typeface="Arial" pitchFamily="34" charset="0"/>
              </a:rPr>
              <a:t>0</a:t>
            </a:r>
            <a:r>
              <a:rPr lang="en-US" sz="2800" b="1" dirty="0">
                <a:latin typeface="Arial" pitchFamily="34" charset="0"/>
                <a:cs typeface="Arial" pitchFamily="34" charset="0"/>
              </a:rPr>
              <a:t> = Present market price of the share</a:t>
            </a:r>
          </a:p>
          <a:p>
            <a:r>
              <a:rPr lang="en-US" sz="2800" b="1" dirty="0" err="1">
                <a:latin typeface="Arial" pitchFamily="34" charset="0"/>
                <a:cs typeface="Arial" pitchFamily="34" charset="0"/>
              </a:rPr>
              <a:t>Ke</a:t>
            </a:r>
            <a:r>
              <a:rPr lang="en-US" sz="2800" b="1" dirty="0">
                <a:latin typeface="Arial" pitchFamily="34" charset="0"/>
                <a:cs typeface="Arial" pitchFamily="34" charset="0"/>
              </a:rPr>
              <a:t> = Cost of equity share capital</a:t>
            </a:r>
          </a:p>
          <a:p>
            <a:r>
              <a:rPr lang="en-US" sz="2800" b="1" dirty="0">
                <a:latin typeface="Arial" pitchFamily="34" charset="0"/>
                <a:cs typeface="Arial" pitchFamily="34" charset="0"/>
              </a:rPr>
              <a:t>D</a:t>
            </a:r>
            <a:r>
              <a:rPr lang="en-US" sz="2400" b="1" dirty="0">
                <a:latin typeface="Arial" pitchFamily="34" charset="0"/>
                <a:cs typeface="Arial" pitchFamily="34" charset="0"/>
              </a:rPr>
              <a:t>1</a:t>
            </a:r>
            <a:r>
              <a:rPr lang="en-US" sz="2800" b="1" dirty="0">
                <a:latin typeface="Arial" pitchFamily="34" charset="0"/>
                <a:cs typeface="Arial" pitchFamily="34" charset="0"/>
              </a:rPr>
              <a:t> = Expected dividend at the end of year 1</a:t>
            </a:r>
          </a:p>
          <a:p>
            <a:r>
              <a:rPr lang="en-US" sz="2800" b="1" dirty="0">
                <a:latin typeface="Arial" pitchFamily="34" charset="0"/>
                <a:cs typeface="Arial" pitchFamily="34" charset="0"/>
              </a:rPr>
              <a:t>P</a:t>
            </a:r>
            <a:r>
              <a:rPr lang="en-US" sz="2400" b="1" dirty="0">
                <a:latin typeface="Arial" pitchFamily="34" charset="0"/>
                <a:cs typeface="Arial" pitchFamily="34" charset="0"/>
              </a:rPr>
              <a:t>1</a:t>
            </a:r>
            <a:r>
              <a:rPr lang="en-US" sz="2800" b="1" dirty="0">
                <a:latin typeface="Arial" pitchFamily="34" charset="0"/>
                <a:cs typeface="Arial" pitchFamily="34" charset="0"/>
              </a:rPr>
              <a:t> = Expected market price at the end of year 1</a:t>
            </a:r>
          </a:p>
          <a:p>
            <a:endParaRPr lang="en-US" sz="2800" b="1" dirty="0">
              <a:latin typeface="Arial" pitchFamily="34" charset="0"/>
              <a:cs typeface="Arial" pitchFamily="34" charset="0"/>
            </a:endParaRPr>
          </a:p>
        </p:txBody>
      </p:sp>
      <p:sp>
        <p:nvSpPr>
          <p:cNvPr id="2" name="Title 1"/>
          <p:cNvSpPr>
            <a:spLocks noGrp="1"/>
          </p:cNvSpPr>
          <p:nvPr>
            <p:ph type="title"/>
          </p:nvPr>
        </p:nvSpPr>
        <p:spPr/>
        <p:txBody>
          <a:bodyPr>
            <a:normAutofit/>
          </a:bodyPr>
          <a:lstStyle/>
          <a:p>
            <a:r>
              <a:rPr lang="en-US" sz="3600" dirty="0">
                <a:solidFill>
                  <a:schemeClr val="tx1"/>
                </a:solidFill>
                <a:effectLst/>
                <a:latin typeface="Arial" pitchFamily="34" charset="0"/>
                <a:cs typeface="Arial" pitchFamily="34" charset="0"/>
              </a:rPr>
              <a:t>Formula: M M Model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304801"/>
            <a:ext cx="9875520" cy="5702492"/>
          </a:xfrm>
        </p:spPr>
        <p:txBody>
          <a:bodyPr>
            <a:noAutofit/>
          </a:bodyPr>
          <a:lstStyle/>
          <a:p>
            <a:pPr algn="just"/>
            <a:r>
              <a:rPr lang="en-US" sz="2800" b="1" dirty="0">
                <a:latin typeface="Arial" pitchFamily="34" charset="0"/>
                <a:cs typeface="Arial" pitchFamily="34" charset="0"/>
              </a:rPr>
              <a:t>A firm has 1,00,000 shares outstanding and is planning to declare a dividend of Rs. 5 at the end of current financial year. The present market price of the share is Rs.100. The cost of equity capital is 10%. The expected market price at the end of the year 1 may be found under two options: (a) If dividend of Rs. 5 is paid (b) If dividend is not paid</a:t>
            </a:r>
          </a:p>
          <a:p>
            <a:pPr algn="just"/>
            <a:r>
              <a:rPr lang="en-US" sz="2800" b="1" dirty="0">
                <a:latin typeface="Arial" pitchFamily="34" charset="0"/>
                <a:cs typeface="Arial" pitchFamily="34" charset="0"/>
              </a:rPr>
              <a:t>When Dividend of Rs. 5 is paid (the value of D</a:t>
            </a:r>
            <a:r>
              <a:rPr lang="en-US" sz="2400" b="1" dirty="0">
                <a:latin typeface="Arial" pitchFamily="34" charset="0"/>
                <a:cs typeface="Arial" pitchFamily="34" charset="0"/>
              </a:rPr>
              <a:t>1</a:t>
            </a:r>
            <a:r>
              <a:rPr lang="en-US" sz="2800" b="1" dirty="0">
                <a:latin typeface="Arial" pitchFamily="34" charset="0"/>
                <a:cs typeface="Arial" pitchFamily="34" charset="0"/>
              </a:rPr>
              <a:t> is 5) :</a:t>
            </a:r>
          </a:p>
          <a:p>
            <a:pPr algn="just"/>
            <a:r>
              <a:rPr lang="en-US" sz="2800" b="1" dirty="0">
                <a:latin typeface="Arial" pitchFamily="34" charset="0"/>
                <a:cs typeface="Arial" pitchFamily="34" charset="0"/>
              </a:rPr>
              <a:t>       P</a:t>
            </a:r>
            <a:r>
              <a:rPr lang="en-US" sz="2400" b="1" dirty="0">
                <a:latin typeface="Arial" pitchFamily="34" charset="0"/>
                <a:cs typeface="Arial" pitchFamily="34" charset="0"/>
              </a:rPr>
              <a:t>0</a:t>
            </a:r>
            <a:r>
              <a:rPr lang="en-US" sz="2800" b="1" dirty="0">
                <a:latin typeface="Arial" pitchFamily="34" charset="0"/>
                <a:cs typeface="Arial" pitchFamily="34" charset="0"/>
              </a:rPr>
              <a:t> = (D</a:t>
            </a:r>
            <a:r>
              <a:rPr lang="en-US" sz="2400" b="1" dirty="0">
                <a:latin typeface="Arial" pitchFamily="34" charset="0"/>
                <a:cs typeface="Arial" pitchFamily="34" charset="0"/>
              </a:rPr>
              <a:t>1</a:t>
            </a:r>
            <a:r>
              <a:rPr lang="en-US" sz="2800" b="1" dirty="0">
                <a:latin typeface="Arial" pitchFamily="34" charset="0"/>
                <a:cs typeface="Arial" pitchFamily="34" charset="0"/>
              </a:rPr>
              <a:t> + P</a:t>
            </a:r>
            <a:r>
              <a:rPr lang="en-US" sz="2400" b="1" dirty="0">
                <a:latin typeface="Arial" pitchFamily="34" charset="0"/>
                <a:cs typeface="Arial" pitchFamily="34" charset="0"/>
              </a:rPr>
              <a:t>1</a:t>
            </a:r>
            <a:r>
              <a:rPr lang="en-US" sz="2800" b="1" dirty="0">
                <a:latin typeface="Arial" pitchFamily="34" charset="0"/>
                <a:cs typeface="Arial" pitchFamily="34" charset="0"/>
              </a:rPr>
              <a:t>)/ (1+ </a:t>
            </a:r>
            <a:r>
              <a:rPr lang="en-US" sz="2800" b="1" dirty="0" err="1">
                <a:latin typeface="Arial" pitchFamily="34" charset="0"/>
                <a:cs typeface="Arial" pitchFamily="34" charset="0"/>
              </a:rPr>
              <a:t>ke</a:t>
            </a:r>
            <a:r>
              <a:rPr lang="en-US" sz="2800" b="1" dirty="0">
                <a:latin typeface="Arial" pitchFamily="34" charset="0"/>
                <a:cs typeface="Arial" pitchFamily="34" charset="0"/>
              </a:rPr>
              <a:t>)</a:t>
            </a:r>
          </a:p>
          <a:p>
            <a:pPr algn="just"/>
            <a:r>
              <a:rPr lang="en-US" sz="2800" b="1" dirty="0">
                <a:latin typeface="Arial" pitchFamily="34" charset="0"/>
                <a:cs typeface="Arial" pitchFamily="34" charset="0"/>
              </a:rPr>
              <a:t>       P</a:t>
            </a:r>
            <a:r>
              <a:rPr lang="en-US" sz="2400" b="1" dirty="0">
                <a:latin typeface="Arial" pitchFamily="34" charset="0"/>
                <a:cs typeface="Arial" pitchFamily="34" charset="0"/>
              </a:rPr>
              <a:t>0</a:t>
            </a:r>
            <a:r>
              <a:rPr lang="en-US" sz="2800" b="1" dirty="0">
                <a:latin typeface="Arial" pitchFamily="34" charset="0"/>
                <a:cs typeface="Arial" pitchFamily="34" charset="0"/>
              </a:rPr>
              <a:t> (1+ </a:t>
            </a:r>
            <a:r>
              <a:rPr lang="en-US" sz="2800" b="1" dirty="0" err="1">
                <a:latin typeface="Arial" pitchFamily="34" charset="0"/>
                <a:cs typeface="Arial" pitchFamily="34" charset="0"/>
              </a:rPr>
              <a:t>ke</a:t>
            </a:r>
            <a:r>
              <a:rPr lang="en-US" sz="2800" b="1" dirty="0">
                <a:latin typeface="Arial" pitchFamily="34" charset="0"/>
                <a:cs typeface="Arial" pitchFamily="34" charset="0"/>
              </a:rPr>
              <a:t>) = D</a:t>
            </a:r>
            <a:r>
              <a:rPr lang="en-US" sz="2400" b="1" dirty="0">
                <a:latin typeface="Arial" pitchFamily="34" charset="0"/>
                <a:cs typeface="Arial" pitchFamily="34" charset="0"/>
              </a:rPr>
              <a:t>1</a:t>
            </a:r>
            <a:r>
              <a:rPr lang="en-US" sz="2800" b="1" dirty="0">
                <a:latin typeface="Arial" pitchFamily="34" charset="0"/>
                <a:cs typeface="Arial" pitchFamily="34" charset="0"/>
              </a:rPr>
              <a:t> + P</a:t>
            </a:r>
            <a:r>
              <a:rPr lang="en-US" sz="2400" b="1" dirty="0">
                <a:latin typeface="Arial" pitchFamily="34" charset="0"/>
                <a:cs typeface="Arial" pitchFamily="34" charset="0"/>
              </a:rPr>
              <a:t>1</a:t>
            </a:r>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       P</a:t>
            </a:r>
            <a:r>
              <a:rPr lang="en-US" sz="2400" b="1" dirty="0">
                <a:latin typeface="Arial" pitchFamily="34" charset="0"/>
                <a:cs typeface="Arial" pitchFamily="34" charset="0"/>
              </a:rPr>
              <a:t>1</a:t>
            </a:r>
            <a:r>
              <a:rPr lang="en-US" sz="2800" b="1" dirty="0">
                <a:latin typeface="Arial" pitchFamily="34" charset="0"/>
                <a:cs typeface="Arial" pitchFamily="34" charset="0"/>
              </a:rPr>
              <a:t> = P0 (1+ </a:t>
            </a:r>
            <a:r>
              <a:rPr lang="en-US" sz="2800" b="1" dirty="0" err="1">
                <a:latin typeface="Arial" pitchFamily="34" charset="0"/>
                <a:cs typeface="Arial" pitchFamily="34" charset="0"/>
              </a:rPr>
              <a:t>ke</a:t>
            </a:r>
            <a:r>
              <a:rPr lang="en-US" sz="2800" b="1" dirty="0">
                <a:latin typeface="Arial" pitchFamily="34" charset="0"/>
                <a:cs typeface="Arial" pitchFamily="34" charset="0"/>
              </a:rPr>
              <a:t>) – D</a:t>
            </a:r>
            <a:r>
              <a:rPr lang="en-US" sz="2400" b="1" dirty="0">
                <a:latin typeface="Arial" pitchFamily="34" charset="0"/>
                <a:cs typeface="Arial" pitchFamily="34" charset="0"/>
              </a:rPr>
              <a:t>1</a:t>
            </a:r>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            = 100 (1.10) – 5</a:t>
            </a:r>
          </a:p>
          <a:p>
            <a:pPr algn="just"/>
            <a:r>
              <a:rPr lang="en-US" sz="2800" b="1" dirty="0">
                <a:latin typeface="Arial" pitchFamily="34" charset="0"/>
                <a:cs typeface="Arial" pitchFamily="34" charset="0"/>
              </a:rPr>
              <a:t>            = 105</a:t>
            </a:r>
          </a:p>
          <a:p>
            <a:endParaRPr lang="en-US" sz="12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0" y="1219201"/>
            <a:ext cx="9966960" cy="4788092"/>
          </a:xfrm>
        </p:spPr>
        <p:txBody>
          <a:bodyPr>
            <a:normAutofit lnSpcReduction="10000"/>
          </a:bodyPr>
          <a:lstStyle/>
          <a:p>
            <a:r>
              <a:rPr lang="en-US" sz="2800" b="1" dirty="0">
                <a:latin typeface="Arial" pitchFamily="34" charset="0"/>
                <a:cs typeface="Arial" pitchFamily="34" charset="0"/>
              </a:rPr>
              <a:t>So, the market price is expected to be Rs.105, if the firm pays dividend of Rs. 5</a:t>
            </a:r>
          </a:p>
          <a:p>
            <a:r>
              <a:rPr lang="en-US" sz="2800" b="1" dirty="0">
                <a:latin typeface="Arial" pitchFamily="34" charset="0"/>
                <a:cs typeface="Arial" pitchFamily="34" charset="0"/>
              </a:rPr>
              <a:t>When, Dividend of Rs.5 is not paid (the value of D1 is 0):</a:t>
            </a:r>
          </a:p>
          <a:p>
            <a:r>
              <a:rPr lang="en-US" sz="2800" b="1" dirty="0">
                <a:latin typeface="Arial" pitchFamily="34" charset="0"/>
                <a:cs typeface="Arial" pitchFamily="34" charset="0"/>
              </a:rPr>
              <a:t>     P0  = (D1 + P1) / (1+ </a:t>
            </a:r>
            <a:r>
              <a:rPr lang="en-US" sz="2800" b="1" dirty="0" err="1">
                <a:latin typeface="Arial" pitchFamily="34" charset="0"/>
                <a:cs typeface="Arial" pitchFamily="34" charset="0"/>
              </a:rPr>
              <a:t>ke</a:t>
            </a:r>
            <a:r>
              <a:rPr lang="en-US" sz="2800" b="1" dirty="0">
                <a:latin typeface="Arial" pitchFamily="34" charset="0"/>
                <a:cs typeface="Arial" pitchFamily="34" charset="0"/>
              </a:rPr>
              <a:t>)</a:t>
            </a:r>
          </a:p>
          <a:p>
            <a:r>
              <a:rPr lang="en-US" sz="2800" b="1" dirty="0">
                <a:latin typeface="Arial" pitchFamily="34" charset="0"/>
                <a:cs typeface="Arial" pitchFamily="34" charset="0"/>
              </a:rPr>
              <a:t>    P0 (1+ </a:t>
            </a:r>
            <a:r>
              <a:rPr lang="en-US" sz="2800" b="1" dirty="0" err="1">
                <a:latin typeface="Arial" pitchFamily="34" charset="0"/>
                <a:cs typeface="Arial" pitchFamily="34" charset="0"/>
              </a:rPr>
              <a:t>ke</a:t>
            </a:r>
            <a:r>
              <a:rPr lang="en-US" sz="2800" b="1" dirty="0">
                <a:latin typeface="Arial" pitchFamily="34" charset="0"/>
                <a:cs typeface="Arial" pitchFamily="34" charset="0"/>
              </a:rPr>
              <a:t>) = D1 + P1</a:t>
            </a:r>
          </a:p>
          <a:p>
            <a:r>
              <a:rPr lang="en-US" sz="2800" b="1" dirty="0">
                <a:latin typeface="Arial" pitchFamily="34" charset="0"/>
                <a:cs typeface="Arial" pitchFamily="34" charset="0"/>
              </a:rPr>
              <a:t>    P1 = P0 (1+ </a:t>
            </a:r>
            <a:r>
              <a:rPr lang="en-US" sz="2800" b="1" dirty="0" err="1">
                <a:latin typeface="Arial" pitchFamily="34" charset="0"/>
                <a:cs typeface="Arial" pitchFamily="34" charset="0"/>
              </a:rPr>
              <a:t>ke</a:t>
            </a:r>
            <a:r>
              <a:rPr lang="en-US" sz="2800" b="1" dirty="0">
                <a:latin typeface="Arial" pitchFamily="34" charset="0"/>
                <a:cs typeface="Arial" pitchFamily="34" charset="0"/>
              </a:rPr>
              <a:t>) – D1</a:t>
            </a:r>
          </a:p>
          <a:p>
            <a:r>
              <a:rPr lang="en-US" sz="2800" b="1" dirty="0">
                <a:latin typeface="Arial" pitchFamily="34" charset="0"/>
                <a:cs typeface="Arial" pitchFamily="34" charset="0"/>
              </a:rPr>
              <a:t>         = 100 (1.1)</a:t>
            </a:r>
          </a:p>
          <a:p>
            <a:r>
              <a:rPr lang="en-US" sz="2800" b="1" dirty="0">
                <a:latin typeface="Arial" pitchFamily="34" charset="0"/>
                <a:cs typeface="Arial" pitchFamily="34" charset="0"/>
              </a:rPr>
              <a:t>         = 110</a:t>
            </a:r>
          </a:p>
          <a:p>
            <a:r>
              <a:rPr lang="en-US" sz="2800" b="1" dirty="0">
                <a:latin typeface="Arial" pitchFamily="34" charset="0"/>
                <a:cs typeface="Arial" pitchFamily="34" charset="0"/>
              </a:rPr>
              <a:t>So, the market price of the share is expected to be Rs. 110, if the firm does not pay any dividend.</a:t>
            </a:r>
          </a:p>
          <a:p>
            <a:endParaRPr lang="en-US" sz="2800" b="1" dirty="0">
              <a:latin typeface="Arial" pitchFamily="34" charset="0"/>
              <a:cs typeface="Arial" pitchFamily="34" charset="0"/>
            </a:endParaRPr>
          </a:p>
        </p:txBody>
      </p:sp>
      <p:sp>
        <p:nvSpPr>
          <p:cNvPr id="3" name="Title 2"/>
          <p:cNvSpPr>
            <a:spLocks noGrp="1"/>
          </p:cNvSpPr>
          <p:nvPr>
            <p:ph type="title"/>
          </p:nvPr>
        </p:nvSpPr>
        <p:spPr>
          <a:xfrm>
            <a:off x="548640" y="274638"/>
            <a:ext cx="9875520" cy="868362"/>
          </a:xfrm>
        </p:spPr>
        <p:txBody>
          <a:bodyPr/>
          <a:lstStyle/>
          <a:p>
            <a:r>
              <a:rPr lang="en-US" dirty="0">
                <a:solidFill>
                  <a:schemeClr val="tx1"/>
                </a:solidFill>
                <a:effectLst/>
                <a:latin typeface="Arial" pitchFamily="34" charset="0"/>
                <a:cs typeface="Arial" pitchFamily="34" charset="0"/>
              </a:rPr>
              <a:t>Cont’d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6000" b="1" dirty="0">
                <a:latin typeface="Arial" pitchFamily="34" charset="0"/>
                <a:cs typeface="Arial" pitchFamily="34" charset="0"/>
              </a:rPr>
              <a:t>	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1447800"/>
            <a:ext cx="9875520" cy="4953000"/>
          </a:xfrm>
        </p:spPr>
        <p:txBody>
          <a:bodyPr>
            <a:noAutofit/>
          </a:bodyPr>
          <a:lstStyle/>
          <a:p>
            <a:pPr algn="just"/>
            <a:r>
              <a:rPr lang="en-US" sz="3200" dirty="0">
                <a:latin typeface="Arial" pitchFamily="34" charset="0"/>
                <a:cs typeface="Arial" pitchFamily="34" charset="0"/>
              </a:rPr>
              <a:t>Dividend is a part of the profit that the company shares with its shareholders.</a:t>
            </a:r>
          </a:p>
          <a:p>
            <a:pPr algn="just"/>
            <a:r>
              <a:rPr lang="en-US" sz="3200" dirty="0">
                <a:latin typeface="Arial" pitchFamily="34" charset="0"/>
                <a:cs typeface="Arial" pitchFamily="34" charset="0"/>
              </a:rPr>
              <a:t>Dividends are a portion of a company's earnings which it returns to investors, usually as a cash payment. </a:t>
            </a:r>
          </a:p>
          <a:p>
            <a:pPr algn="just"/>
            <a:r>
              <a:rPr lang="en-US" sz="3200" dirty="0">
                <a:latin typeface="Arial" pitchFamily="34" charset="0"/>
                <a:cs typeface="Arial" pitchFamily="34" charset="0"/>
              </a:rPr>
              <a:t>Choice of returning some portion of its earnings to investors as dividends, or of retaining the cash to fund internal development projects.</a:t>
            </a:r>
          </a:p>
        </p:txBody>
      </p:sp>
      <p:sp>
        <p:nvSpPr>
          <p:cNvPr id="2" name="Title 1"/>
          <p:cNvSpPr>
            <a:spLocks noGrp="1"/>
          </p:cNvSpPr>
          <p:nvPr>
            <p:ph type="title"/>
          </p:nvPr>
        </p:nvSpPr>
        <p:spPr>
          <a:xfrm>
            <a:off x="735178" y="533400"/>
            <a:ext cx="5757062" cy="762000"/>
          </a:xfrm>
        </p:spPr>
        <p:txBody>
          <a:bodyPr>
            <a:normAutofit/>
          </a:bodyPr>
          <a:lstStyle/>
          <a:p>
            <a:r>
              <a:rPr lang="en-US" sz="4000" b="1" dirty="0">
                <a:solidFill>
                  <a:schemeClr val="tx1"/>
                </a:solidFill>
                <a:effectLst/>
                <a:latin typeface="Arial" pitchFamily="34" charset="0"/>
                <a:cs typeface="Arial" pitchFamily="34" charset="0"/>
              </a:rPr>
              <a:t>What is Dividend?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35178" y="1600200"/>
            <a:ext cx="9784080" cy="4876800"/>
          </a:xfrm>
        </p:spPr>
        <p:txBody>
          <a:bodyPr>
            <a:normAutofit/>
          </a:bodyPr>
          <a:lstStyle/>
          <a:p>
            <a:r>
              <a:rPr lang="en-US" sz="2800" b="1" dirty="0">
                <a:latin typeface="Arial" pitchFamily="34" charset="0"/>
                <a:cs typeface="Arial" pitchFamily="34" charset="0"/>
              </a:rPr>
              <a:t>On the basis of Types of Share</a:t>
            </a:r>
          </a:p>
          <a:p>
            <a:pPr lvl="1"/>
            <a:r>
              <a:rPr lang="en-US" sz="2800" b="1" dirty="0">
                <a:latin typeface="Arial" pitchFamily="34" charset="0"/>
                <a:cs typeface="Arial" pitchFamily="34" charset="0"/>
              </a:rPr>
              <a:t>Equity Dividend</a:t>
            </a:r>
          </a:p>
          <a:p>
            <a:pPr lvl="1"/>
            <a:r>
              <a:rPr lang="en-US" sz="2800" b="1" dirty="0">
                <a:latin typeface="Arial" pitchFamily="34" charset="0"/>
                <a:cs typeface="Arial" pitchFamily="34" charset="0"/>
              </a:rPr>
              <a:t>Preference Dividend</a:t>
            </a:r>
          </a:p>
          <a:p>
            <a:r>
              <a:rPr lang="en-US" sz="2800" b="1" dirty="0">
                <a:latin typeface="Arial" pitchFamily="34" charset="0"/>
                <a:cs typeface="Arial" pitchFamily="34" charset="0"/>
              </a:rPr>
              <a:t>On the basis of Mode of Payment</a:t>
            </a:r>
          </a:p>
          <a:p>
            <a:pPr lvl="1"/>
            <a:r>
              <a:rPr lang="en-US" sz="2800" b="1" dirty="0">
                <a:latin typeface="Arial" pitchFamily="34" charset="0"/>
                <a:cs typeface="Arial" pitchFamily="34" charset="0"/>
              </a:rPr>
              <a:t>Cash Dividend</a:t>
            </a:r>
          </a:p>
          <a:p>
            <a:pPr lvl="1"/>
            <a:r>
              <a:rPr lang="en-US" sz="2800" b="1" dirty="0">
                <a:latin typeface="Arial" pitchFamily="34" charset="0"/>
                <a:cs typeface="Arial" pitchFamily="34" charset="0"/>
              </a:rPr>
              <a:t>Stock or Bonus Dividend</a:t>
            </a:r>
          </a:p>
          <a:p>
            <a:pPr lvl="1"/>
            <a:r>
              <a:rPr lang="en-US" sz="2800" b="1" dirty="0">
                <a:latin typeface="Arial" pitchFamily="34" charset="0"/>
                <a:cs typeface="Arial" pitchFamily="34" charset="0"/>
              </a:rPr>
              <a:t>Scrip Dividend - promissory note</a:t>
            </a:r>
          </a:p>
          <a:p>
            <a:pPr lvl="1"/>
            <a:r>
              <a:rPr lang="en-US" sz="2800" b="1" dirty="0">
                <a:latin typeface="Arial" pitchFamily="34" charset="0"/>
                <a:cs typeface="Arial" pitchFamily="34" charset="0"/>
              </a:rPr>
              <a:t>Composite Dividend</a:t>
            </a:r>
          </a:p>
          <a:p>
            <a:endParaRPr lang="en-US" sz="2800" b="1" dirty="0">
              <a:latin typeface="Arial" pitchFamily="34" charset="0"/>
              <a:cs typeface="Arial" pitchFamily="34" charset="0"/>
            </a:endParaRPr>
          </a:p>
        </p:txBody>
      </p:sp>
      <p:sp>
        <p:nvSpPr>
          <p:cNvPr id="2" name="Title 1"/>
          <p:cNvSpPr>
            <a:spLocks noGrp="1"/>
          </p:cNvSpPr>
          <p:nvPr>
            <p:ph type="title"/>
          </p:nvPr>
        </p:nvSpPr>
        <p:spPr>
          <a:xfrm>
            <a:off x="735178" y="533400"/>
            <a:ext cx="7311542" cy="762000"/>
          </a:xfrm>
        </p:spPr>
        <p:txBody>
          <a:bodyPr>
            <a:normAutofit/>
          </a:bodyPr>
          <a:lstStyle/>
          <a:p>
            <a:r>
              <a:rPr lang="en-US" sz="4000" b="1" dirty="0">
                <a:effectLst/>
                <a:latin typeface="Arial" pitchFamily="34" charset="0"/>
                <a:cs typeface="Arial" pitchFamily="34" charset="0"/>
              </a:rPr>
              <a:t>Forms/Types of Dividend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amond(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amond(in)">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amond(in)">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diamond(in)">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diamond(in)">
                                      <p:cBhvr>
                                        <p:cTn id="27" dur="2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diamond(in)">
                                      <p:cBhvr>
                                        <p:cTn id="32" dur="20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diamond(in)">
                                      <p:cBhvr>
                                        <p:cTn id="37" dur="20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diamond(in)">
                                      <p:cBhvr>
                                        <p:cTn id="42"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178" y="1600200"/>
            <a:ext cx="8256422" cy="3733800"/>
          </a:xfrm>
        </p:spPr>
        <p:txBody>
          <a:bodyPr>
            <a:noAutofit/>
          </a:bodyPr>
          <a:lstStyle/>
          <a:p>
            <a:r>
              <a:rPr lang="en-US" sz="3200" b="1" dirty="0">
                <a:latin typeface="Arial" pitchFamily="34" charset="0"/>
                <a:cs typeface="Arial" pitchFamily="34" charset="0"/>
              </a:rPr>
              <a:t>On the basis of Time of Payment</a:t>
            </a:r>
          </a:p>
          <a:p>
            <a:pPr lvl="1"/>
            <a:r>
              <a:rPr lang="en-US" sz="2800" b="1" dirty="0">
                <a:latin typeface="Arial" pitchFamily="34" charset="0"/>
                <a:cs typeface="Arial" pitchFamily="34" charset="0"/>
              </a:rPr>
              <a:t>Interim Dividend</a:t>
            </a:r>
          </a:p>
          <a:p>
            <a:pPr lvl="1"/>
            <a:r>
              <a:rPr lang="en-US" sz="2800" b="1" dirty="0">
                <a:latin typeface="Arial" pitchFamily="34" charset="0"/>
                <a:cs typeface="Arial" pitchFamily="34" charset="0"/>
              </a:rPr>
              <a:t>Regular Dividend</a:t>
            </a:r>
          </a:p>
          <a:p>
            <a:pPr lvl="1"/>
            <a:r>
              <a:rPr lang="en-US" sz="2800" b="1" dirty="0">
                <a:latin typeface="Arial" pitchFamily="34" charset="0"/>
                <a:cs typeface="Arial" pitchFamily="34" charset="0"/>
              </a:rPr>
              <a:t>Special Dividend</a:t>
            </a:r>
          </a:p>
          <a:p>
            <a:pPr lvl="1"/>
            <a:r>
              <a:rPr lang="en-US" sz="2800" b="1" dirty="0">
                <a:latin typeface="Arial" pitchFamily="34" charset="0"/>
                <a:cs typeface="Arial" pitchFamily="34" charset="0"/>
              </a:rPr>
              <a:t>Liquidity Dividend</a:t>
            </a:r>
          </a:p>
        </p:txBody>
      </p:sp>
      <p:sp>
        <p:nvSpPr>
          <p:cNvPr id="4" name="Title 1"/>
          <p:cNvSpPr>
            <a:spLocks noGrp="1"/>
          </p:cNvSpPr>
          <p:nvPr>
            <p:ph type="title"/>
          </p:nvPr>
        </p:nvSpPr>
        <p:spPr>
          <a:xfrm>
            <a:off x="1066800" y="762000"/>
            <a:ext cx="9723120" cy="533400"/>
          </a:xfrm>
        </p:spPr>
        <p:txBody>
          <a:bodyPr>
            <a:noAutofit/>
          </a:bodyPr>
          <a:lstStyle/>
          <a:p>
            <a:pPr algn="l"/>
            <a:r>
              <a:rPr lang="en-US" sz="3600" b="1" dirty="0">
                <a:solidFill>
                  <a:schemeClr val="tx1"/>
                </a:solidFill>
                <a:effectLst/>
                <a:latin typeface="Arial" pitchFamily="34" charset="0"/>
                <a:cs typeface="Arial" pitchFamily="34" charset="0"/>
              </a:rPr>
              <a:t>Forms/Types of Dividend </a:t>
            </a:r>
            <a:r>
              <a:rPr lang="en-US" sz="3200" b="1" dirty="0">
                <a:solidFill>
                  <a:schemeClr val="tx1"/>
                </a:solidFill>
                <a:effectLst/>
                <a:latin typeface="Arial" pitchFamily="34" charset="0"/>
                <a:cs typeface="Arial" pitchFamily="34" charset="0"/>
              </a:rPr>
              <a:t>(</a:t>
            </a:r>
            <a:r>
              <a:rPr lang="en-US" sz="3200" dirty="0">
                <a:solidFill>
                  <a:schemeClr val="tx1"/>
                </a:solidFill>
                <a:effectLst/>
                <a:latin typeface="Arial" pitchFamily="34" charset="0"/>
                <a:cs typeface="Arial" pitchFamily="34" charset="0"/>
              </a:rPr>
              <a:t>Cont’d)</a:t>
            </a:r>
            <a:endParaRPr lang="en-US" sz="3600" dirty="0">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735178" y="1295400"/>
            <a:ext cx="9597542" cy="5029200"/>
          </a:xfrm>
        </p:spPr>
        <p:txBody>
          <a:bodyPr>
            <a:noAutofit/>
          </a:bodyPr>
          <a:lstStyle/>
          <a:p>
            <a:pPr algn="just"/>
            <a:r>
              <a:rPr lang="en-US" sz="2800" dirty="0">
                <a:latin typeface="Arial" pitchFamily="34" charset="0"/>
                <a:cs typeface="Arial" pitchFamily="34" charset="0"/>
              </a:rPr>
              <a:t>Dividend policy determines the division of earnings between payments to shareholders and retained earnings.		                 - </a:t>
            </a:r>
            <a:r>
              <a:rPr lang="en-US" sz="2800" b="1" dirty="0">
                <a:latin typeface="Arial" pitchFamily="34" charset="0"/>
                <a:cs typeface="Arial" pitchFamily="34" charset="0"/>
              </a:rPr>
              <a:t>Weston and </a:t>
            </a:r>
            <a:r>
              <a:rPr lang="en-US" sz="2800" b="1" dirty="0" err="1">
                <a:latin typeface="Arial" pitchFamily="34" charset="0"/>
                <a:cs typeface="Arial" pitchFamily="34" charset="0"/>
              </a:rPr>
              <a:t>Bringham</a:t>
            </a:r>
            <a:endParaRPr lang="en-US" sz="2800" b="1" dirty="0">
              <a:latin typeface="Arial" pitchFamily="34" charset="0"/>
              <a:cs typeface="Arial" pitchFamily="34" charset="0"/>
            </a:endParaRPr>
          </a:p>
          <a:p>
            <a:r>
              <a:rPr lang="en-US" sz="2800" dirty="0">
                <a:latin typeface="Arial" pitchFamily="34" charset="0"/>
                <a:cs typeface="Arial" pitchFamily="34" charset="0"/>
              </a:rPr>
              <a:t>Dividend Policies involve the decisions, whether-</a:t>
            </a:r>
          </a:p>
          <a:p>
            <a:pPr marL="971550" lvl="1" indent="-514350" algn="just">
              <a:buFont typeface="+mj-lt"/>
              <a:buAutoNum type="arabicPeriod"/>
            </a:pPr>
            <a:r>
              <a:rPr lang="en-US" sz="2800" dirty="0">
                <a:latin typeface="Arial" pitchFamily="34" charset="0"/>
                <a:cs typeface="Arial" pitchFamily="34" charset="0"/>
              </a:rPr>
              <a:t>To retain earnings for capital investment and other purposes; or</a:t>
            </a:r>
          </a:p>
          <a:p>
            <a:pPr marL="971550" lvl="1" indent="-514350" algn="just">
              <a:buFont typeface="+mj-lt"/>
              <a:buAutoNum type="arabicPeriod"/>
            </a:pPr>
            <a:r>
              <a:rPr lang="en-US" sz="2800" dirty="0">
                <a:latin typeface="Arial" pitchFamily="34" charset="0"/>
                <a:cs typeface="Arial" pitchFamily="34" charset="0"/>
              </a:rPr>
              <a:t>To distribute earnings in the form of dividend among shareholders; or</a:t>
            </a:r>
          </a:p>
          <a:p>
            <a:pPr marL="971550" lvl="1" indent="-514350" algn="just">
              <a:buFont typeface="+mj-lt"/>
              <a:buAutoNum type="arabicPeriod"/>
            </a:pPr>
            <a:r>
              <a:rPr lang="en-US" sz="2800" dirty="0">
                <a:latin typeface="Arial" pitchFamily="34" charset="0"/>
                <a:cs typeface="Arial" pitchFamily="34" charset="0"/>
              </a:rPr>
              <a:t>To retain some earning and to distribute remaining earnings to shareholders.</a:t>
            </a:r>
          </a:p>
          <a:p>
            <a:pPr algn="just"/>
            <a:endParaRPr lang="en-US" sz="2800" dirty="0"/>
          </a:p>
          <a:p>
            <a:pPr algn="just"/>
            <a:endParaRPr lang="en-US" sz="2800" dirty="0"/>
          </a:p>
        </p:txBody>
      </p:sp>
      <p:sp>
        <p:nvSpPr>
          <p:cNvPr id="2" name="Rectangle 1"/>
          <p:cNvSpPr>
            <a:spLocks noGrp="1"/>
          </p:cNvSpPr>
          <p:nvPr>
            <p:ph type="title"/>
          </p:nvPr>
        </p:nvSpPr>
        <p:spPr>
          <a:xfrm>
            <a:off x="640080" y="457200"/>
            <a:ext cx="6945782" cy="762000"/>
          </a:xfrm>
        </p:spPr>
        <p:txBody>
          <a:bodyPr>
            <a:normAutofit/>
          </a:bodyPr>
          <a:lstStyle/>
          <a:p>
            <a:r>
              <a:rPr lang="en-US" sz="4000" b="1" dirty="0">
                <a:solidFill>
                  <a:schemeClr val="tx1"/>
                </a:solidFill>
                <a:effectLst/>
                <a:latin typeface="Arial" pitchFamily="34" charset="0"/>
                <a:cs typeface="Arial" pitchFamily="34" charset="0"/>
              </a:rPr>
              <a:t>What is Dividend Policy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178" y="1752600"/>
            <a:ext cx="9323222" cy="4343400"/>
          </a:xfrm>
        </p:spPr>
        <p:txBody>
          <a:bodyPr>
            <a:normAutofit/>
          </a:bodyPr>
          <a:lstStyle/>
          <a:p>
            <a:pPr marL="514350" indent="-514350">
              <a:buFont typeface="+mj-lt"/>
              <a:buAutoNum type="arabicPeriod"/>
            </a:pPr>
            <a:r>
              <a:rPr lang="en-US" sz="3200" dirty="0">
                <a:latin typeface="Arial" pitchFamily="34" charset="0"/>
                <a:cs typeface="Arial" pitchFamily="34" charset="0"/>
              </a:rPr>
              <a:t>Regular or Stable Dividend Policy</a:t>
            </a:r>
          </a:p>
          <a:p>
            <a:pPr marL="971550" lvl="1" indent="-514350">
              <a:buFont typeface="+mj-lt"/>
              <a:buAutoNum type="alphaLcPeriod"/>
            </a:pPr>
            <a:r>
              <a:rPr lang="en-US" sz="2800" dirty="0">
                <a:latin typeface="Arial" pitchFamily="34" charset="0"/>
                <a:cs typeface="Arial" pitchFamily="34" charset="0"/>
              </a:rPr>
              <a:t>Constant dividend per share</a:t>
            </a:r>
          </a:p>
          <a:p>
            <a:pPr marL="971550" lvl="1" indent="-514350">
              <a:buFont typeface="+mj-lt"/>
              <a:buAutoNum type="alphaLcPeriod"/>
            </a:pPr>
            <a:r>
              <a:rPr lang="en-US" sz="2800" dirty="0">
                <a:latin typeface="Arial" pitchFamily="34" charset="0"/>
                <a:cs typeface="Arial" pitchFamily="34" charset="0"/>
              </a:rPr>
              <a:t>Constant percent of Net earnings</a:t>
            </a:r>
          </a:p>
          <a:p>
            <a:pPr marL="971550" lvl="1" indent="-514350">
              <a:buFont typeface="+mj-lt"/>
              <a:buAutoNum type="alphaLcPeriod"/>
            </a:pPr>
            <a:r>
              <a:rPr lang="en-US" sz="2800" dirty="0">
                <a:latin typeface="Arial" pitchFamily="34" charset="0"/>
                <a:cs typeface="Arial" pitchFamily="34" charset="0"/>
              </a:rPr>
              <a:t>Stable rupee dividend + extra dividend</a:t>
            </a:r>
          </a:p>
          <a:p>
            <a:pPr marL="514350" indent="-514350">
              <a:buFont typeface="+mj-lt"/>
              <a:buAutoNum type="arabicPeriod"/>
            </a:pPr>
            <a:r>
              <a:rPr lang="en-US" sz="3200" dirty="0">
                <a:latin typeface="Arial" pitchFamily="34" charset="0"/>
                <a:cs typeface="Arial" pitchFamily="34" charset="0"/>
              </a:rPr>
              <a:t>Irregular Dividend Policy</a:t>
            </a:r>
          </a:p>
          <a:p>
            <a:pPr marL="514350" indent="-514350">
              <a:buFont typeface="+mj-lt"/>
              <a:buAutoNum type="arabicPeriod"/>
            </a:pPr>
            <a:r>
              <a:rPr lang="en-US" sz="3200" dirty="0">
                <a:latin typeface="Arial" pitchFamily="34" charset="0"/>
                <a:cs typeface="Arial" pitchFamily="34" charset="0"/>
              </a:rPr>
              <a:t>Regular Bonus dividend</a:t>
            </a:r>
          </a:p>
          <a:p>
            <a:pPr marL="514350" indent="-514350">
              <a:buFont typeface="+mj-lt"/>
              <a:buAutoNum type="arabicPeriod"/>
            </a:pPr>
            <a:r>
              <a:rPr lang="en-US" sz="3200" dirty="0">
                <a:latin typeface="Arial" pitchFamily="34" charset="0"/>
                <a:cs typeface="Arial" pitchFamily="34" charset="0"/>
              </a:rPr>
              <a:t>Policy of no Immediate Dividend</a:t>
            </a:r>
          </a:p>
        </p:txBody>
      </p:sp>
      <p:sp>
        <p:nvSpPr>
          <p:cNvPr id="2" name="Title 1"/>
          <p:cNvSpPr>
            <a:spLocks noGrp="1"/>
          </p:cNvSpPr>
          <p:nvPr>
            <p:ph type="title"/>
          </p:nvPr>
        </p:nvSpPr>
        <p:spPr>
          <a:xfrm>
            <a:off x="735178" y="457200"/>
            <a:ext cx="6945782" cy="838200"/>
          </a:xfrm>
        </p:spPr>
        <p:txBody>
          <a:bodyPr>
            <a:normAutofit/>
          </a:bodyPr>
          <a:lstStyle/>
          <a:p>
            <a:r>
              <a:rPr lang="en-US" sz="4000" b="1" dirty="0">
                <a:solidFill>
                  <a:schemeClr val="tx1"/>
                </a:solidFill>
                <a:effectLst/>
                <a:latin typeface="Arial" pitchFamily="34" charset="0"/>
                <a:cs typeface="Arial" pitchFamily="34" charset="0"/>
              </a:rPr>
              <a:t>Types of Dividend Policy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pic>
        <p:nvPicPr>
          <p:cNvPr id="1026" name="Picture 2" descr="Dividend Policy"/>
          <p:cNvPicPr>
            <a:picLocks noChangeAspect="1" noChangeArrowheads="1"/>
          </p:cNvPicPr>
          <p:nvPr/>
        </p:nvPicPr>
        <p:blipFill>
          <a:blip r:embed="rId2"/>
          <a:srcRect/>
          <a:stretch>
            <a:fillRect/>
          </a:stretch>
        </p:blipFill>
        <p:spPr bwMode="auto">
          <a:xfrm>
            <a:off x="0" y="304800"/>
            <a:ext cx="10591800" cy="6553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3978" y="3124200"/>
            <a:ext cx="5848502" cy="1143000"/>
          </a:xfrm>
        </p:spPr>
        <p:style>
          <a:lnRef idx="0">
            <a:schemeClr val="accent2"/>
          </a:lnRef>
          <a:fillRef idx="3">
            <a:schemeClr val="accent2"/>
          </a:fillRef>
          <a:effectRef idx="3">
            <a:schemeClr val="accent2"/>
          </a:effectRef>
          <a:fontRef idx="minor">
            <a:schemeClr val="lt1"/>
          </a:fontRef>
        </p:style>
        <p:txBody>
          <a:bodyPr>
            <a:normAutofit fontScale="90000"/>
          </a:bodyPr>
          <a:lstStyle/>
          <a:p>
            <a:r>
              <a:rPr lang="en-US" sz="4800" dirty="0"/>
              <a:t>Relevance Theories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9000B0E-F247-42DE-B4C8-953FA55828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Concourse</Template>
  <TotalTime>0</TotalTime>
  <Words>1469</Words>
  <Application>Microsoft Office PowerPoint</Application>
  <PresentationFormat>Custom</PresentationFormat>
  <Paragraphs>183</Paragraphs>
  <Slides>25</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Adobe Heiti Std R</vt:lpstr>
      <vt:lpstr>Arial</vt:lpstr>
      <vt:lpstr>Calibri</vt:lpstr>
      <vt:lpstr>Lucida Sans Unicode</vt:lpstr>
      <vt:lpstr>Verdana</vt:lpstr>
      <vt:lpstr>Wingdings</vt:lpstr>
      <vt:lpstr>Wingdings 2</vt:lpstr>
      <vt:lpstr>Wingdings 3</vt:lpstr>
      <vt:lpstr>Concourse</vt:lpstr>
      <vt:lpstr>Dividend Policy</vt:lpstr>
      <vt:lpstr>Contents</vt:lpstr>
      <vt:lpstr>What is Dividend? </vt:lpstr>
      <vt:lpstr>Forms/Types of Dividend</vt:lpstr>
      <vt:lpstr>Forms/Types of Dividend (Cont’d)</vt:lpstr>
      <vt:lpstr>What is Dividend Policy </vt:lpstr>
      <vt:lpstr>Types of Dividend Policy</vt:lpstr>
      <vt:lpstr>PowerPoint Presentation</vt:lpstr>
      <vt:lpstr>Relevance Theories</vt:lpstr>
      <vt:lpstr>Walter’s Model</vt:lpstr>
      <vt:lpstr>Walter’s Model (Cont’d)</vt:lpstr>
      <vt:lpstr>Formula of Walter’s Model   P = D + r/ke  (E - D)/ ke </vt:lpstr>
      <vt:lpstr>Example</vt:lpstr>
      <vt:lpstr>Criticisms of Walter’s Model</vt:lpstr>
      <vt:lpstr>2. Gordon’s Model</vt:lpstr>
      <vt:lpstr>PowerPoint Presentation</vt:lpstr>
      <vt:lpstr>Formula of Gordon’s Model</vt:lpstr>
      <vt:lpstr>Example:  Determination of value of shares, given the following data: </vt:lpstr>
      <vt:lpstr>PowerPoint Presentation</vt:lpstr>
      <vt:lpstr>Modigliani and Miller’s Approach</vt:lpstr>
      <vt:lpstr>PowerPoint Presentation</vt:lpstr>
      <vt:lpstr>Formula: M M Model</vt:lpstr>
      <vt:lpstr>PowerPoint Presentation</vt:lpstr>
      <vt:lpstr>Cont’d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2011-02-15T19:36:34Z</dcterms:created>
  <dcterms:modified xsi:type="dcterms:W3CDTF">2022-10-13T08:45:53Z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TC101671259990</vt:lpwstr>
  </property>
</Properties>
</file>