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9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67094-44C9-AB95-1C2E-8D4928D1C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315B135-7F49-A032-942C-1750847CF1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1B2A18A-BD30-2416-77EB-D9D8AE0DED3E}"/>
              </a:ext>
            </a:extLst>
          </p:cNvPr>
          <p:cNvSpPr>
            <a:spLocks noGrp="1"/>
          </p:cNvSpPr>
          <p:nvPr>
            <p:ph type="dt" sz="half" idx="10"/>
          </p:nvPr>
        </p:nvSpPr>
        <p:spPr/>
        <p:txBody>
          <a:bodyPr/>
          <a:lstStyle/>
          <a:p>
            <a:fld id="{C3076168-E2B2-4B3D-92AF-5A1791DE268B}" type="datetimeFigureOut">
              <a:rPr lang="en-US" smtClean="0"/>
              <a:t>1/19/2023</a:t>
            </a:fld>
            <a:endParaRPr lang="en-US"/>
          </a:p>
        </p:txBody>
      </p:sp>
      <p:sp>
        <p:nvSpPr>
          <p:cNvPr id="5" name="Footer Placeholder 4">
            <a:extLst>
              <a:ext uri="{FF2B5EF4-FFF2-40B4-BE49-F238E27FC236}">
                <a16:creationId xmlns:a16="http://schemas.microsoft.com/office/drawing/2014/main" id="{78330791-8840-597B-DAE7-050DBC4064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188761-6DC9-A22E-3424-06DEF893D87A}"/>
              </a:ext>
            </a:extLst>
          </p:cNvPr>
          <p:cNvSpPr>
            <a:spLocks noGrp="1"/>
          </p:cNvSpPr>
          <p:nvPr>
            <p:ph type="sldNum" sz="quarter" idx="12"/>
          </p:nvPr>
        </p:nvSpPr>
        <p:spPr/>
        <p:txBody>
          <a:bodyPr/>
          <a:lstStyle/>
          <a:p>
            <a:fld id="{B569BB10-3D90-4F75-A0F1-64FCEBACCF03}" type="slidenum">
              <a:rPr lang="en-US" smtClean="0"/>
              <a:t>‹#›</a:t>
            </a:fld>
            <a:endParaRPr lang="en-US"/>
          </a:p>
        </p:txBody>
      </p:sp>
    </p:spTree>
    <p:extLst>
      <p:ext uri="{BB962C8B-B14F-4D97-AF65-F5344CB8AC3E}">
        <p14:creationId xmlns:p14="http://schemas.microsoft.com/office/powerpoint/2010/main" val="3375072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C6357-C21F-3813-192C-FE6FF864730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D16060-9CBB-9A69-9537-FC18FAF208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081BDD-EC84-EF9B-959B-44F0F1ECF6A2}"/>
              </a:ext>
            </a:extLst>
          </p:cNvPr>
          <p:cNvSpPr>
            <a:spLocks noGrp="1"/>
          </p:cNvSpPr>
          <p:nvPr>
            <p:ph type="dt" sz="half" idx="10"/>
          </p:nvPr>
        </p:nvSpPr>
        <p:spPr/>
        <p:txBody>
          <a:bodyPr/>
          <a:lstStyle/>
          <a:p>
            <a:fld id="{C3076168-E2B2-4B3D-92AF-5A1791DE268B}" type="datetimeFigureOut">
              <a:rPr lang="en-US" smtClean="0"/>
              <a:t>1/19/2023</a:t>
            </a:fld>
            <a:endParaRPr lang="en-US"/>
          </a:p>
        </p:txBody>
      </p:sp>
      <p:sp>
        <p:nvSpPr>
          <p:cNvPr id="5" name="Footer Placeholder 4">
            <a:extLst>
              <a:ext uri="{FF2B5EF4-FFF2-40B4-BE49-F238E27FC236}">
                <a16:creationId xmlns:a16="http://schemas.microsoft.com/office/drawing/2014/main" id="{997814C1-E1E6-9ECD-B3A8-9B15B229B3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9AA069-DCE7-5C40-AA85-EA5104B173EC}"/>
              </a:ext>
            </a:extLst>
          </p:cNvPr>
          <p:cNvSpPr>
            <a:spLocks noGrp="1"/>
          </p:cNvSpPr>
          <p:nvPr>
            <p:ph type="sldNum" sz="quarter" idx="12"/>
          </p:nvPr>
        </p:nvSpPr>
        <p:spPr/>
        <p:txBody>
          <a:bodyPr/>
          <a:lstStyle/>
          <a:p>
            <a:fld id="{B569BB10-3D90-4F75-A0F1-64FCEBACCF03}" type="slidenum">
              <a:rPr lang="en-US" smtClean="0"/>
              <a:t>‹#›</a:t>
            </a:fld>
            <a:endParaRPr lang="en-US"/>
          </a:p>
        </p:txBody>
      </p:sp>
    </p:spTree>
    <p:extLst>
      <p:ext uri="{BB962C8B-B14F-4D97-AF65-F5344CB8AC3E}">
        <p14:creationId xmlns:p14="http://schemas.microsoft.com/office/powerpoint/2010/main" val="1358290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A09B3E-6064-251A-9B62-41EF36A1881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AA59C86-BF0C-8FC5-F580-087199B666F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4ECA0-330A-419C-3514-B3E60E2FB234}"/>
              </a:ext>
            </a:extLst>
          </p:cNvPr>
          <p:cNvSpPr>
            <a:spLocks noGrp="1"/>
          </p:cNvSpPr>
          <p:nvPr>
            <p:ph type="dt" sz="half" idx="10"/>
          </p:nvPr>
        </p:nvSpPr>
        <p:spPr/>
        <p:txBody>
          <a:bodyPr/>
          <a:lstStyle/>
          <a:p>
            <a:fld id="{C3076168-E2B2-4B3D-92AF-5A1791DE268B}" type="datetimeFigureOut">
              <a:rPr lang="en-US" smtClean="0"/>
              <a:t>1/19/2023</a:t>
            </a:fld>
            <a:endParaRPr lang="en-US"/>
          </a:p>
        </p:txBody>
      </p:sp>
      <p:sp>
        <p:nvSpPr>
          <p:cNvPr id="5" name="Footer Placeholder 4">
            <a:extLst>
              <a:ext uri="{FF2B5EF4-FFF2-40B4-BE49-F238E27FC236}">
                <a16:creationId xmlns:a16="http://schemas.microsoft.com/office/drawing/2014/main" id="{5A2EF891-7374-5BBB-657F-09FEA5D71E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7C1E5C-5949-50E5-49B6-66FE4535368E}"/>
              </a:ext>
            </a:extLst>
          </p:cNvPr>
          <p:cNvSpPr>
            <a:spLocks noGrp="1"/>
          </p:cNvSpPr>
          <p:nvPr>
            <p:ph type="sldNum" sz="quarter" idx="12"/>
          </p:nvPr>
        </p:nvSpPr>
        <p:spPr/>
        <p:txBody>
          <a:bodyPr/>
          <a:lstStyle/>
          <a:p>
            <a:fld id="{B569BB10-3D90-4F75-A0F1-64FCEBACCF03}" type="slidenum">
              <a:rPr lang="en-US" smtClean="0"/>
              <a:t>‹#›</a:t>
            </a:fld>
            <a:endParaRPr lang="en-US"/>
          </a:p>
        </p:txBody>
      </p:sp>
    </p:spTree>
    <p:extLst>
      <p:ext uri="{BB962C8B-B14F-4D97-AF65-F5344CB8AC3E}">
        <p14:creationId xmlns:p14="http://schemas.microsoft.com/office/powerpoint/2010/main" val="92443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DCBF1-076C-8805-4D91-C9C7A597A0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24C51B-14B2-575D-C88E-8BAD679ABF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D80AE9-61D1-5342-8C6C-16595C73E735}"/>
              </a:ext>
            </a:extLst>
          </p:cNvPr>
          <p:cNvSpPr>
            <a:spLocks noGrp="1"/>
          </p:cNvSpPr>
          <p:nvPr>
            <p:ph type="dt" sz="half" idx="10"/>
          </p:nvPr>
        </p:nvSpPr>
        <p:spPr/>
        <p:txBody>
          <a:bodyPr/>
          <a:lstStyle/>
          <a:p>
            <a:fld id="{C3076168-E2B2-4B3D-92AF-5A1791DE268B}" type="datetimeFigureOut">
              <a:rPr lang="en-US" smtClean="0"/>
              <a:t>1/19/2023</a:t>
            </a:fld>
            <a:endParaRPr lang="en-US"/>
          </a:p>
        </p:txBody>
      </p:sp>
      <p:sp>
        <p:nvSpPr>
          <p:cNvPr id="5" name="Footer Placeholder 4">
            <a:extLst>
              <a:ext uri="{FF2B5EF4-FFF2-40B4-BE49-F238E27FC236}">
                <a16:creationId xmlns:a16="http://schemas.microsoft.com/office/drawing/2014/main" id="{9C75BB9C-C050-7389-7B30-B3F0D9DAD6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DBEA38-7237-F371-E13A-E9F729DA7733}"/>
              </a:ext>
            </a:extLst>
          </p:cNvPr>
          <p:cNvSpPr>
            <a:spLocks noGrp="1"/>
          </p:cNvSpPr>
          <p:nvPr>
            <p:ph type="sldNum" sz="quarter" idx="12"/>
          </p:nvPr>
        </p:nvSpPr>
        <p:spPr/>
        <p:txBody>
          <a:bodyPr/>
          <a:lstStyle/>
          <a:p>
            <a:fld id="{B569BB10-3D90-4F75-A0F1-64FCEBACCF03}" type="slidenum">
              <a:rPr lang="en-US" smtClean="0"/>
              <a:t>‹#›</a:t>
            </a:fld>
            <a:endParaRPr lang="en-US"/>
          </a:p>
        </p:txBody>
      </p:sp>
    </p:spTree>
    <p:extLst>
      <p:ext uri="{BB962C8B-B14F-4D97-AF65-F5344CB8AC3E}">
        <p14:creationId xmlns:p14="http://schemas.microsoft.com/office/powerpoint/2010/main" val="461277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0AE82-0A20-7861-7D04-6683776CB1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D705333-60CA-0A8F-501B-EA08A14AE9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24E907-F4BD-167F-8933-FEFD23CBC458}"/>
              </a:ext>
            </a:extLst>
          </p:cNvPr>
          <p:cNvSpPr>
            <a:spLocks noGrp="1"/>
          </p:cNvSpPr>
          <p:nvPr>
            <p:ph type="dt" sz="half" idx="10"/>
          </p:nvPr>
        </p:nvSpPr>
        <p:spPr/>
        <p:txBody>
          <a:bodyPr/>
          <a:lstStyle/>
          <a:p>
            <a:fld id="{C3076168-E2B2-4B3D-92AF-5A1791DE268B}" type="datetimeFigureOut">
              <a:rPr lang="en-US" smtClean="0"/>
              <a:t>1/19/2023</a:t>
            </a:fld>
            <a:endParaRPr lang="en-US"/>
          </a:p>
        </p:txBody>
      </p:sp>
      <p:sp>
        <p:nvSpPr>
          <p:cNvPr id="5" name="Footer Placeholder 4">
            <a:extLst>
              <a:ext uri="{FF2B5EF4-FFF2-40B4-BE49-F238E27FC236}">
                <a16:creationId xmlns:a16="http://schemas.microsoft.com/office/drawing/2014/main" id="{2E35888B-F53A-D21C-BC91-852362D938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CC0D4B-44D6-02DF-BE79-A46EABC2A08E}"/>
              </a:ext>
            </a:extLst>
          </p:cNvPr>
          <p:cNvSpPr>
            <a:spLocks noGrp="1"/>
          </p:cNvSpPr>
          <p:nvPr>
            <p:ph type="sldNum" sz="quarter" idx="12"/>
          </p:nvPr>
        </p:nvSpPr>
        <p:spPr/>
        <p:txBody>
          <a:bodyPr/>
          <a:lstStyle/>
          <a:p>
            <a:fld id="{B569BB10-3D90-4F75-A0F1-64FCEBACCF03}" type="slidenum">
              <a:rPr lang="en-US" smtClean="0"/>
              <a:t>‹#›</a:t>
            </a:fld>
            <a:endParaRPr lang="en-US"/>
          </a:p>
        </p:txBody>
      </p:sp>
    </p:spTree>
    <p:extLst>
      <p:ext uri="{BB962C8B-B14F-4D97-AF65-F5344CB8AC3E}">
        <p14:creationId xmlns:p14="http://schemas.microsoft.com/office/powerpoint/2010/main" val="136089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76AED-55E2-A0D1-B07E-C4DEEF901A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C3CEBF-5A46-8322-4633-E4DB85FB96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8D9859F-6BBC-0422-4C8A-98EEA3859E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BE1A3C4-6656-6870-0522-14D6BA81D9CF}"/>
              </a:ext>
            </a:extLst>
          </p:cNvPr>
          <p:cNvSpPr>
            <a:spLocks noGrp="1"/>
          </p:cNvSpPr>
          <p:nvPr>
            <p:ph type="dt" sz="half" idx="10"/>
          </p:nvPr>
        </p:nvSpPr>
        <p:spPr/>
        <p:txBody>
          <a:bodyPr/>
          <a:lstStyle/>
          <a:p>
            <a:fld id="{C3076168-E2B2-4B3D-92AF-5A1791DE268B}" type="datetimeFigureOut">
              <a:rPr lang="en-US" smtClean="0"/>
              <a:t>1/19/2023</a:t>
            </a:fld>
            <a:endParaRPr lang="en-US"/>
          </a:p>
        </p:txBody>
      </p:sp>
      <p:sp>
        <p:nvSpPr>
          <p:cNvPr id="6" name="Footer Placeholder 5">
            <a:extLst>
              <a:ext uri="{FF2B5EF4-FFF2-40B4-BE49-F238E27FC236}">
                <a16:creationId xmlns:a16="http://schemas.microsoft.com/office/drawing/2014/main" id="{56BA9F93-6A0E-15EA-D4C9-55F9998DE9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083F60-8B49-A014-A3B1-59A65D8766B9}"/>
              </a:ext>
            </a:extLst>
          </p:cNvPr>
          <p:cNvSpPr>
            <a:spLocks noGrp="1"/>
          </p:cNvSpPr>
          <p:nvPr>
            <p:ph type="sldNum" sz="quarter" idx="12"/>
          </p:nvPr>
        </p:nvSpPr>
        <p:spPr/>
        <p:txBody>
          <a:bodyPr/>
          <a:lstStyle/>
          <a:p>
            <a:fld id="{B569BB10-3D90-4F75-A0F1-64FCEBACCF03}" type="slidenum">
              <a:rPr lang="en-US" smtClean="0"/>
              <a:t>‹#›</a:t>
            </a:fld>
            <a:endParaRPr lang="en-US"/>
          </a:p>
        </p:txBody>
      </p:sp>
    </p:spTree>
    <p:extLst>
      <p:ext uri="{BB962C8B-B14F-4D97-AF65-F5344CB8AC3E}">
        <p14:creationId xmlns:p14="http://schemas.microsoft.com/office/powerpoint/2010/main" val="326078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E0A25-8090-D8BD-E271-D9547612CA4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C9BBE2-DDB1-EC41-D33E-175C831AC1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93C0B9-678A-0BB3-FC75-8279F461D7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6F77AC-8D02-CE12-772C-363505A992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76E5C9-B6E1-1CF2-932F-D38BF71F66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56B3E80-65AB-00FC-EFD7-F41174850C41}"/>
              </a:ext>
            </a:extLst>
          </p:cNvPr>
          <p:cNvSpPr>
            <a:spLocks noGrp="1"/>
          </p:cNvSpPr>
          <p:nvPr>
            <p:ph type="dt" sz="half" idx="10"/>
          </p:nvPr>
        </p:nvSpPr>
        <p:spPr/>
        <p:txBody>
          <a:bodyPr/>
          <a:lstStyle/>
          <a:p>
            <a:fld id="{C3076168-E2B2-4B3D-92AF-5A1791DE268B}" type="datetimeFigureOut">
              <a:rPr lang="en-US" smtClean="0"/>
              <a:t>1/19/2023</a:t>
            </a:fld>
            <a:endParaRPr lang="en-US"/>
          </a:p>
        </p:txBody>
      </p:sp>
      <p:sp>
        <p:nvSpPr>
          <p:cNvPr id="8" name="Footer Placeholder 7">
            <a:extLst>
              <a:ext uri="{FF2B5EF4-FFF2-40B4-BE49-F238E27FC236}">
                <a16:creationId xmlns:a16="http://schemas.microsoft.com/office/drawing/2014/main" id="{828E469D-0A32-6D3E-C909-CF8682E031A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CB7F338-ED11-EE1D-95CB-645B026989FA}"/>
              </a:ext>
            </a:extLst>
          </p:cNvPr>
          <p:cNvSpPr>
            <a:spLocks noGrp="1"/>
          </p:cNvSpPr>
          <p:nvPr>
            <p:ph type="sldNum" sz="quarter" idx="12"/>
          </p:nvPr>
        </p:nvSpPr>
        <p:spPr/>
        <p:txBody>
          <a:bodyPr/>
          <a:lstStyle/>
          <a:p>
            <a:fld id="{B569BB10-3D90-4F75-A0F1-64FCEBACCF03}" type="slidenum">
              <a:rPr lang="en-US" smtClean="0"/>
              <a:t>‹#›</a:t>
            </a:fld>
            <a:endParaRPr lang="en-US"/>
          </a:p>
        </p:txBody>
      </p:sp>
    </p:spTree>
    <p:extLst>
      <p:ext uri="{BB962C8B-B14F-4D97-AF65-F5344CB8AC3E}">
        <p14:creationId xmlns:p14="http://schemas.microsoft.com/office/powerpoint/2010/main" val="4278015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18E-5B6D-0267-D0A9-53FDF006CC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6D4C99D-9C62-3EBF-4C02-DC4C62DD550E}"/>
              </a:ext>
            </a:extLst>
          </p:cNvPr>
          <p:cNvSpPr>
            <a:spLocks noGrp="1"/>
          </p:cNvSpPr>
          <p:nvPr>
            <p:ph type="dt" sz="half" idx="10"/>
          </p:nvPr>
        </p:nvSpPr>
        <p:spPr/>
        <p:txBody>
          <a:bodyPr/>
          <a:lstStyle/>
          <a:p>
            <a:fld id="{C3076168-E2B2-4B3D-92AF-5A1791DE268B}" type="datetimeFigureOut">
              <a:rPr lang="en-US" smtClean="0"/>
              <a:t>1/19/2023</a:t>
            </a:fld>
            <a:endParaRPr lang="en-US"/>
          </a:p>
        </p:txBody>
      </p:sp>
      <p:sp>
        <p:nvSpPr>
          <p:cNvPr id="4" name="Footer Placeholder 3">
            <a:extLst>
              <a:ext uri="{FF2B5EF4-FFF2-40B4-BE49-F238E27FC236}">
                <a16:creationId xmlns:a16="http://schemas.microsoft.com/office/drawing/2014/main" id="{A022C1C6-D365-60C5-F2BB-515BECC30C6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1A33C86-E180-5437-E099-C4DE5B7CE65A}"/>
              </a:ext>
            </a:extLst>
          </p:cNvPr>
          <p:cNvSpPr>
            <a:spLocks noGrp="1"/>
          </p:cNvSpPr>
          <p:nvPr>
            <p:ph type="sldNum" sz="quarter" idx="12"/>
          </p:nvPr>
        </p:nvSpPr>
        <p:spPr/>
        <p:txBody>
          <a:bodyPr/>
          <a:lstStyle/>
          <a:p>
            <a:fld id="{B569BB10-3D90-4F75-A0F1-64FCEBACCF03}" type="slidenum">
              <a:rPr lang="en-US" smtClean="0"/>
              <a:t>‹#›</a:t>
            </a:fld>
            <a:endParaRPr lang="en-US"/>
          </a:p>
        </p:txBody>
      </p:sp>
    </p:spTree>
    <p:extLst>
      <p:ext uri="{BB962C8B-B14F-4D97-AF65-F5344CB8AC3E}">
        <p14:creationId xmlns:p14="http://schemas.microsoft.com/office/powerpoint/2010/main" val="450869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0E9277-C842-BC7F-6AD7-1912B97B290A}"/>
              </a:ext>
            </a:extLst>
          </p:cNvPr>
          <p:cNvSpPr>
            <a:spLocks noGrp="1"/>
          </p:cNvSpPr>
          <p:nvPr>
            <p:ph type="dt" sz="half" idx="10"/>
          </p:nvPr>
        </p:nvSpPr>
        <p:spPr/>
        <p:txBody>
          <a:bodyPr/>
          <a:lstStyle/>
          <a:p>
            <a:fld id="{C3076168-E2B2-4B3D-92AF-5A1791DE268B}" type="datetimeFigureOut">
              <a:rPr lang="en-US" smtClean="0"/>
              <a:t>1/19/2023</a:t>
            </a:fld>
            <a:endParaRPr lang="en-US"/>
          </a:p>
        </p:txBody>
      </p:sp>
      <p:sp>
        <p:nvSpPr>
          <p:cNvPr id="3" name="Footer Placeholder 2">
            <a:extLst>
              <a:ext uri="{FF2B5EF4-FFF2-40B4-BE49-F238E27FC236}">
                <a16:creationId xmlns:a16="http://schemas.microsoft.com/office/drawing/2014/main" id="{13108E73-6386-9358-200D-3300B3ADFB5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F8451AF-F317-DEB7-E8D5-C32E03B84427}"/>
              </a:ext>
            </a:extLst>
          </p:cNvPr>
          <p:cNvSpPr>
            <a:spLocks noGrp="1"/>
          </p:cNvSpPr>
          <p:nvPr>
            <p:ph type="sldNum" sz="quarter" idx="12"/>
          </p:nvPr>
        </p:nvSpPr>
        <p:spPr/>
        <p:txBody>
          <a:bodyPr/>
          <a:lstStyle/>
          <a:p>
            <a:fld id="{B569BB10-3D90-4F75-A0F1-64FCEBACCF03}" type="slidenum">
              <a:rPr lang="en-US" smtClean="0"/>
              <a:t>‹#›</a:t>
            </a:fld>
            <a:endParaRPr lang="en-US"/>
          </a:p>
        </p:txBody>
      </p:sp>
    </p:spTree>
    <p:extLst>
      <p:ext uri="{BB962C8B-B14F-4D97-AF65-F5344CB8AC3E}">
        <p14:creationId xmlns:p14="http://schemas.microsoft.com/office/powerpoint/2010/main" val="1609450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93CA6-FF39-8BCD-C843-6D49A5CC96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DD2031-82E6-C1EE-5246-494F3FABE6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7797A8-120F-3B08-D3A7-6D72DEA717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11D89C-E3F7-A529-8295-055BBC20E9A2}"/>
              </a:ext>
            </a:extLst>
          </p:cNvPr>
          <p:cNvSpPr>
            <a:spLocks noGrp="1"/>
          </p:cNvSpPr>
          <p:nvPr>
            <p:ph type="dt" sz="half" idx="10"/>
          </p:nvPr>
        </p:nvSpPr>
        <p:spPr/>
        <p:txBody>
          <a:bodyPr/>
          <a:lstStyle/>
          <a:p>
            <a:fld id="{C3076168-E2B2-4B3D-92AF-5A1791DE268B}" type="datetimeFigureOut">
              <a:rPr lang="en-US" smtClean="0"/>
              <a:t>1/19/2023</a:t>
            </a:fld>
            <a:endParaRPr lang="en-US"/>
          </a:p>
        </p:txBody>
      </p:sp>
      <p:sp>
        <p:nvSpPr>
          <p:cNvPr id="6" name="Footer Placeholder 5">
            <a:extLst>
              <a:ext uri="{FF2B5EF4-FFF2-40B4-BE49-F238E27FC236}">
                <a16:creationId xmlns:a16="http://schemas.microsoft.com/office/drawing/2014/main" id="{815AE9E7-78E2-703F-17FE-DCF499853C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9E7EAB-5EB1-4500-AF67-706C55E60AF0}"/>
              </a:ext>
            </a:extLst>
          </p:cNvPr>
          <p:cNvSpPr>
            <a:spLocks noGrp="1"/>
          </p:cNvSpPr>
          <p:nvPr>
            <p:ph type="sldNum" sz="quarter" idx="12"/>
          </p:nvPr>
        </p:nvSpPr>
        <p:spPr/>
        <p:txBody>
          <a:bodyPr/>
          <a:lstStyle/>
          <a:p>
            <a:fld id="{B569BB10-3D90-4F75-A0F1-64FCEBACCF03}" type="slidenum">
              <a:rPr lang="en-US" smtClean="0"/>
              <a:t>‹#›</a:t>
            </a:fld>
            <a:endParaRPr lang="en-US"/>
          </a:p>
        </p:txBody>
      </p:sp>
    </p:spTree>
    <p:extLst>
      <p:ext uri="{BB962C8B-B14F-4D97-AF65-F5344CB8AC3E}">
        <p14:creationId xmlns:p14="http://schemas.microsoft.com/office/powerpoint/2010/main" val="1676897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4D08A-BEE2-DC3F-FF47-965E938948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BB56F96-1412-BAE3-4B0C-22BD670DC8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6934184-B2A6-1D13-268C-1BBEACBF72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64E561-2CF4-CA4A-B603-FB49B7BA3394}"/>
              </a:ext>
            </a:extLst>
          </p:cNvPr>
          <p:cNvSpPr>
            <a:spLocks noGrp="1"/>
          </p:cNvSpPr>
          <p:nvPr>
            <p:ph type="dt" sz="half" idx="10"/>
          </p:nvPr>
        </p:nvSpPr>
        <p:spPr/>
        <p:txBody>
          <a:bodyPr/>
          <a:lstStyle/>
          <a:p>
            <a:fld id="{C3076168-E2B2-4B3D-92AF-5A1791DE268B}" type="datetimeFigureOut">
              <a:rPr lang="en-US" smtClean="0"/>
              <a:t>1/19/2023</a:t>
            </a:fld>
            <a:endParaRPr lang="en-US"/>
          </a:p>
        </p:txBody>
      </p:sp>
      <p:sp>
        <p:nvSpPr>
          <p:cNvPr id="6" name="Footer Placeholder 5">
            <a:extLst>
              <a:ext uri="{FF2B5EF4-FFF2-40B4-BE49-F238E27FC236}">
                <a16:creationId xmlns:a16="http://schemas.microsoft.com/office/drawing/2014/main" id="{7E8104A9-7813-DEA6-7527-3DB4ED70E6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73FDEB-6BF7-0F3D-C5CE-891ABF6532BE}"/>
              </a:ext>
            </a:extLst>
          </p:cNvPr>
          <p:cNvSpPr>
            <a:spLocks noGrp="1"/>
          </p:cNvSpPr>
          <p:nvPr>
            <p:ph type="sldNum" sz="quarter" idx="12"/>
          </p:nvPr>
        </p:nvSpPr>
        <p:spPr/>
        <p:txBody>
          <a:bodyPr/>
          <a:lstStyle/>
          <a:p>
            <a:fld id="{B569BB10-3D90-4F75-A0F1-64FCEBACCF03}" type="slidenum">
              <a:rPr lang="en-US" smtClean="0"/>
              <a:t>‹#›</a:t>
            </a:fld>
            <a:endParaRPr lang="en-US"/>
          </a:p>
        </p:txBody>
      </p:sp>
    </p:spTree>
    <p:extLst>
      <p:ext uri="{BB962C8B-B14F-4D97-AF65-F5344CB8AC3E}">
        <p14:creationId xmlns:p14="http://schemas.microsoft.com/office/powerpoint/2010/main" val="1355957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770E16-6C4A-818D-AB52-BD2BF11767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3E76047-682D-CFF9-9334-A9DBD626EF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66878A-1112-1BEE-02A6-B4DCB0E325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076168-E2B2-4B3D-92AF-5A1791DE268B}" type="datetimeFigureOut">
              <a:rPr lang="en-US" smtClean="0"/>
              <a:t>1/19/2023</a:t>
            </a:fld>
            <a:endParaRPr lang="en-US"/>
          </a:p>
        </p:txBody>
      </p:sp>
      <p:sp>
        <p:nvSpPr>
          <p:cNvPr id="5" name="Footer Placeholder 4">
            <a:extLst>
              <a:ext uri="{FF2B5EF4-FFF2-40B4-BE49-F238E27FC236}">
                <a16:creationId xmlns:a16="http://schemas.microsoft.com/office/drawing/2014/main" id="{C1765A21-B7C2-3109-DD19-CB5FD69A6C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07C71D7-F8C3-B2C4-75FB-701711DF33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69BB10-3D90-4F75-A0F1-64FCEBACCF03}" type="slidenum">
              <a:rPr lang="en-US" smtClean="0"/>
              <a:t>‹#›</a:t>
            </a:fld>
            <a:endParaRPr lang="en-US"/>
          </a:p>
        </p:txBody>
      </p:sp>
    </p:spTree>
    <p:extLst>
      <p:ext uri="{BB962C8B-B14F-4D97-AF65-F5344CB8AC3E}">
        <p14:creationId xmlns:p14="http://schemas.microsoft.com/office/powerpoint/2010/main" val="2588181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6AB061-1BBC-6C08-B74F-B8E23E4A7653}"/>
              </a:ext>
            </a:extLst>
          </p:cNvPr>
          <p:cNvSpPr>
            <a:spLocks noGrp="1"/>
          </p:cNvSpPr>
          <p:nvPr>
            <p:ph type="title"/>
          </p:nvPr>
        </p:nvSpPr>
        <p:spPr>
          <a:xfrm>
            <a:off x="686834" y="591344"/>
            <a:ext cx="3200400" cy="5585619"/>
          </a:xfrm>
        </p:spPr>
        <p:txBody>
          <a:bodyPr>
            <a:normAutofit/>
          </a:bodyPr>
          <a:lstStyle/>
          <a:p>
            <a:r>
              <a:rPr lang="en-US" sz="4100">
                <a:solidFill>
                  <a:srgbClr val="FFFFFF"/>
                </a:solidFill>
                <a:effectLst/>
                <a:latin typeface="Arial" panose="020B0604020202020204" pitchFamily="34" charset="0"/>
                <a:ea typeface="Times New Roman" panose="02020603050405020304" pitchFamily="18" charset="0"/>
              </a:rPr>
              <a:t>Role of government in financial development</a:t>
            </a:r>
            <a:endParaRPr lang="en-US" sz="410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CF073B8-D034-3E5F-80F3-9C458708FC34}"/>
              </a:ext>
            </a:extLst>
          </p:cNvPr>
          <p:cNvSpPr>
            <a:spLocks noGrp="1"/>
          </p:cNvSpPr>
          <p:nvPr>
            <p:ph idx="1"/>
          </p:nvPr>
        </p:nvSpPr>
        <p:spPr>
          <a:xfrm>
            <a:off x="4447308" y="591344"/>
            <a:ext cx="6906491" cy="5585619"/>
          </a:xfrm>
        </p:spPr>
        <p:txBody>
          <a:bodyPr anchor="ctr">
            <a:normAutofit/>
          </a:bodyPr>
          <a:lstStyle/>
          <a:p>
            <a:pPr marL="0" indent="0">
              <a:buNone/>
            </a:pPr>
            <a:r>
              <a:rPr lang="en-US" dirty="0"/>
              <a:t>Dr. Manish Dadhich</a:t>
            </a:r>
          </a:p>
        </p:txBody>
      </p:sp>
    </p:spTree>
    <p:extLst>
      <p:ext uri="{BB962C8B-B14F-4D97-AF65-F5344CB8AC3E}">
        <p14:creationId xmlns:p14="http://schemas.microsoft.com/office/powerpoint/2010/main" val="257505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E46962C-1E65-8734-2D83-903B3E8155A1}"/>
              </a:ext>
            </a:extLst>
          </p:cNvPr>
          <p:cNvSpPr>
            <a:spLocks noGrp="1"/>
          </p:cNvSpPr>
          <p:nvPr>
            <p:ph idx="1"/>
          </p:nvPr>
        </p:nvSpPr>
        <p:spPr>
          <a:xfrm>
            <a:off x="838200" y="1825625"/>
            <a:ext cx="10515600" cy="4351338"/>
          </a:xfrm>
        </p:spPr>
        <p:txBody>
          <a:bodyPr>
            <a:normAutofit/>
          </a:bodyPr>
          <a:lstStyle/>
          <a:p>
            <a:pPr marL="0" indent="0">
              <a:buNone/>
            </a:pPr>
            <a:r>
              <a:rPr lang="en-US"/>
              <a:t>7. </a:t>
            </a:r>
            <a:r>
              <a:rPr lang="en-US" b="1" i="0">
                <a:effectLst/>
                <a:latin typeface="Raleway" pitchFamily="2" charset="0"/>
              </a:rPr>
              <a:t>Regulatory Role:</a:t>
            </a:r>
            <a:r>
              <a:rPr lang="en-US" b="0" i="0">
                <a:effectLst/>
                <a:latin typeface="Raleway" pitchFamily="2" charset="0"/>
              </a:rPr>
              <a:t> Last but not least, it is the job of the government to ensure that each type of financial institution has its own regulator. This regulator must prevent malpractices. Malpractices can be practices that jeopardize the safety of investor funds. </a:t>
            </a:r>
          </a:p>
          <a:p>
            <a:pPr marL="0" indent="0">
              <a:buNone/>
            </a:pPr>
            <a:r>
              <a:rPr lang="en-US" b="0" i="0">
                <a:effectLst/>
                <a:latin typeface="Raleway" pitchFamily="2" charset="0"/>
              </a:rPr>
              <a:t>Alternatively, they can be practices that suppress competition in the sector. Fortunately, frameworks that define the role of regulators are already well developed in most nations. The present task of governments is just to keep pace with the technology, which in itself is quite challenging.</a:t>
            </a:r>
            <a:endParaRPr lang="en-US"/>
          </a:p>
        </p:txBody>
      </p:sp>
    </p:spTree>
    <p:extLst>
      <p:ext uri="{BB962C8B-B14F-4D97-AF65-F5344CB8AC3E}">
        <p14:creationId xmlns:p14="http://schemas.microsoft.com/office/powerpoint/2010/main" val="3529382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Bright modern kitchen">
            <a:extLst>
              <a:ext uri="{FF2B5EF4-FFF2-40B4-BE49-F238E27FC236}">
                <a16:creationId xmlns:a16="http://schemas.microsoft.com/office/drawing/2014/main" id="{F8E47AC3-BB1F-1AFB-5FFF-AF3D453F1A62}"/>
              </a:ext>
            </a:extLst>
          </p:cNvPr>
          <p:cNvPicPr>
            <a:picLocks noChangeAspect="1"/>
          </p:cNvPicPr>
          <p:nvPr/>
        </p:nvPicPr>
        <p:blipFill rotWithShape="1">
          <a:blip r:embed="rId2"/>
          <a:srcRect l="5884" r="-1" b="-1"/>
          <a:stretch/>
        </p:blipFill>
        <p:spPr>
          <a:xfrm>
            <a:off x="1" y="10"/>
            <a:ext cx="9669642" cy="6857990"/>
          </a:xfrm>
          <a:prstGeom prst="rect">
            <a:avLst/>
          </a:prstGeom>
        </p:spPr>
      </p:pic>
      <p:sp>
        <p:nvSpPr>
          <p:cNvPr id="11" name="Rectangle 10">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30C7F89-70AC-B904-BD96-C355F9E49F0D}"/>
              </a:ext>
            </a:extLst>
          </p:cNvPr>
          <p:cNvSpPr>
            <a:spLocks noGrp="1"/>
          </p:cNvSpPr>
          <p:nvPr>
            <p:ph idx="1"/>
          </p:nvPr>
        </p:nvSpPr>
        <p:spPr>
          <a:xfrm>
            <a:off x="7531610" y="1798320"/>
            <a:ext cx="3822189" cy="4378643"/>
          </a:xfrm>
        </p:spPr>
        <p:txBody>
          <a:bodyPr>
            <a:normAutofit/>
          </a:bodyPr>
          <a:lstStyle/>
          <a:p>
            <a:pPr marL="0" indent="0">
              <a:buNone/>
            </a:pPr>
            <a:r>
              <a:rPr lang="en-US" sz="6000" dirty="0"/>
              <a:t>Thank You</a:t>
            </a:r>
          </a:p>
        </p:txBody>
      </p:sp>
    </p:spTree>
    <p:extLst>
      <p:ext uri="{BB962C8B-B14F-4D97-AF65-F5344CB8AC3E}">
        <p14:creationId xmlns:p14="http://schemas.microsoft.com/office/powerpoint/2010/main" val="1772161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BE09A3-F060-2209-7952-E5EB8093E2A3}"/>
              </a:ext>
            </a:extLst>
          </p:cNvPr>
          <p:cNvSpPr>
            <a:spLocks noGrp="1"/>
          </p:cNvSpPr>
          <p:nvPr>
            <p:ph type="title"/>
          </p:nvPr>
        </p:nvSpPr>
        <p:spPr>
          <a:xfrm>
            <a:off x="686834" y="1153572"/>
            <a:ext cx="3200400" cy="4461163"/>
          </a:xfrm>
        </p:spPr>
        <p:txBody>
          <a:bodyPr>
            <a:normAutofit/>
          </a:bodyPr>
          <a:lstStyle/>
          <a:p>
            <a:r>
              <a:rPr lang="en-US" b="1" dirty="0">
                <a:solidFill>
                  <a:srgbClr val="FFFFFF"/>
                </a:solidFill>
              </a:rPr>
              <a:t>Introduction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 name="Content Placeholder 2">
            <a:extLst>
              <a:ext uri="{FF2B5EF4-FFF2-40B4-BE49-F238E27FC236}">
                <a16:creationId xmlns:a16="http://schemas.microsoft.com/office/drawing/2014/main" id="{383D1124-F26F-E5BA-0A11-79E9E583A315}"/>
              </a:ext>
            </a:extLst>
          </p:cNvPr>
          <p:cNvSpPr>
            <a:spLocks noGrp="1"/>
          </p:cNvSpPr>
          <p:nvPr>
            <p:ph idx="1"/>
          </p:nvPr>
        </p:nvSpPr>
        <p:spPr>
          <a:xfrm>
            <a:off x="4447308" y="591344"/>
            <a:ext cx="6906491" cy="5585619"/>
          </a:xfrm>
        </p:spPr>
        <p:txBody>
          <a:bodyPr anchor="ctr">
            <a:normAutofit lnSpcReduction="10000"/>
          </a:bodyPr>
          <a:lstStyle/>
          <a:p>
            <a:pPr algn="just"/>
            <a:r>
              <a:rPr lang="en-US" b="1" dirty="0">
                <a:latin typeface="Raleway" pitchFamily="2" charset="0"/>
              </a:rPr>
              <a:t>T</a:t>
            </a:r>
            <a:r>
              <a:rPr lang="en-US" b="1" i="0" dirty="0">
                <a:effectLst/>
                <a:latin typeface="Raleway" pitchFamily="2" charset="0"/>
              </a:rPr>
              <a:t>he financial system of any country is the key to its economic prosperity. It is for this reason that these financial systems need to be appropriately maintained. </a:t>
            </a:r>
          </a:p>
          <a:p>
            <a:pPr algn="just"/>
            <a:r>
              <a:rPr lang="en-US" b="1" i="0" dirty="0">
                <a:effectLst/>
                <a:latin typeface="Raleway" pitchFamily="2" charset="0"/>
              </a:rPr>
              <a:t>The government is the party that is most suited to this maintenance of financial systems. However, too much government intervention is not desirable since it interferes with the laissez-faire policy, which is important for financial markets.</a:t>
            </a:r>
          </a:p>
          <a:p>
            <a:pPr marL="0" indent="0" algn="just">
              <a:buNone/>
            </a:pPr>
            <a:br>
              <a:rPr lang="en-US" b="1" i="0" dirty="0">
                <a:effectLst/>
                <a:latin typeface="Raleway" pitchFamily="2" charset="0"/>
              </a:rPr>
            </a:br>
            <a:endParaRPr lang="en-US" b="1" dirty="0"/>
          </a:p>
        </p:txBody>
      </p:sp>
    </p:spTree>
    <p:extLst>
      <p:ext uri="{BB962C8B-B14F-4D97-AF65-F5344CB8AC3E}">
        <p14:creationId xmlns:p14="http://schemas.microsoft.com/office/powerpoint/2010/main" val="1583759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19C915-8605-E62A-7CE3-2722CAA3EA58}"/>
              </a:ext>
            </a:extLst>
          </p:cNvPr>
          <p:cNvSpPr>
            <a:spLocks noGrp="1"/>
          </p:cNvSpPr>
          <p:nvPr>
            <p:ph type="title"/>
          </p:nvPr>
        </p:nvSpPr>
        <p:spPr>
          <a:xfrm>
            <a:off x="686834" y="1153572"/>
            <a:ext cx="3200400" cy="4461163"/>
          </a:xfrm>
        </p:spPr>
        <p:txBody>
          <a:bodyPr>
            <a:normAutofit/>
          </a:bodyPr>
          <a:lstStyle/>
          <a:p>
            <a:r>
              <a:rPr lang="en-US" b="1">
                <a:solidFill>
                  <a:srgbClr val="FFFFFF"/>
                </a:solidFill>
              </a:rPr>
              <a:t>Different Roles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BA55B51-66AF-50D8-7589-1A031A2A5FFA}"/>
              </a:ext>
            </a:extLst>
          </p:cNvPr>
          <p:cNvSpPr>
            <a:spLocks noGrp="1"/>
          </p:cNvSpPr>
          <p:nvPr>
            <p:ph idx="1"/>
          </p:nvPr>
        </p:nvSpPr>
        <p:spPr>
          <a:xfrm>
            <a:off x="4447308" y="591344"/>
            <a:ext cx="6906491" cy="5585619"/>
          </a:xfrm>
        </p:spPr>
        <p:txBody>
          <a:bodyPr anchor="ctr">
            <a:normAutofit/>
          </a:bodyPr>
          <a:lstStyle/>
          <a:p>
            <a:pPr marL="514350" indent="-514350">
              <a:buFont typeface="+mj-lt"/>
              <a:buAutoNum type="arabicPeriod"/>
            </a:pPr>
            <a:r>
              <a:rPr lang="en-US" sz="3200" b="1" i="0" dirty="0">
                <a:effectLst/>
                <a:latin typeface="Raleway" pitchFamily="2" charset="0"/>
              </a:rPr>
              <a:t>Interest Rates and Loanable Funds</a:t>
            </a:r>
          </a:p>
          <a:p>
            <a:pPr marL="514350" indent="-514350">
              <a:buFont typeface="+mj-lt"/>
              <a:buAutoNum type="arabicPeriod"/>
            </a:pPr>
            <a:r>
              <a:rPr lang="en-US" sz="3200" b="1" i="0" dirty="0">
                <a:effectLst/>
                <a:latin typeface="Raleway" pitchFamily="2" charset="0"/>
              </a:rPr>
              <a:t>Reserve Requirements</a:t>
            </a:r>
            <a:endParaRPr lang="en-US" sz="3200" b="1" dirty="0">
              <a:latin typeface="Raleway" pitchFamily="2" charset="0"/>
            </a:endParaRPr>
          </a:p>
          <a:p>
            <a:pPr marL="514350" indent="-514350">
              <a:buFont typeface="+mj-lt"/>
              <a:buAutoNum type="arabicPeriod"/>
            </a:pPr>
            <a:r>
              <a:rPr lang="en-US" sz="3200" b="1" i="0" dirty="0">
                <a:effectLst/>
                <a:latin typeface="Raleway" pitchFamily="2" charset="0"/>
              </a:rPr>
              <a:t>Issuing of Money</a:t>
            </a:r>
          </a:p>
          <a:p>
            <a:pPr marL="514350" indent="-514350">
              <a:buFont typeface="+mj-lt"/>
              <a:buAutoNum type="arabicPeriod"/>
            </a:pPr>
            <a:r>
              <a:rPr lang="en-US" sz="3200" b="1" i="0" dirty="0">
                <a:effectLst/>
                <a:latin typeface="Raleway" pitchFamily="2" charset="0"/>
              </a:rPr>
              <a:t>Fiscal Policy</a:t>
            </a:r>
            <a:endParaRPr lang="en-US" sz="3200" b="1" dirty="0">
              <a:latin typeface="Raleway" pitchFamily="2" charset="0"/>
            </a:endParaRPr>
          </a:p>
          <a:p>
            <a:pPr marL="514350" indent="-514350">
              <a:buFont typeface="+mj-lt"/>
              <a:buAutoNum type="arabicPeriod"/>
            </a:pPr>
            <a:r>
              <a:rPr lang="en-US" sz="3200" b="1" i="0" dirty="0">
                <a:effectLst/>
                <a:latin typeface="Raleway" pitchFamily="2" charset="0"/>
              </a:rPr>
              <a:t>Transaction Costs and Taxes</a:t>
            </a:r>
          </a:p>
          <a:p>
            <a:pPr marL="514350" indent="-514350">
              <a:buFont typeface="+mj-lt"/>
              <a:buAutoNum type="arabicPeriod"/>
            </a:pPr>
            <a:r>
              <a:rPr lang="en-US" sz="3200" b="1" i="0" dirty="0">
                <a:effectLst/>
                <a:latin typeface="Raleway" pitchFamily="2" charset="0"/>
              </a:rPr>
              <a:t>Deposit Insurance</a:t>
            </a:r>
          </a:p>
          <a:p>
            <a:pPr marL="514350" indent="-514350">
              <a:buFont typeface="+mj-lt"/>
              <a:buAutoNum type="arabicPeriod"/>
            </a:pPr>
            <a:r>
              <a:rPr lang="en-US" sz="3200" b="1" i="0" dirty="0">
                <a:effectLst/>
                <a:latin typeface="Raleway" pitchFamily="2" charset="0"/>
              </a:rPr>
              <a:t>Regulatory Role</a:t>
            </a:r>
            <a:endParaRPr lang="en-US" sz="3200" dirty="0"/>
          </a:p>
        </p:txBody>
      </p:sp>
    </p:spTree>
    <p:extLst>
      <p:ext uri="{BB962C8B-B14F-4D97-AF65-F5344CB8AC3E}">
        <p14:creationId xmlns:p14="http://schemas.microsoft.com/office/powerpoint/2010/main" val="2150519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4EF1875-79F0-9CFD-5881-7968A0BE9288}"/>
              </a:ext>
            </a:extLst>
          </p:cNvPr>
          <p:cNvSpPr>
            <a:spLocks noGrp="1"/>
          </p:cNvSpPr>
          <p:nvPr>
            <p:ph idx="1"/>
          </p:nvPr>
        </p:nvSpPr>
        <p:spPr>
          <a:xfrm>
            <a:off x="838200" y="477998"/>
            <a:ext cx="10515600" cy="5698965"/>
          </a:xfrm>
        </p:spPr>
        <p:txBody>
          <a:bodyPr>
            <a:normAutofit/>
          </a:bodyPr>
          <a:lstStyle/>
          <a:p>
            <a:pPr marL="514350" indent="-514350" algn="just">
              <a:buAutoNum type="arabicPeriod"/>
            </a:pPr>
            <a:r>
              <a:rPr lang="en-US" sz="3200" b="1" i="0" dirty="0">
                <a:effectLst/>
                <a:latin typeface="Raleway" pitchFamily="2" charset="0"/>
              </a:rPr>
              <a:t>Interest Rates and Loanable Funds:</a:t>
            </a:r>
            <a:r>
              <a:rPr lang="en-US" sz="3200" b="0" i="0" dirty="0">
                <a:effectLst/>
                <a:latin typeface="Raleway" pitchFamily="2" charset="0"/>
              </a:rPr>
              <a:t> </a:t>
            </a:r>
          </a:p>
          <a:p>
            <a:pPr marL="0" indent="0" algn="just">
              <a:buNone/>
            </a:pPr>
            <a:r>
              <a:rPr lang="en-US" sz="3200" b="0" i="0" dirty="0">
                <a:effectLst/>
                <a:latin typeface="Raleway" pitchFamily="2" charset="0"/>
              </a:rPr>
              <a:t>The central bank, which is a quasi-government body, decides the level of interest rates in an economy. The interest rate is a very important number for the economy. </a:t>
            </a:r>
          </a:p>
          <a:p>
            <a:pPr marL="0" indent="0" algn="just">
              <a:buNone/>
            </a:pPr>
            <a:r>
              <a:rPr lang="en-US" sz="3200" b="0" i="0" dirty="0">
                <a:effectLst/>
                <a:latin typeface="Raleway" pitchFamily="2" charset="0"/>
              </a:rPr>
              <a:t>This is because the interest rate decides the time preference of people. If the interest rate is high enough, people will postpone their consumption for a future date. However, if the interest rate is low, people will consume immediately, and the savings rate will reduce. </a:t>
            </a:r>
            <a:endParaRPr lang="en-US" sz="3200" dirty="0"/>
          </a:p>
        </p:txBody>
      </p:sp>
    </p:spTree>
    <p:extLst>
      <p:ext uri="{BB962C8B-B14F-4D97-AF65-F5344CB8AC3E}">
        <p14:creationId xmlns:p14="http://schemas.microsoft.com/office/powerpoint/2010/main" val="1066329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54C8206-D858-CD96-61F1-72A04A61DDD4}"/>
              </a:ext>
            </a:extLst>
          </p:cNvPr>
          <p:cNvSpPr>
            <a:spLocks noGrp="1"/>
          </p:cNvSpPr>
          <p:nvPr>
            <p:ph idx="1"/>
          </p:nvPr>
        </p:nvSpPr>
        <p:spPr>
          <a:xfrm>
            <a:off x="838200" y="591344"/>
            <a:ext cx="10515600" cy="5585619"/>
          </a:xfrm>
        </p:spPr>
        <p:txBody>
          <a:bodyPr>
            <a:normAutofit/>
          </a:bodyPr>
          <a:lstStyle/>
          <a:p>
            <a:pPr marL="0" indent="0" algn="just">
              <a:buNone/>
            </a:pPr>
            <a:r>
              <a:rPr lang="en-US" sz="3200" b="1" i="0" dirty="0">
                <a:effectLst/>
                <a:latin typeface="Raleway" pitchFamily="2" charset="0"/>
              </a:rPr>
              <a:t>2. Reserve Requirements:</a:t>
            </a:r>
            <a:r>
              <a:rPr lang="en-US" sz="3200" b="0" i="0" dirty="0">
                <a:effectLst/>
                <a:latin typeface="Raleway" pitchFamily="2" charset="0"/>
              </a:rPr>
              <a:t> </a:t>
            </a:r>
          </a:p>
          <a:p>
            <a:pPr marL="0" indent="0" algn="just">
              <a:buNone/>
            </a:pPr>
            <a:r>
              <a:rPr lang="en-US" sz="3200" b="0" i="0" dirty="0">
                <a:effectLst/>
                <a:latin typeface="Raleway" pitchFamily="2" charset="0"/>
              </a:rPr>
              <a:t>The modern banking system is based on the concept of fractional reserve banking. This means that modern banks need to keep a fraction of their reserve with the central bank before they lend out the rest of the money. </a:t>
            </a:r>
          </a:p>
          <a:p>
            <a:pPr marL="0" indent="0" algn="just">
              <a:buNone/>
            </a:pPr>
            <a:r>
              <a:rPr lang="en-US" sz="3200" b="0" i="0" dirty="0">
                <a:effectLst/>
                <a:latin typeface="Raleway" pitchFamily="2" charset="0"/>
              </a:rPr>
              <a:t>Hence, if the proportion of funds which they need to keep with the central bank increases, the amount of loanable funds decreases correspondingly, the government can increase or decrease the reserve requirement in order to regulate the money supply.</a:t>
            </a:r>
            <a:endParaRPr lang="en-US" sz="3200" dirty="0"/>
          </a:p>
        </p:txBody>
      </p:sp>
    </p:spTree>
    <p:extLst>
      <p:ext uri="{BB962C8B-B14F-4D97-AF65-F5344CB8AC3E}">
        <p14:creationId xmlns:p14="http://schemas.microsoft.com/office/powerpoint/2010/main" val="288214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95B08D1-73AD-34EA-779C-BC3B4FC359B1}"/>
              </a:ext>
            </a:extLst>
          </p:cNvPr>
          <p:cNvSpPr>
            <a:spLocks noGrp="1"/>
          </p:cNvSpPr>
          <p:nvPr>
            <p:ph idx="1"/>
          </p:nvPr>
        </p:nvSpPr>
        <p:spPr>
          <a:xfrm>
            <a:off x="838200" y="944880"/>
            <a:ext cx="10515600" cy="5232083"/>
          </a:xfrm>
        </p:spPr>
        <p:txBody>
          <a:bodyPr>
            <a:normAutofit/>
          </a:bodyPr>
          <a:lstStyle/>
          <a:p>
            <a:pPr marL="0" indent="0" algn="just">
              <a:buNone/>
            </a:pPr>
            <a:r>
              <a:rPr lang="en-US" sz="3200" dirty="0"/>
              <a:t>3. </a:t>
            </a:r>
            <a:r>
              <a:rPr lang="en-US" sz="3200" b="1" i="0" dirty="0">
                <a:effectLst/>
                <a:latin typeface="Raleway" pitchFamily="2" charset="0"/>
              </a:rPr>
              <a:t>Minting of Money:</a:t>
            </a:r>
            <a:r>
              <a:rPr lang="en-US" sz="3200" b="0" i="0" dirty="0">
                <a:effectLst/>
                <a:latin typeface="Raleway" pitchFamily="2" charset="0"/>
              </a:rPr>
              <a:t> The government is the only agency which is authorized to create money supply in a country. </a:t>
            </a:r>
          </a:p>
          <a:p>
            <a:pPr marL="0" indent="0" algn="just">
              <a:buNone/>
            </a:pPr>
            <a:r>
              <a:rPr lang="en-US" sz="3200" b="0" i="0" dirty="0">
                <a:effectLst/>
                <a:latin typeface="Raleway" pitchFamily="2" charset="0"/>
              </a:rPr>
              <a:t>Therefore, it is the responsibility of the government to ensure that excess money is not printed and flooded in the market. Financial systems tend to fail if there is excessive inflation in the economy. </a:t>
            </a:r>
          </a:p>
          <a:p>
            <a:pPr marL="0" indent="0" algn="just">
              <a:buNone/>
            </a:pPr>
            <a:r>
              <a:rPr lang="en-US" sz="3200" b="0" i="0" dirty="0">
                <a:effectLst/>
                <a:latin typeface="Raleway" pitchFamily="2" charset="0"/>
              </a:rPr>
              <a:t>Countries like Zimbabwe provide good examples to study this fact.</a:t>
            </a:r>
            <a:endParaRPr lang="en-US" sz="3200" dirty="0"/>
          </a:p>
        </p:txBody>
      </p:sp>
    </p:spTree>
    <p:extLst>
      <p:ext uri="{BB962C8B-B14F-4D97-AF65-F5344CB8AC3E}">
        <p14:creationId xmlns:p14="http://schemas.microsoft.com/office/powerpoint/2010/main" val="3415133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62AC5C9-882B-7122-77C0-F0A24074A26A}"/>
              </a:ext>
            </a:extLst>
          </p:cNvPr>
          <p:cNvSpPr>
            <a:spLocks noGrp="1"/>
          </p:cNvSpPr>
          <p:nvPr>
            <p:ph idx="1"/>
          </p:nvPr>
        </p:nvSpPr>
        <p:spPr>
          <a:xfrm>
            <a:off x="838200" y="883920"/>
            <a:ext cx="10515600" cy="5293043"/>
          </a:xfrm>
        </p:spPr>
        <p:txBody>
          <a:bodyPr>
            <a:normAutofit/>
          </a:bodyPr>
          <a:lstStyle/>
          <a:p>
            <a:pPr marL="0" indent="0" algn="just">
              <a:buNone/>
            </a:pPr>
            <a:r>
              <a:rPr lang="en-US" sz="3200" b="1" i="0" dirty="0">
                <a:effectLst/>
                <a:latin typeface="Raleway" pitchFamily="2" charset="0"/>
              </a:rPr>
              <a:t>4. Fiscal Policy:</a:t>
            </a:r>
            <a:r>
              <a:rPr lang="en-US" sz="3200" b="0" i="0" dirty="0">
                <a:effectLst/>
                <a:latin typeface="Raleway" pitchFamily="2" charset="0"/>
              </a:rPr>
              <a:t> </a:t>
            </a:r>
          </a:p>
          <a:p>
            <a:pPr marL="0" indent="0" algn="just">
              <a:buNone/>
            </a:pPr>
            <a:r>
              <a:rPr lang="en-US" sz="3200" b="0" i="0" dirty="0">
                <a:effectLst/>
                <a:latin typeface="Raleway" pitchFamily="2" charset="0"/>
              </a:rPr>
              <a:t>The government can also regulate the functioning of the financial system with its fiscal policy. Normally, countries where governments spend most of the money, do not have well developed financial systems. This is because there is already infrastructure in place to sell government-backed securities. </a:t>
            </a:r>
          </a:p>
          <a:p>
            <a:pPr marL="0" indent="0" algn="just">
              <a:buNone/>
            </a:pPr>
            <a:r>
              <a:rPr lang="en-US" sz="3200" b="0" i="0" dirty="0">
                <a:effectLst/>
                <a:latin typeface="Raleway" pitchFamily="2" charset="0"/>
              </a:rPr>
              <a:t>However, if capital does not flow into private hands via the equity market and bank loans, other channels of financing remain underdeveloped. </a:t>
            </a:r>
          </a:p>
        </p:txBody>
      </p:sp>
    </p:spTree>
    <p:extLst>
      <p:ext uri="{BB962C8B-B14F-4D97-AF65-F5344CB8AC3E}">
        <p14:creationId xmlns:p14="http://schemas.microsoft.com/office/powerpoint/2010/main" val="751675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57DD842-466B-4DA5-AFFD-0D9F85EC080A}"/>
              </a:ext>
            </a:extLst>
          </p:cNvPr>
          <p:cNvSpPr>
            <a:spLocks noGrp="1"/>
          </p:cNvSpPr>
          <p:nvPr>
            <p:ph idx="1"/>
          </p:nvPr>
        </p:nvSpPr>
        <p:spPr>
          <a:xfrm>
            <a:off x="838200" y="591344"/>
            <a:ext cx="10515600" cy="5585619"/>
          </a:xfrm>
        </p:spPr>
        <p:txBody>
          <a:bodyPr>
            <a:normAutofit/>
          </a:bodyPr>
          <a:lstStyle/>
          <a:p>
            <a:pPr marL="0" indent="0" algn="just">
              <a:buNone/>
            </a:pPr>
            <a:r>
              <a:rPr lang="en-US" dirty="0"/>
              <a:t>5. </a:t>
            </a:r>
            <a:r>
              <a:rPr lang="en-US" b="1" i="0" dirty="0">
                <a:effectLst/>
                <a:latin typeface="Raleway" pitchFamily="2" charset="0"/>
              </a:rPr>
              <a:t>Transaction Costs and Taxes:</a:t>
            </a:r>
          </a:p>
          <a:p>
            <a:pPr marL="0" indent="0" algn="just">
              <a:buNone/>
            </a:pPr>
            <a:r>
              <a:rPr lang="en-US" b="0" i="0" dirty="0">
                <a:effectLst/>
                <a:latin typeface="Raleway" pitchFamily="2" charset="0"/>
              </a:rPr>
              <a:t>Governments can severely impact the functioning of credit markets if they start levying excessively high transaction costs. A transaction cost creates friction in the financial market. They deter investors from trading more often.</a:t>
            </a:r>
          </a:p>
          <a:p>
            <a:pPr marL="0" indent="0" algn="just">
              <a:buNone/>
            </a:pPr>
            <a:r>
              <a:rPr lang="en-US" b="0" i="0" dirty="0">
                <a:effectLst/>
                <a:latin typeface="Raleway" pitchFamily="2" charset="0"/>
              </a:rPr>
              <a:t>Hence, it is the job of the government not to treat financial markets as a source of revenue. The taxes and charges imposed on the financial markets should be minimal as a turnaround in the financial markets means that there is more liquidity in the financial system. </a:t>
            </a:r>
          </a:p>
          <a:p>
            <a:pPr marL="0" indent="0" algn="just">
              <a:buNone/>
            </a:pPr>
            <a:r>
              <a:rPr lang="en-US" b="0" i="0" dirty="0">
                <a:effectLst/>
                <a:latin typeface="Raleway" pitchFamily="2" charset="0"/>
              </a:rPr>
              <a:t>Liquidity is a desirable quality since it promotes investments and increases economic growth as well as prosperity.</a:t>
            </a:r>
            <a:endParaRPr lang="en-US" dirty="0"/>
          </a:p>
        </p:txBody>
      </p:sp>
    </p:spTree>
    <p:extLst>
      <p:ext uri="{BB962C8B-B14F-4D97-AF65-F5344CB8AC3E}">
        <p14:creationId xmlns:p14="http://schemas.microsoft.com/office/powerpoint/2010/main" val="1348921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CD69A35-2DCC-9968-DAF3-3D7E2197F17C}"/>
              </a:ext>
            </a:extLst>
          </p:cNvPr>
          <p:cNvSpPr>
            <a:spLocks noGrp="1"/>
          </p:cNvSpPr>
          <p:nvPr>
            <p:ph idx="1"/>
          </p:nvPr>
        </p:nvSpPr>
        <p:spPr>
          <a:xfrm>
            <a:off x="838200" y="1825625"/>
            <a:ext cx="10515600" cy="4351338"/>
          </a:xfrm>
        </p:spPr>
        <p:txBody>
          <a:bodyPr>
            <a:normAutofit/>
          </a:bodyPr>
          <a:lstStyle/>
          <a:p>
            <a:pPr marL="0" indent="0">
              <a:buNone/>
            </a:pPr>
            <a:r>
              <a:rPr lang="en-US"/>
              <a:t>6. </a:t>
            </a:r>
            <a:r>
              <a:rPr lang="en-US" b="1" i="0">
                <a:effectLst/>
                <a:latin typeface="Raleway" pitchFamily="2" charset="0"/>
              </a:rPr>
              <a:t>Deposit Insurance:</a:t>
            </a:r>
            <a:r>
              <a:rPr lang="en-US" b="0" i="0">
                <a:effectLst/>
                <a:latin typeface="Raleway" pitchFamily="2" charset="0"/>
              </a:rPr>
              <a:t> </a:t>
            </a:r>
          </a:p>
          <a:p>
            <a:pPr marL="0" indent="0">
              <a:buNone/>
            </a:pPr>
            <a:r>
              <a:rPr lang="en-US" b="0" i="0">
                <a:effectLst/>
                <a:latin typeface="Raleway" pitchFamily="2" charset="0"/>
              </a:rPr>
              <a:t>The government also has the responsibility to stabilize the banking system. Usually, this is done by providing deposit insurance. Governments all over the world guarantee the safety of depositor funds up to a certain amount. </a:t>
            </a:r>
          </a:p>
          <a:p>
            <a:pPr marL="0" indent="0">
              <a:buNone/>
            </a:pPr>
            <a:r>
              <a:rPr lang="en-US" b="0" i="0">
                <a:effectLst/>
                <a:latin typeface="Raleway" pitchFamily="2" charset="0"/>
              </a:rPr>
              <a:t>This is a very important function since, without this function, the funds which are deposited with banks would reduce drastically. As a result, the flow of funds from the idle to the industrious would be impacted.</a:t>
            </a:r>
            <a:endParaRPr lang="en-US"/>
          </a:p>
        </p:txBody>
      </p:sp>
    </p:spTree>
    <p:extLst>
      <p:ext uri="{BB962C8B-B14F-4D97-AF65-F5344CB8AC3E}">
        <p14:creationId xmlns:p14="http://schemas.microsoft.com/office/powerpoint/2010/main" val="35309020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729</Words>
  <Application>Microsoft Office PowerPoint</Application>
  <PresentationFormat>Widescreen</PresentationFormat>
  <Paragraphs>36</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Raleway</vt:lpstr>
      <vt:lpstr>Office Theme</vt:lpstr>
      <vt:lpstr>Role of government in financial development</vt:lpstr>
      <vt:lpstr>Introduction</vt:lpstr>
      <vt:lpstr>Different Roles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government in financial development</dc:title>
  <dc:creator>Manish Dadhich</dc:creator>
  <cp:lastModifiedBy>Manish Dadhich</cp:lastModifiedBy>
  <cp:revision>10</cp:revision>
  <dcterms:created xsi:type="dcterms:W3CDTF">2023-01-19T08:54:06Z</dcterms:created>
  <dcterms:modified xsi:type="dcterms:W3CDTF">2023-01-19T09:37:11Z</dcterms:modified>
</cp:coreProperties>
</file>