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3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Global Banking Scenario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Manish </a:t>
            </a:r>
            <a:r>
              <a:rPr lang="en-US" dirty="0" err="1" smtClean="0"/>
              <a:t>Dadhich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Cont’d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The International Bank for Reconstruction and Development (IBRD)</a:t>
            </a:r>
          </a:p>
          <a:p>
            <a:pPr algn="just"/>
            <a:r>
              <a:rPr lang="en-US" sz="2400" dirty="0" smtClean="0"/>
              <a:t>The International Development Association (IDA). </a:t>
            </a:r>
          </a:p>
          <a:p>
            <a:pPr algn="just"/>
            <a:r>
              <a:rPr lang="en-US" sz="2400" dirty="0" smtClean="0"/>
              <a:t>The International Finance Corporation (IFC).</a:t>
            </a:r>
          </a:p>
          <a:p>
            <a:pPr algn="just"/>
            <a:r>
              <a:rPr lang="en-US" sz="2400" dirty="0" smtClean="0"/>
              <a:t>The Multilateral Investment Guarantee Agency (MICA).</a:t>
            </a:r>
          </a:p>
          <a:p>
            <a:pPr algn="just"/>
            <a:r>
              <a:rPr lang="en-US" sz="2400" dirty="0" smtClean="0"/>
              <a:t>The International Centre for Settlement of Investment Disputes (ICSID)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New Development Bank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Autofit/>
          </a:bodyPr>
          <a:lstStyle/>
          <a:p>
            <a:pPr algn="just"/>
            <a:r>
              <a:rPr lang="en-US" sz="2400" b="1" dirty="0" smtClean="0"/>
              <a:t>New Development Bank – (NDB): </a:t>
            </a:r>
            <a:r>
              <a:rPr lang="en-US" sz="2400" dirty="0" smtClean="0"/>
              <a:t>This was formerly referred to as the BRICS Development Bank. </a:t>
            </a:r>
          </a:p>
          <a:p>
            <a:pPr algn="just"/>
            <a:r>
              <a:rPr lang="en-US" sz="2400" dirty="0" smtClean="0"/>
              <a:t>It is a multilateral development bank established by BRICS countries - Brazil, Russia, India, China and South Africa. </a:t>
            </a:r>
          </a:p>
          <a:p>
            <a:pPr algn="just"/>
            <a:r>
              <a:rPr lang="en-US" sz="2400" dirty="0" smtClean="0"/>
              <a:t>The bank supports public or private Projects through loans, guarantees, equity participation and other financial instruments. </a:t>
            </a:r>
          </a:p>
          <a:p>
            <a:pPr algn="just"/>
            <a:r>
              <a:rPr lang="en-US" sz="2400" dirty="0" smtClean="0"/>
              <a:t>NDB also co-operates with international organizations and other financial entities and provide technical assistance for projects to be supported by the Bank.</a:t>
            </a:r>
          </a:p>
          <a:p>
            <a:pPr algn="just"/>
            <a:r>
              <a:rPr lang="en-US" sz="2400" dirty="0" smtClean="0"/>
              <a:t> Established in July 2015 the bank is headquartered in Shanghai, China.</a:t>
            </a:r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Conclusion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To most consumers who use international banking services, selling or redeeming international travelers </a:t>
            </a:r>
            <a:r>
              <a:rPr lang="en-US" sz="2800" dirty="0" err="1" smtClean="0"/>
              <a:t>cheques</a:t>
            </a:r>
            <a:r>
              <a:rPr lang="en-US" sz="2800" dirty="0" smtClean="0"/>
              <a:t> may be the only direct contact they ever make with an international bank. </a:t>
            </a:r>
          </a:p>
          <a:p>
            <a:pPr algn="just"/>
            <a:r>
              <a:rPr lang="en-US" sz="2800" dirty="0" smtClean="0"/>
              <a:t>However, the role of the international bank in these major functions is far more significant than just what it does for the average retail customer.</a:t>
            </a:r>
          </a:p>
          <a:p>
            <a:pPr algn="just"/>
            <a:endParaRPr 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1500" dirty="0" smtClean="0"/>
              <a:t>Thx</a:t>
            </a:r>
            <a:endParaRPr lang="en-US" sz="115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Introduction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The various international activities of banks have evolved fairly </a:t>
            </a:r>
            <a:r>
              <a:rPr lang="en-US" dirty="0" smtClean="0"/>
              <a:t>&amp; rapidly </a:t>
            </a:r>
            <a:r>
              <a:rPr lang="en-US" dirty="0" smtClean="0"/>
              <a:t>during the past three decades or so. </a:t>
            </a:r>
          </a:p>
          <a:p>
            <a:pPr algn="just"/>
            <a:r>
              <a:rPr lang="en-US" dirty="0" smtClean="0"/>
              <a:t>New activities were initiated by international banks in the 1970s and 1980s. These, included Eurocurrency trading, syndicated Eurobond lending, and merchant banking.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Global Banking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In the late 1980s and early 1990s, international banks entered into a number of innovative activities including derivatives trading, global money market-making, </a:t>
            </a:r>
            <a:r>
              <a:rPr lang="en-US" dirty="0" smtClean="0"/>
              <a:t> </a:t>
            </a:r>
            <a:r>
              <a:rPr lang="en-US" dirty="0" smtClean="0"/>
              <a:t>loan portfolio management, and private banking. Banks have added new operations in these innovative areas including creation of </a:t>
            </a:r>
            <a:r>
              <a:rPr lang="en-US" dirty="0" smtClean="0"/>
              <a:t>secondary </a:t>
            </a:r>
            <a:r>
              <a:rPr lang="en-US" dirty="0" smtClean="0"/>
              <a:t>markets in currency and interest rate </a:t>
            </a:r>
            <a:r>
              <a:rPr lang="en-US" dirty="0" smtClean="0"/>
              <a:t>swaps and </a:t>
            </a:r>
            <a:r>
              <a:rPr lang="en-US" dirty="0" smtClean="0"/>
              <a:t>global financial services for MNCs, including bond repurchase agreements, Euro-commercial paper, and </a:t>
            </a:r>
            <a:r>
              <a:rPr lang="en-US" dirty="0" smtClean="0"/>
              <a:t> </a:t>
            </a:r>
            <a:r>
              <a:rPr lang="en-US" dirty="0" smtClean="0"/>
              <a:t>derivatives for hedging a variety of prices.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International banking operations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 smtClean="0"/>
              <a:t>International banks also can be characterized by the way they are structured to do international banking operations. </a:t>
            </a:r>
          </a:p>
          <a:p>
            <a:pPr algn="just"/>
            <a:r>
              <a:rPr lang="en-US" dirty="0" smtClean="0"/>
              <a:t>They may do a full line of banking, i.e., take deposits, make loans, do foreign exchange trading, in the form of subsidiaries or branches. </a:t>
            </a:r>
          </a:p>
          <a:p>
            <a:pPr algn="just"/>
            <a:r>
              <a:rPr lang="en-US" dirty="0" smtClean="0"/>
              <a:t>They may operate agencies in foreign countries. Agencies cannot do a full line of banking because they cannot take deposits. </a:t>
            </a:r>
          </a:p>
          <a:p>
            <a:pPr algn="just"/>
            <a:r>
              <a:rPr lang="en-US" dirty="0" smtClean="0"/>
              <a:t>They can, however, maintain credit balances by borrowing fund </a:t>
            </a:r>
            <a:r>
              <a:rPr lang="en-US" dirty="0" smtClean="0"/>
              <a:t>and </a:t>
            </a:r>
            <a:r>
              <a:rPr lang="en-US" dirty="0" smtClean="0"/>
              <a:t>capital markets or by being funded by the parent banking firms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3200" b="1" dirty="0" smtClean="0"/>
              <a:t>International banking operations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International banks usually have representative offices in foreign countries and some operate security affiliates, wholly-owned subsidiaries, which perform brokerage, underwriting, and other investment banking functions.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The Bank for International Settlements (BIS)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One institution does make an attempt to regulate international banking on a global basis. </a:t>
            </a:r>
          </a:p>
          <a:p>
            <a:pPr algn="just"/>
            <a:r>
              <a:rPr lang="en-US" sz="2400" dirty="0" smtClean="0"/>
              <a:t>This is the Bank for International Settlements (BIS), located in Basle, Switzerland. </a:t>
            </a:r>
          </a:p>
          <a:p>
            <a:pPr algn="just"/>
            <a:r>
              <a:rPr lang="en-US" sz="2400" dirty="0" smtClean="0"/>
              <a:t>The BIS was established in 1930 by the central banks of Belgium, France, Germany, Italy, Japan, and the United Kingdom. </a:t>
            </a:r>
          </a:p>
          <a:p>
            <a:pPr algn="just"/>
            <a:r>
              <a:rPr lang="en-US" sz="2400" dirty="0" smtClean="0"/>
              <a:t>It has been referred to as a central bank for central bankers. </a:t>
            </a:r>
          </a:p>
          <a:p>
            <a:pPr algn="just"/>
            <a:r>
              <a:rPr lang="en-US" sz="2400" dirty="0" smtClean="0"/>
              <a:t>The BIS serves its member banks by facilitating international banking agreements.</a:t>
            </a:r>
          </a:p>
          <a:p>
            <a:pPr algn="just"/>
            <a:r>
              <a:rPr lang="en-US" sz="2400" dirty="0" smtClean="0"/>
              <a:t>The recent Basle Agreement on capital adequacy for banks worldwide is an </a:t>
            </a:r>
            <a:r>
              <a:rPr lang="en-US" sz="2400" dirty="0" smtClean="0"/>
              <a:t>example </a:t>
            </a:r>
            <a:r>
              <a:rPr lang="en-US" sz="2400" dirty="0" smtClean="0"/>
              <a:t>of such an agreement.</a:t>
            </a:r>
          </a:p>
          <a:p>
            <a:pPr algn="just"/>
            <a:r>
              <a:rPr lang="en-US" sz="2400" dirty="0" smtClean="0"/>
              <a:t>It also serves to protect the integrity of its members' currencies by supporting them with currency market operations.</a:t>
            </a:r>
          </a:p>
          <a:p>
            <a:pPr algn="just"/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3600" b="1" dirty="0" smtClean="0"/>
              <a:t>International banks are essentially organized to provide six major functions: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International trade finance,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foreign exchange operations,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Eurocurrency operations,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investment </a:t>
            </a:r>
            <a:r>
              <a:rPr lang="en-US" dirty="0" smtClean="0"/>
              <a:t>banking, and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global custody and settlement. </a:t>
            </a:r>
          </a:p>
          <a:p>
            <a:pPr marL="514350" indent="-51435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The World Bank group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Originated as a result of the </a:t>
            </a:r>
            <a:r>
              <a:rPr lang="en-US" sz="2800" dirty="0" err="1" smtClean="0"/>
              <a:t>Bretton</a:t>
            </a:r>
            <a:r>
              <a:rPr lang="en-US" sz="2800" dirty="0" smtClean="0"/>
              <a:t> Woods Conferences of 1944, is one of the world’s largest sources of development assistance and it has extended assistance to more than 100 developing economies, bringing a mix of finance and ideas to improve living standards and eliminate the worst forms of poverty.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The World Bank group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The World Bank group consists of five institutions.</a:t>
            </a:r>
          </a:p>
          <a:p>
            <a:pPr algn="just"/>
            <a:r>
              <a:rPr lang="en-US" sz="2800" dirty="0" smtClean="0"/>
              <a:t>The World Bank Group consists of five closely associated institutions, each institution   playing a distinct role in the mission to fight poverty and improve living standards for people in the developing world. </a:t>
            </a:r>
          </a:p>
          <a:p>
            <a:pPr algn="just"/>
            <a:r>
              <a:rPr lang="en-US" sz="2800" dirty="0" smtClean="0"/>
              <a:t>The term World Bank refers specifically to </a:t>
            </a:r>
            <a:r>
              <a:rPr lang="en-US" sz="2800" dirty="0" smtClean="0"/>
              <a:t>the </a:t>
            </a:r>
            <a:r>
              <a:rPr lang="en-US" sz="2800" dirty="0" smtClean="0"/>
              <a:t>five following banks: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738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Global Banking Scenario </vt:lpstr>
      <vt:lpstr>Introduction</vt:lpstr>
      <vt:lpstr>Global Banking</vt:lpstr>
      <vt:lpstr>International banking operations</vt:lpstr>
      <vt:lpstr>International banking operations</vt:lpstr>
      <vt:lpstr>The Bank for International Settlements (BIS)</vt:lpstr>
      <vt:lpstr>International banks are essentially organized to provide six major functions:</vt:lpstr>
      <vt:lpstr>The World Bank group</vt:lpstr>
      <vt:lpstr>The World Bank group</vt:lpstr>
      <vt:lpstr>Cont’d</vt:lpstr>
      <vt:lpstr>New Development Bank</vt:lpstr>
      <vt:lpstr>Conclusion</vt:lpstr>
      <vt:lpstr>Slide 13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Banking Scenario </dc:title>
  <dc:creator>Manish</dc:creator>
  <cp:lastModifiedBy>Manish</cp:lastModifiedBy>
  <cp:revision>4</cp:revision>
  <dcterms:created xsi:type="dcterms:W3CDTF">2006-08-16T00:00:00Z</dcterms:created>
  <dcterms:modified xsi:type="dcterms:W3CDTF">2018-09-18T07:36:58Z</dcterms:modified>
</cp:coreProperties>
</file>