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6" r:id="rId2"/>
    <p:sldId id="257" r:id="rId3"/>
    <p:sldId id="258" r:id="rId4"/>
    <p:sldId id="259" r:id="rId5"/>
    <p:sldId id="260" r:id="rId6"/>
    <p:sldId id="285" r:id="rId7"/>
    <p:sldId id="279" r:id="rId8"/>
    <p:sldId id="286" r:id="rId9"/>
    <p:sldId id="288" r:id="rId10"/>
    <p:sldId id="261" r:id="rId11"/>
    <p:sldId id="262" r:id="rId12"/>
    <p:sldId id="263" r:id="rId13"/>
    <p:sldId id="280" r:id="rId14"/>
    <p:sldId id="264" r:id="rId15"/>
    <p:sldId id="265" r:id="rId16"/>
    <p:sldId id="294" r:id="rId17"/>
    <p:sldId id="295" r:id="rId18"/>
    <p:sldId id="292" r:id="rId19"/>
    <p:sldId id="296" r:id="rId20"/>
    <p:sldId id="293" r:id="rId21"/>
    <p:sldId id="289" r:id="rId22"/>
    <p:sldId id="266" r:id="rId23"/>
    <p:sldId id="298" r:id="rId24"/>
    <p:sldId id="299" r:id="rId25"/>
    <p:sldId id="281" r:id="rId26"/>
    <p:sldId id="267" r:id="rId27"/>
    <p:sldId id="282" r:id="rId28"/>
    <p:sldId id="268" r:id="rId29"/>
    <p:sldId id="269" r:id="rId30"/>
    <p:sldId id="283" r:id="rId31"/>
    <p:sldId id="270" r:id="rId32"/>
    <p:sldId id="271" r:id="rId33"/>
    <p:sldId id="275" r:id="rId34"/>
    <p:sldId id="276" r:id="rId35"/>
    <p:sldId id="303" r:id="rId36"/>
    <p:sldId id="272" r:id="rId37"/>
    <p:sldId id="273" r:id="rId38"/>
    <p:sldId id="274" r:id="rId39"/>
    <p:sldId id="284" r:id="rId40"/>
    <p:sldId id="277" r:id="rId41"/>
    <p:sldId id="300" r:id="rId42"/>
    <p:sldId id="301" r:id="rId43"/>
    <p:sldId id="302" r:id="rId44"/>
    <p:sldId id="278" r:id="rId45"/>
    <p:sldId id="290" r:id="rId46"/>
    <p:sldId id="291" r:id="rId47"/>
    <p:sldId id="297" r:id="rId48"/>
  </p:sldIdLst>
  <p:sldSz cx="13411200" cy="7543800"/>
  <p:notesSz cx="10058400" cy="75438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816" y="66"/>
      </p:cViewPr>
      <p:guideLst>
        <p:guide orient="horz" pos="288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diagrams/_rels/data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2CBA78-2466-40CA-9002-7544A486C245}"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9041B5B0-4CD5-4901-90AF-BF6488748850}">
      <dgm:prSet/>
      <dgm:spPr/>
      <dgm:t>
        <a:bodyPr/>
        <a:lstStyle/>
        <a:p>
          <a:r>
            <a:rPr lang="en-US" b="1"/>
            <a:t>Definition of Budget</a:t>
          </a:r>
          <a:endParaRPr lang="en-US"/>
        </a:p>
      </dgm:t>
    </dgm:pt>
    <dgm:pt modelId="{8EA312B3-6445-4E90-ADCC-3A72721F0D71}" type="parTrans" cxnId="{7C51E739-1B1A-48D4-9955-8AB2EEC45623}">
      <dgm:prSet/>
      <dgm:spPr/>
      <dgm:t>
        <a:bodyPr/>
        <a:lstStyle/>
        <a:p>
          <a:endParaRPr lang="en-US"/>
        </a:p>
      </dgm:t>
    </dgm:pt>
    <dgm:pt modelId="{BDE59B26-64A8-4303-8EB6-423389CA8649}" type="sibTrans" cxnId="{7C51E739-1B1A-48D4-9955-8AB2EEC45623}">
      <dgm:prSet/>
      <dgm:spPr/>
      <dgm:t>
        <a:bodyPr/>
        <a:lstStyle/>
        <a:p>
          <a:endParaRPr lang="en-US"/>
        </a:p>
      </dgm:t>
    </dgm:pt>
    <dgm:pt modelId="{EDC95E35-004B-4532-A606-50ABF63DA839}">
      <dgm:prSet/>
      <dgm:spPr/>
      <dgm:t>
        <a:bodyPr/>
        <a:lstStyle/>
        <a:p>
          <a:r>
            <a:rPr lang="en-US" b="1"/>
            <a:t>Budget Sector and Types of Budget</a:t>
          </a:r>
          <a:endParaRPr lang="en-US"/>
        </a:p>
      </dgm:t>
    </dgm:pt>
    <dgm:pt modelId="{5220A6EC-A6F8-4672-A8F2-08053617459A}" type="parTrans" cxnId="{07D95335-D417-43E8-9B52-A5EF45327DC1}">
      <dgm:prSet/>
      <dgm:spPr/>
      <dgm:t>
        <a:bodyPr/>
        <a:lstStyle/>
        <a:p>
          <a:endParaRPr lang="en-US"/>
        </a:p>
      </dgm:t>
    </dgm:pt>
    <dgm:pt modelId="{1CB72538-472B-4AB1-B5B0-C05E2910505E}" type="sibTrans" cxnId="{07D95335-D417-43E8-9B52-A5EF45327DC1}">
      <dgm:prSet/>
      <dgm:spPr/>
      <dgm:t>
        <a:bodyPr/>
        <a:lstStyle/>
        <a:p>
          <a:endParaRPr lang="en-US"/>
        </a:p>
      </dgm:t>
    </dgm:pt>
    <dgm:pt modelId="{8E945434-6B5D-4E3D-81D1-0AEA035F79DB}">
      <dgm:prSet/>
      <dgm:spPr/>
      <dgm:t>
        <a:bodyPr/>
        <a:lstStyle/>
        <a:p>
          <a:r>
            <a:rPr lang="en-US" b="1"/>
            <a:t>Capital Budgetin</a:t>
          </a:r>
          <a:r>
            <a:rPr lang="en-US" b="1" u="heavy">
              <a:uFillTx/>
            </a:rPr>
            <a:t>g</a:t>
          </a:r>
          <a:endParaRPr lang="en-US"/>
        </a:p>
      </dgm:t>
    </dgm:pt>
    <dgm:pt modelId="{E095F314-0904-4D08-9BC0-FEBAECB80E6C}" type="parTrans" cxnId="{E86BB1C2-6551-4546-933A-068A69994641}">
      <dgm:prSet/>
      <dgm:spPr/>
      <dgm:t>
        <a:bodyPr/>
        <a:lstStyle/>
        <a:p>
          <a:endParaRPr lang="en-US"/>
        </a:p>
      </dgm:t>
    </dgm:pt>
    <dgm:pt modelId="{00931A64-242C-4501-A274-AC067859650B}" type="sibTrans" cxnId="{E86BB1C2-6551-4546-933A-068A69994641}">
      <dgm:prSet/>
      <dgm:spPr/>
      <dgm:t>
        <a:bodyPr/>
        <a:lstStyle/>
        <a:p>
          <a:endParaRPr lang="en-US"/>
        </a:p>
      </dgm:t>
    </dgm:pt>
    <dgm:pt modelId="{5767101A-AE14-4D9C-8BCE-F7FA7BF38885}">
      <dgm:prSet/>
      <dgm:spPr/>
      <dgm:t>
        <a:bodyPr/>
        <a:lstStyle/>
        <a:p>
          <a:r>
            <a:rPr lang="en-US" b="1"/>
            <a:t>Importance of Capital Budgeting</a:t>
          </a:r>
          <a:endParaRPr lang="en-US"/>
        </a:p>
      </dgm:t>
    </dgm:pt>
    <dgm:pt modelId="{A98A306D-06AD-4247-AFE9-08107F208716}" type="parTrans" cxnId="{3767E58B-DC41-4EAA-952D-7710851D7807}">
      <dgm:prSet/>
      <dgm:spPr/>
      <dgm:t>
        <a:bodyPr/>
        <a:lstStyle/>
        <a:p>
          <a:endParaRPr lang="en-US"/>
        </a:p>
      </dgm:t>
    </dgm:pt>
    <dgm:pt modelId="{472E1F71-DE59-4565-8687-553A0D4585C8}" type="sibTrans" cxnId="{3767E58B-DC41-4EAA-952D-7710851D7807}">
      <dgm:prSet/>
      <dgm:spPr/>
      <dgm:t>
        <a:bodyPr/>
        <a:lstStyle/>
        <a:p>
          <a:endParaRPr lang="en-US"/>
        </a:p>
      </dgm:t>
    </dgm:pt>
    <dgm:pt modelId="{E74801FD-0EEE-496A-962D-C7B5C3FDE814}">
      <dgm:prSet/>
      <dgm:spPr/>
      <dgm:t>
        <a:bodyPr/>
        <a:lstStyle/>
        <a:p>
          <a:r>
            <a:rPr lang="en-US" b="1"/>
            <a:t>Capital Budgeting : Project Categorization  Capital Budgeting: Eight Steps</a:t>
          </a:r>
          <a:endParaRPr lang="en-US"/>
        </a:p>
      </dgm:t>
    </dgm:pt>
    <dgm:pt modelId="{AB5CEC5F-0639-4AA4-ABB8-DC90892D2FFB}" type="parTrans" cxnId="{12AC67A7-ED56-4BB9-8C86-9F615B8A2FC5}">
      <dgm:prSet/>
      <dgm:spPr/>
      <dgm:t>
        <a:bodyPr/>
        <a:lstStyle/>
        <a:p>
          <a:endParaRPr lang="en-US"/>
        </a:p>
      </dgm:t>
    </dgm:pt>
    <dgm:pt modelId="{4422AB27-CBD9-46EE-B6BB-9A520689399E}" type="sibTrans" cxnId="{12AC67A7-ED56-4BB9-8C86-9F615B8A2FC5}">
      <dgm:prSet/>
      <dgm:spPr/>
      <dgm:t>
        <a:bodyPr/>
        <a:lstStyle/>
        <a:p>
          <a:endParaRPr lang="en-US"/>
        </a:p>
      </dgm:t>
    </dgm:pt>
    <dgm:pt modelId="{A3908E45-7FCB-47E7-A9A1-3EC1D5C4B8DA}">
      <dgm:prSet/>
      <dgm:spPr/>
      <dgm:t>
        <a:bodyPr/>
        <a:lstStyle/>
        <a:p>
          <a:r>
            <a:rPr lang="en-US" b="1"/>
            <a:t>Evaluation Criteria: Capital Investment Appraisals</a:t>
          </a:r>
          <a:endParaRPr lang="en-US"/>
        </a:p>
      </dgm:t>
    </dgm:pt>
    <dgm:pt modelId="{3A5F798E-09EA-4487-974E-1264E9B2A673}" type="parTrans" cxnId="{5D13977D-437D-4810-A69B-645E7FA10768}">
      <dgm:prSet/>
      <dgm:spPr/>
      <dgm:t>
        <a:bodyPr/>
        <a:lstStyle/>
        <a:p>
          <a:endParaRPr lang="en-US"/>
        </a:p>
      </dgm:t>
    </dgm:pt>
    <dgm:pt modelId="{15300B34-25B8-43A0-813D-5B3204D4C8CF}" type="sibTrans" cxnId="{5D13977D-437D-4810-A69B-645E7FA10768}">
      <dgm:prSet/>
      <dgm:spPr/>
      <dgm:t>
        <a:bodyPr/>
        <a:lstStyle/>
        <a:p>
          <a:endParaRPr lang="en-US"/>
        </a:p>
      </dgm:t>
    </dgm:pt>
    <dgm:pt modelId="{393D8199-3268-4A77-8144-E9A99AE79C24}">
      <dgm:prSet/>
      <dgm:spPr/>
      <dgm:t>
        <a:bodyPr/>
        <a:lstStyle/>
        <a:p>
          <a:r>
            <a:rPr lang="en-US" b="1"/>
            <a:t>Conclusions</a:t>
          </a:r>
          <a:endParaRPr lang="en-US"/>
        </a:p>
      </dgm:t>
    </dgm:pt>
    <dgm:pt modelId="{8B7EED97-2793-4598-97F9-BCE2C62CB906}" type="parTrans" cxnId="{0F0FB7DE-E8C5-479E-A92D-980CB9DC32CE}">
      <dgm:prSet/>
      <dgm:spPr/>
      <dgm:t>
        <a:bodyPr/>
        <a:lstStyle/>
        <a:p>
          <a:endParaRPr lang="en-US"/>
        </a:p>
      </dgm:t>
    </dgm:pt>
    <dgm:pt modelId="{0404BD81-3642-4094-AC66-A898BAD06E8D}" type="sibTrans" cxnId="{0F0FB7DE-E8C5-479E-A92D-980CB9DC32CE}">
      <dgm:prSet/>
      <dgm:spPr/>
      <dgm:t>
        <a:bodyPr/>
        <a:lstStyle/>
        <a:p>
          <a:endParaRPr lang="en-US"/>
        </a:p>
      </dgm:t>
    </dgm:pt>
    <dgm:pt modelId="{56F9D39C-B4FE-488B-BA2D-41121706BEF3}" type="pres">
      <dgm:prSet presAssocID="{3A2CBA78-2466-40CA-9002-7544A486C245}" presName="vert0" presStyleCnt="0">
        <dgm:presLayoutVars>
          <dgm:dir/>
          <dgm:animOne val="branch"/>
          <dgm:animLvl val="lvl"/>
        </dgm:presLayoutVars>
      </dgm:prSet>
      <dgm:spPr/>
    </dgm:pt>
    <dgm:pt modelId="{477014B2-CE8C-43AE-BFE2-23125DE51409}" type="pres">
      <dgm:prSet presAssocID="{9041B5B0-4CD5-4901-90AF-BF6488748850}" presName="thickLine" presStyleLbl="alignNode1" presStyleIdx="0" presStyleCnt="7"/>
      <dgm:spPr/>
    </dgm:pt>
    <dgm:pt modelId="{306913B6-577F-4A6E-A642-D8C92F3CD900}" type="pres">
      <dgm:prSet presAssocID="{9041B5B0-4CD5-4901-90AF-BF6488748850}" presName="horz1" presStyleCnt="0"/>
      <dgm:spPr/>
    </dgm:pt>
    <dgm:pt modelId="{9CB4E8B9-AC02-4E1E-9914-39208A4E18DC}" type="pres">
      <dgm:prSet presAssocID="{9041B5B0-4CD5-4901-90AF-BF6488748850}" presName="tx1" presStyleLbl="revTx" presStyleIdx="0" presStyleCnt="7"/>
      <dgm:spPr/>
    </dgm:pt>
    <dgm:pt modelId="{10C3BFD1-6FE8-45EB-9B09-77D6A348B836}" type="pres">
      <dgm:prSet presAssocID="{9041B5B0-4CD5-4901-90AF-BF6488748850}" presName="vert1" presStyleCnt="0"/>
      <dgm:spPr/>
    </dgm:pt>
    <dgm:pt modelId="{FCD47B49-7510-4DC6-BF24-2E3B8932FB0D}" type="pres">
      <dgm:prSet presAssocID="{EDC95E35-004B-4532-A606-50ABF63DA839}" presName="thickLine" presStyleLbl="alignNode1" presStyleIdx="1" presStyleCnt="7"/>
      <dgm:spPr/>
    </dgm:pt>
    <dgm:pt modelId="{B3FC7020-55DC-462D-986E-AFF4623480D7}" type="pres">
      <dgm:prSet presAssocID="{EDC95E35-004B-4532-A606-50ABF63DA839}" presName="horz1" presStyleCnt="0"/>
      <dgm:spPr/>
    </dgm:pt>
    <dgm:pt modelId="{A7332C32-6647-42C5-BC29-E241A427A434}" type="pres">
      <dgm:prSet presAssocID="{EDC95E35-004B-4532-A606-50ABF63DA839}" presName="tx1" presStyleLbl="revTx" presStyleIdx="1" presStyleCnt="7"/>
      <dgm:spPr/>
    </dgm:pt>
    <dgm:pt modelId="{9E83DA01-6D78-40E6-9776-11ADE17AB452}" type="pres">
      <dgm:prSet presAssocID="{EDC95E35-004B-4532-A606-50ABF63DA839}" presName="vert1" presStyleCnt="0"/>
      <dgm:spPr/>
    </dgm:pt>
    <dgm:pt modelId="{636E56A7-B256-4A73-9EC1-17A13ACF62A2}" type="pres">
      <dgm:prSet presAssocID="{8E945434-6B5D-4E3D-81D1-0AEA035F79DB}" presName="thickLine" presStyleLbl="alignNode1" presStyleIdx="2" presStyleCnt="7"/>
      <dgm:spPr/>
    </dgm:pt>
    <dgm:pt modelId="{DC15164F-4595-417F-8BCF-3BC323C78589}" type="pres">
      <dgm:prSet presAssocID="{8E945434-6B5D-4E3D-81D1-0AEA035F79DB}" presName="horz1" presStyleCnt="0"/>
      <dgm:spPr/>
    </dgm:pt>
    <dgm:pt modelId="{B9993436-9CD6-409A-8291-90047EB140AD}" type="pres">
      <dgm:prSet presAssocID="{8E945434-6B5D-4E3D-81D1-0AEA035F79DB}" presName="tx1" presStyleLbl="revTx" presStyleIdx="2" presStyleCnt="7"/>
      <dgm:spPr/>
    </dgm:pt>
    <dgm:pt modelId="{032A4547-C074-48AF-9009-CDEE4E41A988}" type="pres">
      <dgm:prSet presAssocID="{8E945434-6B5D-4E3D-81D1-0AEA035F79DB}" presName="vert1" presStyleCnt="0"/>
      <dgm:spPr/>
    </dgm:pt>
    <dgm:pt modelId="{85DBC5F9-8520-489A-A8DF-160662ABACC4}" type="pres">
      <dgm:prSet presAssocID="{5767101A-AE14-4D9C-8BCE-F7FA7BF38885}" presName="thickLine" presStyleLbl="alignNode1" presStyleIdx="3" presStyleCnt="7"/>
      <dgm:spPr/>
    </dgm:pt>
    <dgm:pt modelId="{4B4CFEBC-5182-4738-A0A5-8161F73F9506}" type="pres">
      <dgm:prSet presAssocID="{5767101A-AE14-4D9C-8BCE-F7FA7BF38885}" presName="horz1" presStyleCnt="0"/>
      <dgm:spPr/>
    </dgm:pt>
    <dgm:pt modelId="{157175C9-BDDE-41EC-9D01-85C6F69C642E}" type="pres">
      <dgm:prSet presAssocID="{5767101A-AE14-4D9C-8BCE-F7FA7BF38885}" presName="tx1" presStyleLbl="revTx" presStyleIdx="3" presStyleCnt="7"/>
      <dgm:spPr/>
    </dgm:pt>
    <dgm:pt modelId="{7F3DF179-F30D-4C66-A6A1-C8852D7AAAB9}" type="pres">
      <dgm:prSet presAssocID="{5767101A-AE14-4D9C-8BCE-F7FA7BF38885}" presName="vert1" presStyleCnt="0"/>
      <dgm:spPr/>
    </dgm:pt>
    <dgm:pt modelId="{86ABED61-5D5C-4B05-A84B-3685DDDE30BB}" type="pres">
      <dgm:prSet presAssocID="{E74801FD-0EEE-496A-962D-C7B5C3FDE814}" presName="thickLine" presStyleLbl="alignNode1" presStyleIdx="4" presStyleCnt="7"/>
      <dgm:spPr/>
    </dgm:pt>
    <dgm:pt modelId="{137C4703-9E30-431B-86FB-1F94244AF34D}" type="pres">
      <dgm:prSet presAssocID="{E74801FD-0EEE-496A-962D-C7B5C3FDE814}" presName="horz1" presStyleCnt="0"/>
      <dgm:spPr/>
    </dgm:pt>
    <dgm:pt modelId="{CD29279C-4CFB-481A-A772-50F94F2EBAF9}" type="pres">
      <dgm:prSet presAssocID="{E74801FD-0EEE-496A-962D-C7B5C3FDE814}" presName="tx1" presStyleLbl="revTx" presStyleIdx="4" presStyleCnt="7"/>
      <dgm:spPr/>
    </dgm:pt>
    <dgm:pt modelId="{C6629D6B-BA10-4C69-AE90-C593958E1C0D}" type="pres">
      <dgm:prSet presAssocID="{E74801FD-0EEE-496A-962D-C7B5C3FDE814}" presName="vert1" presStyleCnt="0"/>
      <dgm:spPr/>
    </dgm:pt>
    <dgm:pt modelId="{1DC3FCB8-C4BF-4A8A-944A-A49C5E3F79DA}" type="pres">
      <dgm:prSet presAssocID="{A3908E45-7FCB-47E7-A9A1-3EC1D5C4B8DA}" presName="thickLine" presStyleLbl="alignNode1" presStyleIdx="5" presStyleCnt="7"/>
      <dgm:spPr/>
    </dgm:pt>
    <dgm:pt modelId="{AEE0B5E8-848C-4D82-9BA6-D56DCE90B1F5}" type="pres">
      <dgm:prSet presAssocID="{A3908E45-7FCB-47E7-A9A1-3EC1D5C4B8DA}" presName="horz1" presStyleCnt="0"/>
      <dgm:spPr/>
    </dgm:pt>
    <dgm:pt modelId="{D53D34EF-8D9D-4ED9-9320-7EFE265AA054}" type="pres">
      <dgm:prSet presAssocID="{A3908E45-7FCB-47E7-A9A1-3EC1D5C4B8DA}" presName="tx1" presStyleLbl="revTx" presStyleIdx="5" presStyleCnt="7"/>
      <dgm:spPr/>
    </dgm:pt>
    <dgm:pt modelId="{1B724E01-7BC1-4605-ABBC-E54E7FD4F287}" type="pres">
      <dgm:prSet presAssocID="{A3908E45-7FCB-47E7-A9A1-3EC1D5C4B8DA}" presName="vert1" presStyleCnt="0"/>
      <dgm:spPr/>
    </dgm:pt>
    <dgm:pt modelId="{21D98EF7-1A23-4777-9FAE-C2E98F56441E}" type="pres">
      <dgm:prSet presAssocID="{393D8199-3268-4A77-8144-E9A99AE79C24}" presName="thickLine" presStyleLbl="alignNode1" presStyleIdx="6" presStyleCnt="7"/>
      <dgm:spPr/>
    </dgm:pt>
    <dgm:pt modelId="{8ED6AA39-5813-46DE-A01F-1154DBE26DA7}" type="pres">
      <dgm:prSet presAssocID="{393D8199-3268-4A77-8144-E9A99AE79C24}" presName="horz1" presStyleCnt="0"/>
      <dgm:spPr/>
    </dgm:pt>
    <dgm:pt modelId="{40EB30EF-D5B5-485A-8385-0D09532C4FFB}" type="pres">
      <dgm:prSet presAssocID="{393D8199-3268-4A77-8144-E9A99AE79C24}" presName="tx1" presStyleLbl="revTx" presStyleIdx="6" presStyleCnt="7"/>
      <dgm:spPr/>
    </dgm:pt>
    <dgm:pt modelId="{276A70EF-22CF-4DC5-96D9-8C657C869687}" type="pres">
      <dgm:prSet presAssocID="{393D8199-3268-4A77-8144-E9A99AE79C24}" presName="vert1" presStyleCnt="0"/>
      <dgm:spPr/>
    </dgm:pt>
  </dgm:ptLst>
  <dgm:cxnLst>
    <dgm:cxn modelId="{01903821-ED0C-4281-AA72-26D020E5E109}" type="presOf" srcId="{A3908E45-7FCB-47E7-A9A1-3EC1D5C4B8DA}" destId="{D53D34EF-8D9D-4ED9-9320-7EFE265AA054}" srcOrd="0" destOrd="0" presId="urn:microsoft.com/office/officeart/2008/layout/LinedList"/>
    <dgm:cxn modelId="{156D092E-C18B-4A8E-9375-54FDE723AA74}" type="presOf" srcId="{9041B5B0-4CD5-4901-90AF-BF6488748850}" destId="{9CB4E8B9-AC02-4E1E-9914-39208A4E18DC}" srcOrd="0" destOrd="0" presId="urn:microsoft.com/office/officeart/2008/layout/LinedList"/>
    <dgm:cxn modelId="{07D95335-D417-43E8-9B52-A5EF45327DC1}" srcId="{3A2CBA78-2466-40CA-9002-7544A486C245}" destId="{EDC95E35-004B-4532-A606-50ABF63DA839}" srcOrd="1" destOrd="0" parTransId="{5220A6EC-A6F8-4672-A8F2-08053617459A}" sibTransId="{1CB72538-472B-4AB1-B5B0-C05E2910505E}"/>
    <dgm:cxn modelId="{7C51E739-1B1A-48D4-9955-8AB2EEC45623}" srcId="{3A2CBA78-2466-40CA-9002-7544A486C245}" destId="{9041B5B0-4CD5-4901-90AF-BF6488748850}" srcOrd="0" destOrd="0" parTransId="{8EA312B3-6445-4E90-ADCC-3A72721F0D71}" sibTransId="{BDE59B26-64A8-4303-8EB6-423389CA8649}"/>
    <dgm:cxn modelId="{E08BFE3C-3BAE-4E2D-8016-3451E85F5199}" type="presOf" srcId="{5767101A-AE14-4D9C-8BCE-F7FA7BF38885}" destId="{157175C9-BDDE-41EC-9D01-85C6F69C642E}" srcOrd="0" destOrd="0" presId="urn:microsoft.com/office/officeart/2008/layout/LinedList"/>
    <dgm:cxn modelId="{E4EC1572-3420-488D-8EDB-5A95E52F07A6}" type="presOf" srcId="{E74801FD-0EEE-496A-962D-C7B5C3FDE814}" destId="{CD29279C-4CFB-481A-A772-50F94F2EBAF9}" srcOrd="0" destOrd="0" presId="urn:microsoft.com/office/officeart/2008/layout/LinedList"/>
    <dgm:cxn modelId="{D2C1B278-64D6-4FDF-B642-B58243495446}" type="presOf" srcId="{EDC95E35-004B-4532-A606-50ABF63DA839}" destId="{A7332C32-6647-42C5-BC29-E241A427A434}" srcOrd="0" destOrd="0" presId="urn:microsoft.com/office/officeart/2008/layout/LinedList"/>
    <dgm:cxn modelId="{3270BE59-8669-4A16-A75E-FECCB109B009}" type="presOf" srcId="{3A2CBA78-2466-40CA-9002-7544A486C245}" destId="{56F9D39C-B4FE-488B-BA2D-41121706BEF3}" srcOrd="0" destOrd="0" presId="urn:microsoft.com/office/officeart/2008/layout/LinedList"/>
    <dgm:cxn modelId="{5D13977D-437D-4810-A69B-645E7FA10768}" srcId="{3A2CBA78-2466-40CA-9002-7544A486C245}" destId="{A3908E45-7FCB-47E7-A9A1-3EC1D5C4B8DA}" srcOrd="5" destOrd="0" parTransId="{3A5F798E-09EA-4487-974E-1264E9B2A673}" sibTransId="{15300B34-25B8-43A0-813D-5B3204D4C8CF}"/>
    <dgm:cxn modelId="{3767E58B-DC41-4EAA-952D-7710851D7807}" srcId="{3A2CBA78-2466-40CA-9002-7544A486C245}" destId="{5767101A-AE14-4D9C-8BCE-F7FA7BF38885}" srcOrd="3" destOrd="0" parTransId="{A98A306D-06AD-4247-AFE9-08107F208716}" sibTransId="{472E1F71-DE59-4565-8687-553A0D4585C8}"/>
    <dgm:cxn modelId="{12AC67A7-ED56-4BB9-8C86-9F615B8A2FC5}" srcId="{3A2CBA78-2466-40CA-9002-7544A486C245}" destId="{E74801FD-0EEE-496A-962D-C7B5C3FDE814}" srcOrd="4" destOrd="0" parTransId="{AB5CEC5F-0639-4AA4-ABB8-DC90892D2FFB}" sibTransId="{4422AB27-CBD9-46EE-B6BB-9A520689399E}"/>
    <dgm:cxn modelId="{04B1C4B3-95B9-433D-8A4E-BCAECBD5DA44}" type="presOf" srcId="{8E945434-6B5D-4E3D-81D1-0AEA035F79DB}" destId="{B9993436-9CD6-409A-8291-90047EB140AD}" srcOrd="0" destOrd="0" presId="urn:microsoft.com/office/officeart/2008/layout/LinedList"/>
    <dgm:cxn modelId="{E86BB1C2-6551-4546-933A-068A69994641}" srcId="{3A2CBA78-2466-40CA-9002-7544A486C245}" destId="{8E945434-6B5D-4E3D-81D1-0AEA035F79DB}" srcOrd="2" destOrd="0" parTransId="{E095F314-0904-4D08-9BC0-FEBAECB80E6C}" sibTransId="{00931A64-242C-4501-A274-AC067859650B}"/>
    <dgm:cxn modelId="{B4DFCBD1-869B-416E-96D0-99F13FFCF75F}" type="presOf" srcId="{393D8199-3268-4A77-8144-E9A99AE79C24}" destId="{40EB30EF-D5B5-485A-8385-0D09532C4FFB}" srcOrd="0" destOrd="0" presId="urn:microsoft.com/office/officeart/2008/layout/LinedList"/>
    <dgm:cxn modelId="{0F0FB7DE-E8C5-479E-A92D-980CB9DC32CE}" srcId="{3A2CBA78-2466-40CA-9002-7544A486C245}" destId="{393D8199-3268-4A77-8144-E9A99AE79C24}" srcOrd="6" destOrd="0" parTransId="{8B7EED97-2793-4598-97F9-BCE2C62CB906}" sibTransId="{0404BD81-3642-4094-AC66-A898BAD06E8D}"/>
    <dgm:cxn modelId="{B7530F20-4619-489E-ACF2-ECA12249A1BC}" type="presParOf" srcId="{56F9D39C-B4FE-488B-BA2D-41121706BEF3}" destId="{477014B2-CE8C-43AE-BFE2-23125DE51409}" srcOrd="0" destOrd="0" presId="urn:microsoft.com/office/officeart/2008/layout/LinedList"/>
    <dgm:cxn modelId="{3C7A7A6E-0A3F-40E7-92CA-25C4F2E4016D}" type="presParOf" srcId="{56F9D39C-B4FE-488B-BA2D-41121706BEF3}" destId="{306913B6-577F-4A6E-A642-D8C92F3CD900}" srcOrd="1" destOrd="0" presId="urn:microsoft.com/office/officeart/2008/layout/LinedList"/>
    <dgm:cxn modelId="{10950AD5-995B-4949-A512-C38876F950A6}" type="presParOf" srcId="{306913B6-577F-4A6E-A642-D8C92F3CD900}" destId="{9CB4E8B9-AC02-4E1E-9914-39208A4E18DC}" srcOrd="0" destOrd="0" presId="urn:microsoft.com/office/officeart/2008/layout/LinedList"/>
    <dgm:cxn modelId="{146EFA25-22BE-40CE-829A-D541F6E021CF}" type="presParOf" srcId="{306913B6-577F-4A6E-A642-D8C92F3CD900}" destId="{10C3BFD1-6FE8-45EB-9B09-77D6A348B836}" srcOrd="1" destOrd="0" presId="urn:microsoft.com/office/officeart/2008/layout/LinedList"/>
    <dgm:cxn modelId="{DCF46F4F-6A1B-4896-A148-EDD2692EFC25}" type="presParOf" srcId="{56F9D39C-B4FE-488B-BA2D-41121706BEF3}" destId="{FCD47B49-7510-4DC6-BF24-2E3B8932FB0D}" srcOrd="2" destOrd="0" presId="urn:microsoft.com/office/officeart/2008/layout/LinedList"/>
    <dgm:cxn modelId="{35084342-39BA-40CC-BCBE-E1EDACA16AF0}" type="presParOf" srcId="{56F9D39C-B4FE-488B-BA2D-41121706BEF3}" destId="{B3FC7020-55DC-462D-986E-AFF4623480D7}" srcOrd="3" destOrd="0" presId="urn:microsoft.com/office/officeart/2008/layout/LinedList"/>
    <dgm:cxn modelId="{597148FC-B1FA-476C-AEF2-3DE54D0B2513}" type="presParOf" srcId="{B3FC7020-55DC-462D-986E-AFF4623480D7}" destId="{A7332C32-6647-42C5-BC29-E241A427A434}" srcOrd="0" destOrd="0" presId="urn:microsoft.com/office/officeart/2008/layout/LinedList"/>
    <dgm:cxn modelId="{DDC7AE3E-0E64-49DF-A91F-C69AA3D75441}" type="presParOf" srcId="{B3FC7020-55DC-462D-986E-AFF4623480D7}" destId="{9E83DA01-6D78-40E6-9776-11ADE17AB452}" srcOrd="1" destOrd="0" presId="urn:microsoft.com/office/officeart/2008/layout/LinedList"/>
    <dgm:cxn modelId="{A04E6CFE-8DC1-45CE-AC62-BE54EB03303F}" type="presParOf" srcId="{56F9D39C-B4FE-488B-BA2D-41121706BEF3}" destId="{636E56A7-B256-4A73-9EC1-17A13ACF62A2}" srcOrd="4" destOrd="0" presId="urn:microsoft.com/office/officeart/2008/layout/LinedList"/>
    <dgm:cxn modelId="{9A4CC0EE-D435-462A-984C-773CDFCC107B}" type="presParOf" srcId="{56F9D39C-B4FE-488B-BA2D-41121706BEF3}" destId="{DC15164F-4595-417F-8BCF-3BC323C78589}" srcOrd="5" destOrd="0" presId="urn:microsoft.com/office/officeart/2008/layout/LinedList"/>
    <dgm:cxn modelId="{71E05E4F-CFD5-46EC-A736-5A6731A184E9}" type="presParOf" srcId="{DC15164F-4595-417F-8BCF-3BC323C78589}" destId="{B9993436-9CD6-409A-8291-90047EB140AD}" srcOrd="0" destOrd="0" presId="urn:microsoft.com/office/officeart/2008/layout/LinedList"/>
    <dgm:cxn modelId="{8596F3F4-B9A0-404C-A9E6-DD9805E4F523}" type="presParOf" srcId="{DC15164F-4595-417F-8BCF-3BC323C78589}" destId="{032A4547-C074-48AF-9009-CDEE4E41A988}" srcOrd="1" destOrd="0" presId="urn:microsoft.com/office/officeart/2008/layout/LinedList"/>
    <dgm:cxn modelId="{A829D051-0C22-48F6-B742-AED5066344A5}" type="presParOf" srcId="{56F9D39C-B4FE-488B-BA2D-41121706BEF3}" destId="{85DBC5F9-8520-489A-A8DF-160662ABACC4}" srcOrd="6" destOrd="0" presId="urn:microsoft.com/office/officeart/2008/layout/LinedList"/>
    <dgm:cxn modelId="{47878DF0-6542-4637-A237-A79AC463DA1D}" type="presParOf" srcId="{56F9D39C-B4FE-488B-BA2D-41121706BEF3}" destId="{4B4CFEBC-5182-4738-A0A5-8161F73F9506}" srcOrd="7" destOrd="0" presId="urn:microsoft.com/office/officeart/2008/layout/LinedList"/>
    <dgm:cxn modelId="{287E33F0-FB01-42B0-91E6-1F9A38EBD345}" type="presParOf" srcId="{4B4CFEBC-5182-4738-A0A5-8161F73F9506}" destId="{157175C9-BDDE-41EC-9D01-85C6F69C642E}" srcOrd="0" destOrd="0" presId="urn:microsoft.com/office/officeart/2008/layout/LinedList"/>
    <dgm:cxn modelId="{20E69294-2EA0-41BF-AAC5-098E9C167EDC}" type="presParOf" srcId="{4B4CFEBC-5182-4738-A0A5-8161F73F9506}" destId="{7F3DF179-F30D-4C66-A6A1-C8852D7AAAB9}" srcOrd="1" destOrd="0" presId="urn:microsoft.com/office/officeart/2008/layout/LinedList"/>
    <dgm:cxn modelId="{BF417A85-06C8-48CA-8616-D797827F14C9}" type="presParOf" srcId="{56F9D39C-B4FE-488B-BA2D-41121706BEF3}" destId="{86ABED61-5D5C-4B05-A84B-3685DDDE30BB}" srcOrd="8" destOrd="0" presId="urn:microsoft.com/office/officeart/2008/layout/LinedList"/>
    <dgm:cxn modelId="{25C6480C-BC8A-4EE3-8065-D9284969AF96}" type="presParOf" srcId="{56F9D39C-B4FE-488B-BA2D-41121706BEF3}" destId="{137C4703-9E30-431B-86FB-1F94244AF34D}" srcOrd="9" destOrd="0" presId="urn:microsoft.com/office/officeart/2008/layout/LinedList"/>
    <dgm:cxn modelId="{5F45C2E5-59F2-4E9A-B0B3-30A8C877359D}" type="presParOf" srcId="{137C4703-9E30-431B-86FB-1F94244AF34D}" destId="{CD29279C-4CFB-481A-A772-50F94F2EBAF9}" srcOrd="0" destOrd="0" presId="urn:microsoft.com/office/officeart/2008/layout/LinedList"/>
    <dgm:cxn modelId="{F5C522C0-BF8F-494C-9C92-5A78EAF59A23}" type="presParOf" srcId="{137C4703-9E30-431B-86FB-1F94244AF34D}" destId="{C6629D6B-BA10-4C69-AE90-C593958E1C0D}" srcOrd="1" destOrd="0" presId="urn:microsoft.com/office/officeart/2008/layout/LinedList"/>
    <dgm:cxn modelId="{5E5E2E46-1DC6-420B-89B7-482BCB6541FD}" type="presParOf" srcId="{56F9D39C-B4FE-488B-BA2D-41121706BEF3}" destId="{1DC3FCB8-C4BF-4A8A-944A-A49C5E3F79DA}" srcOrd="10" destOrd="0" presId="urn:microsoft.com/office/officeart/2008/layout/LinedList"/>
    <dgm:cxn modelId="{46E9998E-062B-4F14-A4C0-D082F476F3DF}" type="presParOf" srcId="{56F9D39C-B4FE-488B-BA2D-41121706BEF3}" destId="{AEE0B5E8-848C-4D82-9BA6-D56DCE90B1F5}" srcOrd="11" destOrd="0" presId="urn:microsoft.com/office/officeart/2008/layout/LinedList"/>
    <dgm:cxn modelId="{EB201958-E7CC-49A8-934F-1504912BA063}" type="presParOf" srcId="{AEE0B5E8-848C-4D82-9BA6-D56DCE90B1F5}" destId="{D53D34EF-8D9D-4ED9-9320-7EFE265AA054}" srcOrd="0" destOrd="0" presId="urn:microsoft.com/office/officeart/2008/layout/LinedList"/>
    <dgm:cxn modelId="{52BBBE7B-F7B9-40DA-807E-0349122F20D0}" type="presParOf" srcId="{AEE0B5E8-848C-4D82-9BA6-D56DCE90B1F5}" destId="{1B724E01-7BC1-4605-ABBC-E54E7FD4F287}" srcOrd="1" destOrd="0" presId="urn:microsoft.com/office/officeart/2008/layout/LinedList"/>
    <dgm:cxn modelId="{AC06DE2B-3F9C-49F4-B8CB-2309E2AFDC41}" type="presParOf" srcId="{56F9D39C-B4FE-488B-BA2D-41121706BEF3}" destId="{21D98EF7-1A23-4777-9FAE-C2E98F56441E}" srcOrd="12" destOrd="0" presId="urn:microsoft.com/office/officeart/2008/layout/LinedList"/>
    <dgm:cxn modelId="{9B26CD3A-71DC-40D0-9B6E-57CCAA3CF389}" type="presParOf" srcId="{56F9D39C-B4FE-488B-BA2D-41121706BEF3}" destId="{8ED6AA39-5813-46DE-A01F-1154DBE26DA7}" srcOrd="13" destOrd="0" presId="urn:microsoft.com/office/officeart/2008/layout/LinedList"/>
    <dgm:cxn modelId="{82015CAB-C417-40BA-80A8-E00323F30F0D}" type="presParOf" srcId="{8ED6AA39-5813-46DE-A01F-1154DBE26DA7}" destId="{40EB30EF-D5B5-485A-8385-0D09532C4FFB}" srcOrd="0" destOrd="0" presId="urn:microsoft.com/office/officeart/2008/layout/LinedList"/>
    <dgm:cxn modelId="{D464E837-7EC2-4916-93D4-7F0343C7B967}" type="presParOf" srcId="{8ED6AA39-5813-46DE-A01F-1154DBE26DA7}" destId="{276A70EF-22CF-4DC5-96D9-8C657C86968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59DE457-4831-410F-A3A7-80AF338DB427}"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44706F33-4B76-4AEC-9E58-2E6E88E88192}">
      <dgm:prSet custT="1"/>
      <dgm:spPr/>
      <dgm:t>
        <a:bodyPr/>
        <a:lstStyle/>
        <a:p>
          <a:r>
            <a:rPr lang="en-US" sz="2400" b="1" dirty="0"/>
            <a:t>Establishment of New Products &amp; Services</a:t>
          </a:r>
          <a:endParaRPr lang="en-US" sz="2400" dirty="0"/>
        </a:p>
      </dgm:t>
    </dgm:pt>
    <dgm:pt modelId="{3AD0B439-24FA-4AD6-9A8F-3F27109ADB4F}" type="parTrans" cxnId="{9402629C-364E-4D20-A9E3-434496858455}">
      <dgm:prSet/>
      <dgm:spPr/>
      <dgm:t>
        <a:bodyPr/>
        <a:lstStyle/>
        <a:p>
          <a:endParaRPr lang="en-US"/>
        </a:p>
      </dgm:t>
    </dgm:pt>
    <dgm:pt modelId="{874A34D9-B083-47F8-8DD9-33F348304AF8}" type="sibTrans" cxnId="{9402629C-364E-4D20-A9E3-434496858455}">
      <dgm:prSet/>
      <dgm:spPr/>
      <dgm:t>
        <a:bodyPr/>
        <a:lstStyle/>
        <a:p>
          <a:endParaRPr lang="en-US"/>
        </a:p>
      </dgm:t>
    </dgm:pt>
    <dgm:pt modelId="{29514D82-779A-4B57-B745-628A5A05EE74}">
      <dgm:prSet custT="1"/>
      <dgm:spPr/>
      <dgm:t>
        <a:bodyPr/>
        <a:lstStyle/>
        <a:p>
          <a:r>
            <a:rPr lang="en-US" sz="2400" b="1" dirty="0"/>
            <a:t>Replacement Projects: Maintenance or Cost Reduction</a:t>
          </a:r>
          <a:endParaRPr lang="en-US" sz="2400" dirty="0"/>
        </a:p>
      </dgm:t>
    </dgm:pt>
    <dgm:pt modelId="{192A43F4-0E9C-48CB-9937-235DF8892D08}" type="parTrans" cxnId="{5DA1D3D4-3729-4BB0-A148-6F4696940B7E}">
      <dgm:prSet/>
      <dgm:spPr/>
      <dgm:t>
        <a:bodyPr/>
        <a:lstStyle/>
        <a:p>
          <a:endParaRPr lang="en-US"/>
        </a:p>
      </dgm:t>
    </dgm:pt>
    <dgm:pt modelId="{91264242-8AE5-4A55-A6E5-8DE7E46E9913}" type="sibTrans" cxnId="{5DA1D3D4-3729-4BB0-A148-6F4696940B7E}">
      <dgm:prSet/>
      <dgm:spPr/>
      <dgm:t>
        <a:bodyPr/>
        <a:lstStyle/>
        <a:p>
          <a:endParaRPr lang="en-US"/>
        </a:p>
      </dgm:t>
    </dgm:pt>
    <dgm:pt modelId="{C4A36569-6AA0-42C2-B093-F829AC22A8CE}">
      <dgm:prSet custT="1"/>
      <dgm:spPr/>
      <dgm:t>
        <a:bodyPr/>
        <a:lstStyle/>
        <a:p>
          <a:r>
            <a:rPr lang="en-US" sz="2800" b="1" dirty="0"/>
            <a:t>Expansion of Existing Projects</a:t>
          </a:r>
          <a:endParaRPr lang="en-US" sz="2800" dirty="0"/>
        </a:p>
      </dgm:t>
    </dgm:pt>
    <dgm:pt modelId="{62995D12-9B12-441F-B5FC-E07641F3F5FA}" type="parTrans" cxnId="{9184C79B-AF07-4838-BDA9-B4B4C867D438}">
      <dgm:prSet/>
      <dgm:spPr/>
      <dgm:t>
        <a:bodyPr/>
        <a:lstStyle/>
        <a:p>
          <a:endParaRPr lang="en-US"/>
        </a:p>
      </dgm:t>
    </dgm:pt>
    <dgm:pt modelId="{273FC705-76BF-4059-BD81-46028DD5E90F}" type="sibTrans" cxnId="{9184C79B-AF07-4838-BDA9-B4B4C867D438}">
      <dgm:prSet/>
      <dgm:spPr/>
      <dgm:t>
        <a:bodyPr/>
        <a:lstStyle/>
        <a:p>
          <a:endParaRPr lang="en-US"/>
        </a:p>
      </dgm:t>
    </dgm:pt>
    <dgm:pt modelId="{1952F4CF-66C3-480A-AAB0-926C85408128}">
      <dgm:prSet custT="1"/>
      <dgm:spPr/>
      <dgm:t>
        <a:bodyPr/>
        <a:lstStyle/>
        <a:p>
          <a:r>
            <a:rPr lang="en-US" sz="2800" b="1" dirty="0"/>
            <a:t>Research and Development Projects</a:t>
          </a:r>
          <a:endParaRPr lang="en-US" sz="2800" dirty="0"/>
        </a:p>
      </dgm:t>
    </dgm:pt>
    <dgm:pt modelId="{9441C1EC-7FB6-4D65-999F-37816E0C0225}" type="parTrans" cxnId="{7AACDA0D-2265-49CD-A6AA-45F222B443C5}">
      <dgm:prSet/>
      <dgm:spPr/>
      <dgm:t>
        <a:bodyPr/>
        <a:lstStyle/>
        <a:p>
          <a:endParaRPr lang="en-US"/>
        </a:p>
      </dgm:t>
    </dgm:pt>
    <dgm:pt modelId="{082F0A3C-A5E0-4B4F-B3D5-C4EF7A8123DC}" type="sibTrans" cxnId="{7AACDA0D-2265-49CD-A6AA-45F222B443C5}">
      <dgm:prSet/>
      <dgm:spPr/>
      <dgm:t>
        <a:bodyPr/>
        <a:lstStyle/>
        <a:p>
          <a:endParaRPr lang="en-US"/>
        </a:p>
      </dgm:t>
    </dgm:pt>
    <dgm:pt modelId="{D944B1E2-7A80-4CCA-921F-0AAB5E802B01}">
      <dgm:prSet custT="1"/>
      <dgm:spPr/>
      <dgm:t>
        <a:bodyPr/>
        <a:lstStyle/>
        <a:p>
          <a:r>
            <a:rPr lang="en-US" sz="3200" b="1" dirty="0"/>
            <a:t>Long Term Contracts</a:t>
          </a:r>
          <a:endParaRPr lang="en-US" sz="3200" dirty="0"/>
        </a:p>
      </dgm:t>
    </dgm:pt>
    <dgm:pt modelId="{C4CD6852-9AF8-42E3-B0E4-DCDB56DA6500}" type="parTrans" cxnId="{F510AFAE-6695-40C7-9CFB-B597226616AB}">
      <dgm:prSet/>
      <dgm:spPr/>
      <dgm:t>
        <a:bodyPr/>
        <a:lstStyle/>
        <a:p>
          <a:endParaRPr lang="en-US"/>
        </a:p>
      </dgm:t>
    </dgm:pt>
    <dgm:pt modelId="{B7CB488C-81B8-4A6D-9CE8-868417A64C0D}" type="sibTrans" cxnId="{F510AFAE-6695-40C7-9CFB-B597226616AB}">
      <dgm:prSet/>
      <dgm:spPr/>
      <dgm:t>
        <a:bodyPr/>
        <a:lstStyle/>
        <a:p>
          <a:endParaRPr lang="en-US"/>
        </a:p>
      </dgm:t>
    </dgm:pt>
    <dgm:pt modelId="{230EA904-A8A9-4D2A-B63D-31CC017FA2C7}">
      <dgm:prSet custT="1"/>
      <dgm:spPr/>
      <dgm:t>
        <a:bodyPr/>
        <a:lstStyle/>
        <a:p>
          <a:r>
            <a:rPr lang="en-US" sz="2800" b="1" dirty="0"/>
            <a:t>Safety and/or Environmental Projects</a:t>
          </a:r>
          <a:endParaRPr lang="en-US" sz="2800" dirty="0"/>
        </a:p>
      </dgm:t>
    </dgm:pt>
    <dgm:pt modelId="{6FB915C2-7F90-4AFA-93D0-8850E1ABB84B}" type="parTrans" cxnId="{9187B291-69D3-44A0-88B3-F0D4B42B5D40}">
      <dgm:prSet/>
      <dgm:spPr/>
      <dgm:t>
        <a:bodyPr/>
        <a:lstStyle/>
        <a:p>
          <a:endParaRPr lang="en-US"/>
        </a:p>
      </dgm:t>
    </dgm:pt>
    <dgm:pt modelId="{267FADCD-D588-46EF-8CE8-600B451783E3}" type="sibTrans" cxnId="{9187B291-69D3-44A0-88B3-F0D4B42B5D40}">
      <dgm:prSet/>
      <dgm:spPr/>
      <dgm:t>
        <a:bodyPr/>
        <a:lstStyle/>
        <a:p>
          <a:endParaRPr lang="en-US"/>
        </a:p>
      </dgm:t>
    </dgm:pt>
    <dgm:pt modelId="{71E5FC57-922A-46E7-9C63-0A2E4BD76437}" type="pres">
      <dgm:prSet presAssocID="{C59DE457-4831-410F-A3A7-80AF338DB427}" presName="root" presStyleCnt="0">
        <dgm:presLayoutVars>
          <dgm:dir/>
          <dgm:resizeHandles val="exact"/>
        </dgm:presLayoutVars>
      </dgm:prSet>
      <dgm:spPr/>
    </dgm:pt>
    <dgm:pt modelId="{2CCD8E9A-80D5-423B-B841-2C9F5D42D757}" type="pres">
      <dgm:prSet presAssocID="{44706F33-4B76-4AEC-9E58-2E6E88E88192}" presName="compNode" presStyleCnt="0"/>
      <dgm:spPr/>
    </dgm:pt>
    <dgm:pt modelId="{D66C1887-1855-4427-BB50-F47D550CD555}" type="pres">
      <dgm:prSet presAssocID="{44706F33-4B76-4AEC-9E58-2E6E88E88192}" presName="bgRect" presStyleLbl="bgShp" presStyleIdx="0" presStyleCnt="6"/>
      <dgm:spPr/>
    </dgm:pt>
    <dgm:pt modelId="{F04A7CBA-CF9D-405B-97FB-62C1FBED61E2}" type="pres">
      <dgm:prSet presAssocID="{44706F33-4B76-4AEC-9E58-2E6E88E88192}"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uilding"/>
        </a:ext>
      </dgm:extLst>
    </dgm:pt>
    <dgm:pt modelId="{F541F757-E85B-4331-AE83-AE78461A9EBF}" type="pres">
      <dgm:prSet presAssocID="{44706F33-4B76-4AEC-9E58-2E6E88E88192}" presName="spaceRect" presStyleCnt="0"/>
      <dgm:spPr/>
    </dgm:pt>
    <dgm:pt modelId="{FEBD979B-FAD8-4896-8C08-D9A9DD055482}" type="pres">
      <dgm:prSet presAssocID="{44706F33-4B76-4AEC-9E58-2E6E88E88192}" presName="parTx" presStyleLbl="revTx" presStyleIdx="0" presStyleCnt="6">
        <dgm:presLayoutVars>
          <dgm:chMax val="0"/>
          <dgm:chPref val="0"/>
        </dgm:presLayoutVars>
      </dgm:prSet>
      <dgm:spPr/>
    </dgm:pt>
    <dgm:pt modelId="{69DE897D-96FA-4026-BAC8-8ADB8955E0B9}" type="pres">
      <dgm:prSet presAssocID="{874A34D9-B083-47F8-8DD9-33F348304AF8}" presName="sibTrans" presStyleCnt="0"/>
      <dgm:spPr/>
    </dgm:pt>
    <dgm:pt modelId="{D8274637-181E-4928-9AC8-03E3BCE95E04}" type="pres">
      <dgm:prSet presAssocID="{29514D82-779A-4B57-B745-628A5A05EE74}" presName="compNode" presStyleCnt="0"/>
      <dgm:spPr/>
    </dgm:pt>
    <dgm:pt modelId="{7B6D978C-993C-4F8F-B9E7-64A971FE02CF}" type="pres">
      <dgm:prSet presAssocID="{29514D82-779A-4B57-B745-628A5A05EE74}" presName="bgRect" presStyleLbl="bgShp" presStyleIdx="1" presStyleCnt="6"/>
      <dgm:spPr/>
    </dgm:pt>
    <dgm:pt modelId="{E835B320-1489-4F05-B0FD-796C1E924F54}" type="pres">
      <dgm:prSet presAssocID="{29514D82-779A-4B57-B745-628A5A05EE74}"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ools"/>
        </a:ext>
      </dgm:extLst>
    </dgm:pt>
    <dgm:pt modelId="{4DE26745-0E67-401F-A739-58179E20BC06}" type="pres">
      <dgm:prSet presAssocID="{29514D82-779A-4B57-B745-628A5A05EE74}" presName="spaceRect" presStyleCnt="0"/>
      <dgm:spPr/>
    </dgm:pt>
    <dgm:pt modelId="{B7B8D048-331D-45EE-B104-53DFF7153CED}" type="pres">
      <dgm:prSet presAssocID="{29514D82-779A-4B57-B745-628A5A05EE74}" presName="parTx" presStyleLbl="revTx" presStyleIdx="1" presStyleCnt="6">
        <dgm:presLayoutVars>
          <dgm:chMax val="0"/>
          <dgm:chPref val="0"/>
        </dgm:presLayoutVars>
      </dgm:prSet>
      <dgm:spPr/>
    </dgm:pt>
    <dgm:pt modelId="{F39CE8C8-7EBA-469C-ACA2-6798AF864B45}" type="pres">
      <dgm:prSet presAssocID="{91264242-8AE5-4A55-A6E5-8DE7E46E9913}" presName="sibTrans" presStyleCnt="0"/>
      <dgm:spPr/>
    </dgm:pt>
    <dgm:pt modelId="{3006216B-2EEA-4FFE-A369-8E12926F4D17}" type="pres">
      <dgm:prSet presAssocID="{C4A36569-6AA0-42C2-B093-F829AC22A8CE}" presName="compNode" presStyleCnt="0"/>
      <dgm:spPr/>
    </dgm:pt>
    <dgm:pt modelId="{E132E0BE-30B7-4443-9E27-CA7A0C5616E3}" type="pres">
      <dgm:prSet presAssocID="{C4A36569-6AA0-42C2-B093-F829AC22A8CE}" presName="bgRect" presStyleLbl="bgShp" presStyleIdx="2" presStyleCnt="6"/>
      <dgm:spPr/>
    </dgm:pt>
    <dgm:pt modelId="{CAB689E4-869E-4294-91B4-AA6560CB6FFE}" type="pres">
      <dgm:prSet presAssocID="{C4A36569-6AA0-42C2-B093-F829AC22A8CE}"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ity"/>
        </a:ext>
      </dgm:extLst>
    </dgm:pt>
    <dgm:pt modelId="{F7D7188F-F0F8-403F-8123-359E5337D2EE}" type="pres">
      <dgm:prSet presAssocID="{C4A36569-6AA0-42C2-B093-F829AC22A8CE}" presName="spaceRect" presStyleCnt="0"/>
      <dgm:spPr/>
    </dgm:pt>
    <dgm:pt modelId="{8C65AC8E-C5E5-41BE-90A6-F4B00689D279}" type="pres">
      <dgm:prSet presAssocID="{C4A36569-6AA0-42C2-B093-F829AC22A8CE}" presName="parTx" presStyleLbl="revTx" presStyleIdx="2" presStyleCnt="6">
        <dgm:presLayoutVars>
          <dgm:chMax val="0"/>
          <dgm:chPref val="0"/>
        </dgm:presLayoutVars>
      </dgm:prSet>
      <dgm:spPr/>
    </dgm:pt>
    <dgm:pt modelId="{2B5B7ABF-2B19-4910-8829-8DC60B358555}" type="pres">
      <dgm:prSet presAssocID="{273FC705-76BF-4059-BD81-46028DD5E90F}" presName="sibTrans" presStyleCnt="0"/>
      <dgm:spPr/>
    </dgm:pt>
    <dgm:pt modelId="{FD8D25BF-ECE4-4E62-B6B3-5E04A3143036}" type="pres">
      <dgm:prSet presAssocID="{1952F4CF-66C3-480A-AAB0-926C85408128}" presName="compNode" presStyleCnt="0"/>
      <dgm:spPr/>
    </dgm:pt>
    <dgm:pt modelId="{E15A898C-7CD4-4A6C-A513-D17190E71195}" type="pres">
      <dgm:prSet presAssocID="{1952F4CF-66C3-480A-AAB0-926C85408128}" presName="bgRect" presStyleLbl="bgShp" presStyleIdx="3" presStyleCnt="6"/>
      <dgm:spPr/>
    </dgm:pt>
    <dgm:pt modelId="{F1466B7C-DAED-4C44-897A-CADE5C95E836}" type="pres">
      <dgm:prSet presAssocID="{1952F4CF-66C3-480A-AAB0-926C85408128}"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agnifying glass"/>
        </a:ext>
      </dgm:extLst>
    </dgm:pt>
    <dgm:pt modelId="{DADE41BC-059B-411F-8DF8-0DC23D96DFAB}" type="pres">
      <dgm:prSet presAssocID="{1952F4CF-66C3-480A-AAB0-926C85408128}" presName="spaceRect" presStyleCnt="0"/>
      <dgm:spPr/>
    </dgm:pt>
    <dgm:pt modelId="{09BA361E-4497-495A-933C-64A87EB385F4}" type="pres">
      <dgm:prSet presAssocID="{1952F4CF-66C3-480A-AAB0-926C85408128}" presName="parTx" presStyleLbl="revTx" presStyleIdx="3" presStyleCnt="6">
        <dgm:presLayoutVars>
          <dgm:chMax val="0"/>
          <dgm:chPref val="0"/>
        </dgm:presLayoutVars>
      </dgm:prSet>
      <dgm:spPr/>
    </dgm:pt>
    <dgm:pt modelId="{6ABA6399-0BF6-41F3-85C0-38196F056EDB}" type="pres">
      <dgm:prSet presAssocID="{082F0A3C-A5E0-4B4F-B3D5-C4EF7A8123DC}" presName="sibTrans" presStyleCnt="0"/>
      <dgm:spPr/>
    </dgm:pt>
    <dgm:pt modelId="{3198A9F9-717C-479D-86C7-DB757EFE52E5}" type="pres">
      <dgm:prSet presAssocID="{D944B1E2-7A80-4CCA-921F-0AAB5E802B01}" presName="compNode" presStyleCnt="0"/>
      <dgm:spPr/>
    </dgm:pt>
    <dgm:pt modelId="{4A1F966B-A9EA-42C5-B674-E46F99011F39}" type="pres">
      <dgm:prSet presAssocID="{D944B1E2-7A80-4CCA-921F-0AAB5E802B01}" presName="bgRect" presStyleLbl="bgShp" presStyleIdx="4" presStyleCnt="6"/>
      <dgm:spPr/>
    </dgm:pt>
    <dgm:pt modelId="{520FE4A2-4433-497B-BBED-39193ED7064C}" type="pres">
      <dgm:prSet presAssocID="{D944B1E2-7A80-4CCA-921F-0AAB5E802B01}"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heckmark"/>
        </a:ext>
      </dgm:extLst>
    </dgm:pt>
    <dgm:pt modelId="{45ADDF0E-DCC5-41D4-82DF-C7AAE0AA98BB}" type="pres">
      <dgm:prSet presAssocID="{D944B1E2-7A80-4CCA-921F-0AAB5E802B01}" presName="spaceRect" presStyleCnt="0"/>
      <dgm:spPr/>
    </dgm:pt>
    <dgm:pt modelId="{A824F1E8-0BCE-4473-A3B3-5FA6F7DFFF60}" type="pres">
      <dgm:prSet presAssocID="{D944B1E2-7A80-4CCA-921F-0AAB5E802B01}" presName="parTx" presStyleLbl="revTx" presStyleIdx="4" presStyleCnt="6">
        <dgm:presLayoutVars>
          <dgm:chMax val="0"/>
          <dgm:chPref val="0"/>
        </dgm:presLayoutVars>
      </dgm:prSet>
      <dgm:spPr/>
    </dgm:pt>
    <dgm:pt modelId="{D055525C-135F-4BC0-A17D-A9D5DF19DF55}" type="pres">
      <dgm:prSet presAssocID="{B7CB488C-81B8-4A6D-9CE8-868417A64C0D}" presName="sibTrans" presStyleCnt="0"/>
      <dgm:spPr/>
    </dgm:pt>
    <dgm:pt modelId="{9752E14D-0E87-4344-912E-59E430F43B8A}" type="pres">
      <dgm:prSet presAssocID="{230EA904-A8A9-4D2A-B63D-31CC017FA2C7}" presName="compNode" presStyleCnt="0"/>
      <dgm:spPr/>
    </dgm:pt>
    <dgm:pt modelId="{75541A73-E64D-438A-B37A-3FABEC221F7F}" type="pres">
      <dgm:prSet presAssocID="{230EA904-A8A9-4D2A-B63D-31CC017FA2C7}" presName="bgRect" presStyleLbl="bgShp" presStyleIdx="5" presStyleCnt="6"/>
      <dgm:spPr/>
    </dgm:pt>
    <dgm:pt modelId="{9F9A16EF-416B-4F0C-B200-95CCF76AD1C5}" type="pres">
      <dgm:prSet presAssocID="{230EA904-A8A9-4D2A-B63D-31CC017FA2C7}"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Deciduous tree"/>
        </a:ext>
      </dgm:extLst>
    </dgm:pt>
    <dgm:pt modelId="{6B405DF8-2D01-49C4-9A94-449C74D5E41B}" type="pres">
      <dgm:prSet presAssocID="{230EA904-A8A9-4D2A-B63D-31CC017FA2C7}" presName="spaceRect" presStyleCnt="0"/>
      <dgm:spPr/>
    </dgm:pt>
    <dgm:pt modelId="{39C9479B-16A5-48AC-9270-42F0DC665159}" type="pres">
      <dgm:prSet presAssocID="{230EA904-A8A9-4D2A-B63D-31CC017FA2C7}" presName="parTx" presStyleLbl="revTx" presStyleIdx="5" presStyleCnt="6">
        <dgm:presLayoutVars>
          <dgm:chMax val="0"/>
          <dgm:chPref val="0"/>
        </dgm:presLayoutVars>
      </dgm:prSet>
      <dgm:spPr/>
    </dgm:pt>
  </dgm:ptLst>
  <dgm:cxnLst>
    <dgm:cxn modelId="{7AACDA0D-2265-49CD-A6AA-45F222B443C5}" srcId="{C59DE457-4831-410F-A3A7-80AF338DB427}" destId="{1952F4CF-66C3-480A-AAB0-926C85408128}" srcOrd="3" destOrd="0" parTransId="{9441C1EC-7FB6-4D65-999F-37816E0C0225}" sibTransId="{082F0A3C-A5E0-4B4F-B3D5-C4EF7A8123DC}"/>
    <dgm:cxn modelId="{78275D15-7ADA-4047-8CE8-BF1A80C2A53E}" type="presOf" srcId="{230EA904-A8A9-4D2A-B63D-31CC017FA2C7}" destId="{39C9479B-16A5-48AC-9270-42F0DC665159}" srcOrd="0" destOrd="0" presId="urn:microsoft.com/office/officeart/2018/2/layout/IconVerticalSolidList"/>
    <dgm:cxn modelId="{32784F71-E32D-4F85-95A0-B04842B35338}" type="presOf" srcId="{C59DE457-4831-410F-A3A7-80AF338DB427}" destId="{71E5FC57-922A-46E7-9C63-0A2E4BD76437}" srcOrd="0" destOrd="0" presId="urn:microsoft.com/office/officeart/2018/2/layout/IconVerticalSolidList"/>
    <dgm:cxn modelId="{7E933F55-0E76-445F-BAAE-3BE4A31855F2}" type="presOf" srcId="{C4A36569-6AA0-42C2-B093-F829AC22A8CE}" destId="{8C65AC8E-C5E5-41BE-90A6-F4B00689D279}" srcOrd="0" destOrd="0" presId="urn:microsoft.com/office/officeart/2018/2/layout/IconVerticalSolidList"/>
    <dgm:cxn modelId="{9187B291-69D3-44A0-88B3-F0D4B42B5D40}" srcId="{C59DE457-4831-410F-A3A7-80AF338DB427}" destId="{230EA904-A8A9-4D2A-B63D-31CC017FA2C7}" srcOrd="5" destOrd="0" parTransId="{6FB915C2-7F90-4AFA-93D0-8850E1ABB84B}" sibTransId="{267FADCD-D588-46EF-8CE8-600B451783E3}"/>
    <dgm:cxn modelId="{9184C79B-AF07-4838-BDA9-B4B4C867D438}" srcId="{C59DE457-4831-410F-A3A7-80AF338DB427}" destId="{C4A36569-6AA0-42C2-B093-F829AC22A8CE}" srcOrd="2" destOrd="0" parTransId="{62995D12-9B12-441F-B5FC-E07641F3F5FA}" sibTransId="{273FC705-76BF-4059-BD81-46028DD5E90F}"/>
    <dgm:cxn modelId="{9402629C-364E-4D20-A9E3-434496858455}" srcId="{C59DE457-4831-410F-A3A7-80AF338DB427}" destId="{44706F33-4B76-4AEC-9E58-2E6E88E88192}" srcOrd="0" destOrd="0" parTransId="{3AD0B439-24FA-4AD6-9A8F-3F27109ADB4F}" sibTransId="{874A34D9-B083-47F8-8DD9-33F348304AF8}"/>
    <dgm:cxn modelId="{D07272A4-67CC-47B9-85AD-B0230ED26145}" type="presOf" srcId="{44706F33-4B76-4AEC-9E58-2E6E88E88192}" destId="{FEBD979B-FAD8-4896-8C08-D9A9DD055482}" srcOrd="0" destOrd="0" presId="urn:microsoft.com/office/officeart/2018/2/layout/IconVerticalSolidList"/>
    <dgm:cxn modelId="{F510AFAE-6695-40C7-9CFB-B597226616AB}" srcId="{C59DE457-4831-410F-A3A7-80AF338DB427}" destId="{D944B1E2-7A80-4CCA-921F-0AAB5E802B01}" srcOrd="4" destOrd="0" parTransId="{C4CD6852-9AF8-42E3-B0E4-DCDB56DA6500}" sibTransId="{B7CB488C-81B8-4A6D-9CE8-868417A64C0D}"/>
    <dgm:cxn modelId="{183A68B2-1102-4E30-947B-25F18BAB5994}" type="presOf" srcId="{1952F4CF-66C3-480A-AAB0-926C85408128}" destId="{09BA361E-4497-495A-933C-64A87EB385F4}" srcOrd="0" destOrd="0" presId="urn:microsoft.com/office/officeart/2018/2/layout/IconVerticalSolidList"/>
    <dgm:cxn modelId="{5C4620C5-12A3-408C-A8CC-59A83816B27F}" type="presOf" srcId="{29514D82-779A-4B57-B745-628A5A05EE74}" destId="{B7B8D048-331D-45EE-B104-53DFF7153CED}" srcOrd="0" destOrd="0" presId="urn:microsoft.com/office/officeart/2018/2/layout/IconVerticalSolidList"/>
    <dgm:cxn modelId="{7E8C8FC5-778F-40FB-967A-B8838415E542}" type="presOf" srcId="{D944B1E2-7A80-4CCA-921F-0AAB5E802B01}" destId="{A824F1E8-0BCE-4473-A3B3-5FA6F7DFFF60}" srcOrd="0" destOrd="0" presId="urn:microsoft.com/office/officeart/2018/2/layout/IconVerticalSolidList"/>
    <dgm:cxn modelId="{5DA1D3D4-3729-4BB0-A148-6F4696940B7E}" srcId="{C59DE457-4831-410F-A3A7-80AF338DB427}" destId="{29514D82-779A-4B57-B745-628A5A05EE74}" srcOrd="1" destOrd="0" parTransId="{192A43F4-0E9C-48CB-9937-235DF8892D08}" sibTransId="{91264242-8AE5-4A55-A6E5-8DE7E46E9913}"/>
    <dgm:cxn modelId="{EB426ABF-1546-47E9-9FD4-EE9BB3B98F7E}" type="presParOf" srcId="{71E5FC57-922A-46E7-9C63-0A2E4BD76437}" destId="{2CCD8E9A-80D5-423B-B841-2C9F5D42D757}" srcOrd="0" destOrd="0" presId="urn:microsoft.com/office/officeart/2018/2/layout/IconVerticalSolidList"/>
    <dgm:cxn modelId="{A72979A2-B663-45DE-B90D-DE08555F9619}" type="presParOf" srcId="{2CCD8E9A-80D5-423B-B841-2C9F5D42D757}" destId="{D66C1887-1855-4427-BB50-F47D550CD555}" srcOrd="0" destOrd="0" presId="urn:microsoft.com/office/officeart/2018/2/layout/IconVerticalSolidList"/>
    <dgm:cxn modelId="{FC7BD093-1C1D-4DDE-99F6-FE38794737E1}" type="presParOf" srcId="{2CCD8E9A-80D5-423B-B841-2C9F5D42D757}" destId="{F04A7CBA-CF9D-405B-97FB-62C1FBED61E2}" srcOrd="1" destOrd="0" presId="urn:microsoft.com/office/officeart/2018/2/layout/IconVerticalSolidList"/>
    <dgm:cxn modelId="{8E12F826-7D00-4F37-A219-6EA3971706AD}" type="presParOf" srcId="{2CCD8E9A-80D5-423B-B841-2C9F5D42D757}" destId="{F541F757-E85B-4331-AE83-AE78461A9EBF}" srcOrd="2" destOrd="0" presId="urn:microsoft.com/office/officeart/2018/2/layout/IconVerticalSolidList"/>
    <dgm:cxn modelId="{996DA23B-5A64-45F2-B191-F9D7B2B94860}" type="presParOf" srcId="{2CCD8E9A-80D5-423B-B841-2C9F5D42D757}" destId="{FEBD979B-FAD8-4896-8C08-D9A9DD055482}" srcOrd="3" destOrd="0" presId="urn:microsoft.com/office/officeart/2018/2/layout/IconVerticalSolidList"/>
    <dgm:cxn modelId="{C593FAED-1188-4ED5-AFA2-039833853610}" type="presParOf" srcId="{71E5FC57-922A-46E7-9C63-0A2E4BD76437}" destId="{69DE897D-96FA-4026-BAC8-8ADB8955E0B9}" srcOrd="1" destOrd="0" presId="urn:microsoft.com/office/officeart/2018/2/layout/IconVerticalSolidList"/>
    <dgm:cxn modelId="{C2808A19-70F9-4969-A485-F728466480F8}" type="presParOf" srcId="{71E5FC57-922A-46E7-9C63-0A2E4BD76437}" destId="{D8274637-181E-4928-9AC8-03E3BCE95E04}" srcOrd="2" destOrd="0" presId="urn:microsoft.com/office/officeart/2018/2/layout/IconVerticalSolidList"/>
    <dgm:cxn modelId="{7AD39130-14F4-43BE-8B73-D380114FE817}" type="presParOf" srcId="{D8274637-181E-4928-9AC8-03E3BCE95E04}" destId="{7B6D978C-993C-4F8F-B9E7-64A971FE02CF}" srcOrd="0" destOrd="0" presId="urn:microsoft.com/office/officeart/2018/2/layout/IconVerticalSolidList"/>
    <dgm:cxn modelId="{DE37930C-6BD2-4147-A269-ECC26C868611}" type="presParOf" srcId="{D8274637-181E-4928-9AC8-03E3BCE95E04}" destId="{E835B320-1489-4F05-B0FD-796C1E924F54}" srcOrd="1" destOrd="0" presId="urn:microsoft.com/office/officeart/2018/2/layout/IconVerticalSolidList"/>
    <dgm:cxn modelId="{A3C620A0-5A74-499F-A03B-215F5C5B79EA}" type="presParOf" srcId="{D8274637-181E-4928-9AC8-03E3BCE95E04}" destId="{4DE26745-0E67-401F-A739-58179E20BC06}" srcOrd="2" destOrd="0" presId="urn:microsoft.com/office/officeart/2018/2/layout/IconVerticalSolidList"/>
    <dgm:cxn modelId="{D8574A6C-137D-450A-BC4F-CA5BCD65A19B}" type="presParOf" srcId="{D8274637-181E-4928-9AC8-03E3BCE95E04}" destId="{B7B8D048-331D-45EE-B104-53DFF7153CED}" srcOrd="3" destOrd="0" presId="urn:microsoft.com/office/officeart/2018/2/layout/IconVerticalSolidList"/>
    <dgm:cxn modelId="{45DB7453-3388-4C86-9D5B-9D1EE5C16F76}" type="presParOf" srcId="{71E5FC57-922A-46E7-9C63-0A2E4BD76437}" destId="{F39CE8C8-7EBA-469C-ACA2-6798AF864B45}" srcOrd="3" destOrd="0" presId="urn:microsoft.com/office/officeart/2018/2/layout/IconVerticalSolidList"/>
    <dgm:cxn modelId="{563A8DF2-CC1C-43DF-8BAC-EEAD92A8E907}" type="presParOf" srcId="{71E5FC57-922A-46E7-9C63-0A2E4BD76437}" destId="{3006216B-2EEA-4FFE-A369-8E12926F4D17}" srcOrd="4" destOrd="0" presId="urn:microsoft.com/office/officeart/2018/2/layout/IconVerticalSolidList"/>
    <dgm:cxn modelId="{0DA6F401-EFE3-47FA-9A50-66692A3B6208}" type="presParOf" srcId="{3006216B-2EEA-4FFE-A369-8E12926F4D17}" destId="{E132E0BE-30B7-4443-9E27-CA7A0C5616E3}" srcOrd="0" destOrd="0" presId="urn:microsoft.com/office/officeart/2018/2/layout/IconVerticalSolidList"/>
    <dgm:cxn modelId="{78F5BBAE-9D9B-4523-BD4D-BCE832755FC5}" type="presParOf" srcId="{3006216B-2EEA-4FFE-A369-8E12926F4D17}" destId="{CAB689E4-869E-4294-91B4-AA6560CB6FFE}" srcOrd="1" destOrd="0" presId="urn:microsoft.com/office/officeart/2018/2/layout/IconVerticalSolidList"/>
    <dgm:cxn modelId="{3464E4C5-30C7-4485-AE71-69C40426EF21}" type="presParOf" srcId="{3006216B-2EEA-4FFE-A369-8E12926F4D17}" destId="{F7D7188F-F0F8-403F-8123-359E5337D2EE}" srcOrd="2" destOrd="0" presId="urn:microsoft.com/office/officeart/2018/2/layout/IconVerticalSolidList"/>
    <dgm:cxn modelId="{84445675-D50D-4CD8-B0B6-FFF2A59400CF}" type="presParOf" srcId="{3006216B-2EEA-4FFE-A369-8E12926F4D17}" destId="{8C65AC8E-C5E5-41BE-90A6-F4B00689D279}" srcOrd="3" destOrd="0" presId="urn:microsoft.com/office/officeart/2018/2/layout/IconVerticalSolidList"/>
    <dgm:cxn modelId="{8808B1DE-8362-4F6A-B77C-1225AD8F40E0}" type="presParOf" srcId="{71E5FC57-922A-46E7-9C63-0A2E4BD76437}" destId="{2B5B7ABF-2B19-4910-8829-8DC60B358555}" srcOrd="5" destOrd="0" presId="urn:microsoft.com/office/officeart/2018/2/layout/IconVerticalSolidList"/>
    <dgm:cxn modelId="{134D384D-47AD-49F4-B7EA-190BBF625239}" type="presParOf" srcId="{71E5FC57-922A-46E7-9C63-0A2E4BD76437}" destId="{FD8D25BF-ECE4-4E62-B6B3-5E04A3143036}" srcOrd="6" destOrd="0" presId="urn:microsoft.com/office/officeart/2018/2/layout/IconVerticalSolidList"/>
    <dgm:cxn modelId="{3F8BF95A-2477-4CA0-B24C-8859AC78D261}" type="presParOf" srcId="{FD8D25BF-ECE4-4E62-B6B3-5E04A3143036}" destId="{E15A898C-7CD4-4A6C-A513-D17190E71195}" srcOrd="0" destOrd="0" presId="urn:microsoft.com/office/officeart/2018/2/layout/IconVerticalSolidList"/>
    <dgm:cxn modelId="{2CB56554-F0B4-4ECF-A3A9-B6B844463778}" type="presParOf" srcId="{FD8D25BF-ECE4-4E62-B6B3-5E04A3143036}" destId="{F1466B7C-DAED-4C44-897A-CADE5C95E836}" srcOrd="1" destOrd="0" presId="urn:microsoft.com/office/officeart/2018/2/layout/IconVerticalSolidList"/>
    <dgm:cxn modelId="{3D26359F-123E-4658-AF54-0B2F0F175702}" type="presParOf" srcId="{FD8D25BF-ECE4-4E62-B6B3-5E04A3143036}" destId="{DADE41BC-059B-411F-8DF8-0DC23D96DFAB}" srcOrd="2" destOrd="0" presId="urn:microsoft.com/office/officeart/2018/2/layout/IconVerticalSolidList"/>
    <dgm:cxn modelId="{4D992856-4883-4FCD-8030-79FB23E2C8F0}" type="presParOf" srcId="{FD8D25BF-ECE4-4E62-B6B3-5E04A3143036}" destId="{09BA361E-4497-495A-933C-64A87EB385F4}" srcOrd="3" destOrd="0" presId="urn:microsoft.com/office/officeart/2018/2/layout/IconVerticalSolidList"/>
    <dgm:cxn modelId="{2E6181FA-3316-4112-A033-DD1306DB164E}" type="presParOf" srcId="{71E5FC57-922A-46E7-9C63-0A2E4BD76437}" destId="{6ABA6399-0BF6-41F3-85C0-38196F056EDB}" srcOrd="7" destOrd="0" presId="urn:microsoft.com/office/officeart/2018/2/layout/IconVerticalSolidList"/>
    <dgm:cxn modelId="{0CB3BD83-0DEF-4C41-BE11-6FAE52F8BF98}" type="presParOf" srcId="{71E5FC57-922A-46E7-9C63-0A2E4BD76437}" destId="{3198A9F9-717C-479D-86C7-DB757EFE52E5}" srcOrd="8" destOrd="0" presId="urn:microsoft.com/office/officeart/2018/2/layout/IconVerticalSolidList"/>
    <dgm:cxn modelId="{A92DFA84-E0E9-42ED-A6AB-CD0B9A54E202}" type="presParOf" srcId="{3198A9F9-717C-479D-86C7-DB757EFE52E5}" destId="{4A1F966B-A9EA-42C5-B674-E46F99011F39}" srcOrd="0" destOrd="0" presId="urn:microsoft.com/office/officeart/2018/2/layout/IconVerticalSolidList"/>
    <dgm:cxn modelId="{151F3462-2641-46FB-A076-B1865F264E4D}" type="presParOf" srcId="{3198A9F9-717C-479D-86C7-DB757EFE52E5}" destId="{520FE4A2-4433-497B-BBED-39193ED7064C}" srcOrd="1" destOrd="0" presId="urn:microsoft.com/office/officeart/2018/2/layout/IconVerticalSolidList"/>
    <dgm:cxn modelId="{420D085E-514B-4DD7-93A6-8E146A779F66}" type="presParOf" srcId="{3198A9F9-717C-479D-86C7-DB757EFE52E5}" destId="{45ADDF0E-DCC5-41D4-82DF-C7AAE0AA98BB}" srcOrd="2" destOrd="0" presId="urn:microsoft.com/office/officeart/2018/2/layout/IconVerticalSolidList"/>
    <dgm:cxn modelId="{66E52083-463B-4430-955B-F705806E3CD8}" type="presParOf" srcId="{3198A9F9-717C-479D-86C7-DB757EFE52E5}" destId="{A824F1E8-0BCE-4473-A3B3-5FA6F7DFFF60}" srcOrd="3" destOrd="0" presId="urn:microsoft.com/office/officeart/2018/2/layout/IconVerticalSolidList"/>
    <dgm:cxn modelId="{BEA4FDF6-B515-491F-A341-9932AB4CA140}" type="presParOf" srcId="{71E5FC57-922A-46E7-9C63-0A2E4BD76437}" destId="{D055525C-135F-4BC0-A17D-A9D5DF19DF55}" srcOrd="9" destOrd="0" presId="urn:microsoft.com/office/officeart/2018/2/layout/IconVerticalSolidList"/>
    <dgm:cxn modelId="{D1544A81-AD6C-4505-AD93-4AA808145812}" type="presParOf" srcId="{71E5FC57-922A-46E7-9C63-0A2E4BD76437}" destId="{9752E14D-0E87-4344-912E-59E430F43B8A}" srcOrd="10" destOrd="0" presId="urn:microsoft.com/office/officeart/2018/2/layout/IconVerticalSolidList"/>
    <dgm:cxn modelId="{81902A13-97A8-4705-AEBC-AC744636B11C}" type="presParOf" srcId="{9752E14D-0E87-4344-912E-59E430F43B8A}" destId="{75541A73-E64D-438A-B37A-3FABEC221F7F}" srcOrd="0" destOrd="0" presId="urn:microsoft.com/office/officeart/2018/2/layout/IconVerticalSolidList"/>
    <dgm:cxn modelId="{3AE2BEC4-5AEE-4347-B59F-E903659538C5}" type="presParOf" srcId="{9752E14D-0E87-4344-912E-59E430F43B8A}" destId="{9F9A16EF-416B-4F0C-B200-95CCF76AD1C5}" srcOrd="1" destOrd="0" presId="urn:microsoft.com/office/officeart/2018/2/layout/IconVerticalSolidList"/>
    <dgm:cxn modelId="{F02864DB-2AB3-4519-9B9A-B0211AC23E89}" type="presParOf" srcId="{9752E14D-0E87-4344-912E-59E430F43B8A}" destId="{6B405DF8-2D01-49C4-9A94-449C74D5E41B}" srcOrd="2" destOrd="0" presId="urn:microsoft.com/office/officeart/2018/2/layout/IconVerticalSolidList"/>
    <dgm:cxn modelId="{000F7E02-6120-4E9B-B834-72A20F1D7DB7}" type="presParOf" srcId="{9752E14D-0E87-4344-912E-59E430F43B8A}" destId="{39C9479B-16A5-48AC-9270-42F0DC66515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7014B2-CE8C-43AE-BFE2-23125DE51409}">
      <dsp:nvSpPr>
        <dsp:cNvPr id="0" name=""/>
        <dsp:cNvSpPr/>
      </dsp:nvSpPr>
      <dsp:spPr>
        <a:xfrm>
          <a:off x="0" y="643"/>
          <a:ext cx="13030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B4E8B9-AC02-4E1E-9914-39208A4E18DC}">
      <dsp:nvSpPr>
        <dsp:cNvPr id="0" name=""/>
        <dsp:cNvSpPr/>
      </dsp:nvSpPr>
      <dsp:spPr>
        <a:xfrm>
          <a:off x="0" y="643"/>
          <a:ext cx="13030200" cy="7532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b="1" kern="1200"/>
            <a:t>Definition of Budget</a:t>
          </a:r>
          <a:endParaRPr lang="en-US" sz="3300" kern="1200"/>
        </a:p>
      </dsp:txBody>
      <dsp:txXfrm>
        <a:off x="0" y="643"/>
        <a:ext cx="13030200" cy="753255"/>
      </dsp:txXfrm>
    </dsp:sp>
    <dsp:sp modelId="{FCD47B49-7510-4DC6-BF24-2E3B8932FB0D}">
      <dsp:nvSpPr>
        <dsp:cNvPr id="0" name=""/>
        <dsp:cNvSpPr/>
      </dsp:nvSpPr>
      <dsp:spPr>
        <a:xfrm>
          <a:off x="0" y="753898"/>
          <a:ext cx="13030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332C32-6647-42C5-BC29-E241A427A434}">
      <dsp:nvSpPr>
        <dsp:cNvPr id="0" name=""/>
        <dsp:cNvSpPr/>
      </dsp:nvSpPr>
      <dsp:spPr>
        <a:xfrm>
          <a:off x="0" y="753898"/>
          <a:ext cx="13030200" cy="7532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b="1" kern="1200"/>
            <a:t>Budget Sector and Types of Budget</a:t>
          </a:r>
          <a:endParaRPr lang="en-US" sz="3300" kern="1200"/>
        </a:p>
      </dsp:txBody>
      <dsp:txXfrm>
        <a:off x="0" y="753898"/>
        <a:ext cx="13030200" cy="753255"/>
      </dsp:txXfrm>
    </dsp:sp>
    <dsp:sp modelId="{636E56A7-B256-4A73-9EC1-17A13ACF62A2}">
      <dsp:nvSpPr>
        <dsp:cNvPr id="0" name=""/>
        <dsp:cNvSpPr/>
      </dsp:nvSpPr>
      <dsp:spPr>
        <a:xfrm>
          <a:off x="0" y="1507153"/>
          <a:ext cx="13030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993436-9CD6-409A-8291-90047EB140AD}">
      <dsp:nvSpPr>
        <dsp:cNvPr id="0" name=""/>
        <dsp:cNvSpPr/>
      </dsp:nvSpPr>
      <dsp:spPr>
        <a:xfrm>
          <a:off x="0" y="1507153"/>
          <a:ext cx="13030200" cy="7532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b="1" kern="1200"/>
            <a:t>Capital Budgetin</a:t>
          </a:r>
          <a:r>
            <a:rPr lang="en-US" sz="3300" b="1" u="heavy" kern="1200">
              <a:uFillTx/>
            </a:rPr>
            <a:t>g</a:t>
          </a:r>
          <a:endParaRPr lang="en-US" sz="3300" kern="1200"/>
        </a:p>
      </dsp:txBody>
      <dsp:txXfrm>
        <a:off x="0" y="1507153"/>
        <a:ext cx="13030200" cy="753255"/>
      </dsp:txXfrm>
    </dsp:sp>
    <dsp:sp modelId="{85DBC5F9-8520-489A-A8DF-160662ABACC4}">
      <dsp:nvSpPr>
        <dsp:cNvPr id="0" name=""/>
        <dsp:cNvSpPr/>
      </dsp:nvSpPr>
      <dsp:spPr>
        <a:xfrm>
          <a:off x="0" y="2260408"/>
          <a:ext cx="13030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7175C9-BDDE-41EC-9D01-85C6F69C642E}">
      <dsp:nvSpPr>
        <dsp:cNvPr id="0" name=""/>
        <dsp:cNvSpPr/>
      </dsp:nvSpPr>
      <dsp:spPr>
        <a:xfrm>
          <a:off x="0" y="2260408"/>
          <a:ext cx="13030200" cy="7532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b="1" kern="1200"/>
            <a:t>Importance of Capital Budgeting</a:t>
          </a:r>
          <a:endParaRPr lang="en-US" sz="3300" kern="1200"/>
        </a:p>
      </dsp:txBody>
      <dsp:txXfrm>
        <a:off x="0" y="2260408"/>
        <a:ext cx="13030200" cy="753255"/>
      </dsp:txXfrm>
    </dsp:sp>
    <dsp:sp modelId="{86ABED61-5D5C-4B05-A84B-3685DDDE30BB}">
      <dsp:nvSpPr>
        <dsp:cNvPr id="0" name=""/>
        <dsp:cNvSpPr/>
      </dsp:nvSpPr>
      <dsp:spPr>
        <a:xfrm>
          <a:off x="0" y="3013664"/>
          <a:ext cx="13030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29279C-4CFB-481A-A772-50F94F2EBAF9}">
      <dsp:nvSpPr>
        <dsp:cNvPr id="0" name=""/>
        <dsp:cNvSpPr/>
      </dsp:nvSpPr>
      <dsp:spPr>
        <a:xfrm>
          <a:off x="0" y="3013664"/>
          <a:ext cx="13030200" cy="7532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b="1" kern="1200"/>
            <a:t>Capital Budgeting : Project Categorization  Capital Budgeting: Eight Steps</a:t>
          </a:r>
          <a:endParaRPr lang="en-US" sz="3300" kern="1200"/>
        </a:p>
      </dsp:txBody>
      <dsp:txXfrm>
        <a:off x="0" y="3013664"/>
        <a:ext cx="13030200" cy="753255"/>
      </dsp:txXfrm>
    </dsp:sp>
    <dsp:sp modelId="{1DC3FCB8-C4BF-4A8A-944A-A49C5E3F79DA}">
      <dsp:nvSpPr>
        <dsp:cNvPr id="0" name=""/>
        <dsp:cNvSpPr/>
      </dsp:nvSpPr>
      <dsp:spPr>
        <a:xfrm>
          <a:off x="0" y="3766919"/>
          <a:ext cx="13030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3D34EF-8D9D-4ED9-9320-7EFE265AA054}">
      <dsp:nvSpPr>
        <dsp:cNvPr id="0" name=""/>
        <dsp:cNvSpPr/>
      </dsp:nvSpPr>
      <dsp:spPr>
        <a:xfrm>
          <a:off x="0" y="3766919"/>
          <a:ext cx="13030200" cy="7532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b="1" kern="1200"/>
            <a:t>Evaluation Criteria: Capital Investment Appraisals</a:t>
          </a:r>
          <a:endParaRPr lang="en-US" sz="3300" kern="1200"/>
        </a:p>
      </dsp:txBody>
      <dsp:txXfrm>
        <a:off x="0" y="3766919"/>
        <a:ext cx="13030200" cy="753255"/>
      </dsp:txXfrm>
    </dsp:sp>
    <dsp:sp modelId="{21D98EF7-1A23-4777-9FAE-C2E98F56441E}">
      <dsp:nvSpPr>
        <dsp:cNvPr id="0" name=""/>
        <dsp:cNvSpPr/>
      </dsp:nvSpPr>
      <dsp:spPr>
        <a:xfrm>
          <a:off x="0" y="4520174"/>
          <a:ext cx="13030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0EB30EF-D5B5-485A-8385-0D09532C4FFB}">
      <dsp:nvSpPr>
        <dsp:cNvPr id="0" name=""/>
        <dsp:cNvSpPr/>
      </dsp:nvSpPr>
      <dsp:spPr>
        <a:xfrm>
          <a:off x="0" y="4520174"/>
          <a:ext cx="13030200" cy="7532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b="1" kern="1200"/>
            <a:t>Conclusions</a:t>
          </a:r>
          <a:endParaRPr lang="en-US" sz="3300" kern="1200"/>
        </a:p>
      </dsp:txBody>
      <dsp:txXfrm>
        <a:off x="0" y="4520174"/>
        <a:ext cx="13030200" cy="7532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6C1887-1855-4427-BB50-F47D550CD555}">
      <dsp:nvSpPr>
        <dsp:cNvPr id="0" name=""/>
        <dsp:cNvSpPr/>
      </dsp:nvSpPr>
      <dsp:spPr>
        <a:xfrm>
          <a:off x="0" y="4897"/>
          <a:ext cx="6466363" cy="8058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4A7CBA-CF9D-405B-97FB-62C1FBED61E2}">
      <dsp:nvSpPr>
        <dsp:cNvPr id="0" name=""/>
        <dsp:cNvSpPr/>
      </dsp:nvSpPr>
      <dsp:spPr>
        <a:xfrm>
          <a:off x="243780" y="186221"/>
          <a:ext cx="443669" cy="44323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EBD979B-FAD8-4896-8C08-D9A9DD055482}">
      <dsp:nvSpPr>
        <dsp:cNvPr id="0" name=""/>
        <dsp:cNvSpPr/>
      </dsp:nvSpPr>
      <dsp:spPr>
        <a:xfrm>
          <a:off x="931229" y="4897"/>
          <a:ext cx="5520791" cy="831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955" tIns="87955" rIns="87955" bIns="87955" numCol="1" spcCol="1270" anchor="ctr" anchorCtr="0">
          <a:noAutofit/>
        </a:bodyPr>
        <a:lstStyle/>
        <a:p>
          <a:pPr marL="0" lvl="0" indent="0" algn="l" defTabSz="1066800">
            <a:lnSpc>
              <a:spcPct val="90000"/>
            </a:lnSpc>
            <a:spcBef>
              <a:spcPct val="0"/>
            </a:spcBef>
            <a:spcAft>
              <a:spcPct val="35000"/>
            </a:spcAft>
            <a:buNone/>
          </a:pPr>
          <a:r>
            <a:rPr lang="en-US" sz="2400" b="1" kern="1200" dirty="0"/>
            <a:t>Establishment of New Products &amp; Services</a:t>
          </a:r>
          <a:endParaRPr lang="en-US" sz="2400" kern="1200" dirty="0"/>
        </a:p>
      </dsp:txBody>
      <dsp:txXfrm>
        <a:off x="931229" y="4897"/>
        <a:ext cx="5520791" cy="831068"/>
      </dsp:txXfrm>
    </dsp:sp>
    <dsp:sp modelId="{7B6D978C-993C-4F8F-B9E7-64A971FE02CF}">
      <dsp:nvSpPr>
        <dsp:cNvPr id="0" name=""/>
        <dsp:cNvSpPr/>
      </dsp:nvSpPr>
      <dsp:spPr>
        <a:xfrm>
          <a:off x="0" y="1043732"/>
          <a:ext cx="6466363" cy="8058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835B320-1489-4F05-B0FD-796C1E924F54}">
      <dsp:nvSpPr>
        <dsp:cNvPr id="0" name=""/>
        <dsp:cNvSpPr/>
      </dsp:nvSpPr>
      <dsp:spPr>
        <a:xfrm>
          <a:off x="243780" y="1225056"/>
          <a:ext cx="443669" cy="44323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7B8D048-331D-45EE-B104-53DFF7153CED}">
      <dsp:nvSpPr>
        <dsp:cNvPr id="0" name=""/>
        <dsp:cNvSpPr/>
      </dsp:nvSpPr>
      <dsp:spPr>
        <a:xfrm>
          <a:off x="931229" y="1043732"/>
          <a:ext cx="5520791" cy="831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955" tIns="87955" rIns="87955" bIns="87955" numCol="1" spcCol="1270" anchor="ctr" anchorCtr="0">
          <a:noAutofit/>
        </a:bodyPr>
        <a:lstStyle/>
        <a:p>
          <a:pPr marL="0" lvl="0" indent="0" algn="l" defTabSz="1066800">
            <a:lnSpc>
              <a:spcPct val="90000"/>
            </a:lnSpc>
            <a:spcBef>
              <a:spcPct val="0"/>
            </a:spcBef>
            <a:spcAft>
              <a:spcPct val="35000"/>
            </a:spcAft>
            <a:buNone/>
          </a:pPr>
          <a:r>
            <a:rPr lang="en-US" sz="2400" b="1" kern="1200" dirty="0"/>
            <a:t>Replacement Projects: Maintenance or Cost Reduction</a:t>
          </a:r>
          <a:endParaRPr lang="en-US" sz="2400" kern="1200" dirty="0"/>
        </a:p>
      </dsp:txBody>
      <dsp:txXfrm>
        <a:off x="931229" y="1043732"/>
        <a:ext cx="5520791" cy="831068"/>
      </dsp:txXfrm>
    </dsp:sp>
    <dsp:sp modelId="{E132E0BE-30B7-4443-9E27-CA7A0C5616E3}">
      <dsp:nvSpPr>
        <dsp:cNvPr id="0" name=""/>
        <dsp:cNvSpPr/>
      </dsp:nvSpPr>
      <dsp:spPr>
        <a:xfrm>
          <a:off x="0" y="2082568"/>
          <a:ext cx="6466363" cy="8058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B689E4-869E-4294-91B4-AA6560CB6FFE}">
      <dsp:nvSpPr>
        <dsp:cNvPr id="0" name=""/>
        <dsp:cNvSpPr/>
      </dsp:nvSpPr>
      <dsp:spPr>
        <a:xfrm>
          <a:off x="243780" y="2263892"/>
          <a:ext cx="443669" cy="44323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C65AC8E-C5E5-41BE-90A6-F4B00689D279}">
      <dsp:nvSpPr>
        <dsp:cNvPr id="0" name=""/>
        <dsp:cNvSpPr/>
      </dsp:nvSpPr>
      <dsp:spPr>
        <a:xfrm>
          <a:off x="931229" y="2082568"/>
          <a:ext cx="5520791" cy="831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955" tIns="87955" rIns="87955" bIns="87955" numCol="1" spcCol="1270" anchor="ctr" anchorCtr="0">
          <a:noAutofit/>
        </a:bodyPr>
        <a:lstStyle/>
        <a:p>
          <a:pPr marL="0" lvl="0" indent="0" algn="l" defTabSz="1244600">
            <a:lnSpc>
              <a:spcPct val="90000"/>
            </a:lnSpc>
            <a:spcBef>
              <a:spcPct val="0"/>
            </a:spcBef>
            <a:spcAft>
              <a:spcPct val="35000"/>
            </a:spcAft>
            <a:buNone/>
          </a:pPr>
          <a:r>
            <a:rPr lang="en-US" sz="2800" b="1" kern="1200" dirty="0"/>
            <a:t>Expansion of Existing Projects</a:t>
          </a:r>
          <a:endParaRPr lang="en-US" sz="2800" kern="1200" dirty="0"/>
        </a:p>
      </dsp:txBody>
      <dsp:txXfrm>
        <a:off x="931229" y="2082568"/>
        <a:ext cx="5520791" cy="831068"/>
      </dsp:txXfrm>
    </dsp:sp>
    <dsp:sp modelId="{E15A898C-7CD4-4A6C-A513-D17190E71195}">
      <dsp:nvSpPr>
        <dsp:cNvPr id="0" name=""/>
        <dsp:cNvSpPr/>
      </dsp:nvSpPr>
      <dsp:spPr>
        <a:xfrm>
          <a:off x="0" y="3121403"/>
          <a:ext cx="6466363" cy="8058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1466B7C-DAED-4C44-897A-CADE5C95E836}">
      <dsp:nvSpPr>
        <dsp:cNvPr id="0" name=""/>
        <dsp:cNvSpPr/>
      </dsp:nvSpPr>
      <dsp:spPr>
        <a:xfrm>
          <a:off x="243780" y="3302727"/>
          <a:ext cx="443669" cy="44323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9BA361E-4497-495A-933C-64A87EB385F4}">
      <dsp:nvSpPr>
        <dsp:cNvPr id="0" name=""/>
        <dsp:cNvSpPr/>
      </dsp:nvSpPr>
      <dsp:spPr>
        <a:xfrm>
          <a:off x="931229" y="3121403"/>
          <a:ext cx="5520791" cy="831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955" tIns="87955" rIns="87955" bIns="87955" numCol="1" spcCol="1270" anchor="ctr" anchorCtr="0">
          <a:noAutofit/>
        </a:bodyPr>
        <a:lstStyle/>
        <a:p>
          <a:pPr marL="0" lvl="0" indent="0" algn="l" defTabSz="1244600">
            <a:lnSpc>
              <a:spcPct val="90000"/>
            </a:lnSpc>
            <a:spcBef>
              <a:spcPct val="0"/>
            </a:spcBef>
            <a:spcAft>
              <a:spcPct val="35000"/>
            </a:spcAft>
            <a:buNone/>
          </a:pPr>
          <a:r>
            <a:rPr lang="en-US" sz="2800" b="1" kern="1200" dirty="0"/>
            <a:t>Research and Development Projects</a:t>
          </a:r>
          <a:endParaRPr lang="en-US" sz="2800" kern="1200" dirty="0"/>
        </a:p>
      </dsp:txBody>
      <dsp:txXfrm>
        <a:off x="931229" y="3121403"/>
        <a:ext cx="5520791" cy="831068"/>
      </dsp:txXfrm>
    </dsp:sp>
    <dsp:sp modelId="{4A1F966B-A9EA-42C5-B674-E46F99011F39}">
      <dsp:nvSpPr>
        <dsp:cNvPr id="0" name=""/>
        <dsp:cNvSpPr/>
      </dsp:nvSpPr>
      <dsp:spPr>
        <a:xfrm>
          <a:off x="0" y="4160239"/>
          <a:ext cx="6466363" cy="8058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20FE4A2-4433-497B-BBED-39193ED7064C}">
      <dsp:nvSpPr>
        <dsp:cNvPr id="0" name=""/>
        <dsp:cNvSpPr/>
      </dsp:nvSpPr>
      <dsp:spPr>
        <a:xfrm>
          <a:off x="243780" y="4341563"/>
          <a:ext cx="443669" cy="443236"/>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824F1E8-0BCE-4473-A3B3-5FA6F7DFFF60}">
      <dsp:nvSpPr>
        <dsp:cNvPr id="0" name=""/>
        <dsp:cNvSpPr/>
      </dsp:nvSpPr>
      <dsp:spPr>
        <a:xfrm>
          <a:off x="931229" y="4160239"/>
          <a:ext cx="5520791" cy="831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955" tIns="87955" rIns="87955" bIns="87955" numCol="1" spcCol="1270" anchor="ctr" anchorCtr="0">
          <a:noAutofit/>
        </a:bodyPr>
        <a:lstStyle/>
        <a:p>
          <a:pPr marL="0" lvl="0" indent="0" algn="l" defTabSz="1422400">
            <a:lnSpc>
              <a:spcPct val="90000"/>
            </a:lnSpc>
            <a:spcBef>
              <a:spcPct val="0"/>
            </a:spcBef>
            <a:spcAft>
              <a:spcPct val="35000"/>
            </a:spcAft>
            <a:buNone/>
          </a:pPr>
          <a:r>
            <a:rPr lang="en-US" sz="3200" b="1" kern="1200" dirty="0"/>
            <a:t>Long Term Contracts</a:t>
          </a:r>
          <a:endParaRPr lang="en-US" sz="3200" kern="1200" dirty="0"/>
        </a:p>
      </dsp:txBody>
      <dsp:txXfrm>
        <a:off x="931229" y="4160239"/>
        <a:ext cx="5520791" cy="831068"/>
      </dsp:txXfrm>
    </dsp:sp>
    <dsp:sp modelId="{75541A73-E64D-438A-B37A-3FABEC221F7F}">
      <dsp:nvSpPr>
        <dsp:cNvPr id="0" name=""/>
        <dsp:cNvSpPr/>
      </dsp:nvSpPr>
      <dsp:spPr>
        <a:xfrm>
          <a:off x="0" y="5199074"/>
          <a:ext cx="6466363" cy="8058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9A16EF-416B-4F0C-B200-95CCF76AD1C5}">
      <dsp:nvSpPr>
        <dsp:cNvPr id="0" name=""/>
        <dsp:cNvSpPr/>
      </dsp:nvSpPr>
      <dsp:spPr>
        <a:xfrm>
          <a:off x="243780" y="5380398"/>
          <a:ext cx="443669" cy="443236"/>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9C9479B-16A5-48AC-9270-42F0DC665159}">
      <dsp:nvSpPr>
        <dsp:cNvPr id="0" name=""/>
        <dsp:cNvSpPr/>
      </dsp:nvSpPr>
      <dsp:spPr>
        <a:xfrm>
          <a:off x="931229" y="5199074"/>
          <a:ext cx="5520791" cy="831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955" tIns="87955" rIns="87955" bIns="87955" numCol="1" spcCol="1270" anchor="ctr" anchorCtr="0">
          <a:noAutofit/>
        </a:bodyPr>
        <a:lstStyle/>
        <a:p>
          <a:pPr marL="0" lvl="0" indent="0" algn="l" defTabSz="1244600">
            <a:lnSpc>
              <a:spcPct val="90000"/>
            </a:lnSpc>
            <a:spcBef>
              <a:spcPct val="0"/>
            </a:spcBef>
            <a:spcAft>
              <a:spcPct val="35000"/>
            </a:spcAft>
            <a:buNone/>
          </a:pPr>
          <a:r>
            <a:rPr lang="en-US" sz="2800" b="1" kern="1200" dirty="0"/>
            <a:t>Safety and/or Environmental Projects</a:t>
          </a:r>
          <a:endParaRPr lang="en-US" sz="2800" kern="1200" dirty="0"/>
        </a:p>
      </dsp:txBody>
      <dsp:txXfrm>
        <a:off x="931229" y="5199074"/>
        <a:ext cx="5520791" cy="83106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59275" cy="377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97538" y="0"/>
            <a:ext cx="4359275" cy="377825"/>
          </a:xfrm>
          <a:prstGeom prst="rect">
            <a:avLst/>
          </a:prstGeom>
        </p:spPr>
        <p:txBody>
          <a:bodyPr vert="horz" lIns="91440" tIns="45720" rIns="91440" bIns="45720" rtlCol="0"/>
          <a:lstStyle>
            <a:lvl1pPr algn="r">
              <a:defRPr sz="1200"/>
            </a:lvl1pPr>
          </a:lstStyle>
          <a:p>
            <a:fld id="{1BE53533-6FE5-4C10-A602-49F71E550C5F}" type="datetimeFigureOut">
              <a:rPr lang="en-US" smtClean="0"/>
              <a:pPr/>
              <a:t>4/16/2025</a:t>
            </a:fld>
            <a:endParaRPr lang="en-US"/>
          </a:p>
        </p:txBody>
      </p:sp>
      <p:sp>
        <p:nvSpPr>
          <p:cNvPr id="4" name="Slide Image Placeholder 3"/>
          <p:cNvSpPr>
            <a:spLocks noGrp="1" noRot="1" noChangeAspect="1"/>
          </p:cNvSpPr>
          <p:nvPr>
            <p:ph type="sldImg" idx="2"/>
          </p:nvPr>
        </p:nvSpPr>
        <p:spPr>
          <a:xfrm>
            <a:off x="2514600" y="565150"/>
            <a:ext cx="5029200" cy="2828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006475" y="3582988"/>
            <a:ext cx="8045450" cy="33956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7165975"/>
            <a:ext cx="4359275" cy="3762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97538" y="7165975"/>
            <a:ext cx="4359275" cy="376238"/>
          </a:xfrm>
          <a:prstGeom prst="rect">
            <a:avLst/>
          </a:prstGeom>
        </p:spPr>
        <p:txBody>
          <a:bodyPr vert="horz" lIns="91440" tIns="45720" rIns="91440" bIns="45720" rtlCol="0" anchor="b"/>
          <a:lstStyle>
            <a:lvl1pPr algn="r">
              <a:defRPr sz="1200"/>
            </a:lvl1pPr>
          </a:lstStyle>
          <a:p>
            <a:fld id="{224B6BFA-5226-4BD3-81EF-34991FFD82F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14600" y="565150"/>
            <a:ext cx="5029200" cy="2828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4B6BFA-5226-4BD3-81EF-34991FFD82F2}" type="slidenum">
              <a:rPr lang="en-US" smtClean="0"/>
              <a:pPr/>
              <a:t>1</a:t>
            </a:fld>
            <a:endParaRPr lang="en-US"/>
          </a:p>
        </p:txBody>
      </p:sp>
    </p:spTree>
    <p:extLst>
      <p:ext uri="{BB962C8B-B14F-4D97-AF65-F5344CB8AC3E}">
        <p14:creationId xmlns:p14="http://schemas.microsoft.com/office/powerpoint/2010/main" val="2252049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005840" y="2338578"/>
            <a:ext cx="11399520" cy="52322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011680" y="4224528"/>
            <a:ext cx="938784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300" b="0" i="0">
                <a:solidFill>
                  <a:srgbClr val="888888"/>
                </a:solidFill>
                <a:latin typeface="Arial"/>
                <a:cs typeface="Arial"/>
              </a:defRPr>
            </a:lvl1pPr>
          </a:lstStyle>
          <a:p>
            <a:pPr marL="12700">
              <a:lnSpc>
                <a:spcPts val="1535"/>
              </a:lnSpc>
            </a:pPr>
            <a:r>
              <a:rPr lang="en-US" spc="-10"/>
              <a:t>16/3/2023</a:t>
            </a:r>
            <a:endParaRPr lang="en-US" spc="-10"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0FE3B4C0-B09A-4F7A-BAFA-05FCAC39BB65}" type="datetime1">
              <a:rPr lang="en-US" smtClean="0"/>
              <a:t>4/16/2025</a:t>
            </a:fld>
            <a:endParaRPr lang="en-US"/>
          </a:p>
        </p:txBody>
      </p:sp>
      <p:sp>
        <p:nvSpPr>
          <p:cNvPr id="6" name="Holder 6"/>
          <p:cNvSpPr>
            <a:spLocks noGrp="1"/>
          </p:cNvSpPr>
          <p:nvPr>
            <p:ph type="sldNum" sz="quarter" idx="7"/>
          </p:nvPr>
        </p:nvSpPr>
        <p:spPr/>
        <p:txBody>
          <a:bodyPr lIns="0" tIns="0" rIns="0" bIns="0"/>
          <a:lstStyle>
            <a:lvl1pPr>
              <a:defRPr sz="1300" b="0" i="0">
                <a:solidFill>
                  <a:srgbClr val="888888"/>
                </a:solidFill>
                <a:latin typeface="Arial"/>
                <a:cs typeface="Arial"/>
              </a:defRPr>
            </a:lvl1pPr>
          </a:lstStyle>
          <a:p>
            <a:pPr marL="116839">
              <a:lnSpc>
                <a:spcPts val="1535"/>
              </a:lnSpc>
            </a:pPr>
            <a:fld id="{81D60167-4931-47E6-BA6A-407CBD079E47}" type="slidenum">
              <a:rPr lang="en-US" spc="-5" smtClean="0"/>
              <a:pPr marL="116839">
                <a:lnSpc>
                  <a:spcPts val="1535"/>
                </a:lnSpc>
              </a:pPr>
              <a:t>‹#›</a:t>
            </a:fld>
            <a:endParaRPr lang="en-US" spc="-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1" i="0">
                <a:solidFill>
                  <a:srgbClr val="FF0000"/>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defRPr sz="1300" b="0" i="0">
                <a:solidFill>
                  <a:srgbClr val="888888"/>
                </a:solidFill>
                <a:latin typeface="Arial"/>
                <a:cs typeface="Arial"/>
              </a:defRPr>
            </a:lvl1pPr>
          </a:lstStyle>
          <a:p>
            <a:pPr marL="12700">
              <a:lnSpc>
                <a:spcPts val="1535"/>
              </a:lnSpc>
            </a:pPr>
            <a:r>
              <a:rPr lang="en-US" spc="-10"/>
              <a:t>16/3/2023</a:t>
            </a:r>
            <a:endParaRPr lang="en-US" spc="-10"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FA7A8887-4011-4536-8260-97F93EA355FC}" type="datetime1">
              <a:rPr lang="en-US" smtClean="0"/>
              <a:t>4/16/2025</a:t>
            </a:fld>
            <a:endParaRPr lang="en-US"/>
          </a:p>
        </p:txBody>
      </p:sp>
      <p:sp>
        <p:nvSpPr>
          <p:cNvPr id="6" name="Holder 6"/>
          <p:cNvSpPr>
            <a:spLocks noGrp="1"/>
          </p:cNvSpPr>
          <p:nvPr>
            <p:ph type="sldNum" sz="quarter" idx="7"/>
          </p:nvPr>
        </p:nvSpPr>
        <p:spPr/>
        <p:txBody>
          <a:bodyPr lIns="0" tIns="0" rIns="0" bIns="0"/>
          <a:lstStyle>
            <a:lvl1pPr>
              <a:defRPr sz="1300" b="0" i="0">
                <a:solidFill>
                  <a:srgbClr val="888888"/>
                </a:solidFill>
                <a:latin typeface="Arial"/>
                <a:cs typeface="Arial"/>
              </a:defRPr>
            </a:lvl1pPr>
          </a:lstStyle>
          <a:p>
            <a:pPr marL="116839">
              <a:lnSpc>
                <a:spcPts val="1535"/>
              </a:lnSpc>
            </a:pPr>
            <a:fld id="{81D60167-4931-47E6-BA6A-407CBD079E47}" type="slidenum">
              <a:rPr lang="en-US" spc="-5" smtClean="0"/>
              <a:pPr marL="116839">
                <a:lnSpc>
                  <a:spcPts val="1535"/>
                </a:lnSpc>
              </a:pPr>
              <a:t>‹#›</a:t>
            </a:fld>
            <a:endParaRPr lang="en-US" spc="-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1" i="0">
                <a:solidFill>
                  <a:srgbClr val="FF0000"/>
                </a:solidFill>
                <a:latin typeface="Arial"/>
                <a:cs typeface="Arial"/>
              </a:defRPr>
            </a:lvl1pPr>
          </a:lstStyle>
          <a:p>
            <a:endParaRPr/>
          </a:p>
        </p:txBody>
      </p:sp>
      <p:sp>
        <p:nvSpPr>
          <p:cNvPr id="3" name="Holder 3"/>
          <p:cNvSpPr>
            <a:spLocks noGrp="1"/>
          </p:cNvSpPr>
          <p:nvPr>
            <p:ph sz="half" idx="2"/>
          </p:nvPr>
        </p:nvSpPr>
        <p:spPr>
          <a:xfrm>
            <a:off x="670560" y="1735074"/>
            <a:ext cx="5833872"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906768" y="1735074"/>
            <a:ext cx="5833872"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300" b="0" i="0">
                <a:solidFill>
                  <a:srgbClr val="888888"/>
                </a:solidFill>
                <a:latin typeface="Arial"/>
                <a:cs typeface="Arial"/>
              </a:defRPr>
            </a:lvl1pPr>
          </a:lstStyle>
          <a:p>
            <a:pPr marL="12700">
              <a:lnSpc>
                <a:spcPts val="1535"/>
              </a:lnSpc>
            </a:pPr>
            <a:r>
              <a:rPr lang="en-US" spc="-10"/>
              <a:t>16/3/2023</a:t>
            </a:r>
            <a:endParaRPr lang="en-US" spc="-10"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E2422BAE-2451-4759-B437-D9A72A5343C2}" type="datetime1">
              <a:rPr lang="en-US" smtClean="0"/>
              <a:t>4/16/2025</a:t>
            </a:fld>
            <a:endParaRPr lang="en-US"/>
          </a:p>
        </p:txBody>
      </p:sp>
      <p:sp>
        <p:nvSpPr>
          <p:cNvPr id="7" name="Holder 7"/>
          <p:cNvSpPr>
            <a:spLocks noGrp="1"/>
          </p:cNvSpPr>
          <p:nvPr>
            <p:ph type="sldNum" sz="quarter" idx="7"/>
          </p:nvPr>
        </p:nvSpPr>
        <p:spPr/>
        <p:txBody>
          <a:bodyPr lIns="0" tIns="0" rIns="0" bIns="0"/>
          <a:lstStyle>
            <a:lvl1pPr>
              <a:defRPr sz="1300" b="0" i="0">
                <a:solidFill>
                  <a:srgbClr val="888888"/>
                </a:solidFill>
                <a:latin typeface="Arial"/>
                <a:cs typeface="Arial"/>
              </a:defRPr>
            </a:lvl1pPr>
          </a:lstStyle>
          <a:p>
            <a:pPr marL="116839">
              <a:lnSpc>
                <a:spcPts val="1535"/>
              </a:lnSpc>
            </a:pPr>
            <a:fld id="{81D60167-4931-47E6-BA6A-407CBD079E47}" type="slidenum">
              <a:rPr lang="en-US" spc="-5" smtClean="0"/>
              <a:pPr marL="116839">
                <a:lnSpc>
                  <a:spcPts val="1535"/>
                </a:lnSpc>
              </a:pPr>
              <a:t>‹#›</a:t>
            </a:fld>
            <a:endParaRPr lang="en-US" spc="-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1" i="0">
                <a:solidFill>
                  <a:srgbClr val="FF0000"/>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defRPr sz="1300" b="0" i="0">
                <a:solidFill>
                  <a:srgbClr val="888888"/>
                </a:solidFill>
                <a:latin typeface="Arial"/>
                <a:cs typeface="Arial"/>
              </a:defRPr>
            </a:lvl1pPr>
          </a:lstStyle>
          <a:p>
            <a:pPr marL="12700">
              <a:lnSpc>
                <a:spcPts val="1535"/>
              </a:lnSpc>
            </a:pPr>
            <a:r>
              <a:rPr lang="en-US" spc="-10"/>
              <a:t>16/3/2023</a:t>
            </a:r>
            <a:endParaRPr lang="en-US" spc="-10"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D8EA0048-57E9-4F5D-80A3-85012FEE76BB}" type="datetime1">
              <a:rPr lang="en-US" smtClean="0"/>
              <a:t>4/16/2025</a:t>
            </a:fld>
            <a:endParaRPr lang="en-US"/>
          </a:p>
        </p:txBody>
      </p:sp>
      <p:sp>
        <p:nvSpPr>
          <p:cNvPr id="5" name="Holder 5"/>
          <p:cNvSpPr>
            <a:spLocks noGrp="1"/>
          </p:cNvSpPr>
          <p:nvPr>
            <p:ph type="sldNum" sz="quarter" idx="7"/>
          </p:nvPr>
        </p:nvSpPr>
        <p:spPr/>
        <p:txBody>
          <a:bodyPr lIns="0" tIns="0" rIns="0" bIns="0"/>
          <a:lstStyle>
            <a:lvl1pPr>
              <a:defRPr sz="1300" b="0" i="0">
                <a:solidFill>
                  <a:srgbClr val="888888"/>
                </a:solidFill>
                <a:latin typeface="Arial"/>
                <a:cs typeface="Arial"/>
              </a:defRPr>
            </a:lvl1pPr>
          </a:lstStyle>
          <a:p>
            <a:pPr marL="116839">
              <a:lnSpc>
                <a:spcPts val="1535"/>
              </a:lnSpc>
            </a:pPr>
            <a:fld id="{81D60167-4931-47E6-BA6A-407CBD079E47}" type="slidenum">
              <a:rPr lang="en-US" spc="-5" smtClean="0"/>
              <a:pPr marL="116839">
                <a:lnSpc>
                  <a:spcPts val="1535"/>
                </a:lnSpc>
              </a:pPr>
              <a:t>‹#›</a:t>
            </a:fld>
            <a:endParaRPr lang="en-US" spc="-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034170" y="888620"/>
            <a:ext cx="11446933" cy="5809615"/>
          </a:xfrm>
          <a:custGeom>
            <a:avLst/>
            <a:gdLst/>
            <a:ahLst/>
            <a:cxnLst/>
            <a:rect l="l" t="t" r="r" b="b"/>
            <a:pathLst>
              <a:path w="8585200" h="5809615">
                <a:moveTo>
                  <a:pt x="8584907" y="5809195"/>
                </a:moveTo>
                <a:lnTo>
                  <a:pt x="8584907" y="0"/>
                </a:lnTo>
                <a:lnTo>
                  <a:pt x="0" y="0"/>
                </a:lnTo>
                <a:lnTo>
                  <a:pt x="0" y="5809195"/>
                </a:lnTo>
                <a:lnTo>
                  <a:pt x="8584907" y="5809195"/>
                </a:lnTo>
              </a:path>
            </a:pathLst>
          </a:custGeom>
          <a:ln w="25908">
            <a:solidFill>
              <a:srgbClr val="0D40E7"/>
            </a:solidFill>
          </a:ln>
        </p:spPr>
        <p:txBody>
          <a:bodyPr wrap="square" lIns="0" tIns="0" rIns="0" bIns="0" rtlCol="0"/>
          <a:lstStyle/>
          <a:p>
            <a:endParaRPr sz="1800"/>
          </a:p>
        </p:txBody>
      </p:sp>
      <p:sp>
        <p:nvSpPr>
          <p:cNvPr id="2" name="Holder 2"/>
          <p:cNvSpPr>
            <a:spLocks noGrp="1"/>
          </p:cNvSpPr>
          <p:nvPr>
            <p:ph type="ftr" sz="quarter" idx="5"/>
          </p:nvPr>
        </p:nvSpPr>
        <p:spPr/>
        <p:txBody>
          <a:bodyPr lIns="0" tIns="0" rIns="0" bIns="0"/>
          <a:lstStyle>
            <a:lvl1pPr>
              <a:defRPr sz="1300" b="0" i="0">
                <a:solidFill>
                  <a:srgbClr val="888888"/>
                </a:solidFill>
                <a:latin typeface="Arial"/>
                <a:cs typeface="Arial"/>
              </a:defRPr>
            </a:lvl1pPr>
          </a:lstStyle>
          <a:p>
            <a:pPr marL="12700">
              <a:lnSpc>
                <a:spcPts val="1535"/>
              </a:lnSpc>
            </a:pPr>
            <a:r>
              <a:rPr lang="en-US" spc="-10"/>
              <a:t>16/3/2023</a:t>
            </a:r>
            <a:endParaRPr lang="en-US" spc="-10"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9E2277BB-E2A2-4224-8812-25FA0EFC72FE}" type="datetime1">
              <a:rPr lang="en-US" smtClean="0"/>
              <a:t>4/16/2025</a:t>
            </a:fld>
            <a:endParaRPr lang="en-US"/>
          </a:p>
        </p:txBody>
      </p:sp>
      <p:sp>
        <p:nvSpPr>
          <p:cNvPr id="4" name="Holder 4"/>
          <p:cNvSpPr>
            <a:spLocks noGrp="1"/>
          </p:cNvSpPr>
          <p:nvPr>
            <p:ph type="sldNum" sz="quarter" idx="7"/>
          </p:nvPr>
        </p:nvSpPr>
        <p:spPr/>
        <p:txBody>
          <a:bodyPr lIns="0" tIns="0" rIns="0" bIns="0"/>
          <a:lstStyle>
            <a:lvl1pPr>
              <a:defRPr sz="1300" b="0" i="0">
                <a:solidFill>
                  <a:srgbClr val="888888"/>
                </a:solidFill>
                <a:latin typeface="Arial"/>
                <a:cs typeface="Arial"/>
              </a:defRPr>
            </a:lvl1pPr>
          </a:lstStyle>
          <a:p>
            <a:pPr marL="116839">
              <a:lnSpc>
                <a:spcPts val="1535"/>
              </a:lnSpc>
            </a:pPr>
            <a:fld id="{81D60167-4931-47E6-BA6A-407CBD079E47}" type="slidenum">
              <a:rPr lang="en-US" spc="-5" smtClean="0"/>
              <a:pPr marL="116839">
                <a:lnSpc>
                  <a:spcPts val="1535"/>
                </a:lnSpc>
              </a:pPr>
              <a:t>‹#›</a:t>
            </a:fld>
            <a:endParaRPr lang="en-US" spc="-5"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932260" y="776986"/>
            <a:ext cx="5546681" cy="543560"/>
          </a:xfrm>
          <a:prstGeom prst="rect">
            <a:avLst/>
          </a:prstGeom>
        </p:spPr>
        <p:txBody>
          <a:bodyPr wrap="square" lIns="0" tIns="0" rIns="0" bIns="0">
            <a:spAutoFit/>
          </a:bodyPr>
          <a:lstStyle>
            <a:lvl1pPr>
              <a:defRPr sz="3400" b="1" i="0">
                <a:solidFill>
                  <a:srgbClr val="FF0000"/>
                </a:solidFill>
                <a:latin typeface="Arial"/>
                <a:cs typeface="Arial"/>
              </a:defRPr>
            </a:lvl1pPr>
          </a:lstStyle>
          <a:p>
            <a:endParaRPr/>
          </a:p>
        </p:txBody>
      </p:sp>
      <p:sp>
        <p:nvSpPr>
          <p:cNvPr id="3" name="Holder 3"/>
          <p:cNvSpPr>
            <a:spLocks noGrp="1"/>
          </p:cNvSpPr>
          <p:nvPr>
            <p:ph type="body" idx="1"/>
          </p:nvPr>
        </p:nvSpPr>
        <p:spPr>
          <a:xfrm>
            <a:off x="2127250" y="1709737"/>
            <a:ext cx="7060353" cy="27699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523579" y="7030055"/>
            <a:ext cx="1009225" cy="192360"/>
          </a:xfrm>
          <a:prstGeom prst="rect">
            <a:avLst/>
          </a:prstGeom>
        </p:spPr>
        <p:txBody>
          <a:bodyPr wrap="square" lIns="0" tIns="0" rIns="0" bIns="0">
            <a:spAutoFit/>
          </a:bodyPr>
          <a:lstStyle>
            <a:lvl1pPr>
              <a:defRPr sz="1300" b="0" i="0">
                <a:solidFill>
                  <a:srgbClr val="888888"/>
                </a:solidFill>
                <a:latin typeface="Arial"/>
                <a:cs typeface="Arial"/>
              </a:defRPr>
            </a:lvl1pPr>
          </a:lstStyle>
          <a:p>
            <a:pPr marL="12700">
              <a:lnSpc>
                <a:spcPts val="1535"/>
              </a:lnSpc>
            </a:pPr>
            <a:r>
              <a:rPr lang="en-US" spc="-10"/>
              <a:t>16/3/2023</a:t>
            </a:r>
            <a:endParaRPr lang="en-US" spc="-10" dirty="0"/>
          </a:p>
        </p:txBody>
      </p:sp>
      <p:sp>
        <p:nvSpPr>
          <p:cNvPr id="5" name="Holder 5"/>
          <p:cNvSpPr>
            <a:spLocks noGrp="1"/>
          </p:cNvSpPr>
          <p:nvPr>
            <p:ph type="dt" sz="half" idx="6"/>
          </p:nvPr>
        </p:nvSpPr>
        <p:spPr>
          <a:xfrm>
            <a:off x="670560" y="7015734"/>
            <a:ext cx="3084576" cy="276999"/>
          </a:xfrm>
          <a:prstGeom prst="rect">
            <a:avLst/>
          </a:prstGeom>
        </p:spPr>
        <p:txBody>
          <a:bodyPr wrap="square" lIns="0" tIns="0" rIns="0" bIns="0">
            <a:spAutoFit/>
          </a:bodyPr>
          <a:lstStyle>
            <a:lvl1pPr algn="l">
              <a:defRPr>
                <a:solidFill>
                  <a:schemeClr val="tx1">
                    <a:tint val="75000"/>
                  </a:schemeClr>
                </a:solidFill>
              </a:defRPr>
            </a:lvl1pPr>
          </a:lstStyle>
          <a:p>
            <a:fld id="{571B1EA1-C9AE-437E-9677-3CD717FAE1F4}" type="datetime1">
              <a:rPr lang="en-US" smtClean="0"/>
              <a:t>4/16/2025</a:t>
            </a:fld>
            <a:endParaRPr lang="en-US"/>
          </a:p>
        </p:txBody>
      </p:sp>
      <p:sp>
        <p:nvSpPr>
          <p:cNvPr id="6" name="Holder 6"/>
          <p:cNvSpPr>
            <a:spLocks noGrp="1"/>
          </p:cNvSpPr>
          <p:nvPr>
            <p:ph type="sldNum" sz="quarter" idx="7"/>
          </p:nvPr>
        </p:nvSpPr>
        <p:spPr>
          <a:xfrm>
            <a:off x="12086675" y="7030056"/>
            <a:ext cx="312420" cy="384721"/>
          </a:xfrm>
          <a:prstGeom prst="rect">
            <a:avLst/>
          </a:prstGeom>
        </p:spPr>
        <p:txBody>
          <a:bodyPr wrap="square" lIns="0" tIns="0" rIns="0" bIns="0">
            <a:spAutoFit/>
          </a:bodyPr>
          <a:lstStyle>
            <a:lvl1pPr>
              <a:defRPr sz="1300" b="0" i="0">
                <a:solidFill>
                  <a:srgbClr val="888888"/>
                </a:solidFill>
                <a:latin typeface="Arial"/>
                <a:cs typeface="Arial"/>
              </a:defRPr>
            </a:lvl1pPr>
          </a:lstStyle>
          <a:p>
            <a:pPr marL="116839">
              <a:lnSpc>
                <a:spcPts val="1535"/>
              </a:lnSpc>
            </a:pPr>
            <a:fld id="{81D60167-4931-47E6-BA6A-407CBD079E47}" type="slidenum">
              <a:rPr lang="en-US" spc="-5" smtClean="0"/>
              <a:pPr marL="116839">
                <a:lnSpc>
                  <a:spcPts val="1535"/>
                </a:lnSpc>
              </a:pPr>
              <a:t>‹#›</a:t>
            </a:fld>
            <a:endParaRPr lang="en-US" spc="-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5.png"/><Relationship Id="rId1" Type="http://schemas.openxmlformats.org/officeDocument/2006/relationships/slideLayout" Target="../slideLayouts/slideLayout5.xml"/><Relationship Id="rId6" Type="http://schemas.openxmlformats.org/officeDocument/2006/relationships/image" Target="../media/image19.png"/><Relationship Id="rId5" Type="http://schemas.openxmlformats.org/officeDocument/2006/relationships/image" Target="../media/image18.png"/><Relationship Id="rId10" Type="http://schemas.openxmlformats.org/officeDocument/2006/relationships/image" Target="../media/image23.png"/><Relationship Id="rId4" Type="http://schemas.openxmlformats.org/officeDocument/2006/relationships/image" Target="../media/image17.png"/><Relationship Id="rId9" Type="http://schemas.openxmlformats.org/officeDocument/2006/relationships/image" Target="../media/image2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21">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407847" cy="7543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a:spLocks noGrp="1"/>
          </p:cNvSpPr>
          <p:nvPr>
            <p:ph type="title"/>
          </p:nvPr>
        </p:nvSpPr>
        <p:spPr>
          <a:xfrm>
            <a:off x="5827538" y="362102"/>
            <a:ext cx="6876221" cy="1961388"/>
          </a:xfrm>
          <a:prstGeom prst="rect">
            <a:avLst/>
          </a:prstGeom>
        </p:spPr>
        <p:txBody>
          <a:bodyPr vert="horz" lIns="91440" tIns="45720" rIns="91440" bIns="45720" rtlCol="0" anchor="b">
            <a:normAutofit/>
          </a:bodyPr>
          <a:lstStyle/>
          <a:p>
            <a:pPr marL="12700" algn="l" rtl="0">
              <a:lnSpc>
                <a:spcPct val="90000"/>
              </a:lnSpc>
              <a:spcBef>
                <a:spcPct val="0"/>
              </a:spcBef>
            </a:pPr>
            <a:r>
              <a:rPr lang="en-US" sz="5900" kern="1200" spc="-5">
                <a:solidFill>
                  <a:schemeClr val="tx1"/>
                </a:solidFill>
                <a:latin typeface="+mj-lt"/>
                <a:cs typeface="+mj-cs"/>
              </a:rPr>
              <a:t>Capital</a:t>
            </a:r>
            <a:r>
              <a:rPr lang="en-US" sz="5900" kern="1200" spc="-20">
                <a:solidFill>
                  <a:schemeClr val="tx1"/>
                </a:solidFill>
                <a:latin typeface="+mj-lt"/>
                <a:cs typeface="+mj-cs"/>
              </a:rPr>
              <a:t> </a:t>
            </a:r>
            <a:r>
              <a:rPr lang="en-US" sz="5900" kern="1200" spc="-5">
                <a:solidFill>
                  <a:schemeClr val="tx1"/>
                </a:solidFill>
                <a:latin typeface="+mj-lt"/>
                <a:cs typeface="+mj-cs"/>
              </a:rPr>
              <a:t>Budgeting</a:t>
            </a:r>
            <a:endParaRPr lang="en-US" sz="5900" kern="1200" dirty="0">
              <a:solidFill>
                <a:schemeClr val="tx1"/>
              </a:solidFill>
              <a:latin typeface="+mj-lt"/>
              <a:cs typeface="+mj-cs"/>
            </a:endParaRPr>
          </a:p>
        </p:txBody>
      </p:sp>
      <p:pic>
        <p:nvPicPr>
          <p:cNvPr id="11" name="Picture 10" descr="Front steps and columns of a majestic city building">
            <a:extLst>
              <a:ext uri="{FF2B5EF4-FFF2-40B4-BE49-F238E27FC236}">
                <a16:creationId xmlns:a16="http://schemas.microsoft.com/office/drawing/2014/main" id="{41D0505D-DBA6-719B-1510-089F4B33BE15}"/>
              </a:ext>
            </a:extLst>
          </p:cNvPr>
          <p:cNvPicPr>
            <a:picLocks noChangeAspect="1"/>
          </p:cNvPicPr>
          <p:nvPr/>
        </p:nvPicPr>
        <p:blipFill rotWithShape="1">
          <a:blip r:embed="rId3"/>
          <a:srcRect l="31447" r="23222"/>
          <a:stretch/>
        </p:blipFill>
        <p:spPr>
          <a:xfrm>
            <a:off x="1" y="10"/>
            <a:ext cx="5123078" cy="75437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42"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27538" y="2612441"/>
            <a:ext cx="4667948" cy="20117"/>
          </a:xfrm>
          <a:custGeom>
            <a:avLst/>
            <a:gdLst>
              <a:gd name="connsiteX0" fmla="*/ 0 w 4667948"/>
              <a:gd name="connsiteY0" fmla="*/ 0 h 20117"/>
              <a:gd name="connsiteX1" fmla="*/ 526811 w 4667948"/>
              <a:gd name="connsiteY1" fmla="*/ 0 h 20117"/>
              <a:gd name="connsiteX2" fmla="*/ 1053623 w 4667948"/>
              <a:gd name="connsiteY2" fmla="*/ 0 h 20117"/>
              <a:gd name="connsiteX3" fmla="*/ 1673793 w 4667948"/>
              <a:gd name="connsiteY3" fmla="*/ 0 h 20117"/>
              <a:gd name="connsiteX4" fmla="*/ 2434001 w 4667948"/>
              <a:gd name="connsiteY4" fmla="*/ 0 h 20117"/>
              <a:gd name="connsiteX5" fmla="*/ 3007492 w 4667948"/>
              <a:gd name="connsiteY5" fmla="*/ 0 h 20117"/>
              <a:gd name="connsiteX6" fmla="*/ 3580983 w 4667948"/>
              <a:gd name="connsiteY6" fmla="*/ 0 h 20117"/>
              <a:gd name="connsiteX7" fmla="*/ 4667948 w 4667948"/>
              <a:gd name="connsiteY7" fmla="*/ 0 h 20117"/>
              <a:gd name="connsiteX8" fmla="*/ 4667948 w 4667948"/>
              <a:gd name="connsiteY8" fmla="*/ 20117 h 20117"/>
              <a:gd name="connsiteX9" fmla="*/ 3954419 w 4667948"/>
              <a:gd name="connsiteY9" fmla="*/ 20117 h 20117"/>
              <a:gd name="connsiteX10" fmla="*/ 3380928 w 4667948"/>
              <a:gd name="connsiteY10" fmla="*/ 20117 h 20117"/>
              <a:gd name="connsiteX11" fmla="*/ 2807437 w 4667948"/>
              <a:gd name="connsiteY11" fmla="*/ 20117 h 20117"/>
              <a:gd name="connsiteX12" fmla="*/ 2093908 w 4667948"/>
              <a:gd name="connsiteY12" fmla="*/ 20117 h 20117"/>
              <a:gd name="connsiteX13" fmla="*/ 1333699 w 4667948"/>
              <a:gd name="connsiteY13" fmla="*/ 20117 h 20117"/>
              <a:gd name="connsiteX14" fmla="*/ 806888 w 4667948"/>
              <a:gd name="connsiteY14" fmla="*/ 20117 h 20117"/>
              <a:gd name="connsiteX15" fmla="*/ 0 w 4667948"/>
              <a:gd name="connsiteY15" fmla="*/ 20117 h 20117"/>
              <a:gd name="connsiteX16" fmla="*/ 0 w 4667948"/>
              <a:gd name="connsiteY16" fmla="*/ 0 h 20117"/>
              <a:gd name="connsiteX0" fmla="*/ 0 w 4667948"/>
              <a:gd name="connsiteY0" fmla="*/ 0 h 20117"/>
              <a:gd name="connsiteX1" fmla="*/ 573491 w 4667948"/>
              <a:gd name="connsiteY1" fmla="*/ 0 h 20117"/>
              <a:gd name="connsiteX2" fmla="*/ 1100302 w 4667948"/>
              <a:gd name="connsiteY2" fmla="*/ 0 h 20117"/>
              <a:gd name="connsiteX3" fmla="*/ 1673793 w 4667948"/>
              <a:gd name="connsiteY3" fmla="*/ 0 h 20117"/>
              <a:gd name="connsiteX4" fmla="*/ 2340642 w 4667948"/>
              <a:gd name="connsiteY4" fmla="*/ 0 h 20117"/>
              <a:gd name="connsiteX5" fmla="*/ 3054172 w 4667948"/>
              <a:gd name="connsiteY5" fmla="*/ 0 h 20117"/>
              <a:gd name="connsiteX6" fmla="*/ 3814380 w 4667948"/>
              <a:gd name="connsiteY6" fmla="*/ 0 h 20117"/>
              <a:gd name="connsiteX7" fmla="*/ 4667948 w 4667948"/>
              <a:gd name="connsiteY7" fmla="*/ 0 h 20117"/>
              <a:gd name="connsiteX8" fmla="*/ 4667948 w 4667948"/>
              <a:gd name="connsiteY8" fmla="*/ 20117 h 20117"/>
              <a:gd name="connsiteX9" fmla="*/ 3954419 w 4667948"/>
              <a:gd name="connsiteY9" fmla="*/ 20117 h 20117"/>
              <a:gd name="connsiteX10" fmla="*/ 3194210 w 4667948"/>
              <a:gd name="connsiteY10" fmla="*/ 20117 h 20117"/>
              <a:gd name="connsiteX11" fmla="*/ 2434001 w 4667948"/>
              <a:gd name="connsiteY11" fmla="*/ 20117 h 20117"/>
              <a:gd name="connsiteX12" fmla="*/ 1907190 w 4667948"/>
              <a:gd name="connsiteY12" fmla="*/ 20117 h 20117"/>
              <a:gd name="connsiteX13" fmla="*/ 1193661 w 4667948"/>
              <a:gd name="connsiteY13" fmla="*/ 20117 h 20117"/>
              <a:gd name="connsiteX14" fmla="*/ 573491 w 4667948"/>
              <a:gd name="connsiteY14" fmla="*/ 20117 h 20117"/>
              <a:gd name="connsiteX15" fmla="*/ 0 w 4667948"/>
              <a:gd name="connsiteY15" fmla="*/ 20117 h 20117"/>
              <a:gd name="connsiteX16" fmla="*/ 0 w 4667948"/>
              <a:gd name="connsiteY16" fmla="*/ 0 h 2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667948" h="20117" fill="none" extrusionOk="0">
                <a:moveTo>
                  <a:pt x="0" y="0"/>
                </a:moveTo>
                <a:cubicBezTo>
                  <a:pt x="169562" y="27317"/>
                  <a:pt x="416144" y="-34734"/>
                  <a:pt x="526811" y="0"/>
                </a:cubicBezTo>
                <a:cubicBezTo>
                  <a:pt x="610208" y="42527"/>
                  <a:pt x="891480" y="-17950"/>
                  <a:pt x="1053623" y="0"/>
                </a:cubicBezTo>
                <a:cubicBezTo>
                  <a:pt x="1210118" y="-1644"/>
                  <a:pt x="1469549" y="6723"/>
                  <a:pt x="1673793" y="0"/>
                </a:cubicBezTo>
                <a:cubicBezTo>
                  <a:pt x="1852967" y="-52637"/>
                  <a:pt x="2132959" y="-34995"/>
                  <a:pt x="2434001" y="0"/>
                </a:cubicBezTo>
                <a:cubicBezTo>
                  <a:pt x="2735207" y="20995"/>
                  <a:pt x="2853679" y="-5657"/>
                  <a:pt x="3007492" y="0"/>
                </a:cubicBezTo>
                <a:cubicBezTo>
                  <a:pt x="3166448" y="-6056"/>
                  <a:pt x="3461778" y="10615"/>
                  <a:pt x="3580983" y="0"/>
                </a:cubicBezTo>
                <a:cubicBezTo>
                  <a:pt x="3709346" y="-30667"/>
                  <a:pt x="4114906" y="-2810"/>
                  <a:pt x="4667948" y="0"/>
                </a:cubicBezTo>
                <a:cubicBezTo>
                  <a:pt x="4667318" y="6370"/>
                  <a:pt x="4667960" y="11544"/>
                  <a:pt x="4667948" y="20117"/>
                </a:cubicBezTo>
                <a:cubicBezTo>
                  <a:pt x="4465189" y="34343"/>
                  <a:pt x="4135109" y="22934"/>
                  <a:pt x="3954419" y="20117"/>
                </a:cubicBezTo>
                <a:cubicBezTo>
                  <a:pt x="3767815" y="47905"/>
                  <a:pt x="3638687" y="20723"/>
                  <a:pt x="3380928" y="20117"/>
                </a:cubicBezTo>
                <a:cubicBezTo>
                  <a:pt x="3152362" y="31732"/>
                  <a:pt x="3055788" y="34123"/>
                  <a:pt x="2807437" y="20117"/>
                </a:cubicBezTo>
                <a:cubicBezTo>
                  <a:pt x="2559802" y="17004"/>
                  <a:pt x="2405021" y="19376"/>
                  <a:pt x="2093908" y="20117"/>
                </a:cubicBezTo>
                <a:cubicBezTo>
                  <a:pt x="1813120" y="58433"/>
                  <a:pt x="1574418" y="19246"/>
                  <a:pt x="1333699" y="20117"/>
                </a:cubicBezTo>
                <a:cubicBezTo>
                  <a:pt x="1069414" y="-13456"/>
                  <a:pt x="1032674" y="52212"/>
                  <a:pt x="806888" y="20117"/>
                </a:cubicBezTo>
                <a:cubicBezTo>
                  <a:pt x="562942" y="-16968"/>
                  <a:pt x="252312" y="60767"/>
                  <a:pt x="0" y="20117"/>
                </a:cubicBezTo>
                <a:cubicBezTo>
                  <a:pt x="502" y="12054"/>
                  <a:pt x="-1286" y="10387"/>
                  <a:pt x="0" y="0"/>
                </a:cubicBezTo>
                <a:close/>
              </a:path>
              <a:path w="4667948" h="20117" stroke="0" extrusionOk="0">
                <a:moveTo>
                  <a:pt x="0" y="0"/>
                </a:moveTo>
                <a:cubicBezTo>
                  <a:pt x="228815" y="-6253"/>
                  <a:pt x="457591" y="-24816"/>
                  <a:pt x="573491" y="0"/>
                </a:cubicBezTo>
                <a:cubicBezTo>
                  <a:pt x="734243" y="12277"/>
                  <a:pt x="903756" y="14611"/>
                  <a:pt x="1100302" y="0"/>
                </a:cubicBezTo>
                <a:cubicBezTo>
                  <a:pt x="1299532" y="7562"/>
                  <a:pt x="1376258" y="15153"/>
                  <a:pt x="1673793" y="0"/>
                </a:cubicBezTo>
                <a:cubicBezTo>
                  <a:pt x="1956459" y="-42784"/>
                  <a:pt x="2146242" y="-3956"/>
                  <a:pt x="2340642" y="0"/>
                </a:cubicBezTo>
                <a:cubicBezTo>
                  <a:pt x="2594346" y="58715"/>
                  <a:pt x="2806875" y="-14665"/>
                  <a:pt x="3054172" y="0"/>
                </a:cubicBezTo>
                <a:cubicBezTo>
                  <a:pt x="3256935" y="43801"/>
                  <a:pt x="3575760" y="-13632"/>
                  <a:pt x="3814380" y="0"/>
                </a:cubicBezTo>
                <a:cubicBezTo>
                  <a:pt x="4079774" y="43225"/>
                  <a:pt x="4354146" y="47828"/>
                  <a:pt x="4667948" y="0"/>
                </a:cubicBezTo>
                <a:cubicBezTo>
                  <a:pt x="4667909" y="9920"/>
                  <a:pt x="4667379" y="12736"/>
                  <a:pt x="4667948" y="20117"/>
                </a:cubicBezTo>
                <a:cubicBezTo>
                  <a:pt x="4358095" y="47839"/>
                  <a:pt x="4200098" y="-2451"/>
                  <a:pt x="3954419" y="20117"/>
                </a:cubicBezTo>
                <a:cubicBezTo>
                  <a:pt x="3705817" y="77379"/>
                  <a:pt x="3554467" y="48543"/>
                  <a:pt x="3194210" y="20117"/>
                </a:cubicBezTo>
                <a:cubicBezTo>
                  <a:pt x="2841233" y="-13454"/>
                  <a:pt x="2778003" y="5122"/>
                  <a:pt x="2434001" y="20117"/>
                </a:cubicBezTo>
                <a:cubicBezTo>
                  <a:pt x="2102486" y="33251"/>
                  <a:pt x="2086451" y="35281"/>
                  <a:pt x="1907190" y="20117"/>
                </a:cubicBezTo>
                <a:cubicBezTo>
                  <a:pt x="1733231" y="-2168"/>
                  <a:pt x="1411325" y="6183"/>
                  <a:pt x="1193661" y="20117"/>
                </a:cubicBezTo>
                <a:cubicBezTo>
                  <a:pt x="1024155" y="60548"/>
                  <a:pt x="714633" y="56130"/>
                  <a:pt x="573491" y="20117"/>
                </a:cubicBezTo>
                <a:cubicBezTo>
                  <a:pt x="385240" y="14272"/>
                  <a:pt x="243783" y="30078"/>
                  <a:pt x="0" y="20117"/>
                </a:cubicBezTo>
                <a:cubicBezTo>
                  <a:pt x="-940" y="15172"/>
                  <a:pt x="669" y="9319"/>
                  <a:pt x="0" y="0"/>
                </a:cubicBezTo>
                <a:close/>
              </a:path>
              <a:path w="4667948" h="20117" fill="none" stroke="0" extrusionOk="0">
                <a:moveTo>
                  <a:pt x="0" y="0"/>
                </a:moveTo>
                <a:cubicBezTo>
                  <a:pt x="173127" y="8680"/>
                  <a:pt x="401360" y="-45923"/>
                  <a:pt x="526811" y="0"/>
                </a:cubicBezTo>
                <a:cubicBezTo>
                  <a:pt x="608948" y="23536"/>
                  <a:pt x="874420" y="-5331"/>
                  <a:pt x="1053623" y="0"/>
                </a:cubicBezTo>
                <a:cubicBezTo>
                  <a:pt x="1225584" y="9614"/>
                  <a:pt x="1459925" y="31522"/>
                  <a:pt x="1673793" y="0"/>
                </a:cubicBezTo>
                <a:cubicBezTo>
                  <a:pt x="1878643" y="-15901"/>
                  <a:pt x="2181047" y="-4792"/>
                  <a:pt x="2434001" y="0"/>
                </a:cubicBezTo>
                <a:cubicBezTo>
                  <a:pt x="2745837" y="35001"/>
                  <a:pt x="2851580" y="-21748"/>
                  <a:pt x="3007492" y="0"/>
                </a:cubicBezTo>
                <a:cubicBezTo>
                  <a:pt x="3158901" y="-9612"/>
                  <a:pt x="3446268" y="28075"/>
                  <a:pt x="3580983" y="0"/>
                </a:cubicBezTo>
                <a:cubicBezTo>
                  <a:pt x="3759330" y="9455"/>
                  <a:pt x="4076645" y="-45738"/>
                  <a:pt x="4667948" y="0"/>
                </a:cubicBezTo>
                <a:cubicBezTo>
                  <a:pt x="4667348" y="5037"/>
                  <a:pt x="4668135" y="9459"/>
                  <a:pt x="4667948" y="20117"/>
                </a:cubicBezTo>
                <a:cubicBezTo>
                  <a:pt x="4509161" y="19253"/>
                  <a:pt x="4096784" y="4173"/>
                  <a:pt x="3954419" y="20117"/>
                </a:cubicBezTo>
                <a:cubicBezTo>
                  <a:pt x="3782982" y="9821"/>
                  <a:pt x="3627109" y="10577"/>
                  <a:pt x="3380928" y="20117"/>
                </a:cubicBezTo>
                <a:cubicBezTo>
                  <a:pt x="3146907" y="32751"/>
                  <a:pt x="3035217" y="24887"/>
                  <a:pt x="2807437" y="20117"/>
                </a:cubicBezTo>
                <a:cubicBezTo>
                  <a:pt x="2592297" y="10934"/>
                  <a:pt x="2394505" y="28226"/>
                  <a:pt x="2093908" y="20117"/>
                </a:cubicBezTo>
                <a:cubicBezTo>
                  <a:pt x="1757003" y="31451"/>
                  <a:pt x="1605912" y="102965"/>
                  <a:pt x="1333699" y="20117"/>
                </a:cubicBezTo>
                <a:cubicBezTo>
                  <a:pt x="1079558" y="-20548"/>
                  <a:pt x="1043909" y="27957"/>
                  <a:pt x="806888" y="20117"/>
                </a:cubicBezTo>
                <a:cubicBezTo>
                  <a:pt x="544255" y="-62882"/>
                  <a:pt x="291872" y="-17607"/>
                  <a:pt x="0" y="20117"/>
                </a:cubicBezTo>
                <a:cubicBezTo>
                  <a:pt x="203" y="11656"/>
                  <a:pt x="-1256" y="9991"/>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custGeom>
                    <a:avLst/>
                    <a:gdLst>
                      <a:gd name="connsiteX0" fmla="*/ 0 w 4667948"/>
                      <a:gd name="connsiteY0" fmla="*/ 0 h 20117"/>
                      <a:gd name="connsiteX1" fmla="*/ 526811 w 4667948"/>
                      <a:gd name="connsiteY1" fmla="*/ 0 h 20117"/>
                      <a:gd name="connsiteX2" fmla="*/ 1053623 w 4667948"/>
                      <a:gd name="connsiteY2" fmla="*/ 0 h 20117"/>
                      <a:gd name="connsiteX3" fmla="*/ 1673793 w 4667948"/>
                      <a:gd name="connsiteY3" fmla="*/ 0 h 20117"/>
                      <a:gd name="connsiteX4" fmla="*/ 2434001 w 4667948"/>
                      <a:gd name="connsiteY4" fmla="*/ 0 h 20117"/>
                      <a:gd name="connsiteX5" fmla="*/ 3007492 w 4667948"/>
                      <a:gd name="connsiteY5" fmla="*/ 0 h 20117"/>
                      <a:gd name="connsiteX6" fmla="*/ 3580983 w 4667948"/>
                      <a:gd name="connsiteY6" fmla="*/ 0 h 20117"/>
                      <a:gd name="connsiteX7" fmla="*/ 4667948 w 4667948"/>
                      <a:gd name="connsiteY7" fmla="*/ 0 h 20117"/>
                      <a:gd name="connsiteX8" fmla="*/ 4667948 w 4667948"/>
                      <a:gd name="connsiteY8" fmla="*/ 20117 h 20117"/>
                      <a:gd name="connsiteX9" fmla="*/ 3954419 w 4667948"/>
                      <a:gd name="connsiteY9" fmla="*/ 20117 h 20117"/>
                      <a:gd name="connsiteX10" fmla="*/ 3380928 w 4667948"/>
                      <a:gd name="connsiteY10" fmla="*/ 20117 h 20117"/>
                      <a:gd name="connsiteX11" fmla="*/ 2807437 w 4667948"/>
                      <a:gd name="connsiteY11" fmla="*/ 20117 h 20117"/>
                      <a:gd name="connsiteX12" fmla="*/ 2093908 w 4667948"/>
                      <a:gd name="connsiteY12" fmla="*/ 20117 h 20117"/>
                      <a:gd name="connsiteX13" fmla="*/ 1333699 w 4667948"/>
                      <a:gd name="connsiteY13" fmla="*/ 20117 h 20117"/>
                      <a:gd name="connsiteX14" fmla="*/ 806888 w 4667948"/>
                      <a:gd name="connsiteY14" fmla="*/ 20117 h 20117"/>
                      <a:gd name="connsiteX15" fmla="*/ 0 w 4667948"/>
                      <a:gd name="connsiteY15" fmla="*/ 20117 h 20117"/>
                      <a:gd name="connsiteX16" fmla="*/ 0 w 4667948"/>
                      <a:gd name="connsiteY16" fmla="*/ 0 h 2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667948" h="20117" fill="none" extrusionOk="0">
                        <a:moveTo>
                          <a:pt x="0" y="0"/>
                        </a:moveTo>
                        <a:cubicBezTo>
                          <a:pt x="180699" y="5198"/>
                          <a:pt x="418912" y="-25650"/>
                          <a:pt x="526811" y="0"/>
                        </a:cubicBezTo>
                        <a:cubicBezTo>
                          <a:pt x="634710" y="25650"/>
                          <a:pt x="890186" y="-14053"/>
                          <a:pt x="1053623" y="0"/>
                        </a:cubicBezTo>
                        <a:cubicBezTo>
                          <a:pt x="1217060" y="14053"/>
                          <a:pt x="1477351" y="22573"/>
                          <a:pt x="1673793" y="0"/>
                        </a:cubicBezTo>
                        <a:cubicBezTo>
                          <a:pt x="1870235" y="-22573"/>
                          <a:pt x="2141601" y="-25355"/>
                          <a:pt x="2434001" y="0"/>
                        </a:cubicBezTo>
                        <a:cubicBezTo>
                          <a:pt x="2726401" y="25355"/>
                          <a:pt x="2852967" y="895"/>
                          <a:pt x="3007492" y="0"/>
                        </a:cubicBezTo>
                        <a:cubicBezTo>
                          <a:pt x="3162017" y="-895"/>
                          <a:pt x="3459248" y="4804"/>
                          <a:pt x="3580983" y="0"/>
                        </a:cubicBezTo>
                        <a:cubicBezTo>
                          <a:pt x="3702718" y="-4804"/>
                          <a:pt x="4177870" y="-15061"/>
                          <a:pt x="4667948" y="0"/>
                        </a:cubicBezTo>
                        <a:cubicBezTo>
                          <a:pt x="4667906" y="5992"/>
                          <a:pt x="4667780" y="10473"/>
                          <a:pt x="4667948" y="20117"/>
                        </a:cubicBezTo>
                        <a:cubicBezTo>
                          <a:pt x="4487449" y="54480"/>
                          <a:pt x="4125344" y="26569"/>
                          <a:pt x="3954419" y="20117"/>
                        </a:cubicBezTo>
                        <a:cubicBezTo>
                          <a:pt x="3783494" y="13665"/>
                          <a:pt x="3622211" y="11932"/>
                          <a:pt x="3380928" y="20117"/>
                        </a:cubicBezTo>
                        <a:cubicBezTo>
                          <a:pt x="3139645" y="28302"/>
                          <a:pt x="3049089" y="28688"/>
                          <a:pt x="2807437" y="20117"/>
                        </a:cubicBezTo>
                        <a:cubicBezTo>
                          <a:pt x="2565785" y="11546"/>
                          <a:pt x="2401831" y="16842"/>
                          <a:pt x="2093908" y="20117"/>
                        </a:cubicBezTo>
                        <a:cubicBezTo>
                          <a:pt x="1785985" y="23392"/>
                          <a:pt x="1588436" y="57376"/>
                          <a:pt x="1333699" y="20117"/>
                        </a:cubicBezTo>
                        <a:cubicBezTo>
                          <a:pt x="1078962" y="-17142"/>
                          <a:pt x="1041984" y="39524"/>
                          <a:pt x="806888" y="20117"/>
                        </a:cubicBezTo>
                        <a:cubicBezTo>
                          <a:pt x="571792" y="710"/>
                          <a:pt x="283773" y="19625"/>
                          <a:pt x="0" y="20117"/>
                        </a:cubicBezTo>
                        <a:cubicBezTo>
                          <a:pt x="242" y="12047"/>
                          <a:pt x="-928" y="9908"/>
                          <a:pt x="0" y="0"/>
                        </a:cubicBezTo>
                        <a:close/>
                      </a:path>
                      <a:path w="4667948" h="20117" stroke="0" extrusionOk="0">
                        <a:moveTo>
                          <a:pt x="0" y="0"/>
                        </a:moveTo>
                        <a:cubicBezTo>
                          <a:pt x="215916" y="12492"/>
                          <a:pt x="448356" y="-16696"/>
                          <a:pt x="573491" y="0"/>
                        </a:cubicBezTo>
                        <a:cubicBezTo>
                          <a:pt x="698626" y="16696"/>
                          <a:pt x="921587" y="-17010"/>
                          <a:pt x="1100302" y="0"/>
                        </a:cubicBezTo>
                        <a:cubicBezTo>
                          <a:pt x="1279017" y="17010"/>
                          <a:pt x="1399427" y="27507"/>
                          <a:pt x="1673793" y="0"/>
                        </a:cubicBezTo>
                        <a:cubicBezTo>
                          <a:pt x="1948159" y="-27507"/>
                          <a:pt x="2108902" y="-17109"/>
                          <a:pt x="2340642" y="0"/>
                        </a:cubicBezTo>
                        <a:cubicBezTo>
                          <a:pt x="2572382" y="17109"/>
                          <a:pt x="2845196" y="-22243"/>
                          <a:pt x="3054172" y="0"/>
                        </a:cubicBezTo>
                        <a:cubicBezTo>
                          <a:pt x="3263148" y="22243"/>
                          <a:pt x="3547788" y="12264"/>
                          <a:pt x="3814380" y="0"/>
                        </a:cubicBezTo>
                        <a:cubicBezTo>
                          <a:pt x="4080972" y="-12264"/>
                          <a:pt x="4356680" y="38197"/>
                          <a:pt x="4667948" y="0"/>
                        </a:cubicBezTo>
                        <a:cubicBezTo>
                          <a:pt x="4668413" y="9719"/>
                          <a:pt x="4666984" y="12823"/>
                          <a:pt x="4667948" y="20117"/>
                        </a:cubicBezTo>
                        <a:cubicBezTo>
                          <a:pt x="4350527" y="4206"/>
                          <a:pt x="4165765" y="-15502"/>
                          <a:pt x="3954419" y="20117"/>
                        </a:cubicBezTo>
                        <a:cubicBezTo>
                          <a:pt x="3743073" y="55736"/>
                          <a:pt x="3549736" y="49807"/>
                          <a:pt x="3194210" y="20117"/>
                        </a:cubicBezTo>
                        <a:cubicBezTo>
                          <a:pt x="2838684" y="-9573"/>
                          <a:pt x="2762568" y="9089"/>
                          <a:pt x="2434001" y="20117"/>
                        </a:cubicBezTo>
                        <a:cubicBezTo>
                          <a:pt x="2105434" y="31145"/>
                          <a:pt x="2086571" y="30564"/>
                          <a:pt x="1907190" y="20117"/>
                        </a:cubicBezTo>
                        <a:cubicBezTo>
                          <a:pt x="1727809" y="9670"/>
                          <a:pt x="1383832" y="10388"/>
                          <a:pt x="1193661" y="20117"/>
                        </a:cubicBezTo>
                        <a:cubicBezTo>
                          <a:pt x="1003490" y="29846"/>
                          <a:pt x="720371" y="39720"/>
                          <a:pt x="573491" y="20117"/>
                        </a:cubicBezTo>
                        <a:cubicBezTo>
                          <a:pt x="426611" y="515"/>
                          <a:pt x="225466" y="-3785"/>
                          <a:pt x="0" y="20117"/>
                        </a:cubicBezTo>
                        <a:cubicBezTo>
                          <a:pt x="-533" y="15510"/>
                          <a:pt x="197" y="895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bject 5"/>
          <p:cNvSpPr txBox="1"/>
          <p:nvPr/>
        </p:nvSpPr>
        <p:spPr>
          <a:xfrm>
            <a:off x="5827538" y="2977286"/>
            <a:ext cx="6876221" cy="3832250"/>
          </a:xfrm>
          <a:prstGeom prst="rect">
            <a:avLst/>
          </a:prstGeom>
        </p:spPr>
        <p:txBody>
          <a:bodyPr vert="horz" lIns="91440" tIns="45720" rIns="91440" bIns="45720" rtlCol="0">
            <a:normAutofit/>
          </a:bodyPr>
          <a:lstStyle/>
          <a:p>
            <a:pPr marL="12700" marR="5080" indent="-228600">
              <a:lnSpc>
                <a:spcPct val="90000"/>
              </a:lnSpc>
              <a:spcBef>
                <a:spcPts val="1260"/>
              </a:spcBef>
              <a:buFont typeface="Arial" panose="020B0604020202020204" pitchFamily="34" charset="0"/>
              <a:buChar char="•"/>
            </a:pPr>
            <a:r>
              <a:rPr lang="en-US" sz="4000" b="1" spc="-10"/>
              <a:t>Dr. Manish Dadhich</a:t>
            </a:r>
            <a:endParaRPr lang="en-US" sz="4000" dirty="0"/>
          </a:p>
        </p:txBody>
      </p:sp>
      <p:sp>
        <p:nvSpPr>
          <p:cNvPr id="9" name="object 9"/>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116839">
              <a:lnSpc>
                <a:spcPts val="1535"/>
              </a:lnSpc>
              <a:spcAft>
                <a:spcPts val="600"/>
              </a:spcAft>
            </a:pPr>
            <a:fld id="{81D60167-4931-47E6-BA6A-407CBD079E47}" type="slidenum">
              <a:rPr spc="-5" dirty="0"/>
              <a:pPr marL="116839">
                <a:lnSpc>
                  <a:spcPts val="1535"/>
                </a:lnSpc>
                <a:spcAft>
                  <a:spcPts val="600"/>
                </a:spcAft>
              </a:pPr>
              <a:t>1</a:t>
            </a:fld>
            <a:endParaRPr lang="en-US" spc="-5"/>
          </a:p>
        </p:txBody>
      </p:sp>
      <p:sp>
        <p:nvSpPr>
          <p:cNvPr id="4" name="Date Placeholder 3">
            <a:extLst>
              <a:ext uri="{FF2B5EF4-FFF2-40B4-BE49-F238E27FC236}">
                <a16:creationId xmlns:a16="http://schemas.microsoft.com/office/drawing/2014/main" id="{BE5C0D8E-B13D-D7BB-403E-4C8EA1CAB118}"/>
              </a:ext>
            </a:extLst>
          </p:cNvPr>
          <p:cNvSpPr>
            <a:spLocks noGrp="1"/>
          </p:cNvSpPr>
          <p:nvPr>
            <p:ph type="dt" sz="half" idx="6"/>
          </p:nvPr>
        </p:nvSpPr>
        <p:spPr/>
        <p:txBody>
          <a:bodyPr/>
          <a:lstStyle/>
          <a:p>
            <a:fld id="{F146E71A-1892-4FAE-A761-5C1EA5F97834}" type="datetime1">
              <a:rPr lang="en-US" smtClean="0"/>
              <a:t>4/16/2025</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23579" y="1218336"/>
            <a:ext cx="12506621" cy="4573688"/>
          </a:xfrm>
          <a:prstGeom prst="rect">
            <a:avLst/>
          </a:prstGeom>
        </p:spPr>
        <p:txBody>
          <a:bodyPr vert="horz" wrap="square" lIns="0" tIns="79375" rIns="0" bIns="0" rtlCol="0">
            <a:spAutoFit/>
          </a:bodyPr>
          <a:lstStyle/>
          <a:p>
            <a:pPr marL="12700" algn="just">
              <a:spcBef>
                <a:spcPts val="2120"/>
              </a:spcBef>
            </a:pPr>
            <a:r>
              <a:rPr sz="4000" b="1" dirty="0">
                <a:latin typeface="Times New Roman"/>
                <a:cs typeface="Times New Roman"/>
              </a:rPr>
              <a:t>Benefits of </a:t>
            </a:r>
            <a:r>
              <a:rPr sz="4000" b="1" spc="-5" dirty="0">
                <a:latin typeface="Times New Roman"/>
                <a:cs typeface="Times New Roman"/>
              </a:rPr>
              <a:t>Capital Budgeting</a:t>
            </a:r>
            <a:r>
              <a:rPr sz="4000" b="1" spc="-10" dirty="0">
                <a:latin typeface="Times New Roman"/>
                <a:cs typeface="Times New Roman"/>
              </a:rPr>
              <a:t> </a:t>
            </a:r>
            <a:r>
              <a:rPr sz="4000" b="1" dirty="0">
                <a:latin typeface="Times New Roman"/>
                <a:cs typeface="Times New Roman"/>
              </a:rPr>
              <a:t>Decision:</a:t>
            </a:r>
            <a:endParaRPr sz="4000" dirty="0">
              <a:latin typeface="Times New Roman"/>
              <a:cs typeface="Times New Roman"/>
            </a:endParaRPr>
          </a:p>
          <a:p>
            <a:pPr marL="12700" marR="5080" algn="just">
              <a:spcBef>
                <a:spcPts val="5"/>
              </a:spcBef>
            </a:pPr>
            <a:r>
              <a:rPr sz="3600" spc="-5" dirty="0">
                <a:latin typeface="Times New Roman"/>
                <a:cs typeface="Times New Roman"/>
              </a:rPr>
              <a:t>Capital Budgeting decisions evaluate a proposed project to forecast  return </a:t>
            </a:r>
            <a:r>
              <a:rPr sz="3600" dirty="0">
                <a:latin typeface="Times New Roman"/>
                <a:cs typeface="Times New Roman"/>
              </a:rPr>
              <a:t>from the </a:t>
            </a:r>
            <a:r>
              <a:rPr sz="3600" spc="-5" dirty="0">
                <a:latin typeface="Times New Roman"/>
                <a:cs typeface="Times New Roman"/>
              </a:rPr>
              <a:t>project </a:t>
            </a:r>
            <a:r>
              <a:rPr sz="3600" spc="-10" dirty="0">
                <a:latin typeface="Times New Roman"/>
                <a:cs typeface="Times New Roman"/>
              </a:rPr>
              <a:t>and </a:t>
            </a:r>
            <a:r>
              <a:rPr sz="3600" spc="-5" dirty="0">
                <a:latin typeface="Times New Roman"/>
                <a:cs typeface="Times New Roman"/>
              </a:rPr>
              <a:t>determine whether </a:t>
            </a:r>
            <a:r>
              <a:rPr sz="3600" dirty="0">
                <a:latin typeface="Times New Roman"/>
                <a:cs typeface="Times New Roman"/>
              </a:rPr>
              <a:t>return </a:t>
            </a:r>
            <a:r>
              <a:rPr sz="3600" spc="-5" dirty="0">
                <a:latin typeface="Times New Roman"/>
                <a:cs typeface="Times New Roman"/>
              </a:rPr>
              <a:t>from the Project is  adequate.</a:t>
            </a:r>
            <a:endParaRPr sz="3600" dirty="0">
              <a:latin typeface="Times New Roman"/>
              <a:cs typeface="Times New Roman"/>
            </a:endParaRPr>
          </a:p>
          <a:p>
            <a:pPr>
              <a:lnSpc>
                <a:spcPct val="100000"/>
              </a:lnSpc>
            </a:pPr>
            <a:endParaRPr sz="3600" dirty="0">
              <a:latin typeface="Times New Roman"/>
              <a:cs typeface="Times New Roman"/>
            </a:endParaRPr>
          </a:p>
          <a:p>
            <a:pPr marL="12700" marR="6350" algn="just"/>
            <a:r>
              <a:rPr sz="3600" spc="-5" dirty="0">
                <a:latin typeface="Times New Roman"/>
                <a:cs typeface="Times New Roman"/>
              </a:rPr>
              <a:t>Capital Budgeting decisions evaluate expenditure </a:t>
            </a:r>
            <a:r>
              <a:rPr sz="3600" dirty="0">
                <a:latin typeface="Times New Roman"/>
                <a:cs typeface="Times New Roman"/>
              </a:rPr>
              <a:t>decisions </a:t>
            </a:r>
            <a:r>
              <a:rPr sz="3600" spc="-5" dirty="0">
                <a:latin typeface="Times New Roman"/>
                <a:cs typeface="Times New Roman"/>
              </a:rPr>
              <a:t>which  involve current outflow </a:t>
            </a:r>
            <a:r>
              <a:rPr sz="3600" dirty="0">
                <a:latin typeface="Times New Roman"/>
                <a:cs typeface="Times New Roman"/>
              </a:rPr>
              <a:t>of </a:t>
            </a:r>
            <a:r>
              <a:rPr sz="3600" spc="-5" dirty="0">
                <a:latin typeface="Times New Roman"/>
                <a:cs typeface="Times New Roman"/>
              </a:rPr>
              <a:t>funds </a:t>
            </a:r>
            <a:r>
              <a:rPr sz="3600" dirty="0">
                <a:latin typeface="Times New Roman"/>
                <a:cs typeface="Times New Roman"/>
              </a:rPr>
              <a:t>but </a:t>
            </a:r>
            <a:r>
              <a:rPr sz="3600" spc="-5" dirty="0">
                <a:latin typeface="Times New Roman"/>
                <a:cs typeface="Times New Roman"/>
              </a:rPr>
              <a:t>are likely to produce benefits over a  period </a:t>
            </a:r>
            <a:r>
              <a:rPr sz="3600" dirty="0">
                <a:latin typeface="Times New Roman"/>
                <a:cs typeface="Times New Roman"/>
              </a:rPr>
              <a:t>of </a:t>
            </a:r>
            <a:r>
              <a:rPr sz="3600" spc="-10" dirty="0">
                <a:latin typeface="Times New Roman"/>
                <a:cs typeface="Times New Roman"/>
              </a:rPr>
              <a:t>time more </a:t>
            </a:r>
            <a:r>
              <a:rPr sz="3600" spc="-5" dirty="0">
                <a:latin typeface="Times New Roman"/>
                <a:cs typeface="Times New Roman"/>
              </a:rPr>
              <a:t>than </a:t>
            </a:r>
            <a:r>
              <a:rPr sz="3600" dirty="0">
                <a:latin typeface="Times New Roman"/>
                <a:cs typeface="Times New Roman"/>
              </a:rPr>
              <a:t>one</a:t>
            </a:r>
            <a:r>
              <a:rPr sz="3600" spc="60" dirty="0">
                <a:latin typeface="Times New Roman"/>
                <a:cs typeface="Times New Roman"/>
              </a:rPr>
              <a:t> </a:t>
            </a:r>
            <a:r>
              <a:rPr sz="3600" spc="-25" dirty="0">
                <a:latin typeface="Times New Roman"/>
                <a:cs typeface="Times New Roman"/>
              </a:rPr>
              <a:t>year.</a:t>
            </a:r>
            <a:endParaRPr sz="3600" dirty="0">
              <a:latin typeface="Times New Roman"/>
              <a:cs typeface="Times New Roman"/>
            </a:endParaRPr>
          </a:p>
        </p:txBody>
      </p:sp>
      <p:sp>
        <p:nvSpPr>
          <p:cNvPr id="6" name="object 6"/>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10</a:t>
            </a:fld>
            <a:endParaRPr spc="-5" dirty="0"/>
          </a:p>
        </p:txBody>
      </p:sp>
      <p:sp>
        <p:nvSpPr>
          <p:cNvPr id="2" name="Date Placeholder 1">
            <a:extLst>
              <a:ext uri="{FF2B5EF4-FFF2-40B4-BE49-F238E27FC236}">
                <a16:creationId xmlns:a16="http://schemas.microsoft.com/office/drawing/2014/main" id="{B47113D4-F568-E831-38BD-1D5A6E6B80E7}"/>
              </a:ext>
            </a:extLst>
          </p:cNvPr>
          <p:cNvSpPr>
            <a:spLocks noGrp="1"/>
          </p:cNvSpPr>
          <p:nvPr>
            <p:ph type="dt" sz="half" idx="6"/>
          </p:nvPr>
        </p:nvSpPr>
        <p:spPr/>
        <p:txBody>
          <a:bodyPr/>
          <a:lstStyle/>
          <a:p>
            <a:fld id="{4DA753FC-DCE8-40CE-A3D6-632C4DD6A033}" type="datetime1">
              <a:rPr lang="en-US" smtClean="0"/>
              <a:t>4/16/2025</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411200" cy="75438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object 2"/>
          <p:cNvSpPr txBox="1">
            <a:spLocks noGrp="1"/>
          </p:cNvSpPr>
          <p:nvPr>
            <p:ph type="title"/>
          </p:nvPr>
        </p:nvSpPr>
        <p:spPr>
          <a:xfrm>
            <a:off x="1347821" y="1595720"/>
            <a:ext cx="4325233" cy="4352359"/>
          </a:xfrm>
          <a:prstGeom prst="rect">
            <a:avLst/>
          </a:prstGeom>
        </p:spPr>
        <p:txBody>
          <a:bodyPr vert="horz" lIns="91440" tIns="45720" rIns="91440" bIns="45720" rtlCol="0" anchor="ctr">
            <a:normAutofit/>
          </a:bodyPr>
          <a:lstStyle/>
          <a:p>
            <a:pPr marL="12700" algn="l" rtl="0">
              <a:lnSpc>
                <a:spcPct val="90000"/>
              </a:lnSpc>
              <a:spcBef>
                <a:spcPct val="0"/>
              </a:spcBef>
            </a:pPr>
            <a:r>
              <a:rPr lang="en-US" sz="4800" kern="1200">
                <a:solidFill>
                  <a:schemeClr val="bg1"/>
                </a:solidFill>
                <a:latin typeface="+mj-lt"/>
                <a:ea typeface="+mj-ea"/>
                <a:cs typeface="+mj-cs"/>
              </a:rPr>
              <a:t>Capital </a:t>
            </a:r>
            <a:r>
              <a:rPr lang="en-US" sz="4800" kern="1200" spc="-5">
                <a:solidFill>
                  <a:schemeClr val="bg1"/>
                </a:solidFill>
                <a:latin typeface="+mj-lt"/>
                <a:ea typeface="+mj-ea"/>
                <a:cs typeface="+mj-cs"/>
              </a:rPr>
              <a:t>Budgeting: </a:t>
            </a:r>
            <a:r>
              <a:rPr lang="en-US" sz="4800" kern="1200" spc="-15">
                <a:solidFill>
                  <a:schemeClr val="bg1"/>
                </a:solidFill>
                <a:latin typeface="+mj-lt"/>
                <a:ea typeface="+mj-ea"/>
                <a:cs typeface="+mj-cs"/>
              </a:rPr>
              <a:t>Project</a:t>
            </a:r>
            <a:r>
              <a:rPr lang="en-US" sz="4800" kern="1200" spc="55">
                <a:solidFill>
                  <a:schemeClr val="bg1"/>
                </a:solidFill>
                <a:latin typeface="+mj-lt"/>
                <a:ea typeface="+mj-ea"/>
                <a:cs typeface="+mj-cs"/>
              </a:rPr>
              <a:t> </a:t>
            </a:r>
            <a:r>
              <a:rPr lang="en-US" sz="4800" kern="1200" spc="-5">
                <a:solidFill>
                  <a:schemeClr val="bg1"/>
                </a:solidFill>
                <a:latin typeface="+mj-lt"/>
                <a:ea typeface="+mj-ea"/>
                <a:cs typeface="+mj-cs"/>
              </a:rPr>
              <a:t>Categorization</a:t>
            </a:r>
            <a:endParaRPr lang="en-US" sz="4800" kern="1200">
              <a:solidFill>
                <a:schemeClr val="bg1"/>
              </a:solidFill>
              <a:latin typeface="+mj-lt"/>
              <a:ea typeface="+mj-ea"/>
              <a:cs typeface="+mj-cs"/>
            </a:endParaRPr>
          </a:p>
        </p:txBody>
      </p:sp>
      <p:cxnSp>
        <p:nvCxnSpPr>
          <p:cNvPr id="14" name="Straight Connector 13">
            <a:extLst>
              <a:ext uri="{FF2B5EF4-FFF2-40B4-BE49-F238E27FC236}">
                <a16:creationId xmlns:a16="http://schemas.microsoft.com/office/drawing/2014/main" id="{067633D1-6EE6-4118-B9F0-B363477BEE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347821" y="1595720"/>
            <a:ext cx="4325233"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AD7FFC6-42A9-49CB-B5E9-B3F6B038331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347821" y="5949428"/>
            <a:ext cx="4325233"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6" name="object 6"/>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spcAft>
                <a:spcPts val="600"/>
              </a:spcAft>
            </a:pPr>
            <a:fld id="{81D60167-4931-47E6-BA6A-407CBD079E47}" type="slidenum">
              <a:rPr lang="en-US" spc="-5" smtClean="0"/>
              <a:pPr marL="25400">
                <a:lnSpc>
                  <a:spcPts val="1535"/>
                </a:lnSpc>
                <a:spcAft>
                  <a:spcPts val="600"/>
                </a:spcAft>
              </a:pPr>
              <a:t>11</a:t>
            </a:fld>
            <a:endParaRPr lang="en-US" spc="-5"/>
          </a:p>
        </p:txBody>
      </p:sp>
      <p:graphicFrame>
        <p:nvGraphicFramePr>
          <p:cNvPr id="8" name="object 3">
            <a:extLst>
              <a:ext uri="{FF2B5EF4-FFF2-40B4-BE49-F238E27FC236}">
                <a16:creationId xmlns:a16="http://schemas.microsoft.com/office/drawing/2014/main" id="{E75062B6-C26C-4FAA-5613-23C1D208FE5F}"/>
              </a:ext>
            </a:extLst>
          </p:cNvPr>
          <p:cNvGraphicFramePr/>
          <p:nvPr>
            <p:extLst>
              <p:ext uri="{D42A27DB-BD31-4B8C-83A1-F6EECF244321}">
                <p14:modId xmlns:p14="http://schemas.microsoft.com/office/powerpoint/2010/main" val="368985678"/>
              </p:ext>
            </p:extLst>
          </p:nvPr>
        </p:nvGraphicFramePr>
        <p:xfrm>
          <a:off x="6301352" y="754380"/>
          <a:ext cx="6466363" cy="6035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a:extLst>
              <a:ext uri="{FF2B5EF4-FFF2-40B4-BE49-F238E27FC236}">
                <a16:creationId xmlns:a16="http://schemas.microsoft.com/office/drawing/2014/main" id="{D1FF51E7-0932-1B7F-E25B-EBC7A3B872B8}"/>
              </a:ext>
            </a:extLst>
          </p:cNvPr>
          <p:cNvSpPr>
            <a:spLocks noGrp="1"/>
          </p:cNvSpPr>
          <p:nvPr>
            <p:ph type="dt" sz="half" idx="6"/>
          </p:nvPr>
        </p:nvSpPr>
        <p:spPr/>
        <p:txBody>
          <a:bodyPr/>
          <a:lstStyle/>
          <a:p>
            <a:fld id="{A5C411B5-684D-4B88-BCD8-1986D04A43AB}" type="datetime1">
              <a:rPr lang="en-US" smtClean="0"/>
              <a:t>4/16/2025</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523579" y="723900"/>
            <a:ext cx="12201821" cy="6096000"/>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9437370" y="249428"/>
            <a:ext cx="1710689" cy="243656"/>
          </a:xfrm>
          <a:prstGeom prst="rect">
            <a:avLst/>
          </a:prstGeom>
        </p:spPr>
        <p:txBody>
          <a:bodyPr vert="horz" wrap="square" lIns="0" tIns="12700" rIns="0" bIns="0" rtlCol="0">
            <a:spAutoFit/>
          </a:bodyPr>
          <a:lstStyle/>
          <a:p>
            <a:pPr marL="12700">
              <a:spcBef>
                <a:spcPts val="100"/>
              </a:spcBef>
            </a:pPr>
            <a:r>
              <a:rPr sz="1500" b="1" i="1" spc="-5" dirty="0">
                <a:latin typeface="Arial"/>
                <a:cs typeface="Arial"/>
              </a:rPr>
              <a:t>Broad</a:t>
            </a:r>
            <a:r>
              <a:rPr sz="1500" b="1" i="1" spc="-25" dirty="0">
                <a:latin typeface="Arial"/>
                <a:cs typeface="Arial"/>
              </a:rPr>
              <a:t> </a:t>
            </a:r>
            <a:r>
              <a:rPr sz="1500" b="1" i="1" spc="-5" dirty="0">
                <a:latin typeface="Arial"/>
                <a:cs typeface="Arial"/>
              </a:rPr>
              <a:t>Prospective</a:t>
            </a:r>
            <a:endParaRPr sz="1500">
              <a:latin typeface="Arial"/>
              <a:cs typeface="Arial"/>
            </a:endParaRPr>
          </a:p>
        </p:txBody>
      </p:sp>
      <p:sp>
        <p:nvSpPr>
          <p:cNvPr id="7" name="object 7"/>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12</a:t>
            </a:fld>
            <a:endParaRPr spc="-5" dirty="0"/>
          </a:p>
        </p:txBody>
      </p:sp>
      <p:sp>
        <p:nvSpPr>
          <p:cNvPr id="2" name="Date Placeholder 1">
            <a:extLst>
              <a:ext uri="{FF2B5EF4-FFF2-40B4-BE49-F238E27FC236}">
                <a16:creationId xmlns:a16="http://schemas.microsoft.com/office/drawing/2014/main" id="{74E84B10-59F3-7CAB-6111-A1147D291D0A}"/>
              </a:ext>
            </a:extLst>
          </p:cNvPr>
          <p:cNvSpPr>
            <a:spLocks noGrp="1"/>
          </p:cNvSpPr>
          <p:nvPr>
            <p:ph type="dt" sz="half" idx="6"/>
          </p:nvPr>
        </p:nvSpPr>
        <p:spPr/>
        <p:txBody>
          <a:bodyPr/>
          <a:lstStyle/>
          <a:p>
            <a:fld id="{15BD497C-D137-41E7-AB1E-B29826C545F3}" type="datetime1">
              <a:rPr lang="en-US" smtClean="0"/>
              <a:t>4/16/2025</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32821"/>
            <a:ext cx="11734800" cy="5909310"/>
          </a:xfrm>
        </p:spPr>
        <p:txBody>
          <a:bodyPr/>
          <a:lstStyle/>
          <a:p>
            <a:r>
              <a:rPr lang="en-US" sz="3200" b="0" dirty="0">
                <a:solidFill>
                  <a:schemeClr val="tx1"/>
                </a:solidFill>
              </a:rPr>
              <a:t>Availability of funds</a:t>
            </a:r>
            <a:br>
              <a:rPr lang="en-US" sz="3200" b="0" dirty="0">
                <a:solidFill>
                  <a:schemeClr val="tx1"/>
                </a:solidFill>
              </a:rPr>
            </a:br>
            <a:r>
              <a:rPr lang="en-US" sz="3200" b="0" dirty="0">
                <a:solidFill>
                  <a:schemeClr val="tx1"/>
                </a:solidFill>
              </a:rPr>
              <a:t>Structure of capital</a:t>
            </a:r>
            <a:br>
              <a:rPr lang="en-US" sz="3200" b="0" dirty="0">
                <a:solidFill>
                  <a:schemeClr val="tx1"/>
                </a:solidFill>
              </a:rPr>
            </a:br>
            <a:r>
              <a:rPr lang="en-US" sz="3200" b="0" dirty="0">
                <a:solidFill>
                  <a:schemeClr val="tx1"/>
                </a:solidFill>
              </a:rPr>
              <a:t>Taxation policy</a:t>
            </a:r>
            <a:br>
              <a:rPr lang="en-US" sz="3200" b="0" dirty="0">
                <a:solidFill>
                  <a:schemeClr val="tx1"/>
                </a:solidFill>
              </a:rPr>
            </a:br>
            <a:r>
              <a:rPr lang="en-US" sz="3200" b="0" dirty="0">
                <a:solidFill>
                  <a:schemeClr val="tx1"/>
                </a:solidFill>
              </a:rPr>
              <a:t>Government policy</a:t>
            </a:r>
            <a:br>
              <a:rPr lang="en-US" sz="3200" b="0" dirty="0">
                <a:solidFill>
                  <a:schemeClr val="tx1"/>
                </a:solidFill>
              </a:rPr>
            </a:br>
            <a:r>
              <a:rPr lang="en-US" sz="3200" b="0" dirty="0">
                <a:solidFill>
                  <a:schemeClr val="tx1"/>
                </a:solidFill>
              </a:rPr>
              <a:t>Lending policies of financial institutions</a:t>
            </a:r>
            <a:br>
              <a:rPr lang="en-US" sz="3200" b="0" dirty="0">
                <a:solidFill>
                  <a:schemeClr val="tx1"/>
                </a:solidFill>
              </a:rPr>
            </a:br>
            <a:r>
              <a:rPr lang="en-US" sz="3200" b="0" dirty="0">
                <a:solidFill>
                  <a:schemeClr val="tx1"/>
                </a:solidFill>
              </a:rPr>
              <a:t>Immediate need of the project</a:t>
            </a:r>
            <a:br>
              <a:rPr lang="en-US" sz="3200" b="0" dirty="0">
                <a:solidFill>
                  <a:schemeClr val="tx1"/>
                </a:solidFill>
              </a:rPr>
            </a:br>
            <a:r>
              <a:rPr lang="en-US" sz="3200" b="0" dirty="0">
                <a:solidFill>
                  <a:schemeClr val="tx1"/>
                </a:solidFill>
              </a:rPr>
              <a:t>Earnings</a:t>
            </a:r>
            <a:br>
              <a:rPr lang="en-US" sz="3200" b="0" dirty="0">
                <a:solidFill>
                  <a:schemeClr val="tx1"/>
                </a:solidFill>
              </a:rPr>
            </a:br>
            <a:r>
              <a:rPr lang="en-US" sz="3200" b="0" dirty="0">
                <a:solidFill>
                  <a:schemeClr val="tx1"/>
                </a:solidFill>
              </a:rPr>
              <a:t>Capital return</a:t>
            </a:r>
            <a:br>
              <a:rPr lang="en-US" sz="3200" b="0" dirty="0">
                <a:solidFill>
                  <a:schemeClr val="tx1"/>
                </a:solidFill>
              </a:rPr>
            </a:br>
            <a:r>
              <a:rPr lang="en-US" sz="3200" b="0" dirty="0">
                <a:solidFill>
                  <a:schemeClr val="tx1"/>
                </a:solidFill>
              </a:rPr>
              <a:t>Economical value of the project</a:t>
            </a:r>
            <a:br>
              <a:rPr lang="en-US" sz="3200" b="0" dirty="0">
                <a:solidFill>
                  <a:schemeClr val="tx1"/>
                </a:solidFill>
              </a:rPr>
            </a:br>
            <a:r>
              <a:rPr lang="en-US" sz="3200" b="0" dirty="0">
                <a:solidFill>
                  <a:schemeClr val="tx1"/>
                </a:solidFill>
              </a:rPr>
              <a:t>Working capital</a:t>
            </a:r>
            <a:br>
              <a:rPr lang="en-US" sz="3200" b="0" dirty="0">
                <a:solidFill>
                  <a:schemeClr val="tx1"/>
                </a:solidFill>
              </a:rPr>
            </a:br>
            <a:r>
              <a:rPr lang="en-US" sz="3200" b="0" dirty="0">
                <a:solidFill>
                  <a:schemeClr val="tx1"/>
                </a:solidFill>
              </a:rPr>
              <a:t>Accounting practice</a:t>
            </a:r>
            <a:br>
              <a:rPr lang="en-US" sz="3200" b="0" dirty="0">
                <a:solidFill>
                  <a:schemeClr val="tx1"/>
                </a:solidFill>
              </a:rPr>
            </a:br>
            <a:r>
              <a:rPr lang="en-US" sz="3200" b="0" dirty="0">
                <a:solidFill>
                  <a:schemeClr val="tx1"/>
                </a:solidFill>
              </a:rPr>
              <a:t>Trend of earnings</a:t>
            </a:r>
          </a:p>
        </p:txBody>
      </p:sp>
      <p:sp>
        <p:nvSpPr>
          <p:cNvPr id="4" name="Slide Number Placeholder 3"/>
          <p:cNvSpPr>
            <a:spLocks noGrp="1"/>
          </p:cNvSpPr>
          <p:nvPr>
            <p:ph type="sldNum" sz="quarter" idx="7"/>
          </p:nvPr>
        </p:nvSpPr>
        <p:spPr>
          <a:xfrm>
            <a:off x="15439475" y="7030056"/>
            <a:ext cx="312420" cy="192360"/>
          </a:xfrm>
        </p:spPr>
        <p:txBody>
          <a:bodyPr/>
          <a:lstStyle/>
          <a:p>
            <a:pPr marL="116839">
              <a:lnSpc>
                <a:spcPts val="1535"/>
              </a:lnSpc>
            </a:pPr>
            <a:fld id="{81D60167-4931-47E6-BA6A-407CBD079E47}" type="slidenum">
              <a:rPr lang="en-US" spc="-5" smtClean="0"/>
              <a:pPr marL="116839">
                <a:lnSpc>
                  <a:spcPts val="1535"/>
                </a:lnSpc>
              </a:pPr>
              <a:t>13</a:t>
            </a:fld>
            <a:endParaRPr lang="en-US" spc="-5" dirty="0"/>
          </a:p>
        </p:txBody>
      </p:sp>
      <p:sp>
        <p:nvSpPr>
          <p:cNvPr id="5" name="Title 1">
            <a:extLst>
              <a:ext uri="{FF2B5EF4-FFF2-40B4-BE49-F238E27FC236}">
                <a16:creationId xmlns:a16="http://schemas.microsoft.com/office/drawing/2014/main" id="{96D9FC3E-5AC2-2291-500B-1E91C97F2467}"/>
              </a:ext>
            </a:extLst>
          </p:cNvPr>
          <p:cNvSpPr txBox="1">
            <a:spLocks/>
          </p:cNvSpPr>
          <p:nvPr/>
        </p:nvSpPr>
        <p:spPr>
          <a:xfrm>
            <a:off x="885092" y="441411"/>
            <a:ext cx="8026315" cy="523220"/>
          </a:xfrm>
          <a:prstGeom prst="rect">
            <a:avLst/>
          </a:prstGeom>
        </p:spPr>
        <p:txBody>
          <a:bodyPr wrap="square" lIns="0" tIns="0" rIns="0" bIns="0">
            <a:spAutoFit/>
          </a:bodyPr>
          <a:lstStyle>
            <a:lvl1pPr>
              <a:defRPr sz="3400" b="1" i="0">
                <a:solidFill>
                  <a:srgbClr val="FF0000"/>
                </a:solidFill>
                <a:latin typeface="Arial"/>
                <a:ea typeface="+mj-ea"/>
                <a:cs typeface="Arial"/>
              </a:defRPr>
            </a:lvl1pPr>
          </a:lstStyle>
          <a:p>
            <a:r>
              <a:rPr lang="en-US" kern="0" dirty="0">
                <a:solidFill>
                  <a:schemeClr val="tx1"/>
                </a:solidFill>
              </a:rPr>
              <a:t>Factors influencing CB</a:t>
            </a:r>
            <a:endParaRPr lang="en-US" b="0" kern="0" dirty="0">
              <a:solidFill>
                <a:schemeClr val="tx1"/>
              </a:solidFill>
            </a:endParaRPr>
          </a:p>
        </p:txBody>
      </p:sp>
      <p:sp>
        <p:nvSpPr>
          <p:cNvPr id="6" name="Date Placeholder 5">
            <a:extLst>
              <a:ext uri="{FF2B5EF4-FFF2-40B4-BE49-F238E27FC236}">
                <a16:creationId xmlns:a16="http://schemas.microsoft.com/office/drawing/2014/main" id="{5B680654-DE22-02AE-4948-4B46A8A83D16}"/>
              </a:ext>
            </a:extLst>
          </p:cNvPr>
          <p:cNvSpPr>
            <a:spLocks noGrp="1"/>
          </p:cNvSpPr>
          <p:nvPr>
            <p:ph type="dt" sz="half" idx="6"/>
          </p:nvPr>
        </p:nvSpPr>
        <p:spPr/>
        <p:txBody>
          <a:bodyPr/>
          <a:lstStyle/>
          <a:p>
            <a:fld id="{6049C73D-997F-48C6-BDDF-9F75CD2A3DA1}" type="datetime1">
              <a:rPr lang="en-US" smtClean="0"/>
              <a:t>4/16/2025</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701848" y="1145794"/>
            <a:ext cx="8084184" cy="482600"/>
          </a:xfrm>
          <a:prstGeom prst="rect">
            <a:avLst/>
          </a:prstGeom>
        </p:spPr>
        <p:txBody>
          <a:bodyPr vert="horz" wrap="square" lIns="0" tIns="12700" rIns="0" bIns="0" rtlCol="0">
            <a:spAutoFit/>
          </a:bodyPr>
          <a:lstStyle/>
          <a:p>
            <a:pPr marL="12700">
              <a:spcBef>
                <a:spcPts val="100"/>
              </a:spcBef>
            </a:pPr>
            <a:r>
              <a:rPr sz="3000" b="1" spc="-5" dirty="0">
                <a:solidFill>
                  <a:srgbClr val="FF0000"/>
                </a:solidFill>
                <a:latin typeface="Times New Roman"/>
                <a:cs typeface="Times New Roman"/>
              </a:rPr>
              <a:t>Evaluation Criteria: </a:t>
            </a:r>
            <a:r>
              <a:rPr sz="3000" b="1" dirty="0">
                <a:solidFill>
                  <a:srgbClr val="FF0000"/>
                </a:solidFill>
                <a:latin typeface="Times New Roman"/>
                <a:cs typeface="Times New Roman"/>
              </a:rPr>
              <a:t>Capital </a:t>
            </a:r>
            <a:r>
              <a:rPr sz="3000" b="1" spc="-5" dirty="0">
                <a:solidFill>
                  <a:srgbClr val="FF0000"/>
                </a:solidFill>
                <a:latin typeface="Times New Roman"/>
                <a:cs typeface="Times New Roman"/>
              </a:rPr>
              <a:t>Investment</a:t>
            </a:r>
            <a:r>
              <a:rPr sz="3000" b="1" spc="75" dirty="0">
                <a:solidFill>
                  <a:srgbClr val="FF0000"/>
                </a:solidFill>
                <a:latin typeface="Times New Roman"/>
                <a:cs typeface="Times New Roman"/>
              </a:rPr>
              <a:t> </a:t>
            </a:r>
            <a:r>
              <a:rPr sz="3000" b="1" spc="-10" dirty="0">
                <a:solidFill>
                  <a:srgbClr val="FF0000"/>
                </a:solidFill>
                <a:latin typeface="Times New Roman"/>
                <a:cs typeface="Times New Roman"/>
              </a:rPr>
              <a:t>Proposal</a:t>
            </a:r>
            <a:endParaRPr sz="3000">
              <a:latin typeface="Times New Roman"/>
              <a:cs typeface="Times New Roman"/>
            </a:endParaRPr>
          </a:p>
        </p:txBody>
      </p:sp>
      <p:sp>
        <p:nvSpPr>
          <p:cNvPr id="3" name="object 3"/>
          <p:cNvSpPr/>
          <p:nvPr/>
        </p:nvSpPr>
        <p:spPr>
          <a:xfrm>
            <a:off x="4424172" y="2314955"/>
            <a:ext cx="3137916" cy="1161288"/>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4847844" y="2417401"/>
            <a:ext cx="2352929" cy="751488"/>
          </a:xfrm>
          <a:prstGeom prst="rect">
            <a:avLst/>
          </a:prstGeom>
        </p:spPr>
        <p:txBody>
          <a:bodyPr vert="horz" wrap="square" lIns="0" tIns="12700" rIns="0" bIns="0" rtlCol="0">
            <a:spAutoFit/>
          </a:bodyPr>
          <a:lstStyle/>
          <a:p>
            <a:pPr marL="12700" algn="ctr">
              <a:spcBef>
                <a:spcPts val="100"/>
              </a:spcBef>
            </a:pPr>
            <a:r>
              <a:rPr sz="2400" b="1" dirty="0">
                <a:latin typeface="Times New Roman"/>
                <a:cs typeface="Times New Roman"/>
              </a:rPr>
              <a:t>Evaluation</a:t>
            </a:r>
            <a:r>
              <a:rPr sz="2400" b="1" spc="-95" dirty="0">
                <a:latin typeface="Times New Roman"/>
                <a:cs typeface="Times New Roman"/>
              </a:rPr>
              <a:t> </a:t>
            </a:r>
            <a:r>
              <a:rPr sz="2400" b="1" dirty="0">
                <a:latin typeface="Times New Roman"/>
                <a:cs typeface="Times New Roman"/>
              </a:rPr>
              <a:t>Criteria</a:t>
            </a:r>
          </a:p>
        </p:txBody>
      </p:sp>
      <p:sp>
        <p:nvSpPr>
          <p:cNvPr id="5" name="object 5"/>
          <p:cNvSpPr/>
          <p:nvPr/>
        </p:nvSpPr>
        <p:spPr>
          <a:xfrm>
            <a:off x="4028694" y="3412997"/>
            <a:ext cx="1965960" cy="213360"/>
          </a:xfrm>
          <a:custGeom>
            <a:avLst/>
            <a:gdLst/>
            <a:ahLst/>
            <a:cxnLst/>
            <a:rect l="l" t="t" r="r" b="b"/>
            <a:pathLst>
              <a:path w="1965960" h="213360">
                <a:moveTo>
                  <a:pt x="1965959" y="0"/>
                </a:moveTo>
                <a:lnTo>
                  <a:pt x="1965959" y="106679"/>
                </a:lnTo>
                <a:lnTo>
                  <a:pt x="0" y="106679"/>
                </a:lnTo>
                <a:lnTo>
                  <a:pt x="0" y="213360"/>
                </a:lnTo>
              </a:path>
            </a:pathLst>
          </a:custGeom>
          <a:ln w="25908">
            <a:solidFill>
              <a:srgbClr val="3C6695"/>
            </a:solidFill>
          </a:ln>
        </p:spPr>
        <p:txBody>
          <a:bodyPr wrap="square" lIns="0" tIns="0" rIns="0" bIns="0" rtlCol="0"/>
          <a:lstStyle/>
          <a:p>
            <a:endParaRPr/>
          </a:p>
        </p:txBody>
      </p:sp>
      <p:sp>
        <p:nvSpPr>
          <p:cNvPr id="6" name="object 6"/>
          <p:cNvSpPr/>
          <p:nvPr/>
        </p:nvSpPr>
        <p:spPr>
          <a:xfrm>
            <a:off x="2936747" y="3593591"/>
            <a:ext cx="2205228" cy="911352"/>
          </a:xfrm>
          <a:prstGeom prst="rect">
            <a:avLst/>
          </a:prstGeom>
          <a:blipFill>
            <a:blip r:embed="rId3" cstate="print"/>
            <a:stretch>
              <a:fillRect/>
            </a:stretch>
          </a:blipFill>
        </p:spPr>
        <p:txBody>
          <a:bodyPr wrap="square" lIns="0" tIns="0" rIns="0" bIns="0" rtlCol="0"/>
          <a:lstStyle/>
          <a:p>
            <a:endParaRPr/>
          </a:p>
        </p:txBody>
      </p:sp>
      <p:sp>
        <p:nvSpPr>
          <p:cNvPr id="7" name="object 7"/>
          <p:cNvSpPr txBox="1"/>
          <p:nvPr/>
        </p:nvSpPr>
        <p:spPr>
          <a:xfrm>
            <a:off x="3149853" y="3670807"/>
            <a:ext cx="1923416" cy="607218"/>
          </a:xfrm>
          <a:prstGeom prst="rect">
            <a:avLst/>
          </a:prstGeom>
        </p:spPr>
        <p:txBody>
          <a:bodyPr vert="horz" wrap="square" lIns="0" tIns="42545" rIns="0" bIns="0" rtlCol="0">
            <a:spAutoFit/>
          </a:bodyPr>
          <a:lstStyle/>
          <a:p>
            <a:pPr marL="497205" marR="5080" indent="-485140">
              <a:lnSpc>
                <a:spcPts val="2210"/>
              </a:lnSpc>
              <a:spcBef>
                <a:spcPts val="335"/>
              </a:spcBef>
            </a:pPr>
            <a:r>
              <a:rPr sz="2000" b="1" spc="-120" dirty="0">
                <a:latin typeface="Arial"/>
                <a:cs typeface="Arial"/>
              </a:rPr>
              <a:t>N</a:t>
            </a:r>
            <a:r>
              <a:rPr sz="2000" b="1" spc="-85" dirty="0">
                <a:latin typeface="Arial"/>
                <a:cs typeface="Arial"/>
              </a:rPr>
              <a:t>o</a:t>
            </a:r>
            <a:r>
              <a:rPr sz="2000" b="1" spc="-60" dirty="0">
                <a:latin typeface="Arial"/>
                <a:cs typeface="Arial"/>
              </a:rPr>
              <a:t>n-</a:t>
            </a:r>
            <a:r>
              <a:rPr sz="2000" b="1" spc="-145" dirty="0">
                <a:latin typeface="Arial"/>
                <a:cs typeface="Arial"/>
              </a:rPr>
              <a:t>Dis</a:t>
            </a:r>
            <a:r>
              <a:rPr sz="2000" b="1" spc="-165" dirty="0">
                <a:latin typeface="Arial"/>
                <a:cs typeface="Arial"/>
              </a:rPr>
              <a:t>c</a:t>
            </a:r>
            <a:r>
              <a:rPr sz="2000" b="1" spc="-65" dirty="0">
                <a:latin typeface="Arial"/>
                <a:cs typeface="Arial"/>
              </a:rPr>
              <a:t>ou</a:t>
            </a:r>
            <a:r>
              <a:rPr sz="2000" b="1" spc="-80" dirty="0">
                <a:latin typeface="Arial"/>
                <a:cs typeface="Arial"/>
              </a:rPr>
              <a:t>n</a:t>
            </a:r>
            <a:r>
              <a:rPr sz="2000" b="1" spc="-25" dirty="0">
                <a:latin typeface="Arial"/>
                <a:cs typeface="Arial"/>
              </a:rPr>
              <a:t>ting  </a:t>
            </a:r>
            <a:r>
              <a:rPr sz="2000" b="1" spc="-65" dirty="0">
                <a:latin typeface="Arial"/>
                <a:cs typeface="Arial"/>
              </a:rPr>
              <a:t>Criteria</a:t>
            </a:r>
            <a:endParaRPr sz="2000" b="1" dirty="0">
              <a:latin typeface="Arial"/>
              <a:cs typeface="Arial"/>
            </a:endParaRPr>
          </a:p>
        </p:txBody>
      </p:sp>
      <p:sp>
        <p:nvSpPr>
          <p:cNvPr id="8" name="object 8"/>
          <p:cNvSpPr/>
          <p:nvPr/>
        </p:nvSpPr>
        <p:spPr>
          <a:xfrm>
            <a:off x="3420617" y="4386834"/>
            <a:ext cx="608330" cy="186690"/>
          </a:xfrm>
          <a:custGeom>
            <a:avLst/>
            <a:gdLst/>
            <a:ahLst/>
            <a:cxnLst/>
            <a:rect l="l" t="t" r="r" b="b"/>
            <a:pathLst>
              <a:path w="608330" h="186689">
                <a:moveTo>
                  <a:pt x="608076" y="0"/>
                </a:moveTo>
                <a:lnTo>
                  <a:pt x="608076" y="93345"/>
                </a:lnTo>
                <a:lnTo>
                  <a:pt x="0" y="93345"/>
                </a:lnTo>
                <a:lnTo>
                  <a:pt x="0" y="186690"/>
                </a:lnTo>
              </a:path>
            </a:pathLst>
          </a:custGeom>
          <a:ln w="25908">
            <a:solidFill>
              <a:srgbClr val="4674AB"/>
            </a:solidFill>
          </a:ln>
        </p:spPr>
        <p:txBody>
          <a:bodyPr wrap="square" lIns="0" tIns="0" rIns="0" bIns="0" rtlCol="0"/>
          <a:lstStyle/>
          <a:p>
            <a:endParaRPr/>
          </a:p>
        </p:txBody>
      </p:sp>
      <p:sp>
        <p:nvSpPr>
          <p:cNvPr id="9" name="object 9"/>
          <p:cNvSpPr/>
          <p:nvPr/>
        </p:nvSpPr>
        <p:spPr>
          <a:xfrm>
            <a:off x="1850391" y="4612144"/>
            <a:ext cx="1744980" cy="949452"/>
          </a:xfrm>
          <a:prstGeom prst="rect">
            <a:avLst/>
          </a:prstGeom>
          <a:blipFill>
            <a:blip r:embed="rId4" cstate="print"/>
            <a:stretch>
              <a:fillRect/>
            </a:stretch>
          </a:blipFill>
        </p:spPr>
        <p:txBody>
          <a:bodyPr wrap="square" lIns="0" tIns="0" rIns="0" bIns="0" rtlCol="0"/>
          <a:lstStyle/>
          <a:p>
            <a:endParaRPr dirty="0"/>
          </a:p>
        </p:txBody>
      </p:sp>
      <p:sp>
        <p:nvSpPr>
          <p:cNvPr id="10" name="object 10"/>
          <p:cNvSpPr txBox="1"/>
          <p:nvPr/>
        </p:nvSpPr>
        <p:spPr>
          <a:xfrm>
            <a:off x="2041854" y="4715684"/>
            <a:ext cx="1559257" cy="607218"/>
          </a:xfrm>
          <a:prstGeom prst="rect">
            <a:avLst/>
          </a:prstGeom>
        </p:spPr>
        <p:txBody>
          <a:bodyPr vert="horz" wrap="square" lIns="0" tIns="42545" rIns="0" bIns="0" rtlCol="0">
            <a:spAutoFit/>
          </a:bodyPr>
          <a:lstStyle/>
          <a:p>
            <a:pPr marL="139065" marR="5080" indent="-127000">
              <a:lnSpc>
                <a:spcPts val="2210"/>
              </a:lnSpc>
              <a:spcBef>
                <a:spcPts val="335"/>
              </a:spcBef>
            </a:pPr>
            <a:r>
              <a:rPr sz="2000" b="1" spc="-355" dirty="0">
                <a:latin typeface="Arial"/>
                <a:cs typeface="Arial"/>
              </a:rPr>
              <a:t>P</a:t>
            </a:r>
            <a:r>
              <a:rPr sz="2000" b="1" spc="-195" dirty="0">
                <a:latin typeface="Arial"/>
                <a:cs typeface="Arial"/>
              </a:rPr>
              <a:t>a</a:t>
            </a:r>
            <a:r>
              <a:rPr sz="2000" b="1" spc="-90" dirty="0">
                <a:latin typeface="Arial"/>
                <a:cs typeface="Arial"/>
              </a:rPr>
              <a:t>y</a:t>
            </a:r>
            <a:r>
              <a:rPr sz="2000" b="1" spc="-60" dirty="0">
                <a:latin typeface="Arial"/>
                <a:cs typeface="Arial"/>
              </a:rPr>
              <a:t>-</a:t>
            </a:r>
            <a:r>
              <a:rPr sz="2000" b="1" spc="-185" dirty="0">
                <a:latin typeface="Arial"/>
                <a:cs typeface="Arial"/>
              </a:rPr>
              <a:t>Bac</a:t>
            </a:r>
            <a:r>
              <a:rPr sz="2000" b="1" spc="-65" dirty="0">
                <a:latin typeface="Arial"/>
                <a:cs typeface="Arial"/>
              </a:rPr>
              <a:t>k</a:t>
            </a:r>
            <a:r>
              <a:rPr lang="en-US" sz="2000" b="1" spc="-65" dirty="0">
                <a:latin typeface="Arial"/>
                <a:cs typeface="Arial"/>
              </a:rPr>
              <a:t> </a:t>
            </a:r>
            <a:r>
              <a:rPr sz="2000" b="1" spc="-95" dirty="0">
                <a:latin typeface="Arial"/>
                <a:cs typeface="Arial"/>
              </a:rPr>
              <a:t>Period</a:t>
            </a:r>
            <a:endParaRPr sz="2000" b="1" dirty="0">
              <a:latin typeface="Arial"/>
              <a:cs typeface="Arial"/>
            </a:endParaRPr>
          </a:p>
        </p:txBody>
      </p:sp>
      <p:sp>
        <p:nvSpPr>
          <p:cNvPr id="11" name="object 11"/>
          <p:cNvSpPr/>
          <p:nvPr/>
        </p:nvSpPr>
        <p:spPr>
          <a:xfrm>
            <a:off x="4028695" y="4386834"/>
            <a:ext cx="820419" cy="186690"/>
          </a:xfrm>
          <a:custGeom>
            <a:avLst/>
            <a:gdLst/>
            <a:ahLst/>
            <a:cxnLst/>
            <a:rect l="l" t="t" r="r" b="b"/>
            <a:pathLst>
              <a:path w="820419" h="186689">
                <a:moveTo>
                  <a:pt x="0" y="0"/>
                </a:moveTo>
                <a:lnTo>
                  <a:pt x="0" y="93345"/>
                </a:lnTo>
                <a:lnTo>
                  <a:pt x="820293" y="93345"/>
                </a:lnTo>
                <a:lnTo>
                  <a:pt x="820293" y="186690"/>
                </a:lnTo>
              </a:path>
            </a:pathLst>
          </a:custGeom>
          <a:ln w="25908">
            <a:solidFill>
              <a:srgbClr val="4674AB"/>
            </a:solidFill>
          </a:ln>
        </p:spPr>
        <p:txBody>
          <a:bodyPr wrap="square" lIns="0" tIns="0" rIns="0" bIns="0" rtlCol="0"/>
          <a:lstStyle/>
          <a:p>
            <a:endParaRPr/>
          </a:p>
        </p:txBody>
      </p:sp>
      <p:sp>
        <p:nvSpPr>
          <p:cNvPr id="12" name="object 12"/>
          <p:cNvSpPr/>
          <p:nvPr/>
        </p:nvSpPr>
        <p:spPr>
          <a:xfrm>
            <a:off x="3985642" y="4549140"/>
            <a:ext cx="1281302" cy="947928"/>
          </a:xfrm>
          <a:prstGeom prst="rect">
            <a:avLst/>
          </a:prstGeom>
          <a:blipFill>
            <a:blip r:embed="rId5" cstate="print"/>
            <a:stretch>
              <a:fillRect/>
            </a:stretch>
          </a:blipFill>
        </p:spPr>
        <p:txBody>
          <a:bodyPr wrap="square" lIns="0" tIns="0" rIns="0" bIns="0" rtlCol="0"/>
          <a:lstStyle/>
          <a:p>
            <a:endParaRPr/>
          </a:p>
        </p:txBody>
      </p:sp>
      <p:sp>
        <p:nvSpPr>
          <p:cNvPr id="13" name="object 13"/>
          <p:cNvSpPr txBox="1"/>
          <p:nvPr/>
        </p:nvSpPr>
        <p:spPr>
          <a:xfrm>
            <a:off x="4263576" y="4787084"/>
            <a:ext cx="702440" cy="382156"/>
          </a:xfrm>
          <a:prstGeom prst="rect">
            <a:avLst/>
          </a:prstGeom>
        </p:spPr>
        <p:txBody>
          <a:bodyPr vert="horz" wrap="square" lIns="0" tIns="12700" rIns="0" bIns="0" rtlCol="0">
            <a:spAutoFit/>
          </a:bodyPr>
          <a:lstStyle/>
          <a:p>
            <a:pPr marL="12700">
              <a:spcBef>
                <a:spcPts val="100"/>
              </a:spcBef>
            </a:pPr>
            <a:r>
              <a:rPr sz="2400" b="1" spc="-300" dirty="0">
                <a:latin typeface="Arial"/>
                <a:cs typeface="Arial"/>
              </a:rPr>
              <a:t>ARR</a:t>
            </a:r>
            <a:endParaRPr sz="2400" b="1" dirty="0">
              <a:latin typeface="Arial"/>
              <a:cs typeface="Arial"/>
            </a:endParaRPr>
          </a:p>
        </p:txBody>
      </p:sp>
      <p:sp>
        <p:nvSpPr>
          <p:cNvPr id="14" name="object 14"/>
          <p:cNvSpPr/>
          <p:nvPr/>
        </p:nvSpPr>
        <p:spPr>
          <a:xfrm>
            <a:off x="5993129" y="3412998"/>
            <a:ext cx="2179320" cy="200025"/>
          </a:xfrm>
          <a:custGeom>
            <a:avLst/>
            <a:gdLst/>
            <a:ahLst/>
            <a:cxnLst/>
            <a:rect l="l" t="t" r="r" b="b"/>
            <a:pathLst>
              <a:path w="2179320" h="200025">
                <a:moveTo>
                  <a:pt x="0" y="0"/>
                </a:moveTo>
                <a:lnTo>
                  <a:pt x="0" y="100075"/>
                </a:lnTo>
                <a:lnTo>
                  <a:pt x="2179066" y="100075"/>
                </a:lnTo>
                <a:lnTo>
                  <a:pt x="2179066" y="200025"/>
                </a:lnTo>
              </a:path>
            </a:pathLst>
          </a:custGeom>
          <a:ln w="25908">
            <a:solidFill>
              <a:srgbClr val="3C6695"/>
            </a:solidFill>
          </a:ln>
        </p:spPr>
        <p:txBody>
          <a:bodyPr wrap="square" lIns="0" tIns="0" rIns="0" bIns="0" rtlCol="0"/>
          <a:lstStyle/>
          <a:p>
            <a:endParaRPr/>
          </a:p>
        </p:txBody>
      </p:sp>
      <p:sp>
        <p:nvSpPr>
          <p:cNvPr id="15" name="object 15"/>
          <p:cNvSpPr/>
          <p:nvPr/>
        </p:nvSpPr>
        <p:spPr>
          <a:xfrm>
            <a:off x="7174992" y="3561589"/>
            <a:ext cx="1993391" cy="911351"/>
          </a:xfrm>
          <a:prstGeom prst="rect">
            <a:avLst/>
          </a:prstGeom>
          <a:blipFill>
            <a:blip r:embed="rId6" cstate="print"/>
            <a:stretch>
              <a:fillRect/>
            </a:stretch>
          </a:blipFill>
        </p:spPr>
        <p:txBody>
          <a:bodyPr wrap="square" lIns="0" tIns="0" rIns="0" bIns="0" rtlCol="0"/>
          <a:lstStyle/>
          <a:p>
            <a:endParaRPr/>
          </a:p>
        </p:txBody>
      </p:sp>
      <p:sp>
        <p:nvSpPr>
          <p:cNvPr id="16" name="object 16"/>
          <p:cNvSpPr txBox="1"/>
          <p:nvPr/>
        </p:nvSpPr>
        <p:spPr>
          <a:xfrm>
            <a:off x="7168896" y="3638550"/>
            <a:ext cx="1869949" cy="603370"/>
          </a:xfrm>
          <a:prstGeom prst="rect">
            <a:avLst/>
          </a:prstGeom>
        </p:spPr>
        <p:txBody>
          <a:bodyPr vert="horz" wrap="square" lIns="0" tIns="13335" rIns="0" bIns="0" rtlCol="0">
            <a:spAutoFit/>
          </a:bodyPr>
          <a:lstStyle/>
          <a:p>
            <a:pPr algn="ctr">
              <a:lnSpc>
                <a:spcPts val="2305"/>
              </a:lnSpc>
              <a:spcBef>
                <a:spcPts val="105"/>
              </a:spcBef>
            </a:pPr>
            <a:r>
              <a:rPr sz="2000" b="1" spc="-85" dirty="0">
                <a:latin typeface="Arial"/>
                <a:cs typeface="Arial"/>
              </a:rPr>
              <a:t>Discounting</a:t>
            </a:r>
            <a:endParaRPr sz="2000" b="1" dirty="0">
              <a:latin typeface="Arial"/>
              <a:cs typeface="Arial"/>
            </a:endParaRPr>
          </a:p>
          <a:p>
            <a:pPr algn="ctr">
              <a:lnSpc>
                <a:spcPts val="2305"/>
              </a:lnSpc>
            </a:pPr>
            <a:r>
              <a:rPr sz="2000" b="1" spc="-35" dirty="0">
                <a:latin typeface="Arial"/>
                <a:cs typeface="Arial"/>
              </a:rPr>
              <a:t>criteria</a:t>
            </a:r>
            <a:endParaRPr sz="2000" b="1" dirty="0">
              <a:latin typeface="Arial"/>
              <a:cs typeface="Arial"/>
            </a:endParaRPr>
          </a:p>
        </p:txBody>
      </p:sp>
      <p:sp>
        <p:nvSpPr>
          <p:cNvPr id="17" name="object 17"/>
          <p:cNvSpPr/>
          <p:nvPr/>
        </p:nvSpPr>
        <p:spPr>
          <a:xfrm>
            <a:off x="7590283" y="4336541"/>
            <a:ext cx="583565" cy="187960"/>
          </a:xfrm>
          <a:custGeom>
            <a:avLst/>
            <a:gdLst/>
            <a:ahLst/>
            <a:cxnLst/>
            <a:rect l="l" t="t" r="r" b="b"/>
            <a:pathLst>
              <a:path w="583564" h="187960">
                <a:moveTo>
                  <a:pt x="583183" y="0"/>
                </a:moveTo>
                <a:lnTo>
                  <a:pt x="583183" y="93852"/>
                </a:lnTo>
                <a:lnTo>
                  <a:pt x="0" y="93852"/>
                </a:lnTo>
                <a:lnTo>
                  <a:pt x="0" y="187832"/>
                </a:lnTo>
              </a:path>
            </a:pathLst>
          </a:custGeom>
          <a:ln w="25908">
            <a:solidFill>
              <a:srgbClr val="4674AB"/>
            </a:solidFill>
          </a:ln>
        </p:spPr>
        <p:txBody>
          <a:bodyPr wrap="square" lIns="0" tIns="0" rIns="0" bIns="0" rtlCol="0"/>
          <a:lstStyle/>
          <a:p>
            <a:endParaRPr/>
          </a:p>
        </p:txBody>
      </p:sp>
      <p:sp>
        <p:nvSpPr>
          <p:cNvPr id="18" name="object 18"/>
          <p:cNvSpPr/>
          <p:nvPr/>
        </p:nvSpPr>
        <p:spPr>
          <a:xfrm>
            <a:off x="7168896" y="4498848"/>
            <a:ext cx="839724" cy="986027"/>
          </a:xfrm>
          <a:prstGeom prst="rect">
            <a:avLst/>
          </a:prstGeom>
          <a:blipFill>
            <a:blip r:embed="rId7" cstate="print"/>
            <a:stretch>
              <a:fillRect/>
            </a:stretch>
          </a:blipFill>
        </p:spPr>
        <p:txBody>
          <a:bodyPr wrap="square" lIns="0" tIns="0" rIns="0" bIns="0" rtlCol="0"/>
          <a:lstStyle/>
          <a:p>
            <a:endParaRPr/>
          </a:p>
        </p:txBody>
      </p:sp>
      <p:sp>
        <p:nvSpPr>
          <p:cNvPr id="19" name="object 19"/>
          <p:cNvSpPr txBox="1"/>
          <p:nvPr/>
        </p:nvSpPr>
        <p:spPr>
          <a:xfrm>
            <a:off x="7356474" y="4776038"/>
            <a:ext cx="586741" cy="382797"/>
          </a:xfrm>
          <a:prstGeom prst="rect">
            <a:avLst/>
          </a:prstGeom>
        </p:spPr>
        <p:txBody>
          <a:bodyPr vert="horz" wrap="square" lIns="0" tIns="13335" rIns="0" bIns="0" rtlCol="0">
            <a:spAutoFit/>
          </a:bodyPr>
          <a:lstStyle/>
          <a:p>
            <a:pPr marL="12700">
              <a:spcBef>
                <a:spcPts val="105"/>
              </a:spcBef>
            </a:pPr>
            <a:r>
              <a:rPr sz="2400" b="1" spc="-235" dirty="0">
                <a:latin typeface="Arial"/>
                <a:cs typeface="Arial"/>
              </a:rPr>
              <a:t>NP</a:t>
            </a:r>
            <a:r>
              <a:rPr sz="2400" b="1" spc="-200" dirty="0">
                <a:latin typeface="Arial"/>
                <a:cs typeface="Arial"/>
              </a:rPr>
              <a:t>V</a:t>
            </a:r>
            <a:endParaRPr sz="2400" b="1" dirty="0">
              <a:latin typeface="Arial"/>
              <a:cs typeface="Arial"/>
            </a:endParaRPr>
          </a:p>
        </p:txBody>
      </p:sp>
      <p:sp>
        <p:nvSpPr>
          <p:cNvPr id="20" name="object 20"/>
          <p:cNvSpPr/>
          <p:nvPr/>
        </p:nvSpPr>
        <p:spPr>
          <a:xfrm>
            <a:off x="6172962" y="4336541"/>
            <a:ext cx="2000885" cy="187960"/>
          </a:xfrm>
          <a:custGeom>
            <a:avLst/>
            <a:gdLst/>
            <a:ahLst/>
            <a:cxnLst/>
            <a:rect l="l" t="t" r="r" b="b"/>
            <a:pathLst>
              <a:path w="2000885" h="187960">
                <a:moveTo>
                  <a:pt x="2000630" y="0"/>
                </a:moveTo>
                <a:lnTo>
                  <a:pt x="2000630" y="93852"/>
                </a:lnTo>
                <a:lnTo>
                  <a:pt x="0" y="93852"/>
                </a:lnTo>
                <a:lnTo>
                  <a:pt x="0" y="187832"/>
                </a:lnTo>
              </a:path>
            </a:pathLst>
          </a:custGeom>
          <a:ln w="25908">
            <a:solidFill>
              <a:srgbClr val="4674AB"/>
            </a:solidFill>
          </a:ln>
        </p:spPr>
        <p:txBody>
          <a:bodyPr wrap="square" lIns="0" tIns="0" rIns="0" bIns="0" rtlCol="0"/>
          <a:lstStyle/>
          <a:p>
            <a:endParaRPr/>
          </a:p>
        </p:txBody>
      </p:sp>
      <p:sp>
        <p:nvSpPr>
          <p:cNvPr id="21" name="object 21"/>
          <p:cNvSpPr/>
          <p:nvPr/>
        </p:nvSpPr>
        <p:spPr>
          <a:xfrm>
            <a:off x="5367528" y="4498848"/>
            <a:ext cx="1638300" cy="957071"/>
          </a:xfrm>
          <a:prstGeom prst="rect">
            <a:avLst/>
          </a:prstGeom>
          <a:blipFill>
            <a:blip r:embed="rId8" cstate="print"/>
            <a:stretch>
              <a:fillRect/>
            </a:stretch>
          </a:blipFill>
        </p:spPr>
        <p:txBody>
          <a:bodyPr wrap="square" lIns="0" tIns="0" rIns="0" bIns="0" rtlCol="0"/>
          <a:lstStyle/>
          <a:p>
            <a:endParaRPr/>
          </a:p>
        </p:txBody>
      </p:sp>
      <p:sp>
        <p:nvSpPr>
          <p:cNvPr id="22" name="object 22"/>
          <p:cNvSpPr txBox="1"/>
          <p:nvPr/>
        </p:nvSpPr>
        <p:spPr>
          <a:xfrm>
            <a:off x="5492498" y="4620896"/>
            <a:ext cx="1363217" cy="611505"/>
          </a:xfrm>
          <a:prstGeom prst="rect">
            <a:avLst/>
          </a:prstGeom>
        </p:spPr>
        <p:txBody>
          <a:bodyPr vert="horz" wrap="square" lIns="0" tIns="42545" rIns="0" bIns="0" rtlCol="0">
            <a:spAutoFit/>
          </a:bodyPr>
          <a:lstStyle/>
          <a:p>
            <a:pPr marL="393700" marR="5080" indent="-381000">
              <a:lnSpc>
                <a:spcPts val="2210"/>
              </a:lnSpc>
              <a:spcBef>
                <a:spcPts val="335"/>
              </a:spcBef>
            </a:pPr>
            <a:r>
              <a:rPr sz="2000" b="1" spc="-145" dirty="0">
                <a:latin typeface="Arial"/>
                <a:cs typeface="Arial"/>
              </a:rPr>
              <a:t>Dis</a:t>
            </a:r>
            <a:r>
              <a:rPr sz="2000" b="1" spc="-165" dirty="0">
                <a:latin typeface="Arial"/>
                <a:cs typeface="Arial"/>
              </a:rPr>
              <a:t>c</a:t>
            </a:r>
            <a:r>
              <a:rPr sz="2000" b="1" spc="-65" dirty="0">
                <a:latin typeface="Arial"/>
                <a:cs typeface="Arial"/>
              </a:rPr>
              <a:t>ou</a:t>
            </a:r>
            <a:r>
              <a:rPr sz="2000" b="1" spc="-80" dirty="0">
                <a:latin typeface="Arial"/>
                <a:cs typeface="Arial"/>
              </a:rPr>
              <a:t>n</a:t>
            </a:r>
            <a:r>
              <a:rPr sz="2000" b="1" spc="90" dirty="0">
                <a:latin typeface="Arial"/>
                <a:cs typeface="Arial"/>
              </a:rPr>
              <a:t>t</a:t>
            </a:r>
            <a:r>
              <a:rPr sz="2000" b="1" spc="-70" dirty="0">
                <a:latin typeface="Arial"/>
                <a:cs typeface="Arial"/>
              </a:rPr>
              <a:t>ed  </a:t>
            </a:r>
            <a:r>
              <a:rPr sz="2000" b="1" spc="-285" dirty="0">
                <a:latin typeface="Arial"/>
                <a:cs typeface="Arial"/>
              </a:rPr>
              <a:t>PBP</a:t>
            </a:r>
            <a:endParaRPr sz="2000" b="1" dirty="0">
              <a:latin typeface="Arial"/>
              <a:cs typeface="Arial"/>
            </a:endParaRPr>
          </a:p>
        </p:txBody>
      </p:sp>
      <p:sp>
        <p:nvSpPr>
          <p:cNvPr id="23" name="object 23"/>
          <p:cNvSpPr/>
          <p:nvPr/>
        </p:nvSpPr>
        <p:spPr>
          <a:xfrm>
            <a:off x="8172450" y="4336541"/>
            <a:ext cx="842644" cy="224790"/>
          </a:xfrm>
          <a:custGeom>
            <a:avLst/>
            <a:gdLst/>
            <a:ahLst/>
            <a:cxnLst/>
            <a:rect l="l" t="t" r="r" b="b"/>
            <a:pathLst>
              <a:path w="842645" h="224789">
                <a:moveTo>
                  <a:pt x="0" y="0"/>
                </a:moveTo>
                <a:lnTo>
                  <a:pt x="0" y="112267"/>
                </a:lnTo>
                <a:lnTo>
                  <a:pt x="842136" y="112267"/>
                </a:lnTo>
                <a:lnTo>
                  <a:pt x="842136" y="224662"/>
                </a:lnTo>
              </a:path>
            </a:pathLst>
          </a:custGeom>
          <a:ln w="25908">
            <a:solidFill>
              <a:srgbClr val="4674AB"/>
            </a:solidFill>
          </a:ln>
        </p:spPr>
        <p:txBody>
          <a:bodyPr wrap="square" lIns="0" tIns="0" rIns="0" bIns="0" rtlCol="0"/>
          <a:lstStyle/>
          <a:p>
            <a:endParaRPr/>
          </a:p>
        </p:txBody>
      </p:sp>
      <p:sp>
        <p:nvSpPr>
          <p:cNvPr id="24" name="object 24"/>
          <p:cNvSpPr/>
          <p:nvPr/>
        </p:nvSpPr>
        <p:spPr>
          <a:xfrm>
            <a:off x="8093965" y="4535424"/>
            <a:ext cx="1840991" cy="967739"/>
          </a:xfrm>
          <a:prstGeom prst="rect">
            <a:avLst/>
          </a:prstGeom>
          <a:blipFill>
            <a:blip r:embed="rId9" cstate="print"/>
            <a:stretch>
              <a:fillRect/>
            </a:stretch>
          </a:blipFill>
        </p:spPr>
        <p:txBody>
          <a:bodyPr wrap="square" lIns="0" tIns="0" rIns="0" bIns="0" rtlCol="0"/>
          <a:lstStyle/>
          <a:p>
            <a:endParaRPr/>
          </a:p>
        </p:txBody>
      </p:sp>
      <p:sp>
        <p:nvSpPr>
          <p:cNvPr id="25" name="object 25"/>
          <p:cNvSpPr txBox="1"/>
          <p:nvPr/>
        </p:nvSpPr>
        <p:spPr>
          <a:xfrm>
            <a:off x="8403082" y="4664456"/>
            <a:ext cx="1429767" cy="611505"/>
          </a:xfrm>
          <a:prstGeom prst="rect">
            <a:avLst/>
          </a:prstGeom>
        </p:spPr>
        <p:txBody>
          <a:bodyPr vert="horz" wrap="square" lIns="0" tIns="42545" rIns="0" bIns="0" rtlCol="0">
            <a:spAutoFit/>
          </a:bodyPr>
          <a:lstStyle/>
          <a:p>
            <a:pPr marL="329565" marR="5080" indent="-317500">
              <a:lnSpc>
                <a:spcPts val="2210"/>
              </a:lnSpc>
              <a:spcBef>
                <a:spcPts val="335"/>
              </a:spcBef>
            </a:pPr>
            <a:r>
              <a:rPr sz="2000" b="1" spc="-180" dirty="0">
                <a:latin typeface="Arial"/>
                <a:cs typeface="Arial"/>
              </a:rPr>
              <a:t>P</a:t>
            </a:r>
            <a:r>
              <a:rPr sz="2000" b="1" spc="-135" dirty="0">
                <a:latin typeface="Arial"/>
                <a:cs typeface="Arial"/>
              </a:rPr>
              <a:t>r</a:t>
            </a:r>
            <a:r>
              <a:rPr sz="2000" b="1" spc="25" dirty="0">
                <a:latin typeface="Arial"/>
                <a:cs typeface="Arial"/>
              </a:rPr>
              <a:t>ofi</a:t>
            </a:r>
            <a:r>
              <a:rPr sz="2000" b="1" spc="-5" dirty="0">
                <a:latin typeface="Arial"/>
                <a:cs typeface="Arial"/>
              </a:rPr>
              <a:t>t</a:t>
            </a:r>
            <a:r>
              <a:rPr sz="2000" b="1" spc="-40" dirty="0">
                <a:latin typeface="Arial"/>
                <a:cs typeface="Arial"/>
              </a:rPr>
              <a:t>abil</a:t>
            </a:r>
            <a:r>
              <a:rPr sz="2000" b="1" spc="-35" dirty="0">
                <a:latin typeface="Arial"/>
                <a:cs typeface="Arial"/>
              </a:rPr>
              <a:t>i</a:t>
            </a:r>
            <a:r>
              <a:rPr sz="2000" b="1" spc="5" dirty="0">
                <a:latin typeface="Arial"/>
                <a:cs typeface="Arial"/>
              </a:rPr>
              <a:t>ty  </a:t>
            </a:r>
            <a:r>
              <a:rPr sz="2000" b="1" spc="-95" dirty="0">
                <a:latin typeface="Arial"/>
                <a:cs typeface="Arial"/>
              </a:rPr>
              <a:t>Index</a:t>
            </a:r>
            <a:endParaRPr sz="2000" b="1" dirty="0">
              <a:latin typeface="Arial"/>
              <a:cs typeface="Arial"/>
            </a:endParaRPr>
          </a:p>
        </p:txBody>
      </p:sp>
      <p:sp>
        <p:nvSpPr>
          <p:cNvPr id="26" name="object 26"/>
          <p:cNvSpPr/>
          <p:nvPr/>
        </p:nvSpPr>
        <p:spPr>
          <a:xfrm>
            <a:off x="8172450" y="4336542"/>
            <a:ext cx="2349500" cy="200025"/>
          </a:xfrm>
          <a:custGeom>
            <a:avLst/>
            <a:gdLst/>
            <a:ahLst/>
            <a:cxnLst/>
            <a:rect l="l" t="t" r="r" b="b"/>
            <a:pathLst>
              <a:path w="2349500" h="200025">
                <a:moveTo>
                  <a:pt x="0" y="0"/>
                </a:moveTo>
                <a:lnTo>
                  <a:pt x="0" y="100075"/>
                </a:lnTo>
                <a:lnTo>
                  <a:pt x="2349246" y="100075"/>
                </a:lnTo>
                <a:lnTo>
                  <a:pt x="2349246" y="200024"/>
                </a:lnTo>
              </a:path>
            </a:pathLst>
          </a:custGeom>
          <a:ln w="25908">
            <a:solidFill>
              <a:srgbClr val="4674AB"/>
            </a:solidFill>
          </a:ln>
        </p:spPr>
        <p:txBody>
          <a:bodyPr wrap="square" lIns="0" tIns="0" rIns="0" bIns="0" rtlCol="0"/>
          <a:lstStyle/>
          <a:p>
            <a:endParaRPr/>
          </a:p>
        </p:txBody>
      </p:sp>
      <p:sp>
        <p:nvSpPr>
          <p:cNvPr id="27" name="object 27"/>
          <p:cNvSpPr/>
          <p:nvPr/>
        </p:nvSpPr>
        <p:spPr>
          <a:xfrm>
            <a:off x="10102595" y="4511040"/>
            <a:ext cx="838200" cy="954024"/>
          </a:xfrm>
          <a:prstGeom prst="rect">
            <a:avLst/>
          </a:prstGeom>
          <a:blipFill>
            <a:blip r:embed="rId10" cstate="print"/>
            <a:stretch>
              <a:fillRect/>
            </a:stretch>
          </a:blipFill>
        </p:spPr>
        <p:txBody>
          <a:bodyPr wrap="square" lIns="0" tIns="0" rIns="0" bIns="0" rtlCol="0"/>
          <a:lstStyle/>
          <a:p>
            <a:endParaRPr/>
          </a:p>
        </p:txBody>
      </p:sp>
      <p:sp>
        <p:nvSpPr>
          <p:cNvPr id="28" name="object 28"/>
          <p:cNvSpPr txBox="1"/>
          <p:nvPr/>
        </p:nvSpPr>
        <p:spPr>
          <a:xfrm>
            <a:off x="10338055" y="4772355"/>
            <a:ext cx="582295" cy="382797"/>
          </a:xfrm>
          <a:prstGeom prst="rect">
            <a:avLst/>
          </a:prstGeom>
        </p:spPr>
        <p:txBody>
          <a:bodyPr vert="horz" wrap="square" lIns="0" tIns="13335" rIns="0" bIns="0" rtlCol="0">
            <a:spAutoFit/>
          </a:bodyPr>
          <a:lstStyle/>
          <a:p>
            <a:pPr marL="12700">
              <a:spcBef>
                <a:spcPts val="105"/>
              </a:spcBef>
            </a:pPr>
            <a:r>
              <a:rPr sz="2400" b="1" spc="-254" dirty="0">
                <a:latin typeface="Arial"/>
                <a:cs typeface="Arial"/>
              </a:rPr>
              <a:t>IRR</a:t>
            </a:r>
            <a:endParaRPr sz="2400" b="1" dirty="0">
              <a:latin typeface="Arial"/>
              <a:cs typeface="Arial"/>
            </a:endParaRPr>
          </a:p>
        </p:txBody>
      </p:sp>
      <p:sp>
        <p:nvSpPr>
          <p:cNvPr id="31" name="object 31"/>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14</a:t>
            </a:fld>
            <a:endParaRPr spc="-5" dirty="0"/>
          </a:p>
        </p:txBody>
      </p:sp>
      <p:sp>
        <p:nvSpPr>
          <p:cNvPr id="29" name="Date Placeholder 28">
            <a:extLst>
              <a:ext uri="{FF2B5EF4-FFF2-40B4-BE49-F238E27FC236}">
                <a16:creationId xmlns:a16="http://schemas.microsoft.com/office/drawing/2014/main" id="{8A2E2B39-D745-439C-32D1-E50963ED7F56}"/>
              </a:ext>
            </a:extLst>
          </p:cNvPr>
          <p:cNvSpPr>
            <a:spLocks noGrp="1"/>
          </p:cNvSpPr>
          <p:nvPr>
            <p:ph type="dt" sz="half" idx="6"/>
          </p:nvPr>
        </p:nvSpPr>
        <p:spPr/>
        <p:txBody>
          <a:bodyPr/>
          <a:lstStyle/>
          <a:p>
            <a:fld id="{1C29E0E4-C602-420C-B981-9A799BD2D317}" type="datetime1">
              <a:rPr lang="en-US" smtClean="0"/>
              <a:t>4/16/2025</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object 10"/>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15</a:t>
            </a:fld>
            <a:endParaRPr spc="-5" dirty="0"/>
          </a:p>
        </p:txBody>
      </p:sp>
      <p:sp>
        <p:nvSpPr>
          <p:cNvPr id="4" name="object 4"/>
          <p:cNvSpPr txBox="1"/>
          <p:nvPr/>
        </p:nvSpPr>
        <p:spPr>
          <a:xfrm>
            <a:off x="523579" y="266700"/>
            <a:ext cx="12364042" cy="6768520"/>
          </a:xfrm>
          <a:prstGeom prst="rect">
            <a:avLst/>
          </a:prstGeom>
        </p:spPr>
        <p:txBody>
          <a:bodyPr vert="horz" wrap="square" lIns="0" tIns="12700" rIns="0" bIns="0" rtlCol="0">
            <a:spAutoFit/>
          </a:bodyPr>
          <a:lstStyle/>
          <a:p>
            <a:pPr marL="515620" marR="5080" indent="-503555" algn="just">
              <a:spcBef>
                <a:spcPts val="100"/>
              </a:spcBef>
            </a:pPr>
            <a:r>
              <a:rPr sz="3200" b="1" spc="-5" dirty="0">
                <a:cs typeface="Arial"/>
              </a:rPr>
              <a:t>1. </a:t>
            </a:r>
            <a:r>
              <a:rPr sz="3200" b="1" dirty="0">
                <a:uFill>
                  <a:solidFill>
                    <a:srgbClr val="006FC0"/>
                  </a:solidFill>
                </a:uFill>
                <a:cs typeface="Arial"/>
              </a:rPr>
              <a:t>Pay-Back </a:t>
            </a:r>
            <a:r>
              <a:rPr sz="3200" b="1" spc="-5" dirty="0">
                <a:uFill>
                  <a:solidFill>
                    <a:srgbClr val="006FC0"/>
                  </a:solidFill>
                </a:uFill>
                <a:cs typeface="Arial"/>
              </a:rPr>
              <a:t>Period Method</a:t>
            </a:r>
            <a:r>
              <a:rPr sz="3200" b="1" spc="-5" dirty="0">
                <a:cs typeface="Arial"/>
              </a:rPr>
              <a:t>- It is defined as </a:t>
            </a:r>
            <a:r>
              <a:rPr sz="3200" b="1" dirty="0">
                <a:cs typeface="Arial"/>
              </a:rPr>
              <a:t>the  </a:t>
            </a:r>
            <a:r>
              <a:rPr sz="3200" b="1" spc="-5" dirty="0">
                <a:cs typeface="Arial"/>
              </a:rPr>
              <a:t>number of years required </a:t>
            </a:r>
            <a:r>
              <a:rPr sz="3200" b="1" dirty="0">
                <a:cs typeface="Arial"/>
              </a:rPr>
              <a:t>to </a:t>
            </a:r>
            <a:r>
              <a:rPr sz="3200" b="1" spc="-5" dirty="0">
                <a:cs typeface="Arial"/>
              </a:rPr>
              <a:t>recover </a:t>
            </a:r>
            <a:r>
              <a:rPr sz="3200" b="1" dirty="0">
                <a:cs typeface="Arial"/>
              </a:rPr>
              <a:t>original cost  </a:t>
            </a:r>
            <a:r>
              <a:rPr sz="3200" b="1" spc="-5" dirty="0">
                <a:cs typeface="Arial"/>
              </a:rPr>
              <a:t>invested in a </a:t>
            </a:r>
            <a:r>
              <a:rPr sz="3200" b="1" dirty="0">
                <a:cs typeface="Arial"/>
              </a:rPr>
              <a:t>project. It </a:t>
            </a:r>
            <a:r>
              <a:rPr sz="3200" b="1" spc="-5" dirty="0">
                <a:cs typeface="Arial"/>
              </a:rPr>
              <a:t>has </a:t>
            </a:r>
            <a:r>
              <a:rPr sz="3200" b="1" dirty="0">
                <a:cs typeface="Arial"/>
              </a:rPr>
              <a:t>two</a:t>
            </a:r>
            <a:r>
              <a:rPr sz="3200" b="1" spc="-10" dirty="0">
                <a:cs typeface="Arial"/>
              </a:rPr>
              <a:t> </a:t>
            </a:r>
            <a:r>
              <a:rPr sz="3200" b="1" spc="-5" dirty="0">
                <a:cs typeface="Arial"/>
              </a:rPr>
              <a:t>conditions</a:t>
            </a:r>
            <a:r>
              <a:rPr lang="en-US" sz="3200" b="1" spc="-5" dirty="0">
                <a:cs typeface="Arial"/>
              </a:rPr>
              <a:t>. </a:t>
            </a:r>
            <a:r>
              <a:rPr lang="en-US" sz="3200" b="1" dirty="0"/>
              <a:t>It refers to the period in which the project will generate the necessary cash to recover the initial investment. </a:t>
            </a:r>
            <a:r>
              <a:rPr lang="en-US" sz="3200" b="1" i="1" dirty="0"/>
              <a:t>It does not take the effect of time value of money. </a:t>
            </a:r>
            <a:r>
              <a:rPr lang="en-US" sz="3200" b="1" dirty="0"/>
              <a:t>It emphasizes more on annual cash inflows, economic life of the project and original investment.</a:t>
            </a:r>
          </a:p>
          <a:p>
            <a:pPr marL="508000" indent="-495300" algn="just">
              <a:spcBef>
                <a:spcPts val="575"/>
              </a:spcBef>
              <a:tabLst>
                <a:tab pos="508000" algn="l"/>
                <a:tab pos="508634" algn="l"/>
              </a:tabLst>
            </a:pPr>
            <a:r>
              <a:rPr lang="en-US" sz="3200" b="1" spc="-5" dirty="0">
                <a:latin typeface="Arial"/>
                <a:cs typeface="Arial"/>
              </a:rPr>
              <a:t>	- </a:t>
            </a:r>
            <a:r>
              <a:rPr sz="3200" b="1" spc="-5" dirty="0">
                <a:latin typeface="Arial"/>
                <a:cs typeface="Arial"/>
              </a:rPr>
              <a:t>When cash inflow </a:t>
            </a:r>
            <a:r>
              <a:rPr sz="3200" b="1" dirty="0">
                <a:latin typeface="Arial"/>
                <a:cs typeface="Arial"/>
              </a:rPr>
              <a:t>is </a:t>
            </a:r>
            <a:r>
              <a:rPr sz="3200" b="1" spc="-5" dirty="0">
                <a:latin typeface="Arial"/>
                <a:cs typeface="Arial"/>
              </a:rPr>
              <a:t>constant every</a:t>
            </a:r>
            <a:r>
              <a:rPr sz="3200" b="1" spc="-15" dirty="0">
                <a:latin typeface="Arial"/>
                <a:cs typeface="Arial"/>
              </a:rPr>
              <a:t> </a:t>
            </a:r>
            <a:r>
              <a:rPr sz="3200" b="1" spc="-10" dirty="0">
                <a:latin typeface="Arial"/>
                <a:cs typeface="Arial"/>
              </a:rPr>
              <a:t>year</a:t>
            </a:r>
            <a:endParaRPr sz="3200" dirty="0">
              <a:latin typeface="Arial"/>
              <a:cs typeface="Arial"/>
            </a:endParaRPr>
          </a:p>
          <a:p>
            <a:pPr marL="600710" algn="just">
              <a:spcBef>
                <a:spcPts val="575"/>
              </a:spcBef>
            </a:pPr>
            <a:r>
              <a:rPr sz="3200" spc="-5" dirty="0">
                <a:latin typeface="Arial"/>
                <a:cs typeface="Arial"/>
              </a:rPr>
              <a:t>PBP= Cash outflow</a:t>
            </a:r>
            <a:r>
              <a:rPr lang="en-US" sz="3200" spc="-5" dirty="0">
                <a:latin typeface="Arial"/>
                <a:cs typeface="Arial"/>
              </a:rPr>
              <a:t> </a:t>
            </a:r>
            <a:r>
              <a:rPr sz="3200" b="1" spc="-5" dirty="0">
                <a:latin typeface="Arial"/>
                <a:cs typeface="Arial"/>
              </a:rPr>
              <a:t>/</a:t>
            </a:r>
            <a:r>
              <a:rPr lang="en-US" sz="3200" b="1" spc="-5" dirty="0">
                <a:latin typeface="Arial"/>
                <a:cs typeface="Arial"/>
              </a:rPr>
              <a:t> </a:t>
            </a:r>
            <a:r>
              <a:rPr sz="3200" spc="-5" dirty="0">
                <a:latin typeface="Arial"/>
                <a:cs typeface="Arial"/>
              </a:rPr>
              <a:t>cash inflow</a:t>
            </a:r>
            <a:r>
              <a:rPr sz="3200" spc="60" dirty="0">
                <a:latin typeface="Arial"/>
                <a:cs typeface="Arial"/>
              </a:rPr>
              <a:t> </a:t>
            </a:r>
            <a:r>
              <a:rPr sz="3200" spc="-5" dirty="0">
                <a:latin typeface="Arial"/>
                <a:cs typeface="Arial"/>
              </a:rPr>
              <a:t>(p.a.)</a:t>
            </a:r>
            <a:r>
              <a:rPr lang="en-US" sz="3200" b="1" dirty="0">
                <a:latin typeface="Arial"/>
                <a:cs typeface="Arial"/>
              </a:rPr>
              <a:t> </a:t>
            </a:r>
          </a:p>
          <a:p>
            <a:pPr marL="600710" algn="just">
              <a:spcBef>
                <a:spcPts val="575"/>
              </a:spcBef>
            </a:pPr>
            <a:r>
              <a:rPr lang="en-US" sz="3200" b="1" dirty="0">
                <a:latin typeface="Arial"/>
                <a:cs typeface="Arial"/>
              </a:rPr>
              <a:t>- When </a:t>
            </a:r>
            <a:r>
              <a:rPr lang="en-US" sz="3200" b="1" spc="-5" dirty="0">
                <a:latin typeface="Arial"/>
                <a:cs typeface="Arial"/>
              </a:rPr>
              <a:t>cash </a:t>
            </a:r>
            <a:r>
              <a:rPr lang="en-US" sz="3200" b="1" dirty="0">
                <a:latin typeface="Arial"/>
                <a:cs typeface="Arial"/>
              </a:rPr>
              <a:t>inflow </a:t>
            </a:r>
            <a:r>
              <a:rPr lang="en-US" sz="3200" b="1" spc="-5" dirty="0">
                <a:latin typeface="Arial"/>
                <a:cs typeface="Arial"/>
              </a:rPr>
              <a:t>are not constant every</a:t>
            </a:r>
            <a:r>
              <a:rPr lang="en-US" sz="3200" b="1" spc="-30" dirty="0">
                <a:latin typeface="Arial"/>
                <a:cs typeface="Arial"/>
              </a:rPr>
              <a:t> </a:t>
            </a:r>
            <a:r>
              <a:rPr lang="en-US" sz="3200" b="1" spc="-10" dirty="0">
                <a:latin typeface="Arial"/>
                <a:cs typeface="Arial"/>
              </a:rPr>
              <a:t>year</a:t>
            </a:r>
            <a:endParaRPr lang="en-US" sz="3200" spc="-5" dirty="0">
              <a:latin typeface="Arial"/>
              <a:cs typeface="Arial"/>
            </a:endParaRPr>
          </a:p>
          <a:p>
            <a:pPr algn="just">
              <a:spcBef>
                <a:spcPts val="10"/>
              </a:spcBef>
            </a:pPr>
            <a:endParaRPr sz="4000" dirty="0">
              <a:latin typeface="Times New Roman"/>
              <a:cs typeface="Times New Roman"/>
            </a:endParaRPr>
          </a:p>
          <a:p>
            <a:pPr marL="593090" indent="-580390" algn="just">
              <a:buFont typeface="Wingdings"/>
              <a:buChar char=""/>
              <a:tabLst>
                <a:tab pos="593090" algn="l"/>
                <a:tab pos="593725" algn="l"/>
              </a:tabLst>
            </a:pPr>
            <a:endParaRPr lang="en-US" sz="3200" b="1" dirty="0">
              <a:latin typeface="Arial"/>
              <a:cs typeface="Arial"/>
            </a:endParaRPr>
          </a:p>
          <a:p>
            <a:pPr marL="593090" indent="-580390" algn="just">
              <a:buFont typeface="Wingdings"/>
              <a:buChar char=""/>
              <a:tabLst>
                <a:tab pos="593090" algn="l"/>
                <a:tab pos="593725" algn="l"/>
              </a:tabLst>
            </a:pPr>
            <a:endParaRPr lang="en-US" sz="3200" b="1" dirty="0">
              <a:latin typeface="Arial"/>
              <a:cs typeface="Arial"/>
            </a:endParaRPr>
          </a:p>
          <a:p>
            <a:pPr marL="593090" indent="-580390" algn="just">
              <a:buFont typeface="Wingdings"/>
              <a:buChar char=""/>
              <a:tabLst>
                <a:tab pos="593090" algn="l"/>
                <a:tab pos="593725" algn="l"/>
              </a:tabLst>
            </a:pPr>
            <a:endParaRPr lang="en-US" sz="3200" b="1" dirty="0">
              <a:latin typeface="Arial"/>
              <a:cs typeface="Arial"/>
            </a:endParaRPr>
          </a:p>
        </p:txBody>
      </p:sp>
      <p:sp>
        <p:nvSpPr>
          <p:cNvPr id="5" name="object 5"/>
          <p:cNvSpPr txBox="1"/>
          <p:nvPr/>
        </p:nvSpPr>
        <p:spPr>
          <a:xfrm>
            <a:off x="1665487" y="5878557"/>
            <a:ext cx="1410696" cy="391795"/>
          </a:xfrm>
          <a:prstGeom prst="rect">
            <a:avLst/>
          </a:prstGeom>
        </p:spPr>
        <p:txBody>
          <a:bodyPr vert="horz" wrap="square" lIns="0" tIns="12700" rIns="0" bIns="0" rtlCol="0">
            <a:spAutoFit/>
          </a:bodyPr>
          <a:lstStyle/>
          <a:p>
            <a:pPr marL="12700">
              <a:spcBef>
                <a:spcPts val="100"/>
              </a:spcBef>
            </a:pPr>
            <a:r>
              <a:rPr sz="2400" b="1" spc="-5" dirty="0">
                <a:latin typeface="Arial"/>
                <a:cs typeface="Arial"/>
              </a:rPr>
              <a:t>PBP</a:t>
            </a:r>
            <a:r>
              <a:rPr sz="2400" b="1" spc="-135" dirty="0">
                <a:latin typeface="Arial"/>
                <a:cs typeface="Arial"/>
              </a:rPr>
              <a:t> </a:t>
            </a:r>
            <a:r>
              <a:rPr sz="2400" b="1" dirty="0">
                <a:latin typeface="Arial"/>
                <a:cs typeface="Arial"/>
              </a:rPr>
              <a:t>=</a:t>
            </a:r>
          </a:p>
        </p:txBody>
      </p:sp>
      <p:sp>
        <p:nvSpPr>
          <p:cNvPr id="6" name="object 6"/>
          <p:cNvSpPr txBox="1"/>
          <p:nvPr/>
        </p:nvSpPr>
        <p:spPr>
          <a:xfrm>
            <a:off x="10371710" y="5795841"/>
            <a:ext cx="1667890" cy="443711"/>
          </a:xfrm>
          <a:prstGeom prst="rect">
            <a:avLst/>
          </a:prstGeom>
        </p:spPr>
        <p:txBody>
          <a:bodyPr vert="horz" wrap="square" lIns="0" tIns="12700" rIns="0" bIns="0" rtlCol="0">
            <a:spAutoFit/>
          </a:bodyPr>
          <a:lstStyle/>
          <a:p>
            <a:pPr marL="12700">
              <a:spcBef>
                <a:spcPts val="100"/>
              </a:spcBef>
              <a:tabLst>
                <a:tab pos="316865" algn="l"/>
              </a:tabLst>
            </a:pPr>
            <a:r>
              <a:rPr sz="4000" b="1" baseline="-13888" dirty="0">
                <a:solidFill>
                  <a:srgbClr val="252525"/>
                </a:solidFill>
                <a:latin typeface="Arial"/>
                <a:cs typeface="Arial"/>
              </a:rPr>
              <a:t>*	</a:t>
            </a:r>
            <a:r>
              <a:rPr sz="2800" b="1" spc="-10" dirty="0">
                <a:solidFill>
                  <a:srgbClr val="252525"/>
                </a:solidFill>
                <a:latin typeface="Arial"/>
                <a:cs typeface="Arial"/>
              </a:rPr>
              <a:t>12</a:t>
            </a:r>
            <a:endParaRPr sz="2800" b="1" dirty="0">
              <a:latin typeface="Arial"/>
              <a:cs typeface="Arial"/>
            </a:endParaRPr>
          </a:p>
        </p:txBody>
      </p:sp>
      <p:sp>
        <p:nvSpPr>
          <p:cNvPr id="7" name="object 7"/>
          <p:cNvSpPr txBox="1"/>
          <p:nvPr/>
        </p:nvSpPr>
        <p:spPr>
          <a:xfrm>
            <a:off x="3962401" y="5764258"/>
            <a:ext cx="6136366" cy="620395"/>
          </a:xfrm>
          <a:prstGeom prst="rect">
            <a:avLst/>
          </a:prstGeom>
        </p:spPr>
        <p:txBody>
          <a:bodyPr vert="horz" wrap="square" lIns="0" tIns="12700" rIns="0" bIns="0" rtlCol="0">
            <a:spAutoFit/>
          </a:bodyPr>
          <a:lstStyle/>
          <a:p>
            <a:pPr marL="2763520">
              <a:lnSpc>
                <a:spcPts val="2340"/>
              </a:lnSpc>
              <a:spcBef>
                <a:spcPts val="100"/>
              </a:spcBef>
              <a:tabLst>
                <a:tab pos="5326380" algn="l"/>
              </a:tabLst>
            </a:pPr>
            <a:r>
              <a:rPr sz="2400" b="1" u="sng" spc="-5" dirty="0">
                <a:uFill>
                  <a:solidFill>
                    <a:srgbClr val="497DBA"/>
                  </a:solidFill>
                </a:uFill>
                <a:latin typeface="Arial"/>
                <a:cs typeface="Arial"/>
              </a:rPr>
              <a:t>Required</a:t>
            </a:r>
            <a:r>
              <a:rPr lang="en-US" sz="2400" b="1" u="sng" spc="-25" dirty="0">
                <a:uFill>
                  <a:solidFill>
                    <a:srgbClr val="497DBA"/>
                  </a:solidFill>
                </a:uFill>
                <a:latin typeface="Arial"/>
                <a:cs typeface="Arial"/>
              </a:rPr>
              <a:t> </a:t>
            </a:r>
            <a:r>
              <a:rPr sz="2400" b="1" u="sng" spc="-5" dirty="0">
                <a:uFill>
                  <a:solidFill>
                    <a:srgbClr val="497DBA"/>
                  </a:solidFill>
                </a:uFill>
                <a:latin typeface="Arial"/>
                <a:cs typeface="Arial"/>
              </a:rPr>
              <a:t>inflow	</a:t>
            </a:r>
            <a:endParaRPr sz="2400" b="1" dirty="0">
              <a:latin typeface="Arial"/>
              <a:cs typeface="Arial"/>
            </a:endParaRPr>
          </a:p>
          <a:p>
            <a:pPr marL="12700">
              <a:lnSpc>
                <a:spcPts val="2340"/>
              </a:lnSpc>
            </a:pPr>
            <a:r>
              <a:rPr sz="2400" b="1" spc="-5" dirty="0">
                <a:solidFill>
                  <a:srgbClr val="252525"/>
                </a:solidFill>
                <a:latin typeface="Arial"/>
                <a:cs typeface="Arial"/>
              </a:rPr>
              <a:t>Completed years</a:t>
            </a:r>
            <a:r>
              <a:rPr sz="2400" b="1" spc="30" dirty="0">
                <a:solidFill>
                  <a:srgbClr val="252525"/>
                </a:solidFill>
                <a:latin typeface="Arial"/>
                <a:cs typeface="Arial"/>
              </a:rPr>
              <a:t> </a:t>
            </a:r>
            <a:r>
              <a:rPr sz="2400" b="1" dirty="0">
                <a:solidFill>
                  <a:srgbClr val="252525"/>
                </a:solidFill>
                <a:latin typeface="Arial"/>
                <a:cs typeface="Arial"/>
              </a:rPr>
              <a:t>+</a:t>
            </a:r>
            <a:endParaRPr sz="2400" b="1" dirty="0">
              <a:latin typeface="Arial"/>
              <a:cs typeface="Arial"/>
            </a:endParaRPr>
          </a:p>
        </p:txBody>
      </p:sp>
      <p:sp>
        <p:nvSpPr>
          <p:cNvPr id="8" name="object 8"/>
          <p:cNvSpPr txBox="1"/>
          <p:nvPr/>
        </p:nvSpPr>
        <p:spPr>
          <a:xfrm>
            <a:off x="6705601" y="6074455"/>
            <a:ext cx="3393166" cy="382156"/>
          </a:xfrm>
          <a:prstGeom prst="rect">
            <a:avLst/>
          </a:prstGeom>
        </p:spPr>
        <p:txBody>
          <a:bodyPr vert="horz" wrap="square" lIns="0" tIns="12700" rIns="0" bIns="0" rtlCol="0">
            <a:spAutoFit/>
          </a:bodyPr>
          <a:lstStyle/>
          <a:p>
            <a:pPr marL="12700">
              <a:spcBef>
                <a:spcPts val="100"/>
              </a:spcBef>
            </a:pPr>
            <a:r>
              <a:rPr sz="2400" b="1" dirty="0">
                <a:solidFill>
                  <a:srgbClr val="252525"/>
                </a:solidFill>
                <a:latin typeface="Arial"/>
                <a:cs typeface="Arial"/>
              </a:rPr>
              <a:t>In</a:t>
            </a:r>
            <a:r>
              <a:rPr lang="en-US" sz="2400" b="1" dirty="0">
                <a:solidFill>
                  <a:srgbClr val="252525"/>
                </a:solidFill>
                <a:latin typeface="Arial"/>
                <a:cs typeface="Arial"/>
              </a:rPr>
              <a:t>f</a:t>
            </a:r>
            <a:r>
              <a:rPr sz="2400" b="1" dirty="0">
                <a:solidFill>
                  <a:srgbClr val="252525"/>
                </a:solidFill>
                <a:latin typeface="Arial"/>
                <a:cs typeface="Arial"/>
              </a:rPr>
              <a:t>low </a:t>
            </a:r>
            <a:r>
              <a:rPr sz="2400" b="1" spc="-5" dirty="0">
                <a:solidFill>
                  <a:srgbClr val="252525"/>
                </a:solidFill>
                <a:latin typeface="Arial"/>
                <a:cs typeface="Arial"/>
              </a:rPr>
              <a:t>of </a:t>
            </a:r>
            <a:r>
              <a:rPr sz="2400" b="1" spc="-10" dirty="0">
                <a:solidFill>
                  <a:srgbClr val="252525"/>
                </a:solidFill>
                <a:latin typeface="Arial"/>
                <a:cs typeface="Arial"/>
              </a:rPr>
              <a:t>next</a:t>
            </a:r>
            <a:r>
              <a:rPr sz="2400" b="1" spc="-55" dirty="0">
                <a:solidFill>
                  <a:srgbClr val="252525"/>
                </a:solidFill>
                <a:latin typeface="Arial"/>
                <a:cs typeface="Arial"/>
              </a:rPr>
              <a:t> </a:t>
            </a:r>
            <a:r>
              <a:rPr sz="2400" b="1" spc="-5" dirty="0">
                <a:solidFill>
                  <a:srgbClr val="252525"/>
                </a:solidFill>
                <a:latin typeface="Arial"/>
                <a:cs typeface="Arial"/>
              </a:rPr>
              <a:t>year</a:t>
            </a:r>
            <a:endParaRPr sz="2400" b="1" dirty="0">
              <a:latin typeface="Arial"/>
              <a:cs typeface="Arial"/>
            </a:endParaRPr>
          </a:p>
        </p:txBody>
      </p:sp>
      <p:sp>
        <p:nvSpPr>
          <p:cNvPr id="2" name="Date Placeholder 1">
            <a:extLst>
              <a:ext uri="{FF2B5EF4-FFF2-40B4-BE49-F238E27FC236}">
                <a16:creationId xmlns:a16="http://schemas.microsoft.com/office/drawing/2014/main" id="{3283BAB8-D729-D7A8-EB94-0D83201D8AC8}"/>
              </a:ext>
            </a:extLst>
          </p:cNvPr>
          <p:cNvSpPr>
            <a:spLocks noGrp="1"/>
          </p:cNvSpPr>
          <p:nvPr>
            <p:ph type="dt" sz="half" idx="6"/>
          </p:nvPr>
        </p:nvSpPr>
        <p:spPr/>
        <p:txBody>
          <a:bodyPr/>
          <a:lstStyle/>
          <a:p>
            <a:fld id="{68A51ECF-EFE9-4EE7-AB40-D36F312B4F09}" type="datetime1">
              <a:rPr lang="en-US" smtClean="0"/>
              <a:t>4/16/2025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6BC72-6075-FBE0-0021-C5FBE3D1F338}"/>
              </a:ext>
            </a:extLst>
          </p:cNvPr>
          <p:cNvSpPr>
            <a:spLocks noGrp="1"/>
          </p:cNvSpPr>
          <p:nvPr>
            <p:ph type="title"/>
          </p:nvPr>
        </p:nvSpPr>
        <p:spPr>
          <a:xfrm>
            <a:off x="3797850" y="274106"/>
            <a:ext cx="5546681" cy="1046440"/>
          </a:xfrm>
        </p:spPr>
        <p:txBody>
          <a:bodyPr/>
          <a:lstStyle/>
          <a:p>
            <a:r>
              <a:rPr lang="en-US" dirty="0">
                <a:solidFill>
                  <a:schemeClr val="tx1"/>
                </a:solidFill>
              </a:rPr>
              <a:t>Practical Problems</a:t>
            </a:r>
            <a:br>
              <a:rPr lang="en-US" dirty="0">
                <a:solidFill>
                  <a:schemeClr val="tx1"/>
                </a:solidFill>
              </a:rPr>
            </a:br>
            <a:r>
              <a:rPr lang="en-US" dirty="0">
                <a:solidFill>
                  <a:schemeClr val="tx1"/>
                </a:solidFill>
              </a:rPr>
              <a:t>Initial Investment-100000</a:t>
            </a:r>
          </a:p>
        </p:txBody>
      </p:sp>
      <p:sp>
        <p:nvSpPr>
          <p:cNvPr id="5" name="Slide Number Placeholder 4">
            <a:extLst>
              <a:ext uri="{FF2B5EF4-FFF2-40B4-BE49-F238E27FC236}">
                <a16:creationId xmlns:a16="http://schemas.microsoft.com/office/drawing/2014/main" id="{1434AD49-D009-9C38-34E1-1733213609E4}"/>
              </a:ext>
            </a:extLst>
          </p:cNvPr>
          <p:cNvSpPr>
            <a:spLocks noGrp="1"/>
          </p:cNvSpPr>
          <p:nvPr>
            <p:ph type="sldNum" sz="quarter" idx="7"/>
          </p:nvPr>
        </p:nvSpPr>
        <p:spPr/>
        <p:txBody>
          <a:bodyPr/>
          <a:lstStyle/>
          <a:p>
            <a:pPr marL="116839">
              <a:lnSpc>
                <a:spcPts val="1535"/>
              </a:lnSpc>
            </a:pPr>
            <a:fld id="{81D60167-4931-47E6-BA6A-407CBD079E47}" type="slidenum">
              <a:rPr lang="en-US" spc="-5" smtClean="0"/>
              <a:pPr marL="116839">
                <a:lnSpc>
                  <a:spcPts val="1535"/>
                </a:lnSpc>
              </a:pPr>
              <a:t>16</a:t>
            </a:fld>
            <a:endParaRPr lang="en-US" spc="-5" dirty="0"/>
          </a:p>
        </p:txBody>
      </p:sp>
      <p:graphicFrame>
        <p:nvGraphicFramePr>
          <p:cNvPr id="6" name="Table 6">
            <a:extLst>
              <a:ext uri="{FF2B5EF4-FFF2-40B4-BE49-F238E27FC236}">
                <a16:creationId xmlns:a16="http://schemas.microsoft.com/office/drawing/2014/main" id="{D91134E3-8EA5-FC3C-D001-B98F6AF095C5}"/>
              </a:ext>
            </a:extLst>
          </p:cNvPr>
          <p:cNvGraphicFramePr>
            <a:graphicFrameLocks noGrp="1"/>
          </p:cNvGraphicFramePr>
          <p:nvPr>
            <p:extLst>
              <p:ext uri="{D42A27DB-BD31-4B8C-83A1-F6EECF244321}">
                <p14:modId xmlns:p14="http://schemas.microsoft.com/office/powerpoint/2010/main" val="1532139367"/>
              </p:ext>
            </p:extLst>
          </p:nvPr>
        </p:nvGraphicFramePr>
        <p:xfrm>
          <a:off x="685800" y="2095500"/>
          <a:ext cx="12201822" cy="4151040"/>
        </p:xfrm>
        <a:graphic>
          <a:graphicData uri="http://schemas.openxmlformats.org/drawingml/2006/table">
            <a:tbl>
              <a:tblPr firstRow="1" bandRow="1">
                <a:tableStyleId>{5C22544A-7EE6-4342-B048-85BDC9FD1C3A}</a:tableStyleId>
              </a:tblPr>
              <a:tblGrid>
                <a:gridCol w="3733800">
                  <a:extLst>
                    <a:ext uri="{9D8B030D-6E8A-4147-A177-3AD203B41FA5}">
                      <a16:colId xmlns:a16="http://schemas.microsoft.com/office/drawing/2014/main" val="1078177097"/>
                    </a:ext>
                  </a:extLst>
                </a:gridCol>
                <a:gridCol w="8468022">
                  <a:extLst>
                    <a:ext uri="{9D8B030D-6E8A-4147-A177-3AD203B41FA5}">
                      <a16:colId xmlns:a16="http://schemas.microsoft.com/office/drawing/2014/main" val="1420391279"/>
                    </a:ext>
                  </a:extLst>
                </a:gridCol>
              </a:tblGrid>
              <a:tr h="691840">
                <a:tc>
                  <a:txBody>
                    <a:bodyPr/>
                    <a:lstStyle/>
                    <a:p>
                      <a:r>
                        <a:rPr lang="en-US" sz="3600" dirty="0"/>
                        <a:t>Year</a:t>
                      </a:r>
                    </a:p>
                  </a:txBody>
                  <a:tcPr/>
                </a:tc>
                <a:tc>
                  <a:txBody>
                    <a:bodyPr/>
                    <a:lstStyle/>
                    <a:p>
                      <a:pPr algn="ctr"/>
                      <a:r>
                        <a:rPr lang="en-US" sz="3600" dirty="0"/>
                        <a:t>Cash inflow</a:t>
                      </a:r>
                    </a:p>
                  </a:txBody>
                  <a:tcPr/>
                </a:tc>
                <a:extLst>
                  <a:ext uri="{0D108BD9-81ED-4DB2-BD59-A6C34878D82A}">
                    <a16:rowId xmlns:a16="http://schemas.microsoft.com/office/drawing/2014/main" val="375426333"/>
                  </a:ext>
                </a:extLst>
              </a:tr>
              <a:tr h="691840">
                <a:tc>
                  <a:txBody>
                    <a:bodyPr/>
                    <a:lstStyle/>
                    <a:p>
                      <a:r>
                        <a:rPr lang="en-US" sz="3600" dirty="0"/>
                        <a:t>1</a:t>
                      </a:r>
                    </a:p>
                  </a:txBody>
                  <a:tcPr/>
                </a:tc>
                <a:tc>
                  <a:txBody>
                    <a:bodyPr/>
                    <a:lstStyle/>
                    <a:p>
                      <a:pPr algn="ctr"/>
                      <a:r>
                        <a:rPr lang="en-US" sz="3600" dirty="0"/>
                        <a:t>20000</a:t>
                      </a:r>
                    </a:p>
                  </a:txBody>
                  <a:tcPr/>
                </a:tc>
                <a:extLst>
                  <a:ext uri="{0D108BD9-81ED-4DB2-BD59-A6C34878D82A}">
                    <a16:rowId xmlns:a16="http://schemas.microsoft.com/office/drawing/2014/main" val="4042700030"/>
                  </a:ext>
                </a:extLst>
              </a:tr>
              <a:tr h="691840">
                <a:tc>
                  <a:txBody>
                    <a:bodyPr/>
                    <a:lstStyle/>
                    <a:p>
                      <a:r>
                        <a:rPr lang="en-US" sz="3600" dirty="0"/>
                        <a:t>2</a:t>
                      </a:r>
                    </a:p>
                  </a:txBody>
                  <a:tcPr/>
                </a:tc>
                <a:tc>
                  <a:txBody>
                    <a:bodyPr/>
                    <a:lstStyle/>
                    <a:p>
                      <a:pPr algn="ctr"/>
                      <a:r>
                        <a:rPr lang="en-US" sz="3600" dirty="0"/>
                        <a:t>15000</a:t>
                      </a:r>
                    </a:p>
                  </a:txBody>
                  <a:tcPr/>
                </a:tc>
                <a:extLst>
                  <a:ext uri="{0D108BD9-81ED-4DB2-BD59-A6C34878D82A}">
                    <a16:rowId xmlns:a16="http://schemas.microsoft.com/office/drawing/2014/main" val="2552704355"/>
                  </a:ext>
                </a:extLst>
              </a:tr>
              <a:tr h="691840">
                <a:tc>
                  <a:txBody>
                    <a:bodyPr/>
                    <a:lstStyle/>
                    <a:p>
                      <a:r>
                        <a:rPr lang="en-US" sz="3600" dirty="0"/>
                        <a:t>3</a:t>
                      </a:r>
                    </a:p>
                  </a:txBody>
                  <a:tcPr/>
                </a:tc>
                <a:tc>
                  <a:txBody>
                    <a:bodyPr/>
                    <a:lstStyle/>
                    <a:p>
                      <a:pPr algn="ctr"/>
                      <a:r>
                        <a:rPr lang="en-US" sz="3600" dirty="0"/>
                        <a:t>25000</a:t>
                      </a:r>
                    </a:p>
                  </a:txBody>
                  <a:tcPr/>
                </a:tc>
                <a:extLst>
                  <a:ext uri="{0D108BD9-81ED-4DB2-BD59-A6C34878D82A}">
                    <a16:rowId xmlns:a16="http://schemas.microsoft.com/office/drawing/2014/main" val="4244446267"/>
                  </a:ext>
                </a:extLst>
              </a:tr>
              <a:tr h="691840">
                <a:tc>
                  <a:txBody>
                    <a:bodyPr/>
                    <a:lstStyle/>
                    <a:p>
                      <a:r>
                        <a:rPr lang="en-US" sz="3600" dirty="0"/>
                        <a:t>4</a:t>
                      </a:r>
                    </a:p>
                  </a:txBody>
                  <a:tcPr/>
                </a:tc>
                <a:tc>
                  <a:txBody>
                    <a:bodyPr/>
                    <a:lstStyle/>
                    <a:p>
                      <a:pPr algn="ctr"/>
                      <a:r>
                        <a:rPr lang="en-US" sz="3600" dirty="0"/>
                        <a:t>25000</a:t>
                      </a:r>
                    </a:p>
                  </a:txBody>
                  <a:tcPr/>
                </a:tc>
                <a:extLst>
                  <a:ext uri="{0D108BD9-81ED-4DB2-BD59-A6C34878D82A}">
                    <a16:rowId xmlns:a16="http://schemas.microsoft.com/office/drawing/2014/main" val="1283984037"/>
                  </a:ext>
                </a:extLst>
              </a:tr>
              <a:tr h="691840">
                <a:tc>
                  <a:txBody>
                    <a:bodyPr/>
                    <a:lstStyle/>
                    <a:p>
                      <a:r>
                        <a:rPr lang="en-US" sz="3600" dirty="0"/>
                        <a:t>5</a:t>
                      </a:r>
                    </a:p>
                  </a:txBody>
                  <a:tcPr/>
                </a:tc>
                <a:tc>
                  <a:txBody>
                    <a:bodyPr/>
                    <a:lstStyle/>
                    <a:p>
                      <a:pPr algn="ctr"/>
                      <a:r>
                        <a:rPr lang="en-US" sz="3600" dirty="0"/>
                        <a:t>15000</a:t>
                      </a:r>
                    </a:p>
                  </a:txBody>
                  <a:tcPr/>
                </a:tc>
                <a:extLst>
                  <a:ext uri="{0D108BD9-81ED-4DB2-BD59-A6C34878D82A}">
                    <a16:rowId xmlns:a16="http://schemas.microsoft.com/office/drawing/2014/main" val="3839589486"/>
                  </a:ext>
                </a:extLst>
              </a:tr>
            </a:tbl>
          </a:graphicData>
        </a:graphic>
      </p:graphicFrame>
      <p:sp>
        <p:nvSpPr>
          <p:cNvPr id="3" name="Date Placeholder 2">
            <a:extLst>
              <a:ext uri="{FF2B5EF4-FFF2-40B4-BE49-F238E27FC236}">
                <a16:creationId xmlns:a16="http://schemas.microsoft.com/office/drawing/2014/main" id="{D5180C1A-5AD3-6CAA-0906-581AE7D2BD73}"/>
              </a:ext>
            </a:extLst>
          </p:cNvPr>
          <p:cNvSpPr>
            <a:spLocks noGrp="1"/>
          </p:cNvSpPr>
          <p:nvPr>
            <p:ph type="dt" sz="half" idx="6"/>
          </p:nvPr>
        </p:nvSpPr>
        <p:spPr/>
        <p:txBody>
          <a:bodyPr/>
          <a:lstStyle/>
          <a:p>
            <a:fld id="{24FA8E53-94DA-4F23-ADE9-2AED3DD2D093}" type="datetime1">
              <a:rPr lang="en-US" smtClean="0"/>
              <a:t>4/16/2025</a:t>
            </a:fld>
            <a:endParaRPr lang="en-US"/>
          </a:p>
        </p:txBody>
      </p:sp>
    </p:spTree>
    <p:extLst>
      <p:ext uri="{BB962C8B-B14F-4D97-AF65-F5344CB8AC3E}">
        <p14:creationId xmlns:p14="http://schemas.microsoft.com/office/powerpoint/2010/main" val="4674577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3D208-5A46-C316-A607-FCE1D1F1214A}"/>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555A38E9-E148-4A49-9A70-649DD8B037F1}"/>
              </a:ext>
            </a:extLst>
          </p:cNvPr>
          <p:cNvSpPr>
            <a:spLocks noGrp="1"/>
          </p:cNvSpPr>
          <p:nvPr>
            <p:ph type="body" idx="1"/>
          </p:nvPr>
        </p:nvSpPr>
        <p:spPr/>
        <p:txBody>
          <a:bodyPr/>
          <a:lstStyle/>
          <a:p>
            <a:endParaRPr lang="en-US" dirty="0"/>
          </a:p>
        </p:txBody>
      </p:sp>
      <p:sp>
        <p:nvSpPr>
          <p:cNvPr id="5" name="Slide Number Placeholder 4">
            <a:extLst>
              <a:ext uri="{FF2B5EF4-FFF2-40B4-BE49-F238E27FC236}">
                <a16:creationId xmlns:a16="http://schemas.microsoft.com/office/drawing/2014/main" id="{5668A9E7-BCC9-861C-605C-7513407C7F10}"/>
              </a:ext>
            </a:extLst>
          </p:cNvPr>
          <p:cNvSpPr>
            <a:spLocks noGrp="1"/>
          </p:cNvSpPr>
          <p:nvPr>
            <p:ph type="sldNum" sz="quarter" idx="7"/>
          </p:nvPr>
        </p:nvSpPr>
        <p:spPr/>
        <p:txBody>
          <a:bodyPr/>
          <a:lstStyle/>
          <a:p>
            <a:pPr marL="116839">
              <a:lnSpc>
                <a:spcPts val="1535"/>
              </a:lnSpc>
            </a:pPr>
            <a:fld id="{81D60167-4931-47E6-BA6A-407CBD079E47}" type="slidenum">
              <a:rPr lang="en-US" spc="-5" smtClean="0"/>
              <a:pPr marL="116839">
                <a:lnSpc>
                  <a:spcPts val="1535"/>
                </a:lnSpc>
              </a:pPr>
              <a:t>17</a:t>
            </a:fld>
            <a:endParaRPr lang="en-US" spc="-5" dirty="0"/>
          </a:p>
        </p:txBody>
      </p:sp>
      <p:graphicFrame>
        <p:nvGraphicFramePr>
          <p:cNvPr id="6" name="Table 6">
            <a:extLst>
              <a:ext uri="{FF2B5EF4-FFF2-40B4-BE49-F238E27FC236}">
                <a16:creationId xmlns:a16="http://schemas.microsoft.com/office/drawing/2014/main" id="{84DD27DA-975F-722B-AE15-4E0FA7103DF9}"/>
              </a:ext>
            </a:extLst>
          </p:cNvPr>
          <p:cNvGraphicFramePr>
            <a:graphicFrameLocks noGrp="1"/>
          </p:cNvGraphicFramePr>
          <p:nvPr>
            <p:extLst>
              <p:ext uri="{D42A27DB-BD31-4B8C-83A1-F6EECF244321}">
                <p14:modId xmlns:p14="http://schemas.microsoft.com/office/powerpoint/2010/main" val="3689156750"/>
              </p:ext>
            </p:extLst>
          </p:nvPr>
        </p:nvGraphicFramePr>
        <p:xfrm>
          <a:off x="2235200" y="791632"/>
          <a:ext cx="9270999" cy="5342465"/>
        </p:xfrm>
        <a:graphic>
          <a:graphicData uri="http://schemas.openxmlformats.org/drawingml/2006/table">
            <a:tbl>
              <a:tblPr firstRow="1" bandRow="1">
                <a:tableStyleId>{5C22544A-7EE6-4342-B048-85BDC9FD1C3A}</a:tableStyleId>
              </a:tblPr>
              <a:tblGrid>
                <a:gridCol w="3090333">
                  <a:extLst>
                    <a:ext uri="{9D8B030D-6E8A-4147-A177-3AD203B41FA5}">
                      <a16:colId xmlns:a16="http://schemas.microsoft.com/office/drawing/2014/main" val="3260414052"/>
                    </a:ext>
                  </a:extLst>
                </a:gridCol>
                <a:gridCol w="3090333">
                  <a:extLst>
                    <a:ext uri="{9D8B030D-6E8A-4147-A177-3AD203B41FA5}">
                      <a16:colId xmlns:a16="http://schemas.microsoft.com/office/drawing/2014/main" val="121839023"/>
                    </a:ext>
                  </a:extLst>
                </a:gridCol>
                <a:gridCol w="3090333">
                  <a:extLst>
                    <a:ext uri="{9D8B030D-6E8A-4147-A177-3AD203B41FA5}">
                      <a16:colId xmlns:a16="http://schemas.microsoft.com/office/drawing/2014/main" val="407146008"/>
                    </a:ext>
                  </a:extLst>
                </a:gridCol>
              </a:tblGrid>
              <a:tr h="1068493">
                <a:tc>
                  <a:txBody>
                    <a:bodyPr/>
                    <a:lstStyle/>
                    <a:p>
                      <a:r>
                        <a:rPr lang="en-US" sz="4800" dirty="0"/>
                        <a:t>1</a:t>
                      </a:r>
                    </a:p>
                  </a:txBody>
                  <a:tcPr/>
                </a:tc>
                <a:tc>
                  <a:txBody>
                    <a:bodyPr/>
                    <a:lstStyle/>
                    <a:p>
                      <a:pPr algn="ctr"/>
                      <a:r>
                        <a:rPr lang="en-US" sz="4800" dirty="0"/>
                        <a:t>20000</a:t>
                      </a:r>
                    </a:p>
                  </a:txBody>
                  <a:tcPr/>
                </a:tc>
                <a:tc>
                  <a:txBody>
                    <a:bodyPr/>
                    <a:lstStyle/>
                    <a:p>
                      <a:r>
                        <a:rPr lang="en-US" sz="4800" dirty="0"/>
                        <a:t>20000</a:t>
                      </a:r>
                    </a:p>
                  </a:txBody>
                  <a:tcPr/>
                </a:tc>
                <a:extLst>
                  <a:ext uri="{0D108BD9-81ED-4DB2-BD59-A6C34878D82A}">
                    <a16:rowId xmlns:a16="http://schemas.microsoft.com/office/drawing/2014/main" val="2845298216"/>
                  </a:ext>
                </a:extLst>
              </a:tr>
              <a:tr h="1068493">
                <a:tc>
                  <a:txBody>
                    <a:bodyPr/>
                    <a:lstStyle/>
                    <a:p>
                      <a:r>
                        <a:rPr lang="en-US" sz="4800" dirty="0"/>
                        <a:t>2</a:t>
                      </a:r>
                    </a:p>
                  </a:txBody>
                  <a:tcPr/>
                </a:tc>
                <a:tc>
                  <a:txBody>
                    <a:bodyPr/>
                    <a:lstStyle/>
                    <a:p>
                      <a:pPr algn="ctr"/>
                      <a:r>
                        <a:rPr lang="en-US" sz="4800" dirty="0"/>
                        <a:t>15000</a:t>
                      </a:r>
                    </a:p>
                  </a:txBody>
                  <a:tcPr/>
                </a:tc>
                <a:tc>
                  <a:txBody>
                    <a:bodyPr/>
                    <a:lstStyle/>
                    <a:p>
                      <a:r>
                        <a:rPr lang="en-US" sz="4800" dirty="0"/>
                        <a:t>35000</a:t>
                      </a:r>
                    </a:p>
                  </a:txBody>
                  <a:tcPr/>
                </a:tc>
                <a:extLst>
                  <a:ext uri="{0D108BD9-81ED-4DB2-BD59-A6C34878D82A}">
                    <a16:rowId xmlns:a16="http://schemas.microsoft.com/office/drawing/2014/main" val="886651976"/>
                  </a:ext>
                </a:extLst>
              </a:tr>
              <a:tr h="1068493">
                <a:tc>
                  <a:txBody>
                    <a:bodyPr/>
                    <a:lstStyle/>
                    <a:p>
                      <a:r>
                        <a:rPr lang="en-US" sz="4800" dirty="0"/>
                        <a:t>3</a:t>
                      </a:r>
                    </a:p>
                  </a:txBody>
                  <a:tcPr/>
                </a:tc>
                <a:tc>
                  <a:txBody>
                    <a:bodyPr/>
                    <a:lstStyle/>
                    <a:p>
                      <a:pPr algn="ctr"/>
                      <a:r>
                        <a:rPr lang="en-US" sz="4800" dirty="0"/>
                        <a:t>25000</a:t>
                      </a:r>
                    </a:p>
                  </a:txBody>
                  <a:tcPr/>
                </a:tc>
                <a:tc>
                  <a:txBody>
                    <a:bodyPr/>
                    <a:lstStyle/>
                    <a:p>
                      <a:r>
                        <a:rPr lang="en-US" sz="4800" dirty="0"/>
                        <a:t>60000</a:t>
                      </a:r>
                    </a:p>
                  </a:txBody>
                  <a:tcPr/>
                </a:tc>
                <a:extLst>
                  <a:ext uri="{0D108BD9-81ED-4DB2-BD59-A6C34878D82A}">
                    <a16:rowId xmlns:a16="http://schemas.microsoft.com/office/drawing/2014/main" val="4045575205"/>
                  </a:ext>
                </a:extLst>
              </a:tr>
              <a:tr h="1068493">
                <a:tc>
                  <a:txBody>
                    <a:bodyPr/>
                    <a:lstStyle/>
                    <a:p>
                      <a:r>
                        <a:rPr lang="en-US" sz="4800" dirty="0"/>
                        <a:t>4</a:t>
                      </a:r>
                    </a:p>
                  </a:txBody>
                  <a:tcPr/>
                </a:tc>
                <a:tc>
                  <a:txBody>
                    <a:bodyPr/>
                    <a:lstStyle/>
                    <a:p>
                      <a:pPr algn="ctr"/>
                      <a:r>
                        <a:rPr lang="en-US" sz="4800" dirty="0"/>
                        <a:t>25000</a:t>
                      </a:r>
                    </a:p>
                  </a:txBody>
                  <a:tcPr/>
                </a:tc>
                <a:tc>
                  <a:txBody>
                    <a:bodyPr/>
                    <a:lstStyle/>
                    <a:p>
                      <a:r>
                        <a:rPr lang="en-US" sz="4800" dirty="0"/>
                        <a:t>85000</a:t>
                      </a:r>
                    </a:p>
                  </a:txBody>
                  <a:tcPr/>
                </a:tc>
                <a:extLst>
                  <a:ext uri="{0D108BD9-81ED-4DB2-BD59-A6C34878D82A}">
                    <a16:rowId xmlns:a16="http://schemas.microsoft.com/office/drawing/2014/main" val="3927658822"/>
                  </a:ext>
                </a:extLst>
              </a:tr>
              <a:tr h="1068493">
                <a:tc>
                  <a:txBody>
                    <a:bodyPr/>
                    <a:lstStyle/>
                    <a:p>
                      <a:r>
                        <a:rPr lang="en-US" sz="4800" dirty="0"/>
                        <a:t>5</a:t>
                      </a:r>
                    </a:p>
                  </a:txBody>
                  <a:tcPr/>
                </a:tc>
                <a:tc>
                  <a:txBody>
                    <a:bodyPr/>
                    <a:lstStyle/>
                    <a:p>
                      <a:pPr algn="ctr"/>
                      <a:r>
                        <a:rPr lang="en-US" sz="4800" dirty="0"/>
                        <a:t>15000</a:t>
                      </a:r>
                    </a:p>
                  </a:txBody>
                  <a:tcPr/>
                </a:tc>
                <a:tc>
                  <a:txBody>
                    <a:bodyPr/>
                    <a:lstStyle/>
                    <a:p>
                      <a:r>
                        <a:rPr lang="en-US" sz="4800" dirty="0"/>
                        <a:t>100000</a:t>
                      </a:r>
                    </a:p>
                  </a:txBody>
                  <a:tcPr/>
                </a:tc>
                <a:extLst>
                  <a:ext uri="{0D108BD9-81ED-4DB2-BD59-A6C34878D82A}">
                    <a16:rowId xmlns:a16="http://schemas.microsoft.com/office/drawing/2014/main" val="3956556622"/>
                  </a:ext>
                </a:extLst>
              </a:tr>
            </a:tbl>
          </a:graphicData>
        </a:graphic>
      </p:graphicFrame>
      <p:sp>
        <p:nvSpPr>
          <p:cNvPr id="7" name="Date Placeholder 6">
            <a:extLst>
              <a:ext uri="{FF2B5EF4-FFF2-40B4-BE49-F238E27FC236}">
                <a16:creationId xmlns:a16="http://schemas.microsoft.com/office/drawing/2014/main" id="{722898BF-6CA4-8E1F-B697-41B787202B0F}"/>
              </a:ext>
            </a:extLst>
          </p:cNvPr>
          <p:cNvSpPr>
            <a:spLocks noGrp="1"/>
          </p:cNvSpPr>
          <p:nvPr>
            <p:ph type="dt" sz="half" idx="6"/>
          </p:nvPr>
        </p:nvSpPr>
        <p:spPr/>
        <p:txBody>
          <a:bodyPr/>
          <a:lstStyle/>
          <a:p>
            <a:fld id="{D0E4ABA3-09C2-47DD-803F-71000EEFAA42}" type="datetime1">
              <a:rPr lang="en-US" smtClean="0"/>
              <a:t>4/16/2025</a:t>
            </a:fld>
            <a:endParaRPr lang="en-US"/>
          </a:p>
        </p:txBody>
      </p:sp>
    </p:spTree>
    <p:extLst>
      <p:ext uri="{BB962C8B-B14F-4D97-AF65-F5344CB8AC3E}">
        <p14:creationId xmlns:p14="http://schemas.microsoft.com/office/powerpoint/2010/main" val="42473525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DFF4A-EC51-B347-A0A6-41E33687C579}"/>
              </a:ext>
            </a:extLst>
          </p:cNvPr>
          <p:cNvSpPr>
            <a:spLocks noGrp="1"/>
          </p:cNvSpPr>
          <p:nvPr>
            <p:ph type="ctrTitle"/>
          </p:nvPr>
        </p:nvSpPr>
        <p:spPr>
          <a:xfrm>
            <a:off x="1532804" y="133256"/>
            <a:ext cx="11399520" cy="523220"/>
          </a:xfrm>
        </p:spPr>
        <p:txBody>
          <a:bodyPr/>
          <a:lstStyle/>
          <a:p>
            <a:r>
              <a:rPr lang="en-US" dirty="0">
                <a:solidFill>
                  <a:schemeClr val="tx1"/>
                </a:solidFill>
              </a:rPr>
              <a:t>Practical Problems</a:t>
            </a:r>
          </a:p>
        </p:txBody>
      </p:sp>
      <p:sp>
        <p:nvSpPr>
          <p:cNvPr id="5" name="Slide Number Placeholder 4">
            <a:extLst>
              <a:ext uri="{FF2B5EF4-FFF2-40B4-BE49-F238E27FC236}">
                <a16:creationId xmlns:a16="http://schemas.microsoft.com/office/drawing/2014/main" id="{F931B3C1-38F2-37A0-E946-A8DE62D0C374}"/>
              </a:ext>
            </a:extLst>
          </p:cNvPr>
          <p:cNvSpPr>
            <a:spLocks noGrp="1"/>
          </p:cNvSpPr>
          <p:nvPr>
            <p:ph type="sldNum" sz="quarter" idx="7"/>
          </p:nvPr>
        </p:nvSpPr>
        <p:spPr/>
        <p:txBody>
          <a:bodyPr/>
          <a:lstStyle/>
          <a:p>
            <a:pPr marL="116839">
              <a:lnSpc>
                <a:spcPts val="1535"/>
              </a:lnSpc>
            </a:pPr>
            <a:fld id="{81D60167-4931-47E6-BA6A-407CBD079E47}" type="slidenum">
              <a:rPr lang="en-US" spc="-5" smtClean="0"/>
              <a:pPr marL="116839">
                <a:lnSpc>
                  <a:spcPts val="1535"/>
                </a:lnSpc>
              </a:pPr>
              <a:t>18</a:t>
            </a:fld>
            <a:endParaRPr lang="en-US" spc="-5" dirty="0"/>
          </a:p>
        </p:txBody>
      </p:sp>
      <p:pic>
        <p:nvPicPr>
          <p:cNvPr id="11" name="Picture 10">
            <a:extLst>
              <a:ext uri="{FF2B5EF4-FFF2-40B4-BE49-F238E27FC236}">
                <a16:creationId xmlns:a16="http://schemas.microsoft.com/office/drawing/2014/main" id="{2764489B-B130-6B8C-DB5E-5985D1CB4BA4}"/>
              </a:ext>
            </a:extLst>
          </p:cNvPr>
          <p:cNvPicPr>
            <a:picLocks noChangeAspect="1"/>
          </p:cNvPicPr>
          <p:nvPr/>
        </p:nvPicPr>
        <p:blipFill rotWithShape="1">
          <a:blip r:embed="rId2"/>
          <a:srcRect l="24816" t="28276" r="29435" b="10417"/>
          <a:stretch/>
        </p:blipFill>
        <p:spPr>
          <a:xfrm>
            <a:off x="523578" y="876300"/>
            <a:ext cx="12659021" cy="6153754"/>
          </a:xfrm>
          <a:prstGeom prst="rect">
            <a:avLst/>
          </a:prstGeom>
        </p:spPr>
      </p:pic>
      <p:sp>
        <p:nvSpPr>
          <p:cNvPr id="3" name="Date Placeholder 2">
            <a:extLst>
              <a:ext uri="{FF2B5EF4-FFF2-40B4-BE49-F238E27FC236}">
                <a16:creationId xmlns:a16="http://schemas.microsoft.com/office/drawing/2014/main" id="{A64F3626-904C-C300-7A66-5A643AA3E1AC}"/>
              </a:ext>
            </a:extLst>
          </p:cNvPr>
          <p:cNvSpPr>
            <a:spLocks noGrp="1"/>
          </p:cNvSpPr>
          <p:nvPr>
            <p:ph type="dt" sz="half" idx="6"/>
          </p:nvPr>
        </p:nvSpPr>
        <p:spPr/>
        <p:txBody>
          <a:bodyPr/>
          <a:lstStyle/>
          <a:p>
            <a:fld id="{A447FA8F-A749-4BED-97EE-E13BC0960E62}" type="datetime1">
              <a:rPr lang="en-US" smtClean="0"/>
              <a:t>4/16/2025</a:t>
            </a:fld>
            <a:endParaRPr lang="en-US"/>
          </a:p>
        </p:txBody>
      </p:sp>
    </p:spTree>
    <p:extLst>
      <p:ext uri="{BB962C8B-B14F-4D97-AF65-F5344CB8AC3E}">
        <p14:creationId xmlns:p14="http://schemas.microsoft.com/office/powerpoint/2010/main" val="5321604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B3FF0-AD4A-33F5-EEF8-287E6DDF8383}"/>
              </a:ext>
            </a:extLst>
          </p:cNvPr>
          <p:cNvSpPr>
            <a:spLocks noGrp="1"/>
          </p:cNvSpPr>
          <p:nvPr>
            <p:ph type="title"/>
          </p:nvPr>
        </p:nvSpPr>
        <p:spPr>
          <a:xfrm>
            <a:off x="1532804" y="379208"/>
            <a:ext cx="8194549" cy="1046440"/>
          </a:xfrm>
        </p:spPr>
        <p:txBody>
          <a:bodyPr/>
          <a:lstStyle/>
          <a:p>
            <a:r>
              <a:rPr lang="en-US" dirty="0"/>
              <a:t>Project A: Initial Investment- 300</a:t>
            </a:r>
          </a:p>
        </p:txBody>
      </p:sp>
      <p:sp>
        <p:nvSpPr>
          <p:cNvPr id="3" name="Text Placeholder 2">
            <a:extLst>
              <a:ext uri="{FF2B5EF4-FFF2-40B4-BE49-F238E27FC236}">
                <a16:creationId xmlns:a16="http://schemas.microsoft.com/office/drawing/2014/main" id="{3FDC92DD-BE17-3070-0A2F-2B1682049E37}"/>
              </a:ext>
            </a:extLst>
          </p:cNvPr>
          <p:cNvSpPr>
            <a:spLocks noGrp="1"/>
          </p:cNvSpPr>
          <p:nvPr>
            <p:ph type="body" idx="1"/>
          </p:nvPr>
        </p:nvSpPr>
        <p:spPr>
          <a:xfrm>
            <a:off x="1737358" y="5676626"/>
            <a:ext cx="11064242" cy="1354217"/>
          </a:xfrm>
        </p:spPr>
        <p:txBody>
          <a:bodyPr/>
          <a:lstStyle/>
          <a:p>
            <a:r>
              <a:rPr lang="en-US" sz="4400" b="1" dirty="0"/>
              <a:t>2+ 100/125= 2.8 or 2 </a:t>
            </a:r>
            <a:r>
              <a:rPr lang="en-US" sz="4400" b="1" dirty="0" err="1"/>
              <a:t>yrs</a:t>
            </a:r>
            <a:r>
              <a:rPr lang="en-US" sz="4400" b="1" dirty="0"/>
              <a:t> and 10 months</a:t>
            </a:r>
          </a:p>
        </p:txBody>
      </p:sp>
      <p:sp>
        <p:nvSpPr>
          <p:cNvPr id="5" name="Slide Number Placeholder 4">
            <a:extLst>
              <a:ext uri="{FF2B5EF4-FFF2-40B4-BE49-F238E27FC236}">
                <a16:creationId xmlns:a16="http://schemas.microsoft.com/office/drawing/2014/main" id="{C7F6423F-0D3F-8B05-0D66-DBD7E1450992}"/>
              </a:ext>
            </a:extLst>
          </p:cNvPr>
          <p:cNvSpPr>
            <a:spLocks noGrp="1"/>
          </p:cNvSpPr>
          <p:nvPr>
            <p:ph type="sldNum" sz="quarter" idx="7"/>
          </p:nvPr>
        </p:nvSpPr>
        <p:spPr/>
        <p:txBody>
          <a:bodyPr/>
          <a:lstStyle/>
          <a:p>
            <a:pPr marL="116839">
              <a:lnSpc>
                <a:spcPts val="1535"/>
              </a:lnSpc>
            </a:pPr>
            <a:fld id="{81D60167-4931-47E6-BA6A-407CBD079E47}" type="slidenum">
              <a:rPr lang="en-US" spc="-5" smtClean="0"/>
              <a:pPr marL="116839">
                <a:lnSpc>
                  <a:spcPts val="1535"/>
                </a:lnSpc>
              </a:pPr>
              <a:t>19</a:t>
            </a:fld>
            <a:endParaRPr lang="en-US" spc="-5" dirty="0"/>
          </a:p>
        </p:txBody>
      </p:sp>
      <p:graphicFrame>
        <p:nvGraphicFramePr>
          <p:cNvPr id="6" name="Table 6">
            <a:extLst>
              <a:ext uri="{FF2B5EF4-FFF2-40B4-BE49-F238E27FC236}">
                <a16:creationId xmlns:a16="http://schemas.microsoft.com/office/drawing/2014/main" id="{C1A4CB7C-1625-B01B-1343-97E83F172DFC}"/>
              </a:ext>
            </a:extLst>
          </p:cNvPr>
          <p:cNvGraphicFramePr>
            <a:graphicFrameLocks noGrp="1"/>
          </p:cNvGraphicFramePr>
          <p:nvPr>
            <p:extLst>
              <p:ext uri="{D42A27DB-BD31-4B8C-83A1-F6EECF244321}">
                <p14:modId xmlns:p14="http://schemas.microsoft.com/office/powerpoint/2010/main" val="3425208405"/>
              </p:ext>
            </p:extLst>
          </p:nvPr>
        </p:nvGraphicFramePr>
        <p:xfrm>
          <a:off x="1752600" y="1263351"/>
          <a:ext cx="9099974" cy="4206240"/>
        </p:xfrm>
        <a:graphic>
          <a:graphicData uri="http://schemas.openxmlformats.org/drawingml/2006/table">
            <a:tbl>
              <a:tblPr firstRow="1" bandRow="1">
                <a:tableStyleId>{5C22544A-7EE6-4342-B048-85BDC9FD1C3A}</a:tableStyleId>
              </a:tblPr>
              <a:tblGrid>
                <a:gridCol w="6834943">
                  <a:extLst>
                    <a:ext uri="{9D8B030D-6E8A-4147-A177-3AD203B41FA5}">
                      <a16:colId xmlns:a16="http://schemas.microsoft.com/office/drawing/2014/main" val="483262942"/>
                    </a:ext>
                  </a:extLst>
                </a:gridCol>
                <a:gridCol w="2265031">
                  <a:extLst>
                    <a:ext uri="{9D8B030D-6E8A-4147-A177-3AD203B41FA5}">
                      <a16:colId xmlns:a16="http://schemas.microsoft.com/office/drawing/2014/main" val="480326038"/>
                    </a:ext>
                  </a:extLst>
                </a:gridCol>
              </a:tblGrid>
              <a:tr h="565964">
                <a:tc>
                  <a:txBody>
                    <a:bodyPr/>
                    <a:lstStyle/>
                    <a:p>
                      <a:r>
                        <a:rPr lang="en-US" sz="4000" dirty="0"/>
                        <a:t>Cash inflow Yearly</a:t>
                      </a:r>
                    </a:p>
                  </a:txBody>
                  <a:tcPr/>
                </a:tc>
                <a:tc>
                  <a:txBody>
                    <a:bodyPr/>
                    <a:lstStyle/>
                    <a:p>
                      <a:r>
                        <a:rPr lang="en-US" sz="4000" dirty="0"/>
                        <a:t>CF</a:t>
                      </a:r>
                    </a:p>
                  </a:txBody>
                  <a:tcPr/>
                </a:tc>
                <a:extLst>
                  <a:ext uri="{0D108BD9-81ED-4DB2-BD59-A6C34878D82A}">
                    <a16:rowId xmlns:a16="http://schemas.microsoft.com/office/drawing/2014/main" val="2791026518"/>
                  </a:ext>
                </a:extLst>
              </a:tr>
              <a:tr h="538342">
                <a:tc>
                  <a:txBody>
                    <a:bodyPr/>
                    <a:lstStyle/>
                    <a:p>
                      <a:r>
                        <a:rPr lang="en-US" sz="4000" dirty="0"/>
                        <a:t>75</a:t>
                      </a:r>
                    </a:p>
                  </a:txBody>
                  <a:tcPr/>
                </a:tc>
                <a:tc>
                  <a:txBody>
                    <a:bodyPr/>
                    <a:lstStyle/>
                    <a:p>
                      <a:r>
                        <a:rPr lang="en-US" sz="4000" dirty="0"/>
                        <a:t>75</a:t>
                      </a:r>
                    </a:p>
                  </a:txBody>
                  <a:tcPr/>
                </a:tc>
                <a:extLst>
                  <a:ext uri="{0D108BD9-81ED-4DB2-BD59-A6C34878D82A}">
                    <a16:rowId xmlns:a16="http://schemas.microsoft.com/office/drawing/2014/main" val="1536234962"/>
                  </a:ext>
                </a:extLst>
              </a:tr>
              <a:tr h="538342">
                <a:tc>
                  <a:txBody>
                    <a:bodyPr/>
                    <a:lstStyle/>
                    <a:p>
                      <a:r>
                        <a:rPr lang="en-US" sz="4000" dirty="0"/>
                        <a:t>125</a:t>
                      </a:r>
                    </a:p>
                  </a:txBody>
                  <a:tcPr/>
                </a:tc>
                <a:tc>
                  <a:txBody>
                    <a:bodyPr/>
                    <a:lstStyle/>
                    <a:p>
                      <a:r>
                        <a:rPr lang="en-US" sz="4000" dirty="0"/>
                        <a:t>200</a:t>
                      </a:r>
                    </a:p>
                  </a:txBody>
                  <a:tcPr/>
                </a:tc>
                <a:extLst>
                  <a:ext uri="{0D108BD9-81ED-4DB2-BD59-A6C34878D82A}">
                    <a16:rowId xmlns:a16="http://schemas.microsoft.com/office/drawing/2014/main" val="1164912149"/>
                  </a:ext>
                </a:extLst>
              </a:tr>
              <a:tr h="538342">
                <a:tc>
                  <a:txBody>
                    <a:bodyPr/>
                    <a:lstStyle/>
                    <a:p>
                      <a:r>
                        <a:rPr lang="en-US" sz="4000" dirty="0"/>
                        <a:t>125</a:t>
                      </a:r>
                    </a:p>
                  </a:txBody>
                  <a:tcPr/>
                </a:tc>
                <a:tc>
                  <a:txBody>
                    <a:bodyPr/>
                    <a:lstStyle/>
                    <a:p>
                      <a:r>
                        <a:rPr lang="en-US" sz="4000" dirty="0"/>
                        <a:t>325</a:t>
                      </a:r>
                    </a:p>
                  </a:txBody>
                  <a:tcPr/>
                </a:tc>
                <a:extLst>
                  <a:ext uri="{0D108BD9-81ED-4DB2-BD59-A6C34878D82A}">
                    <a16:rowId xmlns:a16="http://schemas.microsoft.com/office/drawing/2014/main" val="1623229952"/>
                  </a:ext>
                </a:extLst>
              </a:tr>
              <a:tr h="538342">
                <a:tc>
                  <a:txBody>
                    <a:bodyPr/>
                    <a:lstStyle/>
                    <a:p>
                      <a:r>
                        <a:rPr lang="en-US" sz="4000" dirty="0"/>
                        <a:t>100</a:t>
                      </a:r>
                    </a:p>
                  </a:txBody>
                  <a:tcPr/>
                </a:tc>
                <a:tc>
                  <a:txBody>
                    <a:bodyPr/>
                    <a:lstStyle/>
                    <a:p>
                      <a:r>
                        <a:rPr lang="en-US" sz="4000" dirty="0"/>
                        <a:t>425</a:t>
                      </a:r>
                    </a:p>
                  </a:txBody>
                  <a:tcPr/>
                </a:tc>
                <a:extLst>
                  <a:ext uri="{0D108BD9-81ED-4DB2-BD59-A6C34878D82A}">
                    <a16:rowId xmlns:a16="http://schemas.microsoft.com/office/drawing/2014/main" val="1443458261"/>
                  </a:ext>
                </a:extLst>
              </a:tr>
              <a:tr h="538342">
                <a:tc>
                  <a:txBody>
                    <a:bodyPr/>
                    <a:lstStyle/>
                    <a:p>
                      <a:r>
                        <a:rPr lang="en-US" sz="4000" dirty="0"/>
                        <a:t>75</a:t>
                      </a:r>
                    </a:p>
                  </a:txBody>
                  <a:tcPr/>
                </a:tc>
                <a:tc>
                  <a:txBody>
                    <a:bodyPr/>
                    <a:lstStyle/>
                    <a:p>
                      <a:r>
                        <a:rPr lang="en-US" sz="4000" dirty="0"/>
                        <a:t>500</a:t>
                      </a:r>
                    </a:p>
                  </a:txBody>
                  <a:tcPr/>
                </a:tc>
                <a:extLst>
                  <a:ext uri="{0D108BD9-81ED-4DB2-BD59-A6C34878D82A}">
                    <a16:rowId xmlns:a16="http://schemas.microsoft.com/office/drawing/2014/main" val="2361027547"/>
                  </a:ext>
                </a:extLst>
              </a:tr>
            </a:tbl>
          </a:graphicData>
        </a:graphic>
      </p:graphicFrame>
      <p:sp>
        <p:nvSpPr>
          <p:cNvPr id="7" name="Date Placeholder 6">
            <a:extLst>
              <a:ext uri="{FF2B5EF4-FFF2-40B4-BE49-F238E27FC236}">
                <a16:creationId xmlns:a16="http://schemas.microsoft.com/office/drawing/2014/main" id="{763C92F5-F17D-80F6-1819-F7417D18A1EA}"/>
              </a:ext>
            </a:extLst>
          </p:cNvPr>
          <p:cNvSpPr>
            <a:spLocks noGrp="1"/>
          </p:cNvSpPr>
          <p:nvPr>
            <p:ph type="dt" sz="half" idx="6"/>
          </p:nvPr>
        </p:nvSpPr>
        <p:spPr/>
        <p:txBody>
          <a:bodyPr/>
          <a:lstStyle/>
          <a:p>
            <a:fld id="{D6CC9CEE-82A4-4855-909B-391CB266076A}" type="datetime1">
              <a:rPr lang="en-US" smtClean="0"/>
              <a:t>4/16/2025</a:t>
            </a:fld>
            <a:endParaRPr lang="en-US"/>
          </a:p>
        </p:txBody>
      </p:sp>
    </p:spTree>
    <p:extLst>
      <p:ext uri="{BB962C8B-B14F-4D97-AF65-F5344CB8AC3E}">
        <p14:creationId xmlns:p14="http://schemas.microsoft.com/office/powerpoint/2010/main" val="3016941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4572000" y="1012098"/>
            <a:ext cx="2563495" cy="628377"/>
          </a:xfrm>
          <a:prstGeom prst="rect">
            <a:avLst/>
          </a:prstGeom>
        </p:spPr>
        <p:txBody>
          <a:bodyPr vert="horz" wrap="square" lIns="0" tIns="12700" rIns="0" bIns="0" rtlCol="0">
            <a:spAutoFit/>
          </a:bodyPr>
          <a:lstStyle/>
          <a:p>
            <a:pPr marL="12700">
              <a:spcBef>
                <a:spcPts val="100"/>
              </a:spcBef>
            </a:pPr>
            <a:r>
              <a:rPr lang="en-US" sz="4000" spc="-5" dirty="0">
                <a:solidFill>
                  <a:srgbClr val="000000"/>
                </a:solidFill>
                <a:latin typeface="Times New Roman"/>
                <a:cs typeface="Times New Roman"/>
              </a:rPr>
              <a:t>Contents</a:t>
            </a:r>
            <a:endParaRPr sz="4000" dirty="0">
              <a:latin typeface="Times New Roman"/>
              <a:cs typeface="Times New Roman"/>
            </a:endParaRPr>
          </a:p>
        </p:txBody>
      </p:sp>
      <p:sp>
        <p:nvSpPr>
          <p:cNvPr id="8" name="object 8"/>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116839">
              <a:lnSpc>
                <a:spcPts val="1535"/>
              </a:lnSpc>
            </a:pPr>
            <a:fld id="{81D60167-4931-47E6-BA6A-407CBD079E47}" type="slidenum">
              <a:rPr spc="-5" dirty="0"/>
              <a:pPr marL="116839">
                <a:lnSpc>
                  <a:spcPts val="1535"/>
                </a:lnSpc>
              </a:pPr>
              <a:t>2</a:t>
            </a:fld>
            <a:endParaRPr spc="-5" dirty="0"/>
          </a:p>
        </p:txBody>
      </p:sp>
      <p:graphicFrame>
        <p:nvGraphicFramePr>
          <p:cNvPr id="10" name="object 4">
            <a:extLst>
              <a:ext uri="{FF2B5EF4-FFF2-40B4-BE49-F238E27FC236}">
                <a16:creationId xmlns:a16="http://schemas.microsoft.com/office/drawing/2014/main" id="{236A492C-1EA6-59E4-D803-624CE92AB3DA}"/>
              </a:ext>
            </a:extLst>
          </p:cNvPr>
          <p:cNvGraphicFramePr/>
          <p:nvPr/>
        </p:nvGraphicFramePr>
        <p:xfrm>
          <a:off x="381000" y="1764820"/>
          <a:ext cx="13030200" cy="52740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Date Placeholder 1">
            <a:extLst>
              <a:ext uri="{FF2B5EF4-FFF2-40B4-BE49-F238E27FC236}">
                <a16:creationId xmlns:a16="http://schemas.microsoft.com/office/drawing/2014/main" id="{8C060ED6-C168-1FC4-389B-2B782D9311C9}"/>
              </a:ext>
            </a:extLst>
          </p:cNvPr>
          <p:cNvSpPr>
            <a:spLocks noGrp="1"/>
          </p:cNvSpPr>
          <p:nvPr>
            <p:ph type="dt" sz="half" idx="6"/>
          </p:nvPr>
        </p:nvSpPr>
        <p:spPr/>
        <p:txBody>
          <a:bodyPr/>
          <a:lstStyle/>
          <a:p>
            <a:fld id="{F4F0BBBA-9A4D-4802-847F-942654D13046}" type="datetime1">
              <a:rPr lang="en-US" smtClean="0"/>
              <a:t>4/16/2025</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F4578-66AC-51A0-6A80-AC2BDDB5D69D}"/>
              </a:ext>
            </a:extLst>
          </p:cNvPr>
          <p:cNvSpPr>
            <a:spLocks noGrp="1"/>
          </p:cNvSpPr>
          <p:nvPr>
            <p:ph type="title"/>
          </p:nvPr>
        </p:nvSpPr>
        <p:spPr>
          <a:xfrm>
            <a:off x="3276600" y="342900"/>
            <a:ext cx="5546681" cy="543560"/>
          </a:xfrm>
        </p:spPr>
        <p:txBody>
          <a:bodyPr/>
          <a:lstStyle/>
          <a:p>
            <a:r>
              <a:rPr lang="en-US" dirty="0">
                <a:solidFill>
                  <a:schemeClr val="tx1"/>
                </a:solidFill>
              </a:rPr>
              <a:t>Solution</a:t>
            </a:r>
          </a:p>
        </p:txBody>
      </p:sp>
      <p:sp>
        <p:nvSpPr>
          <p:cNvPr id="3" name="Text Placeholder 2">
            <a:extLst>
              <a:ext uri="{FF2B5EF4-FFF2-40B4-BE49-F238E27FC236}">
                <a16:creationId xmlns:a16="http://schemas.microsoft.com/office/drawing/2014/main" id="{27C924A1-968F-AE4C-D40C-9BD9FC4CEAF1}"/>
              </a:ext>
            </a:extLst>
          </p:cNvPr>
          <p:cNvSpPr>
            <a:spLocks noGrp="1"/>
          </p:cNvSpPr>
          <p:nvPr>
            <p:ph type="body" idx="1"/>
          </p:nvPr>
        </p:nvSpPr>
        <p:spPr>
          <a:xfrm>
            <a:off x="228601" y="1028701"/>
            <a:ext cx="13030199" cy="4678204"/>
          </a:xfrm>
        </p:spPr>
        <p:txBody>
          <a:bodyPr/>
          <a:lstStyle/>
          <a:p>
            <a:pPr algn="just"/>
            <a:r>
              <a:rPr lang="en-US" sz="3200" b="1" i="0" dirty="0">
                <a:effectLst/>
                <a:latin typeface="Verdana" panose="020B0604030504040204" pitchFamily="34" charset="0"/>
              </a:rPr>
              <a:t>A. The correct answer is: 2.8 years or 2 years 10 months</a:t>
            </a:r>
            <a:br>
              <a:rPr lang="en-US" sz="3200" dirty="0"/>
            </a:br>
            <a:r>
              <a:rPr lang="en-US" sz="2800" b="0" i="0" dirty="0">
                <a:effectLst/>
                <a:latin typeface="Verdana" panose="020B0604030504040204" pitchFamily="34" charset="0"/>
              </a:rPr>
              <a:t>After 2 years, the project has earned $200k leaving $100k to get to payback. The net cash flow in year 3 is $125 and so 100/125 gives 0.8 of a year or 9.6 months. We can round this up to 10 months, so overall the project pays back in 2 years and 10 months.</a:t>
            </a:r>
          </a:p>
          <a:p>
            <a:pPr algn="just"/>
            <a:endParaRPr lang="en-US" sz="3200" b="0" i="0" dirty="0">
              <a:effectLst/>
              <a:latin typeface="Verdana" panose="020B0604030504040204" pitchFamily="34" charset="0"/>
            </a:endParaRPr>
          </a:p>
          <a:p>
            <a:pPr algn="just"/>
            <a:r>
              <a:rPr lang="en-US" sz="3200" b="1" i="0" dirty="0">
                <a:effectLst/>
                <a:latin typeface="Verdana" panose="020B0604030504040204" pitchFamily="34" charset="0"/>
              </a:rPr>
              <a:t>B. The correct answer is: 2.67 years or 2 years 8 months</a:t>
            </a:r>
            <a:br>
              <a:rPr lang="en-US" sz="3200" dirty="0"/>
            </a:br>
            <a:endParaRPr lang="en-US" sz="3200" dirty="0">
              <a:latin typeface="Verdana" panose="020B0604030504040204" pitchFamily="34" charset="0"/>
            </a:endParaRPr>
          </a:p>
          <a:p>
            <a:pPr algn="just"/>
            <a:r>
              <a:rPr lang="en-US" sz="3200" b="1" i="0" dirty="0">
                <a:effectLst/>
                <a:latin typeface="Verdana" panose="020B0604030504040204" pitchFamily="34" charset="0"/>
              </a:rPr>
              <a:t>C. The correct answer is: 3.25 years or 3 years 3 months</a:t>
            </a:r>
            <a:br>
              <a:rPr lang="en-US" sz="3200" dirty="0"/>
            </a:br>
            <a:endParaRPr lang="en-US" sz="3200" dirty="0"/>
          </a:p>
        </p:txBody>
      </p:sp>
      <p:sp>
        <p:nvSpPr>
          <p:cNvPr id="5" name="Slide Number Placeholder 4">
            <a:extLst>
              <a:ext uri="{FF2B5EF4-FFF2-40B4-BE49-F238E27FC236}">
                <a16:creationId xmlns:a16="http://schemas.microsoft.com/office/drawing/2014/main" id="{5F450E11-7DFA-1F7A-1FF9-BBB8F2BFBF96}"/>
              </a:ext>
            </a:extLst>
          </p:cNvPr>
          <p:cNvSpPr>
            <a:spLocks noGrp="1"/>
          </p:cNvSpPr>
          <p:nvPr>
            <p:ph type="sldNum" sz="quarter" idx="7"/>
          </p:nvPr>
        </p:nvSpPr>
        <p:spPr/>
        <p:txBody>
          <a:bodyPr/>
          <a:lstStyle/>
          <a:p>
            <a:pPr marL="116839">
              <a:lnSpc>
                <a:spcPts val="1535"/>
              </a:lnSpc>
            </a:pPr>
            <a:fld id="{81D60167-4931-47E6-BA6A-407CBD079E47}" type="slidenum">
              <a:rPr lang="en-US" spc="-5" smtClean="0"/>
              <a:pPr marL="116839">
                <a:lnSpc>
                  <a:spcPts val="1535"/>
                </a:lnSpc>
              </a:pPr>
              <a:t>20</a:t>
            </a:fld>
            <a:endParaRPr lang="en-US" spc="-5" dirty="0"/>
          </a:p>
        </p:txBody>
      </p:sp>
      <p:sp>
        <p:nvSpPr>
          <p:cNvPr id="6" name="Date Placeholder 5">
            <a:extLst>
              <a:ext uri="{FF2B5EF4-FFF2-40B4-BE49-F238E27FC236}">
                <a16:creationId xmlns:a16="http://schemas.microsoft.com/office/drawing/2014/main" id="{32A905FC-CAC9-D4B3-4B0F-3A14FD6DC95B}"/>
              </a:ext>
            </a:extLst>
          </p:cNvPr>
          <p:cNvSpPr>
            <a:spLocks noGrp="1"/>
          </p:cNvSpPr>
          <p:nvPr>
            <p:ph type="dt" sz="half" idx="6"/>
          </p:nvPr>
        </p:nvSpPr>
        <p:spPr/>
        <p:txBody>
          <a:bodyPr/>
          <a:lstStyle/>
          <a:p>
            <a:fld id="{7B8F75A5-638F-4127-8801-800594D083CD}" type="datetime1">
              <a:rPr lang="en-US" smtClean="0"/>
              <a:t>4/16/2025</a:t>
            </a:fld>
            <a:endParaRPr lang="en-US"/>
          </a:p>
        </p:txBody>
      </p:sp>
    </p:spTree>
    <p:extLst>
      <p:ext uri="{BB962C8B-B14F-4D97-AF65-F5344CB8AC3E}">
        <p14:creationId xmlns:p14="http://schemas.microsoft.com/office/powerpoint/2010/main" val="29281368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407847" cy="7543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DB04C6-1DA1-486F-8EF3-A9E389A24FFF}"/>
              </a:ext>
            </a:extLst>
          </p:cNvPr>
          <p:cNvSpPr>
            <a:spLocks noGrp="1"/>
          </p:cNvSpPr>
          <p:nvPr>
            <p:ph type="title"/>
          </p:nvPr>
        </p:nvSpPr>
        <p:spPr>
          <a:xfrm>
            <a:off x="922020" y="401638"/>
            <a:ext cx="11567160" cy="936130"/>
          </a:xfrm>
        </p:spPr>
        <p:txBody>
          <a:bodyPr>
            <a:normAutofit/>
          </a:bodyPr>
          <a:lstStyle/>
          <a:p>
            <a:r>
              <a:rPr lang="en-US" sz="5400" dirty="0">
                <a:solidFill>
                  <a:srgbClr val="92D050"/>
                </a:solidFill>
                <a:uFill>
                  <a:solidFill>
                    <a:srgbClr val="006FC0"/>
                  </a:solidFill>
                </a:uFill>
              </a:rPr>
              <a:t>Pay-Back </a:t>
            </a:r>
            <a:r>
              <a:rPr lang="en-US" sz="5400" spc="-5" dirty="0">
                <a:solidFill>
                  <a:srgbClr val="92D050"/>
                </a:solidFill>
                <a:uFill>
                  <a:solidFill>
                    <a:srgbClr val="006FC0"/>
                  </a:solidFill>
                </a:uFill>
              </a:rPr>
              <a:t>Period Method</a:t>
            </a:r>
            <a:endParaRPr lang="en-US" sz="5400" dirty="0">
              <a:solidFill>
                <a:srgbClr val="92D050"/>
              </a:solidFill>
            </a:endParaRPr>
          </a:p>
        </p:txBody>
      </p:sp>
      <p:sp>
        <p:nvSpPr>
          <p:cNvPr id="12"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5939" y="1845110"/>
            <a:ext cx="11939321" cy="20117"/>
          </a:xfrm>
          <a:custGeom>
            <a:avLst/>
            <a:gdLst>
              <a:gd name="connsiteX0" fmla="*/ 0 w 11939321"/>
              <a:gd name="connsiteY0" fmla="*/ 0 h 20117"/>
              <a:gd name="connsiteX1" fmla="*/ 305116 w 11939321"/>
              <a:gd name="connsiteY1" fmla="*/ 0 h 20117"/>
              <a:gd name="connsiteX2" fmla="*/ 1207198 w 11939321"/>
              <a:gd name="connsiteY2" fmla="*/ 0 h 20117"/>
              <a:gd name="connsiteX3" fmla="*/ 1870494 w 11939321"/>
              <a:gd name="connsiteY3" fmla="*/ 0 h 20117"/>
              <a:gd name="connsiteX4" fmla="*/ 2175610 w 11939321"/>
              <a:gd name="connsiteY4" fmla="*/ 0 h 20117"/>
              <a:gd name="connsiteX5" fmla="*/ 2838905 w 11939321"/>
              <a:gd name="connsiteY5" fmla="*/ 0 h 20117"/>
              <a:gd name="connsiteX6" fmla="*/ 3740987 w 11939321"/>
              <a:gd name="connsiteY6" fmla="*/ 0 h 20117"/>
              <a:gd name="connsiteX7" fmla="*/ 4284890 w 11939321"/>
              <a:gd name="connsiteY7" fmla="*/ 0 h 20117"/>
              <a:gd name="connsiteX8" fmla="*/ 4828792 w 11939321"/>
              <a:gd name="connsiteY8" fmla="*/ 0 h 20117"/>
              <a:gd name="connsiteX9" fmla="*/ 5492088 w 11939321"/>
              <a:gd name="connsiteY9" fmla="*/ 0 h 20117"/>
              <a:gd name="connsiteX10" fmla="*/ 6274776 w 11939321"/>
              <a:gd name="connsiteY10" fmla="*/ 0 h 20117"/>
              <a:gd name="connsiteX11" fmla="*/ 7057465 w 11939321"/>
              <a:gd name="connsiteY11" fmla="*/ 0 h 20117"/>
              <a:gd name="connsiteX12" fmla="*/ 7840154 w 11939321"/>
              <a:gd name="connsiteY12" fmla="*/ 0 h 20117"/>
              <a:gd name="connsiteX13" fmla="*/ 8742236 w 11939321"/>
              <a:gd name="connsiteY13" fmla="*/ 0 h 20117"/>
              <a:gd name="connsiteX14" fmla="*/ 9405532 w 11939321"/>
              <a:gd name="connsiteY14" fmla="*/ 0 h 20117"/>
              <a:gd name="connsiteX15" fmla="*/ 10188221 w 11939321"/>
              <a:gd name="connsiteY15" fmla="*/ 0 h 20117"/>
              <a:gd name="connsiteX16" fmla="*/ 10851516 w 11939321"/>
              <a:gd name="connsiteY16" fmla="*/ 0 h 20117"/>
              <a:gd name="connsiteX17" fmla="*/ 11939321 w 11939321"/>
              <a:gd name="connsiteY17" fmla="*/ 0 h 20117"/>
              <a:gd name="connsiteX18" fmla="*/ 11939321 w 11939321"/>
              <a:gd name="connsiteY18" fmla="*/ 20117 h 20117"/>
              <a:gd name="connsiteX19" fmla="*/ 11037239 w 11939321"/>
              <a:gd name="connsiteY19" fmla="*/ 20117 h 20117"/>
              <a:gd name="connsiteX20" fmla="*/ 10493337 w 11939321"/>
              <a:gd name="connsiteY20" fmla="*/ 20117 h 20117"/>
              <a:gd name="connsiteX21" fmla="*/ 9949434 w 11939321"/>
              <a:gd name="connsiteY21" fmla="*/ 20117 h 20117"/>
              <a:gd name="connsiteX22" fmla="*/ 9405532 w 11939321"/>
              <a:gd name="connsiteY22" fmla="*/ 20117 h 20117"/>
              <a:gd name="connsiteX23" fmla="*/ 8622843 w 11939321"/>
              <a:gd name="connsiteY23" fmla="*/ 20117 h 20117"/>
              <a:gd name="connsiteX24" fmla="*/ 7959547 w 11939321"/>
              <a:gd name="connsiteY24" fmla="*/ 20117 h 20117"/>
              <a:gd name="connsiteX25" fmla="*/ 7654431 w 11939321"/>
              <a:gd name="connsiteY25" fmla="*/ 20117 h 20117"/>
              <a:gd name="connsiteX26" fmla="*/ 7110529 w 11939321"/>
              <a:gd name="connsiteY26" fmla="*/ 20117 h 20117"/>
              <a:gd name="connsiteX27" fmla="*/ 6327840 w 11939321"/>
              <a:gd name="connsiteY27" fmla="*/ 20117 h 20117"/>
              <a:gd name="connsiteX28" fmla="*/ 5903331 w 11939321"/>
              <a:gd name="connsiteY28" fmla="*/ 20117 h 20117"/>
              <a:gd name="connsiteX29" fmla="*/ 5001249 w 11939321"/>
              <a:gd name="connsiteY29" fmla="*/ 20117 h 20117"/>
              <a:gd name="connsiteX30" fmla="*/ 4099167 w 11939321"/>
              <a:gd name="connsiteY30" fmla="*/ 20117 h 20117"/>
              <a:gd name="connsiteX31" fmla="*/ 3435871 w 11939321"/>
              <a:gd name="connsiteY31" fmla="*/ 20117 h 20117"/>
              <a:gd name="connsiteX32" fmla="*/ 2533789 w 11939321"/>
              <a:gd name="connsiteY32" fmla="*/ 20117 h 20117"/>
              <a:gd name="connsiteX33" fmla="*/ 1870494 w 11939321"/>
              <a:gd name="connsiteY33" fmla="*/ 20117 h 20117"/>
              <a:gd name="connsiteX34" fmla="*/ 1087805 w 11939321"/>
              <a:gd name="connsiteY34" fmla="*/ 20117 h 20117"/>
              <a:gd name="connsiteX35" fmla="*/ 782689 w 11939321"/>
              <a:gd name="connsiteY35" fmla="*/ 20117 h 20117"/>
              <a:gd name="connsiteX36" fmla="*/ 0 w 11939321"/>
              <a:gd name="connsiteY36" fmla="*/ 20117 h 20117"/>
              <a:gd name="connsiteX37" fmla="*/ 0 w 11939321"/>
              <a:gd name="connsiteY37" fmla="*/ 0 h 20117"/>
              <a:gd name="connsiteX0" fmla="*/ 0 w 11939321"/>
              <a:gd name="connsiteY0" fmla="*/ 0 h 20117"/>
              <a:gd name="connsiteX1" fmla="*/ 543902 w 11939321"/>
              <a:gd name="connsiteY1" fmla="*/ 0 h 20117"/>
              <a:gd name="connsiteX2" fmla="*/ 849018 w 11939321"/>
              <a:gd name="connsiteY2" fmla="*/ 0 h 20117"/>
              <a:gd name="connsiteX3" fmla="*/ 1751100 w 11939321"/>
              <a:gd name="connsiteY3" fmla="*/ 0 h 20117"/>
              <a:gd name="connsiteX4" fmla="*/ 2295003 w 11939321"/>
              <a:gd name="connsiteY4" fmla="*/ 0 h 20117"/>
              <a:gd name="connsiteX5" fmla="*/ 2838905 w 11939321"/>
              <a:gd name="connsiteY5" fmla="*/ 0 h 20117"/>
              <a:gd name="connsiteX6" fmla="*/ 3740987 w 11939321"/>
              <a:gd name="connsiteY6" fmla="*/ 0 h 20117"/>
              <a:gd name="connsiteX7" fmla="*/ 4165496 w 11939321"/>
              <a:gd name="connsiteY7" fmla="*/ 0 h 20117"/>
              <a:gd name="connsiteX8" fmla="*/ 5067578 w 11939321"/>
              <a:gd name="connsiteY8" fmla="*/ 0 h 20117"/>
              <a:gd name="connsiteX9" fmla="*/ 5969660 w 11939321"/>
              <a:gd name="connsiteY9" fmla="*/ 0 h 20117"/>
              <a:gd name="connsiteX10" fmla="*/ 6632956 w 11939321"/>
              <a:gd name="connsiteY10" fmla="*/ 0 h 20117"/>
              <a:gd name="connsiteX11" fmla="*/ 7535038 w 11939321"/>
              <a:gd name="connsiteY11" fmla="*/ 0 h 20117"/>
              <a:gd name="connsiteX12" fmla="*/ 8078941 w 11939321"/>
              <a:gd name="connsiteY12" fmla="*/ 0 h 20117"/>
              <a:gd name="connsiteX13" fmla="*/ 8622843 w 11939321"/>
              <a:gd name="connsiteY13" fmla="*/ 0 h 20117"/>
              <a:gd name="connsiteX14" fmla="*/ 9405532 w 11939321"/>
              <a:gd name="connsiteY14" fmla="*/ 0 h 20117"/>
              <a:gd name="connsiteX15" fmla="*/ 9949434 w 11939321"/>
              <a:gd name="connsiteY15" fmla="*/ 0 h 20117"/>
              <a:gd name="connsiteX16" fmla="*/ 10851516 w 11939321"/>
              <a:gd name="connsiteY16" fmla="*/ 0 h 20117"/>
              <a:gd name="connsiteX17" fmla="*/ 11939321 w 11939321"/>
              <a:gd name="connsiteY17" fmla="*/ 0 h 20117"/>
              <a:gd name="connsiteX18" fmla="*/ 11939321 w 11939321"/>
              <a:gd name="connsiteY18" fmla="*/ 20117 h 20117"/>
              <a:gd name="connsiteX19" fmla="*/ 11571457 w 11939321"/>
              <a:gd name="connsiteY19" fmla="*/ 20117 h 20117"/>
              <a:gd name="connsiteX20" fmla="*/ 11156632 w 11939321"/>
              <a:gd name="connsiteY20" fmla="*/ 20117 h 20117"/>
              <a:gd name="connsiteX21" fmla="*/ 10732123 w 11939321"/>
              <a:gd name="connsiteY21" fmla="*/ 20117 h 20117"/>
              <a:gd name="connsiteX22" fmla="*/ 9830041 w 11939321"/>
              <a:gd name="connsiteY22" fmla="*/ 20117 h 20117"/>
              <a:gd name="connsiteX23" fmla="*/ 9166745 w 11939321"/>
              <a:gd name="connsiteY23" fmla="*/ 20117 h 20117"/>
              <a:gd name="connsiteX24" fmla="*/ 8742236 w 11939321"/>
              <a:gd name="connsiteY24" fmla="*/ 20117 h 20117"/>
              <a:gd name="connsiteX25" fmla="*/ 8078941 w 11939321"/>
              <a:gd name="connsiteY25" fmla="*/ 20117 h 20117"/>
              <a:gd name="connsiteX26" fmla="*/ 7773825 w 11939321"/>
              <a:gd name="connsiteY26" fmla="*/ 20117 h 20117"/>
              <a:gd name="connsiteX27" fmla="*/ 7468709 w 11939321"/>
              <a:gd name="connsiteY27" fmla="*/ 20117 h 20117"/>
              <a:gd name="connsiteX28" fmla="*/ 6805413 w 11939321"/>
              <a:gd name="connsiteY28" fmla="*/ 20117 h 20117"/>
              <a:gd name="connsiteX29" fmla="*/ 6380904 w 11939321"/>
              <a:gd name="connsiteY29" fmla="*/ 20117 h 20117"/>
              <a:gd name="connsiteX30" fmla="*/ 5598215 w 11939321"/>
              <a:gd name="connsiteY30" fmla="*/ 20117 h 20117"/>
              <a:gd name="connsiteX31" fmla="*/ 5173706 w 11939321"/>
              <a:gd name="connsiteY31" fmla="*/ 20117 h 20117"/>
              <a:gd name="connsiteX32" fmla="*/ 4391017 w 11939321"/>
              <a:gd name="connsiteY32" fmla="*/ 20117 h 20117"/>
              <a:gd name="connsiteX33" fmla="*/ 4085901 w 11939321"/>
              <a:gd name="connsiteY33" fmla="*/ 20117 h 20117"/>
              <a:gd name="connsiteX34" fmla="*/ 3303212 w 11939321"/>
              <a:gd name="connsiteY34" fmla="*/ 20117 h 20117"/>
              <a:gd name="connsiteX35" fmla="*/ 2878703 w 11939321"/>
              <a:gd name="connsiteY35" fmla="*/ 20117 h 20117"/>
              <a:gd name="connsiteX36" fmla="*/ 2573587 w 11939321"/>
              <a:gd name="connsiteY36" fmla="*/ 20117 h 20117"/>
              <a:gd name="connsiteX37" fmla="*/ 2149078 w 11939321"/>
              <a:gd name="connsiteY37" fmla="*/ 20117 h 20117"/>
              <a:gd name="connsiteX38" fmla="*/ 1366389 w 11939321"/>
              <a:gd name="connsiteY38" fmla="*/ 20117 h 20117"/>
              <a:gd name="connsiteX39" fmla="*/ 941880 w 11939321"/>
              <a:gd name="connsiteY39" fmla="*/ 20117 h 20117"/>
              <a:gd name="connsiteX40" fmla="*/ 636764 w 11939321"/>
              <a:gd name="connsiteY40" fmla="*/ 20117 h 20117"/>
              <a:gd name="connsiteX41" fmla="*/ 0 w 11939321"/>
              <a:gd name="connsiteY41" fmla="*/ 20117 h 20117"/>
              <a:gd name="connsiteX42" fmla="*/ 0 w 11939321"/>
              <a:gd name="connsiteY42" fmla="*/ 0 h 2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1939321" h="20117" fill="none" extrusionOk="0">
                <a:moveTo>
                  <a:pt x="0" y="0"/>
                </a:moveTo>
                <a:cubicBezTo>
                  <a:pt x="80606" y="8482"/>
                  <a:pt x="242300" y="12946"/>
                  <a:pt x="305116" y="0"/>
                </a:cubicBezTo>
                <a:cubicBezTo>
                  <a:pt x="316166" y="14293"/>
                  <a:pt x="768817" y="-23707"/>
                  <a:pt x="1207198" y="0"/>
                </a:cubicBezTo>
                <a:cubicBezTo>
                  <a:pt x="1646445" y="-56443"/>
                  <a:pt x="1742964" y="-4424"/>
                  <a:pt x="1870494" y="0"/>
                </a:cubicBezTo>
                <a:cubicBezTo>
                  <a:pt x="1999038" y="-10441"/>
                  <a:pt x="2027020" y="5952"/>
                  <a:pt x="2175610" y="0"/>
                </a:cubicBezTo>
                <a:cubicBezTo>
                  <a:pt x="2357455" y="-33702"/>
                  <a:pt x="2620845" y="-23599"/>
                  <a:pt x="2838905" y="0"/>
                </a:cubicBezTo>
                <a:cubicBezTo>
                  <a:pt x="3072765" y="537"/>
                  <a:pt x="3497595" y="-15020"/>
                  <a:pt x="3740987" y="0"/>
                </a:cubicBezTo>
                <a:cubicBezTo>
                  <a:pt x="3985994" y="12878"/>
                  <a:pt x="4117187" y="-29686"/>
                  <a:pt x="4284890" y="0"/>
                </a:cubicBezTo>
                <a:cubicBezTo>
                  <a:pt x="4476101" y="47377"/>
                  <a:pt x="4641458" y="-18851"/>
                  <a:pt x="4828792" y="0"/>
                </a:cubicBezTo>
                <a:cubicBezTo>
                  <a:pt x="4989843" y="27616"/>
                  <a:pt x="5346328" y="-57920"/>
                  <a:pt x="5492088" y="0"/>
                </a:cubicBezTo>
                <a:cubicBezTo>
                  <a:pt x="5629322" y="33350"/>
                  <a:pt x="6087406" y="3607"/>
                  <a:pt x="6274776" y="0"/>
                </a:cubicBezTo>
                <a:cubicBezTo>
                  <a:pt x="6421480" y="82"/>
                  <a:pt x="6842564" y="-13252"/>
                  <a:pt x="7057465" y="0"/>
                </a:cubicBezTo>
                <a:cubicBezTo>
                  <a:pt x="7283266" y="14131"/>
                  <a:pt x="7575854" y="-27910"/>
                  <a:pt x="7840154" y="0"/>
                </a:cubicBezTo>
                <a:cubicBezTo>
                  <a:pt x="8081174" y="16562"/>
                  <a:pt x="8515209" y="-55155"/>
                  <a:pt x="8742236" y="0"/>
                </a:cubicBezTo>
                <a:cubicBezTo>
                  <a:pt x="8965038" y="23576"/>
                  <a:pt x="9135307" y="16578"/>
                  <a:pt x="9405532" y="0"/>
                </a:cubicBezTo>
                <a:cubicBezTo>
                  <a:pt x="9643766" y="1964"/>
                  <a:pt x="9914360" y="3042"/>
                  <a:pt x="10188221" y="0"/>
                </a:cubicBezTo>
                <a:cubicBezTo>
                  <a:pt x="10462580" y="23094"/>
                  <a:pt x="10542197" y="-35960"/>
                  <a:pt x="10851516" y="0"/>
                </a:cubicBezTo>
                <a:cubicBezTo>
                  <a:pt x="11182515" y="-26045"/>
                  <a:pt x="11515322" y="-68359"/>
                  <a:pt x="11939321" y="0"/>
                </a:cubicBezTo>
                <a:cubicBezTo>
                  <a:pt x="11939905" y="9426"/>
                  <a:pt x="11939084" y="13054"/>
                  <a:pt x="11939321" y="20117"/>
                </a:cubicBezTo>
                <a:cubicBezTo>
                  <a:pt x="11493881" y="30275"/>
                  <a:pt x="11446966" y="-31508"/>
                  <a:pt x="11037239" y="20117"/>
                </a:cubicBezTo>
                <a:cubicBezTo>
                  <a:pt x="10643801" y="60162"/>
                  <a:pt x="10645115" y="41052"/>
                  <a:pt x="10493337" y="20117"/>
                </a:cubicBezTo>
                <a:cubicBezTo>
                  <a:pt x="10298631" y="1107"/>
                  <a:pt x="10169403" y="29247"/>
                  <a:pt x="9949434" y="20117"/>
                </a:cubicBezTo>
                <a:cubicBezTo>
                  <a:pt x="9734779" y="22405"/>
                  <a:pt x="9635547" y="7193"/>
                  <a:pt x="9405532" y="20117"/>
                </a:cubicBezTo>
                <a:cubicBezTo>
                  <a:pt x="9188270" y="9833"/>
                  <a:pt x="8960116" y="53460"/>
                  <a:pt x="8622843" y="20117"/>
                </a:cubicBezTo>
                <a:cubicBezTo>
                  <a:pt x="8337014" y="-11292"/>
                  <a:pt x="8270347" y="43822"/>
                  <a:pt x="7959547" y="20117"/>
                </a:cubicBezTo>
                <a:cubicBezTo>
                  <a:pt x="7675818" y="-5792"/>
                  <a:pt x="7780030" y="20303"/>
                  <a:pt x="7654431" y="20117"/>
                </a:cubicBezTo>
                <a:cubicBezTo>
                  <a:pt x="7517478" y="26956"/>
                  <a:pt x="7377204" y="1687"/>
                  <a:pt x="7110529" y="20117"/>
                </a:cubicBezTo>
                <a:cubicBezTo>
                  <a:pt x="6877887" y="-329"/>
                  <a:pt x="6511397" y="27426"/>
                  <a:pt x="6327840" y="20117"/>
                </a:cubicBezTo>
                <a:cubicBezTo>
                  <a:pt x="6153561" y="14058"/>
                  <a:pt x="6012847" y="29141"/>
                  <a:pt x="5903331" y="20117"/>
                </a:cubicBezTo>
                <a:cubicBezTo>
                  <a:pt x="5857430" y="-37514"/>
                  <a:pt x="5276599" y="12036"/>
                  <a:pt x="5001249" y="20117"/>
                </a:cubicBezTo>
                <a:cubicBezTo>
                  <a:pt x="4749472" y="27925"/>
                  <a:pt x="4295384" y="-34001"/>
                  <a:pt x="4099167" y="20117"/>
                </a:cubicBezTo>
                <a:cubicBezTo>
                  <a:pt x="3930688" y="65774"/>
                  <a:pt x="3676683" y="-14373"/>
                  <a:pt x="3435871" y="20117"/>
                </a:cubicBezTo>
                <a:cubicBezTo>
                  <a:pt x="3190001" y="-28768"/>
                  <a:pt x="2778845" y="24499"/>
                  <a:pt x="2533789" y="20117"/>
                </a:cubicBezTo>
                <a:cubicBezTo>
                  <a:pt x="2281497" y="25865"/>
                  <a:pt x="2025008" y="-38212"/>
                  <a:pt x="1870494" y="20117"/>
                </a:cubicBezTo>
                <a:cubicBezTo>
                  <a:pt x="1710530" y="35860"/>
                  <a:pt x="1287118" y="76273"/>
                  <a:pt x="1087805" y="20117"/>
                </a:cubicBezTo>
                <a:cubicBezTo>
                  <a:pt x="873997" y="2463"/>
                  <a:pt x="932263" y="5347"/>
                  <a:pt x="782689" y="20117"/>
                </a:cubicBezTo>
                <a:cubicBezTo>
                  <a:pt x="670116" y="44572"/>
                  <a:pt x="184705" y="24273"/>
                  <a:pt x="0" y="20117"/>
                </a:cubicBezTo>
                <a:cubicBezTo>
                  <a:pt x="890" y="13262"/>
                  <a:pt x="-617" y="8432"/>
                  <a:pt x="0" y="0"/>
                </a:cubicBezTo>
                <a:close/>
              </a:path>
              <a:path w="11939321" h="20117" stroke="0" extrusionOk="0">
                <a:moveTo>
                  <a:pt x="0" y="0"/>
                </a:moveTo>
                <a:cubicBezTo>
                  <a:pt x="235559" y="21307"/>
                  <a:pt x="276236" y="-23172"/>
                  <a:pt x="543902" y="0"/>
                </a:cubicBezTo>
                <a:cubicBezTo>
                  <a:pt x="803726" y="29047"/>
                  <a:pt x="737844" y="4373"/>
                  <a:pt x="849018" y="0"/>
                </a:cubicBezTo>
                <a:cubicBezTo>
                  <a:pt x="972958" y="-51201"/>
                  <a:pt x="1385831" y="-31900"/>
                  <a:pt x="1751100" y="0"/>
                </a:cubicBezTo>
                <a:cubicBezTo>
                  <a:pt x="2145922" y="-19737"/>
                  <a:pt x="2113377" y="5939"/>
                  <a:pt x="2295003" y="0"/>
                </a:cubicBezTo>
                <a:cubicBezTo>
                  <a:pt x="2449156" y="35367"/>
                  <a:pt x="2694045" y="-19604"/>
                  <a:pt x="2838905" y="0"/>
                </a:cubicBezTo>
                <a:cubicBezTo>
                  <a:pt x="3038628" y="20234"/>
                  <a:pt x="3289173" y="-27244"/>
                  <a:pt x="3740987" y="0"/>
                </a:cubicBezTo>
                <a:cubicBezTo>
                  <a:pt x="4179703" y="30849"/>
                  <a:pt x="4088119" y="97"/>
                  <a:pt x="4165496" y="0"/>
                </a:cubicBezTo>
                <a:cubicBezTo>
                  <a:pt x="4244766" y="16393"/>
                  <a:pt x="4730828" y="-15257"/>
                  <a:pt x="5067578" y="0"/>
                </a:cubicBezTo>
                <a:cubicBezTo>
                  <a:pt x="5376639" y="27848"/>
                  <a:pt x="5545175" y="65895"/>
                  <a:pt x="5969660" y="0"/>
                </a:cubicBezTo>
                <a:cubicBezTo>
                  <a:pt x="6376659" y="-35343"/>
                  <a:pt x="6482627" y="-23547"/>
                  <a:pt x="6632956" y="0"/>
                </a:cubicBezTo>
                <a:cubicBezTo>
                  <a:pt x="6774609" y="20635"/>
                  <a:pt x="7166085" y="-47568"/>
                  <a:pt x="7535038" y="0"/>
                </a:cubicBezTo>
                <a:cubicBezTo>
                  <a:pt x="7857699" y="29675"/>
                  <a:pt x="7937879" y="24792"/>
                  <a:pt x="8078941" y="0"/>
                </a:cubicBezTo>
                <a:cubicBezTo>
                  <a:pt x="8235181" y="-11390"/>
                  <a:pt x="8440695" y="33866"/>
                  <a:pt x="8622843" y="0"/>
                </a:cubicBezTo>
                <a:cubicBezTo>
                  <a:pt x="8815056" y="20948"/>
                  <a:pt x="9231923" y="-65259"/>
                  <a:pt x="9405532" y="0"/>
                </a:cubicBezTo>
                <a:cubicBezTo>
                  <a:pt x="9607810" y="35473"/>
                  <a:pt x="9699454" y="1376"/>
                  <a:pt x="9949434" y="0"/>
                </a:cubicBezTo>
                <a:cubicBezTo>
                  <a:pt x="10222918" y="6535"/>
                  <a:pt x="10641311" y="-76245"/>
                  <a:pt x="10851516" y="0"/>
                </a:cubicBezTo>
                <a:cubicBezTo>
                  <a:pt x="11124493" y="95199"/>
                  <a:pt x="11718484" y="-25"/>
                  <a:pt x="11939321" y="0"/>
                </a:cubicBezTo>
                <a:cubicBezTo>
                  <a:pt x="11939667" y="8791"/>
                  <a:pt x="11939709" y="10764"/>
                  <a:pt x="11939321" y="20117"/>
                </a:cubicBezTo>
                <a:cubicBezTo>
                  <a:pt x="11804212" y="4803"/>
                  <a:pt x="11740744" y="11480"/>
                  <a:pt x="11571457" y="20117"/>
                </a:cubicBezTo>
                <a:cubicBezTo>
                  <a:pt x="11402170" y="28754"/>
                  <a:pt x="11346504" y="2339"/>
                  <a:pt x="11156632" y="20117"/>
                </a:cubicBezTo>
                <a:cubicBezTo>
                  <a:pt x="10993222" y="41018"/>
                  <a:pt x="10921310" y="3237"/>
                  <a:pt x="10732123" y="20117"/>
                </a:cubicBezTo>
                <a:cubicBezTo>
                  <a:pt x="10619901" y="42128"/>
                  <a:pt x="9997177" y="18859"/>
                  <a:pt x="9830041" y="20117"/>
                </a:cubicBezTo>
                <a:cubicBezTo>
                  <a:pt x="9608738" y="-14288"/>
                  <a:pt x="9313687" y="5674"/>
                  <a:pt x="9166745" y="20117"/>
                </a:cubicBezTo>
                <a:cubicBezTo>
                  <a:pt x="9003834" y="-7985"/>
                  <a:pt x="8822494" y="20601"/>
                  <a:pt x="8742236" y="20117"/>
                </a:cubicBezTo>
                <a:cubicBezTo>
                  <a:pt x="8611698" y="-20257"/>
                  <a:pt x="8306003" y="23420"/>
                  <a:pt x="8078941" y="20117"/>
                </a:cubicBezTo>
                <a:cubicBezTo>
                  <a:pt x="7813443" y="36890"/>
                  <a:pt x="7882175" y="27091"/>
                  <a:pt x="7773825" y="20117"/>
                </a:cubicBezTo>
                <a:cubicBezTo>
                  <a:pt x="7672046" y="32440"/>
                  <a:pt x="7562904" y="16637"/>
                  <a:pt x="7468709" y="20117"/>
                </a:cubicBezTo>
                <a:cubicBezTo>
                  <a:pt x="7348065" y="14517"/>
                  <a:pt x="7113828" y="-9835"/>
                  <a:pt x="6805413" y="20117"/>
                </a:cubicBezTo>
                <a:cubicBezTo>
                  <a:pt x="6497995" y="37973"/>
                  <a:pt x="6492517" y="2451"/>
                  <a:pt x="6380904" y="20117"/>
                </a:cubicBezTo>
                <a:cubicBezTo>
                  <a:pt x="6192795" y="39346"/>
                  <a:pt x="6007986" y="8864"/>
                  <a:pt x="5598215" y="20117"/>
                </a:cubicBezTo>
                <a:cubicBezTo>
                  <a:pt x="5244381" y="61301"/>
                  <a:pt x="5343317" y="29917"/>
                  <a:pt x="5173706" y="20117"/>
                </a:cubicBezTo>
                <a:cubicBezTo>
                  <a:pt x="5000640" y="2665"/>
                  <a:pt x="4575052" y="22749"/>
                  <a:pt x="4391017" y="20117"/>
                </a:cubicBezTo>
                <a:cubicBezTo>
                  <a:pt x="4210377" y="9360"/>
                  <a:pt x="4193060" y="34967"/>
                  <a:pt x="4085901" y="20117"/>
                </a:cubicBezTo>
                <a:cubicBezTo>
                  <a:pt x="4010655" y="-48665"/>
                  <a:pt x="3626814" y="50818"/>
                  <a:pt x="3303212" y="20117"/>
                </a:cubicBezTo>
                <a:cubicBezTo>
                  <a:pt x="3027986" y="30182"/>
                  <a:pt x="3024981" y="30659"/>
                  <a:pt x="2878703" y="20117"/>
                </a:cubicBezTo>
                <a:cubicBezTo>
                  <a:pt x="2725246" y="15380"/>
                  <a:pt x="2675421" y="36887"/>
                  <a:pt x="2573587" y="20117"/>
                </a:cubicBezTo>
                <a:cubicBezTo>
                  <a:pt x="2468979" y="14325"/>
                  <a:pt x="2283295" y="30027"/>
                  <a:pt x="2149078" y="20117"/>
                </a:cubicBezTo>
                <a:cubicBezTo>
                  <a:pt x="2033169" y="29818"/>
                  <a:pt x="1699875" y="-29965"/>
                  <a:pt x="1366389" y="20117"/>
                </a:cubicBezTo>
                <a:cubicBezTo>
                  <a:pt x="1008645" y="60740"/>
                  <a:pt x="1162444" y="30782"/>
                  <a:pt x="941880" y="20117"/>
                </a:cubicBezTo>
                <a:cubicBezTo>
                  <a:pt x="735376" y="25100"/>
                  <a:pt x="698314" y="16659"/>
                  <a:pt x="636764" y="20117"/>
                </a:cubicBezTo>
                <a:cubicBezTo>
                  <a:pt x="574081" y="8715"/>
                  <a:pt x="263810" y="68585"/>
                  <a:pt x="0" y="20117"/>
                </a:cubicBezTo>
                <a:cubicBezTo>
                  <a:pt x="-1259" y="15473"/>
                  <a:pt x="482" y="10212"/>
                  <a:pt x="0" y="0"/>
                </a:cubicBezTo>
                <a:close/>
              </a:path>
              <a:path w="11939321" h="20117" fill="none" stroke="0" extrusionOk="0">
                <a:moveTo>
                  <a:pt x="0" y="0"/>
                </a:moveTo>
                <a:cubicBezTo>
                  <a:pt x="57159" y="-10543"/>
                  <a:pt x="224416" y="11213"/>
                  <a:pt x="305116" y="0"/>
                </a:cubicBezTo>
                <a:cubicBezTo>
                  <a:pt x="403219" y="-6121"/>
                  <a:pt x="717061" y="33162"/>
                  <a:pt x="1207198" y="0"/>
                </a:cubicBezTo>
                <a:cubicBezTo>
                  <a:pt x="1631743" y="-19521"/>
                  <a:pt x="1733467" y="34863"/>
                  <a:pt x="1870494" y="0"/>
                </a:cubicBezTo>
                <a:cubicBezTo>
                  <a:pt x="1999991" y="-12498"/>
                  <a:pt x="2030290" y="11692"/>
                  <a:pt x="2175610" y="0"/>
                </a:cubicBezTo>
                <a:cubicBezTo>
                  <a:pt x="2333503" y="-8289"/>
                  <a:pt x="2613578" y="-28532"/>
                  <a:pt x="2838905" y="0"/>
                </a:cubicBezTo>
                <a:cubicBezTo>
                  <a:pt x="3058450" y="21509"/>
                  <a:pt x="3477617" y="17455"/>
                  <a:pt x="3740987" y="0"/>
                </a:cubicBezTo>
                <a:cubicBezTo>
                  <a:pt x="3988571" y="-9535"/>
                  <a:pt x="4104477" y="-578"/>
                  <a:pt x="4284890" y="0"/>
                </a:cubicBezTo>
                <a:cubicBezTo>
                  <a:pt x="4475311" y="40026"/>
                  <a:pt x="4653954" y="-19167"/>
                  <a:pt x="4828792" y="0"/>
                </a:cubicBezTo>
                <a:cubicBezTo>
                  <a:pt x="5005629" y="19971"/>
                  <a:pt x="5355318" y="-23491"/>
                  <a:pt x="5492088" y="0"/>
                </a:cubicBezTo>
                <a:cubicBezTo>
                  <a:pt x="5661690" y="66704"/>
                  <a:pt x="6093099" y="-55"/>
                  <a:pt x="6274776" y="0"/>
                </a:cubicBezTo>
                <a:cubicBezTo>
                  <a:pt x="6473093" y="54217"/>
                  <a:pt x="6837054" y="18497"/>
                  <a:pt x="7057465" y="0"/>
                </a:cubicBezTo>
                <a:cubicBezTo>
                  <a:pt x="7331786" y="-5974"/>
                  <a:pt x="7596110" y="-81228"/>
                  <a:pt x="7840154" y="0"/>
                </a:cubicBezTo>
                <a:cubicBezTo>
                  <a:pt x="8083031" y="34122"/>
                  <a:pt x="8473471" y="-39033"/>
                  <a:pt x="8742236" y="0"/>
                </a:cubicBezTo>
                <a:cubicBezTo>
                  <a:pt x="8950596" y="10991"/>
                  <a:pt x="9129027" y="-18045"/>
                  <a:pt x="9405532" y="0"/>
                </a:cubicBezTo>
                <a:cubicBezTo>
                  <a:pt x="9672868" y="-30573"/>
                  <a:pt x="9867569" y="-3366"/>
                  <a:pt x="10188221" y="0"/>
                </a:cubicBezTo>
                <a:cubicBezTo>
                  <a:pt x="10465653" y="36511"/>
                  <a:pt x="10554586" y="-8210"/>
                  <a:pt x="10851516" y="0"/>
                </a:cubicBezTo>
                <a:cubicBezTo>
                  <a:pt x="11158287" y="59937"/>
                  <a:pt x="11532033" y="-57662"/>
                  <a:pt x="11939321" y="0"/>
                </a:cubicBezTo>
                <a:cubicBezTo>
                  <a:pt x="11939132" y="10114"/>
                  <a:pt x="11938802" y="13185"/>
                  <a:pt x="11939321" y="20117"/>
                </a:cubicBezTo>
                <a:cubicBezTo>
                  <a:pt x="11494690" y="25377"/>
                  <a:pt x="11421664" y="-13009"/>
                  <a:pt x="11037239" y="20117"/>
                </a:cubicBezTo>
                <a:cubicBezTo>
                  <a:pt x="10640269" y="59098"/>
                  <a:pt x="10641304" y="43588"/>
                  <a:pt x="10493337" y="20117"/>
                </a:cubicBezTo>
                <a:cubicBezTo>
                  <a:pt x="10354796" y="8006"/>
                  <a:pt x="10148954" y="62741"/>
                  <a:pt x="9949434" y="20117"/>
                </a:cubicBezTo>
                <a:cubicBezTo>
                  <a:pt x="9729315" y="32794"/>
                  <a:pt x="9629527" y="5260"/>
                  <a:pt x="9405532" y="20117"/>
                </a:cubicBezTo>
                <a:cubicBezTo>
                  <a:pt x="9202975" y="39247"/>
                  <a:pt x="8915879" y="-29464"/>
                  <a:pt x="8622843" y="20117"/>
                </a:cubicBezTo>
                <a:cubicBezTo>
                  <a:pt x="8339814" y="13193"/>
                  <a:pt x="8246161" y="50699"/>
                  <a:pt x="7959547" y="20117"/>
                </a:cubicBezTo>
                <a:cubicBezTo>
                  <a:pt x="7656847" y="9446"/>
                  <a:pt x="7771615" y="-14963"/>
                  <a:pt x="7654431" y="20117"/>
                </a:cubicBezTo>
                <a:cubicBezTo>
                  <a:pt x="7550837" y="15719"/>
                  <a:pt x="7362130" y="-30414"/>
                  <a:pt x="7110529" y="20117"/>
                </a:cubicBezTo>
                <a:cubicBezTo>
                  <a:pt x="6860253" y="29160"/>
                  <a:pt x="6519195" y="18118"/>
                  <a:pt x="6327840" y="20117"/>
                </a:cubicBezTo>
                <a:cubicBezTo>
                  <a:pt x="6141735" y="13189"/>
                  <a:pt x="6002053" y="45133"/>
                  <a:pt x="5903331" y="20117"/>
                </a:cubicBezTo>
                <a:cubicBezTo>
                  <a:pt x="5846807" y="3503"/>
                  <a:pt x="5270432" y="29628"/>
                  <a:pt x="5001249" y="20117"/>
                </a:cubicBezTo>
                <a:cubicBezTo>
                  <a:pt x="4749492" y="24676"/>
                  <a:pt x="4271731" y="-49383"/>
                  <a:pt x="4099167" y="20117"/>
                </a:cubicBezTo>
                <a:cubicBezTo>
                  <a:pt x="3926668" y="61556"/>
                  <a:pt x="3681748" y="52700"/>
                  <a:pt x="3435871" y="20117"/>
                </a:cubicBezTo>
                <a:cubicBezTo>
                  <a:pt x="3243114" y="39495"/>
                  <a:pt x="2793170" y="51248"/>
                  <a:pt x="2533789" y="20117"/>
                </a:cubicBezTo>
                <a:cubicBezTo>
                  <a:pt x="2308383" y="45812"/>
                  <a:pt x="2014743" y="-14755"/>
                  <a:pt x="1870494" y="20117"/>
                </a:cubicBezTo>
                <a:cubicBezTo>
                  <a:pt x="1682231" y="71419"/>
                  <a:pt x="1328121" y="48246"/>
                  <a:pt x="1087805" y="20117"/>
                </a:cubicBezTo>
                <a:cubicBezTo>
                  <a:pt x="872210" y="-15746"/>
                  <a:pt x="919226" y="3314"/>
                  <a:pt x="782689" y="20117"/>
                </a:cubicBezTo>
                <a:cubicBezTo>
                  <a:pt x="633189" y="38384"/>
                  <a:pt x="159616" y="31134"/>
                  <a:pt x="0" y="20117"/>
                </a:cubicBezTo>
                <a:cubicBezTo>
                  <a:pt x="746" y="12902"/>
                  <a:pt x="-538" y="824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11939321"/>
                      <a:gd name="connsiteY0" fmla="*/ 0 h 20117"/>
                      <a:gd name="connsiteX1" fmla="*/ 305116 w 11939321"/>
                      <a:gd name="connsiteY1" fmla="*/ 0 h 20117"/>
                      <a:gd name="connsiteX2" fmla="*/ 1207198 w 11939321"/>
                      <a:gd name="connsiteY2" fmla="*/ 0 h 20117"/>
                      <a:gd name="connsiteX3" fmla="*/ 1870494 w 11939321"/>
                      <a:gd name="connsiteY3" fmla="*/ 0 h 20117"/>
                      <a:gd name="connsiteX4" fmla="*/ 2175610 w 11939321"/>
                      <a:gd name="connsiteY4" fmla="*/ 0 h 20117"/>
                      <a:gd name="connsiteX5" fmla="*/ 2838905 w 11939321"/>
                      <a:gd name="connsiteY5" fmla="*/ 0 h 20117"/>
                      <a:gd name="connsiteX6" fmla="*/ 3740987 w 11939321"/>
                      <a:gd name="connsiteY6" fmla="*/ 0 h 20117"/>
                      <a:gd name="connsiteX7" fmla="*/ 4284890 w 11939321"/>
                      <a:gd name="connsiteY7" fmla="*/ 0 h 20117"/>
                      <a:gd name="connsiteX8" fmla="*/ 4828792 w 11939321"/>
                      <a:gd name="connsiteY8" fmla="*/ 0 h 20117"/>
                      <a:gd name="connsiteX9" fmla="*/ 5492088 w 11939321"/>
                      <a:gd name="connsiteY9" fmla="*/ 0 h 20117"/>
                      <a:gd name="connsiteX10" fmla="*/ 6274776 w 11939321"/>
                      <a:gd name="connsiteY10" fmla="*/ 0 h 20117"/>
                      <a:gd name="connsiteX11" fmla="*/ 7057465 w 11939321"/>
                      <a:gd name="connsiteY11" fmla="*/ 0 h 20117"/>
                      <a:gd name="connsiteX12" fmla="*/ 7840154 w 11939321"/>
                      <a:gd name="connsiteY12" fmla="*/ 0 h 20117"/>
                      <a:gd name="connsiteX13" fmla="*/ 8742236 w 11939321"/>
                      <a:gd name="connsiteY13" fmla="*/ 0 h 20117"/>
                      <a:gd name="connsiteX14" fmla="*/ 9405532 w 11939321"/>
                      <a:gd name="connsiteY14" fmla="*/ 0 h 20117"/>
                      <a:gd name="connsiteX15" fmla="*/ 10188221 w 11939321"/>
                      <a:gd name="connsiteY15" fmla="*/ 0 h 20117"/>
                      <a:gd name="connsiteX16" fmla="*/ 10851516 w 11939321"/>
                      <a:gd name="connsiteY16" fmla="*/ 0 h 20117"/>
                      <a:gd name="connsiteX17" fmla="*/ 11939321 w 11939321"/>
                      <a:gd name="connsiteY17" fmla="*/ 0 h 20117"/>
                      <a:gd name="connsiteX18" fmla="*/ 11939321 w 11939321"/>
                      <a:gd name="connsiteY18" fmla="*/ 20117 h 20117"/>
                      <a:gd name="connsiteX19" fmla="*/ 11037239 w 11939321"/>
                      <a:gd name="connsiteY19" fmla="*/ 20117 h 20117"/>
                      <a:gd name="connsiteX20" fmla="*/ 10493337 w 11939321"/>
                      <a:gd name="connsiteY20" fmla="*/ 20117 h 20117"/>
                      <a:gd name="connsiteX21" fmla="*/ 9949434 w 11939321"/>
                      <a:gd name="connsiteY21" fmla="*/ 20117 h 20117"/>
                      <a:gd name="connsiteX22" fmla="*/ 9405532 w 11939321"/>
                      <a:gd name="connsiteY22" fmla="*/ 20117 h 20117"/>
                      <a:gd name="connsiteX23" fmla="*/ 8622843 w 11939321"/>
                      <a:gd name="connsiteY23" fmla="*/ 20117 h 20117"/>
                      <a:gd name="connsiteX24" fmla="*/ 7959547 w 11939321"/>
                      <a:gd name="connsiteY24" fmla="*/ 20117 h 20117"/>
                      <a:gd name="connsiteX25" fmla="*/ 7654431 w 11939321"/>
                      <a:gd name="connsiteY25" fmla="*/ 20117 h 20117"/>
                      <a:gd name="connsiteX26" fmla="*/ 7110529 w 11939321"/>
                      <a:gd name="connsiteY26" fmla="*/ 20117 h 20117"/>
                      <a:gd name="connsiteX27" fmla="*/ 6327840 w 11939321"/>
                      <a:gd name="connsiteY27" fmla="*/ 20117 h 20117"/>
                      <a:gd name="connsiteX28" fmla="*/ 5903331 w 11939321"/>
                      <a:gd name="connsiteY28" fmla="*/ 20117 h 20117"/>
                      <a:gd name="connsiteX29" fmla="*/ 5001249 w 11939321"/>
                      <a:gd name="connsiteY29" fmla="*/ 20117 h 20117"/>
                      <a:gd name="connsiteX30" fmla="*/ 4099167 w 11939321"/>
                      <a:gd name="connsiteY30" fmla="*/ 20117 h 20117"/>
                      <a:gd name="connsiteX31" fmla="*/ 3435871 w 11939321"/>
                      <a:gd name="connsiteY31" fmla="*/ 20117 h 20117"/>
                      <a:gd name="connsiteX32" fmla="*/ 2533789 w 11939321"/>
                      <a:gd name="connsiteY32" fmla="*/ 20117 h 20117"/>
                      <a:gd name="connsiteX33" fmla="*/ 1870494 w 11939321"/>
                      <a:gd name="connsiteY33" fmla="*/ 20117 h 20117"/>
                      <a:gd name="connsiteX34" fmla="*/ 1087805 w 11939321"/>
                      <a:gd name="connsiteY34" fmla="*/ 20117 h 20117"/>
                      <a:gd name="connsiteX35" fmla="*/ 782689 w 11939321"/>
                      <a:gd name="connsiteY35" fmla="*/ 20117 h 20117"/>
                      <a:gd name="connsiteX36" fmla="*/ 0 w 11939321"/>
                      <a:gd name="connsiteY36" fmla="*/ 20117 h 20117"/>
                      <a:gd name="connsiteX37" fmla="*/ 0 w 11939321"/>
                      <a:gd name="connsiteY37" fmla="*/ 0 h 2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1939321" h="20117" fill="none" extrusionOk="0">
                        <a:moveTo>
                          <a:pt x="0" y="0"/>
                        </a:moveTo>
                        <a:cubicBezTo>
                          <a:pt x="73158" y="-675"/>
                          <a:pt x="226855" y="10298"/>
                          <a:pt x="305116" y="0"/>
                        </a:cubicBezTo>
                        <a:cubicBezTo>
                          <a:pt x="383377" y="-10298"/>
                          <a:pt x="770422" y="31465"/>
                          <a:pt x="1207198" y="0"/>
                        </a:cubicBezTo>
                        <a:cubicBezTo>
                          <a:pt x="1643974" y="-31465"/>
                          <a:pt x="1737827" y="10763"/>
                          <a:pt x="1870494" y="0"/>
                        </a:cubicBezTo>
                        <a:cubicBezTo>
                          <a:pt x="2003161" y="-10763"/>
                          <a:pt x="2024967" y="9149"/>
                          <a:pt x="2175610" y="0"/>
                        </a:cubicBezTo>
                        <a:cubicBezTo>
                          <a:pt x="2326253" y="-9149"/>
                          <a:pt x="2610803" y="-22820"/>
                          <a:pt x="2838905" y="0"/>
                        </a:cubicBezTo>
                        <a:cubicBezTo>
                          <a:pt x="3067008" y="22820"/>
                          <a:pt x="3492740" y="3217"/>
                          <a:pt x="3740987" y="0"/>
                        </a:cubicBezTo>
                        <a:cubicBezTo>
                          <a:pt x="3989234" y="-3217"/>
                          <a:pt x="4121837" y="-24704"/>
                          <a:pt x="4284890" y="0"/>
                        </a:cubicBezTo>
                        <a:cubicBezTo>
                          <a:pt x="4447943" y="24704"/>
                          <a:pt x="4647842" y="-20636"/>
                          <a:pt x="4828792" y="0"/>
                        </a:cubicBezTo>
                        <a:cubicBezTo>
                          <a:pt x="5009742" y="20636"/>
                          <a:pt x="5346880" y="-30392"/>
                          <a:pt x="5492088" y="0"/>
                        </a:cubicBezTo>
                        <a:cubicBezTo>
                          <a:pt x="5637296" y="30392"/>
                          <a:pt x="6089863" y="-33571"/>
                          <a:pt x="6274776" y="0"/>
                        </a:cubicBezTo>
                        <a:cubicBezTo>
                          <a:pt x="6459689" y="33571"/>
                          <a:pt x="6808621" y="-16332"/>
                          <a:pt x="7057465" y="0"/>
                        </a:cubicBezTo>
                        <a:cubicBezTo>
                          <a:pt x="7306309" y="16332"/>
                          <a:pt x="7585691" y="-32219"/>
                          <a:pt x="7840154" y="0"/>
                        </a:cubicBezTo>
                        <a:cubicBezTo>
                          <a:pt x="8094617" y="32219"/>
                          <a:pt x="8511846" y="-12555"/>
                          <a:pt x="8742236" y="0"/>
                        </a:cubicBezTo>
                        <a:cubicBezTo>
                          <a:pt x="8972626" y="12555"/>
                          <a:pt x="9140119" y="4566"/>
                          <a:pt x="9405532" y="0"/>
                        </a:cubicBezTo>
                        <a:cubicBezTo>
                          <a:pt x="9670945" y="-4566"/>
                          <a:pt x="9904221" y="-24767"/>
                          <a:pt x="10188221" y="0"/>
                        </a:cubicBezTo>
                        <a:cubicBezTo>
                          <a:pt x="10472221" y="24767"/>
                          <a:pt x="10542934" y="-16868"/>
                          <a:pt x="10851516" y="0"/>
                        </a:cubicBezTo>
                        <a:cubicBezTo>
                          <a:pt x="11160099" y="16868"/>
                          <a:pt x="11469207" y="-20395"/>
                          <a:pt x="11939321" y="0"/>
                        </a:cubicBezTo>
                        <a:cubicBezTo>
                          <a:pt x="11939306" y="9838"/>
                          <a:pt x="11938937" y="13178"/>
                          <a:pt x="11939321" y="20117"/>
                        </a:cubicBezTo>
                        <a:cubicBezTo>
                          <a:pt x="11492108" y="20264"/>
                          <a:pt x="11434356" y="-19702"/>
                          <a:pt x="11037239" y="20117"/>
                        </a:cubicBezTo>
                        <a:cubicBezTo>
                          <a:pt x="10640122" y="59936"/>
                          <a:pt x="10645338" y="43816"/>
                          <a:pt x="10493337" y="20117"/>
                        </a:cubicBezTo>
                        <a:cubicBezTo>
                          <a:pt x="10341336" y="-3582"/>
                          <a:pt x="10162737" y="21123"/>
                          <a:pt x="9949434" y="20117"/>
                        </a:cubicBezTo>
                        <a:cubicBezTo>
                          <a:pt x="9736131" y="19111"/>
                          <a:pt x="9631939" y="8460"/>
                          <a:pt x="9405532" y="20117"/>
                        </a:cubicBezTo>
                        <a:cubicBezTo>
                          <a:pt x="9179125" y="31774"/>
                          <a:pt x="8919001" y="35312"/>
                          <a:pt x="8622843" y="20117"/>
                        </a:cubicBezTo>
                        <a:cubicBezTo>
                          <a:pt x="8326685" y="4922"/>
                          <a:pt x="8256595" y="48409"/>
                          <a:pt x="7959547" y="20117"/>
                        </a:cubicBezTo>
                        <a:cubicBezTo>
                          <a:pt x="7662499" y="-8175"/>
                          <a:pt x="7779119" y="8670"/>
                          <a:pt x="7654431" y="20117"/>
                        </a:cubicBezTo>
                        <a:cubicBezTo>
                          <a:pt x="7529743" y="31564"/>
                          <a:pt x="7342316" y="3986"/>
                          <a:pt x="7110529" y="20117"/>
                        </a:cubicBezTo>
                        <a:cubicBezTo>
                          <a:pt x="6878742" y="36248"/>
                          <a:pt x="6505038" y="32039"/>
                          <a:pt x="6327840" y="20117"/>
                        </a:cubicBezTo>
                        <a:cubicBezTo>
                          <a:pt x="6150642" y="8195"/>
                          <a:pt x="5996284" y="29502"/>
                          <a:pt x="5903331" y="20117"/>
                        </a:cubicBezTo>
                        <a:cubicBezTo>
                          <a:pt x="5810378" y="10732"/>
                          <a:pt x="5272684" y="21202"/>
                          <a:pt x="5001249" y="20117"/>
                        </a:cubicBezTo>
                        <a:cubicBezTo>
                          <a:pt x="4729814" y="19032"/>
                          <a:pt x="4280423" y="-21044"/>
                          <a:pt x="4099167" y="20117"/>
                        </a:cubicBezTo>
                        <a:cubicBezTo>
                          <a:pt x="3917911" y="61278"/>
                          <a:pt x="3667819" y="38267"/>
                          <a:pt x="3435871" y="20117"/>
                        </a:cubicBezTo>
                        <a:cubicBezTo>
                          <a:pt x="3203923" y="1967"/>
                          <a:pt x="2777213" y="12246"/>
                          <a:pt x="2533789" y="20117"/>
                        </a:cubicBezTo>
                        <a:cubicBezTo>
                          <a:pt x="2290365" y="27988"/>
                          <a:pt x="2026444" y="892"/>
                          <a:pt x="1870494" y="20117"/>
                        </a:cubicBezTo>
                        <a:cubicBezTo>
                          <a:pt x="1714545" y="39342"/>
                          <a:pt x="1313678" y="45004"/>
                          <a:pt x="1087805" y="20117"/>
                        </a:cubicBezTo>
                        <a:cubicBezTo>
                          <a:pt x="861932" y="-4770"/>
                          <a:pt x="921252" y="6933"/>
                          <a:pt x="782689" y="20117"/>
                        </a:cubicBezTo>
                        <a:cubicBezTo>
                          <a:pt x="644126" y="33301"/>
                          <a:pt x="158009" y="7036"/>
                          <a:pt x="0" y="20117"/>
                        </a:cubicBezTo>
                        <a:cubicBezTo>
                          <a:pt x="937" y="13121"/>
                          <a:pt x="-815" y="8545"/>
                          <a:pt x="0" y="0"/>
                        </a:cubicBezTo>
                        <a:close/>
                      </a:path>
                      <a:path w="11939321" h="20117" stroke="0" extrusionOk="0">
                        <a:moveTo>
                          <a:pt x="0" y="0"/>
                        </a:moveTo>
                        <a:cubicBezTo>
                          <a:pt x="247372" y="26844"/>
                          <a:pt x="282034" y="-13975"/>
                          <a:pt x="543902" y="0"/>
                        </a:cubicBezTo>
                        <a:cubicBezTo>
                          <a:pt x="805770" y="13975"/>
                          <a:pt x="736149" y="2963"/>
                          <a:pt x="849018" y="0"/>
                        </a:cubicBezTo>
                        <a:cubicBezTo>
                          <a:pt x="961887" y="-2963"/>
                          <a:pt x="1357065" y="19918"/>
                          <a:pt x="1751100" y="0"/>
                        </a:cubicBezTo>
                        <a:cubicBezTo>
                          <a:pt x="2145135" y="-19918"/>
                          <a:pt x="2119676" y="2119"/>
                          <a:pt x="2295003" y="0"/>
                        </a:cubicBezTo>
                        <a:cubicBezTo>
                          <a:pt x="2470330" y="-2119"/>
                          <a:pt x="2653430" y="-27087"/>
                          <a:pt x="2838905" y="0"/>
                        </a:cubicBezTo>
                        <a:cubicBezTo>
                          <a:pt x="3024380" y="27087"/>
                          <a:pt x="3296444" y="-16628"/>
                          <a:pt x="3740987" y="0"/>
                        </a:cubicBezTo>
                        <a:cubicBezTo>
                          <a:pt x="4185530" y="16628"/>
                          <a:pt x="4076134" y="-15067"/>
                          <a:pt x="4165496" y="0"/>
                        </a:cubicBezTo>
                        <a:cubicBezTo>
                          <a:pt x="4254858" y="15067"/>
                          <a:pt x="4730197" y="-22860"/>
                          <a:pt x="5067578" y="0"/>
                        </a:cubicBezTo>
                        <a:cubicBezTo>
                          <a:pt x="5404959" y="22860"/>
                          <a:pt x="5553122" y="33076"/>
                          <a:pt x="5969660" y="0"/>
                        </a:cubicBezTo>
                        <a:cubicBezTo>
                          <a:pt x="6386198" y="-33076"/>
                          <a:pt x="6494087" y="-30025"/>
                          <a:pt x="6632956" y="0"/>
                        </a:cubicBezTo>
                        <a:cubicBezTo>
                          <a:pt x="6771825" y="30025"/>
                          <a:pt x="7214856" y="-18867"/>
                          <a:pt x="7535038" y="0"/>
                        </a:cubicBezTo>
                        <a:cubicBezTo>
                          <a:pt x="7855220" y="18867"/>
                          <a:pt x="7931446" y="7080"/>
                          <a:pt x="8078941" y="0"/>
                        </a:cubicBezTo>
                        <a:cubicBezTo>
                          <a:pt x="8226436" y="-7080"/>
                          <a:pt x="8443946" y="-2089"/>
                          <a:pt x="8622843" y="0"/>
                        </a:cubicBezTo>
                        <a:cubicBezTo>
                          <a:pt x="8801740" y="2089"/>
                          <a:pt x="9200639" y="-34531"/>
                          <a:pt x="9405532" y="0"/>
                        </a:cubicBezTo>
                        <a:cubicBezTo>
                          <a:pt x="9610425" y="34531"/>
                          <a:pt x="9682028" y="-2241"/>
                          <a:pt x="9949434" y="0"/>
                        </a:cubicBezTo>
                        <a:cubicBezTo>
                          <a:pt x="10216840" y="2241"/>
                          <a:pt x="10601028" y="-42695"/>
                          <a:pt x="10851516" y="0"/>
                        </a:cubicBezTo>
                        <a:cubicBezTo>
                          <a:pt x="11102004" y="42695"/>
                          <a:pt x="11657578" y="-9280"/>
                          <a:pt x="11939321" y="0"/>
                        </a:cubicBezTo>
                        <a:cubicBezTo>
                          <a:pt x="11939205" y="8502"/>
                          <a:pt x="11939384" y="11003"/>
                          <a:pt x="11939321" y="20117"/>
                        </a:cubicBezTo>
                        <a:cubicBezTo>
                          <a:pt x="11688210" y="22094"/>
                          <a:pt x="11382396" y="19881"/>
                          <a:pt x="11156632" y="20117"/>
                        </a:cubicBezTo>
                        <a:cubicBezTo>
                          <a:pt x="10930868" y="20353"/>
                          <a:pt x="10850064" y="20721"/>
                          <a:pt x="10732123" y="20117"/>
                        </a:cubicBezTo>
                        <a:cubicBezTo>
                          <a:pt x="10614182" y="19513"/>
                          <a:pt x="10036676" y="45020"/>
                          <a:pt x="9830041" y="20117"/>
                        </a:cubicBezTo>
                        <a:cubicBezTo>
                          <a:pt x="9623406" y="-4786"/>
                          <a:pt x="9324454" y="35015"/>
                          <a:pt x="9166745" y="20117"/>
                        </a:cubicBezTo>
                        <a:cubicBezTo>
                          <a:pt x="9009036" y="5219"/>
                          <a:pt x="8840248" y="37344"/>
                          <a:pt x="8742236" y="20117"/>
                        </a:cubicBezTo>
                        <a:cubicBezTo>
                          <a:pt x="8644224" y="2890"/>
                          <a:pt x="8343429" y="7821"/>
                          <a:pt x="8078941" y="20117"/>
                        </a:cubicBezTo>
                        <a:cubicBezTo>
                          <a:pt x="7814453" y="32413"/>
                          <a:pt x="7874180" y="16939"/>
                          <a:pt x="7773825" y="20117"/>
                        </a:cubicBezTo>
                        <a:cubicBezTo>
                          <a:pt x="7673470" y="23295"/>
                          <a:pt x="7570923" y="13564"/>
                          <a:pt x="7468709" y="20117"/>
                        </a:cubicBezTo>
                        <a:cubicBezTo>
                          <a:pt x="7366495" y="26670"/>
                          <a:pt x="7112440" y="1333"/>
                          <a:pt x="6805413" y="20117"/>
                        </a:cubicBezTo>
                        <a:cubicBezTo>
                          <a:pt x="6498386" y="38901"/>
                          <a:pt x="6498383" y="-125"/>
                          <a:pt x="6380904" y="20117"/>
                        </a:cubicBezTo>
                        <a:cubicBezTo>
                          <a:pt x="6263425" y="40359"/>
                          <a:pt x="5943822" y="-17284"/>
                          <a:pt x="5598215" y="20117"/>
                        </a:cubicBezTo>
                        <a:cubicBezTo>
                          <a:pt x="5252608" y="57518"/>
                          <a:pt x="5339076" y="35440"/>
                          <a:pt x="5173706" y="20117"/>
                        </a:cubicBezTo>
                        <a:cubicBezTo>
                          <a:pt x="5008336" y="4794"/>
                          <a:pt x="4573120" y="31432"/>
                          <a:pt x="4391017" y="20117"/>
                        </a:cubicBezTo>
                        <a:cubicBezTo>
                          <a:pt x="4208914" y="8802"/>
                          <a:pt x="4195285" y="33439"/>
                          <a:pt x="4085901" y="20117"/>
                        </a:cubicBezTo>
                        <a:cubicBezTo>
                          <a:pt x="3976517" y="6795"/>
                          <a:pt x="3578912" y="9706"/>
                          <a:pt x="3303212" y="20117"/>
                        </a:cubicBezTo>
                        <a:cubicBezTo>
                          <a:pt x="3027512" y="30528"/>
                          <a:pt x="3025176" y="30868"/>
                          <a:pt x="2878703" y="20117"/>
                        </a:cubicBezTo>
                        <a:cubicBezTo>
                          <a:pt x="2732230" y="9366"/>
                          <a:pt x="2657649" y="34642"/>
                          <a:pt x="2573587" y="20117"/>
                        </a:cubicBezTo>
                        <a:cubicBezTo>
                          <a:pt x="2489525" y="5592"/>
                          <a:pt x="2268410" y="38873"/>
                          <a:pt x="2149078" y="20117"/>
                        </a:cubicBezTo>
                        <a:cubicBezTo>
                          <a:pt x="2029746" y="1361"/>
                          <a:pt x="1755998" y="7967"/>
                          <a:pt x="1366389" y="20117"/>
                        </a:cubicBezTo>
                        <a:cubicBezTo>
                          <a:pt x="976780" y="32267"/>
                          <a:pt x="1146893" y="11502"/>
                          <a:pt x="941880" y="20117"/>
                        </a:cubicBezTo>
                        <a:cubicBezTo>
                          <a:pt x="736867" y="28732"/>
                          <a:pt x="699203" y="22997"/>
                          <a:pt x="636764" y="20117"/>
                        </a:cubicBezTo>
                        <a:cubicBezTo>
                          <a:pt x="574325" y="17237"/>
                          <a:pt x="297942" y="24211"/>
                          <a:pt x="0" y="20117"/>
                        </a:cubicBezTo>
                        <a:cubicBezTo>
                          <a:pt x="-952" y="14912"/>
                          <a:pt x="346" y="9920"/>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426CE5C4-B176-1B97-F4B5-91807C7676F6}"/>
              </a:ext>
            </a:extLst>
          </p:cNvPr>
          <p:cNvSpPr>
            <a:spLocks noGrp="1"/>
          </p:cNvSpPr>
          <p:nvPr>
            <p:ph type="body" idx="1"/>
          </p:nvPr>
        </p:nvSpPr>
        <p:spPr>
          <a:xfrm>
            <a:off x="549859" y="2122322"/>
            <a:ext cx="11939321" cy="4677156"/>
          </a:xfrm>
        </p:spPr>
        <p:txBody>
          <a:bodyPr>
            <a:normAutofit fontScale="92500"/>
          </a:bodyPr>
          <a:lstStyle/>
          <a:p>
            <a:pPr algn="just">
              <a:spcAft>
                <a:spcPts val="600"/>
              </a:spcAft>
            </a:pPr>
            <a:r>
              <a:rPr lang="en-US" sz="3600" b="1" dirty="0">
                <a:latin typeface="Calibri-Bold"/>
              </a:rPr>
              <a:t>Merits:</a:t>
            </a:r>
          </a:p>
          <a:p>
            <a:pPr algn="just">
              <a:spcAft>
                <a:spcPts val="600"/>
              </a:spcAft>
            </a:pPr>
            <a:r>
              <a:rPr lang="en-US" sz="3600" dirty="0">
                <a:latin typeface="Calibri" panose="020F0502020204030204" pitchFamily="34" charset="0"/>
              </a:rPr>
              <a:t>1. It is one of the earliest methods of evaluating the investment projects.</a:t>
            </a:r>
          </a:p>
          <a:p>
            <a:pPr algn="just">
              <a:spcAft>
                <a:spcPts val="600"/>
              </a:spcAft>
            </a:pPr>
            <a:r>
              <a:rPr lang="en-US" sz="3600" dirty="0">
                <a:latin typeface="Calibri" panose="020F0502020204030204" pitchFamily="34" charset="0"/>
              </a:rPr>
              <a:t>2. It is simple to understand and to compute.</a:t>
            </a:r>
          </a:p>
          <a:p>
            <a:pPr algn="just">
              <a:spcAft>
                <a:spcPts val="600"/>
              </a:spcAft>
            </a:pPr>
            <a:r>
              <a:rPr lang="en-US" sz="3600" dirty="0">
                <a:latin typeface="Calibri" panose="020F0502020204030204" pitchFamily="34" charset="0"/>
              </a:rPr>
              <a:t>1. It dose not involve any cost for computation of the payback period</a:t>
            </a:r>
          </a:p>
          <a:p>
            <a:pPr algn="just">
              <a:spcAft>
                <a:spcPts val="600"/>
              </a:spcAft>
            </a:pPr>
            <a:r>
              <a:rPr lang="en-US" sz="3600" dirty="0">
                <a:latin typeface="Calibri" panose="020F0502020204030204" pitchFamily="34" charset="0"/>
              </a:rPr>
              <a:t>2. It is one of the widely used methods in small scale industry sector</a:t>
            </a:r>
          </a:p>
          <a:p>
            <a:pPr algn="just">
              <a:spcAft>
                <a:spcPts val="600"/>
              </a:spcAft>
            </a:pPr>
            <a:r>
              <a:rPr lang="en-US" sz="3600" dirty="0">
                <a:latin typeface="Calibri" panose="020F0502020204030204" pitchFamily="34" charset="0"/>
              </a:rPr>
              <a:t>3. It can be computed on the basis of accounting information available from the books.</a:t>
            </a:r>
            <a:endParaRPr lang="en-US" sz="3600" dirty="0"/>
          </a:p>
        </p:txBody>
      </p:sp>
      <p:sp>
        <p:nvSpPr>
          <p:cNvPr id="5" name="Slide Number Placeholder 4">
            <a:extLst>
              <a:ext uri="{FF2B5EF4-FFF2-40B4-BE49-F238E27FC236}">
                <a16:creationId xmlns:a16="http://schemas.microsoft.com/office/drawing/2014/main" id="{5800F797-73FE-7D18-730B-CB52A4538BA4}"/>
              </a:ext>
            </a:extLst>
          </p:cNvPr>
          <p:cNvSpPr>
            <a:spLocks noGrp="1"/>
          </p:cNvSpPr>
          <p:nvPr>
            <p:ph type="sldNum" sz="quarter" idx="7"/>
          </p:nvPr>
        </p:nvSpPr>
        <p:spPr>
          <a:xfrm>
            <a:off x="15439475" y="7030056"/>
            <a:ext cx="312420" cy="192360"/>
          </a:xfrm>
        </p:spPr>
        <p:txBody>
          <a:bodyPr/>
          <a:lstStyle/>
          <a:p>
            <a:pPr marL="116839">
              <a:lnSpc>
                <a:spcPts val="1535"/>
              </a:lnSpc>
              <a:spcAft>
                <a:spcPts val="600"/>
              </a:spcAft>
            </a:pPr>
            <a:fld id="{81D60167-4931-47E6-BA6A-407CBD079E47}" type="slidenum">
              <a:rPr lang="en-US" spc="-5"/>
              <a:pPr marL="116839">
                <a:lnSpc>
                  <a:spcPts val="1535"/>
                </a:lnSpc>
                <a:spcAft>
                  <a:spcPts val="600"/>
                </a:spcAft>
              </a:pPr>
              <a:t>21</a:t>
            </a:fld>
            <a:endParaRPr lang="en-US" spc="-5"/>
          </a:p>
        </p:txBody>
      </p:sp>
      <p:sp>
        <p:nvSpPr>
          <p:cNvPr id="6" name="Date Placeholder 5">
            <a:extLst>
              <a:ext uri="{FF2B5EF4-FFF2-40B4-BE49-F238E27FC236}">
                <a16:creationId xmlns:a16="http://schemas.microsoft.com/office/drawing/2014/main" id="{CA7C3E6A-22A0-E0BD-61A9-DAD72C239F44}"/>
              </a:ext>
            </a:extLst>
          </p:cNvPr>
          <p:cNvSpPr>
            <a:spLocks noGrp="1"/>
          </p:cNvSpPr>
          <p:nvPr>
            <p:ph type="dt" sz="half" idx="6"/>
          </p:nvPr>
        </p:nvSpPr>
        <p:spPr/>
        <p:txBody>
          <a:bodyPr/>
          <a:lstStyle/>
          <a:p>
            <a:fld id="{D3B336AA-1D2E-4486-8B2C-87715001019D}" type="datetime1">
              <a:rPr lang="en-US" smtClean="0"/>
              <a:t>4/16/2025</a:t>
            </a:fld>
            <a:endParaRPr lang="en-US"/>
          </a:p>
        </p:txBody>
      </p:sp>
    </p:spTree>
    <p:extLst>
      <p:ext uri="{BB962C8B-B14F-4D97-AF65-F5344CB8AC3E}">
        <p14:creationId xmlns:p14="http://schemas.microsoft.com/office/powerpoint/2010/main" val="25851274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762000" y="495301"/>
            <a:ext cx="11963400" cy="2796278"/>
          </a:xfrm>
          <a:prstGeom prst="rect">
            <a:avLst/>
          </a:prstGeom>
        </p:spPr>
        <p:txBody>
          <a:bodyPr vert="horz" wrap="square" lIns="0" tIns="13335" rIns="0" bIns="0" rtlCol="0">
            <a:spAutoFit/>
          </a:bodyPr>
          <a:lstStyle/>
          <a:p>
            <a:pPr marL="12700" marR="5080" algn="just">
              <a:spcBef>
                <a:spcPts val="105"/>
              </a:spcBef>
            </a:pPr>
            <a:r>
              <a:rPr sz="3600" b="1" spc="-10" dirty="0">
                <a:latin typeface="Arial"/>
                <a:cs typeface="Arial"/>
              </a:rPr>
              <a:t>2.</a:t>
            </a:r>
            <a:r>
              <a:rPr sz="3600" b="1" spc="-10" dirty="0">
                <a:uFill>
                  <a:solidFill>
                    <a:srgbClr val="006FC0"/>
                  </a:solidFill>
                </a:uFill>
                <a:latin typeface="Arial"/>
                <a:cs typeface="Arial"/>
              </a:rPr>
              <a:t>Average </a:t>
            </a:r>
            <a:r>
              <a:rPr sz="3600" b="1" dirty="0">
                <a:uFill>
                  <a:solidFill>
                    <a:srgbClr val="006FC0"/>
                  </a:solidFill>
                </a:uFill>
                <a:latin typeface="Arial"/>
                <a:cs typeface="Arial"/>
              </a:rPr>
              <a:t>Rate </a:t>
            </a:r>
            <a:r>
              <a:rPr sz="3600" b="1" spc="-5" dirty="0">
                <a:uFill>
                  <a:solidFill>
                    <a:srgbClr val="006FC0"/>
                  </a:solidFill>
                </a:uFill>
                <a:latin typeface="Arial"/>
                <a:cs typeface="Arial"/>
              </a:rPr>
              <a:t>of </a:t>
            </a:r>
            <a:r>
              <a:rPr sz="3600" b="1" dirty="0">
                <a:uFill>
                  <a:solidFill>
                    <a:srgbClr val="006FC0"/>
                  </a:solidFill>
                </a:uFill>
                <a:latin typeface="Arial"/>
                <a:cs typeface="Arial"/>
              </a:rPr>
              <a:t>Return </a:t>
            </a:r>
            <a:r>
              <a:rPr sz="3600" b="1" spc="-5" dirty="0">
                <a:uFill>
                  <a:solidFill>
                    <a:srgbClr val="006FC0"/>
                  </a:solidFill>
                </a:uFill>
                <a:latin typeface="Arial"/>
                <a:cs typeface="Arial"/>
              </a:rPr>
              <a:t>Method</a:t>
            </a:r>
            <a:r>
              <a:rPr sz="3600" b="1" spc="-5" dirty="0">
                <a:latin typeface="Arial"/>
                <a:cs typeface="Arial"/>
              </a:rPr>
              <a:t> </a:t>
            </a:r>
            <a:r>
              <a:rPr lang="en-US" sz="3600" b="1" dirty="0">
                <a:latin typeface="Arial"/>
                <a:cs typeface="Arial"/>
              </a:rPr>
              <a:t>–</a:t>
            </a:r>
            <a:r>
              <a:rPr sz="3600" b="1" dirty="0">
                <a:latin typeface="Arial"/>
                <a:cs typeface="Arial"/>
              </a:rPr>
              <a:t> </a:t>
            </a:r>
            <a:endParaRPr lang="en-US" sz="3600" b="1" dirty="0">
              <a:solidFill>
                <a:srgbClr val="006FC0"/>
              </a:solidFill>
              <a:latin typeface="Arial"/>
              <a:cs typeface="Arial"/>
            </a:endParaRPr>
          </a:p>
          <a:p>
            <a:pPr marL="12700" marR="5080" algn="just">
              <a:spcBef>
                <a:spcPts val="105"/>
              </a:spcBef>
            </a:pPr>
            <a:r>
              <a:rPr sz="3600" dirty="0">
                <a:latin typeface="Arial"/>
                <a:cs typeface="Arial"/>
              </a:rPr>
              <a:t>ARR means</a:t>
            </a:r>
            <a:r>
              <a:rPr sz="3600" spc="465" dirty="0">
                <a:latin typeface="Arial"/>
                <a:cs typeface="Arial"/>
              </a:rPr>
              <a:t> </a:t>
            </a:r>
            <a:r>
              <a:rPr sz="3600" dirty="0">
                <a:latin typeface="Arial"/>
                <a:cs typeface="Arial"/>
              </a:rPr>
              <a:t>the  average annual earning on </a:t>
            </a:r>
            <a:r>
              <a:rPr sz="3600" spc="5" dirty="0">
                <a:latin typeface="Arial"/>
                <a:cs typeface="Arial"/>
              </a:rPr>
              <a:t>the </a:t>
            </a:r>
            <a:r>
              <a:rPr sz="3600" dirty="0">
                <a:latin typeface="Arial"/>
                <a:cs typeface="Arial"/>
              </a:rPr>
              <a:t>project. Under this method,  profit after tax and depreciation </a:t>
            </a:r>
            <a:r>
              <a:rPr sz="3600" spc="-5" dirty="0">
                <a:latin typeface="Arial"/>
                <a:cs typeface="Arial"/>
              </a:rPr>
              <a:t>is </a:t>
            </a:r>
            <a:r>
              <a:rPr sz="3600" dirty="0">
                <a:latin typeface="Arial"/>
                <a:cs typeface="Arial"/>
              </a:rPr>
              <a:t>considered. The average  rate of return can be calculated in the following two</a:t>
            </a:r>
            <a:r>
              <a:rPr sz="3600" spc="-15" dirty="0">
                <a:latin typeface="Arial"/>
                <a:cs typeface="Arial"/>
              </a:rPr>
              <a:t> </a:t>
            </a:r>
            <a:r>
              <a:rPr sz="3600" spc="5" dirty="0">
                <a:latin typeface="Arial"/>
                <a:cs typeface="Arial"/>
              </a:rPr>
              <a:t>ways</a:t>
            </a:r>
            <a:r>
              <a:rPr sz="3600" spc="5" dirty="0">
                <a:solidFill>
                  <a:srgbClr val="888888"/>
                </a:solidFill>
                <a:latin typeface="Arial"/>
                <a:cs typeface="Arial"/>
              </a:rPr>
              <a:t>.</a:t>
            </a:r>
            <a:endParaRPr sz="3600" dirty="0">
              <a:latin typeface="Arial"/>
              <a:cs typeface="Arial"/>
            </a:endParaRPr>
          </a:p>
        </p:txBody>
      </p:sp>
      <p:sp>
        <p:nvSpPr>
          <p:cNvPr id="4" name="object 4"/>
          <p:cNvSpPr txBox="1"/>
          <p:nvPr/>
        </p:nvSpPr>
        <p:spPr>
          <a:xfrm>
            <a:off x="675127" y="4268597"/>
            <a:ext cx="5544191" cy="443711"/>
          </a:xfrm>
          <a:prstGeom prst="rect">
            <a:avLst/>
          </a:prstGeom>
        </p:spPr>
        <p:txBody>
          <a:bodyPr vert="horz" wrap="square" lIns="0" tIns="12700" rIns="0" bIns="0" rtlCol="0">
            <a:spAutoFit/>
          </a:bodyPr>
          <a:lstStyle/>
          <a:p>
            <a:pPr marL="12700">
              <a:spcBef>
                <a:spcPts val="100"/>
              </a:spcBef>
              <a:tabLst>
                <a:tab pos="4092575" algn="l"/>
              </a:tabLst>
            </a:pPr>
            <a:r>
              <a:rPr sz="2800" b="1" spc="-10" dirty="0">
                <a:latin typeface="Arial"/>
                <a:cs typeface="Arial"/>
              </a:rPr>
              <a:t>AR</a:t>
            </a:r>
            <a:r>
              <a:rPr sz="2800" b="1" spc="-5" dirty="0">
                <a:latin typeface="Arial"/>
                <a:cs typeface="Arial"/>
              </a:rPr>
              <a:t>R</a:t>
            </a:r>
            <a:r>
              <a:rPr sz="2800" b="1" spc="10" dirty="0">
                <a:latin typeface="Arial"/>
                <a:cs typeface="Arial"/>
              </a:rPr>
              <a:t> </a:t>
            </a:r>
            <a:r>
              <a:rPr sz="2800" b="1" spc="-10" dirty="0">
                <a:latin typeface="Arial"/>
                <a:cs typeface="Arial"/>
              </a:rPr>
              <a:t>o</a:t>
            </a:r>
            <a:r>
              <a:rPr sz="2800" b="1" spc="-5" dirty="0">
                <a:latin typeface="Arial"/>
                <a:cs typeface="Arial"/>
              </a:rPr>
              <a:t>n</a:t>
            </a:r>
            <a:r>
              <a:rPr sz="2800" b="1" spc="-130" dirty="0">
                <a:latin typeface="Arial"/>
                <a:cs typeface="Arial"/>
              </a:rPr>
              <a:t> </a:t>
            </a:r>
            <a:r>
              <a:rPr sz="2800" b="1" spc="-55" dirty="0">
                <a:latin typeface="Arial"/>
                <a:cs typeface="Arial"/>
              </a:rPr>
              <a:t>A</a:t>
            </a:r>
            <a:r>
              <a:rPr sz="2800" b="1" spc="-5" dirty="0">
                <a:latin typeface="Arial"/>
                <a:cs typeface="Arial"/>
              </a:rPr>
              <a:t>verage</a:t>
            </a:r>
            <a:r>
              <a:rPr sz="2800" b="1" spc="20" dirty="0">
                <a:latin typeface="Arial"/>
                <a:cs typeface="Arial"/>
              </a:rPr>
              <a:t> </a:t>
            </a:r>
            <a:r>
              <a:rPr sz="2800" b="1" spc="-5" dirty="0">
                <a:latin typeface="Arial"/>
                <a:cs typeface="Arial"/>
              </a:rPr>
              <a:t>i</a:t>
            </a:r>
            <a:r>
              <a:rPr sz="2800" b="1" spc="-15" dirty="0">
                <a:latin typeface="Arial"/>
                <a:cs typeface="Arial"/>
              </a:rPr>
              <a:t>n</a:t>
            </a:r>
            <a:r>
              <a:rPr sz="2800" b="1" dirty="0">
                <a:latin typeface="Arial"/>
                <a:cs typeface="Arial"/>
              </a:rPr>
              <a:t>vest</a:t>
            </a:r>
            <a:r>
              <a:rPr sz="2800" b="1" spc="5" dirty="0">
                <a:latin typeface="Arial"/>
                <a:cs typeface="Arial"/>
              </a:rPr>
              <a:t>m</a:t>
            </a:r>
            <a:r>
              <a:rPr sz="2800" b="1" dirty="0">
                <a:latin typeface="Arial"/>
                <a:cs typeface="Arial"/>
              </a:rPr>
              <a:t>ent</a:t>
            </a:r>
            <a:r>
              <a:rPr lang="en-US" sz="2800" b="1" dirty="0">
                <a:latin typeface="Arial"/>
                <a:cs typeface="Arial"/>
              </a:rPr>
              <a:t> </a:t>
            </a:r>
            <a:r>
              <a:rPr sz="2800" b="1" dirty="0">
                <a:latin typeface="Arial"/>
                <a:cs typeface="Arial"/>
              </a:rPr>
              <a:t>=</a:t>
            </a:r>
          </a:p>
        </p:txBody>
      </p:sp>
      <p:sp>
        <p:nvSpPr>
          <p:cNvPr id="5" name="object 5"/>
          <p:cNvSpPr txBox="1"/>
          <p:nvPr/>
        </p:nvSpPr>
        <p:spPr>
          <a:xfrm>
            <a:off x="1228985" y="5028401"/>
            <a:ext cx="5053203" cy="443711"/>
          </a:xfrm>
          <a:prstGeom prst="rect">
            <a:avLst/>
          </a:prstGeom>
        </p:spPr>
        <p:txBody>
          <a:bodyPr vert="horz" wrap="square" lIns="0" tIns="12700" rIns="0" bIns="0" rtlCol="0">
            <a:spAutoFit/>
          </a:bodyPr>
          <a:lstStyle/>
          <a:p>
            <a:pPr marL="12700">
              <a:spcBef>
                <a:spcPts val="100"/>
              </a:spcBef>
            </a:pPr>
            <a:r>
              <a:rPr sz="2800" b="1" spc="-10" dirty="0">
                <a:latin typeface="Arial"/>
                <a:cs typeface="Arial"/>
              </a:rPr>
              <a:t>ARR </a:t>
            </a:r>
            <a:r>
              <a:rPr sz="2800" b="1" spc="-5" dirty="0">
                <a:latin typeface="Arial"/>
                <a:cs typeface="Arial"/>
              </a:rPr>
              <a:t>on Initial</a:t>
            </a:r>
            <a:r>
              <a:rPr sz="2800" b="1" spc="-15" dirty="0">
                <a:latin typeface="Arial"/>
                <a:cs typeface="Arial"/>
              </a:rPr>
              <a:t> </a:t>
            </a:r>
            <a:r>
              <a:rPr sz="2800" b="1" dirty="0">
                <a:latin typeface="Arial"/>
                <a:cs typeface="Arial"/>
              </a:rPr>
              <a:t>investment</a:t>
            </a:r>
            <a:r>
              <a:rPr lang="en-US" sz="2800" b="1" dirty="0">
                <a:latin typeface="Arial"/>
                <a:cs typeface="Arial"/>
              </a:rPr>
              <a:t> =</a:t>
            </a:r>
            <a:endParaRPr sz="2800" b="1" dirty="0">
              <a:latin typeface="Arial"/>
              <a:cs typeface="Arial"/>
            </a:endParaRPr>
          </a:p>
        </p:txBody>
      </p:sp>
      <p:sp>
        <p:nvSpPr>
          <p:cNvPr id="6" name="object 6"/>
          <p:cNvSpPr txBox="1"/>
          <p:nvPr/>
        </p:nvSpPr>
        <p:spPr>
          <a:xfrm>
            <a:off x="10528554" y="4259960"/>
            <a:ext cx="838200" cy="391160"/>
          </a:xfrm>
          <a:prstGeom prst="rect">
            <a:avLst/>
          </a:prstGeom>
        </p:spPr>
        <p:txBody>
          <a:bodyPr vert="horz" wrap="square" lIns="0" tIns="12700" rIns="0" bIns="0" rtlCol="0">
            <a:spAutoFit/>
          </a:bodyPr>
          <a:lstStyle/>
          <a:p>
            <a:pPr marL="12700">
              <a:spcBef>
                <a:spcPts val="100"/>
              </a:spcBef>
              <a:tabLst>
                <a:tab pos="316865" algn="l"/>
              </a:tabLst>
            </a:pPr>
            <a:r>
              <a:rPr sz="3600" spc="-7" baseline="-13888" dirty="0">
                <a:solidFill>
                  <a:srgbClr val="252525"/>
                </a:solidFill>
                <a:latin typeface="Arial"/>
                <a:cs typeface="Arial"/>
              </a:rPr>
              <a:t>*	</a:t>
            </a:r>
            <a:r>
              <a:rPr sz="2400" spc="-10" dirty="0">
                <a:solidFill>
                  <a:srgbClr val="252525"/>
                </a:solidFill>
                <a:latin typeface="Arial"/>
                <a:cs typeface="Arial"/>
              </a:rPr>
              <a:t>100</a:t>
            </a:r>
            <a:endParaRPr sz="2400">
              <a:latin typeface="Arial"/>
              <a:cs typeface="Arial"/>
            </a:endParaRPr>
          </a:p>
        </p:txBody>
      </p:sp>
      <p:sp>
        <p:nvSpPr>
          <p:cNvPr id="7" name="object 7"/>
          <p:cNvSpPr txBox="1"/>
          <p:nvPr/>
        </p:nvSpPr>
        <p:spPr>
          <a:xfrm>
            <a:off x="7191882" y="4057269"/>
            <a:ext cx="3519803" cy="350737"/>
          </a:xfrm>
          <a:prstGeom prst="rect">
            <a:avLst/>
          </a:prstGeom>
        </p:spPr>
        <p:txBody>
          <a:bodyPr vert="horz" wrap="square" lIns="0" tIns="12065" rIns="0" bIns="0" rtlCol="0">
            <a:spAutoFit/>
          </a:bodyPr>
          <a:lstStyle/>
          <a:p>
            <a:pPr marL="12700">
              <a:spcBef>
                <a:spcPts val="95"/>
              </a:spcBef>
            </a:pPr>
            <a:r>
              <a:rPr sz="2200" b="1" spc="-10" dirty="0">
                <a:latin typeface="Arial"/>
                <a:cs typeface="Arial"/>
              </a:rPr>
              <a:t>Average </a:t>
            </a:r>
            <a:r>
              <a:rPr sz="2200" b="1" spc="-5" dirty="0">
                <a:latin typeface="Arial"/>
                <a:cs typeface="Arial"/>
              </a:rPr>
              <a:t>Profit After</a:t>
            </a:r>
            <a:r>
              <a:rPr sz="2200" b="1" spc="-155" dirty="0">
                <a:latin typeface="Arial"/>
                <a:cs typeface="Arial"/>
              </a:rPr>
              <a:t> </a:t>
            </a:r>
            <a:r>
              <a:rPr sz="2200" b="1" spc="-85" dirty="0">
                <a:latin typeface="Arial"/>
                <a:cs typeface="Arial"/>
              </a:rPr>
              <a:t>Tax</a:t>
            </a:r>
            <a:endParaRPr sz="2200" b="1" dirty="0">
              <a:latin typeface="Arial"/>
              <a:cs typeface="Arial"/>
            </a:endParaRPr>
          </a:p>
        </p:txBody>
      </p:sp>
      <p:sp>
        <p:nvSpPr>
          <p:cNvPr id="8" name="object 8"/>
          <p:cNvSpPr txBox="1"/>
          <p:nvPr/>
        </p:nvSpPr>
        <p:spPr>
          <a:xfrm>
            <a:off x="7396352" y="4464177"/>
            <a:ext cx="2979801" cy="350737"/>
          </a:xfrm>
          <a:prstGeom prst="rect">
            <a:avLst/>
          </a:prstGeom>
        </p:spPr>
        <p:txBody>
          <a:bodyPr vert="horz" wrap="square" lIns="0" tIns="12065" rIns="0" bIns="0" rtlCol="0">
            <a:spAutoFit/>
          </a:bodyPr>
          <a:lstStyle/>
          <a:p>
            <a:pPr marL="12700">
              <a:spcBef>
                <a:spcPts val="95"/>
              </a:spcBef>
            </a:pPr>
            <a:r>
              <a:rPr sz="2200" b="1" spc="-10" dirty="0">
                <a:latin typeface="Arial"/>
                <a:cs typeface="Arial"/>
              </a:rPr>
              <a:t>Average</a:t>
            </a:r>
            <a:r>
              <a:rPr sz="2200" b="1" spc="-30" dirty="0">
                <a:latin typeface="Arial"/>
                <a:cs typeface="Arial"/>
              </a:rPr>
              <a:t> </a:t>
            </a:r>
            <a:r>
              <a:rPr sz="2200" b="1" spc="-5" dirty="0">
                <a:latin typeface="Arial"/>
                <a:cs typeface="Arial"/>
              </a:rPr>
              <a:t>Investment</a:t>
            </a:r>
            <a:endParaRPr sz="2200" b="1" dirty="0">
              <a:latin typeface="Arial"/>
              <a:cs typeface="Arial"/>
            </a:endParaRPr>
          </a:p>
        </p:txBody>
      </p:sp>
      <p:sp>
        <p:nvSpPr>
          <p:cNvPr id="9" name="object 9"/>
          <p:cNvSpPr/>
          <p:nvPr/>
        </p:nvSpPr>
        <p:spPr>
          <a:xfrm>
            <a:off x="7162800" y="4457701"/>
            <a:ext cx="3200400" cy="1905"/>
          </a:xfrm>
          <a:custGeom>
            <a:avLst/>
            <a:gdLst/>
            <a:ahLst/>
            <a:cxnLst/>
            <a:rect l="l" t="t" r="r" b="b"/>
            <a:pathLst>
              <a:path w="3200400" h="1904">
                <a:moveTo>
                  <a:pt x="0" y="0"/>
                </a:moveTo>
                <a:lnTo>
                  <a:pt x="3200400" y="1524"/>
                </a:lnTo>
              </a:path>
            </a:pathLst>
          </a:custGeom>
          <a:ln w="9144">
            <a:solidFill>
              <a:srgbClr val="497DBA"/>
            </a:solidFill>
          </a:ln>
        </p:spPr>
        <p:txBody>
          <a:bodyPr wrap="square" lIns="0" tIns="0" rIns="0" bIns="0" rtlCol="0"/>
          <a:lstStyle/>
          <a:p>
            <a:endParaRPr/>
          </a:p>
        </p:txBody>
      </p:sp>
      <p:sp>
        <p:nvSpPr>
          <p:cNvPr id="10" name="object 10"/>
          <p:cNvSpPr txBox="1"/>
          <p:nvPr/>
        </p:nvSpPr>
        <p:spPr>
          <a:xfrm>
            <a:off x="10376154" y="5250257"/>
            <a:ext cx="838200" cy="391795"/>
          </a:xfrm>
          <a:prstGeom prst="rect">
            <a:avLst/>
          </a:prstGeom>
        </p:spPr>
        <p:txBody>
          <a:bodyPr vert="horz" wrap="square" lIns="0" tIns="12700" rIns="0" bIns="0" rtlCol="0">
            <a:spAutoFit/>
          </a:bodyPr>
          <a:lstStyle/>
          <a:p>
            <a:pPr marL="12700">
              <a:spcBef>
                <a:spcPts val="100"/>
              </a:spcBef>
              <a:tabLst>
                <a:tab pos="316865" algn="l"/>
              </a:tabLst>
            </a:pPr>
            <a:r>
              <a:rPr sz="2400" dirty="0">
                <a:solidFill>
                  <a:srgbClr val="252525"/>
                </a:solidFill>
                <a:latin typeface="Arial"/>
                <a:cs typeface="Arial"/>
              </a:rPr>
              <a:t>*	</a:t>
            </a:r>
            <a:r>
              <a:rPr sz="2400" spc="-5" dirty="0">
                <a:solidFill>
                  <a:srgbClr val="252525"/>
                </a:solidFill>
                <a:latin typeface="Arial"/>
                <a:cs typeface="Arial"/>
              </a:rPr>
              <a:t>100</a:t>
            </a:r>
            <a:endParaRPr sz="2400" dirty="0">
              <a:latin typeface="Arial"/>
              <a:cs typeface="Arial"/>
            </a:endParaRPr>
          </a:p>
        </p:txBody>
      </p:sp>
      <p:sp>
        <p:nvSpPr>
          <p:cNvPr id="11" name="object 11"/>
          <p:cNvSpPr txBox="1"/>
          <p:nvPr/>
        </p:nvSpPr>
        <p:spPr>
          <a:xfrm>
            <a:off x="6624953" y="5021657"/>
            <a:ext cx="3751199" cy="382156"/>
          </a:xfrm>
          <a:prstGeom prst="rect">
            <a:avLst/>
          </a:prstGeom>
        </p:spPr>
        <p:txBody>
          <a:bodyPr vert="horz" wrap="square" lIns="0" tIns="12700" rIns="0" bIns="0" rtlCol="0">
            <a:spAutoFit/>
          </a:bodyPr>
          <a:lstStyle/>
          <a:p>
            <a:pPr marL="12700">
              <a:spcBef>
                <a:spcPts val="100"/>
              </a:spcBef>
              <a:tabLst>
                <a:tab pos="579120" algn="l"/>
              </a:tabLst>
            </a:pPr>
            <a:r>
              <a:rPr sz="2400" b="1" dirty="0">
                <a:latin typeface="Arial"/>
                <a:cs typeface="Arial"/>
              </a:rPr>
              <a:t>	</a:t>
            </a:r>
            <a:r>
              <a:rPr sz="2200" b="1" spc="-10" dirty="0">
                <a:latin typeface="Arial"/>
                <a:cs typeface="Arial"/>
              </a:rPr>
              <a:t>Average </a:t>
            </a:r>
            <a:r>
              <a:rPr sz="2200" b="1" spc="-5" dirty="0">
                <a:latin typeface="Arial"/>
                <a:cs typeface="Arial"/>
              </a:rPr>
              <a:t>Profit After</a:t>
            </a:r>
            <a:r>
              <a:rPr sz="2200" b="1" spc="-150" dirty="0">
                <a:latin typeface="Arial"/>
                <a:cs typeface="Arial"/>
              </a:rPr>
              <a:t> </a:t>
            </a:r>
            <a:r>
              <a:rPr sz="2200" b="1" spc="-85" dirty="0">
                <a:latin typeface="Arial"/>
                <a:cs typeface="Arial"/>
              </a:rPr>
              <a:t>Tax</a:t>
            </a:r>
            <a:endParaRPr sz="2200" b="1" dirty="0">
              <a:latin typeface="Arial"/>
              <a:cs typeface="Arial"/>
            </a:endParaRPr>
          </a:p>
        </p:txBody>
      </p:sp>
      <p:sp>
        <p:nvSpPr>
          <p:cNvPr id="12" name="object 12"/>
          <p:cNvSpPr txBox="1"/>
          <p:nvPr/>
        </p:nvSpPr>
        <p:spPr>
          <a:xfrm>
            <a:off x="7411593" y="5455158"/>
            <a:ext cx="2951607" cy="350737"/>
          </a:xfrm>
          <a:prstGeom prst="rect">
            <a:avLst/>
          </a:prstGeom>
        </p:spPr>
        <p:txBody>
          <a:bodyPr vert="horz" wrap="square" lIns="0" tIns="12065" rIns="0" bIns="0" rtlCol="0">
            <a:spAutoFit/>
          </a:bodyPr>
          <a:lstStyle/>
          <a:p>
            <a:pPr marL="12700">
              <a:spcBef>
                <a:spcPts val="95"/>
              </a:spcBef>
            </a:pPr>
            <a:r>
              <a:rPr sz="2200" b="1" spc="-5" dirty="0">
                <a:solidFill>
                  <a:srgbClr val="252525"/>
                </a:solidFill>
                <a:latin typeface="Arial"/>
                <a:cs typeface="Arial"/>
              </a:rPr>
              <a:t>Initial</a:t>
            </a:r>
            <a:r>
              <a:rPr sz="2200" b="1" spc="-35" dirty="0">
                <a:solidFill>
                  <a:srgbClr val="252525"/>
                </a:solidFill>
                <a:latin typeface="Arial"/>
                <a:cs typeface="Arial"/>
              </a:rPr>
              <a:t> </a:t>
            </a:r>
            <a:r>
              <a:rPr sz="2200" b="1" spc="-5" dirty="0">
                <a:latin typeface="Arial"/>
                <a:cs typeface="Arial"/>
              </a:rPr>
              <a:t>Investment</a:t>
            </a:r>
            <a:endParaRPr sz="2200" b="1" dirty="0">
              <a:latin typeface="Arial"/>
              <a:cs typeface="Arial"/>
            </a:endParaRPr>
          </a:p>
        </p:txBody>
      </p:sp>
      <p:sp>
        <p:nvSpPr>
          <p:cNvPr id="13" name="object 13"/>
          <p:cNvSpPr/>
          <p:nvPr/>
        </p:nvSpPr>
        <p:spPr>
          <a:xfrm>
            <a:off x="7086600" y="5448301"/>
            <a:ext cx="3048000" cy="1905"/>
          </a:xfrm>
          <a:custGeom>
            <a:avLst/>
            <a:gdLst/>
            <a:ahLst/>
            <a:cxnLst/>
            <a:rect l="l" t="t" r="r" b="b"/>
            <a:pathLst>
              <a:path w="3048000" h="1904">
                <a:moveTo>
                  <a:pt x="0" y="0"/>
                </a:moveTo>
                <a:lnTo>
                  <a:pt x="3048000" y="1524"/>
                </a:lnTo>
              </a:path>
            </a:pathLst>
          </a:custGeom>
          <a:ln w="9144">
            <a:solidFill>
              <a:srgbClr val="497DBA"/>
            </a:solidFill>
          </a:ln>
        </p:spPr>
        <p:txBody>
          <a:bodyPr wrap="square" lIns="0" tIns="0" rIns="0" bIns="0" rtlCol="0"/>
          <a:lstStyle/>
          <a:p>
            <a:endParaRPr/>
          </a:p>
        </p:txBody>
      </p:sp>
      <p:sp>
        <p:nvSpPr>
          <p:cNvPr id="16" name="object 16"/>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22</a:t>
            </a:fld>
            <a:endParaRPr spc="-5" dirty="0"/>
          </a:p>
        </p:txBody>
      </p:sp>
      <p:sp>
        <p:nvSpPr>
          <p:cNvPr id="2" name="Date Placeholder 1">
            <a:extLst>
              <a:ext uri="{FF2B5EF4-FFF2-40B4-BE49-F238E27FC236}">
                <a16:creationId xmlns:a16="http://schemas.microsoft.com/office/drawing/2014/main" id="{9A540221-6DA1-17B4-DE0C-599B9AD74DD8}"/>
              </a:ext>
            </a:extLst>
          </p:cNvPr>
          <p:cNvSpPr>
            <a:spLocks noGrp="1"/>
          </p:cNvSpPr>
          <p:nvPr>
            <p:ph type="dt" sz="half" idx="6"/>
          </p:nvPr>
        </p:nvSpPr>
        <p:spPr/>
        <p:txBody>
          <a:bodyPr/>
          <a:lstStyle/>
          <a:p>
            <a:fld id="{355F73FA-9980-4DC7-9059-02F8A5BBC67E}" type="datetime1">
              <a:rPr lang="en-US" smtClean="0"/>
              <a:t>4/16/2025</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52" y="0"/>
            <a:ext cx="13407848" cy="7543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583998" cy="75438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5A2530-496A-04BD-F243-36D84A6A8451}"/>
              </a:ext>
            </a:extLst>
          </p:cNvPr>
          <p:cNvSpPr>
            <a:spLocks noGrp="1"/>
          </p:cNvSpPr>
          <p:nvPr>
            <p:ph type="ctrTitle"/>
          </p:nvPr>
        </p:nvSpPr>
        <p:spPr>
          <a:xfrm>
            <a:off x="755517" y="1268929"/>
            <a:ext cx="3520440" cy="4907279"/>
          </a:xfrm>
        </p:spPr>
        <p:txBody>
          <a:bodyPr>
            <a:normAutofit/>
          </a:bodyPr>
          <a:lstStyle/>
          <a:p>
            <a:r>
              <a:rPr lang="en-US">
                <a:solidFill>
                  <a:srgbClr val="FFFFFF"/>
                </a:solidFill>
              </a:rPr>
              <a:t>Numerical for Calculating ARR</a:t>
            </a:r>
          </a:p>
        </p:txBody>
      </p:sp>
      <p:sp>
        <p:nvSpPr>
          <p:cNvPr id="24" name="Arc 2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305442" y="2701026"/>
            <a:ext cx="4491776" cy="4491777"/>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ubtitle 2">
            <a:extLst>
              <a:ext uri="{FF2B5EF4-FFF2-40B4-BE49-F238E27FC236}">
                <a16:creationId xmlns:a16="http://schemas.microsoft.com/office/drawing/2014/main" id="{D3FC8C23-5524-8002-3C17-4FFECAEEA083}"/>
              </a:ext>
            </a:extLst>
          </p:cNvPr>
          <p:cNvSpPr>
            <a:spLocks noGrp="1"/>
          </p:cNvSpPr>
          <p:nvPr>
            <p:ph type="subTitle" idx="4"/>
          </p:nvPr>
        </p:nvSpPr>
        <p:spPr>
          <a:xfrm>
            <a:off x="4892038" y="650478"/>
            <a:ext cx="8366762" cy="6144181"/>
          </a:xfrm>
        </p:spPr>
        <p:txBody>
          <a:bodyPr anchor="ctr">
            <a:normAutofit/>
          </a:bodyPr>
          <a:lstStyle/>
          <a:p>
            <a:pPr algn="just">
              <a:spcAft>
                <a:spcPts val="600"/>
              </a:spcAft>
            </a:pPr>
            <a:r>
              <a:rPr lang="en-US" sz="3200" dirty="0"/>
              <a:t>A company is considering investing in a new machine that costs </a:t>
            </a:r>
            <a:r>
              <a:rPr lang="en-US" sz="3200" b="1" dirty="0"/>
              <a:t>10,00,000</a:t>
            </a:r>
            <a:r>
              <a:rPr lang="en-US" sz="3200" dirty="0"/>
              <a:t>. The machine has a useful life of </a:t>
            </a:r>
            <a:r>
              <a:rPr lang="en-US" sz="3200" b="1" dirty="0"/>
              <a:t>5 years</a:t>
            </a:r>
            <a:r>
              <a:rPr lang="en-US" sz="3200" dirty="0"/>
              <a:t> with no salvage value. The expected annual accounting profit (after depreciation) from the machine is given below:</a:t>
            </a:r>
          </a:p>
          <a:p>
            <a:pPr algn="just">
              <a:spcAft>
                <a:spcPts val="600"/>
              </a:spcAft>
              <a:buFont typeface="Arial" panose="020B0604020202020204" pitchFamily="34" charset="0"/>
              <a:buChar char="•"/>
            </a:pPr>
            <a:r>
              <a:rPr lang="en-US" sz="3200" dirty="0"/>
              <a:t>Year 1:  	120,000</a:t>
            </a:r>
          </a:p>
          <a:p>
            <a:pPr algn="just">
              <a:spcAft>
                <a:spcPts val="600"/>
              </a:spcAft>
              <a:buFont typeface="Arial" panose="020B0604020202020204" pitchFamily="34" charset="0"/>
              <a:buChar char="•"/>
            </a:pPr>
            <a:r>
              <a:rPr lang="en-US" sz="3200" dirty="0"/>
              <a:t>Year 2: 	140,000</a:t>
            </a:r>
          </a:p>
          <a:p>
            <a:pPr algn="just">
              <a:spcAft>
                <a:spcPts val="600"/>
              </a:spcAft>
              <a:buFont typeface="Arial" panose="020B0604020202020204" pitchFamily="34" charset="0"/>
              <a:buChar char="•"/>
            </a:pPr>
            <a:r>
              <a:rPr lang="en-US" sz="3200" dirty="0"/>
              <a:t>Year 3: 	160,000</a:t>
            </a:r>
          </a:p>
          <a:p>
            <a:pPr algn="just">
              <a:spcAft>
                <a:spcPts val="600"/>
              </a:spcAft>
              <a:buFont typeface="Arial" panose="020B0604020202020204" pitchFamily="34" charset="0"/>
              <a:buChar char="•"/>
            </a:pPr>
            <a:r>
              <a:rPr lang="en-US" sz="3200" dirty="0"/>
              <a:t>Year 4: 	180,000</a:t>
            </a:r>
          </a:p>
          <a:p>
            <a:pPr algn="just">
              <a:spcAft>
                <a:spcPts val="600"/>
              </a:spcAft>
              <a:buFont typeface="Arial" panose="020B0604020202020204" pitchFamily="34" charset="0"/>
              <a:buChar char="•"/>
            </a:pPr>
            <a:r>
              <a:rPr lang="en-US" sz="3200" dirty="0"/>
              <a:t>Year 5: 	200,000</a:t>
            </a:r>
          </a:p>
          <a:p>
            <a:pPr algn="just">
              <a:spcAft>
                <a:spcPts val="600"/>
              </a:spcAft>
            </a:pPr>
            <a:endParaRPr lang="en-US" sz="3200" dirty="0"/>
          </a:p>
        </p:txBody>
      </p:sp>
      <p:sp>
        <p:nvSpPr>
          <p:cNvPr id="5" name="Slide Number Placeholder 4">
            <a:extLst>
              <a:ext uri="{FF2B5EF4-FFF2-40B4-BE49-F238E27FC236}">
                <a16:creationId xmlns:a16="http://schemas.microsoft.com/office/drawing/2014/main" id="{E19C3B9F-B9D1-B073-91A1-324F5611C41B}"/>
              </a:ext>
            </a:extLst>
          </p:cNvPr>
          <p:cNvSpPr>
            <a:spLocks noGrp="1"/>
          </p:cNvSpPr>
          <p:nvPr>
            <p:ph type="sldNum" sz="quarter" idx="7"/>
          </p:nvPr>
        </p:nvSpPr>
        <p:spPr>
          <a:xfrm>
            <a:off x="10495720" y="6991985"/>
            <a:ext cx="1993458" cy="401637"/>
          </a:xfrm>
        </p:spPr>
        <p:txBody>
          <a:bodyPr>
            <a:normAutofit/>
          </a:bodyPr>
          <a:lstStyle/>
          <a:p>
            <a:pPr marL="116839">
              <a:spcAft>
                <a:spcPts val="600"/>
              </a:spcAft>
            </a:pPr>
            <a:fld id="{81D60167-4931-47E6-BA6A-407CBD079E47}" type="slidenum">
              <a:rPr lang="en-US" spc="-5" smtClean="0"/>
              <a:pPr marL="116839">
                <a:spcAft>
                  <a:spcPts val="600"/>
                </a:spcAft>
              </a:pPr>
              <a:t>23</a:t>
            </a:fld>
            <a:endParaRPr lang="en-US" spc="-5"/>
          </a:p>
        </p:txBody>
      </p:sp>
      <p:sp>
        <p:nvSpPr>
          <p:cNvPr id="6" name="Date Placeholder 5">
            <a:extLst>
              <a:ext uri="{FF2B5EF4-FFF2-40B4-BE49-F238E27FC236}">
                <a16:creationId xmlns:a16="http://schemas.microsoft.com/office/drawing/2014/main" id="{25B9D1B6-817E-3DB5-58C6-C7099167622B}"/>
              </a:ext>
            </a:extLst>
          </p:cNvPr>
          <p:cNvSpPr>
            <a:spLocks noGrp="1"/>
          </p:cNvSpPr>
          <p:nvPr>
            <p:ph type="dt" sz="half" idx="6"/>
          </p:nvPr>
        </p:nvSpPr>
        <p:spPr/>
        <p:txBody>
          <a:bodyPr/>
          <a:lstStyle/>
          <a:p>
            <a:fld id="{98075688-98FA-4A00-8401-CDD886517767}" type="datetime1">
              <a:rPr lang="en-US" smtClean="0"/>
              <a:t>4/16/2025</a:t>
            </a:fld>
            <a:endParaRPr lang="en-US"/>
          </a:p>
        </p:txBody>
      </p:sp>
    </p:spTree>
    <p:extLst>
      <p:ext uri="{BB962C8B-B14F-4D97-AF65-F5344CB8AC3E}">
        <p14:creationId xmlns:p14="http://schemas.microsoft.com/office/powerpoint/2010/main" val="13079519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3A8212E-16B6-6559-65F6-44CF91782957}"/>
              </a:ext>
            </a:extLst>
          </p:cNvPr>
          <p:cNvSpPr>
            <a:spLocks noGrp="1"/>
          </p:cNvSpPr>
          <p:nvPr>
            <p:ph type="body" idx="1"/>
          </p:nvPr>
        </p:nvSpPr>
        <p:spPr>
          <a:xfrm>
            <a:off x="523579" y="321385"/>
            <a:ext cx="12149624" cy="6894195"/>
          </a:xfrm>
        </p:spPr>
        <p:txBody>
          <a:bodyPr/>
          <a:lstStyle/>
          <a:p>
            <a:r>
              <a:rPr lang="en-US" sz="2400" b="1" dirty="0"/>
              <a:t>Solution Steps:</a:t>
            </a:r>
          </a:p>
          <a:p>
            <a:pPr>
              <a:buFont typeface="+mj-lt"/>
              <a:buAutoNum type="arabicPeriod"/>
            </a:pPr>
            <a:r>
              <a:rPr lang="en-US" sz="2400" b="1" dirty="0"/>
              <a:t>Step 1: Calculate the total profit</a:t>
            </a:r>
            <a:r>
              <a:rPr lang="en-US" sz="2400" dirty="0"/>
              <a:t> for all 5 years.</a:t>
            </a:r>
          </a:p>
          <a:p>
            <a:r>
              <a:rPr lang="en-US" sz="2400" dirty="0"/>
              <a:t>Total Profit= ₹120,000 + ₹140,000 + ₹160,000 + ₹180,000 + ₹200,000= ₹ 800,000</a:t>
            </a:r>
          </a:p>
          <a:p>
            <a:pPr>
              <a:buFont typeface="+mj-lt"/>
              <a:buAutoNum type="arabicPeriod" startAt="2"/>
            </a:pPr>
            <a:r>
              <a:rPr lang="en-US" sz="2400" b="1" dirty="0"/>
              <a:t>Step 2: Calculate the average annual profit</a:t>
            </a:r>
            <a:r>
              <a:rPr lang="en-US" sz="2400" dirty="0"/>
              <a:t>.</a:t>
            </a:r>
          </a:p>
          <a:p>
            <a:pPr lvl="5"/>
            <a:r>
              <a:rPr lang="en-US" sz="2400" dirty="0"/>
              <a:t>8,00,000\5</a:t>
            </a:r>
          </a:p>
          <a:p>
            <a:pPr lvl="5"/>
            <a:r>
              <a:rPr lang="en-US" sz="2400"/>
              <a:t>= 1,60,000</a:t>
            </a:r>
            <a:endParaRPr lang="en-US" sz="2400" dirty="0"/>
          </a:p>
          <a:p>
            <a:endParaRPr lang="en-US" sz="2400" b="1" dirty="0"/>
          </a:p>
          <a:p>
            <a:pPr>
              <a:buFont typeface="+mj-lt"/>
              <a:buAutoNum type="arabicPeriod" startAt="3"/>
            </a:pPr>
            <a:r>
              <a:rPr lang="en-US" sz="2400" b="1" dirty="0"/>
              <a:t>Step 3: Calculate the average investment</a:t>
            </a:r>
            <a:r>
              <a:rPr lang="en-US" sz="2400" dirty="0"/>
              <a:t>.</a:t>
            </a:r>
          </a:p>
          <a:p>
            <a:r>
              <a:rPr lang="en-US" sz="2400" dirty="0"/>
              <a:t>Since there is no salvage value, the average investment is calculated as:</a:t>
            </a:r>
          </a:p>
          <a:p>
            <a:r>
              <a:rPr lang="en-US" sz="2400" dirty="0"/>
              <a:t>Average Investment=Initial Investment/2</a:t>
            </a:r>
          </a:p>
          <a:p>
            <a:r>
              <a:rPr lang="en-US" sz="2400" dirty="0"/>
              <a:t>10,00,000/5 = 2,00,000</a:t>
            </a:r>
          </a:p>
          <a:p>
            <a:endParaRPr lang="en-US" sz="2400" dirty="0"/>
          </a:p>
          <a:p>
            <a:endParaRPr lang="en-US" sz="2400" dirty="0"/>
          </a:p>
          <a:p>
            <a:endParaRPr lang="en-US" sz="2400" dirty="0"/>
          </a:p>
          <a:p>
            <a:endParaRPr lang="en-US" sz="2400" dirty="0"/>
          </a:p>
          <a:p>
            <a:r>
              <a:rPr lang="en-US" sz="3200" b="1" dirty="0"/>
              <a:t>= 1,60,000/2,00,000 x100</a:t>
            </a:r>
          </a:p>
          <a:p>
            <a:r>
              <a:rPr lang="en-US" sz="3200" b="1" dirty="0"/>
              <a:t>ARR= 80%</a:t>
            </a:r>
          </a:p>
          <a:p>
            <a:endParaRPr lang="en-US" sz="2400" dirty="0"/>
          </a:p>
        </p:txBody>
      </p:sp>
      <p:sp>
        <p:nvSpPr>
          <p:cNvPr id="5" name="Slide Number Placeholder 4">
            <a:extLst>
              <a:ext uri="{FF2B5EF4-FFF2-40B4-BE49-F238E27FC236}">
                <a16:creationId xmlns:a16="http://schemas.microsoft.com/office/drawing/2014/main" id="{FD25C0C0-0DCF-83CA-BDDF-5C5797E22C5B}"/>
              </a:ext>
            </a:extLst>
          </p:cNvPr>
          <p:cNvSpPr>
            <a:spLocks noGrp="1"/>
          </p:cNvSpPr>
          <p:nvPr>
            <p:ph type="sldNum" sz="quarter" idx="7"/>
          </p:nvPr>
        </p:nvSpPr>
        <p:spPr/>
        <p:txBody>
          <a:bodyPr/>
          <a:lstStyle/>
          <a:p>
            <a:pPr marL="116839">
              <a:lnSpc>
                <a:spcPts val="1535"/>
              </a:lnSpc>
            </a:pPr>
            <a:fld id="{81D60167-4931-47E6-BA6A-407CBD079E47}" type="slidenum">
              <a:rPr lang="en-US" spc="-5" smtClean="0"/>
              <a:pPr marL="116839">
                <a:lnSpc>
                  <a:spcPts val="1535"/>
                </a:lnSpc>
              </a:pPr>
              <a:t>24</a:t>
            </a:fld>
            <a:endParaRPr lang="en-US" spc="-5" dirty="0"/>
          </a:p>
        </p:txBody>
      </p:sp>
      <p:sp>
        <p:nvSpPr>
          <p:cNvPr id="6" name="object 4">
            <a:extLst>
              <a:ext uri="{FF2B5EF4-FFF2-40B4-BE49-F238E27FC236}">
                <a16:creationId xmlns:a16="http://schemas.microsoft.com/office/drawing/2014/main" id="{DD576404-1A4F-C8B3-2562-E6540F48B6A8}"/>
              </a:ext>
            </a:extLst>
          </p:cNvPr>
          <p:cNvSpPr txBox="1"/>
          <p:nvPr/>
        </p:nvSpPr>
        <p:spPr>
          <a:xfrm>
            <a:off x="737997" y="4455540"/>
            <a:ext cx="5544191" cy="443711"/>
          </a:xfrm>
          <a:prstGeom prst="rect">
            <a:avLst/>
          </a:prstGeom>
        </p:spPr>
        <p:txBody>
          <a:bodyPr vert="horz" wrap="square" lIns="0" tIns="12700" rIns="0" bIns="0" rtlCol="0">
            <a:spAutoFit/>
          </a:bodyPr>
          <a:lstStyle/>
          <a:p>
            <a:pPr marL="12700">
              <a:spcBef>
                <a:spcPts val="100"/>
              </a:spcBef>
              <a:tabLst>
                <a:tab pos="4092575" algn="l"/>
              </a:tabLst>
            </a:pPr>
            <a:r>
              <a:rPr sz="2800" b="1" spc="-10" dirty="0">
                <a:latin typeface="Arial"/>
                <a:cs typeface="Arial"/>
              </a:rPr>
              <a:t>AR</a:t>
            </a:r>
            <a:r>
              <a:rPr sz="2800" b="1" spc="-5" dirty="0">
                <a:latin typeface="Arial"/>
                <a:cs typeface="Arial"/>
              </a:rPr>
              <a:t>R</a:t>
            </a:r>
            <a:r>
              <a:rPr sz="2800" b="1" spc="10" dirty="0">
                <a:latin typeface="Arial"/>
                <a:cs typeface="Arial"/>
              </a:rPr>
              <a:t> </a:t>
            </a:r>
            <a:r>
              <a:rPr sz="2800" b="1" spc="-10" dirty="0">
                <a:latin typeface="Arial"/>
                <a:cs typeface="Arial"/>
              </a:rPr>
              <a:t>o</a:t>
            </a:r>
            <a:r>
              <a:rPr sz="2800" b="1" spc="-5" dirty="0">
                <a:latin typeface="Arial"/>
                <a:cs typeface="Arial"/>
              </a:rPr>
              <a:t>n</a:t>
            </a:r>
            <a:r>
              <a:rPr sz="2800" b="1" spc="-130" dirty="0">
                <a:latin typeface="Arial"/>
                <a:cs typeface="Arial"/>
              </a:rPr>
              <a:t> </a:t>
            </a:r>
            <a:r>
              <a:rPr sz="2800" b="1" spc="-55" dirty="0">
                <a:latin typeface="Arial"/>
                <a:cs typeface="Arial"/>
              </a:rPr>
              <a:t>A</a:t>
            </a:r>
            <a:r>
              <a:rPr sz="2800" b="1" spc="-5" dirty="0">
                <a:latin typeface="Arial"/>
                <a:cs typeface="Arial"/>
              </a:rPr>
              <a:t>verage</a:t>
            </a:r>
            <a:r>
              <a:rPr sz="2800" b="1" spc="20" dirty="0">
                <a:latin typeface="Arial"/>
                <a:cs typeface="Arial"/>
              </a:rPr>
              <a:t> </a:t>
            </a:r>
            <a:r>
              <a:rPr sz="2800" b="1" spc="-5" dirty="0">
                <a:latin typeface="Arial"/>
                <a:cs typeface="Arial"/>
              </a:rPr>
              <a:t>i</a:t>
            </a:r>
            <a:r>
              <a:rPr sz="2800" b="1" spc="-15" dirty="0">
                <a:latin typeface="Arial"/>
                <a:cs typeface="Arial"/>
              </a:rPr>
              <a:t>n</a:t>
            </a:r>
            <a:r>
              <a:rPr sz="2800" b="1" dirty="0">
                <a:latin typeface="Arial"/>
                <a:cs typeface="Arial"/>
              </a:rPr>
              <a:t>vest</a:t>
            </a:r>
            <a:r>
              <a:rPr sz="2800" b="1" spc="5" dirty="0">
                <a:latin typeface="Arial"/>
                <a:cs typeface="Arial"/>
              </a:rPr>
              <a:t>m</a:t>
            </a:r>
            <a:r>
              <a:rPr sz="2800" b="1" dirty="0">
                <a:latin typeface="Arial"/>
                <a:cs typeface="Arial"/>
              </a:rPr>
              <a:t>ent</a:t>
            </a:r>
            <a:r>
              <a:rPr lang="en-US" sz="2800" b="1" dirty="0">
                <a:latin typeface="Arial"/>
                <a:cs typeface="Arial"/>
              </a:rPr>
              <a:t> </a:t>
            </a:r>
            <a:r>
              <a:rPr sz="2800" b="1" dirty="0">
                <a:latin typeface="Arial"/>
                <a:cs typeface="Arial"/>
              </a:rPr>
              <a:t>=</a:t>
            </a:r>
          </a:p>
        </p:txBody>
      </p:sp>
      <p:sp>
        <p:nvSpPr>
          <p:cNvPr id="7" name="object 5">
            <a:extLst>
              <a:ext uri="{FF2B5EF4-FFF2-40B4-BE49-F238E27FC236}">
                <a16:creationId xmlns:a16="http://schemas.microsoft.com/office/drawing/2014/main" id="{913390BE-CBBA-F8B0-E776-51022B2F8349}"/>
              </a:ext>
            </a:extLst>
          </p:cNvPr>
          <p:cNvSpPr txBox="1"/>
          <p:nvPr/>
        </p:nvSpPr>
        <p:spPr>
          <a:xfrm>
            <a:off x="1228985" y="5028401"/>
            <a:ext cx="5053203" cy="443711"/>
          </a:xfrm>
          <a:prstGeom prst="rect">
            <a:avLst/>
          </a:prstGeom>
        </p:spPr>
        <p:txBody>
          <a:bodyPr vert="horz" wrap="square" lIns="0" tIns="12700" rIns="0" bIns="0" rtlCol="0">
            <a:spAutoFit/>
          </a:bodyPr>
          <a:lstStyle/>
          <a:p>
            <a:pPr marL="12700">
              <a:spcBef>
                <a:spcPts val="100"/>
              </a:spcBef>
            </a:pPr>
            <a:r>
              <a:rPr sz="2800" b="1" spc="-10" dirty="0">
                <a:latin typeface="Arial"/>
                <a:cs typeface="Arial"/>
              </a:rPr>
              <a:t>ARR </a:t>
            </a:r>
            <a:r>
              <a:rPr sz="2800" b="1" spc="-5" dirty="0">
                <a:latin typeface="Arial"/>
                <a:cs typeface="Arial"/>
              </a:rPr>
              <a:t>on Initial</a:t>
            </a:r>
            <a:r>
              <a:rPr sz="2800" b="1" spc="-15" dirty="0">
                <a:latin typeface="Arial"/>
                <a:cs typeface="Arial"/>
              </a:rPr>
              <a:t> </a:t>
            </a:r>
            <a:r>
              <a:rPr sz="2800" b="1" dirty="0">
                <a:latin typeface="Arial"/>
                <a:cs typeface="Arial"/>
              </a:rPr>
              <a:t>investment</a:t>
            </a:r>
            <a:r>
              <a:rPr lang="en-US" sz="2800" b="1" dirty="0">
                <a:latin typeface="Arial"/>
                <a:cs typeface="Arial"/>
              </a:rPr>
              <a:t> =</a:t>
            </a:r>
            <a:endParaRPr sz="2800" b="1" dirty="0">
              <a:latin typeface="Arial"/>
              <a:cs typeface="Arial"/>
            </a:endParaRPr>
          </a:p>
        </p:txBody>
      </p:sp>
      <p:sp>
        <p:nvSpPr>
          <p:cNvPr id="8" name="object 6">
            <a:extLst>
              <a:ext uri="{FF2B5EF4-FFF2-40B4-BE49-F238E27FC236}">
                <a16:creationId xmlns:a16="http://schemas.microsoft.com/office/drawing/2014/main" id="{3DEEF73F-6D1F-B87C-5B3C-AC84FCBCE783}"/>
              </a:ext>
            </a:extLst>
          </p:cNvPr>
          <p:cNvSpPr txBox="1"/>
          <p:nvPr/>
        </p:nvSpPr>
        <p:spPr>
          <a:xfrm>
            <a:off x="10528554" y="4259960"/>
            <a:ext cx="838200" cy="391160"/>
          </a:xfrm>
          <a:prstGeom prst="rect">
            <a:avLst/>
          </a:prstGeom>
        </p:spPr>
        <p:txBody>
          <a:bodyPr vert="horz" wrap="square" lIns="0" tIns="12700" rIns="0" bIns="0" rtlCol="0">
            <a:spAutoFit/>
          </a:bodyPr>
          <a:lstStyle/>
          <a:p>
            <a:pPr marL="12700">
              <a:spcBef>
                <a:spcPts val="100"/>
              </a:spcBef>
              <a:tabLst>
                <a:tab pos="316865" algn="l"/>
              </a:tabLst>
            </a:pPr>
            <a:r>
              <a:rPr sz="3600" spc="-7" baseline="-13888" dirty="0">
                <a:solidFill>
                  <a:srgbClr val="252525"/>
                </a:solidFill>
                <a:latin typeface="Arial"/>
                <a:cs typeface="Arial"/>
              </a:rPr>
              <a:t>*	</a:t>
            </a:r>
            <a:r>
              <a:rPr sz="2400" spc="-10" dirty="0">
                <a:solidFill>
                  <a:srgbClr val="252525"/>
                </a:solidFill>
                <a:latin typeface="Arial"/>
                <a:cs typeface="Arial"/>
              </a:rPr>
              <a:t>100</a:t>
            </a:r>
            <a:endParaRPr sz="2400">
              <a:latin typeface="Arial"/>
              <a:cs typeface="Arial"/>
            </a:endParaRPr>
          </a:p>
        </p:txBody>
      </p:sp>
      <p:sp>
        <p:nvSpPr>
          <p:cNvPr id="9" name="object 7">
            <a:extLst>
              <a:ext uri="{FF2B5EF4-FFF2-40B4-BE49-F238E27FC236}">
                <a16:creationId xmlns:a16="http://schemas.microsoft.com/office/drawing/2014/main" id="{2ECA25DC-7E4F-51CE-284F-AC7BA3592F9D}"/>
              </a:ext>
            </a:extLst>
          </p:cNvPr>
          <p:cNvSpPr txBox="1"/>
          <p:nvPr/>
        </p:nvSpPr>
        <p:spPr>
          <a:xfrm>
            <a:off x="7191882" y="4057269"/>
            <a:ext cx="3519803" cy="350737"/>
          </a:xfrm>
          <a:prstGeom prst="rect">
            <a:avLst/>
          </a:prstGeom>
        </p:spPr>
        <p:txBody>
          <a:bodyPr vert="horz" wrap="square" lIns="0" tIns="12065" rIns="0" bIns="0" rtlCol="0">
            <a:spAutoFit/>
          </a:bodyPr>
          <a:lstStyle/>
          <a:p>
            <a:pPr marL="12700">
              <a:spcBef>
                <a:spcPts val="95"/>
              </a:spcBef>
            </a:pPr>
            <a:r>
              <a:rPr sz="2200" b="1" spc="-10" dirty="0">
                <a:latin typeface="Arial"/>
                <a:cs typeface="Arial"/>
              </a:rPr>
              <a:t>Average </a:t>
            </a:r>
            <a:r>
              <a:rPr sz="2200" b="1" spc="-5" dirty="0">
                <a:latin typeface="Arial"/>
                <a:cs typeface="Arial"/>
              </a:rPr>
              <a:t>Profit After</a:t>
            </a:r>
            <a:r>
              <a:rPr sz="2200" b="1" spc="-155" dirty="0">
                <a:latin typeface="Arial"/>
                <a:cs typeface="Arial"/>
              </a:rPr>
              <a:t> </a:t>
            </a:r>
            <a:r>
              <a:rPr sz="2200" b="1" spc="-85" dirty="0">
                <a:latin typeface="Arial"/>
                <a:cs typeface="Arial"/>
              </a:rPr>
              <a:t>Tax</a:t>
            </a:r>
            <a:endParaRPr sz="2200" b="1" dirty="0">
              <a:latin typeface="Arial"/>
              <a:cs typeface="Arial"/>
            </a:endParaRPr>
          </a:p>
        </p:txBody>
      </p:sp>
      <p:sp>
        <p:nvSpPr>
          <p:cNvPr id="10" name="object 8">
            <a:extLst>
              <a:ext uri="{FF2B5EF4-FFF2-40B4-BE49-F238E27FC236}">
                <a16:creationId xmlns:a16="http://schemas.microsoft.com/office/drawing/2014/main" id="{A6017667-9714-3400-B864-C93FBBF67A55}"/>
              </a:ext>
            </a:extLst>
          </p:cNvPr>
          <p:cNvSpPr txBox="1"/>
          <p:nvPr/>
        </p:nvSpPr>
        <p:spPr>
          <a:xfrm>
            <a:off x="7396352" y="4464177"/>
            <a:ext cx="2979801" cy="350737"/>
          </a:xfrm>
          <a:prstGeom prst="rect">
            <a:avLst/>
          </a:prstGeom>
        </p:spPr>
        <p:txBody>
          <a:bodyPr vert="horz" wrap="square" lIns="0" tIns="12065" rIns="0" bIns="0" rtlCol="0">
            <a:spAutoFit/>
          </a:bodyPr>
          <a:lstStyle/>
          <a:p>
            <a:pPr marL="12700">
              <a:spcBef>
                <a:spcPts val="95"/>
              </a:spcBef>
            </a:pPr>
            <a:r>
              <a:rPr sz="2200" b="1" spc="-10" dirty="0">
                <a:latin typeface="Arial"/>
                <a:cs typeface="Arial"/>
              </a:rPr>
              <a:t>Average</a:t>
            </a:r>
            <a:r>
              <a:rPr sz="2200" b="1" spc="-30" dirty="0">
                <a:latin typeface="Arial"/>
                <a:cs typeface="Arial"/>
              </a:rPr>
              <a:t> </a:t>
            </a:r>
            <a:r>
              <a:rPr sz="2200" b="1" spc="-5" dirty="0">
                <a:latin typeface="Arial"/>
                <a:cs typeface="Arial"/>
              </a:rPr>
              <a:t>Investment</a:t>
            </a:r>
            <a:endParaRPr sz="2200" b="1" dirty="0">
              <a:latin typeface="Arial"/>
              <a:cs typeface="Arial"/>
            </a:endParaRPr>
          </a:p>
        </p:txBody>
      </p:sp>
      <p:sp>
        <p:nvSpPr>
          <p:cNvPr id="11" name="object 9">
            <a:extLst>
              <a:ext uri="{FF2B5EF4-FFF2-40B4-BE49-F238E27FC236}">
                <a16:creationId xmlns:a16="http://schemas.microsoft.com/office/drawing/2014/main" id="{B73E13C7-C529-B934-B256-D32B6CC4CD56}"/>
              </a:ext>
            </a:extLst>
          </p:cNvPr>
          <p:cNvSpPr/>
          <p:nvPr/>
        </p:nvSpPr>
        <p:spPr>
          <a:xfrm>
            <a:off x="7162800" y="4457701"/>
            <a:ext cx="3200400" cy="1905"/>
          </a:xfrm>
          <a:custGeom>
            <a:avLst/>
            <a:gdLst/>
            <a:ahLst/>
            <a:cxnLst/>
            <a:rect l="l" t="t" r="r" b="b"/>
            <a:pathLst>
              <a:path w="3200400" h="1904">
                <a:moveTo>
                  <a:pt x="0" y="0"/>
                </a:moveTo>
                <a:lnTo>
                  <a:pt x="3200400" y="1524"/>
                </a:lnTo>
              </a:path>
            </a:pathLst>
          </a:custGeom>
          <a:ln w="9144">
            <a:solidFill>
              <a:srgbClr val="497DBA"/>
            </a:solidFill>
          </a:ln>
        </p:spPr>
        <p:txBody>
          <a:bodyPr wrap="square" lIns="0" tIns="0" rIns="0" bIns="0" rtlCol="0"/>
          <a:lstStyle/>
          <a:p>
            <a:endParaRPr/>
          </a:p>
        </p:txBody>
      </p:sp>
      <p:sp>
        <p:nvSpPr>
          <p:cNvPr id="12" name="object 10">
            <a:extLst>
              <a:ext uri="{FF2B5EF4-FFF2-40B4-BE49-F238E27FC236}">
                <a16:creationId xmlns:a16="http://schemas.microsoft.com/office/drawing/2014/main" id="{F2CE1B21-1859-4647-67F7-C32C0BBD5D4D}"/>
              </a:ext>
            </a:extLst>
          </p:cNvPr>
          <p:cNvSpPr txBox="1"/>
          <p:nvPr/>
        </p:nvSpPr>
        <p:spPr>
          <a:xfrm>
            <a:off x="10376154" y="5250257"/>
            <a:ext cx="838200" cy="391795"/>
          </a:xfrm>
          <a:prstGeom prst="rect">
            <a:avLst/>
          </a:prstGeom>
        </p:spPr>
        <p:txBody>
          <a:bodyPr vert="horz" wrap="square" lIns="0" tIns="12700" rIns="0" bIns="0" rtlCol="0">
            <a:spAutoFit/>
          </a:bodyPr>
          <a:lstStyle/>
          <a:p>
            <a:pPr marL="12700">
              <a:spcBef>
                <a:spcPts val="100"/>
              </a:spcBef>
              <a:tabLst>
                <a:tab pos="316865" algn="l"/>
              </a:tabLst>
            </a:pPr>
            <a:r>
              <a:rPr sz="2400" dirty="0">
                <a:solidFill>
                  <a:srgbClr val="252525"/>
                </a:solidFill>
                <a:latin typeface="Arial"/>
                <a:cs typeface="Arial"/>
              </a:rPr>
              <a:t>*	</a:t>
            </a:r>
            <a:r>
              <a:rPr sz="2400" spc="-5" dirty="0">
                <a:solidFill>
                  <a:srgbClr val="252525"/>
                </a:solidFill>
                <a:latin typeface="Arial"/>
                <a:cs typeface="Arial"/>
              </a:rPr>
              <a:t>100</a:t>
            </a:r>
            <a:endParaRPr sz="2400" dirty="0">
              <a:latin typeface="Arial"/>
              <a:cs typeface="Arial"/>
            </a:endParaRPr>
          </a:p>
        </p:txBody>
      </p:sp>
      <p:sp>
        <p:nvSpPr>
          <p:cNvPr id="13" name="object 11">
            <a:extLst>
              <a:ext uri="{FF2B5EF4-FFF2-40B4-BE49-F238E27FC236}">
                <a16:creationId xmlns:a16="http://schemas.microsoft.com/office/drawing/2014/main" id="{3A7169FF-D819-15FA-023F-1114227556BA}"/>
              </a:ext>
            </a:extLst>
          </p:cNvPr>
          <p:cNvSpPr txBox="1"/>
          <p:nvPr/>
        </p:nvSpPr>
        <p:spPr>
          <a:xfrm>
            <a:off x="6624953" y="5021657"/>
            <a:ext cx="3751199" cy="382156"/>
          </a:xfrm>
          <a:prstGeom prst="rect">
            <a:avLst/>
          </a:prstGeom>
        </p:spPr>
        <p:txBody>
          <a:bodyPr vert="horz" wrap="square" lIns="0" tIns="12700" rIns="0" bIns="0" rtlCol="0">
            <a:spAutoFit/>
          </a:bodyPr>
          <a:lstStyle/>
          <a:p>
            <a:pPr marL="12700">
              <a:spcBef>
                <a:spcPts val="100"/>
              </a:spcBef>
              <a:tabLst>
                <a:tab pos="579120" algn="l"/>
              </a:tabLst>
            </a:pPr>
            <a:r>
              <a:rPr sz="2400" b="1" dirty="0">
                <a:latin typeface="Arial"/>
                <a:cs typeface="Arial"/>
              </a:rPr>
              <a:t>	</a:t>
            </a:r>
            <a:r>
              <a:rPr sz="2200" b="1" spc="-10" dirty="0">
                <a:latin typeface="Arial"/>
                <a:cs typeface="Arial"/>
              </a:rPr>
              <a:t>Average </a:t>
            </a:r>
            <a:r>
              <a:rPr sz="2200" b="1" spc="-5" dirty="0">
                <a:latin typeface="Arial"/>
                <a:cs typeface="Arial"/>
              </a:rPr>
              <a:t>Profit After</a:t>
            </a:r>
            <a:r>
              <a:rPr sz="2200" b="1" spc="-150" dirty="0">
                <a:latin typeface="Arial"/>
                <a:cs typeface="Arial"/>
              </a:rPr>
              <a:t> </a:t>
            </a:r>
            <a:r>
              <a:rPr sz="2200" b="1" spc="-85" dirty="0">
                <a:latin typeface="Arial"/>
                <a:cs typeface="Arial"/>
              </a:rPr>
              <a:t>Tax</a:t>
            </a:r>
            <a:endParaRPr sz="2200" b="1" dirty="0">
              <a:latin typeface="Arial"/>
              <a:cs typeface="Arial"/>
            </a:endParaRPr>
          </a:p>
        </p:txBody>
      </p:sp>
      <p:sp>
        <p:nvSpPr>
          <p:cNvPr id="14" name="object 12">
            <a:extLst>
              <a:ext uri="{FF2B5EF4-FFF2-40B4-BE49-F238E27FC236}">
                <a16:creationId xmlns:a16="http://schemas.microsoft.com/office/drawing/2014/main" id="{8EF32669-9861-6F48-05EC-708237615115}"/>
              </a:ext>
            </a:extLst>
          </p:cNvPr>
          <p:cNvSpPr txBox="1"/>
          <p:nvPr/>
        </p:nvSpPr>
        <p:spPr>
          <a:xfrm>
            <a:off x="7411593" y="5455158"/>
            <a:ext cx="2951607" cy="350737"/>
          </a:xfrm>
          <a:prstGeom prst="rect">
            <a:avLst/>
          </a:prstGeom>
        </p:spPr>
        <p:txBody>
          <a:bodyPr vert="horz" wrap="square" lIns="0" tIns="12065" rIns="0" bIns="0" rtlCol="0">
            <a:spAutoFit/>
          </a:bodyPr>
          <a:lstStyle/>
          <a:p>
            <a:pPr marL="12700">
              <a:spcBef>
                <a:spcPts val="95"/>
              </a:spcBef>
            </a:pPr>
            <a:r>
              <a:rPr sz="2200" b="1" spc="-5" dirty="0">
                <a:solidFill>
                  <a:srgbClr val="252525"/>
                </a:solidFill>
                <a:latin typeface="Arial"/>
                <a:cs typeface="Arial"/>
              </a:rPr>
              <a:t>Initial</a:t>
            </a:r>
            <a:r>
              <a:rPr sz="2200" b="1" spc="-35" dirty="0">
                <a:solidFill>
                  <a:srgbClr val="252525"/>
                </a:solidFill>
                <a:latin typeface="Arial"/>
                <a:cs typeface="Arial"/>
              </a:rPr>
              <a:t> </a:t>
            </a:r>
            <a:r>
              <a:rPr sz="2200" b="1" spc="-5" dirty="0">
                <a:latin typeface="Arial"/>
                <a:cs typeface="Arial"/>
              </a:rPr>
              <a:t>Investment</a:t>
            </a:r>
            <a:endParaRPr sz="2200" b="1" dirty="0">
              <a:latin typeface="Arial"/>
              <a:cs typeface="Arial"/>
            </a:endParaRPr>
          </a:p>
        </p:txBody>
      </p:sp>
      <p:sp>
        <p:nvSpPr>
          <p:cNvPr id="15" name="object 13">
            <a:extLst>
              <a:ext uri="{FF2B5EF4-FFF2-40B4-BE49-F238E27FC236}">
                <a16:creationId xmlns:a16="http://schemas.microsoft.com/office/drawing/2014/main" id="{2461BA1C-E941-6CB8-845C-2E32FED9047E}"/>
              </a:ext>
            </a:extLst>
          </p:cNvPr>
          <p:cNvSpPr/>
          <p:nvPr/>
        </p:nvSpPr>
        <p:spPr>
          <a:xfrm>
            <a:off x="7086600" y="5448301"/>
            <a:ext cx="3048000" cy="1905"/>
          </a:xfrm>
          <a:custGeom>
            <a:avLst/>
            <a:gdLst/>
            <a:ahLst/>
            <a:cxnLst/>
            <a:rect l="l" t="t" r="r" b="b"/>
            <a:pathLst>
              <a:path w="3048000" h="1904">
                <a:moveTo>
                  <a:pt x="0" y="0"/>
                </a:moveTo>
                <a:lnTo>
                  <a:pt x="3048000" y="1524"/>
                </a:lnTo>
              </a:path>
            </a:pathLst>
          </a:custGeom>
          <a:ln w="9144">
            <a:solidFill>
              <a:srgbClr val="497DBA"/>
            </a:solidFill>
          </a:ln>
        </p:spPr>
        <p:txBody>
          <a:bodyPr wrap="square" lIns="0" tIns="0" rIns="0" bIns="0" rtlCol="0"/>
          <a:lstStyle/>
          <a:p>
            <a:endParaRPr/>
          </a:p>
        </p:txBody>
      </p:sp>
      <p:sp>
        <p:nvSpPr>
          <p:cNvPr id="2" name="Date Placeholder 1">
            <a:extLst>
              <a:ext uri="{FF2B5EF4-FFF2-40B4-BE49-F238E27FC236}">
                <a16:creationId xmlns:a16="http://schemas.microsoft.com/office/drawing/2014/main" id="{6A5A5EE6-7D07-096D-0011-BC0CC8D75A96}"/>
              </a:ext>
            </a:extLst>
          </p:cNvPr>
          <p:cNvSpPr>
            <a:spLocks noGrp="1"/>
          </p:cNvSpPr>
          <p:nvPr>
            <p:ph type="dt" sz="half" idx="6"/>
          </p:nvPr>
        </p:nvSpPr>
        <p:spPr/>
        <p:txBody>
          <a:bodyPr/>
          <a:lstStyle/>
          <a:p>
            <a:fld id="{3F983D2D-4263-4A5A-859F-C18BA90DFC51}" type="datetime1">
              <a:rPr lang="en-US" smtClean="0"/>
              <a:t>4/16/2025</a:t>
            </a:fld>
            <a:endParaRPr lang="en-US"/>
          </a:p>
        </p:txBody>
      </p:sp>
    </p:spTree>
    <p:extLst>
      <p:ext uri="{BB962C8B-B14F-4D97-AF65-F5344CB8AC3E}">
        <p14:creationId xmlns:p14="http://schemas.microsoft.com/office/powerpoint/2010/main" val="36611496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25595" y="266700"/>
            <a:ext cx="4160011" cy="553998"/>
          </a:xfrm>
        </p:spPr>
        <p:txBody>
          <a:bodyPr/>
          <a:lstStyle/>
          <a:p>
            <a:pPr algn="ctr"/>
            <a:r>
              <a:rPr lang="en-US" sz="3600" dirty="0">
                <a:solidFill>
                  <a:schemeClr val="tx1"/>
                </a:solidFill>
              </a:rPr>
              <a:t>ARR</a:t>
            </a:r>
            <a:endParaRPr lang="en-US" dirty="0">
              <a:solidFill>
                <a:schemeClr val="tx1"/>
              </a:solidFill>
            </a:endParaRPr>
          </a:p>
        </p:txBody>
      </p:sp>
      <p:sp>
        <p:nvSpPr>
          <p:cNvPr id="3" name="Text Placeholder 2"/>
          <p:cNvSpPr>
            <a:spLocks noGrp="1"/>
          </p:cNvSpPr>
          <p:nvPr>
            <p:ph type="body" idx="1"/>
          </p:nvPr>
        </p:nvSpPr>
        <p:spPr>
          <a:xfrm>
            <a:off x="543221" y="895826"/>
            <a:ext cx="12344400" cy="6647974"/>
          </a:xfrm>
        </p:spPr>
        <p:txBody>
          <a:bodyPr/>
          <a:lstStyle/>
          <a:p>
            <a:pPr algn="just">
              <a:buFont typeface="Wingdings" pitchFamily="2" charset="2"/>
              <a:buChar char="Ø"/>
            </a:pPr>
            <a:r>
              <a:rPr lang="en-US" sz="3600" dirty="0"/>
              <a:t>Conventional accounting concepts.</a:t>
            </a:r>
          </a:p>
          <a:p>
            <a:pPr algn="just">
              <a:buFont typeface="Wingdings" pitchFamily="2" charset="2"/>
              <a:buChar char="Ø"/>
            </a:pPr>
            <a:r>
              <a:rPr lang="en-US" sz="3600" dirty="0"/>
              <a:t>The ROR is expressed as percentage of the earnings of the investment in a particular project. Overcome the disadvantage of pay back period.</a:t>
            </a:r>
          </a:p>
          <a:p>
            <a:pPr algn="just">
              <a:buFont typeface="Wingdings" pitchFamily="2" charset="2"/>
              <a:buChar char="Ø"/>
            </a:pPr>
            <a:r>
              <a:rPr lang="en-US" sz="3600" dirty="0"/>
              <a:t>The profits under this method is calculated as </a:t>
            </a:r>
            <a:r>
              <a:rPr lang="en-US" sz="3600" b="1" i="1" dirty="0"/>
              <a:t>profit after depreciation and tax </a:t>
            </a:r>
            <a:r>
              <a:rPr lang="en-US" sz="3600" dirty="0"/>
              <a:t>of the entire life of the project.</a:t>
            </a:r>
          </a:p>
          <a:p>
            <a:pPr algn="just">
              <a:buFont typeface="Wingdings" pitchFamily="2" charset="2"/>
              <a:buChar char="Ø"/>
            </a:pPr>
            <a:r>
              <a:rPr lang="en-US" sz="3600" dirty="0"/>
              <a:t>This method of ARR is not commonly accepted in assessing the profitability of capital expenditure. Because the method  does to consider the heavy cash inflow during the project period as the earnings with be averaged. </a:t>
            </a:r>
          </a:p>
          <a:p>
            <a:pPr algn="just">
              <a:buFont typeface="Wingdings" pitchFamily="2" charset="2"/>
              <a:buChar char="Ø"/>
            </a:pPr>
            <a:r>
              <a:rPr lang="en-US" sz="3600" dirty="0"/>
              <a:t>The cash flow advantage derived by adopting different kinds of depreciation is also not considered in this method.</a:t>
            </a:r>
          </a:p>
        </p:txBody>
      </p:sp>
      <p:sp>
        <p:nvSpPr>
          <p:cNvPr id="5" name="Slide Number Placeholder 4"/>
          <p:cNvSpPr>
            <a:spLocks noGrp="1"/>
          </p:cNvSpPr>
          <p:nvPr>
            <p:ph type="sldNum" sz="quarter" idx="7"/>
          </p:nvPr>
        </p:nvSpPr>
        <p:spPr>
          <a:xfrm>
            <a:off x="15439475" y="7030056"/>
            <a:ext cx="312420" cy="192360"/>
          </a:xfrm>
        </p:spPr>
        <p:txBody>
          <a:bodyPr/>
          <a:lstStyle/>
          <a:p>
            <a:pPr marL="116839">
              <a:lnSpc>
                <a:spcPts val="1535"/>
              </a:lnSpc>
            </a:pPr>
            <a:fld id="{81D60167-4931-47E6-BA6A-407CBD079E47}" type="slidenum">
              <a:rPr lang="en-US" spc="-5"/>
              <a:pPr marL="116839">
                <a:lnSpc>
                  <a:spcPts val="1535"/>
                </a:lnSpc>
              </a:pPr>
              <a:t>25</a:t>
            </a:fld>
            <a:endParaRPr lang="en-US" spc="-5" dirty="0"/>
          </a:p>
        </p:txBody>
      </p:sp>
      <p:sp>
        <p:nvSpPr>
          <p:cNvPr id="6" name="Date Placeholder 5">
            <a:extLst>
              <a:ext uri="{FF2B5EF4-FFF2-40B4-BE49-F238E27FC236}">
                <a16:creationId xmlns:a16="http://schemas.microsoft.com/office/drawing/2014/main" id="{4C0FECF4-4649-E09A-2FB9-054BEA80B8A6}"/>
              </a:ext>
            </a:extLst>
          </p:cNvPr>
          <p:cNvSpPr>
            <a:spLocks noGrp="1"/>
          </p:cNvSpPr>
          <p:nvPr>
            <p:ph type="dt" sz="half" idx="6"/>
          </p:nvPr>
        </p:nvSpPr>
        <p:spPr/>
        <p:txBody>
          <a:bodyPr/>
          <a:lstStyle/>
          <a:p>
            <a:fld id="{4B79EB0D-A25A-48D5-BB8C-880A55714058}" type="datetime1">
              <a:rPr lang="en-US" smtClean="0"/>
              <a:t>4/16/2025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914400" y="876300"/>
            <a:ext cx="11430000" cy="2796278"/>
          </a:xfrm>
          <a:prstGeom prst="rect">
            <a:avLst/>
          </a:prstGeom>
        </p:spPr>
        <p:txBody>
          <a:bodyPr vert="horz" wrap="square" lIns="0" tIns="13335" rIns="0" bIns="0" rtlCol="0">
            <a:spAutoFit/>
          </a:bodyPr>
          <a:lstStyle/>
          <a:p>
            <a:pPr marL="12700" marR="5080" algn="just">
              <a:spcBef>
                <a:spcPts val="105"/>
              </a:spcBef>
            </a:pPr>
            <a:r>
              <a:rPr sz="3600" b="1" dirty="0">
                <a:latin typeface="Times New Roman"/>
                <a:cs typeface="Times New Roman"/>
              </a:rPr>
              <a:t>3. </a:t>
            </a:r>
            <a:r>
              <a:rPr sz="3600" b="1" spc="-5" dirty="0">
                <a:uFill>
                  <a:solidFill>
                    <a:srgbClr val="006FC0"/>
                  </a:solidFill>
                </a:uFill>
                <a:latin typeface="Times New Roman"/>
                <a:cs typeface="Times New Roman"/>
              </a:rPr>
              <a:t>Discounted Pay-Back Period Method</a:t>
            </a:r>
            <a:r>
              <a:rPr sz="3600" b="1" spc="-5" dirty="0">
                <a:latin typeface="Times New Roman"/>
                <a:cs typeface="Times New Roman"/>
              </a:rPr>
              <a:t> </a:t>
            </a:r>
            <a:r>
              <a:rPr lang="en-US" sz="3600" b="1" dirty="0">
                <a:latin typeface="Times New Roman"/>
                <a:cs typeface="Times New Roman"/>
              </a:rPr>
              <a:t>–</a:t>
            </a:r>
            <a:r>
              <a:rPr sz="3600" b="1" dirty="0">
                <a:latin typeface="Times New Roman"/>
                <a:cs typeface="Times New Roman"/>
              </a:rPr>
              <a:t> </a:t>
            </a:r>
            <a:endParaRPr lang="en-US" sz="3600" b="1" spc="-5" dirty="0">
              <a:latin typeface="Times New Roman"/>
              <a:cs typeface="Times New Roman"/>
            </a:endParaRPr>
          </a:p>
          <a:p>
            <a:pPr marL="12700" marR="5080" algn="just">
              <a:spcBef>
                <a:spcPts val="105"/>
              </a:spcBef>
            </a:pPr>
            <a:r>
              <a:rPr sz="3600" spc="-5" dirty="0">
                <a:latin typeface="Times New Roman"/>
                <a:cs typeface="Times New Roman"/>
              </a:rPr>
              <a:t>In discounted  </a:t>
            </a:r>
            <a:r>
              <a:rPr sz="3600" dirty="0">
                <a:latin typeface="Times New Roman"/>
                <a:cs typeface="Times New Roman"/>
              </a:rPr>
              <a:t>pay- </a:t>
            </a:r>
            <a:r>
              <a:rPr sz="3600" spc="-5" dirty="0">
                <a:latin typeface="Times New Roman"/>
                <a:cs typeface="Times New Roman"/>
              </a:rPr>
              <a:t>back period </a:t>
            </a:r>
            <a:r>
              <a:rPr sz="3600" dirty="0">
                <a:latin typeface="Times New Roman"/>
                <a:cs typeface="Times New Roman"/>
              </a:rPr>
              <a:t>method, the </a:t>
            </a:r>
            <a:r>
              <a:rPr sz="3600" spc="-5" dirty="0">
                <a:latin typeface="Times New Roman"/>
                <a:cs typeface="Times New Roman"/>
              </a:rPr>
              <a:t>cash </a:t>
            </a:r>
            <a:r>
              <a:rPr sz="3600" dirty="0">
                <a:latin typeface="Times New Roman"/>
                <a:cs typeface="Times New Roman"/>
              </a:rPr>
              <a:t>inflows are </a:t>
            </a:r>
            <a:r>
              <a:rPr sz="3600" spc="-5" dirty="0">
                <a:latin typeface="Times New Roman"/>
                <a:cs typeface="Times New Roman"/>
              </a:rPr>
              <a:t>discounted  </a:t>
            </a:r>
            <a:r>
              <a:rPr sz="3600" dirty="0">
                <a:latin typeface="Times New Roman"/>
                <a:cs typeface="Times New Roman"/>
              </a:rPr>
              <a:t>by </a:t>
            </a:r>
            <a:r>
              <a:rPr sz="3600" spc="-5" dirty="0">
                <a:latin typeface="Times New Roman"/>
                <a:cs typeface="Times New Roman"/>
              </a:rPr>
              <a:t>applying </a:t>
            </a:r>
            <a:r>
              <a:rPr sz="3600" dirty="0">
                <a:latin typeface="Times New Roman"/>
                <a:cs typeface="Times New Roman"/>
              </a:rPr>
              <a:t>the </a:t>
            </a:r>
            <a:r>
              <a:rPr sz="3600" spc="-5" dirty="0">
                <a:latin typeface="Times New Roman"/>
                <a:cs typeface="Times New Roman"/>
              </a:rPr>
              <a:t>present value factors </a:t>
            </a:r>
            <a:r>
              <a:rPr sz="3600" dirty="0">
                <a:latin typeface="Times New Roman"/>
                <a:cs typeface="Times New Roman"/>
              </a:rPr>
              <a:t>for </a:t>
            </a:r>
            <a:r>
              <a:rPr sz="3600" spc="-10" dirty="0">
                <a:latin typeface="Times New Roman"/>
                <a:cs typeface="Times New Roman"/>
              </a:rPr>
              <a:t>different </a:t>
            </a:r>
            <a:r>
              <a:rPr sz="3600" spc="-5" dirty="0">
                <a:latin typeface="Times New Roman"/>
                <a:cs typeface="Times New Roman"/>
              </a:rPr>
              <a:t>time  </a:t>
            </a:r>
            <a:r>
              <a:rPr sz="3600" dirty="0">
                <a:latin typeface="Times New Roman"/>
                <a:cs typeface="Times New Roman"/>
              </a:rPr>
              <a:t>periods. For this, discounted </a:t>
            </a:r>
            <a:r>
              <a:rPr sz="3600" spc="-10" dirty="0">
                <a:latin typeface="Times New Roman"/>
                <a:cs typeface="Times New Roman"/>
              </a:rPr>
              <a:t>cash </a:t>
            </a:r>
            <a:r>
              <a:rPr sz="3600" spc="-5" dirty="0">
                <a:latin typeface="Times New Roman"/>
                <a:cs typeface="Times New Roman"/>
              </a:rPr>
              <a:t>inflows </a:t>
            </a:r>
            <a:r>
              <a:rPr sz="3600" dirty="0">
                <a:latin typeface="Times New Roman"/>
                <a:cs typeface="Times New Roman"/>
              </a:rPr>
              <a:t>are </a:t>
            </a:r>
            <a:r>
              <a:rPr sz="3600" spc="-5" dirty="0">
                <a:latin typeface="Times New Roman"/>
                <a:cs typeface="Times New Roman"/>
              </a:rPr>
              <a:t>calculated  </a:t>
            </a:r>
            <a:r>
              <a:rPr sz="3600" dirty="0">
                <a:latin typeface="Times New Roman"/>
                <a:cs typeface="Times New Roman"/>
              </a:rPr>
              <a:t>by multiplying the </a:t>
            </a:r>
            <a:r>
              <a:rPr sz="3600" spc="-155" dirty="0">
                <a:latin typeface="Times New Roman"/>
                <a:cs typeface="Times New Roman"/>
              </a:rPr>
              <a:t>P.V. </a:t>
            </a:r>
            <a:r>
              <a:rPr sz="3600" spc="-5" dirty="0">
                <a:latin typeface="Times New Roman"/>
                <a:cs typeface="Times New Roman"/>
              </a:rPr>
              <a:t>factors </a:t>
            </a:r>
            <a:r>
              <a:rPr sz="3600" dirty="0">
                <a:latin typeface="Times New Roman"/>
                <a:cs typeface="Times New Roman"/>
              </a:rPr>
              <a:t>into </a:t>
            </a:r>
            <a:r>
              <a:rPr sz="3600" spc="-5" dirty="0">
                <a:latin typeface="Times New Roman"/>
                <a:cs typeface="Times New Roman"/>
              </a:rPr>
              <a:t>cash</a:t>
            </a:r>
            <a:r>
              <a:rPr sz="3600" spc="-385" dirty="0">
                <a:latin typeface="Times New Roman"/>
                <a:cs typeface="Times New Roman"/>
              </a:rPr>
              <a:t> </a:t>
            </a:r>
            <a:r>
              <a:rPr sz="3600" dirty="0">
                <a:latin typeface="Times New Roman"/>
                <a:cs typeface="Times New Roman"/>
              </a:rPr>
              <a:t>inflows.</a:t>
            </a:r>
          </a:p>
        </p:txBody>
      </p:sp>
      <p:sp>
        <p:nvSpPr>
          <p:cNvPr id="4" name="object 4"/>
          <p:cNvSpPr/>
          <p:nvPr/>
        </p:nvSpPr>
        <p:spPr>
          <a:xfrm>
            <a:off x="7086600" y="5067301"/>
            <a:ext cx="2590800" cy="1905"/>
          </a:xfrm>
          <a:custGeom>
            <a:avLst/>
            <a:gdLst/>
            <a:ahLst/>
            <a:cxnLst/>
            <a:rect l="l" t="t" r="r" b="b"/>
            <a:pathLst>
              <a:path w="2590800" h="1904">
                <a:moveTo>
                  <a:pt x="0" y="0"/>
                </a:moveTo>
                <a:lnTo>
                  <a:pt x="2590800" y="1524"/>
                </a:lnTo>
              </a:path>
            </a:pathLst>
          </a:custGeom>
          <a:ln w="9144">
            <a:solidFill>
              <a:srgbClr val="497DBA"/>
            </a:solidFill>
          </a:ln>
        </p:spPr>
        <p:txBody>
          <a:bodyPr wrap="square" lIns="0" tIns="0" rIns="0" bIns="0" rtlCol="0"/>
          <a:lstStyle/>
          <a:p>
            <a:endParaRPr/>
          </a:p>
        </p:txBody>
      </p:sp>
      <p:sp>
        <p:nvSpPr>
          <p:cNvPr id="5" name="object 5"/>
          <p:cNvSpPr txBox="1"/>
          <p:nvPr/>
        </p:nvSpPr>
        <p:spPr>
          <a:xfrm>
            <a:off x="9918955" y="4869560"/>
            <a:ext cx="668655" cy="391160"/>
          </a:xfrm>
          <a:prstGeom prst="rect">
            <a:avLst/>
          </a:prstGeom>
        </p:spPr>
        <p:txBody>
          <a:bodyPr vert="horz" wrap="square" lIns="0" tIns="12700" rIns="0" bIns="0" rtlCol="0">
            <a:spAutoFit/>
          </a:bodyPr>
          <a:lstStyle/>
          <a:p>
            <a:pPr marL="12700">
              <a:spcBef>
                <a:spcPts val="100"/>
              </a:spcBef>
              <a:tabLst>
                <a:tab pos="316865" algn="l"/>
              </a:tabLst>
            </a:pPr>
            <a:r>
              <a:rPr sz="3600" spc="-7" baseline="-13888" dirty="0">
                <a:solidFill>
                  <a:srgbClr val="252525"/>
                </a:solidFill>
                <a:latin typeface="Arial"/>
                <a:cs typeface="Arial"/>
              </a:rPr>
              <a:t>*	</a:t>
            </a:r>
            <a:r>
              <a:rPr sz="2400" spc="-10" dirty="0">
                <a:solidFill>
                  <a:srgbClr val="252525"/>
                </a:solidFill>
                <a:latin typeface="Arial"/>
                <a:cs typeface="Arial"/>
              </a:rPr>
              <a:t>12</a:t>
            </a:r>
            <a:endParaRPr sz="2400">
              <a:latin typeface="Arial"/>
              <a:cs typeface="Arial"/>
            </a:endParaRPr>
          </a:p>
        </p:txBody>
      </p:sp>
      <p:sp>
        <p:nvSpPr>
          <p:cNvPr id="6" name="object 6"/>
          <p:cNvSpPr txBox="1"/>
          <p:nvPr/>
        </p:nvSpPr>
        <p:spPr>
          <a:xfrm>
            <a:off x="6705600" y="4554981"/>
            <a:ext cx="3749420" cy="1024639"/>
          </a:xfrm>
          <a:prstGeom prst="rect">
            <a:avLst/>
          </a:prstGeom>
        </p:spPr>
        <p:txBody>
          <a:bodyPr vert="horz" wrap="square" lIns="0" tIns="85090" rIns="0" bIns="0" rtlCol="0">
            <a:spAutoFit/>
          </a:bodyPr>
          <a:lstStyle/>
          <a:p>
            <a:pPr marL="12700">
              <a:spcBef>
                <a:spcPts val="670"/>
              </a:spcBef>
            </a:pPr>
            <a:r>
              <a:rPr lang="en-US" sz="2800" b="1" dirty="0">
                <a:latin typeface="Times New Roman"/>
                <a:cs typeface="Times New Roman"/>
              </a:rPr>
              <a:t>     </a:t>
            </a:r>
            <a:r>
              <a:rPr sz="2800" b="1" dirty="0">
                <a:latin typeface="Times New Roman"/>
                <a:cs typeface="Times New Roman"/>
              </a:rPr>
              <a:t>Required</a:t>
            </a:r>
            <a:r>
              <a:rPr sz="2800" b="1" spc="-50" dirty="0">
                <a:latin typeface="Times New Roman"/>
                <a:cs typeface="Times New Roman"/>
              </a:rPr>
              <a:t> </a:t>
            </a:r>
            <a:r>
              <a:rPr sz="2800" b="1" dirty="0">
                <a:latin typeface="Times New Roman"/>
                <a:cs typeface="Times New Roman"/>
              </a:rPr>
              <a:t>inflow</a:t>
            </a:r>
          </a:p>
          <a:p>
            <a:pPr marL="12700">
              <a:spcBef>
                <a:spcPts val="580"/>
              </a:spcBef>
            </a:pPr>
            <a:r>
              <a:rPr lang="en-US" sz="2800" b="1" dirty="0">
                <a:solidFill>
                  <a:srgbClr val="252525"/>
                </a:solidFill>
                <a:latin typeface="Times New Roman"/>
                <a:cs typeface="Times New Roman"/>
              </a:rPr>
              <a:t>     </a:t>
            </a:r>
            <a:r>
              <a:rPr sz="2800" b="1" dirty="0">
                <a:solidFill>
                  <a:srgbClr val="252525"/>
                </a:solidFill>
                <a:latin typeface="Times New Roman"/>
                <a:cs typeface="Times New Roman"/>
              </a:rPr>
              <a:t>In</a:t>
            </a:r>
            <a:r>
              <a:rPr lang="en-US" sz="2800" b="1" dirty="0">
                <a:solidFill>
                  <a:srgbClr val="252525"/>
                </a:solidFill>
                <a:latin typeface="Times New Roman"/>
                <a:cs typeface="Times New Roman"/>
              </a:rPr>
              <a:t>f</a:t>
            </a:r>
            <a:r>
              <a:rPr sz="2800" b="1" spc="-5" dirty="0">
                <a:solidFill>
                  <a:srgbClr val="252525"/>
                </a:solidFill>
                <a:latin typeface="Times New Roman"/>
                <a:cs typeface="Times New Roman"/>
              </a:rPr>
              <a:t>low of </a:t>
            </a:r>
            <a:r>
              <a:rPr sz="2800" b="1" dirty="0">
                <a:solidFill>
                  <a:srgbClr val="252525"/>
                </a:solidFill>
                <a:latin typeface="Times New Roman"/>
                <a:cs typeface="Times New Roman"/>
              </a:rPr>
              <a:t>next</a:t>
            </a:r>
            <a:r>
              <a:rPr sz="2800" b="1" spc="-75" dirty="0">
                <a:solidFill>
                  <a:srgbClr val="252525"/>
                </a:solidFill>
                <a:latin typeface="Times New Roman"/>
                <a:cs typeface="Times New Roman"/>
              </a:rPr>
              <a:t> </a:t>
            </a:r>
            <a:r>
              <a:rPr sz="2800" b="1" dirty="0">
                <a:solidFill>
                  <a:srgbClr val="252525"/>
                </a:solidFill>
                <a:latin typeface="Times New Roman"/>
                <a:cs typeface="Times New Roman"/>
              </a:rPr>
              <a:t>year</a:t>
            </a:r>
            <a:endParaRPr sz="2800" b="1" dirty="0">
              <a:latin typeface="Times New Roman"/>
              <a:cs typeface="Times New Roman"/>
            </a:endParaRPr>
          </a:p>
        </p:txBody>
      </p:sp>
      <p:sp>
        <p:nvSpPr>
          <p:cNvPr id="7" name="object 7"/>
          <p:cNvSpPr txBox="1"/>
          <p:nvPr/>
        </p:nvSpPr>
        <p:spPr>
          <a:xfrm>
            <a:off x="304801" y="4866513"/>
            <a:ext cx="6540244" cy="566822"/>
          </a:xfrm>
          <a:prstGeom prst="rect">
            <a:avLst/>
          </a:prstGeom>
        </p:spPr>
        <p:txBody>
          <a:bodyPr vert="horz" wrap="square" lIns="0" tIns="12700" rIns="0" bIns="0" rtlCol="0">
            <a:spAutoFit/>
          </a:bodyPr>
          <a:lstStyle/>
          <a:p>
            <a:pPr marL="12700">
              <a:spcBef>
                <a:spcPts val="100"/>
              </a:spcBef>
            </a:pPr>
            <a:r>
              <a:rPr sz="3200" b="1" spc="-5" dirty="0">
                <a:solidFill>
                  <a:srgbClr val="252525"/>
                </a:solidFill>
                <a:latin typeface="Times New Roman"/>
                <a:cs typeface="Times New Roman"/>
              </a:rPr>
              <a:t>Dis. PBP </a:t>
            </a:r>
            <a:r>
              <a:rPr sz="3200" b="1" dirty="0">
                <a:solidFill>
                  <a:srgbClr val="252525"/>
                </a:solidFill>
                <a:latin typeface="Times New Roman"/>
                <a:cs typeface="Times New Roman"/>
              </a:rPr>
              <a:t>= </a:t>
            </a:r>
            <a:r>
              <a:rPr lang="en-US" sz="3200" b="1" dirty="0">
                <a:solidFill>
                  <a:srgbClr val="252525"/>
                </a:solidFill>
                <a:latin typeface="Times New Roman"/>
                <a:cs typeface="Times New Roman"/>
              </a:rPr>
              <a:t>         </a:t>
            </a:r>
            <a:r>
              <a:rPr sz="3200" b="1" spc="-5" dirty="0">
                <a:solidFill>
                  <a:srgbClr val="252525"/>
                </a:solidFill>
                <a:latin typeface="Times New Roman"/>
                <a:cs typeface="Times New Roman"/>
              </a:rPr>
              <a:t>Completed</a:t>
            </a:r>
            <a:r>
              <a:rPr sz="3200" spc="-5" dirty="0">
                <a:solidFill>
                  <a:srgbClr val="252525"/>
                </a:solidFill>
                <a:latin typeface="Times New Roman"/>
                <a:cs typeface="Times New Roman"/>
              </a:rPr>
              <a:t> </a:t>
            </a:r>
            <a:r>
              <a:rPr sz="3600" b="1" dirty="0">
                <a:solidFill>
                  <a:srgbClr val="252525"/>
                </a:solidFill>
                <a:latin typeface="Times New Roman"/>
                <a:cs typeface="Times New Roman"/>
              </a:rPr>
              <a:t>years </a:t>
            </a:r>
            <a:r>
              <a:rPr sz="3200" dirty="0">
                <a:solidFill>
                  <a:srgbClr val="252525"/>
                </a:solidFill>
                <a:latin typeface="Arial"/>
                <a:cs typeface="Arial"/>
              </a:rPr>
              <a:t>+</a:t>
            </a:r>
            <a:endParaRPr sz="3200" dirty="0">
              <a:latin typeface="Arial"/>
              <a:cs typeface="Arial"/>
            </a:endParaRPr>
          </a:p>
        </p:txBody>
      </p:sp>
      <p:sp>
        <p:nvSpPr>
          <p:cNvPr id="10" name="object 10"/>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26</a:t>
            </a:fld>
            <a:endParaRPr spc="-5" dirty="0"/>
          </a:p>
        </p:txBody>
      </p:sp>
      <p:sp>
        <p:nvSpPr>
          <p:cNvPr id="2" name="Date Placeholder 1">
            <a:extLst>
              <a:ext uri="{FF2B5EF4-FFF2-40B4-BE49-F238E27FC236}">
                <a16:creationId xmlns:a16="http://schemas.microsoft.com/office/drawing/2014/main" id="{2A40CAB4-49B2-A175-B2B4-B76BB26BACA1}"/>
              </a:ext>
            </a:extLst>
          </p:cNvPr>
          <p:cNvSpPr>
            <a:spLocks noGrp="1"/>
          </p:cNvSpPr>
          <p:nvPr>
            <p:ph type="dt" sz="half" idx="6"/>
          </p:nvPr>
        </p:nvSpPr>
        <p:spPr/>
        <p:txBody>
          <a:bodyPr/>
          <a:lstStyle/>
          <a:p>
            <a:fld id="{8A934FCF-9333-4309-9C5A-134F5A9F726B}" type="datetime1">
              <a:rPr lang="en-US" smtClean="0"/>
              <a:t>4/16/2025</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0" y="417195"/>
            <a:ext cx="6781800" cy="480314"/>
          </a:xfrm>
        </p:spPr>
        <p:txBody>
          <a:bodyPr/>
          <a:lstStyle/>
          <a:p>
            <a:r>
              <a:rPr lang="en-US" dirty="0">
                <a:solidFill>
                  <a:schemeClr val="tx1"/>
                </a:solidFill>
              </a:rPr>
              <a:t>4. Net present value method</a:t>
            </a:r>
            <a:br>
              <a:rPr lang="en-US" dirty="0"/>
            </a:br>
            <a:endParaRPr lang="en-US" dirty="0"/>
          </a:p>
        </p:txBody>
      </p:sp>
      <p:sp>
        <p:nvSpPr>
          <p:cNvPr id="3" name="Text Placeholder 2"/>
          <p:cNvSpPr>
            <a:spLocks noGrp="1"/>
          </p:cNvSpPr>
          <p:nvPr>
            <p:ph type="body" idx="1"/>
          </p:nvPr>
        </p:nvSpPr>
        <p:spPr>
          <a:xfrm>
            <a:off x="523578" y="1181100"/>
            <a:ext cx="12506621" cy="5416868"/>
          </a:xfrm>
        </p:spPr>
        <p:txBody>
          <a:bodyPr/>
          <a:lstStyle/>
          <a:p>
            <a:pPr algn="just">
              <a:buFont typeface="Wingdings" pitchFamily="2" charset="2"/>
              <a:buChar char="Ø"/>
            </a:pPr>
            <a:r>
              <a:rPr lang="en-US" sz="3200" dirty="0"/>
              <a:t>Recognizes the impact of time value of money. </a:t>
            </a:r>
          </a:p>
          <a:p>
            <a:pPr algn="just">
              <a:buFont typeface="Wingdings" pitchFamily="2" charset="2"/>
              <a:buChar char="Ø"/>
            </a:pPr>
            <a:r>
              <a:rPr lang="en-US" sz="3200" dirty="0"/>
              <a:t>It is considered as the best method of evaluating the capital investment proposal.</a:t>
            </a:r>
          </a:p>
          <a:p>
            <a:pPr algn="just">
              <a:buFont typeface="Wingdings" pitchFamily="2" charset="2"/>
              <a:buChar char="Ø"/>
            </a:pPr>
            <a:r>
              <a:rPr lang="en-US" sz="3200" dirty="0"/>
              <a:t>It is widely used in practice. The cash inflow to be received at different period will be discounted at a particular discount rate. </a:t>
            </a:r>
          </a:p>
          <a:p>
            <a:pPr algn="just">
              <a:buFont typeface="Wingdings" pitchFamily="2" charset="2"/>
              <a:buChar char="Ø"/>
            </a:pPr>
            <a:r>
              <a:rPr lang="en-US" sz="3200" dirty="0"/>
              <a:t>The present values of the cash inflow are compared with the original investment. </a:t>
            </a:r>
          </a:p>
          <a:p>
            <a:pPr algn="just">
              <a:buFont typeface="Wingdings" pitchFamily="2" charset="2"/>
              <a:buChar char="Ø"/>
            </a:pPr>
            <a:r>
              <a:rPr lang="en-US" sz="3200" dirty="0"/>
              <a:t>The difference between the two will be used for accept or reject criteria. If the different yields (+) positive value , the proposal is selected for investment. </a:t>
            </a:r>
          </a:p>
          <a:p>
            <a:pPr algn="just">
              <a:buFont typeface="Wingdings" pitchFamily="2" charset="2"/>
              <a:buChar char="Ø"/>
            </a:pPr>
            <a:r>
              <a:rPr lang="en-US" sz="3200" dirty="0"/>
              <a:t>If the difference shows (-) negative values, it will be rejected.</a:t>
            </a:r>
          </a:p>
        </p:txBody>
      </p:sp>
      <p:sp>
        <p:nvSpPr>
          <p:cNvPr id="5" name="Slide Number Placeholder 4"/>
          <p:cNvSpPr>
            <a:spLocks noGrp="1"/>
          </p:cNvSpPr>
          <p:nvPr>
            <p:ph type="sldNum" sz="quarter" idx="7"/>
          </p:nvPr>
        </p:nvSpPr>
        <p:spPr>
          <a:xfrm>
            <a:off x="15439475" y="7030056"/>
            <a:ext cx="312420" cy="192360"/>
          </a:xfrm>
        </p:spPr>
        <p:txBody>
          <a:bodyPr/>
          <a:lstStyle/>
          <a:p>
            <a:pPr marL="116839">
              <a:lnSpc>
                <a:spcPts val="1535"/>
              </a:lnSpc>
            </a:pPr>
            <a:fld id="{81D60167-4931-47E6-BA6A-407CBD079E47}" type="slidenum">
              <a:rPr lang="en-US" spc="-5"/>
              <a:pPr marL="116839">
                <a:lnSpc>
                  <a:spcPts val="1535"/>
                </a:lnSpc>
              </a:pPr>
              <a:t>27</a:t>
            </a:fld>
            <a:endParaRPr lang="en-US" spc="-5" dirty="0"/>
          </a:p>
        </p:txBody>
      </p:sp>
      <p:sp>
        <p:nvSpPr>
          <p:cNvPr id="6" name="Date Placeholder 5">
            <a:extLst>
              <a:ext uri="{FF2B5EF4-FFF2-40B4-BE49-F238E27FC236}">
                <a16:creationId xmlns:a16="http://schemas.microsoft.com/office/drawing/2014/main" id="{9542A60A-4102-AF6D-DBFD-A4CFE27696EC}"/>
              </a:ext>
            </a:extLst>
          </p:cNvPr>
          <p:cNvSpPr>
            <a:spLocks noGrp="1"/>
          </p:cNvSpPr>
          <p:nvPr>
            <p:ph type="dt" sz="half" idx="6"/>
          </p:nvPr>
        </p:nvSpPr>
        <p:spPr/>
        <p:txBody>
          <a:bodyPr/>
          <a:lstStyle/>
          <a:p>
            <a:fld id="{F75EFE77-C0A8-4C1C-8F8C-446F22CAEE0B}" type="datetime1">
              <a:rPr lang="en-US" smtClean="0"/>
              <a:t>4/16/2025</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2883205" y="342901"/>
            <a:ext cx="6927215" cy="505267"/>
          </a:xfrm>
          <a:prstGeom prst="rect">
            <a:avLst/>
          </a:prstGeom>
        </p:spPr>
        <p:txBody>
          <a:bodyPr vert="horz" wrap="square" lIns="0" tIns="12700" rIns="0" bIns="0" rtlCol="0">
            <a:spAutoFit/>
          </a:bodyPr>
          <a:lstStyle/>
          <a:p>
            <a:pPr marL="12700">
              <a:spcBef>
                <a:spcPts val="100"/>
              </a:spcBef>
            </a:pPr>
            <a:r>
              <a:rPr sz="3200" dirty="0">
                <a:solidFill>
                  <a:schemeClr val="tx1"/>
                </a:solidFill>
                <a:latin typeface="Times New Roman"/>
                <a:cs typeface="Times New Roman"/>
              </a:rPr>
              <a:t>Discounting Criteria: Net </a:t>
            </a:r>
            <a:r>
              <a:rPr sz="3200" spc="-10" dirty="0">
                <a:solidFill>
                  <a:schemeClr val="tx1"/>
                </a:solidFill>
                <a:latin typeface="Times New Roman"/>
                <a:cs typeface="Times New Roman"/>
              </a:rPr>
              <a:t>Present</a:t>
            </a:r>
            <a:r>
              <a:rPr sz="3200" spc="-165" dirty="0">
                <a:solidFill>
                  <a:schemeClr val="tx1"/>
                </a:solidFill>
                <a:latin typeface="Times New Roman"/>
                <a:cs typeface="Times New Roman"/>
              </a:rPr>
              <a:t> </a:t>
            </a:r>
            <a:r>
              <a:rPr sz="3200" spc="-60" dirty="0">
                <a:solidFill>
                  <a:schemeClr val="tx1"/>
                </a:solidFill>
                <a:latin typeface="Times New Roman"/>
                <a:cs typeface="Times New Roman"/>
              </a:rPr>
              <a:t>Value</a:t>
            </a:r>
            <a:endParaRPr sz="3200">
              <a:solidFill>
                <a:schemeClr val="tx1"/>
              </a:solidFill>
              <a:latin typeface="Times New Roman"/>
              <a:cs typeface="Times New Roman"/>
            </a:endParaRPr>
          </a:p>
        </p:txBody>
      </p:sp>
      <p:sp>
        <p:nvSpPr>
          <p:cNvPr id="10" name="object 10"/>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28</a:t>
            </a:fld>
            <a:endParaRPr spc="-5" dirty="0"/>
          </a:p>
        </p:txBody>
      </p:sp>
      <p:sp>
        <p:nvSpPr>
          <p:cNvPr id="6" name="object 6"/>
          <p:cNvSpPr txBox="1"/>
          <p:nvPr/>
        </p:nvSpPr>
        <p:spPr>
          <a:xfrm>
            <a:off x="523580" y="1562101"/>
            <a:ext cx="12430420" cy="3393493"/>
          </a:xfrm>
          <a:prstGeom prst="rect">
            <a:avLst/>
          </a:prstGeom>
        </p:spPr>
        <p:txBody>
          <a:bodyPr vert="horz" wrap="square" lIns="0" tIns="12700" rIns="0" bIns="0" rtlCol="0">
            <a:spAutoFit/>
          </a:bodyPr>
          <a:lstStyle/>
          <a:p>
            <a:pPr marL="12700">
              <a:spcBef>
                <a:spcPts val="100"/>
              </a:spcBef>
              <a:tabLst>
                <a:tab pos="1492250" algn="l"/>
                <a:tab pos="1958975" algn="l"/>
                <a:tab pos="3510279" algn="l"/>
                <a:tab pos="4848860" algn="l"/>
                <a:tab pos="5603240" algn="l"/>
                <a:tab pos="6727825" algn="l"/>
              </a:tabLst>
            </a:pPr>
            <a:r>
              <a:rPr lang="en-US" sz="3200" b="1" spc="5" dirty="0">
                <a:cs typeface="Times New Roman"/>
              </a:rPr>
              <a:t>4</a:t>
            </a:r>
            <a:r>
              <a:rPr lang="en-US" sz="3200" dirty="0">
                <a:cs typeface="Times New Roman"/>
              </a:rPr>
              <a:t>.</a:t>
            </a:r>
            <a:r>
              <a:rPr lang="en-US" sz="3200" b="1" dirty="0">
                <a:uFill>
                  <a:solidFill>
                    <a:srgbClr val="006FC0"/>
                  </a:solidFill>
                </a:uFill>
                <a:cs typeface="Times New Roman"/>
              </a:rPr>
              <a:t>N</a:t>
            </a:r>
            <a:r>
              <a:rPr lang="en-US" sz="3200" b="1" spc="-15" dirty="0">
                <a:uFill>
                  <a:solidFill>
                    <a:srgbClr val="006FC0"/>
                  </a:solidFill>
                </a:uFill>
                <a:cs typeface="Times New Roman"/>
              </a:rPr>
              <a:t>e</a:t>
            </a:r>
            <a:r>
              <a:rPr lang="en-US" sz="3200" b="1" dirty="0">
                <a:uFill>
                  <a:solidFill>
                    <a:srgbClr val="006FC0"/>
                  </a:solidFill>
                </a:uFill>
                <a:cs typeface="Times New Roman"/>
              </a:rPr>
              <a:t>t P</a:t>
            </a:r>
            <a:r>
              <a:rPr lang="en-US" sz="3200" b="1" spc="-50" dirty="0">
                <a:uFill>
                  <a:solidFill>
                    <a:srgbClr val="006FC0"/>
                  </a:solidFill>
                </a:uFill>
                <a:cs typeface="Times New Roman"/>
              </a:rPr>
              <a:t>r</a:t>
            </a:r>
            <a:r>
              <a:rPr lang="en-US" sz="3200" b="1" spc="-20" dirty="0">
                <a:uFill>
                  <a:solidFill>
                    <a:srgbClr val="006FC0"/>
                  </a:solidFill>
                </a:uFill>
                <a:cs typeface="Times New Roman"/>
              </a:rPr>
              <a:t>e</a:t>
            </a:r>
            <a:r>
              <a:rPr lang="en-US" sz="3200" b="1" dirty="0">
                <a:uFill>
                  <a:solidFill>
                    <a:srgbClr val="006FC0"/>
                  </a:solidFill>
                </a:uFill>
                <a:cs typeface="Times New Roman"/>
              </a:rPr>
              <a:t>s</a:t>
            </a:r>
            <a:r>
              <a:rPr lang="en-US" sz="3200" b="1" spc="-15" dirty="0">
                <a:uFill>
                  <a:solidFill>
                    <a:srgbClr val="006FC0"/>
                  </a:solidFill>
                </a:uFill>
                <a:cs typeface="Times New Roman"/>
              </a:rPr>
              <a:t>e</a:t>
            </a:r>
            <a:r>
              <a:rPr lang="en-US" sz="3200" b="1" dirty="0">
                <a:uFill>
                  <a:solidFill>
                    <a:srgbClr val="006FC0"/>
                  </a:solidFill>
                </a:uFill>
                <a:cs typeface="Times New Roman"/>
              </a:rPr>
              <a:t>nt </a:t>
            </a:r>
            <a:r>
              <a:rPr lang="en-US" sz="3200" b="1" spc="-235" dirty="0">
                <a:uFill>
                  <a:solidFill>
                    <a:srgbClr val="006FC0"/>
                  </a:solidFill>
                </a:uFill>
                <a:cs typeface="Times New Roman"/>
              </a:rPr>
              <a:t>V</a:t>
            </a:r>
            <a:r>
              <a:rPr lang="en-US" sz="3200" b="1" dirty="0">
                <a:uFill>
                  <a:solidFill>
                    <a:srgbClr val="006FC0"/>
                  </a:solidFill>
                </a:uFill>
                <a:cs typeface="Times New Roman"/>
              </a:rPr>
              <a:t>alue Met</a:t>
            </a:r>
            <a:r>
              <a:rPr lang="en-US" sz="3200" b="1" spc="-15" dirty="0">
                <a:uFill>
                  <a:solidFill>
                    <a:srgbClr val="006FC0"/>
                  </a:solidFill>
                </a:uFill>
                <a:cs typeface="Times New Roman"/>
              </a:rPr>
              <a:t>h</a:t>
            </a:r>
            <a:r>
              <a:rPr lang="en-US" sz="3200" b="1" dirty="0">
                <a:uFill>
                  <a:solidFill>
                    <a:srgbClr val="006FC0"/>
                  </a:solidFill>
                </a:uFill>
                <a:cs typeface="Times New Roman"/>
              </a:rPr>
              <a:t>o</a:t>
            </a:r>
            <a:r>
              <a:rPr lang="en-US" sz="3200" b="1" spc="5" dirty="0">
                <a:uFill>
                  <a:solidFill>
                    <a:srgbClr val="006FC0"/>
                  </a:solidFill>
                </a:uFill>
                <a:cs typeface="Times New Roman"/>
              </a:rPr>
              <a:t>d</a:t>
            </a:r>
            <a:r>
              <a:rPr lang="en-US" sz="3200" b="1" spc="-20" dirty="0">
                <a:cs typeface="Times New Roman"/>
              </a:rPr>
              <a:t>: </a:t>
            </a:r>
            <a:r>
              <a:rPr lang="en-US" sz="3200" dirty="0">
                <a:cs typeface="Times New Roman"/>
              </a:rPr>
              <a:t>It i</a:t>
            </a:r>
            <a:r>
              <a:rPr lang="en-US" sz="3200" spc="-5" dirty="0">
                <a:cs typeface="Times New Roman"/>
              </a:rPr>
              <a:t>s </a:t>
            </a:r>
            <a:r>
              <a:rPr lang="en-US" sz="3200" dirty="0">
                <a:cs typeface="Times New Roman"/>
              </a:rPr>
              <a:t>t</a:t>
            </a:r>
            <a:r>
              <a:rPr lang="en-US" sz="3200" spc="-10" dirty="0">
                <a:cs typeface="Times New Roman"/>
              </a:rPr>
              <a:t>h</a:t>
            </a:r>
            <a:r>
              <a:rPr lang="en-US" sz="3200" dirty="0">
                <a:cs typeface="Times New Roman"/>
              </a:rPr>
              <a:t>e best </a:t>
            </a:r>
            <a:r>
              <a:rPr lang="en-US" sz="3200" spc="-20" dirty="0">
                <a:cs typeface="Times New Roman"/>
              </a:rPr>
              <a:t>m</a:t>
            </a:r>
            <a:r>
              <a:rPr lang="en-US" sz="3200" dirty="0">
                <a:cs typeface="Times New Roman"/>
              </a:rPr>
              <a:t>ethod for </a:t>
            </a:r>
            <a:r>
              <a:rPr sz="3200" dirty="0">
                <a:cs typeface="Times New Roman"/>
              </a:rPr>
              <a:t>ev</a:t>
            </a:r>
            <a:r>
              <a:rPr sz="3200" spc="-10" dirty="0">
                <a:cs typeface="Times New Roman"/>
              </a:rPr>
              <a:t>a</a:t>
            </a:r>
            <a:r>
              <a:rPr sz="3200" dirty="0">
                <a:cs typeface="Times New Roman"/>
              </a:rPr>
              <a:t>lu</a:t>
            </a:r>
            <a:r>
              <a:rPr sz="3200" spc="-10" dirty="0">
                <a:cs typeface="Times New Roman"/>
              </a:rPr>
              <a:t>at</a:t>
            </a:r>
            <a:r>
              <a:rPr sz="3200" dirty="0">
                <a:cs typeface="Times New Roman"/>
              </a:rPr>
              <a:t>ion	</a:t>
            </a:r>
            <a:r>
              <a:rPr sz="3200" spc="-5" dirty="0">
                <a:cs typeface="Times New Roman"/>
              </a:rPr>
              <a:t>o</a:t>
            </a:r>
            <a:r>
              <a:rPr sz="3200" dirty="0">
                <a:cs typeface="Times New Roman"/>
              </a:rPr>
              <a:t>f</a:t>
            </a:r>
            <a:r>
              <a:rPr lang="en-US" sz="3200" dirty="0">
                <a:cs typeface="Times New Roman"/>
              </a:rPr>
              <a:t> </a:t>
            </a:r>
            <a:r>
              <a:rPr sz="3200" dirty="0">
                <a:cs typeface="Times New Roman"/>
              </a:rPr>
              <a:t>inves</a:t>
            </a:r>
            <a:r>
              <a:rPr sz="3200" spc="5" dirty="0">
                <a:cs typeface="Times New Roman"/>
              </a:rPr>
              <a:t>t</a:t>
            </a:r>
            <a:r>
              <a:rPr sz="3200" spc="-25" dirty="0">
                <a:cs typeface="Times New Roman"/>
              </a:rPr>
              <a:t>m</a:t>
            </a:r>
            <a:r>
              <a:rPr sz="3200" dirty="0">
                <a:cs typeface="Times New Roman"/>
              </a:rPr>
              <a:t>ent	</a:t>
            </a:r>
            <a:r>
              <a:rPr sz="3200" spc="-15" dirty="0">
                <a:cs typeface="Times New Roman"/>
              </a:rPr>
              <a:t>p</a:t>
            </a:r>
            <a:r>
              <a:rPr sz="3200" dirty="0">
                <a:cs typeface="Times New Roman"/>
              </a:rPr>
              <a:t>ropos</a:t>
            </a:r>
            <a:r>
              <a:rPr sz="3200" spc="-10" dirty="0">
                <a:cs typeface="Times New Roman"/>
              </a:rPr>
              <a:t>a</a:t>
            </a:r>
            <a:r>
              <a:rPr sz="3200" dirty="0">
                <a:cs typeface="Times New Roman"/>
              </a:rPr>
              <a:t>l.</a:t>
            </a:r>
            <a:r>
              <a:rPr lang="en-US" sz="3200" dirty="0">
                <a:cs typeface="Times New Roman"/>
              </a:rPr>
              <a:t> </a:t>
            </a:r>
            <a:r>
              <a:rPr sz="3200" dirty="0">
                <a:cs typeface="Times New Roman"/>
              </a:rPr>
              <a:t>T</a:t>
            </a:r>
            <a:r>
              <a:rPr sz="3200" spc="-20" dirty="0">
                <a:cs typeface="Times New Roman"/>
              </a:rPr>
              <a:t>h</a:t>
            </a:r>
            <a:r>
              <a:rPr sz="3200" dirty="0">
                <a:cs typeface="Times New Roman"/>
              </a:rPr>
              <a:t>is</a:t>
            </a:r>
            <a:r>
              <a:rPr lang="en-US" sz="3200" dirty="0">
                <a:cs typeface="Times New Roman"/>
              </a:rPr>
              <a:t> </a:t>
            </a:r>
            <a:r>
              <a:rPr sz="3200" spc="-25" dirty="0">
                <a:cs typeface="Times New Roman"/>
              </a:rPr>
              <a:t>m</a:t>
            </a:r>
            <a:r>
              <a:rPr sz="3200" dirty="0">
                <a:cs typeface="Times New Roman"/>
              </a:rPr>
              <a:t>ethod</a:t>
            </a:r>
            <a:r>
              <a:rPr lang="en-US" sz="3200" dirty="0">
                <a:cs typeface="Times New Roman"/>
              </a:rPr>
              <a:t> </a:t>
            </a:r>
            <a:r>
              <a:rPr sz="3200" dirty="0">
                <a:cs typeface="Times New Roman"/>
              </a:rPr>
              <a:t>t</a:t>
            </a:r>
            <a:r>
              <a:rPr sz="3200" spc="5" dirty="0">
                <a:cs typeface="Times New Roman"/>
              </a:rPr>
              <a:t>a</a:t>
            </a:r>
            <a:r>
              <a:rPr sz="3200" spc="-10" dirty="0">
                <a:cs typeface="Times New Roman"/>
              </a:rPr>
              <a:t>k</a:t>
            </a:r>
            <a:r>
              <a:rPr sz="3200" dirty="0">
                <a:cs typeface="Times New Roman"/>
              </a:rPr>
              <a:t>es</a:t>
            </a:r>
            <a:r>
              <a:rPr lang="en-US" sz="3200" dirty="0">
                <a:cs typeface="Times New Roman"/>
              </a:rPr>
              <a:t> into </a:t>
            </a:r>
            <a:r>
              <a:rPr sz="3200" dirty="0">
                <a:cs typeface="Times New Roman"/>
              </a:rPr>
              <a:t>account </a:t>
            </a:r>
            <a:r>
              <a:rPr sz="3200" spc="-5" dirty="0">
                <a:cs typeface="Times New Roman"/>
              </a:rPr>
              <a:t>time </a:t>
            </a:r>
            <a:r>
              <a:rPr sz="3200" dirty="0">
                <a:cs typeface="Times New Roman"/>
              </a:rPr>
              <a:t>value of</a:t>
            </a:r>
            <a:r>
              <a:rPr sz="3200" spc="-40" dirty="0">
                <a:cs typeface="Times New Roman"/>
              </a:rPr>
              <a:t> </a:t>
            </a:r>
            <a:r>
              <a:rPr sz="3200" spc="-30" dirty="0">
                <a:cs typeface="Times New Roman"/>
              </a:rPr>
              <a:t>money.</a:t>
            </a:r>
            <a:endParaRPr lang="en-US" sz="3200" spc="-30" dirty="0">
              <a:cs typeface="Times New Roman"/>
            </a:endParaRPr>
          </a:p>
          <a:p>
            <a:pPr marL="94615">
              <a:spcBef>
                <a:spcPts val="615"/>
              </a:spcBef>
              <a:tabLst>
                <a:tab pos="4001135" algn="l"/>
              </a:tabLst>
            </a:pPr>
            <a:r>
              <a:rPr sz="4000" b="1" dirty="0">
                <a:solidFill>
                  <a:srgbClr val="252525"/>
                </a:solidFill>
                <a:cs typeface="Times New Roman"/>
              </a:rPr>
              <a:t>NPV</a:t>
            </a:r>
            <a:r>
              <a:rPr lang="en-US" sz="4000" b="1" dirty="0">
                <a:solidFill>
                  <a:srgbClr val="252525"/>
                </a:solidFill>
                <a:cs typeface="Times New Roman"/>
              </a:rPr>
              <a:t> </a:t>
            </a:r>
            <a:r>
              <a:rPr sz="4000" b="1" dirty="0">
                <a:solidFill>
                  <a:srgbClr val="252525"/>
                </a:solidFill>
                <a:cs typeface="Times New Roman"/>
              </a:rPr>
              <a:t>= PV of inflows</a:t>
            </a:r>
            <a:r>
              <a:rPr lang="en-US" sz="4000" b="1" dirty="0">
                <a:solidFill>
                  <a:srgbClr val="252525"/>
                </a:solidFill>
                <a:cs typeface="Times New Roman"/>
              </a:rPr>
              <a:t> </a:t>
            </a:r>
            <a:r>
              <a:rPr sz="4000" b="1" dirty="0">
                <a:solidFill>
                  <a:srgbClr val="252525"/>
                </a:solidFill>
                <a:cs typeface="Times New Roman"/>
              </a:rPr>
              <a:t>-</a:t>
            </a:r>
            <a:r>
              <a:rPr sz="4000" b="1" spc="-90" dirty="0">
                <a:solidFill>
                  <a:srgbClr val="252525"/>
                </a:solidFill>
                <a:cs typeface="Times New Roman"/>
              </a:rPr>
              <a:t> </a:t>
            </a:r>
            <a:r>
              <a:rPr sz="4000" b="1" dirty="0">
                <a:solidFill>
                  <a:srgbClr val="252525"/>
                </a:solidFill>
                <a:cs typeface="Times New Roman"/>
              </a:rPr>
              <a:t>PV</a:t>
            </a:r>
            <a:r>
              <a:rPr sz="4000" b="1" spc="-40" dirty="0">
                <a:solidFill>
                  <a:srgbClr val="252525"/>
                </a:solidFill>
                <a:cs typeface="Times New Roman"/>
              </a:rPr>
              <a:t> </a:t>
            </a:r>
            <a:r>
              <a:rPr sz="4000" b="1" dirty="0">
                <a:solidFill>
                  <a:srgbClr val="252525"/>
                </a:solidFill>
                <a:cs typeface="Times New Roman"/>
              </a:rPr>
              <a:t>of	outflows</a:t>
            </a:r>
            <a:endParaRPr lang="en-US" sz="4000" b="1" dirty="0">
              <a:solidFill>
                <a:srgbClr val="252525"/>
              </a:solidFill>
              <a:cs typeface="Times New Roman"/>
            </a:endParaRPr>
          </a:p>
          <a:p>
            <a:pPr marL="94615">
              <a:spcBef>
                <a:spcPts val="615"/>
              </a:spcBef>
              <a:tabLst>
                <a:tab pos="4001135" algn="l"/>
              </a:tabLst>
            </a:pPr>
            <a:endParaRPr lang="en-US" sz="3200" dirty="0">
              <a:cs typeface="Times New Roman"/>
            </a:endParaRPr>
          </a:p>
          <a:p>
            <a:pPr marL="276225" marR="84455" indent="-276225">
              <a:lnSpc>
                <a:spcPct val="118800"/>
              </a:lnSpc>
              <a:spcBef>
                <a:spcPts val="35"/>
              </a:spcBef>
              <a:buSzPct val="96153"/>
              <a:buFont typeface="Wingdings"/>
              <a:buChar char=""/>
              <a:tabLst>
                <a:tab pos="276225" algn="l"/>
                <a:tab pos="4928235" algn="l"/>
                <a:tab pos="6410960" algn="l"/>
              </a:tabLst>
            </a:pPr>
            <a:r>
              <a:rPr sz="3200" b="1" dirty="0">
                <a:uFill>
                  <a:solidFill>
                    <a:srgbClr val="006FC0"/>
                  </a:solidFill>
                </a:uFill>
                <a:cs typeface="Times New Roman"/>
              </a:rPr>
              <a:t>E</a:t>
            </a:r>
            <a:r>
              <a:rPr sz="3200" b="1" spc="10" dirty="0">
                <a:uFill>
                  <a:solidFill>
                    <a:srgbClr val="006FC0"/>
                  </a:solidFill>
                </a:uFill>
                <a:cs typeface="Times New Roman"/>
              </a:rPr>
              <a:t>v</a:t>
            </a:r>
            <a:r>
              <a:rPr sz="3200" b="1" spc="5" dirty="0">
                <a:uFill>
                  <a:solidFill>
                    <a:srgbClr val="006FC0"/>
                  </a:solidFill>
                </a:uFill>
                <a:cs typeface="Times New Roman"/>
              </a:rPr>
              <a:t>a</a:t>
            </a:r>
            <a:r>
              <a:rPr sz="3200" b="1" dirty="0">
                <a:uFill>
                  <a:solidFill>
                    <a:srgbClr val="006FC0"/>
                  </a:solidFill>
                </a:uFill>
                <a:cs typeface="Times New Roman"/>
              </a:rPr>
              <a:t>lu</a:t>
            </a:r>
            <a:r>
              <a:rPr sz="3200" b="1" spc="10" dirty="0">
                <a:uFill>
                  <a:solidFill>
                    <a:srgbClr val="006FC0"/>
                  </a:solidFill>
                </a:uFill>
                <a:cs typeface="Times New Roman"/>
              </a:rPr>
              <a:t>a</a:t>
            </a:r>
            <a:r>
              <a:rPr sz="3200" b="1" dirty="0">
                <a:uFill>
                  <a:solidFill>
                    <a:srgbClr val="006FC0"/>
                  </a:solidFill>
                </a:uFill>
                <a:cs typeface="Times New Roman"/>
              </a:rPr>
              <a:t>tion</a:t>
            </a:r>
            <a:r>
              <a:rPr sz="3200" b="1" spc="-30" dirty="0">
                <a:uFill>
                  <a:solidFill>
                    <a:srgbClr val="006FC0"/>
                  </a:solidFill>
                </a:uFill>
                <a:cs typeface="Times New Roman"/>
              </a:rPr>
              <a:t> </a:t>
            </a:r>
            <a:r>
              <a:rPr sz="3200" b="1" spc="5" dirty="0">
                <a:uFill>
                  <a:solidFill>
                    <a:srgbClr val="006FC0"/>
                  </a:solidFill>
                </a:uFill>
                <a:cs typeface="Times New Roman"/>
              </a:rPr>
              <a:t>o</a:t>
            </a:r>
            <a:r>
              <a:rPr sz="3200" b="1" dirty="0">
                <a:uFill>
                  <a:solidFill>
                    <a:srgbClr val="006FC0"/>
                  </a:solidFill>
                </a:uFill>
                <a:cs typeface="Times New Roman"/>
              </a:rPr>
              <a:t>f</a:t>
            </a:r>
            <a:r>
              <a:rPr sz="3200" b="1" spc="-20" dirty="0">
                <a:uFill>
                  <a:solidFill>
                    <a:srgbClr val="006FC0"/>
                  </a:solidFill>
                </a:uFill>
                <a:cs typeface="Times New Roman"/>
              </a:rPr>
              <a:t> </a:t>
            </a:r>
            <a:r>
              <a:rPr sz="3200" b="1" dirty="0">
                <a:uFill>
                  <a:solidFill>
                    <a:srgbClr val="006FC0"/>
                  </a:solidFill>
                </a:uFill>
                <a:cs typeface="Times New Roman"/>
              </a:rPr>
              <a:t>Net</a:t>
            </a:r>
            <a:r>
              <a:rPr sz="3200" b="1" spc="-15" dirty="0">
                <a:uFill>
                  <a:solidFill>
                    <a:srgbClr val="006FC0"/>
                  </a:solidFill>
                </a:uFill>
                <a:cs typeface="Times New Roman"/>
              </a:rPr>
              <a:t> </a:t>
            </a:r>
            <a:r>
              <a:rPr sz="3200" b="1" dirty="0">
                <a:uFill>
                  <a:solidFill>
                    <a:srgbClr val="006FC0"/>
                  </a:solidFill>
                </a:uFill>
                <a:cs typeface="Times New Roman"/>
              </a:rPr>
              <a:t>P</a:t>
            </a:r>
            <a:r>
              <a:rPr sz="3200" b="1" spc="-50" dirty="0">
                <a:uFill>
                  <a:solidFill>
                    <a:srgbClr val="006FC0"/>
                  </a:solidFill>
                </a:uFill>
                <a:cs typeface="Times New Roman"/>
              </a:rPr>
              <a:t>r</a:t>
            </a:r>
            <a:r>
              <a:rPr sz="3200" b="1" dirty="0">
                <a:uFill>
                  <a:solidFill>
                    <a:srgbClr val="006FC0"/>
                  </a:solidFill>
                </a:uFill>
                <a:cs typeface="Times New Roman"/>
              </a:rPr>
              <a:t>e</a:t>
            </a:r>
            <a:r>
              <a:rPr sz="3200" b="1" spc="-15" dirty="0">
                <a:uFill>
                  <a:solidFill>
                    <a:srgbClr val="006FC0"/>
                  </a:solidFill>
                </a:uFill>
                <a:cs typeface="Times New Roman"/>
              </a:rPr>
              <a:t>s</a:t>
            </a:r>
            <a:r>
              <a:rPr sz="3200" b="1" dirty="0">
                <a:uFill>
                  <a:solidFill>
                    <a:srgbClr val="006FC0"/>
                  </a:solidFill>
                </a:uFill>
                <a:cs typeface="Times New Roman"/>
              </a:rPr>
              <a:t>ent</a:t>
            </a:r>
            <a:r>
              <a:rPr sz="3200" b="1" spc="-65" dirty="0">
                <a:uFill>
                  <a:solidFill>
                    <a:srgbClr val="006FC0"/>
                  </a:solidFill>
                </a:uFill>
                <a:cs typeface="Times New Roman"/>
              </a:rPr>
              <a:t> </a:t>
            </a:r>
            <a:r>
              <a:rPr sz="3200" b="1" spc="-240" dirty="0">
                <a:uFill>
                  <a:solidFill>
                    <a:srgbClr val="006FC0"/>
                  </a:solidFill>
                </a:uFill>
                <a:cs typeface="Times New Roman"/>
              </a:rPr>
              <a:t>V</a:t>
            </a:r>
            <a:r>
              <a:rPr sz="3200" b="1" dirty="0">
                <a:uFill>
                  <a:solidFill>
                    <a:srgbClr val="006FC0"/>
                  </a:solidFill>
                </a:uFill>
                <a:cs typeface="Times New Roman"/>
              </a:rPr>
              <a:t>alue</a:t>
            </a:r>
            <a:r>
              <a:rPr lang="en-US" sz="3200" b="1" dirty="0">
                <a:uFill>
                  <a:solidFill>
                    <a:srgbClr val="006FC0"/>
                  </a:solidFill>
                </a:uFill>
                <a:cs typeface="Times New Roman"/>
              </a:rPr>
              <a:t> </a:t>
            </a:r>
            <a:r>
              <a:rPr sz="3200" b="1" dirty="0">
                <a:uFill>
                  <a:solidFill>
                    <a:srgbClr val="006FC0"/>
                  </a:solidFill>
                </a:uFill>
                <a:cs typeface="Times New Roman"/>
              </a:rPr>
              <a:t>Metho</a:t>
            </a:r>
            <a:r>
              <a:rPr sz="3200" b="1" spc="5" dirty="0">
                <a:uFill>
                  <a:solidFill>
                    <a:srgbClr val="006FC0"/>
                  </a:solidFill>
                </a:uFill>
                <a:cs typeface="Times New Roman"/>
              </a:rPr>
              <a:t>d</a:t>
            </a:r>
            <a:r>
              <a:rPr sz="3200" b="1" spc="-5" dirty="0">
                <a:cs typeface="Times New Roman"/>
              </a:rPr>
              <a:t>:</a:t>
            </a:r>
            <a:r>
              <a:rPr sz="3200" b="1" dirty="0">
                <a:cs typeface="Times New Roman"/>
              </a:rPr>
              <a:t>-</a:t>
            </a:r>
            <a:r>
              <a:rPr sz="3200" b="1" dirty="0">
                <a:solidFill>
                  <a:srgbClr val="006FC0"/>
                </a:solidFill>
                <a:cs typeface="Times New Roman"/>
              </a:rPr>
              <a:t>	</a:t>
            </a:r>
            <a:r>
              <a:rPr sz="3200" dirty="0">
                <a:cs typeface="Times New Roman"/>
              </a:rPr>
              <a:t>Project  with the higher </a:t>
            </a:r>
            <a:r>
              <a:rPr sz="3200" spc="-5" dirty="0">
                <a:cs typeface="Times New Roman"/>
              </a:rPr>
              <a:t>NPV </a:t>
            </a:r>
            <a:r>
              <a:rPr sz="3200" dirty="0">
                <a:cs typeface="Times New Roman"/>
              </a:rPr>
              <a:t>should be</a:t>
            </a:r>
            <a:r>
              <a:rPr sz="3200" spc="-75" dirty="0">
                <a:cs typeface="Times New Roman"/>
              </a:rPr>
              <a:t> </a:t>
            </a:r>
            <a:r>
              <a:rPr sz="3200" dirty="0">
                <a:cs typeface="Times New Roman"/>
              </a:rPr>
              <a:t>selected.</a:t>
            </a:r>
          </a:p>
        </p:txBody>
      </p:sp>
      <p:sp>
        <p:nvSpPr>
          <p:cNvPr id="7" name="object 7"/>
          <p:cNvSpPr txBox="1"/>
          <p:nvPr/>
        </p:nvSpPr>
        <p:spPr>
          <a:xfrm>
            <a:off x="1371600" y="5362767"/>
            <a:ext cx="4148730" cy="1566967"/>
          </a:xfrm>
          <a:prstGeom prst="rect">
            <a:avLst/>
          </a:prstGeom>
        </p:spPr>
        <p:txBody>
          <a:bodyPr vert="horz" wrap="square" lIns="0" tIns="12065" rIns="0" bIns="0" rtlCol="0">
            <a:spAutoFit/>
          </a:bodyPr>
          <a:lstStyle/>
          <a:p>
            <a:pPr marL="29209" marR="1629410" indent="-17145">
              <a:lnSpc>
                <a:spcPct val="120000"/>
              </a:lnSpc>
              <a:spcBef>
                <a:spcPts val="95"/>
              </a:spcBef>
              <a:tabLst>
                <a:tab pos="1027430" algn="l"/>
              </a:tabLst>
            </a:pPr>
            <a:r>
              <a:rPr sz="2800" b="1" spc="-5" dirty="0">
                <a:latin typeface="Times New Roman"/>
                <a:cs typeface="Times New Roman"/>
              </a:rPr>
              <a:t>Accep</a:t>
            </a:r>
            <a:r>
              <a:rPr lang="en-US" sz="2800" b="1" spc="-5" dirty="0">
                <a:latin typeface="Times New Roman"/>
                <a:cs typeface="Times New Roman"/>
              </a:rPr>
              <a:t>t </a:t>
            </a:r>
            <a:r>
              <a:rPr sz="2800" b="1" spc="5" dirty="0">
                <a:latin typeface="Times New Roman"/>
                <a:cs typeface="Times New Roman"/>
              </a:rPr>
              <a:t>if  </a:t>
            </a:r>
            <a:endParaRPr lang="en-US" sz="2800" b="1" spc="5" dirty="0">
              <a:latin typeface="Times New Roman"/>
              <a:cs typeface="Times New Roman"/>
            </a:endParaRPr>
          </a:p>
          <a:p>
            <a:pPr marL="29209" marR="1629410" indent="-17145">
              <a:lnSpc>
                <a:spcPct val="120000"/>
              </a:lnSpc>
              <a:spcBef>
                <a:spcPts val="95"/>
              </a:spcBef>
              <a:tabLst>
                <a:tab pos="1027430" algn="l"/>
              </a:tabLst>
            </a:pPr>
            <a:r>
              <a:rPr sz="2800" b="1" dirty="0">
                <a:latin typeface="Times New Roman"/>
                <a:cs typeface="Times New Roman"/>
              </a:rPr>
              <a:t>Reject</a:t>
            </a:r>
          </a:p>
          <a:p>
            <a:pPr marL="29209">
              <a:spcBef>
                <a:spcPts val="580"/>
              </a:spcBef>
            </a:pPr>
            <a:r>
              <a:rPr sz="2800" b="1" spc="-5" dirty="0">
                <a:latin typeface="Times New Roman"/>
                <a:cs typeface="Times New Roman"/>
              </a:rPr>
              <a:t>May or </a:t>
            </a:r>
            <a:r>
              <a:rPr sz="2800" b="1" spc="-10" dirty="0">
                <a:latin typeface="Times New Roman"/>
                <a:cs typeface="Times New Roman"/>
              </a:rPr>
              <a:t>may </a:t>
            </a:r>
            <a:r>
              <a:rPr sz="2800" b="1" spc="-5" dirty="0">
                <a:latin typeface="Times New Roman"/>
                <a:cs typeface="Times New Roman"/>
              </a:rPr>
              <a:t>not</a:t>
            </a:r>
            <a:r>
              <a:rPr sz="2800" b="1" spc="-30" dirty="0">
                <a:latin typeface="Times New Roman"/>
                <a:cs typeface="Times New Roman"/>
              </a:rPr>
              <a:t> </a:t>
            </a:r>
            <a:r>
              <a:rPr sz="2800" b="1" dirty="0">
                <a:latin typeface="Times New Roman"/>
                <a:cs typeface="Times New Roman"/>
              </a:rPr>
              <a:t>accept</a:t>
            </a:r>
          </a:p>
        </p:txBody>
      </p:sp>
      <p:sp>
        <p:nvSpPr>
          <p:cNvPr id="8" name="object 8"/>
          <p:cNvSpPr txBox="1"/>
          <p:nvPr/>
        </p:nvSpPr>
        <p:spPr>
          <a:xfrm>
            <a:off x="5728017" y="5356493"/>
            <a:ext cx="1955165" cy="1518236"/>
          </a:xfrm>
          <a:prstGeom prst="rect">
            <a:avLst/>
          </a:prstGeom>
        </p:spPr>
        <p:txBody>
          <a:bodyPr vert="horz" wrap="square" lIns="0" tIns="12065" rIns="0" bIns="0" rtlCol="0">
            <a:spAutoFit/>
          </a:bodyPr>
          <a:lstStyle/>
          <a:p>
            <a:pPr marL="12700" marR="5080" indent="25400" algn="just">
              <a:lnSpc>
                <a:spcPct val="120100"/>
              </a:lnSpc>
              <a:spcBef>
                <a:spcPts val="95"/>
              </a:spcBef>
            </a:pPr>
            <a:r>
              <a:rPr sz="2800" b="1" spc="-5" dirty="0">
                <a:latin typeface="Times New Roman"/>
                <a:cs typeface="Times New Roman"/>
              </a:rPr>
              <a:t>NPV&gt;0  NPV&lt;0  NPV=0</a:t>
            </a:r>
            <a:endParaRPr sz="2800" b="1" dirty="0">
              <a:latin typeface="Times New Roman"/>
              <a:cs typeface="Times New Roman"/>
            </a:endParaRPr>
          </a:p>
        </p:txBody>
      </p:sp>
      <p:sp>
        <p:nvSpPr>
          <p:cNvPr id="2" name="Date Placeholder 1">
            <a:extLst>
              <a:ext uri="{FF2B5EF4-FFF2-40B4-BE49-F238E27FC236}">
                <a16:creationId xmlns:a16="http://schemas.microsoft.com/office/drawing/2014/main" id="{86B0DEFF-CBE4-F7CC-D659-080DC2E2AE58}"/>
              </a:ext>
            </a:extLst>
          </p:cNvPr>
          <p:cNvSpPr>
            <a:spLocks noGrp="1"/>
          </p:cNvSpPr>
          <p:nvPr>
            <p:ph type="dt" sz="half" idx="6"/>
          </p:nvPr>
        </p:nvSpPr>
        <p:spPr/>
        <p:txBody>
          <a:bodyPr/>
          <a:lstStyle/>
          <a:p>
            <a:fld id="{51293EDC-8EE5-4536-99F0-0E31B3C9D14B}" type="datetime1">
              <a:rPr lang="en-US" smtClean="0"/>
              <a:t>4/16/2025</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085846" y="738887"/>
            <a:ext cx="7047230" cy="513715"/>
          </a:xfrm>
          <a:prstGeom prst="rect">
            <a:avLst/>
          </a:prstGeom>
        </p:spPr>
        <p:txBody>
          <a:bodyPr vert="horz" wrap="square" lIns="0" tIns="12700" rIns="0" bIns="0" rtlCol="0">
            <a:spAutoFit/>
          </a:bodyPr>
          <a:lstStyle/>
          <a:p>
            <a:pPr marL="12700">
              <a:spcBef>
                <a:spcPts val="100"/>
              </a:spcBef>
            </a:pPr>
            <a:r>
              <a:rPr sz="3200" dirty="0">
                <a:solidFill>
                  <a:schemeClr val="tx1"/>
                </a:solidFill>
                <a:latin typeface="Times New Roman"/>
                <a:cs typeface="Times New Roman"/>
              </a:rPr>
              <a:t>Discounting Criteria: </a:t>
            </a:r>
            <a:r>
              <a:rPr sz="3200" spc="-5" dirty="0">
                <a:solidFill>
                  <a:schemeClr val="tx1"/>
                </a:solidFill>
                <a:latin typeface="Times New Roman"/>
                <a:cs typeface="Times New Roman"/>
              </a:rPr>
              <a:t>Profitability</a:t>
            </a:r>
            <a:r>
              <a:rPr sz="3200" spc="-150" dirty="0">
                <a:solidFill>
                  <a:schemeClr val="tx1"/>
                </a:solidFill>
                <a:latin typeface="Times New Roman"/>
                <a:cs typeface="Times New Roman"/>
              </a:rPr>
              <a:t> </a:t>
            </a:r>
            <a:r>
              <a:rPr sz="3200" dirty="0">
                <a:solidFill>
                  <a:schemeClr val="tx1"/>
                </a:solidFill>
                <a:latin typeface="Times New Roman"/>
                <a:cs typeface="Times New Roman"/>
              </a:rPr>
              <a:t>Index</a:t>
            </a:r>
            <a:endParaRPr sz="3200">
              <a:solidFill>
                <a:schemeClr val="tx1"/>
              </a:solidFill>
              <a:latin typeface="Times New Roman"/>
              <a:cs typeface="Times New Roman"/>
            </a:endParaRPr>
          </a:p>
        </p:txBody>
      </p:sp>
      <p:sp>
        <p:nvSpPr>
          <p:cNvPr id="10" name="object 10"/>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29</a:t>
            </a:fld>
            <a:endParaRPr spc="-5" dirty="0"/>
          </a:p>
        </p:txBody>
      </p:sp>
      <p:sp>
        <p:nvSpPr>
          <p:cNvPr id="4" name="object 4"/>
          <p:cNvSpPr txBox="1"/>
          <p:nvPr/>
        </p:nvSpPr>
        <p:spPr>
          <a:xfrm>
            <a:off x="1219200" y="1435354"/>
            <a:ext cx="11201400" cy="1490793"/>
          </a:xfrm>
          <a:prstGeom prst="rect">
            <a:avLst/>
          </a:prstGeom>
        </p:spPr>
        <p:txBody>
          <a:bodyPr vert="horz" wrap="square" lIns="0" tIns="13335" rIns="0" bIns="0" rtlCol="0">
            <a:spAutoFit/>
          </a:bodyPr>
          <a:lstStyle/>
          <a:p>
            <a:pPr marL="12700" marR="5080" indent="81915" algn="just">
              <a:spcBef>
                <a:spcPts val="105"/>
              </a:spcBef>
            </a:pPr>
            <a:r>
              <a:rPr sz="3200" b="1" dirty="0">
                <a:latin typeface="Times New Roman"/>
                <a:cs typeface="Times New Roman"/>
              </a:rPr>
              <a:t>5. </a:t>
            </a:r>
            <a:r>
              <a:rPr sz="3200" b="1" spc="-5" dirty="0">
                <a:uFill>
                  <a:solidFill>
                    <a:srgbClr val="375F92"/>
                  </a:solidFill>
                </a:uFill>
                <a:latin typeface="Times New Roman"/>
                <a:cs typeface="Times New Roman"/>
              </a:rPr>
              <a:t>Profitability </a:t>
            </a:r>
            <a:r>
              <a:rPr sz="3200" b="1" dirty="0">
                <a:uFill>
                  <a:solidFill>
                    <a:srgbClr val="375F92"/>
                  </a:solidFill>
                </a:uFill>
                <a:latin typeface="Times New Roman"/>
                <a:cs typeface="Times New Roman"/>
              </a:rPr>
              <a:t>Index </a:t>
            </a:r>
            <a:r>
              <a:rPr sz="3200" b="1" spc="-5" dirty="0">
                <a:uFill>
                  <a:solidFill>
                    <a:srgbClr val="375F92"/>
                  </a:solidFill>
                </a:uFill>
                <a:latin typeface="Times New Roman"/>
                <a:cs typeface="Times New Roman"/>
              </a:rPr>
              <a:t>Method</a:t>
            </a:r>
            <a:r>
              <a:rPr sz="3200" b="1" spc="-5" dirty="0">
                <a:latin typeface="Times New Roman"/>
                <a:cs typeface="Times New Roman"/>
              </a:rPr>
              <a:t> </a:t>
            </a:r>
            <a:r>
              <a:rPr sz="3200" b="1" dirty="0">
                <a:latin typeface="Times New Roman"/>
                <a:cs typeface="Times New Roman"/>
              </a:rPr>
              <a:t>- </a:t>
            </a:r>
            <a:r>
              <a:rPr sz="3200" spc="-5" dirty="0">
                <a:latin typeface="Times New Roman"/>
                <a:cs typeface="Times New Roman"/>
              </a:rPr>
              <a:t>As </a:t>
            </a:r>
            <a:r>
              <a:rPr sz="3200" dirty="0">
                <a:latin typeface="Times New Roman"/>
                <a:cs typeface="Times New Roman"/>
              </a:rPr>
              <a:t>the </a:t>
            </a:r>
            <a:r>
              <a:rPr sz="3200" spc="-5" dirty="0">
                <a:latin typeface="Times New Roman"/>
                <a:cs typeface="Times New Roman"/>
              </a:rPr>
              <a:t>NPV method </a:t>
            </a:r>
            <a:r>
              <a:rPr sz="3200" dirty="0">
                <a:latin typeface="Times New Roman"/>
                <a:cs typeface="Times New Roman"/>
              </a:rPr>
              <a:t>it </a:t>
            </a:r>
            <a:r>
              <a:rPr sz="3200" spc="-15" dirty="0">
                <a:latin typeface="Times New Roman"/>
                <a:cs typeface="Times New Roman"/>
              </a:rPr>
              <a:t>is  </a:t>
            </a:r>
            <a:r>
              <a:rPr sz="3200" dirty="0">
                <a:latin typeface="Times New Roman"/>
                <a:cs typeface="Times New Roman"/>
              </a:rPr>
              <a:t>also </a:t>
            </a:r>
            <a:r>
              <a:rPr sz="3200" spc="-5" dirty="0">
                <a:latin typeface="Times New Roman"/>
                <a:cs typeface="Times New Roman"/>
              </a:rPr>
              <a:t>shows that project </a:t>
            </a:r>
            <a:r>
              <a:rPr sz="3200" dirty="0">
                <a:latin typeface="Times New Roman"/>
                <a:cs typeface="Times New Roman"/>
              </a:rPr>
              <a:t>is </a:t>
            </a:r>
            <a:r>
              <a:rPr sz="3200" spc="-5" dirty="0">
                <a:latin typeface="Times New Roman"/>
                <a:cs typeface="Times New Roman"/>
              </a:rPr>
              <a:t>accepted or not. </a:t>
            </a:r>
            <a:r>
              <a:rPr sz="3200" dirty="0">
                <a:latin typeface="Times New Roman"/>
                <a:cs typeface="Times New Roman"/>
              </a:rPr>
              <a:t>If </a:t>
            </a:r>
            <a:r>
              <a:rPr sz="3200" spc="-5" dirty="0">
                <a:latin typeface="Times New Roman"/>
                <a:cs typeface="Times New Roman"/>
              </a:rPr>
              <a:t>Profitability  </a:t>
            </a:r>
            <a:r>
              <a:rPr sz="3200" dirty="0">
                <a:latin typeface="Times New Roman"/>
                <a:cs typeface="Times New Roman"/>
              </a:rPr>
              <a:t>index is higher than 1, the proposal can be</a:t>
            </a:r>
            <a:r>
              <a:rPr sz="3200" spc="-95" dirty="0">
                <a:latin typeface="Times New Roman"/>
                <a:cs typeface="Times New Roman"/>
              </a:rPr>
              <a:t> </a:t>
            </a:r>
            <a:r>
              <a:rPr sz="3200" dirty="0">
                <a:latin typeface="Times New Roman"/>
                <a:cs typeface="Times New Roman"/>
              </a:rPr>
              <a:t>accepted.</a:t>
            </a:r>
          </a:p>
        </p:txBody>
      </p:sp>
      <p:sp>
        <p:nvSpPr>
          <p:cNvPr id="5" name="object 5"/>
          <p:cNvSpPr txBox="1"/>
          <p:nvPr/>
        </p:nvSpPr>
        <p:spPr>
          <a:xfrm>
            <a:off x="1219200" y="3612131"/>
            <a:ext cx="3458463" cy="1283749"/>
          </a:xfrm>
          <a:prstGeom prst="rect">
            <a:avLst/>
          </a:prstGeom>
        </p:spPr>
        <p:txBody>
          <a:bodyPr vert="horz" wrap="square" lIns="0" tIns="12065" rIns="0" bIns="0" rtlCol="0">
            <a:spAutoFit/>
          </a:bodyPr>
          <a:lstStyle/>
          <a:p>
            <a:pPr marL="29209" marR="5080" indent="-17145">
              <a:lnSpc>
                <a:spcPct val="120000"/>
              </a:lnSpc>
              <a:spcBef>
                <a:spcPts val="95"/>
              </a:spcBef>
            </a:pPr>
            <a:r>
              <a:rPr sz="3600" spc="-5" dirty="0">
                <a:latin typeface="Times New Roman"/>
                <a:cs typeface="Times New Roman"/>
              </a:rPr>
              <a:t>Accepted  Rejected</a:t>
            </a:r>
            <a:endParaRPr sz="3600" dirty="0">
              <a:latin typeface="Times New Roman"/>
              <a:cs typeface="Times New Roman"/>
            </a:endParaRPr>
          </a:p>
        </p:txBody>
      </p:sp>
      <p:sp>
        <p:nvSpPr>
          <p:cNvPr id="6" name="object 6"/>
          <p:cNvSpPr txBox="1"/>
          <p:nvPr/>
        </p:nvSpPr>
        <p:spPr>
          <a:xfrm>
            <a:off x="4419600" y="3690942"/>
            <a:ext cx="1598548" cy="1142492"/>
          </a:xfrm>
          <a:prstGeom prst="rect">
            <a:avLst/>
          </a:prstGeom>
        </p:spPr>
        <p:txBody>
          <a:bodyPr vert="horz" wrap="square" lIns="0" tIns="12065" rIns="0" bIns="0" rtlCol="0">
            <a:spAutoFit/>
          </a:bodyPr>
          <a:lstStyle/>
          <a:p>
            <a:pPr marL="20320" marR="5080" indent="-7620">
              <a:lnSpc>
                <a:spcPct val="120000"/>
              </a:lnSpc>
              <a:spcBef>
                <a:spcPts val="95"/>
              </a:spcBef>
            </a:pPr>
            <a:r>
              <a:rPr sz="3200" spc="-5" dirty="0">
                <a:latin typeface="Times New Roman"/>
                <a:cs typeface="Times New Roman"/>
              </a:rPr>
              <a:t>PI&gt;1  </a:t>
            </a:r>
            <a:r>
              <a:rPr sz="3200" dirty="0">
                <a:latin typeface="Times New Roman"/>
                <a:cs typeface="Times New Roman"/>
              </a:rPr>
              <a:t>PI&lt;1</a:t>
            </a:r>
          </a:p>
        </p:txBody>
      </p:sp>
      <p:sp>
        <p:nvSpPr>
          <p:cNvPr id="7" name="object 7"/>
          <p:cNvSpPr txBox="1"/>
          <p:nvPr/>
        </p:nvSpPr>
        <p:spPr>
          <a:xfrm>
            <a:off x="1532804" y="5717286"/>
            <a:ext cx="3477981" cy="443711"/>
          </a:xfrm>
          <a:prstGeom prst="rect">
            <a:avLst/>
          </a:prstGeom>
        </p:spPr>
        <p:txBody>
          <a:bodyPr vert="horz" wrap="square" lIns="0" tIns="12700" rIns="0" bIns="0" rtlCol="0">
            <a:spAutoFit/>
          </a:bodyPr>
          <a:lstStyle/>
          <a:p>
            <a:pPr marL="12700">
              <a:spcBef>
                <a:spcPts val="100"/>
              </a:spcBef>
              <a:tabLst>
                <a:tab pos="2386965" algn="l"/>
              </a:tabLst>
            </a:pPr>
            <a:r>
              <a:rPr sz="2800" b="1" spc="-5" dirty="0">
                <a:latin typeface="Times New Roman"/>
                <a:cs typeface="Times New Roman"/>
              </a:rPr>
              <a:t>Profitabi</a:t>
            </a:r>
            <a:r>
              <a:rPr sz="2800" b="1" spc="5" dirty="0">
                <a:latin typeface="Times New Roman"/>
                <a:cs typeface="Times New Roman"/>
              </a:rPr>
              <a:t>l</a:t>
            </a:r>
            <a:r>
              <a:rPr sz="2800" b="1" spc="-5" dirty="0">
                <a:latin typeface="Times New Roman"/>
                <a:cs typeface="Times New Roman"/>
              </a:rPr>
              <a:t>ity</a:t>
            </a:r>
            <a:r>
              <a:rPr sz="2800" b="1" spc="-35" dirty="0">
                <a:latin typeface="Times New Roman"/>
                <a:cs typeface="Times New Roman"/>
              </a:rPr>
              <a:t> </a:t>
            </a:r>
            <a:r>
              <a:rPr sz="2800" b="1" spc="-5" dirty="0">
                <a:latin typeface="Times New Roman"/>
                <a:cs typeface="Times New Roman"/>
              </a:rPr>
              <a:t>index</a:t>
            </a:r>
            <a:r>
              <a:rPr lang="en-US" sz="2800" b="1" spc="-5" dirty="0">
                <a:latin typeface="Times New Roman"/>
                <a:cs typeface="Times New Roman"/>
              </a:rPr>
              <a:t> </a:t>
            </a:r>
            <a:r>
              <a:rPr sz="2800" b="1" spc="-5" dirty="0">
                <a:latin typeface="Times New Roman"/>
                <a:cs typeface="Times New Roman"/>
              </a:rPr>
              <a:t>=</a:t>
            </a:r>
            <a:endParaRPr sz="2800" b="1" dirty="0">
              <a:latin typeface="Times New Roman"/>
              <a:cs typeface="Times New Roman"/>
            </a:endParaRPr>
          </a:p>
        </p:txBody>
      </p:sp>
      <p:sp>
        <p:nvSpPr>
          <p:cNvPr id="8" name="object 8"/>
          <p:cNvSpPr txBox="1"/>
          <p:nvPr/>
        </p:nvSpPr>
        <p:spPr>
          <a:xfrm>
            <a:off x="5716652" y="5476432"/>
            <a:ext cx="3046348" cy="872868"/>
          </a:xfrm>
          <a:prstGeom prst="rect">
            <a:avLst/>
          </a:prstGeom>
        </p:spPr>
        <p:txBody>
          <a:bodyPr vert="horz" wrap="square" lIns="0" tIns="12065" rIns="0" bIns="0" rtlCol="0">
            <a:spAutoFit/>
          </a:bodyPr>
          <a:lstStyle/>
          <a:p>
            <a:pPr marL="12700" marR="5080" indent="81915">
              <a:lnSpc>
                <a:spcPct val="121700"/>
              </a:lnSpc>
              <a:spcBef>
                <a:spcPts val="95"/>
              </a:spcBef>
            </a:pPr>
            <a:r>
              <a:rPr sz="2400" b="1" u="sng" spc="-35" dirty="0">
                <a:uFill>
                  <a:solidFill>
                    <a:srgbClr val="497DBA"/>
                  </a:solidFill>
                </a:uFill>
                <a:latin typeface="Times New Roman"/>
                <a:cs typeface="Times New Roman"/>
              </a:rPr>
              <a:t>Total </a:t>
            </a:r>
            <a:r>
              <a:rPr sz="2400" b="1" u="sng" spc="-5" dirty="0">
                <a:uFill>
                  <a:solidFill>
                    <a:srgbClr val="497DBA"/>
                  </a:solidFill>
                </a:uFill>
                <a:latin typeface="Times New Roman"/>
                <a:cs typeface="Times New Roman"/>
              </a:rPr>
              <a:t>Cash Inflows </a:t>
            </a:r>
            <a:r>
              <a:rPr sz="2400" b="1" spc="-5" dirty="0">
                <a:latin typeface="Times New Roman"/>
                <a:cs typeface="Times New Roman"/>
              </a:rPr>
              <a:t> </a:t>
            </a:r>
            <a:r>
              <a:rPr sz="2400" b="1" spc="-35" dirty="0">
                <a:latin typeface="Times New Roman"/>
                <a:cs typeface="Times New Roman"/>
              </a:rPr>
              <a:t>Total </a:t>
            </a:r>
            <a:r>
              <a:rPr sz="2400" b="1" dirty="0">
                <a:latin typeface="Times New Roman"/>
                <a:cs typeface="Times New Roman"/>
              </a:rPr>
              <a:t>Cash</a:t>
            </a:r>
            <a:r>
              <a:rPr sz="2400" b="1" spc="-50" dirty="0">
                <a:latin typeface="Times New Roman"/>
                <a:cs typeface="Times New Roman"/>
              </a:rPr>
              <a:t> </a:t>
            </a:r>
            <a:r>
              <a:rPr sz="2400" b="1" spc="-5" dirty="0">
                <a:latin typeface="Times New Roman"/>
                <a:cs typeface="Times New Roman"/>
              </a:rPr>
              <a:t>Outflows</a:t>
            </a:r>
            <a:endParaRPr sz="2400" b="1" dirty="0">
              <a:latin typeface="Times New Roman"/>
              <a:cs typeface="Times New Roman"/>
            </a:endParaRPr>
          </a:p>
        </p:txBody>
      </p:sp>
      <p:sp>
        <p:nvSpPr>
          <p:cNvPr id="2" name="Date Placeholder 1">
            <a:extLst>
              <a:ext uri="{FF2B5EF4-FFF2-40B4-BE49-F238E27FC236}">
                <a16:creationId xmlns:a16="http://schemas.microsoft.com/office/drawing/2014/main" id="{48635A1E-6B1D-38D6-06C4-B9DC5B659294}"/>
              </a:ext>
            </a:extLst>
          </p:cNvPr>
          <p:cNvSpPr>
            <a:spLocks noGrp="1"/>
          </p:cNvSpPr>
          <p:nvPr>
            <p:ph type="dt" sz="half" idx="6"/>
          </p:nvPr>
        </p:nvSpPr>
        <p:spPr/>
        <p:txBody>
          <a:bodyPr/>
          <a:lstStyle/>
          <a:p>
            <a:fld id="{D1FE5C12-C5BC-4468-A129-0E0BF2F3B37F}" type="datetime1">
              <a:rPr lang="en-US" smtClean="0"/>
              <a:t>4/16/2025</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407847" cy="7543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bject 2"/>
          <p:cNvSpPr txBox="1">
            <a:spLocks noGrp="1"/>
          </p:cNvSpPr>
          <p:nvPr>
            <p:ph type="title"/>
          </p:nvPr>
        </p:nvSpPr>
        <p:spPr>
          <a:xfrm>
            <a:off x="925372" y="603504"/>
            <a:ext cx="3960946" cy="5974689"/>
          </a:xfrm>
          <a:prstGeom prst="rect">
            <a:avLst/>
          </a:prstGeom>
        </p:spPr>
        <p:txBody>
          <a:bodyPr vert="horz" lIns="91440" tIns="45720" rIns="91440" bIns="45720" rtlCol="0" anchor="ctr">
            <a:normAutofit/>
          </a:bodyPr>
          <a:lstStyle/>
          <a:p>
            <a:pPr marL="19685" algn="l" rtl="0">
              <a:lnSpc>
                <a:spcPct val="90000"/>
              </a:lnSpc>
              <a:spcBef>
                <a:spcPct val="0"/>
              </a:spcBef>
            </a:pPr>
            <a:r>
              <a:rPr lang="en-US" sz="5900" kern="1200" spc="-5" dirty="0">
                <a:solidFill>
                  <a:schemeClr val="tx1"/>
                </a:solidFill>
                <a:latin typeface="+mj-lt"/>
                <a:ea typeface="+mj-ea"/>
                <a:cs typeface="+mj-cs"/>
              </a:rPr>
              <a:t>Definition of Budget</a:t>
            </a:r>
          </a:p>
        </p:txBody>
      </p:sp>
      <p:sp>
        <p:nvSpPr>
          <p:cNvPr id="19"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798381" y="3584587"/>
            <a:ext cx="4928616" cy="20117"/>
          </a:xfrm>
          <a:custGeom>
            <a:avLst/>
            <a:gdLst>
              <a:gd name="connsiteX0" fmla="*/ 0 w 4928616"/>
              <a:gd name="connsiteY0" fmla="*/ 0 h 20117"/>
              <a:gd name="connsiteX1" fmla="*/ 517505 w 4928616"/>
              <a:gd name="connsiteY1" fmla="*/ 0 h 20117"/>
              <a:gd name="connsiteX2" fmla="*/ 1182868 w 4928616"/>
              <a:gd name="connsiteY2" fmla="*/ 0 h 20117"/>
              <a:gd name="connsiteX3" fmla="*/ 1749659 w 4928616"/>
              <a:gd name="connsiteY3" fmla="*/ 0 h 20117"/>
              <a:gd name="connsiteX4" fmla="*/ 2267163 w 4928616"/>
              <a:gd name="connsiteY4" fmla="*/ 0 h 20117"/>
              <a:gd name="connsiteX5" fmla="*/ 2932527 w 4928616"/>
              <a:gd name="connsiteY5" fmla="*/ 0 h 20117"/>
              <a:gd name="connsiteX6" fmla="*/ 3548604 w 4928616"/>
              <a:gd name="connsiteY6" fmla="*/ 0 h 20117"/>
              <a:gd name="connsiteX7" fmla="*/ 4164681 w 4928616"/>
              <a:gd name="connsiteY7" fmla="*/ 0 h 20117"/>
              <a:gd name="connsiteX8" fmla="*/ 4928616 w 4928616"/>
              <a:gd name="connsiteY8" fmla="*/ 0 h 20117"/>
              <a:gd name="connsiteX9" fmla="*/ 4928616 w 4928616"/>
              <a:gd name="connsiteY9" fmla="*/ 20117 h 20117"/>
              <a:gd name="connsiteX10" fmla="*/ 4411111 w 4928616"/>
              <a:gd name="connsiteY10" fmla="*/ 20117 h 20117"/>
              <a:gd name="connsiteX11" fmla="*/ 3942893 w 4928616"/>
              <a:gd name="connsiteY11" fmla="*/ 20117 h 20117"/>
              <a:gd name="connsiteX12" fmla="*/ 3277530 w 4928616"/>
              <a:gd name="connsiteY12" fmla="*/ 20117 h 20117"/>
              <a:gd name="connsiteX13" fmla="*/ 2760025 w 4928616"/>
              <a:gd name="connsiteY13" fmla="*/ 20117 h 20117"/>
              <a:gd name="connsiteX14" fmla="*/ 2094662 w 4928616"/>
              <a:gd name="connsiteY14" fmla="*/ 20117 h 20117"/>
              <a:gd name="connsiteX15" fmla="*/ 1380012 w 4928616"/>
              <a:gd name="connsiteY15" fmla="*/ 20117 h 20117"/>
              <a:gd name="connsiteX16" fmla="*/ 813222 w 4928616"/>
              <a:gd name="connsiteY16" fmla="*/ 20117 h 20117"/>
              <a:gd name="connsiteX17" fmla="*/ 0 w 4928616"/>
              <a:gd name="connsiteY17" fmla="*/ 20117 h 20117"/>
              <a:gd name="connsiteX18" fmla="*/ 0 w 4928616"/>
              <a:gd name="connsiteY18" fmla="*/ 0 h 20117"/>
              <a:gd name="connsiteX0" fmla="*/ 0 w 4928616"/>
              <a:gd name="connsiteY0" fmla="*/ 0 h 20117"/>
              <a:gd name="connsiteX1" fmla="*/ 566791 w 4928616"/>
              <a:gd name="connsiteY1" fmla="*/ 0 h 20117"/>
              <a:gd name="connsiteX2" fmla="*/ 1035009 w 4928616"/>
              <a:gd name="connsiteY2" fmla="*/ 0 h 20117"/>
              <a:gd name="connsiteX3" fmla="*/ 1749659 w 4928616"/>
              <a:gd name="connsiteY3" fmla="*/ 0 h 20117"/>
              <a:gd name="connsiteX4" fmla="*/ 2316450 w 4928616"/>
              <a:gd name="connsiteY4" fmla="*/ 0 h 20117"/>
              <a:gd name="connsiteX5" fmla="*/ 2883240 w 4928616"/>
              <a:gd name="connsiteY5" fmla="*/ 0 h 20117"/>
              <a:gd name="connsiteX6" fmla="*/ 3597890 w 4928616"/>
              <a:gd name="connsiteY6" fmla="*/ 0 h 20117"/>
              <a:gd name="connsiteX7" fmla="*/ 4115394 w 4928616"/>
              <a:gd name="connsiteY7" fmla="*/ 0 h 20117"/>
              <a:gd name="connsiteX8" fmla="*/ 4928616 w 4928616"/>
              <a:gd name="connsiteY8" fmla="*/ 0 h 20117"/>
              <a:gd name="connsiteX9" fmla="*/ 4928616 w 4928616"/>
              <a:gd name="connsiteY9" fmla="*/ 20117 h 20117"/>
              <a:gd name="connsiteX10" fmla="*/ 4411111 w 4928616"/>
              <a:gd name="connsiteY10" fmla="*/ 20117 h 20117"/>
              <a:gd name="connsiteX11" fmla="*/ 3795034 w 4928616"/>
              <a:gd name="connsiteY11" fmla="*/ 20117 h 20117"/>
              <a:gd name="connsiteX12" fmla="*/ 3228243 w 4928616"/>
              <a:gd name="connsiteY12" fmla="*/ 20117 h 20117"/>
              <a:gd name="connsiteX13" fmla="*/ 2513594 w 4928616"/>
              <a:gd name="connsiteY13" fmla="*/ 20117 h 20117"/>
              <a:gd name="connsiteX14" fmla="*/ 1798945 w 4928616"/>
              <a:gd name="connsiteY14" fmla="*/ 20117 h 20117"/>
              <a:gd name="connsiteX15" fmla="*/ 1281440 w 4928616"/>
              <a:gd name="connsiteY15" fmla="*/ 20117 h 20117"/>
              <a:gd name="connsiteX16" fmla="*/ 665363 w 4928616"/>
              <a:gd name="connsiteY16" fmla="*/ 20117 h 20117"/>
              <a:gd name="connsiteX17" fmla="*/ 0 w 4928616"/>
              <a:gd name="connsiteY17" fmla="*/ 20117 h 20117"/>
              <a:gd name="connsiteX18" fmla="*/ 0 w 4928616"/>
              <a:gd name="connsiteY18" fmla="*/ 0 h 2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928616" h="20117" fill="none" extrusionOk="0">
                <a:moveTo>
                  <a:pt x="0" y="0"/>
                </a:moveTo>
                <a:cubicBezTo>
                  <a:pt x="125355" y="-5777"/>
                  <a:pt x="305215" y="10077"/>
                  <a:pt x="517505" y="0"/>
                </a:cubicBezTo>
                <a:cubicBezTo>
                  <a:pt x="717735" y="-45974"/>
                  <a:pt x="978577" y="-8978"/>
                  <a:pt x="1182868" y="0"/>
                </a:cubicBezTo>
                <a:cubicBezTo>
                  <a:pt x="1382048" y="16249"/>
                  <a:pt x="1484081" y="9789"/>
                  <a:pt x="1749659" y="0"/>
                </a:cubicBezTo>
                <a:cubicBezTo>
                  <a:pt x="2000637" y="26679"/>
                  <a:pt x="2102549" y="1968"/>
                  <a:pt x="2267163" y="0"/>
                </a:cubicBezTo>
                <a:cubicBezTo>
                  <a:pt x="2444214" y="-10557"/>
                  <a:pt x="2640502" y="-13481"/>
                  <a:pt x="2932527" y="0"/>
                </a:cubicBezTo>
                <a:cubicBezTo>
                  <a:pt x="3240887" y="8103"/>
                  <a:pt x="3335706" y="23637"/>
                  <a:pt x="3548604" y="0"/>
                </a:cubicBezTo>
                <a:cubicBezTo>
                  <a:pt x="3746546" y="-9891"/>
                  <a:pt x="4015720" y="-33573"/>
                  <a:pt x="4164681" y="0"/>
                </a:cubicBezTo>
                <a:cubicBezTo>
                  <a:pt x="4340363" y="-7371"/>
                  <a:pt x="4698692" y="-88021"/>
                  <a:pt x="4928616" y="0"/>
                </a:cubicBezTo>
                <a:cubicBezTo>
                  <a:pt x="4928255" y="6331"/>
                  <a:pt x="4929039" y="9826"/>
                  <a:pt x="4928616" y="20117"/>
                </a:cubicBezTo>
                <a:cubicBezTo>
                  <a:pt x="4705762" y="57282"/>
                  <a:pt x="4615268" y="42546"/>
                  <a:pt x="4411111" y="20117"/>
                </a:cubicBezTo>
                <a:cubicBezTo>
                  <a:pt x="4232437" y="19528"/>
                  <a:pt x="4136700" y="37476"/>
                  <a:pt x="3942893" y="20117"/>
                </a:cubicBezTo>
                <a:cubicBezTo>
                  <a:pt x="3758232" y="22152"/>
                  <a:pt x="3544645" y="-51138"/>
                  <a:pt x="3277530" y="20117"/>
                </a:cubicBezTo>
                <a:cubicBezTo>
                  <a:pt x="2998291" y="48186"/>
                  <a:pt x="3014664" y="38460"/>
                  <a:pt x="2760025" y="20117"/>
                </a:cubicBezTo>
                <a:cubicBezTo>
                  <a:pt x="2510687" y="6891"/>
                  <a:pt x="2278297" y="28726"/>
                  <a:pt x="2094662" y="20117"/>
                </a:cubicBezTo>
                <a:cubicBezTo>
                  <a:pt x="1943774" y="61663"/>
                  <a:pt x="1590457" y="6729"/>
                  <a:pt x="1380012" y="20117"/>
                </a:cubicBezTo>
                <a:cubicBezTo>
                  <a:pt x="1136691" y="52522"/>
                  <a:pt x="1012240" y="33971"/>
                  <a:pt x="813222" y="20117"/>
                </a:cubicBezTo>
                <a:cubicBezTo>
                  <a:pt x="664843" y="-13927"/>
                  <a:pt x="180385" y="9389"/>
                  <a:pt x="0" y="20117"/>
                </a:cubicBezTo>
                <a:cubicBezTo>
                  <a:pt x="103" y="15696"/>
                  <a:pt x="-53" y="8402"/>
                  <a:pt x="0" y="0"/>
                </a:cubicBezTo>
                <a:close/>
              </a:path>
              <a:path w="4928616" h="20117" stroke="0" extrusionOk="0">
                <a:moveTo>
                  <a:pt x="0" y="0"/>
                </a:moveTo>
                <a:cubicBezTo>
                  <a:pt x="94824" y="-3452"/>
                  <a:pt x="401603" y="-48732"/>
                  <a:pt x="566791" y="0"/>
                </a:cubicBezTo>
                <a:cubicBezTo>
                  <a:pt x="769388" y="33016"/>
                  <a:pt x="877520" y="3388"/>
                  <a:pt x="1035009" y="0"/>
                </a:cubicBezTo>
                <a:cubicBezTo>
                  <a:pt x="1192667" y="7798"/>
                  <a:pt x="1533878" y="-48053"/>
                  <a:pt x="1749659" y="0"/>
                </a:cubicBezTo>
                <a:cubicBezTo>
                  <a:pt x="1965341" y="12928"/>
                  <a:pt x="2091647" y="-20681"/>
                  <a:pt x="2316450" y="0"/>
                </a:cubicBezTo>
                <a:cubicBezTo>
                  <a:pt x="2519348" y="-3393"/>
                  <a:pt x="2740184" y="-25228"/>
                  <a:pt x="2883240" y="0"/>
                </a:cubicBezTo>
                <a:cubicBezTo>
                  <a:pt x="3072090" y="-19314"/>
                  <a:pt x="3414249" y="24356"/>
                  <a:pt x="3597890" y="0"/>
                </a:cubicBezTo>
                <a:cubicBezTo>
                  <a:pt x="3819672" y="-33056"/>
                  <a:pt x="3941742" y="-1986"/>
                  <a:pt x="4115394" y="0"/>
                </a:cubicBezTo>
                <a:cubicBezTo>
                  <a:pt x="4290246" y="1185"/>
                  <a:pt x="4691867" y="-44536"/>
                  <a:pt x="4928616" y="0"/>
                </a:cubicBezTo>
                <a:cubicBezTo>
                  <a:pt x="4928749" y="6484"/>
                  <a:pt x="4927414" y="15097"/>
                  <a:pt x="4928616" y="20117"/>
                </a:cubicBezTo>
                <a:cubicBezTo>
                  <a:pt x="4716985" y="5151"/>
                  <a:pt x="4595345" y="-2737"/>
                  <a:pt x="4411111" y="20117"/>
                </a:cubicBezTo>
                <a:cubicBezTo>
                  <a:pt x="4203426" y="27008"/>
                  <a:pt x="3948581" y="33401"/>
                  <a:pt x="3795034" y="20117"/>
                </a:cubicBezTo>
                <a:cubicBezTo>
                  <a:pt x="3625830" y="28612"/>
                  <a:pt x="3433072" y="51118"/>
                  <a:pt x="3228243" y="20117"/>
                </a:cubicBezTo>
                <a:cubicBezTo>
                  <a:pt x="3054366" y="-8109"/>
                  <a:pt x="2775550" y="33661"/>
                  <a:pt x="2513594" y="20117"/>
                </a:cubicBezTo>
                <a:cubicBezTo>
                  <a:pt x="2185483" y="4510"/>
                  <a:pt x="2022551" y="-49474"/>
                  <a:pt x="1798945" y="20117"/>
                </a:cubicBezTo>
                <a:cubicBezTo>
                  <a:pt x="1559185" y="73798"/>
                  <a:pt x="1429265" y="27650"/>
                  <a:pt x="1281440" y="20117"/>
                </a:cubicBezTo>
                <a:cubicBezTo>
                  <a:pt x="1090563" y="52405"/>
                  <a:pt x="963178" y="36269"/>
                  <a:pt x="665363" y="20117"/>
                </a:cubicBezTo>
                <a:cubicBezTo>
                  <a:pt x="367876" y="19510"/>
                  <a:pt x="263067" y="-508"/>
                  <a:pt x="0" y="20117"/>
                </a:cubicBezTo>
                <a:cubicBezTo>
                  <a:pt x="-471" y="9762"/>
                  <a:pt x="742" y="5201"/>
                  <a:pt x="0" y="0"/>
                </a:cubicBezTo>
                <a:close/>
              </a:path>
              <a:path w="4928616" h="20117" fill="none" stroke="0" extrusionOk="0">
                <a:moveTo>
                  <a:pt x="0" y="0"/>
                </a:moveTo>
                <a:cubicBezTo>
                  <a:pt x="78448" y="-44108"/>
                  <a:pt x="306981" y="6343"/>
                  <a:pt x="517505" y="0"/>
                </a:cubicBezTo>
                <a:cubicBezTo>
                  <a:pt x="730670" y="5013"/>
                  <a:pt x="957804" y="-7035"/>
                  <a:pt x="1182868" y="0"/>
                </a:cubicBezTo>
                <a:cubicBezTo>
                  <a:pt x="1360248" y="20267"/>
                  <a:pt x="1486359" y="14937"/>
                  <a:pt x="1749659" y="0"/>
                </a:cubicBezTo>
                <a:cubicBezTo>
                  <a:pt x="1993991" y="3816"/>
                  <a:pt x="2119201" y="20383"/>
                  <a:pt x="2267163" y="0"/>
                </a:cubicBezTo>
                <a:cubicBezTo>
                  <a:pt x="2459279" y="-13589"/>
                  <a:pt x="2643887" y="-2684"/>
                  <a:pt x="2932527" y="0"/>
                </a:cubicBezTo>
                <a:cubicBezTo>
                  <a:pt x="3216528" y="-3788"/>
                  <a:pt x="3336952" y="30656"/>
                  <a:pt x="3548604" y="0"/>
                </a:cubicBezTo>
                <a:cubicBezTo>
                  <a:pt x="3748113" y="-40632"/>
                  <a:pt x="4010089" y="-1457"/>
                  <a:pt x="4164681" y="0"/>
                </a:cubicBezTo>
                <a:cubicBezTo>
                  <a:pt x="4315181" y="20578"/>
                  <a:pt x="4713840" y="-23498"/>
                  <a:pt x="4928616" y="0"/>
                </a:cubicBezTo>
                <a:cubicBezTo>
                  <a:pt x="4927780" y="6277"/>
                  <a:pt x="4928943" y="10857"/>
                  <a:pt x="4928616" y="20117"/>
                </a:cubicBezTo>
                <a:cubicBezTo>
                  <a:pt x="4742738" y="67583"/>
                  <a:pt x="4606469" y="22144"/>
                  <a:pt x="4411111" y="20117"/>
                </a:cubicBezTo>
                <a:cubicBezTo>
                  <a:pt x="4225232" y="36656"/>
                  <a:pt x="4145821" y="27972"/>
                  <a:pt x="3942893" y="20117"/>
                </a:cubicBezTo>
                <a:cubicBezTo>
                  <a:pt x="3777041" y="-9786"/>
                  <a:pt x="3564748" y="-40118"/>
                  <a:pt x="3277530" y="20117"/>
                </a:cubicBezTo>
                <a:cubicBezTo>
                  <a:pt x="2993013" y="48831"/>
                  <a:pt x="3012583" y="36837"/>
                  <a:pt x="2760025" y="20117"/>
                </a:cubicBezTo>
                <a:cubicBezTo>
                  <a:pt x="2497758" y="1755"/>
                  <a:pt x="2251964" y="-29904"/>
                  <a:pt x="2094662" y="20117"/>
                </a:cubicBezTo>
                <a:cubicBezTo>
                  <a:pt x="1924431" y="25153"/>
                  <a:pt x="1572405" y="28500"/>
                  <a:pt x="1380012" y="20117"/>
                </a:cubicBezTo>
                <a:cubicBezTo>
                  <a:pt x="1152480" y="45790"/>
                  <a:pt x="993739" y="33823"/>
                  <a:pt x="813222" y="20117"/>
                </a:cubicBezTo>
                <a:cubicBezTo>
                  <a:pt x="639814" y="26672"/>
                  <a:pt x="217470" y="12033"/>
                  <a:pt x="0" y="20117"/>
                </a:cubicBezTo>
                <a:cubicBezTo>
                  <a:pt x="-327" y="16848"/>
                  <a:pt x="-1279" y="698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4928616"/>
                      <a:gd name="connsiteY0" fmla="*/ 0 h 20117"/>
                      <a:gd name="connsiteX1" fmla="*/ 517505 w 4928616"/>
                      <a:gd name="connsiteY1" fmla="*/ 0 h 20117"/>
                      <a:gd name="connsiteX2" fmla="*/ 1182868 w 4928616"/>
                      <a:gd name="connsiteY2" fmla="*/ 0 h 20117"/>
                      <a:gd name="connsiteX3" fmla="*/ 1749659 w 4928616"/>
                      <a:gd name="connsiteY3" fmla="*/ 0 h 20117"/>
                      <a:gd name="connsiteX4" fmla="*/ 2267163 w 4928616"/>
                      <a:gd name="connsiteY4" fmla="*/ 0 h 20117"/>
                      <a:gd name="connsiteX5" fmla="*/ 2932527 w 4928616"/>
                      <a:gd name="connsiteY5" fmla="*/ 0 h 20117"/>
                      <a:gd name="connsiteX6" fmla="*/ 3548604 w 4928616"/>
                      <a:gd name="connsiteY6" fmla="*/ 0 h 20117"/>
                      <a:gd name="connsiteX7" fmla="*/ 4164681 w 4928616"/>
                      <a:gd name="connsiteY7" fmla="*/ 0 h 20117"/>
                      <a:gd name="connsiteX8" fmla="*/ 4928616 w 4928616"/>
                      <a:gd name="connsiteY8" fmla="*/ 0 h 20117"/>
                      <a:gd name="connsiteX9" fmla="*/ 4928616 w 4928616"/>
                      <a:gd name="connsiteY9" fmla="*/ 20117 h 20117"/>
                      <a:gd name="connsiteX10" fmla="*/ 4411111 w 4928616"/>
                      <a:gd name="connsiteY10" fmla="*/ 20117 h 20117"/>
                      <a:gd name="connsiteX11" fmla="*/ 3942893 w 4928616"/>
                      <a:gd name="connsiteY11" fmla="*/ 20117 h 20117"/>
                      <a:gd name="connsiteX12" fmla="*/ 3277530 w 4928616"/>
                      <a:gd name="connsiteY12" fmla="*/ 20117 h 20117"/>
                      <a:gd name="connsiteX13" fmla="*/ 2760025 w 4928616"/>
                      <a:gd name="connsiteY13" fmla="*/ 20117 h 20117"/>
                      <a:gd name="connsiteX14" fmla="*/ 2094662 w 4928616"/>
                      <a:gd name="connsiteY14" fmla="*/ 20117 h 20117"/>
                      <a:gd name="connsiteX15" fmla="*/ 1380012 w 4928616"/>
                      <a:gd name="connsiteY15" fmla="*/ 20117 h 20117"/>
                      <a:gd name="connsiteX16" fmla="*/ 813222 w 4928616"/>
                      <a:gd name="connsiteY16" fmla="*/ 20117 h 20117"/>
                      <a:gd name="connsiteX17" fmla="*/ 0 w 4928616"/>
                      <a:gd name="connsiteY17" fmla="*/ 20117 h 20117"/>
                      <a:gd name="connsiteX18" fmla="*/ 0 w 4928616"/>
                      <a:gd name="connsiteY18" fmla="*/ 0 h 2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928616" h="20117" fill="none" extrusionOk="0">
                        <a:moveTo>
                          <a:pt x="0" y="0"/>
                        </a:moveTo>
                        <a:cubicBezTo>
                          <a:pt x="118462" y="-19426"/>
                          <a:pt x="325416" y="-576"/>
                          <a:pt x="517505" y="0"/>
                        </a:cubicBezTo>
                        <a:cubicBezTo>
                          <a:pt x="709595" y="576"/>
                          <a:pt x="993087" y="-8157"/>
                          <a:pt x="1182868" y="0"/>
                        </a:cubicBezTo>
                        <a:cubicBezTo>
                          <a:pt x="1372649" y="8157"/>
                          <a:pt x="1491155" y="-11570"/>
                          <a:pt x="1749659" y="0"/>
                        </a:cubicBezTo>
                        <a:cubicBezTo>
                          <a:pt x="2008163" y="11570"/>
                          <a:pt x="2114868" y="18313"/>
                          <a:pt x="2267163" y="0"/>
                        </a:cubicBezTo>
                        <a:cubicBezTo>
                          <a:pt x="2419458" y="-18313"/>
                          <a:pt x="2641281" y="2679"/>
                          <a:pt x="2932527" y="0"/>
                        </a:cubicBezTo>
                        <a:cubicBezTo>
                          <a:pt x="3223773" y="-2679"/>
                          <a:pt x="3347052" y="21147"/>
                          <a:pt x="3548604" y="0"/>
                        </a:cubicBezTo>
                        <a:cubicBezTo>
                          <a:pt x="3750156" y="-21147"/>
                          <a:pt x="4021072" y="-16720"/>
                          <a:pt x="4164681" y="0"/>
                        </a:cubicBezTo>
                        <a:cubicBezTo>
                          <a:pt x="4308290" y="16720"/>
                          <a:pt x="4667892" y="-34546"/>
                          <a:pt x="4928616" y="0"/>
                        </a:cubicBezTo>
                        <a:cubicBezTo>
                          <a:pt x="4928359" y="6371"/>
                          <a:pt x="4928423" y="10432"/>
                          <a:pt x="4928616" y="20117"/>
                        </a:cubicBezTo>
                        <a:cubicBezTo>
                          <a:pt x="4727594" y="45040"/>
                          <a:pt x="4606019" y="17485"/>
                          <a:pt x="4411111" y="20117"/>
                        </a:cubicBezTo>
                        <a:cubicBezTo>
                          <a:pt x="4216203" y="22749"/>
                          <a:pt x="4140863" y="21899"/>
                          <a:pt x="3942893" y="20117"/>
                        </a:cubicBezTo>
                        <a:cubicBezTo>
                          <a:pt x="3744923" y="18335"/>
                          <a:pt x="3557902" y="-7916"/>
                          <a:pt x="3277530" y="20117"/>
                        </a:cubicBezTo>
                        <a:cubicBezTo>
                          <a:pt x="2997158" y="48150"/>
                          <a:pt x="3014122" y="37899"/>
                          <a:pt x="2760025" y="20117"/>
                        </a:cubicBezTo>
                        <a:cubicBezTo>
                          <a:pt x="2505929" y="2335"/>
                          <a:pt x="2266090" y="-1110"/>
                          <a:pt x="2094662" y="20117"/>
                        </a:cubicBezTo>
                        <a:cubicBezTo>
                          <a:pt x="1923234" y="41344"/>
                          <a:pt x="1596302" y="14546"/>
                          <a:pt x="1380012" y="20117"/>
                        </a:cubicBezTo>
                        <a:cubicBezTo>
                          <a:pt x="1163722" y="25689"/>
                          <a:pt x="986019" y="28086"/>
                          <a:pt x="813222" y="20117"/>
                        </a:cubicBezTo>
                        <a:cubicBezTo>
                          <a:pt x="640425" y="12149"/>
                          <a:pt x="190741" y="27888"/>
                          <a:pt x="0" y="20117"/>
                        </a:cubicBezTo>
                        <a:cubicBezTo>
                          <a:pt x="521" y="15502"/>
                          <a:pt x="-152" y="6924"/>
                          <a:pt x="0" y="0"/>
                        </a:cubicBezTo>
                        <a:close/>
                      </a:path>
                      <a:path w="4928616" h="20117" stroke="0" extrusionOk="0">
                        <a:moveTo>
                          <a:pt x="0" y="0"/>
                        </a:moveTo>
                        <a:cubicBezTo>
                          <a:pt x="120958" y="26449"/>
                          <a:pt x="374906" y="-19846"/>
                          <a:pt x="566791" y="0"/>
                        </a:cubicBezTo>
                        <a:cubicBezTo>
                          <a:pt x="758676" y="19846"/>
                          <a:pt x="856586" y="-201"/>
                          <a:pt x="1035009" y="0"/>
                        </a:cubicBezTo>
                        <a:cubicBezTo>
                          <a:pt x="1213432" y="201"/>
                          <a:pt x="1534690" y="-20137"/>
                          <a:pt x="1749659" y="0"/>
                        </a:cubicBezTo>
                        <a:cubicBezTo>
                          <a:pt x="1964628" y="20137"/>
                          <a:pt x="2082689" y="5803"/>
                          <a:pt x="2316450" y="0"/>
                        </a:cubicBezTo>
                        <a:cubicBezTo>
                          <a:pt x="2550211" y="-5803"/>
                          <a:pt x="2729137" y="-8029"/>
                          <a:pt x="2883240" y="0"/>
                        </a:cubicBezTo>
                        <a:cubicBezTo>
                          <a:pt x="3037343" y="8029"/>
                          <a:pt x="3377621" y="27199"/>
                          <a:pt x="3597890" y="0"/>
                        </a:cubicBezTo>
                        <a:cubicBezTo>
                          <a:pt x="3818159" y="-27199"/>
                          <a:pt x="3937484" y="14008"/>
                          <a:pt x="4115394" y="0"/>
                        </a:cubicBezTo>
                        <a:cubicBezTo>
                          <a:pt x="4293304" y="-14008"/>
                          <a:pt x="4725965" y="-7998"/>
                          <a:pt x="4928616" y="0"/>
                        </a:cubicBezTo>
                        <a:cubicBezTo>
                          <a:pt x="4927798" y="5718"/>
                          <a:pt x="4928037" y="14923"/>
                          <a:pt x="4928616" y="20117"/>
                        </a:cubicBezTo>
                        <a:cubicBezTo>
                          <a:pt x="4720966" y="3754"/>
                          <a:pt x="4595835" y="21744"/>
                          <a:pt x="4411111" y="20117"/>
                        </a:cubicBezTo>
                        <a:cubicBezTo>
                          <a:pt x="4226388" y="18490"/>
                          <a:pt x="3950799" y="-157"/>
                          <a:pt x="3795034" y="20117"/>
                        </a:cubicBezTo>
                        <a:cubicBezTo>
                          <a:pt x="3639269" y="40391"/>
                          <a:pt x="3395321" y="47693"/>
                          <a:pt x="3228243" y="20117"/>
                        </a:cubicBezTo>
                        <a:cubicBezTo>
                          <a:pt x="3061165" y="-7459"/>
                          <a:pt x="2822338" y="13166"/>
                          <a:pt x="2513594" y="20117"/>
                        </a:cubicBezTo>
                        <a:cubicBezTo>
                          <a:pt x="2204850" y="27068"/>
                          <a:pt x="2019040" y="-5003"/>
                          <a:pt x="1798945" y="20117"/>
                        </a:cubicBezTo>
                        <a:cubicBezTo>
                          <a:pt x="1578850" y="45237"/>
                          <a:pt x="1442330" y="-4966"/>
                          <a:pt x="1281440" y="20117"/>
                        </a:cubicBezTo>
                        <a:cubicBezTo>
                          <a:pt x="1120550" y="45200"/>
                          <a:pt x="957150" y="19735"/>
                          <a:pt x="665363" y="20117"/>
                        </a:cubicBezTo>
                        <a:cubicBezTo>
                          <a:pt x="373576" y="20499"/>
                          <a:pt x="264111" y="26543"/>
                          <a:pt x="0" y="20117"/>
                        </a:cubicBezTo>
                        <a:cubicBezTo>
                          <a:pt x="-827" y="10443"/>
                          <a:pt x="143" y="5824"/>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bject 4"/>
          <p:cNvSpPr txBox="1"/>
          <p:nvPr/>
        </p:nvSpPr>
        <p:spPr>
          <a:xfrm>
            <a:off x="5353221" y="607300"/>
            <a:ext cx="7809261" cy="5974689"/>
          </a:xfrm>
          <a:prstGeom prst="rect">
            <a:avLst/>
          </a:prstGeom>
        </p:spPr>
        <p:txBody>
          <a:bodyPr vert="horz" lIns="91440" tIns="45720" rIns="91440" bIns="45720" rtlCol="0" anchor="ctr">
            <a:noAutofit/>
          </a:bodyPr>
          <a:lstStyle/>
          <a:p>
            <a:pPr marL="12700" marR="5080" indent="-228600" algn="just">
              <a:lnSpc>
                <a:spcPct val="90000"/>
              </a:lnSpc>
              <a:spcBef>
                <a:spcPts val="100"/>
              </a:spcBef>
              <a:buSzPct val="96428"/>
              <a:buFont typeface="Arial" panose="020B0604020202020204" pitchFamily="34" charset="0"/>
              <a:buChar char="•"/>
              <a:tabLst>
                <a:tab pos="137795" algn="l"/>
                <a:tab pos="1971039" algn="l"/>
                <a:tab pos="2481580" algn="l"/>
                <a:tab pos="2913380" algn="l"/>
                <a:tab pos="4999990" algn="l"/>
                <a:tab pos="5825490" algn="l"/>
              </a:tabLst>
            </a:pPr>
            <a:r>
              <a:rPr lang="en-US" sz="4000" b="1" spc="-5" dirty="0"/>
              <a:t>Budgeti</a:t>
            </a:r>
            <a:r>
              <a:rPr lang="en-US" sz="4000" b="1" dirty="0"/>
              <a:t>n</a:t>
            </a:r>
            <a:r>
              <a:rPr lang="en-US" sz="4000" b="1" spc="-5" dirty="0"/>
              <a:t>g</a:t>
            </a:r>
            <a:r>
              <a:rPr lang="en-US" sz="4000" b="1" dirty="0"/>
              <a:t>	</a:t>
            </a:r>
            <a:r>
              <a:rPr lang="en-US" sz="4000" spc="-5" dirty="0"/>
              <a:t>is</a:t>
            </a:r>
            <a:r>
              <a:rPr lang="en-US" sz="4000" dirty="0"/>
              <a:t>	</a:t>
            </a:r>
            <a:r>
              <a:rPr lang="en-US" sz="4000" spc="-5" dirty="0"/>
              <a:t>a </a:t>
            </a:r>
            <a:r>
              <a:rPr lang="en-US" sz="4000" spc="-25" dirty="0"/>
              <a:t>m</a:t>
            </a:r>
            <a:r>
              <a:rPr lang="en-US" sz="4000" spc="-5" dirty="0"/>
              <a:t>anage</a:t>
            </a:r>
            <a:r>
              <a:rPr lang="en-US" sz="4000" spc="-20" dirty="0"/>
              <a:t>m</a:t>
            </a:r>
            <a:r>
              <a:rPr lang="en-US" sz="4000" spc="-5" dirty="0"/>
              <a:t>e</a:t>
            </a:r>
            <a:r>
              <a:rPr lang="en-US" sz="4000" dirty="0"/>
              <a:t>n</a:t>
            </a:r>
            <a:r>
              <a:rPr lang="en-US" sz="4000" spc="-5" dirty="0"/>
              <a:t>t</a:t>
            </a:r>
            <a:r>
              <a:rPr lang="en-US" sz="4000" dirty="0"/>
              <a:t>	</a:t>
            </a:r>
            <a:r>
              <a:rPr lang="en-US" sz="4000" spc="-5" dirty="0"/>
              <a:t>tool</a:t>
            </a:r>
            <a:r>
              <a:rPr lang="en-US" sz="4000" dirty="0"/>
              <a:t>	</a:t>
            </a:r>
            <a:r>
              <a:rPr lang="en-US" sz="4000" spc="-5" dirty="0"/>
              <a:t>for p</a:t>
            </a:r>
            <a:r>
              <a:rPr lang="en-US" sz="4000" dirty="0"/>
              <a:t>l</a:t>
            </a:r>
            <a:r>
              <a:rPr lang="en-US" sz="4000" spc="-5" dirty="0"/>
              <a:t>an</a:t>
            </a:r>
            <a:r>
              <a:rPr lang="en-US" sz="4000" dirty="0"/>
              <a:t>n</a:t>
            </a:r>
            <a:r>
              <a:rPr lang="en-US" sz="4000" spc="-5" dirty="0"/>
              <a:t>ing and </a:t>
            </a:r>
            <a:r>
              <a:rPr lang="en-US" sz="4000" dirty="0"/>
              <a:t>controlling future</a:t>
            </a:r>
            <a:r>
              <a:rPr lang="en-US" sz="4000" spc="-50" dirty="0"/>
              <a:t> </a:t>
            </a:r>
            <a:r>
              <a:rPr lang="en-US" sz="4000" spc="-25" dirty="0"/>
              <a:t>activity.</a:t>
            </a:r>
          </a:p>
          <a:p>
            <a:pPr marL="12700" indent="-228600" algn="just">
              <a:lnSpc>
                <a:spcPct val="90000"/>
              </a:lnSpc>
              <a:spcBef>
                <a:spcPts val="1535"/>
              </a:spcBef>
              <a:buFont typeface="Arial" panose="020B0604020202020204" pitchFamily="34" charset="0"/>
              <a:buChar char="•"/>
            </a:pPr>
            <a:r>
              <a:rPr lang="en-US" sz="4000" b="1" spc="-5" dirty="0"/>
              <a:t>Financial Buzz </a:t>
            </a:r>
            <a:r>
              <a:rPr lang="en-US" sz="4000" b="1" spc="-40" dirty="0"/>
              <a:t>Words: </a:t>
            </a:r>
            <a:r>
              <a:rPr lang="en-US" sz="4000" spc="-5" dirty="0"/>
              <a:t>A plan for saving, borrowing and</a:t>
            </a:r>
            <a:r>
              <a:rPr lang="en-US" sz="4000" spc="-45" dirty="0"/>
              <a:t> </a:t>
            </a:r>
            <a:r>
              <a:rPr lang="en-US" sz="4000" spc="-5" dirty="0"/>
              <a:t>spending.</a:t>
            </a:r>
            <a:endParaRPr lang="en-US" sz="4000" dirty="0"/>
          </a:p>
          <a:p>
            <a:pPr marL="12700" marR="5080" indent="-228600" algn="just">
              <a:lnSpc>
                <a:spcPct val="90000"/>
              </a:lnSpc>
              <a:spcBef>
                <a:spcPts val="375"/>
              </a:spcBef>
              <a:buSzPct val="96428"/>
              <a:buFont typeface="Arial" panose="020B0604020202020204" pitchFamily="34" charset="0"/>
              <a:buChar char="•"/>
              <a:tabLst>
                <a:tab pos="137795" algn="l"/>
                <a:tab pos="1442085" algn="l"/>
                <a:tab pos="1899285" algn="l"/>
                <a:tab pos="2275840" algn="l"/>
                <a:tab pos="3738879" algn="l"/>
                <a:tab pos="4570095" algn="l"/>
                <a:tab pos="5302885" algn="l"/>
                <a:tab pos="5679440" algn="l"/>
                <a:tab pos="6331585" algn="l"/>
                <a:tab pos="6848475" algn="l"/>
                <a:tab pos="7423150" algn="l"/>
              </a:tabLst>
            </a:pPr>
            <a:r>
              <a:rPr lang="en-US" sz="4000" b="1" spc="-5" dirty="0"/>
              <a:t>Bud</a:t>
            </a:r>
            <a:r>
              <a:rPr lang="en-US" sz="4000" b="1" dirty="0"/>
              <a:t>g</a:t>
            </a:r>
            <a:r>
              <a:rPr lang="en-US" sz="4000" b="1" spc="-5" dirty="0"/>
              <a:t>et</a:t>
            </a:r>
            <a:r>
              <a:rPr lang="en-US" sz="4000" b="1" dirty="0"/>
              <a:t>	</a:t>
            </a:r>
            <a:r>
              <a:rPr lang="en-US" sz="4000" spc="-5" dirty="0"/>
              <a:t>is</a:t>
            </a:r>
            <a:r>
              <a:rPr lang="en-US" sz="4000" dirty="0"/>
              <a:t>	</a:t>
            </a:r>
            <a:r>
              <a:rPr lang="en-US" sz="4000" spc="-5" dirty="0"/>
              <a:t>a fi</a:t>
            </a:r>
            <a:r>
              <a:rPr lang="en-US" sz="4000" spc="5" dirty="0"/>
              <a:t>n</a:t>
            </a:r>
            <a:r>
              <a:rPr lang="en-US" sz="4000" spc="-5" dirty="0"/>
              <a:t>ancial</a:t>
            </a:r>
            <a:r>
              <a:rPr lang="en-US" sz="4000" dirty="0"/>
              <a:t>	</a:t>
            </a:r>
            <a:r>
              <a:rPr lang="en-US" sz="4000" spc="-5" dirty="0"/>
              <a:t>p</a:t>
            </a:r>
            <a:r>
              <a:rPr lang="en-US" sz="4000" dirty="0"/>
              <a:t>l</a:t>
            </a:r>
            <a:r>
              <a:rPr lang="en-US" sz="4000" spc="-5" dirty="0"/>
              <a:t>an</a:t>
            </a:r>
            <a:r>
              <a:rPr lang="en-US" sz="4000" dirty="0"/>
              <a:t>	</a:t>
            </a:r>
            <a:r>
              <a:rPr lang="en-US" sz="4000" spc="-5" dirty="0"/>
              <a:t>and</a:t>
            </a:r>
            <a:r>
              <a:rPr lang="en-US" sz="4000" dirty="0"/>
              <a:t>	</a:t>
            </a:r>
            <a:r>
              <a:rPr lang="en-US" sz="4000" spc="-5" dirty="0"/>
              <a:t>a</a:t>
            </a:r>
            <a:r>
              <a:rPr lang="en-US" sz="4000" dirty="0"/>
              <a:t>	</a:t>
            </a:r>
            <a:r>
              <a:rPr lang="en-US" sz="4000" spc="-5" dirty="0"/>
              <a:t>list</a:t>
            </a:r>
            <a:r>
              <a:rPr lang="en-US" sz="4000" dirty="0"/>
              <a:t>	o</a:t>
            </a:r>
            <a:r>
              <a:rPr lang="en-US" sz="4000" spc="-5" dirty="0"/>
              <a:t>f</a:t>
            </a:r>
            <a:r>
              <a:rPr lang="en-US" sz="4000" dirty="0"/>
              <a:t>	</a:t>
            </a:r>
            <a:r>
              <a:rPr lang="en-US" sz="4000" spc="-5" dirty="0"/>
              <a:t>all</a:t>
            </a:r>
            <a:r>
              <a:rPr lang="en-US" sz="4000" dirty="0"/>
              <a:t>	</a:t>
            </a:r>
            <a:r>
              <a:rPr lang="en-US" sz="4000" spc="-5" dirty="0"/>
              <a:t>pl</a:t>
            </a:r>
            <a:r>
              <a:rPr lang="en-US" sz="4000" spc="-15" dirty="0"/>
              <a:t>a</a:t>
            </a:r>
            <a:r>
              <a:rPr lang="en-US" sz="4000" spc="-5" dirty="0"/>
              <a:t>n</a:t>
            </a:r>
            <a:r>
              <a:rPr lang="en-US" sz="4000" dirty="0"/>
              <a:t>n</a:t>
            </a:r>
            <a:r>
              <a:rPr lang="en-US" sz="4000" spc="-5" dirty="0"/>
              <a:t>ed  </a:t>
            </a:r>
            <a:r>
              <a:rPr lang="en-US" sz="4000" dirty="0"/>
              <a:t>expenses </a:t>
            </a:r>
            <a:r>
              <a:rPr lang="en-US" sz="4000" spc="-5" dirty="0"/>
              <a:t>and</a:t>
            </a:r>
            <a:r>
              <a:rPr lang="en-US" sz="4000" spc="-40" dirty="0"/>
              <a:t> </a:t>
            </a:r>
            <a:r>
              <a:rPr lang="en-US" sz="4000" spc="-5" dirty="0"/>
              <a:t>revenues.</a:t>
            </a:r>
            <a:endParaRPr lang="en-US" sz="4000" dirty="0"/>
          </a:p>
          <a:p>
            <a:pPr marL="12700" marR="5080" indent="-228600" algn="just">
              <a:lnSpc>
                <a:spcPct val="90000"/>
              </a:lnSpc>
              <a:spcBef>
                <a:spcPts val="100"/>
              </a:spcBef>
              <a:buSzPct val="96428"/>
              <a:buFont typeface="Arial" panose="020B0604020202020204" pitchFamily="34" charset="0"/>
              <a:buChar char="•"/>
              <a:tabLst>
                <a:tab pos="137795" algn="l"/>
                <a:tab pos="1971039" algn="l"/>
                <a:tab pos="2481580" algn="l"/>
                <a:tab pos="2913380" algn="l"/>
                <a:tab pos="4999990" algn="l"/>
                <a:tab pos="5825490" algn="l"/>
              </a:tabLst>
            </a:pPr>
            <a:endParaRPr lang="en-US" sz="4000" dirty="0"/>
          </a:p>
        </p:txBody>
      </p:sp>
      <p:sp>
        <p:nvSpPr>
          <p:cNvPr id="8" name="object 8"/>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116839">
              <a:lnSpc>
                <a:spcPts val="1535"/>
              </a:lnSpc>
              <a:spcAft>
                <a:spcPts val="600"/>
              </a:spcAft>
            </a:pPr>
            <a:fld id="{81D60167-4931-47E6-BA6A-407CBD079E47}" type="slidenum">
              <a:rPr lang="en-US" spc="-5" smtClean="0"/>
              <a:pPr marL="116839">
                <a:lnSpc>
                  <a:spcPts val="1535"/>
                </a:lnSpc>
                <a:spcAft>
                  <a:spcPts val="600"/>
                </a:spcAft>
              </a:pPr>
              <a:t>3</a:t>
            </a:fld>
            <a:endParaRPr lang="en-US" spc="-5"/>
          </a:p>
        </p:txBody>
      </p:sp>
      <p:sp>
        <p:nvSpPr>
          <p:cNvPr id="3" name="Date Placeholder 2">
            <a:extLst>
              <a:ext uri="{FF2B5EF4-FFF2-40B4-BE49-F238E27FC236}">
                <a16:creationId xmlns:a16="http://schemas.microsoft.com/office/drawing/2014/main" id="{31FF90AF-02A7-4297-DEBB-ACC641024E95}"/>
              </a:ext>
            </a:extLst>
          </p:cNvPr>
          <p:cNvSpPr>
            <a:spLocks noGrp="1"/>
          </p:cNvSpPr>
          <p:nvPr>
            <p:ph type="dt" sz="half" idx="6"/>
          </p:nvPr>
        </p:nvSpPr>
        <p:spPr/>
        <p:txBody>
          <a:bodyPr/>
          <a:lstStyle/>
          <a:p>
            <a:fld id="{64D32ABC-871F-4F64-865A-960D035D4BFF}" type="datetime1">
              <a:rPr lang="en-US" smtClean="0"/>
              <a:t>4/16/2025</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342900"/>
            <a:ext cx="8991600" cy="523220"/>
          </a:xfrm>
        </p:spPr>
        <p:txBody>
          <a:bodyPr/>
          <a:lstStyle/>
          <a:p>
            <a:r>
              <a:rPr lang="en-US" dirty="0">
                <a:solidFill>
                  <a:schemeClr val="tx1"/>
                </a:solidFill>
              </a:rPr>
              <a:t>6. Internal Rate of Return</a:t>
            </a:r>
          </a:p>
        </p:txBody>
      </p:sp>
      <p:sp>
        <p:nvSpPr>
          <p:cNvPr id="3" name="Text Placeholder 2"/>
          <p:cNvSpPr>
            <a:spLocks noGrp="1"/>
          </p:cNvSpPr>
          <p:nvPr>
            <p:ph type="body" idx="1"/>
          </p:nvPr>
        </p:nvSpPr>
        <p:spPr>
          <a:xfrm>
            <a:off x="523578" y="1181100"/>
            <a:ext cx="12049421" cy="5539978"/>
          </a:xfrm>
        </p:spPr>
        <p:txBody>
          <a:bodyPr/>
          <a:lstStyle/>
          <a:p>
            <a:pPr algn="just">
              <a:buFont typeface="Wingdings" pitchFamily="2" charset="2"/>
              <a:buChar char="Ø"/>
            </a:pPr>
            <a:r>
              <a:rPr lang="en-US" sz="4000" dirty="0"/>
              <a:t>It is that rate at which the sum of discounted cash inflows equals the sum of discounted cash outflows.</a:t>
            </a:r>
          </a:p>
          <a:p>
            <a:pPr algn="just">
              <a:buFont typeface="Wingdings" pitchFamily="2" charset="2"/>
              <a:buChar char="Ø"/>
            </a:pPr>
            <a:r>
              <a:rPr lang="en-US" sz="4000" dirty="0"/>
              <a:t> It is the rate at which the net present value of the investment is zero.</a:t>
            </a:r>
          </a:p>
          <a:p>
            <a:pPr algn="just">
              <a:buFont typeface="Wingdings" pitchFamily="2" charset="2"/>
              <a:buChar char="Ø"/>
            </a:pPr>
            <a:r>
              <a:rPr lang="en-US" sz="4000" dirty="0"/>
              <a:t>It is the rate of discount which reduces the NPV of an investment to zero. </a:t>
            </a:r>
          </a:p>
          <a:p>
            <a:pPr algn="just">
              <a:buFont typeface="Wingdings" pitchFamily="2" charset="2"/>
              <a:buChar char="Ø"/>
            </a:pPr>
            <a:r>
              <a:rPr lang="en-US" sz="4000" dirty="0"/>
              <a:t>It is called internal rate because it depends mainly on the outlay and proceeds associated with the project and not on any rate determined outside the investment.</a:t>
            </a:r>
          </a:p>
        </p:txBody>
      </p:sp>
      <p:sp>
        <p:nvSpPr>
          <p:cNvPr id="5" name="Slide Number Placeholder 4"/>
          <p:cNvSpPr>
            <a:spLocks noGrp="1"/>
          </p:cNvSpPr>
          <p:nvPr>
            <p:ph type="sldNum" sz="quarter" idx="7"/>
          </p:nvPr>
        </p:nvSpPr>
        <p:spPr>
          <a:xfrm>
            <a:off x="15439475" y="7030056"/>
            <a:ext cx="312420" cy="192360"/>
          </a:xfrm>
        </p:spPr>
        <p:txBody>
          <a:bodyPr/>
          <a:lstStyle/>
          <a:p>
            <a:pPr marL="116839">
              <a:lnSpc>
                <a:spcPts val="1535"/>
              </a:lnSpc>
            </a:pPr>
            <a:fld id="{81D60167-4931-47E6-BA6A-407CBD079E47}" type="slidenum">
              <a:rPr lang="en-US" spc="-5"/>
              <a:pPr marL="116839">
                <a:lnSpc>
                  <a:spcPts val="1535"/>
                </a:lnSpc>
              </a:pPr>
              <a:t>30</a:t>
            </a:fld>
            <a:endParaRPr lang="en-US" spc="-5" dirty="0"/>
          </a:p>
        </p:txBody>
      </p:sp>
      <p:sp>
        <p:nvSpPr>
          <p:cNvPr id="6" name="Date Placeholder 5">
            <a:extLst>
              <a:ext uri="{FF2B5EF4-FFF2-40B4-BE49-F238E27FC236}">
                <a16:creationId xmlns:a16="http://schemas.microsoft.com/office/drawing/2014/main" id="{5BD50B44-9802-7452-794D-67D7F1010274}"/>
              </a:ext>
            </a:extLst>
          </p:cNvPr>
          <p:cNvSpPr>
            <a:spLocks noGrp="1"/>
          </p:cNvSpPr>
          <p:nvPr>
            <p:ph type="dt" sz="half" idx="6"/>
          </p:nvPr>
        </p:nvSpPr>
        <p:spPr/>
        <p:txBody>
          <a:bodyPr/>
          <a:lstStyle/>
          <a:p>
            <a:fld id="{8226302D-012D-4263-82FF-FB7A722836EC}" type="datetime1">
              <a:rPr lang="en-US" smtClean="0"/>
              <a:t>4/16/2025</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23580" y="800102"/>
            <a:ext cx="12049420" cy="2783454"/>
          </a:xfrm>
          <a:prstGeom prst="rect">
            <a:avLst/>
          </a:prstGeom>
        </p:spPr>
        <p:txBody>
          <a:bodyPr vert="horz" wrap="square" lIns="0" tIns="13335" rIns="0" bIns="0" rtlCol="0">
            <a:spAutoFit/>
          </a:bodyPr>
          <a:lstStyle/>
          <a:p>
            <a:pPr marL="12700" marR="5080" algn="just">
              <a:spcBef>
                <a:spcPts val="105"/>
              </a:spcBef>
            </a:pPr>
            <a:r>
              <a:rPr lang="en-US" sz="3600" b="1" dirty="0">
                <a:latin typeface="Times New Roman"/>
                <a:cs typeface="Times New Roman"/>
              </a:rPr>
              <a:t>6</a:t>
            </a:r>
            <a:r>
              <a:rPr sz="3600" b="1" dirty="0">
                <a:latin typeface="Times New Roman"/>
                <a:cs typeface="Times New Roman"/>
              </a:rPr>
              <a:t>. </a:t>
            </a:r>
            <a:r>
              <a:rPr sz="3600" b="1" dirty="0">
                <a:uFill>
                  <a:solidFill>
                    <a:srgbClr val="375F92"/>
                  </a:solidFill>
                </a:uFill>
                <a:latin typeface="Times New Roman"/>
                <a:cs typeface="Times New Roman"/>
              </a:rPr>
              <a:t>Internal Rate </a:t>
            </a:r>
            <a:r>
              <a:rPr sz="3600" b="1" spc="-5" dirty="0">
                <a:uFill>
                  <a:solidFill>
                    <a:srgbClr val="375F92"/>
                  </a:solidFill>
                </a:uFill>
                <a:latin typeface="Times New Roman"/>
                <a:cs typeface="Times New Roman"/>
              </a:rPr>
              <a:t>of Return Method</a:t>
            </a:r>
            <a:r>
              <a:rPr sz="3600" b="1" spc="-5" dirty="0">
                <a:latin typeface="Times New Roman"/>
                <a:cs typeface="Times New Roman"/>
              </a:rPr>
              <a:t>:- </a:t>
            </a:r>
            <a:r>
              <a:rPr sz="3600" dirty="0">
                <a:latin typeface="Times New Roman"/>
                <a:cs typeface="Times New Roman"/>
              </a:rPr>
              <a:t>IRR is the </a:t>
            </a:r>
            <a:r>
              <a:rPr sz="3600" spc="-5" dirty="0">
                <a:latin typeface="Times New Roman"/>
                <a:cs typeface="Times New Roman"/>
              </a:rPr>
              <a:t>rate </a:t>
            </a:r>
            <a:r>
              <a:rPr sz="3600" dirty="0">
                <a:latin typeface="Times New Roman"/>
                <a:cs typeface="Times New Roman"/>
              </a:rPr>
              <a:t>of  return </a:t>
            </a:r>
            <a:r>
              <a:rPr sz="3600" spc="-5" dirty="0">
                <a:latin typeface="Times New Roman"/>
                <a:cs typeface="Times New Roman"/>
              </a:rPr>
              <a:t>that </a:t>
            </a:r>
            <a:r>
              <a:rPr sz="3600" dirty="0">
                <a:latin typeface="Times New Roman"/>
                <a:cs typeface="Times New Roman"/>
              </a:rPr>
              <a:t>a </a:t>
            </a:r>
            <a:r>
              <a:rPr sz="3600" spc="-5" dirty="0">
                <a:latin typeface="Times New Roman"/>
                <a:cs typeface="Times New Roman"/>
              </a:rPr>
              <a:t>project earns. </a:t>
            </a:r>
            <a:r>
              <a:rPr sz="3600" dirty="0">
                <a:latin typeface="Times New Roman"/>
                <a:cs typeface="Times New Roman"/>
              </a:rPr>
              <a:t>The rate </a:t>
            </a:r>
            <a:r>
              <a:rPr sz="3600" spc="-5" dirty="0">
                <a:latin typeface="Times New Roman"/>
                <a:cs typeface="Times New Roman"/>
              </a:rPr>
              <a:t>of discount calculated by  trial </a:t>
            </a:r>
            <a:r>
              <a:rPr sz="3600" dirty="0">
                <a:latin typeface="Times New Roman"/>
                <a:cs typeface="Times New Roman"/>
              </a:rPr>
              <a:t>and </a:t>
            </a:r>
            <a:r>
              <a:rPr sz="3600" spc="-5" dirty="0">
                <a:latin typeface="Times New Roman"/>
                <a:cs typeface="Times New Roman"/>
              </a:rPr>
              <a:t>error</a:t>
            </a:r>
            <a:r>
              <a:rPr sz="3600" dirty="0">
                <a:latin typeface="Times New Roman"/>
                <a:cs typeface="Times New Roman"/>
              </a:rPr>
              <a:t>, where the </a:t>
            </a:r>
            <a:r>
              <a:rPr sz="3600" spc="-5" dirty="0">
                <a:latin typeface="Times New Roman"/>
                <a:cs typeface="Times New Roman"/>
              </a:rPr>
              <a:t>present value </a:t>
            </a:r>
            <a:r>
              <a:rPr sz="3600" dirty="0">
                <a:latin typeface="Times New Roman"/>
                <a:cs typeface="Times New Roman"/>
              </a:rPr>
              <a:t>of future cash </a:t>
            </a:r>
            <a:r>
              <a:rPr sz="3600" spc="-5" dirty="0">
                <a:latin typeface="Times New Roman"/>
                <a:cs typeface="Times New Roman"/>
              </a:rPr>
              <a:t>flows </a:t>
            </a:r>
            <a:r>
              <a:rPr sz="3600" dirty="0">
                <a:latin typeface="Times New Roman"/>
                <a:cs typeface="Times New Roman"/>
              </a:rPr>
              <a:t>is  </a:t>
            </a:r>
            <a:r>
              <a:rPr sz="3600" spc="-5" dirty="0">
                <a:latin typeface="Times New Roman"/>
                <a:cs typeface="Times New Roman"/>
              </a:rPr>
              <a:t>equal </a:t>
            </a:r>
            <a:r>
              <a:rPr sz="3600" dirty="0">
                <a:latin typeface="Times New Roman"/>
                <a:cs typeface="Times New Roman"/>
              </a:rPr>
              <a:t>to </a:t>
            </a:r>
            <a:r>
              <a:rPr sz="3600" spc="-5" dirty="0">
                <a:latin typeface="Times New Roman"/>
                <a:cs typeface="Times New Roman"/>
              </a:rPr>
              <a:t>the present </a:t>
            </a:r>
            <a:r>
              <a:rPr sz="3600" spc="-10" dirty="0">
                <a:latin typeface="Times New Roman"/>
                <a:cs typeface="Times New Roman"/>
              </a:rPr>
              <a:t>value </a:t>
            </a:r>
            <a:r>
              <a:rPr sz="3600" dirty="0">
                <a:latin typeface="Times New Roman"/>
                <a:cs typeface="Times New Roman"/>
              </a:rPr>
              <a:t>of </a:t>
            </a:r>
            <a:r>
              <a:rPr sz="3600" spc="-5" dirty="0">
                <a:latin typeface="Times New Roman"/>
                <a:cs typeface="Times New Roman"/>
              </a:rPr>
              <a:t>outflows, </a:t>
            </a:r>
            <a:r>
              <a:rPr sz="3600" dirty="0">
                <a:latin typeface="Times New Roman"/>
                <a:cs typeface="Times New Roman"/>
              </a:rPr>
              <a:t>is known </a:t>
            </a:r>
            <a:r>
              <a:rPr sz="3600" spc="-5" dirty="0">
                <a:latin typeface="Times New Roman"/>
                <a:cs typeface="Times New Roman"/>
              </a:rPr>
              <a:t>as the Internal  </a:t>
            </a:r>
            <a:r>
              <a:rPr sz="3600" dirty="0">
                <a:latin typeface="Times New Roman"/>
                <a:cs typeface="Times New Roman"/>
              </a:rPr>
              <a:t>Rate of</a:t>
            </a:r>
            <a:r>
              <a:rPr sz="3600" spc="570" dirty="0">
                <a:latin typeface="Times New Roman"/>
                <a:cs typeface="Times New Roman"/>
              </a:rPr>
              <a:t> </a:t>
            </a:r>
            <a:r>
              <a:rPr sz="3600" dirty="0">
                <a:latin typeface="Times New Roman"/>
                <a:cs typeface="Times New Roman"/>
              </a:rPr>
              <a:t>Return.</a:t>
            </a:r>
          </a:p>
        </p:txBody>
      </p:sp>
      <p:sp>
        <p:nvSpPr>
          <p:cNvPr id="4" name="object 4"/>
          <p:cNvSpPr txBox="1"/>
          <p:nvPr/>
        </p:nvSpPr>
        <p:spPr>
          <a:xfrm>
            <a:off x="8980675" y="4191443"/>
            <a:ext cx="144145" cy="391160"/>
          </a:xfrm>
          <a:prstGeom prst="rect">
            <a:avLst/>
          </a:prstGeom>
        </p:spPr>
        <p:txBody>
          <a:bodyPr vert="horz" wrap="square" lIns="0" tIns="12700" rIns="0" bIns="0" rtlCol="0">
            <a:spAutoFit/>
          </a:bodyPr>
          <a:lstStyle/>
          <a:p>
            <a:pPr marL="12700">
              <a:spcBef>
                <a:spcPts val="100"/>
              </a:spcBef>
            </a:pPr>
            <a:r>
              <a:rPr sz="2400" spc="-5" dirty="0">
                <a:solidFill>
                  <a:srgbClr val="252525"/>
                </a:solidFill>
                <a:latin typeface="Arial"/>
                <a:cs typeface="Arial"/>
              </a:rPr>
              <a:t>*</a:t>
            </a:r>
            <a:endParaRPr sz="2400">
              <a:latin typeface="Arial"/>
              <a:cs typeface="Arial"/>
            </a:endParaRPr>
          </a:p>
        </p:txBody>
      </p:sp>
      <p:sp>
        <p:nvSpPr>
          <p:cNvPr id="5" name="object 5"/>
          <p:cNvSpPr txBox="1"/>
          <p:nvPr/>
        </p:nvSpPr>
        <p:spPr>
          <a:xfrm>
            <a:off x="9322224" y="4151629"/>
            <a:ext cx="2717376" cy="382797"/>
          </a:xfrm>
          <a:prstGeom prst="rect">
            <a:avLst/>
          </a:prstGeom>
        </p:spPr>
        <p:txBody>
          <a:bodyPr vert="horz" wrap="square" lIns="0" tIns="13335" rIns="0" bIns="0" rtlCol="0">
            <a:spAutoFit/>
          </a:bodyPr>
          <a:lstStyle/>
          <a:p>
            <a:pPr marL="12700">
              <a:spcBef>
                <a:spcPts val="105"/>
              </a:spcBef>
            </a:pPr>
            <a:r>
              <a:rPr sz="2400" b="1" spc="-5" dirty="0">
                <a:solidFill>
                  <a:srgbClr val="252525"/>
                </a:solidFill>
                <a:latin typeface="Arial"/>
                <a:cs typeface="Arial"/>
              </a:rPr>
              <a:t>Difference in</a:t>
            </a:r>
            <a:r>
              <a:rPr sz="2400" b="1" spc="-85" dirty="0">
                <a:solidFill>
                  <a:srgbClr val="252525"/>
                </a:solidFill>
                <a:latin typeface="Arial"/>
                <a:cs typeface="Arial"/>
              </a:rPr>
              <a:t> </a:t>
            </a:r>
            <a:r>
              <a:rPr sz="2400" b="1" dirty="0">
                <a:solidFill>
                  <a:srgbClr val="252525"/>
                </a:solidFill>
                <a:latin typeface="Arial"/>
                <a:cs typeface="Arial"/>
              </a:rPr>
              <a:t>Rate</a:t>
            </a:r>
            <a:endParaRPr sz="2400" b="1" dirty="0">
              <a:latin typeface="Arial"/>
              <a:cs typeface="Arial"/>
            </a:endParaRPr>
          </a:p>
        </p:txBody>
      </p:sp>
      <p:sp>
        <p:nvSpPr>
          <p:cNvPr id="6" name="object 6"/>
          <p:cNvSpPr txBox="1"/>
          <p:nvPr/>
        </p:nvSpPr>
        <p:spPr>
          <a:xfrm>
            <a:off x="5469253" y="3934435"/>
            <a:ext cx="3511422" cy="884281"/>
          </a:xfrm>
          <a:prstGeom prst="rect">
            <a:avLst/>
          </a:prstGeom>
        </p:spPr>
        <p:txBody>
          <a:bodyPr vert="horz" wrap="square" lIns="0" tIns="12700" rIns="0" bIns="0" rtlCol="0">
            <a:spAutoFit/>
          </a:bodyPr>
          <a:lstStyle/>
          <a:p>
            <a:pPr marL="12700" marR="5080" indent="13335">
              <a:lnSpc>
                <a:spcPct val="123500"/>
              </a:lnSpc>
              <a:spcBef>
                <a:spcPts val="100"/>
              </a:spcBef>
            </a:pPr>
            <a:r>
              <a:rPr sz="2400" b="1" dirty="0">
                <a:latin typeface="Arial"/>
                <a:cs typeface="Arial"/>
              </a:rPr>
              <a:t>NPV of Higher Rate  </a:t>
            </a:r>
            <a:r>
              <a:rPr sz="2400" b="1" spc="-5" dirty="0">
                <a:latin typeface="Arial"/>
                <a:cs typeface="Arial"/>
              </a:rPr>
              <a:t>Difference in </a:t>
            </a:r>
            <a:r>
              <a:rPr sz="2400" b="1" dirty="0">
                <a:latin typeface="Arial"/>
                <a:cs typeface="Arial"/>
              </a:rPr>
              <a:t>cash</a:t>
            </a:r>
            <a:r>
              <a:rPr sz="2400" b="1" spc="-90" dirty="0">
                <a:latin typeface="Arial"/>
                <a:cs typeface="Arial"/>
              </a:rPr>
              <a:t> </a:t>
            </a:r>
            <a:r>
              <a:rPr sz="2400" b="1" dirty="0">
                <a:latin typeface="Arial"/>
                <a:cs typeface="Arial"/>
              </a:rPr>
              <a:t>flows</a:t>
            </a:r>
          </a:p>
        </p:txBody>
      </p:sp>
      <p:sp>
        <p:nvSpPr>
          <p:cNvPr id="7" name="object 7"/>
          <p:cNvSpPr/>
          <p:nvPr/>
        </p:nvSpPr>
        <p:spPr>
          <a:xfrm>
            <a:off x="5562600" y="4381500"/>
            <a:ext cx="2895600" cy="38100"/>
          </a:xfrm>
          <a:custGeom>
            <a:avLst/>
            <a:gdLst/>
            <a:ahLst/>
            <a:cxnLst/>
            <a:rect l="l" t="t" r="r" b="b"/>
            <a:pathLst>
              <a:path w="2895600" h="38100">
                <a:moveTo>
                  <a:pt x="0" y="38100"/>
                </a:moveTo>
                <a:lnTo>
                  <a:pt x="2895600" y="0"/>
                </a:lnTo>
              </a:path>
            </a:pathLst>
          </a:custGeom>
          <a:ln w="9144">
            <a:solidFill>
              <a:srgbClr val="497DBA"/>
            </a:solidFill>
          </a:ln>
        </p:spPr>
        <p:txBody>
          <a:bodyPr wrap="square" lIns="0" tIns="0" rIns="0" bIns="0" rtlCol="0"/>
          <a:lstStyle/>
          <a:p>
            <a:endParaRPr/>
          </a:p>
        </p:txBody>
      </p:sp>
      <p:sp>
        <p:nvSpPr>
          <p:cNvPr id="8" name="object 8"/>
          <p:cNvSpPr txBox="1"/>
          <p:nvPr/>
        </p:nvSpPr>
        <p:spPr>
          <a:xfrm>
            <a:off x="2514600" y="4183760"/>
            <a:ext cx="1129919" cy="391160"/>
          </a:xfrm>
          <a:prstGeom prst="rect">
            <a:avLst/>
          </a:prstGeom>
        </p:spPr>
        <p:txBody>
          <a:bodyPr vert="horz" wrap="square" lIns="0" tIns="12700" rIns="0" bIns="0" rtlCol="0">
            <a:spAutoFit/>
          </a:bodyPr>
          <a:lstStyle/>
          <a:p>
            <a:pPr marL="12700">
              <a:spcBef>
                <a:spcPts val="100"/>
              </a:spcBef>
            </a:pPr>
            <a:r>
              <a:rPr sz="2400" b="1" spc="-5" dirty="0">
                <a:solidFill>
                  <a:srgbClr val="252525"/>
                </a:solidFill>
                <a:latin typeface="Arial"/>
                <a:cs typeface="Arial"/>
              </a:rPr>
              <a:t>IRR</a:t>
            </a:r>
            <a:r>
              <a:rPr sz="2400" b="1" spc="-75" dirty="0">
                <a:solidFill>
                  <a:srgbClr val="252525"/>
                </a:solidFill>
                <a:latin typeface="Arial"/>
                <a:cs typeface="Arial"/>
              </a:rPr>
              <a:t> </a:t>
            </a:r>
            <a:r>
              <a:rPr sz="2400" b="1" dirty="0">
                <a:solidFill>
                  <a:srgbClr val="252525"/>
                </a:solidFill>
                <a:latin typeface="Arial"/>
                <a:cs typeface="Arial"/>
              </a:rPr>
              <a:t>=</a:t>
            </a:r>
            <a:endParaRPr sz="2400" b="1" dirty="0">
              <a:latin typeface="Arial"/>
              <a:cs typeface="Arial"/>
            </a:endParaRPr>
          </a:p>
        </p:txBody>
      </p:sp>
      <p:sp>
        <p:nvSpPr>
          <p:cNvPr id="9" name="object 9"/>
          <p:cNvSpPr txBox="1"/>
          <p:nvPr/>
        </p:nvSpPr>
        <p:spPr>
          <a:xfrm>
            <a:off x="9250151" y="5597666"/>
            <a:ext cx="144145" cy="391160"/>
          </a:xfrm>
          <a:prstGeom prst="rect">
            <a:avLst/>
          </a:prstGeom>
        </p:spPr>
        <p:txBody>
          <a:bodyPr vert="horz" wrap="square" lIns="0" tIns="12700" rIns="0" bIns="0" rtlCol="0">
            <a:spAutoFit/>
          </a:bodyPr>
          <a:lstStyle/>
          <a:p>
            <a:pPr marL="12700">
              <a:spcBef>
                <a:spcPts val="100"/>
              </a:spcBef>
            </a:pPr>
            <a:r>
              <a:rPr sz="2400" spc="-5" dirty="0">
                <a:solidFill>
                  <a:srgbClr val="252525"/>
                </a:solidFill>
                <a:latin typeface="Arial"/>
                <a:cs typeface="Arial"/>
              </a:rPr>
              <a:t>*</a:t>
            </a:r>
            <a:endParaRPr sz="2400" dirty="0">
              <a:latin typeface="Arial"/>
              <a:cs typeface="Arial"/>
            </a:endParaRPr>
          </a:p>
        </p:txBody>
      </p:sp>
      <p:sp>
        <p:nvSpPr>
          <p:cNvPr id="10" name="object 10"/>
          <p:cNvSpPr txBox="1"/>
          <p:nvPr/>
        </p:nvSpPr>
        <p:spPr>
          <a:xfrm>
            <a:off x="9653482" y="5581650"/>
            <a:ext cx="2717376" cy="382156"/>
          </a:xfrm>
          <a:prstGeom prst="rect">
            <a:avLst/>
          </a:prstGeom>
        </p:spPr>
        <p:txBody>
          <a:bodyPr vert="horz" wrap="square" lIns="0" tIns="12700" rIns="0" bIns="0" rtlCol="0">
            <a:spAutoFit/>
          </a:bodyPr>
          <a:lstStyle/>
          <a:p>
            <a:pPr marL="12700">
              <a:spcBef>
                <a:spcPts val="100"/>
              </a:spcBef>
            </a:pPr>
            <a:r>
              <a:rPr sz="2400" b="1" spc="-5" dirty="0">
                <a:solidFill>
                  <a:srgbClr val="252525"/>
                </a:solidFill>
                <a:latin typeface="Arial"/>
                <a:cs typeface="Arial"/>
              </a:rPr>
              <a:t>Difference in</a:t>
            </a:r>
            <a:r>
              <a:rPr sz="2400" b="1" spc="-85" dirty="0">
                <a:solidFill>
                  <a:srgbClr val="252525"/>
                </a:solidFill>
                <a:latin typeface="Arial"/>
                <a:cs typeface="Arial"/>
              </a:rPr>
              <a:t> </a:t>
            </a:r>
            <a:r>
              <a:rPr sz="2400" b="1" dirty="0">
                <a:solidFill>
                  <a:srgbClr val="252525"/>
                </a:solidFill>
                <a:latin typeface="Arial"/>
                <a:cs typeface="Arial"/>
              </a:rPr>
              <a:t>Rate</a:t>
            </a:r>
            <a:endParaRPr sz="2400" b="1" dirty="0">
              <a:latin typeface="Arial"/>
              <a:cs typeface="Arial"/>
            </a:endParaRPr>
          </a:p>
        </p:txBody>
      </p:sp>
      <p:sp>
        <p:nvSpPr>
          <p:cNvPr id="11" name="object 11"/>
          <p:cNvSpPr txBox="1"/>
          <p:nvPr/>
        </p:nvSpPr>
        <p:spPr>
          <a:xfrm>
            <a:off x="5257800" y="5382616"/>
            <a:ext cx="3511422" cy="884281"/>
          </a:xfrm>
          <a:prstGeom prst="rect">
            <a:avLst/>
          </a:prstGeom>
        </p:spPr>
        <p:txBody>
          <a:bodyPr vert="horz" wrap="square" lIns="0" tIns="12700" rIns="0" bIns="0" rtlCol="0">
            <a:spAutoFit/>
          </a:bodyPr>
          <a:lstStyle/>
          <a:p>
            <a:pPr marL="12700" marR="5080" indent="13335">
              <a:lnSpc>
                <a:spcPct val="123500"/>
              </a:lnSpc>
              <a:spcBef>
                <a:spcPts val="100"/>
              </a:spcBef>
            </a:pPr>
            <a:r>
              <a:rPr sz="2400" b="1" dirty="0">
                <a:latin typeface="Arial"/>
                <a:cs typeface="Arial"/>
              </a:rPr>
              <a:t>NPV of Lower Rate  </a:t>
            </a:r>
            <a:r>
              <a:rPr sz="2400" b="1" spc="-5" dirty="0">
                <a:latin typeface="Arial"/>
                <a:cs typeface="Arial"/>
              </a:rPr>
              <a:t>Difference in </a:t>
            </a:r>
            <a:r>
              <a:rPr sz="2400" b="1" dirty="0">
                <a:latin typeface="Arial"/>
                <a:cs typeface="Arial"/>
              </a:rPr>
              <a:t>cash</a:t>
            </a:r>
            <a:r>
              <a:rPr sz="2400" b="1" spc="-90" dirty="0">
                <a:latin typeface="Arial"/>
                <a:cs typeface="Arial"/>
              </a:rPr>
              <a:t> </a:t>
            </a:r>
            <a:r>
              <a:rPr sz="2400" b="1" dirty="0">
                <a:latin typeface="Arial"/>
                <a:cs typeface="Arial"/>
              </a:rPr>
              <a:t>flows</a:t>
            </a:r>
          </a:p>
        </p:txBody>
      </p:sp>
      <p:sp>
        <p:nvSpPr>
          <p:cNvPr id="12" name="object 12"/>
          <p:cNvSpPr/>
          <p:nvPr/>
        </p:nvSpPr>
        <p:spPr>
          <a:xfrm>
            <a:off x="5715000" y="5829300"/>
            <a:ext cx="2895600" cy="38100"/>
          </a:xfrm>
          <a:custGeom>
            <a:avLst/>
            <a:gdLst/>
            <a:ahLst/>
            <a:cxnLst/>
            <a:rect l="l" t="t" r="r" b="b"/>
            <a:pathLst>
              <a:path w="2895600" h="38100">
                <a:moveTo>
                  <a:pt x="0" y="38100"/>
                </a:moveTo>
                <a:lnTo>
                  <a:pt x="2895600" y="0"/>
                </a:lnTo>
              </a:path>
            </a:pathLst>
          </a:custGeom>
          <a:ln w="9144">
            <a:solidFill>
              <a:srgbClr val="497DBA"/>
            </a:solidFill>
          </a:ln>
        </p:spPr>
        <p:txBody>
          <a:bodyPr wrap="square" lIns="0" tIns="0" rIns="0" bIns="0" rtlCol="0"/>
          <a:lstStyle/>
          <a:p>
            <a:endParaRPr/>
          </a:p>
        </p:txBody>
      </p:sp>
      <p:sp>
        <p:nvSpPr>
          <p:cNvPr id="13" name="object 13"/>
          <p:cNvSpPr txBox="1"/>
          <p:nvPr/>
        </p:nvSpPr>
        <p:spPr>
          <a:xfrm>
            <a:off x="1828800" y="5631941"/>
            <a:ext cx="1815719" cy="443711"/>
          </a:xfrm>
          <a:prstGeom prst="rect">
            <a:avLst/>
          </a:prstGeom>
        </p:spPr>
        <p:txBody>
          <a:bodyPr vert="horz" wrap="square" lIns="0" tIns="12700" rIns="0" bIns="0" rtlCol="0">
            <a:spAutoFit/>
          </a:bodyPr>
          <a:lstStyle/>
          <a:p>
            <a:pPr marL="12700">
              <a:spcBef>
                <a:spcPts val="100"/>
              </a:spcBef>
            </a:pPr>
            <a:r>
              <a:rPr sz="2800" b="1" spc="-5" dirty="0">
                <a:solidFill>
                  <a:srgbClr val="252525"/>
                </a:solidFill>
                <a:latin typeface="Arial"/>
                <a:cs typeface="Arial"/>
              </a:rPr>
              <a:t>IRR</a:t>
            </a:r>
            <a:r>
              <a:rPr sz="2800" b="1" spc="-75" dirty="0">
                <a:solidFill>
                  <a:srgbClr val="252525"/>
                </a:solidFill>
                <a:latin typeface="Arial"/>
                <a:cs typeface="Arial"/>
              </a:rPr>
              <a:t> </a:t>
            </a:r>
            <a:r>
              <a:rPr sz="2800" b="1" dirty="0">
                <a:solidFill>
                  <a:srgbClr val="252525"/>
                </a:solidFill>
                <a:latin typeface="Arial"/>
                <a:cs typeface="Arial"/>
              </a:rPr>
              <a:t>=</a:t>
            </a:r>
            <a:endParaRPr sz="2800" b="1" dirty="0">
              <a:latin typeface="Arial"/>
              <a:cs typeface="Arial"/>
            </a:endParaRPr>
          </a:p>
        </p:txBody>
      </p:sp>
      <p:sp>
        <p:nvSpPr>
          <p:cNvPr id="14" name="object 14"/>
          <p:cNvSpPr txBox="1"/>
          <p:nvPr/>
        </p:nvSpPr>
        <p:spPr>
          <a:xfrm>
            <a:off x="3200401" y="5581650"/>
            <a:ext cx="2273174" cy="423193"/>
          </a:xfrm>
          <a:prstGeom prst="rect">
            <a:avLst/>
          </a:prstGeom>
        </p:spPr>
        <p:txBody>
          <a:bodyPr vert="horz" wrap="square" lIns="0" tIns="12700" rIns="0" bIns="0" rtlCol="0">
            <a:spAutoFit/>
          </a:bodyPr>
          <a:lstStyle/>
          <a:p>
            <a:pPr marL="12700">
              <a:spcBef>
                <a:spcPts val="100"/>
              </a:spcBef>
              <a:tabLst>
                <a:tab pos="1460500" algn="l"/>
              </a:tabLst>
            </a:pPr>
            <a:r>
              <a:rPr sz="2400" b="1" dirty="0">
                <a:latin typeface="Arial"/>
                <a:cs typeface="Arial"/>
              </a:rPr>
              <a:t>Lo</a:t>
            </a:r>
            <a:r>
              <a:rPr sz="2400" b="1" spc="5" dirty="0">
                <a:latin typeface="Arial"/>
                <a:cs typeface="Arial"/>
              </a:rPr>
              <a:t>w</a:t>
            </a:r>
            <a:r>
              <a:rPr sz="2400" b="1" dirty="0">
                <a:latin typeface="Arial"/>
                <a:cs typeface="Arial"/>
              </a:rPr>
              <a:t>er</a:t>
            </a:r>
            <a:r>
              <a:rPr sz="2400" b="1" spc="-20" dirty="0">
                <a:latin typeface="Arial"/>
                <a:cs typeface="Arial"/>
              </a:rPr>
              <a:t> </a:t>
            </a:r>
            <a:r>
              <a:rPr sz="2400" b="1" dirty="0">
                <a:latin typeface="Arial"/>
                <a:cs typeface="Arial"/>
              </a:rPr>
              <a:t>Rate	</a:t>
            </a:r>
            <a:r>
              <a:rPr sz="4000" b="1" baseline="-9259" dirty="0">
                <a:solidFill>
                  <a:srgbClr val="252525"/>
                </a:solidFill>
                <a:latin typeface="Arial"/>
                <a:cs typeface="Arial"/>
              </a:rPr>
              <a:t>+</a:t>
            </a:r>
            <a:endParaRPr sz="4000" b="1" baseline="-9259" dirty="0">
              <a:latin typeface="Arial"/>
              <a:cs typeface="Arial"/>
            </a:endParaRPr>
          </a:p>
        </p:txBody>
      </p:sp>
      <p:sp>
        <p:nvSpPr>
          <p:cNvPr id="15" name="object 15"/>
          <p:cNvSpPr txBox="1"/>
          <p:nvPr/>
        </p:nvSpPr>
        <p:spPr>
          <a:xfrm>
            <a:off x="3644519" y="4133469"/>
            <a:ext cx="1829055" cy="382156"/>
          </a:xfrm>
          <a:prstGeom prst="rect">
            <a:avLst/>
          </a:prstGeom>
        </p:spPr>
        <p:txBody>
          <a:bodyPr vert="horz" wrap="square" lIns="0" tIns="12700" rIns="0" bIns="0" rtlCol="0">
            <a:spAutoFit/>
          </a:bodyPr>
          <a:lstStyle/>
          <a:p>
            <a:pPr marL="12700">
              <a:spcBef>
                <a:spcPts val="100"/>
              </a:spcBef>
            </a:pPr>
            <a:r>
              <a:rPr sz="2000" b="1" dirty="0">
                <a:latin typeface="Arial"/>
                <a:cs typeface="Arial"/>
              </a:rPr>
              <a:t>Higher Rate</a:t>
            </a:r>
            <a:r>
              <a:rPr sz="2000" b="1" spc="70" dirty="0">
                <a:latin typeface="Arial"/>
                <a:cs typeface="Arial"/>
              </a:rPr>
              <a:t> </a:t>
            </a:r>
            <a:r>
              <a:rPr sz="3600" b="1" baseline="-9259" dirty="0">
                <a:solidFill>
                  <a:srgbClr val="252525"/>
                </a:solidFill>
                <a:latin typeface="Arial"/>
                <a:cs typeface="Arial"/>
              </a:rPr>
              <a:t>-</a:t>
            </a:r>
            <a:endParaRPr sz="3600" b="1" baseline="-9259" dirty="0">
              <a:latin typeface="Arial"/>
              <a:cs typeface="Arial"/>
            </a:endParaRPr>
          </a:p>
        </p:txBody>
      </p:sp>
      <p:sp>
        <p:nvSpPr>
          <p:cNvPr id="18" name="object 18"/>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31</a:t>
            </a:fld>
            <a:endParaRPr spc="-5" dirty="0"/>
          </a:p>
        </p:txBody>
      </p:sp>
      <p:sp>
        <p:nvSpPr>
          <p:cNvPr id="2" name="Date Placeholder 1">
            <a:extLst>
              <a:ext uri="{FF2B5EF4-FFF2-40B4-BE49-F238E27FC236}">
                <a16:creationId xmlns:a16="http://schemas.microsoft.com/office/drawing/2014/main" id="{49151BA9-0FA3-D009-5064-745ACCC32630}"/>
              </a:ext>
            </a:extLst>
          </p:cNvPr>
          <p:cNvSpPr>
            <a:spLocks noGrp="1"/>
          </p:cNvSpPr>
          <p:nvPr>
            <p:ph type="dt" sz="half" idx="6"/>
          </p:nvPr>
        </p:nvSpPr>
        <p:spPr/>
        <p:txBody>
          <a:bodyPr/>
          <a:lstStyle/>
          <a:p>
            <a:fld id="{741E73B4-28D6-4526-A3F3-0AB677AD4EE3}" type="datetime1">
              <a:rPr lang="en-US" smtClean="0"/>
              <a:t>4/16/2025</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367112" y="920659"/>
            <a:ext cx="5126990" cy="391160"/>
          </a:xfrm>
          <a:prstGeom prst="rect">
            <a:avLst/>
          </a:prstGeom>
        </p:spPr>
        <p:txBody>
          <a:bodyPr vert="horz" wrap="square" lIns="0" tIns="12700" rIns="0" bIns="0" rtlCol="0">
            <a:spAutoFit/>
          </a:bodyPr>
          <a:lstStyle/>
          <a:p>
            <a:pPr marL="12700">
              <a:spcBef>
                <a:spcPts val="100"/>
              </a:spcBef>
            </a:pPr>
            <a:r>
              <a:rPr sz="2400" dirty="0">
                <a:latin typeface="Times New Roman"/>
                <a:cs typeface="Times New Roman"/>
              </a:rPr>
              <a:t>The expected cash </a:t>
            </a:r>
            <a:r>
              <a:rPr sz="2400" spc="-5" dirty="0">
                <a:latin typeface="Times New Roman"/>
                <a:cs typeface="Times New Roman"/>
              </a:rPr>
              <a:t>flows </a:t>
            </a:r>
            <a:r>
              <a:rPr sz="2400" dirty="0">
                <a:latin typeface="Times New Roman"/>
                <a:cs typeface="Times New Roman"/>
              </a:rPr>
              <a:t>of a project</a:t>
            </a:r>
            <a:r>
              <a:rPr sz="2400" spc="-50" dirty="0">
                <a:latin typeface="Times New Roman"/>
                <a:cs typeface="Times New Roman"/>
              </a:rPr>
              <a:t> </a:t>
            </a:r>
            <a:r>
              <a:rPr sz="2400" spc="-15" dirty="0">
                <a:latin typeface="Times New Roman"/>
                <a:cs typeface="Times New Roman"/>
              </a:rPr>
              <a:t>are:-</a:t>
            </a:r>
            <a:endParaRPr sz="2400" dirty="0">
              <a:latin typeface="Times New Roman"/>
              <a:cs typeface="Times New Roman"/>
            </a:endParaRPr>
          </a:p>
        </p:txBody>
      </p:sp>
      <p:sp>
        <p:nvSpPr>
          <p:cNvPr id="3" name="object 3"/>
          <p:cNvSpPr txBox="1"/>
          <p:nvPr/>
        </p:nvSpPr>
        <p:spPr>
          <a:xfrm>
            <a:off x="1089829" y="4533829"/>
            <a:ext cx="11231542" cy="926407"/>
          </a:xfrm>
          <a:prstGeom prst="rect">
            <a:avLst/>
          </a:prstGeom>
        </p:spPr>
        <p:txBody>
          <a:bodyPr vert="horz" wrap="square" lIns="0" tIns="12700" rIns="0" bIns="0" rtlCol="0">
            <a:spAutoFit/>
          </a:bodyPr>
          <a:lstStyle/>
          <a:p>
            <a:pPr marL="12700" marR="5080">
              <a:lnSpc>
                <a:spcPct val="110000"/>
              </a:lnSpc>
              <a:spcBef>
                <a:spcPts val="100"/>
              </a:spcBef>
            </a:pPr>
            <a:r>
              <a:rPr sz="2800" b="1" dirty="0">
                <a:latin typeface="Times New Roman"/>
                <a:cs typeface="Times New Roman"/>
              </a:rPr>
              <a:t>The cash outflow is </a:t>
            </a:r>
            <a:r>
              <a:rPr sz="2800" b="1" spc="-5" dirty="0">
                <a:latin typeface="Times New Roman"/>
                <a:cs typeface="Times New Roman"/>
              </a:rPr>
              <a:t>Rs.</a:t>
            </a:r>
            <a:r>
              <a:rPr sz="2800" b="1" spc="-75" dirty="0">
                <a:latin typeface="Times New Roman"/>
                <a:cs typeface="Times New Roman"/>
              </a:rPr>
              <a:t> </a:t>
            </a:r>
            <a:r>
              <a:rPr sz="2800" b="1" dirty="0">
                <a:latin typeface="Times New Roman"/>
                <a:cs typeface="Times New Roman"/>
              </a:rPr>
              <a:t>1,00,000  The cost of capital </a:t>
            </a:r>
            <a:r>
              <a:rPr sz="2800" b="1" spc="-5" dirty="0">
                <a:latin typeface="Times New Roman"/>
                <a:cs typeface="Times New Roman"/>
              </a:rPr>
              <a:t>is </a:t>
            </a:r>
            <a:r>
              <a:rPr sz="2800" b="1" dirty="0">
                <a:latin typeface="Times New Roman"/>
                <a:cs typeface="Times New Roman"/>
              </a:rPr>
              <a:t>10%  Calculate the</a:t>
            </a:r>
            <a:r>
              <a:rPr sz="2800" b="1" spc="-55" dirty="0">
                <a:latin typeface="Times New Roman"/>
                <a:cs typeface="Times New Roman"/>
              </a:rPr>
              <a:t> </a:t>
            </a:r>
            <a:r>
              <a:rPr sz="2800" b="1" dirty="0">
                <a:latin typeface="Times New Roman"/>
                <a:cs typeface="Times New Roman"/>
              </a:rPr>
              <a:t>following:</a:t>
            </a:r>
          </a:p>
        </p:txBody>
      </p:sp>
      <p:sp>
        <p:nvSpPr>
          <p:cNvPr id="4" name="object 4"/>
          <p:cNvSpPr txBox="1"/>
          <p:nvPr/>
        </p:nvSpPr>
        <p:spPr>
          <a:xfrm>
            <a:off x="5788448" y="5475399"/>
            <a:ext cx="7165551" cy="443711"/>
          </a:xfrm>
          <a:prstGeom prst="rect">
            <a:avLst/>
          </a:prstGeom>
        </p:spPr>
        <p:txBody>
          <a:bodyPr vert="horz" wrap="square" lIns="0" tIns="12700" rIns="0" bIns="0" rtlCol="0">
            <a:spAutoFit/>
          </a:bodyPr>
          <a:lstStyle/>
          <a:p>
            <a:pPr marL="12700">
              <a:spcBef>
                <a:spcPts val="100"/>
              </a:spcBef>
            </a:pPr>
            <a:r>
              <a:rPr sz="2800" b="1" dirty="0">
                <a:latin typeface="Times New Roman"/>
                <a:cs typeface="Times New Roman"/>
              </a:rPr>
              <a:t>b) </a:t>
            </a:r>
            <a:r>
              <a:rPr lang="en-US" sz="2800" b="1" spc="-5" dirty="0">
                <a:latin typeface="Times New Roman"/>
                <a:cs typeface="Times New Roman"/>
              </a:rPr>
              <a:t>Discounted Pay-back</a:t>
            </a:r>
            <a:r>
              <a:rPr lang="en-US" sz="2800" b="1" spc="-35" dirty="0">
                <a:latin typeface="Times New Roman"/>
                <a:cs typeface="Times New Roman"/>
              </a:rPr>
              <a:t> </a:t>
            </a:r>
            <a:r>
              <a:rPr lang="en-US" sz="2800" b="1" dirty="0">
                <a:latin typeface="Times New Roman"/>
                <a:cs typeface="Times New Roman"/>
              </a:rPr>
              <a:t>Period</a:t>
            </a:r>
            <a:endParaRPr sz="2800" b="1" dirty="0">
              <a:latin typeface="Times New Roman"/>
              <a:cs typeface="Times New Roman"/>
            </a:endParaRPr>
          </a:p>
        </p:txBody>
      </p:sp>
      <p:sp>
        <p:nvSpPr>
          <p:cNvPr id="5" name="object 5"/>
          <p:cNvSpPr txBox="1"/>
          <p:nvPr/>
        </p:nvSpPr>
        <p:spPr>
          <a:xfrm>
            <a:off x="1392512" y="5558552"/>
            <a:ext cx="3941488" cy="1418978"/>
          </a:xfrm>
          <a:prstGeom prst="rect">
            <a:avLst/>
          </a:prstGeom>
        </p:spPr>
        <p:txBody>
          <a:bodyPr vert="horz" wrap="square" lIns="0" tIns="48895" rIns="0" bIns="0" rtlCol="0">
            <a:spAutoFit/>
          </a:bodyPr>
          <a:lstStyle/>
          <a:p>
            <a:pPr marL="12700">
              <a:spcBef>
                <a:spcPts val="385"/>
              </a:spcBef>
              <a:tabLst>
                <a:tab pos="515620" algn="l"/>
              </a:tabLst>
            </a:pPr>
            <a:r>
              <a:rPr sz="2800" b="1" dirty="0">
                <a:latin typeface="Times New Roman"/>
                <a:cs typeface="Times New Roman"/>
              </a:rPr>
              <a:t>a)	</a:t>
            </a:r>
            <a:r>
              <a:rPr lang="en-US" sz="2800" b="1" spc="-5" dirty="0">
                <a:latin typeface="Times New Roman"/>
                <a:cs typeface="Times New Roman"/>
              </a:rPr>
              <a:t> Pay-back</a:t>
            </a:r>
            <a:r>
              <a:rPr lang="en-US" sz="2800" b="1" spc="-80" dirty="0">
                <a:latin typeface="Times New Roman"/>
                <a:cs typeface="Times New Roman"/>
              </a:rPr>
              <a:t> </a:t>
            </a:r>
            <a:r>
              <a:rPr lang="en-US" sz="2800" b="1" dirty="0">
                <a:latin typeface="Times New Roman"/>
                <a:cs typeface="Times New Roman"/>
              </a:rPr>
              <a:t>period</a:t>
            </a:r>
            <a:endParaRPr sz="2800" b="1" dirty="0">
              <a:latin typeface="Times New Roman"/>
              <a:cs typeface="Times New Roman"/>
            </a:endParaRPr>
          </a:p>
          <a:p>
            <a:pPr marL="554355" indent="-541655">
              <a:spcBef>
                <a:spcPts val="290"/>
              </a:spcBef>
              <a:buAutoNum type="alphaLcParenR" startAt="3"/>
              <a:tabLst>
                <a:tab pos="554355" algn="l"/>
                <a:tab pos="554990" algn="l"/>
              </a:tabLst>
            </a:pPr>
            <a:r>
              <a:rPr lang="en-US" sz="2800" b="1" spc="-5" dirty="0">
                <a:latin typeface="Times New Roman"/>
                <a:cs typeface="Times New Roman"/>
              </a:rPr>
              <a:t>NPV</a:t>
            </a:r>
            <a:endParaRPr sz="2800" b="1" dirty="0">
              <a:latin typeface="Times New Roman"/>
              <a:cs typeface="Times New Roman"/>
            </a:endParaRPr>
          </a:p>
          <a:p>
            <a:pPr marL="12700">
              <a:spcBef>
                <a:spcPts val="285"/>
              </a:spcBef>
              <a:tabLst>
                <a:tab pos="572770" algn="l"/>
                <a:tab pos="573405" algn="l"/>
              </a:tabLst>
            </a:pPr>
            <a:r>
              <a:rPr lang="en-US" sz="2800" b="1" spc="-5" dirty="0">
                <a:latin typeface="Times New Roman"/>
                <a:cs typeface="Times New Roman"/>
              </a:rPr>
              <a:t>e) IRR (18 or 19%)</a:t>
            </a:r>
            <a:endParaRPr sz="2800" b="1" dirty="0">
              <a:latin typeface="Times New Roman"/>
              <a:cs typeface="Times New Roman"/>
            </a:endParaRPr>
          </a:p>
        </p:txBody>
      </p:sp>
      <p:sp>
        <p:nvSpPr>
          <p:cNvPr id="6" name="object 6"/>
          <p:cNvSpPr txBox="1"/>
          <p:nvPr/>
        </p:nvSpPr>
        <p:spPr>
          <a:xfrm>
            <a:off x="5703782" y="5934273"/>
            <a:ext cx="5277484" cy="443711"/>
          </a:xfrm>
          <a:prstGeom prst="rect">
            <a:avLst/>
          </a:prstGeom>
        </p:spPr>
        <p:txBody>
          <a:bodyPr vert="horz" wrap="square" lIns="0" tIns="12700" rIns="0" bIns="0" rtlCol="0">
            <a:spAutoFit/>
          </a:bodyPr>
          <a:lstStyle/>
          <a:p>
            <a:pPr marL="12700">
              <a:spcBef>
                <a:spcPts val="100"/>
              </a:spcBef>
            </a:pPr>
            <a:r>
              <a:rPr lang="en-US" sz="2800" b="1" dirty="0">
                <a:latin typeface="Times New Roman"/>
                <a:cs typeface="Times New Roman"/>
              </a:rPr>
              <a:t>d) Profitability</a:t>
            </a:r>
            <a:r>
              <a:rPr lang="en-US" sz="2800" b="1" spc="-125" dirty="0">
                <a:latin typeface="Times New Roman"/>
                <a:cs typeface="Times New Roman"/>
              </a:rPr>
              <a:t> </a:t>
            </a:r>
            <a:r>
              <a:rPr lang="en-US" sz="2800" b="1" dirty="0">
                <a:latin typeface="Times New Roman"/>
                <a:cs typeface="Times New Roman"/>
              </a:rPr>
              <a:t>Index</a:t>
            </a:r>
            <a:endParaRPr sz="2800" b="1" dirty="0">
              <a:latin typeface="Times New Roman"/>
              <a:cs typeface="Times New Roman"/>
            </a:endParaRPr>
          </a:p>
        </p:txBody>
      </p:sp>
      <p:graphicFrame>
        <p:nvGraphicFramePr>
          <p:cNvPr id="7" name="object 7"/>
          <p:cNvGraphicFramePr>
            <a:graphicFrameLocks noGrp="1"/>
          </p:cNvGraphicFramePr>
          <p:nvPr>
            <p:extLst>
              <p:ext uri="{D42A27DB-BD31-4B8C-83A1-F6EECF244321}">
                <p14:modId xmlns:p14="http://schemas.microsoft.com/office/powerpoint/2010/main" val="3719208607"/>
              </p:ext>
            </p:extLst>
          </p:nvPr>
        </p:nvGraphicFramePr>
        <p:xfrm>
          <a:off x="960458" y="1391291"/>
          <a:ext cx="9973396" cy="3127375"/>
        </p:xfrm>
        <a:graphic>
          <a:graphicData uri="http://schemas.openxmlformats.org/drawingml/2006/table">
            <a:tbl>
              <a:tblPr firstRow="1" bandRow="1">
                <a:tableStyleId>{2D5ABB26-0587-4C30-8999-92F81FD0307C}</a:tableStyleId>
              </a:tblPr>
              <a:tblGrid>
                <a:gridCol w="2989861">
                  <a:extLst>
                    <a:ext uri="{9D8B030D-6E8A-4147-A177-3AD203B41FA5}">
                      <a16:colId xmlns:a16="http://schemas.microsoft.com/office/drawing/2014/main" val="20000"/>
                    </a:ext>
                  </a:extLst>
                </a:gridCol>
                <a:gridCol w="6983535">
                  <a:extLst>
                    <a:ext uri="{9D8B030D-6E8A-4147-A177-3AD203B41FA5}">
                      <a16:colId xmlns:a16="http://schemas.microsoft.com/office/drawing/2014/main" val="20001"/>
                    </a:ext>
                  </a:extLst>
                </a:gridCol>
              </a:tblGrid>
              <a:tr h="445134">
                <a:tc>
                  <a:txBody>
                    <a:bodyPr/>
                    <a:lstStyle/>
                    <a:p>
                      <a:pPr marR="330200" algn="ctr">
                        <a:lnSpc>
                          <a:spcPct val="100000"/>
                        </a:lnSpc>
                        <a:spcBef>
                          <a:spcPts val="300"/>
                        </a:spcBef>
                      </a:pPr>
                      <a:r>
                        <a:rPr sz="3200" b="1" spc="-204" dirty="0">
                          <a:solidFill>
                            <a:srgbClr val="FFFFFF"/>
                          </a:solidFill>
                          <a:latin typeface="Trebuchet MS"/>
                          <a:cs typeface="Trebuchet MS"/>
                        </a:rPr>
                        <a:t>Year</a:t>
                      </a:r>
                      <a:endParaRPr sz="3200" b="1">
                        <a:latin typeface="Trebuchet MS"/>
                        <a:cs typeface="Trebuchet MS"/>
                      </a:endParaRPr>
                    </a:p>
                  </a:txBody>
                  <a:tcPr marL="0" marR="0" marT="38100" marB="0">
                    <a:lnL w="9525">
                      <a:solidFill>
                        <a:srgbClr val="BD4A47"/>
                      </a:solidFill>
                      <a:prstDash val="solid"/>
                    </a:lnL>
                    <a:solidFill>
                      <a:srgbClr val="C0504D"/>
                    </a:solidFill>
                  </a:tcPr>
                </a:tc>
                <a:tc>
                  <a:txBody>
                    <a:bodyPr/>
                    <a:lstStyle/>
                    <a:p>
                      <a:pPr marR="331470" algn="ctr">
                        <a:lnSpc>
                          <a:spcPct val="100000"/>
                        </a:lnSpc>
                        <a:spcBef>
                          <a:spcPts val="300"/>
                        </a:spcBef>
                      </a:pPr>
                      <a:r>
                        <a:rPr sz="3200" b="1" spc="-125" dirty="0">
                          <a:solidFill>
                            <a:srgbClr val="FFFFFF"/>
                          </a:solidFill>
                          <a:latin typeface="Trebuchet MS"/>
                          <a:cs typeface="Trebuchet MS"/>
                        </a:rPr>
                        <a:t>Cash </a:t>
                      </a:r>
                      <a:r>
                        <a:rPr sz="3200" b="1" spc="-130" dirty="0">
                          <a:solidFill>
                            <a:srgbClr val="FFFFFF"/>
                          </a:solidFill>
                          <a:latin typeface="Trebuchet MS"/>
                          <a:cs typeface="Trebuchet MS"/>
                        </a:rPr>
                        <a:t>Flows </a:t>
                      </a:r>
                      <a:r>
                        <a:rPr sz="3200" b="1" spc="-125" dirty="0">
                          <a:solidFill>
                            <a:srgbClr val="FFFFFF"/>
                          </a:solidFill>
                          <a:latin typeface="Trebuchet MS"/>
                          <a:cs typeface="Trebuchet MS"/>
                        </a:rPr>
                        <a:t>(</a:t>
                      </a:r>
                      <a:r>
                        <a:rPr sz="3200" b="1" spc="-240" dirty="0">
                          <a:solidFill>
                            <a:srgbClr val="FFFFFF"/>
                          </a:solidFill>
                          <a:latin typeface="Trebuchet MS"/>
                          <a:cs typeface="Trebuchet MS"/>
                        </a:rPr>
                        <a:t> </a:t>
                      </a:r>
                      <a:r>
                        <a:rPr sz="3200" b="1" spc="-135" dirty="0">
                          <a:solidFill>
                            <a:srgbClr val="FFFFFF"/>
                          </a:solidFill>
                          <a:latin typeface="Trebuchet MS"/>
                          <a:cs typeface="Trebuchet MS"/>
                        </a:rPr>
                        <a:t>Rs.)</a:t>
                      </a:r>
                      <a:endParaRPr sz="3200" b="1">
                        <a:latin typeface="Trebuchet MS"/>
                        <a:cs typeface="Trebuchet MS"/>
                      </a:endParaRPr>
                    </a:p>
                  </a:txBody>
                  <a:tcPr marL="0" marR="0" marT="38100" marB="0">
                    <a:lnR w="9525">
                      <a:solidFill>
                        <a:srgbClr val="BD4A47"/>
                      </a:solidFill>
                      <a:prstDash val="solid"/>
                    </a:lnR>
                    <a:solidFill>
                      <a:srgbClr val="C0504D"/>
                    </a:solidFill>
                  </a:tcPr>
                </a:tc>
                <a:extLst>
                  <a:ext uri="{0D108BD9-81ED-4DB2-BD59-A6C34878D82A}">
                    <a16:rowId xmlns:a16="http://schemas.microsoft.com/office/drawing/2014/main" val="10000"/>
                  </a:ext>
                </a:extLst>
              </a:tr>
              <a:tr h="430530">
                <a:tc>
                  <a:txBody>
                    <a:bodyPr/>
                    <a:lstStyle/>
                    <a:p>
                      <a:pPr marR="331470" algn="ctr">
                        <a:lnSpc>
                          <a:spcPct val="100000"/>
                        </a:lnSpc>
                        <a:spcBef>
                          <a:spcPts val="225"/>
                        </a:spcBef>
                      </a:pPr>
                      <a:r>
                        <a:rPr sz="3200" b="1" dirty="0">
                          <a:latin typeface="Arial"/>
                          <a:cs typeface="Arial"/>
                        </a:rPr>
                        <a:t>1</a:t>
                      </a:r>
                    </a:p>
                  </a:txBody>
                  <a:tcPr marL="0" marR="0" marT="28575" marB="0">
                    <a:lnL w="9525">
                      <a:solidFill>
                        <a:srgbClr val="BD4A47"/>
                      </a:solidFill>
                      <a:prstDash val="solid"/>
                    </a:lnL>
                    <a:lnB w="9525">
                      <a:solidFill>
                        <a:srgbClr val="BD4A47"/>
                      </a:solidFill>
                      <a:prstDash val="solid"/>
                    </a:lnB>
                  </a:tcPr>
                </a:tc>
                <a:tc>
                  <a:txBody>
                    <a:bodyPr/>
                    <a:lstStyle/>
                    <a:p>
                      <a:pPr marR="330200" algn="ctr">
                        <a:lnSpc>
                          <a:spcPct val="100000"/>
                        </a:lnSpc>
                        <a:spcBef>
                          <a:spcPts val="225"/>
                        </a:spcBef>
                      </a:pPr>
                      <a:r>
                        <a:rPr sz="3200" b="1" spc="-105" dirty="0">
                          <a:latin typeface="Arial"/>
                          <a:cs typeface="Arial"/>
                        </a:rPr>
                        <a:t>20,000</a:t>
                      </a:r>
                      <a:endParaRPr sz="3200" b="1" dirty="0">
                        <a:latin typeface="Arial"/>
                        <a:cs typeface="Arial"/>
                      </a:endParaRPr>
                    </a:p>
                  </a:txBody>
                  <a:tcPr marL="0" marR="0" marT="28575" marB="0">
                    <a:lnR w="9525">
                      <a:solidFill>
                        <a:srgbClr val="BD4A47"/>
                      </a:solidFill>
                      <a:prstDash val="solid"/>
                    </a:lnR>
                    <a:lnB w="9525">
                      <a:solidFill>
                        <a:srgbClr val="BD4A47"/>
                      </a:solidFill>
                      <a:prstDash val="solid"/>
                    </a:lnB>
                  </a:tcPr>
                </a:tc>
                <a:extLst>
                  <a:ext uri="{0D108BD9-81ED-4DB2-BD59-A6C34878D82A}">
                    <a16:rowId xmlns:a16="http://schemas.microsoft.com/office/drawing/2014/main" val="10001"/>
                  </a:ext>
                </a:extLst>
              </a:tr>
              <a:tr h="435609">
                <a:tc>
                  <a:txBody>
                    <a:bodyPr/>
                    <a:lstStyle/>
                    <a:p>
                      <a:pPr marR="331470" algn="ctr">
                        <a:lnSpc>
                          <a:spcPct val="100000"/>
                        </a:lnSpc>
                        <a:spcBef>
                          <a:spcPts val="265"/>
                        </a:spcBef>
                      </a:pPr>
                      <a:r>
                        <a:rPr sz="3200" b="1" dirty="0">
                          <a:latin typeface="Arial"/>
                          <a:cs typeface="Arial"/>
                        </a:rPr>
                        <a:t>2</a:t>
                      </a:r>
                      <a:endParaRPr sz="3200" b="1">
                        <a:latin typeface="Arial"/>
                        <a:cs typeface="Arial"/>
                      </a:endParaRPr>
                    </a:p>
                  </a:txBody>
                  <a:tcPr marL="0" marR="0" marT="33655" marB="0">
                    <a:lnL w="9525">
                      <a:solidFill>
                        <a:srgbClr val="BD4A47"/>
                      </a:solidFill>
                      <a:prstDash val="solid"/>
                    </a:lnL>
                    <a:lnT w="9525">
                      <a:solidFill>
                        <a:srgbClr val="BD4A47"/>
                      </a:solidFill>
                      <a:prstDash val="solid"/>
                    </a:lnT>
                    <a:lnB w="9525">
                      <a:solidFill>
                        <a:srgbClr val="BD4A47"/>
                      </a:solidFill>
                      <a:prstDash val="solid"/>
                    </a:lnB>
                  </a:tcPr>
                </a:tc>
                <a:tc>
                  <a:txBody>
                    <a:bodyPr/>
                    <a:lstStyle/>
                    <a:p>
                      <a:pPr marR="330200" algn="ctr">
                        <a:lnSpc>
                          <a:spcPct val="100000"/>
                        </a:lnSpc>
                        <a:spcBef>
                          <a:spcPts val="265"/>
                        </a:spcBef>
                      </a:pPr>
                      <a:r>
                        <a:rPr sz="3200" b="1" spc="-105" dirty="0">
                          <a:latin typeface="Arial"/>
                          <a:cs typeface="Arial"/>
                        </a:rPr>
                        <a:t>30,000</a:t>
                      </a:r>
                      <a:endParaRPr sz="3200" b="1">
                        <a:latin typeface="Arial"/>
                        <a:cs typeface="Arial"/>
                      </a:endParaRPr>
                    </a:p>
                  </a:txBody>
                  <a:tcPr marL="0" marR="0" marT="33655" marB="0">
                    <a:lnR w="9525">
                      <a:solidFill>
                        <a:srgbClr val="BD4A47"/>
                      </a:solidFill>
                      <a:prstDash val="solid"/>
                    </a:lnR>
                    <a:lnT w="9525">
                      <a:solidFill>
                        <a:srgbClr val="BD4A47"/>
                      </a:solidFill>
                      <a:prstDash val="solid"/>
                    </a:lnT>
                    <a:lnB w="9525">
                      <a:solidFill>
                        <a:srgbClr val="BD4A47"/>
                      </a:solidFill>
                      <a:prstDash val="solid"/>
                    </a:lnB>
                  </a:tcPr>
                </a:tc>
                <a:extLst>
                  <a:ext uri="{0D108BD9-81ED-4DB2-BD59-A6C34878D82A}">
                    <a16:rowId xmlns:a16="http://schemas.microsoft.com/office/drawing/2014/main" val="10002"/>
                  </a:ext>
                </a:extLst>
              </a:tr>
              <a:tr h="435609">
                <a:tc>
                  <a:txBody>
                    <a:bodyPr/>
                    <a:lstStyle/>
                    <a:p>
                      <a:pPr marR="331470" algn="ctr">
                        <a:lnSpc>
                          <a:spcPct val="100000"/>
                        </a:lnSpc>
                        <a:spcBef>
                          <a:spcPts val="265"/>
                        </a:spcBef>
                      </a:pPr>
                      <a:r>
                        <a:rPr sz="3200" b="1" dirty="0">
                          <a:latin typeface="Arial"/>
                          <a:cs typeface="Arial"/>
                        </a:rPr>
                        <a:t>3</a:t>
                      </a:r>
                      <a:endParaRPr sz="3200" b="1">
                        <a:latin typeface="Arial"/>
                        <a:cs typeface="Arial"/>
                      </a:endParaRPr>
                    </a:p>
                  </a:txBody>
                  <a:tcPr marL="0" marR="0" marT="33655" marB="0">
                    <a:lnL w="9525">
                      <a:solidFill>
                        <a:srgbClr val="BD4A47"/>
                      </a:solidFill>
                      <a:prstDash val="solid"/>
                    </a:lnL>
                    <a:lnT w="9525">
                      <a:solidFill>
                        <a:srgbClr val="BD4A47"/>
                      </a:solidFill>
                      <a:prstDash val="solid"/>
                    </a:lnT>
                    <a:lnB w="9525">
                      <a:solidFill>
                        <a:srgbClr val="BD4A47"/>
                      </a:solidFill>
                      <a:prstDash val="solid"/>
                    </a:lnB>
                  </a:tcPr>
                </a:tc>
                <a:tc>
                  <a:txBody>
                    <a:bodyPr/>
                    <a:lstStyle/>
                    <a:p>
                      <a:pPr marR="330200" algn="ctr">
                        <a:lnSpc>
                          <a:spcPct val="100000"/>
                        </a:lnSpc>
                        <a:spcBef>
                          <a:spcPts val="265"/>
                        </a:spcBef>
                      </a:pPr>
                      <a:r>
                        <a:rPr sz="3200" b="1" spc="-105" dirty="0">
                          <a:latin typeface="Arial"/>
                          <a:cs typeface="Arial"/>
                        </a:rPr>
                        <a:t>40,000</a:t>
                      </a:r>
                      <a:endParaRPr sz="3200" b="1" dirty="0">
                        <a:latin typeface="Arial"/>
                        <a:cs typeface="Arial"/>
                      </a:endParaRPr>
                    </a:p>
                  </a:txBody>
                  <a:tcPr marL="0" marR="0" marT="33655" marB="0">
                    <a:lnR w="9525">
                      <a:solidFill>
                        <a:srgbClr val="BD4A47"/>
                      </a:solidFill>
                      <a:prstDash val="solid"/>
                    </a:lnR>
                    <a:lnT w="9525">
                      <a:solidFill>
                        <a:srgbClr val="BD4A47"/>
                      </a:solidFill>
                      <a:prstDash val="solid"/>
                    </a:lnT>
                    <a:lnB w="9525">
                      <a:solidFill>
                        <a:srgbClr val="BD4A47"/>
                      </a:solidFill>
                      <a:prstDash val="solid"/>
                    </a:lnB>
                  </a:tcPr>
                </a:tc>
                <a:extLst>
                  <a:ext uri="{0D108BD9-81ED-4DB2-BD59-A6C34878D82A}">
                    <a16:rowId xmlns:a16="http://schemas.microsoft.com/office/drawing/2014/main" val="10003"/>
                  </a:ext>
                </a:extLst>
              </a:tr>
              <a:tr h="435609">
                <a:tc>
                  <a:txBody>
                    <a:bodyPr/>
                    <a:lstStyle/>
                    <a:p>
                      <a:pPr marR="330835" algn="ctr">
                        <a:lnSpc>
                          <a:spcPct val="100000"/>
                        </a:lnSpc>
                        <a:spcBef>
                          <a:spcPts val="265"/>
                        </a:spcBef>
                      </a:pPr>
                      <a:r>
                        <a:rPr sz="3200" b="1" dirty="0">
                          <a:latin typeface="Arial"/>
                          <a:cs typeface="Arial"/>
                        </a:rPr>
                        <a:t>4</a:t>
                      </a:r>
                      <a:endParaRPr sz="3200" b="1">
                        <a:latin typeface="Arial"/>
                        <a:cs typeface="Arial"/>
                      </a:endParaRPr>
                    </a:p>
                  </a:txBody>
                  <a:tcPr marL="0" marR="0" marT="33655" marB="0">
                    <a:lnL w="9525">
                      <a:solidFill>
                        <a:srgbClr val="BD4A47"/>
                      </a:solidFill>
                      <a:prstDash val="solid"/>
                    </a:lnL>
                    <a:lnT w="9525">
                      <a:solidFill>
                        <a:srgbClr val="BD4A47"/>
                      </a:solidFill>
                      <a:prstDash val="solid"/>
                    </a:lnT>
                    <a:lnB w="9525">
                      <a:solidFill>
                        <a:srgbClr val="BD4A47"/>
                      </a:solidFill>
                      <a:prstDash val="solid"/>
                    </a:lnB>
                  </a:tcPr>
                </a:tc>
                <a:tc>
                  <a:txBody>
                    <a:bodyPr/>
                    <a:lstStyle/>
                    <a:p>
                      <a:pPr marR="330200" algn="ctr">
                        <a:lnSpc>
                          <a:spcPct val="100000"/>
                        </a:lnSpc>
                        <a:spcBef>
                          <a:spcPts val="265"/>
                        </a:spcBef>
                      </a:pPr>
                      <a:r>
                        <a:rPr sz="3200" b="1" spc="-105" dirty="0">
                          <a:latin typeface="Arial"/>
                          <a:cs typeface="Arial"/>
                        </a:rPr>
                        <a:t>50,000</a:t>
                      </a:r>
                      <a:endParaRPr sz="3200" b="1">
                        <a:latin typeface="Arial"/>
                        <a:cs typeface="Arial"/>
                      </a:endParaRPr>
                    </a:p>
                  </a:txBody>
                  <a:tcPr marL="0" marR="0" marT="33655" marB="0">
                    <a:lnR w="9525">
                      <a:solidFill>
                        <a:srgbClr val="BD4A47"/>
                      </a:solidFill>
                      <a:prstDash val="solid"/>
                    </a:lnR>
                    <a:lnT w="9525">
                      <a:solidFill>
                        <a:srgbClr val="BD4A47"/>
                      </a:solidFill>
                      <a:prstDash val="solid"/>
                    </a:lnT>
                    <a:lnB w="9525">
                      <a:solidFill>
                        <a:srgbClr val="BD4A47"/>
                      </a:solidFill>
                      <a:prstDash val="solid"/>
                    </a:lnB>
                  </a:tcPr>
                </a:tc>
                <a:extLst>
                  <a:ext uri="{0D108BD9-81ED-4DB2-BD59-A6C34878D82A}">
                    <a16:rowId xmlns:a16="http://schemas.microsoft.com/office/drawing/2014/main" val="10004"/>
                  </a:ext>
                </a:extLst>
              </a:tr>
              <a:tr h="435609">
                <a:tc>
                  <a:txBody>
                    <a:bodyPr/>
                    <a:lstStyle/>
                    <a:p>
                      <a:pPr marR="331470" algn="ctr">
                        <a:lnSpc>
                          <a:spcPct val="100000"/>
                        </a:lnSpc>
                        <a:spcBef>
                          <a:spcPts val="265"/>
                        </a:spcBef>
                      </a:pPr>
                      <a:r>
                        <a:rPr sz="3200" b="1" dirty="0">
                          <a:latin typeface="Arial"/>
                          <a:cs typeface="Arial"/>
                        </a:rPr>
                        <a:t>5</a:t>
                      </a:r>
                    </a:p>
                  </a:txBody>
                  <a:tcPr marL="0" marR="0" marT="33655" marB="0">
                    <a:lnL w="9525">
                      <a:solidFill>
                        <a:srgbClr val="BD4A47"/>
                      </a:solidFill>
                      <a:prstDash val="solid"/>
                    </a:lnL>
                    <a:lnT w="9525">
                      <a:solidFill>
                        <a:srgbClr val="BD4A47"/>
                      </a:solidFill>
                      <a:prstDash val="solid"/>
                    </a:lnT>
                    <a:lnB w="9525">
                      <a:solidFill>
                        <a:srgbClr val="BD4A47"/>
                      </a:solidFill>
                      <a:prstDash val="solid"/>
                    </a:lnB>
                  </a:tcPr>
                </a:tc>
                <a:tc>
                  <a:txBody>
                    <a:bodyPr/>
                    <a:lstStyle/>
                    <a:p>
                      <a:pPr marR="330200" algn="ctr">
                        <a:lnSpc>
                          <a:spcPct val="100000"/>
                        </a:lnSpc>
                        <a:spcBef>
                          <a:spcPts val="265"/>
                        </a:spcBef>
                      </a:pPr>
                      <a:r>
                        <a:rPr sz="3200" b="1" spc="-105" dirty="0">
                          <a:latin typeface="Arial"/>
                          <a:cs typeface="Arial"/>
                        </a:rPr>
                        <a:t>30,000</a:t>
                      </a:r>
                      <a:endParaRPr sz="3200" b="1" dirty="0">
                        <a:latin typeface="Arial"/>
                        <a:cs typeface="Arial"/>
                      </a:endParaRPr>
                    </a:p>
                  </a:txBody>
                  <a:tcPr marL="0" marR="0" marT="33655" marB="0">
                    <a:lnR w="9525">
                      <a:solidFill>
                        <a:srgbClr val="BD4A47"/>
                      </a:solidFill>
                      <a:prstDash val="solid"/>
                    </a:lnR>
                    <a:lnT w="9525">
                      <a:solidFill>
                        <a:srgbClr val="BD4A47"/>
                      </a:solidFill>
                      <a:prstDash val="solid"/>
                    </a:lnT>
                    <a:lnB w="9525">
                      <a:solidFill>
                        <a:srgbClr val="BD4A47"/>
                      </a:solidFill>
                      <a:prstDash val="solid"/>
                    </a:lnB>
                  </a:tcPr>
                </a:tc>
                <a:extLst>
                  <a:ext uri="{0D108BD9-81ED-4DB2-BD59-A6C34878D82A}">
                    <a16:rowId xmlns:a16="http://schemas.microsoft.com/office/drawing/2014/main" val="10005"/>
                  </a:ext>
                </a:extLst>
              </a:tr>
            </a:tbl>
          </a:graphicData>
        </a:graphic>
      </p:graphicFrame>
      <p:sp>
        <p:nvSpPr>
          <p:cNvPr id="8" name="object 8"/>
          <p:cNvSpPr txBox="1">
            <a:spLocks noGrp="1"/>
          </p:cNvSpPr>
          <p:nvPr>
            <p:ph type="title"/>
          </p:nvPr>
        </p:nvSpPr>
        <p:spPr>
          <a:xfrm>
            <a:off x="3200400" y="324204"/>
            <a:ext cx="8843688" cy="566822"/>
          </a:xfrm>
          <a:prstGeom prst="rect">
            <a:avLst/>
          </a:prstGeom>
        </p:spPr>
        <p:txBody>
          <a:bodyPr vert="horz" wrap="square" lIns="0" tIns="12700" rIns="0" bIns="0" rtlCol="0">
            <a:spAutoFit/>
          </a:bodyPr>
          <a:lstStyle/>
          <a:p>
            <a:pPr marL="12700">
              <a:spcBef>
                <a:spcPts val="100"/>
              </a:spcBef>
            </a:pPr>
            <a:r>
              <a:rPr lang="en-US" sz="3600" spc="-5" dirty="0">
                <a:solidFill>
                  <a:schemeClr val="accent1"/>
                </a:solidFill>
              </a:rPr>
              <a:t>Numerical Problems</a:t>
            </a:r>
            <a:endParaRPr sz="3600" dirty="0">
              <a:solidFill>
                <a:schemeClr val="accent1"/>
              </a:solidFill>
            </a:endParaRPr>
          </a:p>
        </p:txBody>
      </p:sp>
      <p:sp>
        <p:nvSpPr>
          <p:cNvPr id="11" name="object 11"/>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32</a:t>
            </a:fld>
            <a:endParaRPr spc="-5" dirty="0"/>
          </a:p>
        </p:txBody>
      </p:sp>
      <p:sp>
        <p:nvSpPr>
          <p:cNvPr id="9" name="Date Placeholder 8">
            <a:extLst>
              <a:ext uri="{FF2B5EF4-FFF2-40B4-BE49-F238E27FC236}">
                <a16:creationId xmlns:a16="http://schemas.microsoft.com/office/drawing/2014/main" id="{6E8016F0-1EC6-CCF1-E07B-5B776F8B55FC}"/>
              </a:ext>
            </a:extLst>
          </p:cNvPr>
          <p:cNvSpPr>
            <a:spLocks noGrp="1"/>
          </p:cNvSpPr>
          <p:nvPr>
            <p:ph type="dt" sz="half" idx="6"/>
          </p:nvPr>
        </p:nvSpPr>
        <p:spPr/>
        <p:txBody>
          <a:bodyPr/>
          <a:lstStyle/>
          <a:p>
            <a:fld id="{03AB1AE0-6ED3-4E92-8AA4-346885509C8D}" type="datetime1">
              <a:rPr lang="en-US" smtClean="0"/>
              <a:t>4/16/2025</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57297" y="588009"/>
            <a:ext cx="9374504" cy="505267"/>
          </a:xfrm>
          <a:prstGeom prst="rect">
            <a:avLst/>
          </a:prstGeom>
        </p:spPr>
        <p:txBody>
          <a:bodyPr vert="horz" wrap="square" lIns="0" tIns="12700" rIns="0" bIns="0" rtlCol="0">
            <a:spAutoFit/>
          </a:bodyPr>
          <a:lstStyle/>
          <a:p>
            <a:pPr marL="12700">
              <a:spcBef>
                <a:spcPts val="100"/>
              </a:spcBef>
            </a:pPr>
            <a:r>
              <a:rPr sz="3200" spc="-155" dirty="0">
                <a:solidFill>
                  <a:schemeClr val="tx1"/>
                </a:solidFill>
                <a:latin typeface="Trebuchet MS"/>
                <a:cs typeface="Trebuchet MS"/>
              </a:rPr>
              <a:t>Computation </a:t>
            </a:r>
            <a:r>
              <a:rPr sz="3200" spc="-125" dirty="0">
                <a:solidFill>
                  <a:schemeClr val="tx1"/>
                </a:solidFill>
                <a:latin typeface="Trebuchet MS"/>
                <a:cs typeface="Trebuchet MS"/>
              </a:rPr>
              <a:t>of </a:t>
            </a:r>
            <a:r>
              <a:rPr sz="3200" spc="-140" dirty="0">
                <a:solidFill>
                  <a:schemeClr val="tx1"/>
                </a:solidFill>
                <a:latin typeface="Trebuchet MS"/>
                <a:cs typeface="Trebuchet MS"/>
              </a:rPr>
              <a:t>non </a:t>
            </a:r>
            <a:r>
              <a:rPr sz="3200" spc="-155" dirty="0">
                <a:solidFill>
                  <a:schemeClr val="tx1"/>
                </a:solidFill>
                <a:latin typeface="Trebuchet MS"/>
                <a:cs typeface="Trebuchet MS"/>
              </a:rPr>
              <a:t>discounting </a:t>
            </a:r>
            <a:r>
              <a:rPr sz="3200" spc="-185" dirty="0">
                <a:solidFill>
                  <a:schemeClr val="tx1"/>
                </a:solidFill>
                <a:latin typeface="Trebuchet MS"/>
                <a:cs typeface="Trebuchet MS"/>
              </a:rPr>
              <a:t>pay-back</a:t>
            </a:r>
            <a:r>
              <a:rPr sz="3200" spc="-565" dirty="0">
                <a:solidFill>
                  <a:schemeClr val="tx1"/>
                </a:solidFill>
                <a:latin typeface="Trebuchet MS"/>
                <a:cs typeface="Trebuchet MS"/>
              </a:rPr>
              <a:t> </a:t>
            </a:r>
            <a:r>
              <a:rPr sz="3200" spc="-160" dirty="0">
                <a:solidFill>
                  <a:schemeClr val="tx1"/>
                </a:solidFill>
                <a:latin typeface="Trebuchet MS"/>
                <a:cs typeface="Trebuchet MS"/>
              </a:rPr>
              <a:t>period</a:t>
            </a:r>
            <a:endParaRPr sz="3200" dirty="0">
              <a:solidFill>
                <a:schemeClr val="tx1"/>
              </a:solidFill>
              <a:latin typeface="Trebuchet MS"/>
              <a:cs typeface="Trebuchet MS"/>
            </a:endParaRPr>
          </a:p>
        </p:txBody>
      </p:sp>
      <p:graphicFrame>
        <p:nvGraphicFramePr>
          <p:cNvPr id="3" name="object 3"/>
          <p:cNvGraphicFramePr>
            <a:graphicFrameLocks noGrp="1"/>
          </p:cNvGraphicFramePr>
          <p:nvPr>
            <p:extLst>
              <p:ext uri="{D42A27DB-BD31-4B8C-83A1-F6EECF244321}">
                <p14:modId xmlns:p14="http://schemas.microsoft.com/office/powerpoint/2010/main" val="2536943222"/>
              </p:ext>
            </p:extLst>
          </p:nvPr>
        </p:nvGraphicFramePr>
        <p:xfrm>
          <a:off x="533399" y="1327150"/>
          <a:ext cx="11698401" cy="3377565"/>
        </p:xfrm>
        <a:graphic>
          <a:graphicData uri="http://schemas.openxmlformats.org/drawingml/2006/table">
            <a:tbl>
              <a:tblPr firstRow="1" bandRow="1">
                <a:tableStyleId>{2D5ABB26-0587-4C30-8999-92F81FD0307C}</a:tableStyleId>
              </a:tblPr>
              <a:tblGrid>
                <a:gridCol w="1600558">
                  <a:extLst>
                    <a:ext uri="{9D8B030D-6E8A-4147-A177-3AD203B41FA5}">
                      <a16:colId xmlns:a16="http://schemas.microsoft.com/office/drawing/2014/main" val="20000"/>
                    </a:ext>
                  </a:extLst>
                </a:gridCol>
                <a:gridCol w="4321395">
                  <a:extLst>
                    <a:ext uri="{9D8B030D-6E8A-4147-A177-3AD203B41FA5}">
                      <a16:colId xmlns:a16="http://schemas.microsoft.com/office/drawing/2014/main" val="20001"/>
                    </a:ext>
                  </a:extLst>
                </a:gridCol>
                <a:gridCol w="5776448">
                  <a:extLst>
                    <a:ext uri="{9D8B030D-6E8A-4147-A177-3AD203B41FA5}">
                      <a16:colId xmlns:a16="http://schemas.microsoft.com/office/drawing/2014/main" val="20002"/>
                    </a:ext>
                  </a:extLst>
                </a:gridCol>
              </a:tblGrid>
              <a:tr h="771525">
                <a:tc>
                  <a:txBody>
                    <a:bodyPr/>
                    <a:lstStyle/>
                    <a:p>
                      <a:pPr marL="13335" algn="ctr">
                        <a:lnSpc>
                          <a:spcPct val="100000"/>
                        </a:lnSpc>
                        <a:spcBef>
                          <a:spcPts val="260"/>
                        </a:spcBef>
                      </a:pPr>
                      <a:r>
                        <a:rPr sz="3200" b="1" spc="-204" dirty="0">
                          <a:latin typeface="Trebuchet MS"/>
                          <a:cs typeface="Trebuchet MS"/>
                        </a:rPr>
                        <a:t>Year</a:t>
                      </a:r>
                      <a:endParaRPr sz="32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28575">
                      <a:solidFill>
                        <a:srgbClr val="4AACC5"/>
                      </a:solidFill>
                      <a:prstDash val="solid"/>
                    </a:lnB>
                  </a:tcPr>
                </a:tc>
                <a:tc>
                  <a:txBody>
                    <a:bodyPr/>
                    <a:lstStyle/>
                    <a:p>
                      <a:pPr marL="11430" algn="ctr">
                        <a:lnSpc>
                          <a:spcPct val="100000"/>
                        </a:lnSpc>
                        <a:spcBef>
                          <a:spcPts val="260"/>
                        </a:spcBef>
                      </a:pPr>
                      <a:r>
                        <a:rPr sz="3200" b="1" spc="-125" dirty="0">
                          <a:latin typeface="Trebuchet MS"/>
                          <a:cs typeface="Trebuchet MS"/>
                        </a:rPr>
                        <a:t>Cash </a:t>
                      </a:r>
                      <a:r>
                        <a:rPr sz="3200" b="1" spc="-130" dirty="0">
                          <a:latin typeface="Trebuchet MS"/>
                          <a:cs typeface="Trebuchet MS"/>
                        </a:rPr>
                        <a:t>Flows</a:t>
                      </a:r>
                      <a:r>
                        <a:rPr sz="3200" b="1" spc="-215" dirty="0">
                          <a:latin typeface="Trebuchet MS"/>
                          <a:cs typeface="Trebuchet MS"/>
                        </a:rPr>
                        <a:t> </a:t>
                      </a:r>
                      <a:r>
                        <a:rPr sz="3200" b="1" spc="-130" dirty="0">
                          <a:latin typeface="Trebuchet MS"/>
                          <a:cs typeface="Trebuchet MS"/>
                        </a:rPr>
                        <a:t>(Rs.)</a:t>
                      </a:r>
                      <a:endParaRPr sz="32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28575">
                      <a:solidFill>
                        <a:srgbClr val="4AACC5"/>
                      </a:solidFill>
                      <a:prstDash val="solid"/>
                    </a:lnB>
                  </a:tcPr>
                </a:tc>
                <a:tc>
                  <a:txBody>
                    <a:bodyPr/>
                    <a:lstStyle/>
                    <a:p>
                      <a:pPr marL="106680">
                        <a:lnSpc>
                          <a:spcPct val="100000"/>
                        </a:lnSpc>
                        <a:spcBef>
                          <a:spcPts val="260"/>
                        </a:spcBef>
                      </a:pPr>
                      <a:r>
                        <a:rPr sz="3200" b="1" spc="-135" dirty="0">
                          <a:latin typeface="Trebuchet MS"/>
                          <a:cs typeface="Trebuchet MS"/>
                        </a:rPr>
                        <a:t>Cumulative </a:t>
                      </a:r>
                      <a:r>
                        <a:rPr sz="3200" b="1" spc="-125" dirty="0">
                          <a:latin typeface="Trebuchet MS"/>
                          <a:cs typeface="Trebuchet MS"/>
                        </a:rPr>
                        <a:t>Cash</a:t>
                      </a:r>
                      <a:r>
                        <a:rPr sz="3200" b="1" spc="-200" dirty="0">
                          <a:latin typeface="Trebuchet MS"/>
                          <a:cs typeface="Trebuchet MS"/>
                        </a:rPr>
                        <a:t> </a:t>
                      </a:r>
                      <a:r>
                        <a:rPr sz="3200" b="1" spc="-135" dirty="0">
                          <a:latin typeface="Trebuchet MS"/>
                          <a:cs typeface="Trebuchet MS"/>
                        </a:rPr>
                        <a:t>Flow</a:t>
                      </a:r>
                      <a:endParaRPr sz="32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28575">
                      <a:solidFill>
                        <a:srgbClr val="4AACC5"/>
                      </a:solidFill>
                      <a:prstDash val="solid"/>
                    </a:lnB>
                  </a:tcPr>
                </a:tc>
                <a:extLst>
                  <a:ext uri="{0D108BD9-81ED-4DB2-BD59-A6C34878D82A}">
                    <a16:rowId xmlns:a16="http://schemas.microsoft.com/office/drawing/2014/main" val="10000"/>
                  </a:ext>
                </a:extLst>
              </a:tr>
              <a:tr h="493395">
                <a:tc>
                  <a:txBody>
                    <a:bodyPr/>
                    <a:lstStyle/>
                    <a:p>
                      <a:pPr marL="12700" algn="ctr">
                        <a:lnSpc>
                          <a:spcPct val="100000"/>
                        </a:lnSpc>
                        <a:spcBef>
                          <a:spcPts val="265"/>
                        </a:spcBef>
                      </a:pPr>
                      <a:r>
                        <a:rPr sz="3200" b="1" dirty="0">
                          <a:latin typeface="Arial"/>
                          <a:cs typeface="Arial"/>
                        </a:rPr>
                        <a:t>1</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28575">
                      <a:solidFill>
                        <a:srgbClr val="4AACC5"/>
                      </a:solidFill>
                      <a:prstDash val="solid"/>
                    </a:lnT>
                    <a:lnB w="12700">
                      <a:solidFill>
                        <a:srgbClr val="4AACC5"/>
                      </a:solidFill>
                      <a:prstDash val="solid"/>
                    </a:lnB>
                    <a:solidFill>
                      <a:srgbClr val="4AACC5">
                        <a:alpha val="19999"/>
                      </a:srgbClr>
                    </a:solidFill>
                  </a:tcPr>
                </a:tc>
                <a:tc>
                  <a:txBody>
                    <a:bodyPr/>
                    <a:lstStyle/>
                    <a:p>
                      <a:pPr marL="11430" algn="ctr">
                        <a:lnSpc>
                          <a:spcPct val="100000"/>
                        </a:lnSpc>
                        <a:spcBef>
                          <a:spcPts val="265"/>
                        </a:spcBef>
                      </a:pPr>
                      <a:r>
                        <a:rPr sz="3200" b="1" spc="-105" dirty="0">
                          <a:latin typeface="Arial"/>
                          <a:cs typeface="Arial"/>
                        </a:rPr>
                        <a:t>20,000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28575">
                      <a:solidFill>
                        <a:srgbClr val="4AACC5"/>
                      </a:solidFill>
                      <a:prstDash val="solid"/>
                    </a:lnT>
                    <a:lnB w="12700">
                      <a:solidFill>
                        <a:srgbClr val="4AACC5"/>
                      </a:solidFill>
                      <a:prstDash val="solid"/>
                    </a:lnB>
                    <a:solidFill>
                      <a:srgbClr val="4AACC5">
                        <a:alpha val="19999"/>
                      </a:srgbClr>
                    </a:solidFill>
                  </a:tcPr>
                </a:tc>
                <a:tc>
                  <a:txBody>
                    <a:bodyPr/>
                    <a:lstStyle/>
                    <a:p>
                      <a:pPr marL="106680">
                        <a:lnSpc>
                          <a:spcPct val="100000"/>
                        </a:lnSpc>
                        <a:spcBef>
                          <a:spcPts val="265"/>
                        </a:spcBef>
                      </a:pPr>
                      <a:r>
                        <a:rPr sz="3200" b="1" spc="-105" dirty="0">
                          <a:latin typeface="Arial"/>
                          <a:cs typeface="Arial"/>
                        </a:rPr>
                        <a:t>20,000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28575">
                      <a:solidFill>
                        <a:srgbClr val="4AACC5"/>
                      </a:solidFill>
                      <a:prstDash val="solid"/>
                    </a:lnT>
                    <a:lnB w="12700">
                      <a:solidFill>
                        <a:srgbClr val="4AACC5"/>
                      </a:solidFill>
                      <a:prstDash val="solid"/>
                    </a:lnB>
                    <a:solidFill>
                      <a:srgbClr val="4AACC5">
                        <a:alpha val="19999"/>
                      </a:srgbClr>
                    </a:solidFill>
                  </a:tcPr>
                </a:tc>
                <a:extLst>
                  <a:ext uri="{0D108BD9-81ED-4DB2-BD59-A6C34878D82A}">
                    <a16:rowId xmlns:a16="http://schemas.microsoft.com/office/drawing/2014/main" val="10001"/>
                  </a:ext>
                </a:extLst>
              </a:tr>
              <a:tr h="493395">
                <a:tc>
                  <a:txBody>
                    <a:bodyPr/>
                    <a:lstStyle/>
                    <a:p>
                      <a:pPr marL="12700" algn="ctr">
                        <a:lnSpc>
                          <a:spcPct val="100000"/>
                        </a:lnSpc>
                        <a:spcBef>
                          <a:spcPts val="260"/>
                        </a:spcBef>
                      </a:pPr>
                      <a:r>
                        <a:rPr sz="3200" b="1" dirty="0">
                          <a:latin typeface="Arial"/>
                          <a:cs typeface="Arial"/>
                        </a:rPr>
                        <a:t>2</a:t>
                      </a:r>
                      <a:endParaRPr sz="3200" b="1">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tcPr>
                </a:tc>
                <a:tc>
                  <a:txBody>
                    <a:bodyPr/>
                    <a:lstStyle/>
                    <a:p>
                      <a:pPr marL="11430" algn="ctr">
                        <a:lnSpc>
                          <a:spcPct val="100000"/>
                        </a:lnSpc>
                        <a:spcBef>
                          <a:spcPts val="260"/>
                        </a:spcBef>
                      </a:pPr>
                      <a:r>
                        <a:rPr sz="3200" b="1" spc="-105" dirty="0">
                          <a:latin typeface="Arial"/>
                          <a:cs typeface="Arial"/>
                        </a:rPr>
                        <a:t>30,000</a:t>
                      </a:r>
                      <a:endParaRPr sz="3200" b="1" dirty="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tcPr>
                </a:tc>
                <a:tc>
                  <a:txBody>
                    <a:bodyPr/>
                    <a:lstStyle/>
                    <a:p>
                      <a:pPr marL="106680">
                        <a:lnSpc>
                          <a:spcPct val="100000"/>
                        </a:lnSpc>
                        <a:spcBef>
                          <a:spcPts val="260"/>
                        </a:spcBef>
                      </a:pPr>
                      <a:r>
                        <a:rPr sz="3200" b="1" spc="-105" dirty="0">
                          <a:latin typeface="Arial"/>
                          <a:cs typeface="Arial"/>
                        </a:rPr>
                        <a:t>50,000</a:t>
                      </a:r>
                      <a:endParaRPr sz="3200" b="1">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tcPr>
                </a:tc>
                <a:extLst>
                  <a:ext uri="{0D108BD9-81ED-4DB2-BD59-A6C34878D82A}">
                    <a16:rowId xmlns:a16="http://schemas.microsoft.com/office/drawing/2014/main" val="10002"/>
                  </a:ext>
                </a:extLst>
              </a:tr>
              <a:tr h="493395">
                <a:tc>
                  <a:txBody>
                    <a:bodyPr/>
                    <a:lstStyle/>
                    <a:p>
                      <a:pPr marL="12700" algn="ctr">
                        <a:lnSpc>
                          <a:spcPct val="100000"/>
                        </a:lnSpc>
                        <a:spcBef>
                          <a:spcPts val="265"/>
                        </a:spcBef>
                      </a:pPr>
                      <a:r>
                        <a:rPr sz="3200" b="1" dirty="0">
                          <a:latin typeface="Arial"/>
                          <a:cs typeface="Arial"/>
                        </a:rPr>
                        <a:t>3</a:t>
                      </a: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4AACC5">
                        <a:alpha val="19999"/>
                      </a:srgbClr>
                    </a:solidFill>
                  </a:tcPr>
                </a:tc>
                <a:tc>
                  <a:txBody>
                    <a:bodyPr/>
                    <a:lstStyle/>
                    <a:p>
                      <a:pPr marL="11430" algn="ctr">
                        <a:lnSpc>
                          <a:spcPct val="100000"/>
                        </a:lnSpc>
                        <a:spcBef>
                          <a:spcPts val="265"/>
                        </a:spcBef>
                      </a:pPr>
                      <a:r>
                        <a:rPr sz="3200" b="1" spc="-105" dirty="0">
                          <a:latin typeface="Arial"/>
                          <a:cs typeface="Arial"/>
                        </a:rPr>
                        <a:t>40,000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4AACC5">
                        <a:alpha val="19999"/>
                      </a:srgbClr>
                    </a:solidFill>
                  </a:tcPr>
                </a:tc>
                <a:tc>
                  <a:txBody>
                    <a:bodyPr/>
                    <a:lstStyle/>
                    <a:p>
                      <a:pPr marL="106680">
                        <a:lnSpc>
                          <a:spcPct val="100000"/>
                        </a:lnSpc>
                        <a:spcBef>
                          <a:spcPts val="265"/>
                        </a:spcBef>
                      </a:pPr>
                      <a:r>
                        <a:rPr sz="3200" b="1" spc="-105" dirty="0">
                          <a:latin typeface="Arial"/>
                          <a:cs typeface="Arial"/>
                        </a:rPr>
                        <a:t>90,000</a:t>
                      </a:r>
                      <a:endParaRPr sz="3200" b="1"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4AACC5">
                        <a:alpha val="19999"/>
                      </a:srgbClr>
                    </a:solidFill>
                  </a:tcPr>
                </a:tc>
                <a:extLst>
                  <a:ext uri="{0D108BD9-81ED-4DB2-BD59-A6C34878D82A}">
                    <a16:rowId xmlns:a16="http://schemas.microsoft.com/office/drawing/2014/main" val="10003"/>
                  </a:ext>
                </a:extLst>
              </a:tr>
              <a:tr h="493395">
                <a:tc>
                  <a:txBody>
                    <a:bodyPr/>
                    <a:lstStyle/>
                    <a:p>
                      <a:pPr marL="12700" algn="ctr">
                        <a:lnSpc>
                          <a:spcPct val="100000"/>
                        </a:lnSpc>
                        <a:spcBef>
                          <a:spcPts val="265"/>
                        </a:spcBef>
                      </a:pPr>
                      <a:r>
                        <a:rPr sz="3200" b="1" dirty="0">
                          <a:latin typeface="Arial"/>
                          <a:cs typeface="Arial"/>
                        </a:rPr>
                        <a:t>4</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tcPr>
                </a:tc>
                <a:tc>
                  <a:txBody>
                    <a:bodyPr/>
                    <a:lstStyle/>
                    <a:p>
                      <a:pPr marL="11430" algn="ctr">
                        <a:lnSpc>
                          <a:spcPct val="100000"/>
                        </a:lnSpc>
                        <a:spcBef>
                          <a:spcPts val="265"/>
                        </a:spcBef>
                      </a:pPr>
                      <a:r>
                        <a:rPr sz="3200" b="1" spc="-105" dirty="0">
                          <a:latin typeface="Arial"/>
                          <a:cs typeface="Arial"/>
                        </a:rPr>
                        <a:t>50,000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tcPr>
                </a:tc>
                <a:tc>
                  <a:txBody>
                    <a:bodyPr/>
                    <a:lstStyle/>
                    <a:p>
                      <a:pPr marL="106680">
                        <a:lnSpc>
                          <a:spcPct val="100000"/>
                        </a:lnSpc>
                        <a:spcBef>
                          <a:spcPts val="265"/>
                        </a:spcBef>
                      </a:pPr>
                      <a:r>
                        <a:rPr sz="3200" b="1" spc="-100" dirty="0">
                          <a:latin typeface="Arial"/>
                          <a:cs typeface="Arial"/>
                        </a:rPr>
                        <a:t>1,40,000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tcPr>
                </a:tc>
                <a:extLst>
                  <a:ext uri="{0D108BD9-81ED-4DB2-BD59-A6C34878D82A}">
                    <a16:rowId xmlns:a16="http://schemas.microsoft.com/office/drawing/2014/main" val="10004"/>
                  </a:ext>
                </a:extLst>
              </a:tr>
              <a:tr h="493395">
                <a:tc>
                  <a:txBody>
                    <a:bodyPr/>
                    <a:lstStyle/>
                    <a:p>
                      <a:pPr marL="12700" algn="ctr">
                        <a:lnSpc>
                          <a:spcPct val="100000"/>
                        </a:lnSpc>
                        <a:spcBef>
                          <a:spcPts val="265"/>
                        </a:spcBef>
                      </a:pPr>
                      <a:r>
                        <a:rPr sz="3200" b="1" dirty="0">
                          <a:latin typeface="Arial"/>
                          <a:cs typeface="Arial"/>
                        </a:rPr>
                        <a:t>5</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4AACC5">
                        <a:alpha val="19999"/>
                      </a:srgbClr>
                    </a:solidFill>
                  </a:tcPr>
                </a:tc>
                <a:tc>
                  <a:txBody>
                    <a:bodyPr/>
                    <a:lstStyle/>
                    <a:p>
                      <a:pPr marL="11430" algn="ctr">
                        <a:lnSpc>
                          <a:spcPct val="100000"/>
                        </a:lnSpc>
                        <a:spcBef>
                          <a:spcPts val="265"/>
                        </a:spcBef>
                      </a:pPr>
                      <a:r>
                        <a:rPr sz="3200" b="1" spc="-105" dirty="0">
                          <a:latin typeface="Arial"/>
                          <a:cs typeface="Arial"/>
                        </a:rPr>
                        <a:t>30,000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4AACC5">
                        <a:alpha val="19999"/>
                      </a:srgbClr>
                    </a:solidFill>
                  </a:tcPr>
                </a:tc>
                <a:tc>
                  <a:txBody>
                    <a:bodyPr/>
                    <a:lstStyle/>
                    <a:p>
                      <a:pPr marL="106680">
                        <a:lnSpc>
                          <a:spcPct val="100000"/>
                        </a:lnSpc>
                        <a:spcBef>
                          <a:spcPts val="265"/>
                        </a:spcBef>
                      </a:pPr>
                      <a:r>
                        <a:rPr sz="3200" b="1" spc="-100" dirty="0">
                          <a:latin typeface="Arial"/>
                          <a:cs typeface="Arial"/>
                        </a:rPr>
                        <a:t>1,70,000</a:t>
                      </a:r>
                      <a:endParaRPr sz="3200" b="1"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4AACC5">
                        <a:alpha val="19999"/>
                      </a:srgbClr>
                    </a:solidFill>
                  </a:tcPr>
                </a:tc>
                <a:extLst>
                  <a:ext uri="{0D108BD9-81ED-4DB2-BD59-A6C34878D82A}">
                    <a16:rowId xmlns:a16="http://schemas.microsoft.com/office/drawing/2014/main" val="10005"/>
                  </a:ext>
                </a:extLst>
              </a:tr>
            </a:tbl>
          </a:graphicData>
        </a:graphic>
      </p:graphicFrame>
      <p:sp>
        <p:nvSpPr>
          <p:cNvPr id="4" name="object 4"/>
          <p:cNvSpPr txBox="1"/>
          <p:nvPr/>
        </p:nvSpPr>
        <p:spPr>
          <a:xfrm>
            <a:off x="2286000" y="5304276"/>
            <a:ext cx="2573782" cy="504625"/>
          </a:xfrm>
          <a:prstGeom prst="rect">
            <a:avLst/>
          </a:prstGeom>
        </p:spPr>
        <p:txBody>
          <a:bodyPr vert="horz" wrap="square" lIns="0" tIns="12065" rIns="0" bIns="0" rtlCol="0">
            <a:spAutoFit/>
          </a:bodyPr>
          <a:lstStyle/>
          <a:p>
            <a:pPr marL="12700">
              <a:spcBef>
                <a:spcPts val="95"/>
              </a:spcBef>
            </a:pPr>
            <a:r>
              <a:rPr sz="3200" b="1" spc="-5" dirty="0">
                <a:latin typeface="Times New Roman"/>
                <a:cs typeface="Times New Roman"/>
              </a:rPr>
              <a:t>PBP</a:t>
            </a:r>
            <a:r>
              <a:rPr sz="3200" b="1" spc="-155" dirty="0">
                <a:latin typeface="Times New Roman"/>
                <a:cs typeface="Times New Roman"/>
              </a:rPr>
              <a:t> </a:t>
            </a:r>
            <a:r>
              <a:rPr sz="3200" b="1" spc="-5" dirty="0">
                <a:latin typeface="Times New Roman"/>
                <a:cs typeface="Times New Roman"/>
              </a:rPr>
              <a:t>=</a:t>
            </a:r>
            <a:endParaRPr sz="3200" b="1" dirty="0">
              <a:latin typeface="Times New Roman"/>
              <a:cs typeface="Times New Roman"/>
            </a:endParaRPr>
          </a:p>
        </p:txBody>
      </p:sp>
      <p:sp>
        <p:nvSpPr>
          <p:cNvPr id="5" name="object 5"/>
          <p:cNvSpPr txBox="1"/>
          <p:nvPr/>
        </p:nvSpPr>
        <p:spPr>
          <a:xfrm>
            <a:off x="4066560" y="5304276"/>
            <a:ext cx="7896840" cy="657359"/>
          </a:xfrm>
          <a:prstGeom prst="rect">
            <a:avLst/>
          </a:prstGeom>
        </p:spPr>
        <p:txBody>
          <a:bodyPr vert="horz" wrap="square" lIns="0" tIns="12065" rIns="0" bIns="0" rtlCol="0">
            <a:spAutoFit/>
          </a:bodyPr>
          <a:lstStyle/>
          <a:p>
            <a:pPr marL="12700">
              <a:lnSpc>
                <a:spcPts val="2510"/>
              </a:lnSpc>
              <a:spcBef>
                <a:spcPts val="95"/>
              </a:spcBef>
              <a:tabLst>
                <a:tab pos="2263775" algn="l"/>
                <a:tab pos="4225290" algn="l"/>
              </a:tabLst>
            </a:pPr>
            <a:r>
              <a:rPr sz="2800" b="1" spc="-5" dirty="0">
                <a:latin typeface="Times New Roman"/>
                <a:cs typeface="Times New Roman"/>
              </a:rPr>
              <a:t>Co</a:t>
            </a:r>
            <a:r>
              <a:rPr sz="2800" b="1" spc="-20" dirty="0">
                <a:latin typeface="Times New Roman"/>
                <a:cs typeface="Times New Roman"/>
              </a:rPr>
              <a:t>m</a:t>
            </a:r>
            <a:r>
              <a:rPr sz="2800" b="1" spc="-5" dirty="0">
                <a:latin typeface="Times New Roman"/>
                <a:cs typeface="Times New Roman"/>
              </a:rPr>
              <a:t>pleted</a:t>
            </a:r>
            <a:r>
              <a:rPr sz="2800" b="1" spc="15" dirty="0">
                <a:latin typeface="Times New Roman"/>
                <a:cs typeface="Times New Roman"/>
              </a:rPr>
              <a:t> </a:t>
            </a:r>
            <a:r>
              <a:rPr sz="2800" b="1" spc="10" dirty="0">
                <a:latin typeface="Times New Roman"/>
                <a:cs typeface="Times New Roman"/>
              </a:rPr>
              <a:t>y</a:t>
            </a:r>
            <a:r>
              <a:rPr sz="2800" b="1" spc="-5" dirty="0">
                <a:latin typeface="Times New Roman"/>
                <a:cs typeface="Times New Roman"/>
              </a:rPr>
              <a:t>ears</a:t>
            </a:r>
            <a:r>
              <a:rPr sz="2800" b="1" spc="-15" dirty="0">
                <a:latin typeface="Times New Roman"/>
                <a:cs typeface="Times New Roman"/>
              </a:rPr>
              <a:t> </a:t>
            </a:r>
            <a:r>
              <a:rPr sz="2800" b="1" spc="-5" dirty="0">
                <a:latin typeface="Times New Roman"/>
                <a:cs typeface="Times New Roman"/>
              </a:rPr>
              <a:t>+</a:t>
            </a:r>
            <a:r>
              <a:rPr lang="en-US" sz="2800" b="1" spc="-5" dirty="0">
                <a:latin typeface="Times New Roman"/>
                <a:cs typeface="Times New Roman"/>
              </a:rPr>
              <a:t>  </a:t>
            </a:r>
            <a:r>
              <a:rPr sz="2800" b="1" u="heavy" spc="-5" dirty="0">
                <a:uFill>
                  <a:solidFill>
                    <a:srgbClr val="000000"/>
                  </a:solidFill>
                </a:uFill>
                <a:latin typeface="Times New Roman"/>
                <a:cs typeface="Times New Roman"/>
              </a:rPr>
              <a:t>Req</a:t>
            </a:r>
            <a:r>
              <a:rPr sz="2800" b="1" u="heavy" dirty="0">
                <a:uFill>
                  <a:solidFill>
                    <a:srgbClr val="000000"/>
                  </a:solidFill>
                </a:uFill>
                <a:latin typeface="Times New Roman"/>
                <a:cs typeface="Times New Roman"/>
              </a:rPr>
              <a:t>u</a:t>
            </a:r>
            <a:r>
              <a:rPr sz="2800" b="1" u="heavy" spc="-5" dirty="0">
                <a:uFill>
                  <a:solidFill>
                    <a:srgbClr val="000000"/>
                  </a:solidFill>
                </a:uFill>
                <a:latin typeface="Times New Roman"/>
                <a:cs typeface="Times New Roman"/>
              </a:rPr>
              <a:t>ired infl</a:t>
            </a:r>
            <a:r>
              <a:rPr sz="2800" b="1" u="heavy" dirty="0">
                <a:uFill>
                  <a:solidFill>
                    <a:srgbClr val="000000"/>
                  </a:solidFill>
                </a:uFill>
                <a:latin typeface="Times New Roman"/>
                <a:cs typeface="Times New Roman"/>
              </a:rPr>
              <a:t>o</a:t>
            </a:r>
            <a:r>
              <a:rPr sz="2800" b="1" u="heavy" spc="-5" dirty="0">
                <a:uFill>
                  <a:solidFill>
                    <a:srgbClr val="000000"/>
                  </a:solidFill>
                </a:uFill>
                <a:latin typeface="Times New Roman"/>
                <a:cs typeface="Times New Roman"/>
              </a:rPr>
              <a:t>w</a:t>
            </a:r>
            <a:r>
              <a:rPr sz="2800" b="1" u="heavy" dirty="0">
                <a:uFill>
                  <a:solidFill>
                    <a:srgbClr val="000000"/>
                  </a:solidFill>
                </a:uFill>
                <a:latin typeface="Times New Roman"/>
                <a:cs typeface="Times New Roman"/>
              </a:rPr>
              <a:t>	</a:t>
            </a:r>
            <a:r>
              <a:rPr lang="en-US" sz="2800" b="1" u="heavy" dirty="0">
                <a:uFill>
                  <a:solidFill>
                    <a:srgbClr val="000000"/>
                  </a:solidFill>
                </a:uFill>
                <a:latin typeface="Times New Roman"/>
                <a:cs typeface="Times New Roman"/>
              </a:rPr>
              <a:t>      </a:t>
            </a:r>
            <a:r>
              <a:rPr sz="2800" b="1" dirty="0">
                <a:latin typeface="Times New Roman"/>
                <a:cs typeface="Times New Roman"/>
              </a:rPr>
              <a:t>*12</a:t>
            </a:r>
          </a:p>
          <a:p>
            <a:pPr marL="2199640">
              <a:lnSpc>
                <a:spcPts val="2510"/>
              </a:lnSpc>
            </a:pPr>
            <a:r>
              <a:rPr lang="en-US" sz="2800" b="1" dirty="0">
                <a:latin typeface="Times New Roman"/>
                <a:cs typeface="Times New Roman"/>
              </a:rPr>
              <a:t>          </a:t>
            </a:r>
            <a:r>
              <a:rPr sz="2800" b="1" dirty="0">
                <a:latin typeface="Times New Roman"/>
                <a:cs typeface="Times New Roman"/>
              </a:rPr>
              <a:t>Inflow </a:t>
            </a:r>
            <a:r>
              <a:rPr sz="2800" b="1" spc="-5" dirty="0">
                <a:latin typeface="Times New Roman"/>
                <a:cs typeface="Times New Roman"/>
              </a:rPr>
              <a:t>of Next</a:t>
            </a:r>
            <a:r>
              <a:rPr sz="2800" b="1" spc="-30" dirty="0">
                <a:latin typeface="Times New Roman"/>
                <a:cs typeface="Times New Roman"/>
              </a:rPr>
              <a:t> </a:t>
            </a:r>
            <a:r>
              <a:rPr sz="2800" b="1" dirty="0">
                <a:latin typeface="Times New Roman"/>
                <a:cs typeface="Times New Roman"/>
              </a:rPr>
              <a:t>year</a:t>
            </a:r>
          </a:p>
        </p:txBody>
      </p:sp>
      <p:sp>
        <p:nvSpPr>
          <p:cNvPr id="6" name="object 6"/>
          <p:cNvSpPr txBox="1"/>
          <p:nvPr/>
        </p:nvSpPr>
        <p:spPr>
          <a:xfrm>
            <a:off x="2857297" y="6376712"/>
            <a:ext cx="7429703" cy="961161"/>
          </a:xfrm>
          <a:prstGeom prst="rect">
            <a:avLst/>
          </a:prstGeom>
        </p:spPr>
        <p:txBody>
          <a:bodyPr vert="horz" wrap="square" lIns="0" tIns="12065" rIns="0" bIns="0" rtlCol="0">
            <a:spAutoFit/>
          </a:bodyPr>
          <a:lstStyle/>
          <a:p>
            <a:pPr marL="12700">
              <a:lnSpc>
                <a:spcPts val="2510"/>
              </a:lnSpc>
              <a:spcBef>
                <a:spcPts val="95"/>
              </a:spcBef>
              <a:tabLst>
                <a:tab pos="309880" algn="l"/>
              </a:tabLst>
            </a:pPr>
            <a:r>
              <a:rPr sz="2800" b="1" spc="-5" dirty="0">
                <a:latin typeface="Times New Roman"/>
                <a:cs typeface="Times New Roman"/>
              </a:rPr>
              <a:t>=	3</a:t>
            </a:r>
            <a:r>
              <a:rPr lang="en-US" sz="2800" b="1" spc="-5" dirty="0">
                <a:latin typeface="Times New Roman"/>
                <a:cs typeface="Times New Roman"/>
              </a:rPr>
              <a:t> </a:t>
            </a:r>
            <a:r>
              <a:rPr sz="2800" b="1" spc="-5" dirty="0">
                <a:latin typeface="Times New Roman"/>
                <a:cs typeface="Times New Roman"/>
              </a:rPr>
              <a:t>years+ </a:t>
            </a:r>
            <a:r>
              <a:rPr lang="en-US" sz="2800" b="1" spc="-5" dirty="0">
                <a:latin typeface="Times New Roman"/>
                <a:cs typeface="Times New Roman"/>
              </a:rPr>
              <a:t>             </a:t>
            </a:r>
            <a:r>
              <a:rPr sz="2800" b="1" dirty="0">
                <a:latin typeface="Times New Roman"/>
                <a:cs typeface="Times New Roman"/>
              </a:rPr>
              <a:t>(</a:t>
            </a:r>
            <a:r>
              <a:rPr sz="2800" b="1" u="heavy" dirty="0">
                <a:uFill>
                  <a:solidFill>
                    <a:srgbClr val="000000"/>
                  </a:solidFill>
                </a:uFill>
                <a:latin typeface="Times New Roman"/>
                <a:cs typeface="Times New Roman"/>
              </a:rPr>
              <a:t>1,00,000-90,000)</a:t>
            </a:r>
            <a:r>
              <a:rPr sz="2800" b="1" spc="-75" dirty="0">
                <a:latin typeface="Times New Roman"/>
                <a:cs typeface="Times New Roman"/>
              </a:rPr>
              <a:t> </a:t>
            </a:r>
            <a:r>
              <a:rPr sz="2800" b="1" dirty="0">
                <a:latin typeface="Times New Roman"/>
                <a:cs typeface="Times New Roman"/>
              </a:rPr>
              <a:t>*12</a:t>
            </a:r>
          </a:p>
          <a:p>
            <a:pPr marL="353695" algn="ctr">
              <a:lnSpc>
                <a:spcPts val="2375"/>
              </a:lnSpc>
            </a:pPr>
            <a:r>
              <a:rPr sz="2800" b="1" dirty="0">
                <a:latin typeface="Times New Roman"/>
                <a:cs typeface="Times New Roman"/>
              </a:rPr>
              <a:t>50,000</a:t>
            </a:r>
          </a:p>
          <a:p>
            <a:pPr marL="82550">
              <a:lnSpc>
                <a:spcPts val="2510"/>
              </a:lnSpc>
            </a:pPr>
            <a:r>
              <a:rPr sz="2800" b="1" spc="-5" dirty="0">
                <a:latin typeface="Times New Roman"/>
                <a:cs typeface="Times New Roman"/>
              </a:rPr>
              <a:t>= </a:t>
            </a:r>
            <a:r>
              <a:rPr lang="en-US" sz="2800" b="1" spc="-5" dirty="0">
                <a:latin typeface="Times New Roman"/>
                <a:cs typeface="Times New Roman"/>
              </a:rPr>
              <a:t>3.3</a:t>
            </a:r>
            <a:r>
              <a:rPr sz="2800" b="1" spc="-5" dirty="0">
                <a:latin typeface="Times New Roman"/>
                <a:cs typeface="Times New Roman"/>
              </a:rPr>
              <a:t> </a:t>
            </a:r>
            <a:r>
              <a:rPr sz="2800" b="1" dirty="0">
                <a:latin typeface="Times New Roman"/>
                <a:cs typeface="Times New Roman"/>
              </a:rPr>
              <a:t>years</a:t>
            </a:r>
          </a:p>
        </p:txBody>
      </p:sp>
      <p:sp>
        <p:nvSpPr>
          <p:cNvPr id="9" name="object 9"/>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33</a:t>
            </a:fld>
            <a:endParaRPr spc="-5" dirty="0"/>
          </a:p>
        </p:txBody>
      </p:sp>
      <p:sp>
        <p:nvSpPr>
          <p:cNvPr id="7" name="Date Placeholder 6">
            <a:extLst>
              <a:ext uri="{FF2B5EF4-FFF2-40B4-BE49-F238E27FC236}">
                <a16:creationId xmlns:a16="http://schemas.microsoft.com/office/drawing/2014/main" id="{C4DA97A1-6BEA-DEA2-686D-339DE3642633}"/>
              </a:ext>
            </a:extLst>
          </p:cNvPr>
          <p:cNvSpPr>
            <a:spLocks noGrp="1"/>
          </p:cNvSpPr>
          <p:nvPr>
            <p:ph type="dt" sz="half" idx="6"/>
          </p:nvPr>
        </p:nvSpPr>
        <p:spPr/>
        <p:txBody>
          <a:bodyPr/>
          <a:lstStyle/>
          <a:p>
            <a:fld id="{2626AAE8-4359-4C98-A57C-CE0BF8B3BA55}" type="datetime1">
              <a:rPr lang="en-US" smtClean="0"/>
              <a:t>4/16/2025</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object 8"/>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34</a:t>
            </a:fld>
            <a:endParaRPr spc="-5" dirty="0"/>
          </a:p>
        </p:txBody>
      </p:sp>
      <p:sp>
        <p:nvSpPr>
          <p:cNvPr id="2" name="object 2"/>
          <p:cNvSpPr txBox="1">
            <a:spLocks noGrp="1"/>
          </p:cNvSpPr>
          <p:nvPr>
            <p:ph type="title"/>
          </p:nvPr>
        </p:nvSpPr>
        <p:spPr>
          <a:xfrm>
            <a:off x="2890824" y="656083"/>
            <a:ext cx="7425690" cy="513715"/>
          </a:xfrm>
          <a:prstGeom prst="rect">
            <a:avLst/>
          </a:prstGeom>
        </p:spPr>
        <p:txBody>
          <a:bodyPr vert="horz" wrap="square" lIns="0" tIns="12700" rIns="0" bIns="0" rtlCol="0">
            <a:spAutoFit/>
          </a:bodyPr>
          <a:lstStyle/>
          <a:p>
            <a:pPr marL="12700">
              <a:spcBef>
                <a:spcPts val="100"/>
              </a:spcBef>
            </a:pPr>
            <a:r>
              <a:rPr sz="3200" spc="-160" dirty="0">
                <a:latin typeface="Trebuchet MS"/>
                <a:cs typeface="Trebuchet MS"/>
              </a:rPr>
              <a:t>Computation </a:t>
            </a:r>
            <a:r>
              <a:rPr sz="3200" spc="-130" dirty="0">
                <a:latin typeface="Trebuchet MS"/>
                <a:cs typeface="Trebuchet MS"/>
              </a:rPr>
              <a:t>of </a:t>
            </a:r>
            <a:r>
              <a:rPr sz="3200" spc="-175" dirty="0">
                <a:latin typeface="Trebuchet MS"/>
                <a:cs typeface="Trebuchet MS"/>
              </a:rPr>
              <a:t>discounted </a:t>
            </a:r>
            <a:r>
              <a:rPr sz="3200" spc="-190" dirty="0">
                <a:latin typeface="Trebuchet MS"/>
                <a:cs typeface="Trebuchet MS"/>
              </a:rPr>
              <a:t>pay-back</a:t>
            </a:r>
            <a:r>
              <a:rPr sz="3200" spc="-635" dirty="0">
                <a:latin typeface="Trebuchet MS"/>
                <a:cs typeface="Trebuchet MS"/>
              </a:rPr>
              <a:t> </a:t>
            </a:r>
            <a:r>
              <a:rPr sz="3200" spc="-170" dirty="0">
                <a:latin typeface="Trebuchet MS"/>
                <a:cs typeface="Trebuchet MS"/>
              </a:rPr>
              <a:t>period</a:t>
            </a:r>
            <a:endParaRPr sz="3200">
              <a:latin typeface="Trebuchet MS"/>
              <a:cs typeface="Trebuchet MS"/>
            </a:endParaRPr>
          </a:p>
        </p:txBody>
      </p:sp>
      <p:graphicFrame>
        <p:nvGraphicFramePr>
          <p:cNvPr id="3" name="object 3"/>
          <p:cNvGraphicFramePr>
            <a:graphicFrameLocks noGrp="1"/>
          </p:cNvGraphicFramePr>
          <p:nvPr>
            <p:extLst>
              <p:ext uri="{D42A27DB-BD31-4B8C-83A1-F6EECF244321}">
                <p14:modId xmlns:p14="http://schemas.microsoft.com/office/powerpoint/2010/main" val="448244524"/>
              </p:ext>
            </p:extLst>
          </p:nvPr>
        </p:nvGraphicFramePr>
        <p:xfrm>
          <a:off x="523579" y="1207377"/>
          <a:ext cx="11429999" cy="3615055"/>
        </p:xfrm>
        <a:graphic>
          <a:graphicData uri="http://schemas.openxmlformats.org/drawingml/2006/table">
            <a:tbl>
              <a:tblPr firstRow="1" bandRow="1">
                <a:tableStyleId>{2D5ABB26-0587-4C30-8999-92F81FD0307C}</a:tableStyleId>
              </a:tblPr>
              <a:tblGrid>
                <a:gridCol w="1203158">
                  <a:extLst>
                    <a:ext uri="{9D8B030D-6E8A-4147-A177-3AD203B41FA5}">
                      <a16:colId xmlns:a16="http://schemas.microsoft.com/office/drawing/2014/main" val="20000"/>
                    </a:ext>
                  </a:extLst>
                </a:gridCol>
                <a:gridCol w="2616663">
                  <a:extLst>
                    <a:ext uri="{9D8B030D-6E8A-4147-A177-3AD203B41FA5}">
                      <a16:colId xmlns:a16="http://schemas.microsoft.com/office/drawing/2014/main" val="20001"/>
                    </a:ext>
                  </a:extLst>
                </a:gridCol>
                <a:gridCol w="3276600">
                  <a:extLst>
                    <a:ext uri="{9D8B030D-6E8A-4147-A177-3AD203B41FA5}">
                      <a16:colId xmlns:a16="http://schemas.microsoft.com/office/drawing/2014/main" val="20002"/>
                    </a:ext>
                  </a:extLst>
                </a:gridCol>
                <a:gridCol w="2047579">
                  <a:extLst>
                    <a:ext uri="{9D8B030D-6E8A-4147-A177-3AD203B41FA5}">
                      <a16:colId xmlns:a16="http://schemas.microsoft.com/office/drawing/2014/main" val="20003"/>
                    </a:ext>
                  </a:extLst>
                </a:gridCol>
                <a:gridCol w="2285999">
                  <a:extLst>
                    <a:ext uri="{9D8B030D-6E8A-4147-A177-3AD203B41FA5}">
                      <a16:colId xmlns:a16="http://schemas.microsoft.com/office/drawing/2014/main" val="20004"/>
                    </a:ext>
                  </a:extLst>
                </a:gridCol>
              </a:tblGrid>
              <a:tr h="770890">
                <a:tc>
                  <a:txBody>
                    <a:bodyPr/>
                    <a:lstStyle/>
                    <a:p>
                      <a:pPr marL="106680">
                        <a:lnSpc>
                          <a:spcPct val="100000"/>
                        </a:lnSpc>
                        <a:spcBef>
                          <a:spcPts val="260"/>
                        </a:spcBef>
                      </a:pPr>
                      <a:r>
                        <a:rPr sz="2800" b="1" spc="-204" dirty="0">
                          <a:latin typeface="Trebuchet MS"/>
                          <a:cs typeface="Trebuchet MS"/>
                        </a:rPr>
                        <a:t>Year</a:t>
                      </a:r>
                      <a:endParaRPr sz="2800" b="1" dirty="0">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6680">
                        <a:lnSpc>
                          <a:spcPct val="100000"/>
                        </a:lnSpc>
                        <a:spcBef>
                          <a:spcPts val="260"/>
                        </a:spcBef>
                      </a:pPr>
                      <a:r>
                        <a:rPr sz="2800" b="1" spc="-125" dirty="0">
                          <a:latin typeface="Trebuchet MS"/>
                          <a:cs typeface="Trebuchet MS"/>
                        </a:rPr>
                        <a:t>Cash</a:t>
                      </a:r>
                      <a:r>
                        <a:rPr sz="2800" b="1" spc="-180" dirty="0">
                          <a:latin typeface="Trebuchet MS"/>
                          <a:cs typeface="Trebuchet MS"/>
                        </a:rPr>
                        <a:t> </a:t>
                      </a:r>
                      <a:r>
                        <a:rPr sz="2800" b="1" spc="-130" dirty="0">
                          <a:latin typeface="Trebuchet MS"/>
                          <a:cs typeface="Trebuchet MS"/>
                        </a:rPr>
                        <a:t>Flows</a:t>
                      </a:r>
                      <a:endParaRPr sz="2800" b="1">
                        <a:latin typeface="Trebuchet MS"/>
                        <a:cs typeface="Trebuchet MS"/>
                      </a:endParaRPr>
                    </a:p>
                    <a:p>
                      <a:pPr marL="106680">
                        <a:lnSpc>
                          <a:spcPct val="100000"/>
                        </a:lnSpc>
                      </a:pPr>
                      <a:r>
                        <a:rPr sz="2800" b="1" spc="-130" dirty="0">
                          <a:latin typeface="Trebuchet MS"/>
                          <a:cs typeface="Trebuchet MS"/>
                        </a:rPr>
                        <a:t>(Rs.)</a:t>
                      </a:r>
                      <a:endParaRPr sz="28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7314">
                        <a:lnSpc>
                          <a:spcPct val="100000"/>
                        </a:lnSpc>
                        <a:spcBef>
                          <a:spcPts val="260"/>
                        </a:spcBef>
                      </a:pPr>
                      <a:r>
                        <a:rPr sz="2800" b="1" spc="-120" dirty="0">
                          <a:latin typeface="Trebuchet MS"/>
                          <a:cs typeface="Trebuchet MS"/>
                        </a:rPr>
                        <a:t>PV</a:t>
                      </a:r>
                      <a:endParaRPr sz="2800" b="1" dirty="0">
                        <a:latin typeface="Trebuchet MS"/>
                        <a:cs typeface="Trebuchet MS"/>
                      </a:endParaRPr>
                    </a:p>
                    <a:p>
                      <a:pPr marL="107314">
                        <a:lnSpc>
                          <a:spcPct val="100000"/>
                        </a:lnSpc>
                      </a:pPr>
                      <a:r>
                        <a:rPr sz="2800" b="1" spc="-100" dirty="0">
                          <a:latin typeface="Trebuchet MS"/>
                          <a:cs typeface="Trebuchet MS"/>
                        </a:rPr>
                        <a:t>Factors@10%</a:t>
                      </a:r>
                      <a:endParaRPr lang="en-US" sz="2800" b="1" spc="-100" dirty="0">
                        <a:latin typeface="Trebuchet MS"/>
                        <a:cs typeface="Trebuchet MS"/>
                      </a:endParaRPr>
                    </a:p>
                    <a:p>
                      <a:pPr marL="107314">
                        <a:lnSpc>
                          <a:spcPct val="100000"/>
                        </a:lnSpc>
                      </a:pPr>
                      <a:r>
                        <a:rPr lang="en-US" sz="2800" b="1" spc="-100" dirty="0">
                          <a:latin typeface="Trebuchet MS"/>
                          <a:cs typeface="Trebuchet MS"/>
                        </a:rPr>
                        <a:t>PV/(1+r)n</a:t>
                      </a:r>
                      <a:endParaRPr sz="2800" b="1" dirty="0">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7314">
                        <a:lnSpc>
                          <a:spcPct val="100000"/>
                        </a:lnSpc>
                        <a:spcBef>
                          <a:spcPts val="260"/>
                        </a:spcBef>
                      </a:pPr>
                      <a:r>
                        <a:rPr sz="2800" b="1" spc="-110" dirty="0">
                          <a:latin typeface="Trebuchet MS"/>
                          <a:cs typeface="Trebuchet MS"/>
                        </a:rPr>
                        <a:t>PV </a:t>
                      </a:r>
                      <a:r>
                        <a:rPr sz="2800" b="1" spc="-95" dirty="0">
                          <a:latin typeface="Trebuchet MS"/>
                          <a:cs typeface="Trebuchet MS"/>
                        </a:rPr>
                        <a:t>of</a:t>
                      </a:r>
                      <a:r>
                        <a:rPr sz="2800" b="1" spc="-275" dirty="0">
                          <a:latin typeface="Trebuchet MS"/>
                          <a:cs typeface="Trebuchet MS"/>
                        </a:rPr>
                        <a:t> </a:t>
                      </a:r>
                      <a:r>
                        <a:rPr sz="2800" b="1" spc="-125" dirty="0">
                          <a:latin typeface="Trebuchet MS"/>
                          <a:cs typeface="Trebuchet MS"/>
                        </a:rPr>
                        <a:t>Cash</a:t>
                      </a:r>
                      <a:endParaRPr sz="2800" b="1">
                        <a:latin typeface="Trebuchet MS"/>
                        <a:cs typeface="Trebuchet MS"/>
                      </a:endParaRPr>
                    </a:p>
                    <a:p>
                      <a:pPr marL="107314">
                        <a:lnSpc>
                          <a:spcPct val="100000"/>
                        </a:lnSpc>
                      </a:pPr>
                      <a:r>
                        <a:rPr sz="2800" b="1" spc="-130" dirty="0">
                          <a:latin typeface="Trebuchet MS"/>
                          <a:cs typeface="Trebuchet MS"/>
                        </a:rPr>
                        <a:t>Flows</a:t>
                      </a:r>
                      <a:r>
                        <a:rPr sz="2800" b="1" spc="-235" dirty="0">
                          <a:latin typeface="Trebuchet MS"/>
                          <a:cs typeface="Trebuchet MS"/>
                        </a:rPr>
                        <a:t> </a:t>
                      </a:r>
                      <a:r>
                        <a:rPr sz="2800" b="1" spc="-130" dirty="0">
                          <a:latin typeface="Trebuchet MS"/>
                          <a:cs typeface="Trebuchet MS"/>
                        </a:rPr>
                        <a:t>(Rs.)</a:t>
                      </a:r>
                      <a:endParaRPr sz="28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7314">
                        <a:lnSpc>
                          <a:spcPct val="100000"/>
                        </a:lnSpc>
                        <a:spcBef>
                          <a:spcPts val="260"/>
                        </a:spcBef>
                      </a:pPr>
                      <a:r>
                        <a:rPr sz="2800" b="1" spc="-130" dirty="0">
                          <a:latin typeface="Trebuchet MS"/>
                          <a:cs typeface="Trebuchet MS"/>
                        </a:rPr>
                        <a:t>Cumulative</a:t>
                      </a:r>
                      <a:endParaRPr sz="2800" b="1">
                        <a:latin typeface="Trebuchet MS"/>
                        <a:cs typeface="Trebuchet MS"/>
                      </a:endParaRPr>
                    </a:p>
                    <a:p>
                      <a:pPr marL="107314">
                        <a:lnSpc>
                          <a:spcPct val="100000"/>
                        </a:lnSpc>
                      </a:pPr>
                      <a:r>
                        <a:rPr sz="2800" b="1" spc="-120" dirty="0">
                          <a:latin typeface="Trebuchet MS"/>
                          <a:cs typeface="Trebuchet MS"/>
                        </a:rPr>
                        <a:t>Cash</a:t>
                      </a:r>
                      <a:r>
                        <a:rPr sz="2800" b="1" spc="-195" dirty="0">
                          <a:latin typeface="Trebuchet MS"/>
                          <a:cs typeface="Trebuchet MS"/>
                        </a:rPr>
                        <a:t> </a:t>
                      </a:r>
                      <a:r>
                        <a:rPr sz="2800" b="1" spc="-125" dirty="0">
                          <a:latin typeface="Trebuchet MS"/>
                          <a:cs typeface="Trebuchet MS"/>
                        </a:rPr>
                        <a:t>Flows</a:t>
                      </a:r>
                      <a:endParaRPr sz="28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extLst>
                  <a:ext uri="{0D108BD9-81ED-4DB2-BD59-A6C34878D82A}">
                    <a16:rowId xmlns:a16="http://schemas.microsoft.com/office/drawing/2014/main" val="10000"/>
                  </a:ext>
                </a:extLst>
              </a:tr>
              <a:tr h="435609">
                <a:tc>
                  <a:txBody>
                    <a:bodyPr/>
                    <a:lstStyle/>
                    <a:p>
                      <a:pPr marL="10795" algn="ctr">
                        <a:lnSpc>
                          <a:spcPct val="100000"/>
                        </a:lnSpc>
                        <a:spcBef>
                          <a:spcPts val="265"/>
                        </a:spcBef>
                      </a:pPr>
                      <a:r>
                        <a:rPr sz="2800" b="1" dirty="0">
                          <a:latin typeface="Arial"/>
                          <a:cs typeface="Arial"/>
                        </a:rPr>
                        <a:t>1</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622935">
                        <a:lnSpc>
                          <a:spcPct val="100000"/>
                        </a:lnSpc>
                        <a:spcBef>
                          <a:spcPts val="265"/>
                        </a:spcBef>
                      </a:pPr>
                      <a:r>
                        <a:rPr sz="2800" b="1" spc="-105" dirty="0">
                          <a:latin typeface="Arial"/>
                          <a:cs typeface="Arial"/>
                        </a:rPr>
                        <a:t>20,000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721995">
                        <a:lnSpc>
                          <a:spcPct val="100000"/>
                        </a:lnSpc>
                        <a:spcBef>
                          <a:spcPts val="265"/>
                        </a:spcBef>
                      </a:pPr>
                      <a:r>
                        <a:rPr sz="2800" b="1" spc="-105" dirty="0">
                          <a:latin typeface="Arial"/>
                          <a:cs typeface="Arial"/>
                        </a:rPr>
                        <a:t>.909</a:t>
                      </a:r>
                      <a:r>
                        <a:rPr lang="en-US" sz="2800" b="1" spc="-105" dirty="0">
                          <a:latin typeface="Arial"/>
                          <a:cs typeface="Arial"/>
                        </a:rPr>
                        <a:t>  1000/(1.1)</a:t>
                      </a:r>
                      <a:r>
                        <a:rPr lang="en-US" sz="2800" b="1" spc="-105" baseline="30000" dirty="0">
                          <a:latin typeface="Arial"/>
                          <a:cs typeface="Arial"/>
                        </a:rPr>
                        <a:t>1</a:t>
                      </a:r>
                      <a:endParaRPr sz="2800" b="1" baseline="30000"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4604" algn="ctr">
                        <a:lnSpc>
                          <a:spcPct val="100000"/>
                        </a:lnSpc>
                        <a:spcBef>
                          <a:spcPts val="265"/>
                        </a:spcBef>
                      </a:pPr>
                      <a:r>
                        <a:rPr sz="2800" b="1" spc="-105" dirty="0">
                          <a:latin typeface="Arial"/>
                          <a:cs typeface="Arial"/>
                        </a:rPr>
                        <a:t>18,180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07314">
                        <a:lnSpc>
                          <a:spcPct val="100000"/>
                        </a:lnSpc>
                        <a:spcBef>
                          <a:spcPts val="265"/>
                        </a:spcBef>
                      </a:pPr>
                      <a:r>
                        <a:rPr sz="2800" b="1" spc="-100" dirty="0">
                          <a:latin typeface="Arial"/>
                          <a:cs typeface="Arial"/>
                        </a:rPr>
                        <a:t>18,180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extLst>
                  <a:ext uri="{0D108BD9-81ED-4DB2-BD59-A6C34878D82A}">
                    <a16:rowId xmlns:a16="http://schemas.microsoft.com/office/drawing/2014/main" val="10001"/>
                  </a:ext>
                </a:extLst>
              </a:tr>
              <a:tr h="435609">
                <a:tc>
                  <a:txBody>
                    <a:bodyPr/>
                    <a:lstStyle/>
                    <a:p>
                      <a:pPr marL="10795" algn="ctr">
                        <a:lnSpc>
                          <a:spcPct val="100000"/>
                        </a:lnSpc>
                        <a:spcBef>
                          <a:spcPts val="265"/>
                        </a:spcBef>
                      </a:pPr>
                      <a:r>
                        <a:rPr sz="2800" b="1" dirty="0">
                          <a:latin typeface="Arial"/>
                          <a:cs typeface="Arial"/>
                        </a:rPr>
                        <a:t>2</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622935">
                        <a:lnSpc>
                          <a:spcPct val="100000"/>
                        </a:lnSpc>
                        <a:spcBef>
                          <a:spcPts val="265"/>
                        </a:spcBef>
                      </a:pPr>
                      <a:r>
                        <a:rPr sz="2800" b="1" spc="-105" dirty="0">
                          <a:latin typeface="Arial"/>
                          <a:cs typeface="Arial"/>
                        </a:rPr>
                        <a:t>30,000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721995">
                        <a:lnSpc>
                          <a:spcPct val="100000"/>
                        </a:lnSpc>
                        <a:spcBef>
                          <a:spcPts val="265"/>
                        </a:spcBef>
                      </a:pPr>
                      <a:r>
                        <a:rPr sz="2800" b="1" spc="-105" dirty="0">
                          <a:latin typeface="Arial"/>
                          <a:cs typeface="Arial"/>
                        </a:rPr>
                        <a:t>.826</a:t>
                      </a:r>
                      <a:r>
                        <a:rPr lang="en-US" sz="2800" b="1" spc="-105" dirty="0">
                          <a:latin typeface="Arial"/>
                          <a:cs typeface="Arial"/>
                        </a:rPr>
                        <a:t> 1000/(1.1)</a:t>
                      </a:r>
                      <a:r>
                        <a:rPr lang="en-US" sz="2800" b="1" spc="-105" baseline="30000" dirty="0">
                          <a:latin typeface="Arial"/>
                          <a:cs typeface="Arial"/>
                        </a:rPr>
                        <a:t>2</a:t>
                      </a:r>
                      <a:endParaRPr sz="2800" b="1" baseline="30000"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4604" algn="ctr">
                        <a:lnSpc>
                          <a:spcPct val="100000"/>
                        </a:lnSpc>
                        <a:spcBef>
                          <a:spcPts val="265"/>
                        </a:spcBef>
                      </a:pPr>
                      <a:r>
                        <a:rPr sz="2800" b="1" spc="-105" dirty="0">
                          <a:latin typeface="Arial"/>
                          <a:cs typeface="Arial"/>
                        </a:rPr>
                        <a:t>24,780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7314">
                        <a:lnSpc>
                          <a:spcPct val="100000"/>
                        </a:lnSpc>
                        <a:spcBef>
                          <a:spcPts val="265"/>
                        </a:spcBef>
                      </a:pPr>
                      <a:r>
                        <a:rPr sz="2800" b="1" spc="-100" dirty="0">
                          <a:latin typeface="Arial"/>
                          <a:cs typeface="Arial"/>
                        </a:rPr>
                        <a:t>42,960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extLst>
                  <a:ext uri="{0D108BD9-81ED-4DB2-BD59-A6C34878D82A}">
                    <a16:rowId xmlns:a16="http://schemas.microsoft.com/office/drawing/2014/main" val="10002"/>
                  </a:ext>
                </a:extLst>
              </a:tr>
              <a:tr h="435609">
                <a:tc>
                  <a:txBody>
                    <a:bodyPr/>
                    <a:lstStyle/>
                    <a:p>
                      <a:pPr marL="10795" algn="ctr">
                        <a:lnSpc>
                          <a:spcPct val="100000"/>
                        </a:lnSpc>
                        <a:spcBef>
                          <a:spcPts val="265"/>
                        </a:spcBef>
                      </a:pPr>
                      <a:r>
                        <a:rPr sz="2800" b="1" dirty="0">
                          <a:latin typeface="Arial"/>
                          <a:cs typeface="Arial"/>
                        </a:rPr>
                        <a:t>3</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622935">
                        <a:lnSpc>
                          <a:spcPct val="100000"/>
                        </a:lnSpc>
                        <a:spcBef>
                          <a:spcPts val="265"/>
                        </a:spcBef>
                      </a:pPr>
                      <a:r>
                        <a:rPr sz="2800" b="1" spc="-105" dirty="0">
                          <a:latin typeface="Arial"/>
                          <a:cs typeface="Arial"/>
                        </a:rPr>
                        <a:t>40,000</a:t>
                      </a:r>
                      <a:endParaRPr sz="2800" b="1"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721995">
                        <a:lnSpc>
                          <a:spcPct val="100000"/>
                        </a:lnSpc>
                        <a:spcBef>
                          <a:spcPts val="265"/>
                        </a:spcBef>
                      </a:pPr>
                      <a:r>
                        <a:rPr sz="2800" b="1" spc="-105" dirty="0">
                          <a:latin typeface="Arial"/>
                          <a:cs typeface="Arial"/>
                        </a:rPr>
                        <a:t>.751</a:t>
                      </a:r>
                      <a:r>
                        <a:rPr lang="en-US" sz="2800" b="1" spc="-105" dirty="0">
                          <a:latin typeface="Arial"/>
                          <a:cs typeface="Arial"/>
                        </a:rPr>
                        <a:t>  1000/(1.1)</a:t>
                      </a:r>
                      <a:r>
                        <a:rPr lang="en-US" sz="2800" b="1" spc="-105" baseline="30000" dirty="0">
                          <a:latin typeface="Arial"/>
                          <a:cs typeface="Arial"/>
                        </a:rPr>
                        <a:t>3</a:t>
                      </a:r>
                      <a:endParaRPr sz="2800" b="1"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4604" algn="ctr">
                        <a:lnSpc>
                          <a:spcPct val="100000"/>
                        </a:lnSpc>
                        <a:spcBef>
                          <a:spcPts val="265"/>
                        </a:spcBef>
                      </a:pPr>
                      <a:r>
                        <a:rPr sz="2800" b="1" spc="-105" dirty="0">
                          <a:latin typeface="Arial"/>
                          <a:cs typeface="Arial"/>
                        </a:rPr>
                        <a:t>30,040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07314">
                        <a:lnSpc>
                          <a:spcPct val="100000"/>
                        </a:lnSpc>
                        <a:spcBef>
                          <a:spcPts val="265"/>
                        </a:spcBef>
                      </a:pPr>
                      <a:r>
                        <a:rPr sz="2800" b="1" spc="-100" dirty="0">
                          <a:latin typeface="Arial"/>
                          <a:cs typeface="Arial"/>
                        </a:rPr>
                        <a:t>73,000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extLst>
                  <a:ext uri="{0D108BD9-81ED-4DB2-BD59-A6C34878D82A}">
                    <a16:rowId xmlns:a16="http://schemas.microsoft.com/office/drawing/2014/main" val="10003"/>
                  </a:ext>
                </a:extLst>
              </a:tr>
              <a:tr h="435609">
                <a:tc>
                  <a:txBody>
                    <a:bodyPr/>
                    <a:lstStyle/>
                    <a:p>
                      <a:pPr marL="10795" algn="ctr">
                        <a:lnSpc>
                          <a:spcPct val="100000"/>
                        </a:lnSpc>
                        <a:spcBef>
                          <a:spcPts val="265"/>
                        </a:spcBef>
                      </a:pPr>
                      <a:r>
                        <a:rPr sz="2800" b="1" dirty="0">
                          <a:latin typeface="Arial"/>
                          <a:cs typeface="Arial"/>
                        </a:rPr>
                        <a:t>4</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622935">
                        <a:lnSpc>
                          <a:spcPct val="100000"/>
                        </a:lnSpc>
                        <a:spcBef>
                          <a:spcPts val="265"/>
                        </a:spcBef>
                      </a:pPr>
                      <a:r>
                        <a:rPr sz="2800" b="1" spc="-105" dirty="0">
                          <a:latin typeface="Arial"/>
                          <a:cs typeface="Arial"/>
                        </a:rPr>
                        <a:t>50,000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721995">
                        <a:lnSpc>
                          <a:spcPct val="100000"/>
                        </a:lnSpc>
                        <a:spcBef>
                          <a:spcPts val="265"/>
                        </a:spcBef>
                      </a:pPr>
                      <a:r>
                        <a:rPr sz="2800" b="1" spc="-105" dirty="0">
                          <a:latin typeface="Arial"/>
                          <a:cs typeface="Arial"/>
                        </a:rPr>
                        <a:t>.683</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4604" algn="ctr">
                        <a:lnSpc>
                          <a:spcPct val="100000"/>
                        </a:lnSpc>
                        <a:spcBef>
                          <a:spcPts val="265"/>
                        </a:spcBef>
                      </a:pPr>
                      <a:r>
                        <a:rPr sz="2800" b="1" spc="-105" dirty="0">
                          <a:latin typeface="Arial"/>
                          <a:cs typeface="Arial"/>
                        </a:rPr>
                        <a:t>34,150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7314">
                        <a:lnSpc>
                          <a:spcPct val="100000"/>
                        </a:lnSpc>
                        <a:spcBef>
                          <a:spcPts val="265"/>
                        </a:spcBef>
                      </a:pPr>
                      <a:r>
                        <a:rPr sz="2800" b="1" spc="-95" dirty="0">
                          <a:latin typeface="Arial"/>
                          <a:cs typeface="Arial"/>
                        </a:rPr>
                        <a:t>1,07,150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extLst>
                  <a:ext uri="{0D108BD9-81ED-4DB2-BD59-A6C34878D82A}">
                    <a16:rowId xmlns:a16="http://schemas.microsoft.com/office/drawing/2014/main" val="10004"/>
                  </a:ext>
                </a:extLst>
              </a:tr>
              <a:tr h="435609">
                <a:tc>
                  <a:txBody>
                    <a:bodyPr/>
                    <a:lstStyle/>
                    <a:p>
                      <a:pPr marL="10795" algn="ctr">
                        <a:lnSpc>
                          <a:spcPct val="100000"/>
                        </a:lnSpc>
                        <a:spcBef>
                          <a:spcPts val="265"/>
                        </a:spcBef>
                      </a:pPr>
                      <a:r>
                        <a:rPr sz="2800" b="1" dirty="0">
                          <a:latin typeface="Arial"/>
                          <a:cs typeface="Arial"/>
                        </a:rPr>
                        <a:t>5</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622935">
                        <a:lnSpc>
                          <a:spcPct val="100000"/>
                        </a:lnSpc>
                        <a:spcBef>
                          <a:spcPts val="265"/>
                        </a:spcBef>
                      </a:pPr>
                      <a:r>
                        <a:rPr sz="2800" b="1" spc="-105" dirty="0">
                          <a:latin typeface="Arial"/>
                          <a:cs typeface="Arial"/>
                        </a:rPr>
                        <a:t>30,000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721995">
                        <a:lnSpc>
                          <a:spcPct val="100000"/>
                        </a:lnSpc>
                        <a:spcBef>
                          <a:spcPts val="265"/>
                        </a:spcBef>
                      </a:pPr>
                      <a:r>
                        <a:rPr sz="2800" b="1" spc="-105" dirty="0">
                          <a:latin typeface="Arial"/>
                          <a:cs typeface="Arial"/>
                        </a:rPr>
                        <a:t>.620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4604" algn="ctr">
                        <a:lnSpc>
                          <a:spcPct val="100000"/>
                        </a:lnSpc>
                        <a:spcBef>
                          <a:spcPts val="265"/>
                        </a:spcBef>
                      </a:pPr>
                      <a:r>
                        <a:rPr sz="2800" b="1" spc="-105" dirty="0">
                          <a:latin typeface="Arial"/>
                          <a:cs typeface="Arial"/>
                        </a:rPr>
                        <a:t>18,600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07314">
                        <a:lnSpc>
                          <a:spcPct val="100000"/>
                        </a:lnSpc>
                        <a:spcBef>
                          <a:spcPts val="265"/>
                        </a:spcBef>
                      </a:pPr>
                      <a:r>
                        <a:rPr sz="2800" b="1" spc="-95" dirty="0">
                          <a:latin typeface="Arial"/>
                          <a:cs typeface="Arial"/>
                        </a:rPr>
                        <a:t>1,25,750</a:t>
                      </a:r>
                      <a:endParaRPr sz="2800" b="1"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extLst>
                  <a:ext uri="{0D108BD9-81ED-4DB2-BD59-A6C34878D82A}">
                    <a16:rowId xmlns:a16="http://schemas.microsoft.com/office/drawing/2014/main" val="10005"/>
                  </a:ext>
                </a:extLst>
              </a:tr>
            </a:tbl>
          </a:graphicData>
        </a:graphic>
      </p:graphicFrame>
      <p:sp>
        <p:nvSpPr>
          <p:cNvPr id="4" name="object 4"/>
          <p:cNvSpPr txBox="1"/>
          <p:nvPr/>
        </p:nvSpPr>
        <p:spPr>
          <a:xfrm>
            <a:off x="1752600" y="5474998"/>
            <a:ext cx="2892806" cy="443070"/>
          </a:xfrm>
          <a:prstGeom prst="rect">
            <a:avLst/>
          </a:prstGeom>
        </p:spPr>
        <p:txBody>
          <a:bodyPr vert="horz" wrap="square" lIns="0" tIns="12065" rIns="0" bIns="0" rtlCol="0">
            <a:spAutoFit/>
          </a:bodyPr>
          <a:lstStyle/>
          <a:p>
            <a:pPr marL="12700">
              <a:spcBef>
                <a:spcPts val="95"/>
              </a:spcBef>
            </a:pPr>
            <a:r>
              <a:rPr sz="2800" b="1" spc="-5" dirty="0">
                <a:latin typeface="Times New Roman"/>
                <a:cs typeface="Times New Roman"/>
              </a:rPr>
              <a:t>Completed </a:t>
            </a:r>
            <a:r>
              <a:rPr sz="2800" b="1" dirty="0">
                <a:latin typeface="Times New Roman"/>
                <a:cs typeface="Times New Roman"/>
              </a:rPr>
              <a:t>years</a:t>
            </a:r>
            <a:r>
              <a:rPr sz="2800" b="1" spc="-70" dirty="0">
                <a:latin typeface="Times New Roman"/>
                <a:cs typeface="Times New Roman"/>
              </a:rPr>
              <a:t> </a:t>
            </a:r>
            <a:r>
              <a:rPr sz="2800" b="1" spc="-5" dirty="0">
                <a:latin typeface="Times New Roman"/>
                <a:cs typeface="Times New Roman"/>
              </a:rPr>
              <a:t>+</a:t>
            </a:r>
            <a:endParaRPr sz="2800" b="1" dirty="0">
              <a:latin typeface="Times New Roman"/>
              <a:cs typeface="Times New Roman"/>
            </a:endParaRPr>
          </a:p>
        </p:txBody>
      </p:sp>
      <p:sp>
        <p:nvSpPr>
          <p:cNvPr id="5" name="object 5"/>
          <p:cNvSpPr txBox="1"/>
          <p:nvPr/>
        </p:nvSpPr>
        <p:spPr>
          <a:xfrm>
            <a:off x="5334000" y="5457883"/>
            <a:ext cx="4283725" cy="750847"/>
          </a:xfrm>
          <a:prstGeom prst="rect">
            <a:avLst/>
          </a:prstGeom>
        </p:spPr>
        <p:txBody>
          <a:bodyPr vert="horz" wrap="square" lIns="0" tIns="12065" rIns="0" bIns="0" rtlCol="0">
            <a:spAutoFit/>
          </a:bodyPr>
          <a:lstStyle/>
          <a:p>
            <a:pPr marL="24765">
              <a:spcBef>
                <a:spcPts val="95"/>
              </a:spcBef>
              <a:tabLst>
                <a:tab pos="1988185" algn="l"/>
              </a:tabLst>
            </a:pPr>
            <a:r>
              <a:rPr sz="2400" b="1" u="heavy" spc="-5" dirty="0">
                <a:uFill>
                  <a:solidFill>
                    <a:srgbClr val="000000"/>
                  </a:solidFill>
                </a:uFill>
                <a:latin typeface="Times New Roman"/>
                <a:cs typeface="Times New Roman"/>
              </a:rPr>
              <a:t>Req</a:t>
            </a:r>
            <a:r>
              <a:rPr sz="2400" b="1" u="heavy" dirty="0">
                <a:uFill>
                  <a:solidFill>
                    <a:srgbClr val="000000"/>
                  </a:solidFill>
                </a:uFill>
                <a:latin typeface="Times New Roman"/>
                <a:cs typeface="Times New Roman"/>
              </a:rPr>
              <a:t>u</a:t>
            </a:r>
            <a:r>
              <a:rPr sz="2400" b="1" u="heavy" spc="-5" dirty="0">
                <a:uFill>
                  <a:solidFill>
                    <a:srgbClr val="000000"/>
                  </a:solidFill>
                </a:uFill>
                <a:latin typeface="Times New Roman"/>
                <a:cs typeface="Times New Roman"/>
              </a:rPr>
              <a:t>ired</a:t>
            </a:r>
            <a:r>
              <a:rPr sz="2400" b="1" u="heavy" spc="5" dirty="0">
                <a:uFill>
                  <a:solidFill>
                    <a:srgbClr val="000000"/>
                  </a:solidFill>
                </a:uFill>
                <a:latin typeface="Times New Roman"/>
                <a:cs typeface="Times New Roman"/>
              </a:rPr>
              <a:t> </a:t>
            </a:r>
            <a:r>
              <a:rPr sz="2400" b="1" u="heavy" spc="-5" dirty="0">
                <a:uFill>
                  <a:solidFill>
                    <a:srgbClr val="000000"/>
                  </a:solidFill>
                </a:uFill>
                <a:latin typeface="Times New Roman"/>
                <a:cs typeface="Times New Roman"/>
              </a:rPr>
              <a:t>infl</a:t>
            </a:r>
            <a:r>
              <a:rPr sz="2400" b="1" u="heavy" dirty="0">
                <a:uFill>
                  <a:solidFill>
                    <a:srgbClr val="000000"/>
                  </a:solidFill>
                </a:uFill>
                <a:latin typeface="Times New Roman"/>
                <a:cs typeface="Times New Roman"/>
              </a:rPr>
              <a:t>o</a:t>
            </a:r>
            <a:r>
              <a:rPr sz="2400" b="1" u="heavy" spc="-5" dirty="0">
                <a:uFill>
                  <a:solidFill>
                    <a:srgbClr val="000000"/>
                  </a:solidFill>
                </a:uFill>
                <a:latin typeface="Times New Roman"/>
                <a:cs typeface="Times New Roman"/>
              </a:rPr>
              <a:t>w</a:t>
            </a:r>
            <a:r>
              <a:rPr sz="2400" b="1" u="heavy" dirty="0">
                <a:uFill>
                  <a:solidFill>
                    <a:srgbClr val="000000"/>
                  </a:solidFill>
                </a:uFill>
                <a:latin typeface="Times New Roman"/>
                <a:cs typeface="Times New Roman"/>
              </a:rPr>
              <a:t>	</a:t>
            </a:r>
            <a:r>
              <a:rPr lang="en-US" sz="2400" b="1" u="heavy" dirty="0">
                <a:uFill>
                  <a:solidFill>
                    <a:srgbClr val="000000"/>
                  </a:solidFill>
                </a:uFill>
                <a:latin typeface="Times New Roman"/>
                <a:cs typeface="Times New Roman"/>
              </a:rPr>
              <a:t>    </a:t>
            </a:r>
            <a:r>
              <a:rPr sz="2400" b="1" dirty="0">
                <a:latin typeface="Times New Roman"/>
                <a:cs typeface="Times New Roman"/>
              </a:rPr>
              <a:t>*12</a:t>
            </a:r>
          </a:p>
          <a:p>
            <a:pPr marL="12700"/>
            <a:r>
              <a:rPr sz="2400" b="1" dirty="0">
                <a:latin typeface="Times New Roman"/>
                <a:cs typeface="Times New Roman"/>
              </a:rPr>
              <a:t>Inflow </a:t>
            </a:r>
            <a:r>
              <a:rPr sz="2400" b="1" spc="-5" dirty="0">
                <a:latin typeface="Times New Roman"/>
                <a:cs typeface="Times New Roman"/>
              </a:rPr>
              <a:t>of Next</a:t>
            </a:r>
            <a:r>
              <a:rPr sz="2400" b="1" spc="-30" dirty="0">
                <a:latin typeface="Times New Roman"/>
                <a:cs typeface="Times New Roman"/>
              </a:rPr>
              <a:t> </a:t>
            </a:r>
            <a:r>
              <a:rPr sz="2400" b="1" dirty="0">
                <a:latin typeface="Times New Roman"/>
                <a:cs typeface="Times New Roman"/>
              </a:rPr>
              <a:t>year</a:t>
            </a:r>
          </a:p>
        </p:txBody>
      </p:sp>
      <p:sp>
        <p:nvSpPr>
          <p:cNvPr id="6" name="object 6"/>
          <p:cNvSpPr txBox="1"/>
          <p:nvPr/>
        </p:nvSpPr>
        <p:spPr>
          <a:xfrm>
            <a:off x="2438400" y="6253003"/>
            <a:ext cx="6241924" cy="1304844"/>
          </a:xfrm>
          <a:prstGeom prst="rect">
            <a:avLst/>
          </a:prstGeom>
        </p:spPr>
        <p:txBody>
          <a:bodyPr vert="horz" wrap="square" lIns="0" tIns="12065" rIns="0" bIns="0" rtlCol="0">
            <a:spAutoFit/>
          </a:bodyPr>
          <a:lstStyle/>
          <a:p>
            <a:pPr marL="12700">
              <a:spcBef>
                <a:spcPts val="95"/>
              </a:spcBef>
              <a:tabLst>
                <a:tab pos="708660" algn="l"/>
              </a:tabLst>
            </a:pPr>
            <a:r>
              <a:rPr sz="2800" b="1" spc="-5" dirty="0">
                <a:latin typeface="Times New Roman"/>
                <a:cs typeface="Times New Roman"/>
              </a:rPr>
              <a:t>PBP	=</a:t>
            </a:r>
            <a:r>
              <a:rPr lang="en-US" sz="2800" b="1" dirty="0">
                <a:latin typeface="Times New Roman"/>
                <a:cs typeface="Times New Roman"/>
              </a:rPr>
              <a:t>      </a:t>
            </a:r>
            <a:r>
              <a:rPr sz="2800" b="1" spc="-5" dirty="0">
                <a:latin typeface="Times New Roman"/>
                <a:cs typeface="Times New Roman"/>
              </a:rPr>
              <a:t>3</a:t>
            </a:r>
            <a:r>
              <a:rPr lang="en-US" sz="2800" b="1" spc="-5" dirty="0">
                <a:latin typeface="Times New Roman"/>
                <a:cs typeface="Times New Roman"/>
              </a:rPr>
              <a:t> </a:t>
            </a:r>
            <a:r>
              <a:rPr sz="2800" b="1" spc="-5" dirty="0">
                <a:latin typeface="Times New Roman"/>
                <a:cs typeface="Times New Roman"/>
              </a:rPr>
              <a:t>years</a:t>
            </a:r>
            <a:r>
              <a:rPr lang="en-US" sz="2800" b="1" spc="-5" dirty="0">
                <a:latin typeface="Times New Roman"/>
                <a:cs typeface="Times New Roman"/>
              </a:rPr>
              <a:t> </a:t>
            </a:r>
            <a:r>
              <a:rPr sz="2800" b="1" spc="-5" dirty="0">
                <a:latin typeface="Times New Roman"/>
                <a:cs typeface="Times New Roman"/>
              </a:rPr>
              <a:t>+</a:t>
            </a:r>
            <a:r>
              <a:rPr lang="en-US" sz="2800" b="1" spc="-5" dirty="0">
                <a:latin typeface="Times New Roman"/>
                <a:cs typeface="Times New Roman"/>
              </a:rPr>
              <a:t> </a:t>
            </a:r>
            <a:r>
              <a:rPr sz="2800" b="1" spc="-40" dirty="0">
                <a:latin typeface="Times New Roman"/>
                <a:cs typeface="Times New Roman"/>
              </a:rPr>
              <a:t> </a:t>
            </a:r>
            <a:r>
              <a:rPr sz="2800" b="1" dirty="0">
                <a:latin typeface="Times New Roman"/>
                <a:cs typeface="Times New Roman"/>
              </a:rPr>
              <a:t>(</a:t>
            </a:r>
            <a:r>
              <a:rPr sz="2800" b="1" u="heavy" dirty="0">
                <a:uFill>
                  <a:solidFill>
                    <a:srgbClr val="000000"/>
                  </a:solidFill>
                </a:uFill>
                <a:latin typeface="Times New Roman"/>
                <a:cs typeface="Times New Roman"/>
              </a:rPr>
              <a:t>1,00,000-73,000)*12</a:t>
            </a:r>
            <a:endParaRPr sz="2800" b="1" dirty="0">
              <a:latin typeface="Times New Roman"/>
              <a:cs typeface="Times New Roman"/>
            </a:endParaRPr>
          </a:p>
          <a:p>
            <a:pPr marL="2520950"/>
            <a:r>
              <a:rPr lang="en-US" sz="2800" b="1" dirty="0">
                <a:latin typeface="Times New Roman"/>
                <a:cs typeface="Times New Roman"/>
              </a:rPr>
              <a:t>                 </a:t>
            </a:r>
            <a:r>
              <a:rPr sz="2800" b="1" dirty="0">
                <a:latin typeface="Times New Roman"/>
                <a:cs typeface="Times New Roman"/>
              </a:rPr>
              <a:t>34150</a:t>
            </a:r>
          </a:p>
          <a:p>
            <a:pPr marL="704215">
              <a:tabLst>
                <a:tab pos="1140460" algn="l"/>
              </a:tabLst>
            </a:pPr>
            <a:r>
              <a:rPr sz="2800" b="1" spc="-5" dirty="0">
                <a:latin typeface="Times New Roman"/>
                <a:cs typeface="Times New Roman"/>
              </a:rPr>
              <a:t>=	</a:t>
            </a:r>
            <a:r>
              <a:rPr lang="en-US" sz="2800" b="1" spc="-5" dirty="0">
                <a:latin typeface="Times New Roman"/>
                <a:cs typeface="Times New Roman"/>
              </a:rPr>
              <a:t>3.54 </a:t>
            </a:r>
            <a:r>
              <a:rPr lang="en-US" sz="2800" b="1" spc="-5" dirty="0" err="1">
                <a:latin typeface="Times New Roman"/>
                <a:cs typeface="Times New Roman"/>
              </a:rPr>
              <a:t>yrs</a:t>
            </a:r>
            <a:endParaRPr sz="2800" b="1" dirty="0">
              <a:latin typeface="Times New Roman"/>
              <a:cs typeface="Times New Roman"/>
            </a:endParaRPr>
          </a:p>
        </p:txBody>
      </p:sp>
      <p:sp>
        <p:nvSpPr>
          <p:cNvPr id="7" name="Date Placeholder 6">
            <a:extLst>
              <a:ext uri="{FF2B5EF4-FFF2-40B4-BE49-F238E27FC236}">
                <a16:creationId xmlns:a16="http://schemas.microsoft.com/office/drawing/2014/main" id="{4F281EE4-F751-A362-B2CD-102F762364DC}"/>
              </a:ext>
            </a:extLst>
          </p:cNvPr>
          <p:cNvSpPr>
            <a:spLocks noGrp="1"/>
          </p:cNvSpPr>
          <p:nvPr>
            <p:ph type="dt" sz="half" idx="6"/>
          </p:nvPr>
        </p:nvSpPr>
        <p:spPr/>
        <p:txBody>
          <a:bodyPr/>
          <a:lstStyle/>
          <a:p>
            <a:fld id="{21F12913-3F59-4EB6-A916-34443E627C7A}" type="datetime1">
              <a:rPr lang="en-US" smtClean="0"/>
              <a:t>4/16/2025</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9302F-4DF8-37B2-D350-847B70BCB370}"/>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5BB46470-5977-BCAE-8775-82B8B91E8873}"/>
              </a:ext>
            </a:extLst>
          </p:cNvPr>
          <p:cNvSpPr>
            <a:spLocks noGrp="1"/>
          </p:cNvSpPr>
          <p:nvPr>
            <p:ph type="body" idx="1"/>
          </p:nvPr>
        </p:nvSpPr>
        <p:spPr/>
        <p:txBody>
          <a:bodyPr/>
          <a:lstStyle/>
          <a:p>
            <a:endParaRPr lang="en-US" dirty="0"/>
          </a:p>
        </p:txBody>
      </p:sp>
      <p:sp>
        <p:nvSpPr>
          <p:cNvPr id="5" name="Slide Number Placeholder 4">
            <a:extLst>
              <a:ext uri="{FF2B5EF4-FFF2-40B4-BE49-F238E27FC236}">
                <a16:creationId xmlns:a16="http://schemas.microsoft.com/office/drawing/2014/main" id="{3833215E-9855-8579-4710-1BE48CC357AB}"/>
              </a:ext>
            </a:extLst>
          </p:cNvPr>
          <p:cNvSpPr>
            <a:spLocks noGrp="1"/>
          </p:cNvSpPr>
          <p:nvPr>
            <p:ph type="sldNum" sz="quarter" idx="7"/>
          </p:nvPr>
        </p:nvSpPr>
        <p:spPr/>
        <p:txBody>
          <a:bodyPr/>
          <a:lstStyle/>
          <a:p>
            <a:pPr marL="116839">
              <a:lnSpc>
                <a:spcPts val="1535"/>
              </a:lnSpc>
            </a:pPr>
            <a:fld id="{81D60167-4931-47E6-BA6A-407CBD079E47}" type="slidenum">
              <a:rPr lang="en-US" spc="-5" smtClean="0"/>
              <a:pPr marL="116839">
                <a:lnSpc>
                  <a:spcPts val="1535"/>
                </a:lnSpc>
              </a:pPr>
              <a:t>35</a:t>
            </a:fld>
            <a:endParaRPr lang="en-US" spc="-5" dirty="0"/>
          </a:p>
        </p:txBody>
      </p:sp>
      <p:graphicFrame>
        <p:nvGraphicFramePr>
          <p:cNvPr id="6" name="object 3">
            <a:extLst>
              <a:ext uri="{FF2B5EF4-FFF2-40B4-BE49-F238E27FC236}">
                <a16:creationId xmlns:a16="http://schemas.microsoft.com/office/drawing/2014/main" id="{CAD94D8E-23A4-F2BA-1ADB-F3AF99A0E833}"/>
              </a:ext>
            </a:extLst>
          </p:cNvPr>
          <p:cNvGraphicFramePr>
            <a:graphicFrameLocks noGrp="1"/>
          </p:cNvGraphicFramePr>
          <p:nvPr>
            <p:extLst>
              <p:ext uri="{D42A27DB-BD31-4B8C-83A1-F6EECF244321}">
                <p14:modId xmlns:p14="http://schemas.microsoft.com/office/powerpoint/2010/main" val="1508416603"/>
              </p:ext>
            </p:extLst>
          </p:nvPr>
        </p:nvGraphicFramePr>
        <p:xfrm>
          <a:off x="523579" y="1207377"/>
          <a:ext cx="11429999" cy="3615055"/>
        </p:xfrm>
        <a:graphic>
          <a:graphicData uri="http://schemas.openxmlformats.org/drawingml/2006/table">
            <a:tbl>
              <a:tblPr firstRow="1" bandRow="1">
                <a:tableStyleId>{2D5ABB26-0587-4C30-8999-92F81FD0307C}</a:tableStyleId>
              </a:tblPr>
              <a:tblGrid>
                <a:gridCol w="1203158">
                  <a:extLst>
                    <a:ext uri="{9D8B030D-6E8A-4147-A177-3AD203B41FA5}">
                      <a16:colId xmlns:a16="http://schemas.microsoft.com/office/drawing/2014/main" val="20000"/>
                    </a:ext>
                  </a:extLst>
                </a:gridCol>
                <a:gridCol w="2616663">
                  <a:extLst>
                    <a:ext uri="{9D8B030D-6E8A-4147-A177-3AD203B41FA5}">
                      <a16:colId xmlns:a16="http://schemas.microsoft.com/office/drawing/2014/main" val="20001"/>
                    </a:ext>
                  </a:extLst>
                </a:gridCol>
                <a:gridCol w="3276600">
                  <a:extLst>
                    <a:ext uri="{9D8B030D-6E8A-4147-A177-3AD203B41FA5}">
                      <a16:colId xmlns:a16="http://schemas.microsoft.com/office/drawing/2014/main" val="20002"/>
                    </a:ext>
                  </a:extLst>
                </a:gridCol>
                <a:gridCol w="2047579">
                  <a:extLst>
                    <a:ext uri="{9D8B030D-6E8A-4147-A177-3AD203B41FA5}">
                      <a16:colId xmlns:a16="http://schemas.microsoft.com/office/drawing/2014/main" val="20003"/>
                    </a:ext>
                  </a:extLst>
                </a:gridCol>
                <a:gridCol w="2285999">
                  <a:extLst>
                    <a:ext uri="{9D8B030D-6E8A-4147-A177-3AD203B41FA5}">
                      <a16:colId xmlns:a16="http://schemas.microsoft.com/office/drawing/2014/main" val="20004"/>
                    </a:ext>
                  </a:extLst>
                </a:gridCol>
              </a:tblGrid>
              <a:tr h="770890">
                <a:tc>
                  <a:txBody>
                    <a:bodyPr/>
                    <a:lstStyle/>
                    <a:p>
                      <a:pPr marL="106680">
                        <a:lnSpc>
                          <a:spcPct val="100000"/>
                        </a:lnSpc>
                        <a:spcBef>
                          <a:spcPts val="260"/>
                        </a:spcBef>
                      </a:pPr>
                      <a:r>
                        <a:rPr sz="2800" b="1" spc="-204" dirty="0">
                          <a:latin typeface="Trebuchet MS"/>
                          <a:cs typeface="Trebuchet MS"/>
                        </a:rPr>
                        <a:t>Year</a:t>
                      </a:r>
                      <a:endParaRPr sz="2800" b="1" dirty="0">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6680">
                        <a:lnSpc>
                          <a:spcPct val="100000"/>
                        </a:lnSpc>
                        <a:spcBef>
                          <a:spcPts val="260"/>
                        </a:spcBef>
                      </a:pPr>
                      <a:r>
                        <a:rPr sz="2800" b="1" spc="-125" dirty="0">
                          <a:latin typeface="Trebuchet MS"/>
                          <a:cs typeface="Trebuchet MS"/>
                        </a:rPr>
                        <a:t>Cash</a:t>
                      </a:r>
                      <a:r>
                        <a:rPr sz="2800" b="1" spc="-180" dirty="0">
                          <a:latin typeface="Trebuchet MS"/>
                          <a:cs typeface="Trebuchet MS"/>
                        </a:rPr>
                        <a:t> </a:t>
                      </a:r>
                      <a:r>
                        <a:rPr sz="2800" b="1" spc="-130" dirty="0">
                          <a:latin typeface="Trebuchet MS"/>
                          <a:cs typeface="Trebuchet MS"/>
                        </a:rPr>
                        <a:t>Flows</a:t>
                      </a:r>
                      <a:endParaRPr sz="2800" b="1">
                        <a:latin typeface="Trebuchet MS"/>
                        <a:cs typeface="Trebuchet MS"/>
                      </a:endParaRPr>
                    </a:p>
                    <a:p>
                      <a:pPr marL="106680">
                        <a:lnSpc>
                          <a:spcPct val="100000"/>
                        </a:lnSpc>
                      </a:pPr>
                      <a:r>
                        <a:rPr sz="2800" b="1" spc="-130" dirty="0">
                          <a:latin typeface="Trebuchet MS"/>
                          <a:cs typeface="Trebuchet MS"/>
                        </a:rPr>
                        <a:t>(Rs.)</a:t>
                      </a:r>
                      <a:endParaRPr sz="28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7314">
                        <a:lnSpc>
                          <a:spcPct val="100000"/>
                        </a:lnSpc>
                        <a:spcBef>
                          <a:spcPts val="260"/>
                        </a:spcBef>
                      </a:pPr>
                      <a:r>
                        <a:rPr sz="2800" b="1" spc="-120" dirty="0">
                          <a:latin typeface="Trebuchet MS"/>
                          <a:cs typeface="Trebuchet MS"/>
                        </a:rPr>
                        <a:t>PV</a:t>
                      </a:r>
                      <a:endParaRPr sz="2800" b="1" dirty="0">
                        <a:latin typeface="Trebuchet MS"/>
                        <a:cs typeface="Trebuchet MS"/>
                      </a:endParaRPr>
                    </a:p>
                    <a:p>
                      <a:pPr marL="107314">
                        <a:lnSpc>
                          <a:spcPct val="100000"/>
                        </a:lnSpc>
                      </a:pPr>
                      <a:r>
                        <a:rPr sz="2800" b="1" spc="-100" dirty="0">
                          <a:latin typeface="Trebuchet MS"/>
                          <a:cs typeface="Trebuchet MS"/>
                        </a:rPr>
                        <a:t>Factors@10%</a:t>
                      </a:r>
                      <a:endParaRPr lang="en-US" sz="2800" b="1" spc="-100" dirty="0">
                        <a:latin typeface="Trebuchet MS"/>
                        <a:cs typeface="Trebuchet MS"/>
                      </a:endParaRPr>
                    </a:p>
                    <a:p>
                      <a:pPr marL="107314">
                        <a:lnSpc>
                          <a:spcPct val="100000"/>
                        </a:lnSpc>
                      </a:pPr>
                      <a:r>
                        <a:rPr lang="en-US" sz="2800" b="1" spc="-100" dirty="0">
                          <a:latin typeface="Trebuchet MS"/>
                          <a:cs typeface="Trebuchet MS"/>
                        </a:rPr>
                        <a:t>PV/(1+r)n</a:t>
                      </a:r>
                      <a:endParaRPr sz="2800" b="1" dirty="0">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7314">
                        <a:lnSpc>
                          <a:spcPct val="100000"/>
                        </a:lnSpc>
                        <a:spcBef>
                          <a:spcPts val="260"/>
                        </a:spcBef>
                      </a:pPr>
                      <a:r>
                        <a:rPr sz="2800" b="1" spc="-110" dirty="0">
                          <a:latin typeface="Trebuchet MS"/>
                          <a:cs typeface="Trebuchet MS"/>
                        </a:rPr>
                        <a:t>PV </a:t>
                      </a:r>
                      <a:r>
                        <a:rPr sz="2800" b="1" spc="-95" dirty="0">
                          <a:latin typeface="Trebuchet MS"/>
                          <a:cs typeface="Trebuchet MS"/>
                        </a:rPr>
                        <a:t>of</a:t>
                      </a:r>
                      <a:r>
                        <a:rPr sz="2800" b="1" spc="-275" dirty="0">
                          <a:latin typeface="Trebuchet MS"/>
                          <a:cs typeface="Trebuchet MS"/>
                        </a:rPr>
                        <a:t> </a:t>
                      </a:r>
                      <a:r>
                        <a:rPr sz="2800" b="1" spc="-125" dirty="0">
                          <a:latin typeface="Trebuchet MS"/>
                          <a:cs typeface="Trebuchet MS"/>
                        </a:rPr>
                        <a:t>Cash</a:t>
                      </a:r>
                      <a:endParaRPr sz="2800" b="1">
                        <a:latin typeface="Trebuchet MS"/>
                        <a:cs typeface="Trebuchet MS"/>
                      </a:endParaRPr>
                    </a:p>
                    <a:p>
                      <a:pPr marL="107314">
                        <a:lnSpc>
                          <a:spcPct val="100000"/>
                        </a:lnSpc>
                      </a:pPr>
                      <a:r>
                        <a:rPr sz="2800" b="1" spc="-130" dirty="0">
                          <a:latin typeface="Trebuchet MS"/>
                          <a:cs typeface="Trebuchet MS"/>
                        </a:rPr>
                        <a:t>Flows</a:t>
                      </a:r>
                      <a:r>
                        <a:rPr sz="2800" b="1" spc="-235" dirty="0">
                          <a:latin typeface="Trebuchet MS"/>
                          <a:cs typeface="Trebuchet MS"/>
                        </a:rPr>
                        <a:t> </a:t>
                      </a:r>
                      <a:r>
                        <a:rPr sz="2800" b="1" spc="-130" dirty="0">
                          <a:latin typeface="Trebuchet MS"/>
                          <a:cs typeface="Trebuchet MS"/>
                        </a:rPr>
                        <a:t>(Rs.)</a:t>
                      </a:r>
                      <a:endParaRPr sz="28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7314">
                        <a:lnSpc>
                          <a:spcPct val="100000"/>
                        </a:lnSpc>
                        <a:spcBef>
                          <a:spcPts val="260"/>
                        </a:spcBef>
                      </a:pPr>
                      <a:r>
                        <a:rPr sz="2800" b="1" spc="-130" dirty="0">
                          <a:latin typeface="Trebuchet MS"/>
                          <a:cs typeface="Trebuchet MS"/>
                        </a:rPr>
                        <a:t>Cumulative</a:t>
                      </a:r>
                      <a:endParaRPr sz="2800" b="1">
                        <a:latin typeface="Trebuchet MS"/>
                        <a:cs typeface="Trebuchet MS"/>
                      </a:endParaRPr>
                    </a:p>
                    <a:p>
                      <a:pPr marL="107314">
                        <a:lnSpc>
                          <a:spcPct val="100000"/>
                        </a:lnSpc>
                      </a:pPr>
                      <a:r>
                        <a:rPr sz="2800" b="1" spc="-120" dirty="0">
                          <a:latin typeface="Trebuchet MS"/>
                          <a:cs typeface="Trebuchet MS"/>
                        </a:rPr>
                        <a:t>Cash</a:t>
                      </a:r>
                      <a:r>
                        <a:rPr sz="2800" b="1" spc="-195" dirty="0">
                          <a:latin typeface="Trebuchet MS"/>
                          <a:cs typeface="Trebuchet MS"/>
                        </a:rPr>
                        <a:t> </a:t>
                      </a:r>
                      <a:r>
                        <a:rPr sz="2800" b="1" spc="-125" dirty="0">
                          <a:latin typeface="Trebuchet MS"/>
                          <a:cs typeface="Trebuchet MS"/>
                        </a:rPr>
                        <a:t>Flows</a:t>
                      </a:r>
                      <a:endParaRPr sz="28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extLst>
                  <a:ext uri="{0D108BD9-81ED-4DB2-BD59-A6C34878D82A}">
                    <a16:rowId xmlns:a16="http://schemas.microsoft.com/office/drawing/2014/main" val="10000"/>
                  </a:ext>
                </a:extLst>
              </a:tr>
              <a:tr h="435609">
                <a:tc>
                  <a:txBody>
                    <a:bodyPr/>
                    <a:lstStyle/>
                    <a:p>
                      <a:pPr marL="10795" algn="ctr">
                        <a:lnSpc>
                          <a:spcPct val="100000"/>
                        </a:lnSpc>
                        <a:spcBef>
                          <a:spcPts val="265"/>
                        </a:spcBef>
                      </a:pPr>
                      <a:r>
                        <a:rPr sz="2800" b="1" dirty="0">
                          <a:latin typeface="Arial"/>
                          <a:cs typeface="Arial"/>
                        </a:rPr>
                        <a:t>1</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622935">
                        <a:lnSpc>
                          <a:spcPct val="100000"/>
                        </a:lnSpc>
                        <a:spcBef>
                          <a:spcPts val="265"/>
                        </a:spcBef>
                      </a:pPr>
                      <a:r>
                        <a:rPr sz="2800" b="1" spc="-105" dirty="0">
                          <a:latin typeface="Arial"/>
                          <a:cs typeface="Arial"/>
                        </a:rPr>
                        <a:t>20,000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721995">
                        <a:lnSpc>
                          <a:spcPct val="100000"/>
                        </a:lnSpc>
                        <a:spcBef>
                          <a:spcPts val="265"/>
                        </a:spcBef>
                      </a:pPr>
                      <a:r>
                        <a:rPr sz="2800" b="1" spc="-105" dirty="0">
                          <a:latin typeface="Arial"/>
                          <a:cs typeface="Arial"/>
                        </a:rPr>
                        <a:t>.909</a:t>
                      </a:r>
                      <a:r>
                        <a:rPr lang="en-US" sz="2800" b="1" spc="-105" dirty="0">
                          <a:latin typeface="Arial"/>
                          <a:cs typeface="Arial"/>
                        </a:rPr>
                        <a:t>  1000/(1.1)</a:t>
                      </a:r>
                      <a:r>
                        <a:rPr lang="en-US" sz="2800" b="1" spc="-105" baseline="30000" dirty="0">
                          <a:latin typeface="Arial"/>
                          <a:cs typeface="Arial"/>
                        </a:rPr>
                        <a:t>1</a:t>
                      </a:r>
                      <a:endParaRPr sz="2800" b="1" baseline="30000"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4604" algn="ctr">
                        <a:lnSpc>
                          <a:spcPct val="100000"/>
                        </a:lnSpc>
                        <a:spcBef>
                          <a:spcPts val="265"/>
                        </a:spcBef>
                      </a:pPr>
                      <a:r>
                        <a:rPr sz="2800" b="1" spc="-105" dirty="0">
                          <a:latin typeface="Arial"/>
                          <a:cs typeface="Arial"/>
                        </a:rPr>
                        <a:t>18,180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07314">
                        <a:lnSpc>
                          <a:spcPct val="100000"/>
                        </a:lnSpc>
                        <a:spcBef>
                          <a:spcPts val="265"/>
                        </a:spcBef>
                      </a:pPr>
                      <a:r>
                        <a:rPr sz="2800" b="1" spc="-100" dirty="0">
                          <a:latin typeface="Arial"/>
                          <a:cs typeface="Arial"/>
                        </a:rPr>
                        <a:t>18,180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extLst>
                  <a:ext uri="{0D108BD9-81ED-4DB2-BD59-A6C34878D82A}">
                    <a16:rowId xmlns:a16="http://schemas.microsoft.com/office/drawing/2014/main" val="10001"/>
                  </a:ext>
                </a:extLst>
              </a:tr>
              <a:tr h="435609">
                <a:tc>
                  <a:txBody>
                    <a:bodyPr/>
                    <a:lstStyle/>
                    <a:p>
                      <a:pPr marL="10795" algn="ctr">
                        <a:lnSpc>
                          <a:spcPct val="100000"/>
                        </a:lnSpc>
                        <a:spcBef>
                          <a:spcPts val="265"/>
                        </a:spcBef>
                      </a:pPr>
                      <a:r>
                        <a:rPr sz="2800" b="1" dirty="0">
                          <a:latin typeface="Arial"/>
                          <a:cs typeface="Arial"/>
                        </a:rPr>
                        <a:t>2</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622935">
                        <a:lnSpc>
                          <a:spcPct val="100000"/>
                        </a:lnSpc>
                        <a:spcBef>
                          <a:spcPts val="265"/>
                        </a:spcBef>
                      </a:pPr>
                      <a:r>
                        <a:rPr sz="2800" b="1" spc="-105" dirty="0">
                          <a:latin typeface="Arial"/>
                          <a:cs typeface="Arial"/>
                        </a:rPr>
                        <a:t>30,000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721995">
                        <a:lnSpc>
                          <a:spcPct val="100000"/>
                        </a:lnSpc>
                        <a:spcBef>
                          <a:spcPts val="265"/>
                        </a:spcBef>
                      </a:pPr>
                      <a:r>
                        <a:rPr sz="2800" b="1" spc="-105" dirty="0">
                          <a:latin typeface="Arial"/>
                          <a:cs typeface="Arial"/>
                        </a:rPr>
                        <a:t>.826</a:t>
                      </a:r>
                      <a:r>
                        <a:rPr lang="en-US" sz="2800" b="1" spc="-105" dirty="0">
                          <a:latin typeface="Arial"/>
                          <a:cs typeface="Arial"/>
                        </a:rPr>
                        <a:t> 1000/(1.1)</a:t>
                      </a:r>
                      <a:r>
                        <a:rPr lang="en-US" sz="2800" b="1" spc="-105" baseline="30000" dirty="0">
                          <a:latin typeface="Arial"/>
                          <a:cs typeface="Arial"/>
                        </a:rPr>
                        <a:t>2</a:t>
                      </a:r>
                      <a:endParaRPr sz="2800" b="1" baseline="30000"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4604" algn="ctr">
                        <a:lnSpc>
                          <a:spcPct val="100000"/>
                        </a:lnSpc>
                        <a:spcBef>
                          <a:spcPts val="265"/>
                        </a:spcBef>
                      </a:pPr>
                      <a:r>
                        <a:rPr sz="2800" b="1" spc="-105" dirty="0">
                          <a:latin typeface="Arial"/>
                          <a:cs typeface="Arial"/>
                        </a:rPr>
                        <a:t>24,780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7314">
                        <a:lnSpc>
                          <a:spcPct val="100000"/>
                        </a:lnSpc>
                        <a:spcBef>
                          <a:spcPts val="265"/>
                        </a:spcBef>
                      </a:pPr>
                      <a:r>
                        <a:rPr sz="2800" b="1" spc="-100" dirty="0">
                          <a:latin typeface="Arial"/>
                          <a:cs typeface="Arial"/>
                        </a:rPr>
                        <a:t>42,960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extLst>
                  <a:ext uri="{0D108BD9-81ED-4DB2-BD59-A6C34878D82A}">
                    <a16:rowId xmlns:a16="http://schemas.microsoft.com/office/drawing/2014/main" val="10002"/>
                  </a:ext>
                </a:extLst>
              </a:tr>
              <a:tr h="435609">
                <a:tc>
                  <a:txBody>
                    <a:bodyPr/>
                    <a:lstStyle/>
                    <a:p>
                      <a:pPr marL="10795" algn="ctr">
                        <a:lnSpc>
                          <a:spcPct val="100000"/>
                        </a:lnSpc>
                        <a:spcBef>
                          <a:spcPts val="265"/>
                        </a:spcBef>
                      </a:pPr>
                      <a:r>
                        <a:rPr sz="2800" b="1" dirty="0">
                          <a:latin typeface="Arial"/>
                          <a:cs typeface="Arial"/>
                        </a:rPr>
                        <a:t>3</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622935">
                        <a:lnSpc>
                          <a:spcPct val="100000"/>
                        </a:lnSpc>
                        <a:spcBef>
                          <a:spcPts val="265"/>
                        </a:spcBef>
                      </a:pPr>
                      <a:r>
                        <a:rPr sz="2800" b="1" spc="-105" dirty="0">
                          <a:latin typeface="Arial"/>
                          <a:cs typeface="Arial"/>
                        </a:rPr>
                        <a:t>40,000</a:t>
                      </a:r>
                      <a:endParaRPr sz="2800" b="1"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721995">
                        <a:lnSpc>
                          <a:spcPct val="100000"/>
                        </a:lnSpc>
                        <a:spcBef>
                          <a:spcPts val="265"/>
                        </a:spcBef>
                      </a:pPr>
                      <a:r>
                        <a:rPr sz="2800" b="1" spc="-105" dirty="0">
                          <a:latin typeface="Arial"/>
                          <a:cs typeface="Arial"/>
                        </a:rPr>
                        <a:t>.751</a:t>
                      </a:r>
                      <a:r>
                        <a:rPr lang="en-US" sz="2800" b="1" spc="-105" dirty="0">
                          <a:latin typeface="Arial"/>
                          <a:cs typeface="Arial"/>
                        </a:rPr>
                        <a:t>  1000/(1.1)</a:t>
                      </a:r>
                      <a:r>
                        <a:rPr lang="en-US" sz="2800" b="1" spc="-105" baseline="30000" dirty="0">
                          <a:latin typeface="Arial"/>
                          <a:cs typeface="Arial"/>
                        </a:rPr>
                        <a:t>3</a:t>
                      </a:r>
                      <a:endParaRPr sz="2800" b="1"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4604" algn="ctr">
                        <a:lnSpc>
                          <a:spcPct val="100000"/>
                        </a:lnSpc>
                        <a:spcBef>
                          <a:spcPts val="265"/>
                        </a:spcBef>
                      </a:pPr>
                      <a:r>
                        <a:rPr sz="2800" b="1" spc="-105" dirty="0">
                          <a:latin typeface="Arial"/>
                          <a:cs typeface="Arial"/>
                        </a:rPr>
                        <a:t>30,040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07314">
                        <a:lnSpc>
                          <a:spcPct val="100000"/>
                        </a:lnSpc>
                        <a:spcBef>
                          <a:spcPts val="265"/>
                        </a:spcBef>
                      </a:pPr>
                      <a:r>
                        <a:rPr sz="2800" b="1" spc="-100" dirty="0">
                          <a:latin typeface="Arial"/>
                          <a:cs typeface="Arial"/>
                        </a:rPr>
                        <a:t>73,000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extLst>
                  <a:ext uri="{0D108BD9-81ED-4DB2-BD59-A6C34878D82A}">
                    <a16:rowId xmlns:a16="http://schemas.microsoft.com/office/drawing/2014/main" val="10003"/>
                  </a:ext>
                </a:extLst>
              </a:tr>
              <a:tr h="435609">
                <a:tc>
                  <a:txBody>
                    <a:bodyPr/>
                    <a:lstStyle/>
                    <a:p>
                      <a:pPr marL="10795" algn="ctr">
                        <a:lnSpc>
                          <a:spcPct val="100000"/>
                        </a:lnSpc>
                        <a:spcBef>
                          <a:spcPts val="265"/>
                        </a:spcBef>
                      </a:pPr>
                      <a:r>
                        <a:rPr sz="2800" b="1" dirty="0">
                          <a:latin typeface="Arial"/>
                          <a:cs typeface="Arial"/>
                        </a:rPr>
                        <a:t>4</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622935">
                        <a:lnSpc>
                          <a:spcPct val="100000"/>
                        </a:lnSpc>
                        <a:spcBef>
                          <a:spcPts val="265"/>
                        </a:spcBef>
                      </a:pPr>
                      <a:r>
                        <a:rPr sz="2800" b="1" spc="-105" dirty="0">
                          <a:latin typeface="Arial"/>
                          <a:cs typeface="Arial"/>
                        </a:rPr>
                        <a:t>50,000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721995">
                        <a:lnSpc>
                          <a:spcPct val="100000"/>
                        </a:lnSpc>
                        <a:spcBef>
                          <a:spcPts val="265"/>
                        </a:spcBef>
                      </a:pPr>
                      <a:r>
                        <a:rPr sz="2800" b="1" spc="-105" dirty="0">
                          <a:latin typeface="Arial"/>
                          <a:cs typeface="Arial"/>
                        </a:rPr>
                        <a:t>.683</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4604" algn="ctr">
                        <a:lnSpc>
                          <a:spcPct val="100000"/>
                        </a:lnSpc>
                        <a:spcBef>
                          <a:spcPts val="265"/>
                        </a:spcBef>
                      </a:pPr>
                      <a:r>
                        <a:rPr sz="2800" b="1" spc="-105" dirty="0">
                          <a:latin typeface="Arial"/>
                          <a:cs typeface="Arial"/>
                        </a:rPr>
                        <a:t>34,150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7314">
                        <a:lnSpc>
                          <a:spcPct val="100000"/>
                        </a:lnSpc>
                        <a:spcBef>
                          <a:spcPts val="265"/>
                        </a:spcBef>
                      </a:pPr>
                      <a:r>
                        <a:rPr sz="2800" b="1" spc="-95" dirty="0">
                          <a:latin typeface="Arial"/>
                          <a:cs typeface="Arial"/>
                        </a:rPr>
                        <a:t>1,07,150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extLst>
                  <a:ext uri="{0D108BD9-81ED-4DB2-BD59-A6C34878D82A}">
                    <a16:rowId xmlns:a16="http://schemas.microsoft.com/office/drawing/2014/main" val="10004"/>
                  </a:ext>
                </a:extLst>
              </a:tr>
              <a:tr h="435609">
                <a:tc>
                  <a:txBody>
                    <a:bodyPr/>
                    <a:lstStyle/>
                    <a:p>
                      <a:pPr marL="10795" algn="ctr">
                        <a:lnSpc>
                          <a:spcPct val="100000"/>
                        </a:lnSpc>
                        <a:spcBef>
                          <a:spcPts val="265"/>
                        </a:spcBef>
                      </a:pPr>
                      <a:r>
                        <a:rPr sz="2800" b="1" dirty="0">
                          <a:latin typeface="Arial"/>
                          <a:cs typeface="Arial"/>
                        </a:rPr>
                        <a:t>5</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622935">
                        <a:lnSpc>
                          <a:spcPct val="100000"/>
                        </a:lnSpc>
                        <a:spcBef>
                          <a:spcPts val="265"/>
                        </a:spcBef>
                      </a:pPr>
                      <a:r>
                        <a:rPr sz="2800" b="1" spc="-105" dirty="0">
                          <a:latin typeface="Arial"/>
                          <a:cs typeface="Arial"/>
                        </a:rPr>
                        <a:t>30,000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721995">
                        <a:lnSpc>
                          <a:spcPct val="100000"/>
                        </a:lnSpc>
                        <a:spcBef>
                          <a:spcPts val="265"/>
                        </a:spcBef>
                      </a:pPr>
                      <a:r>
                        <a:rPr sz="2800" b="1" spc="-105" dirty="0">
                          <a:latin typeface="Arial"/>
                          <a:cs typeface="Arial"/>
                        </a:rPr>
                        <a:t>.620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4604" algn="ctr">
                        <a:lnSpc>
                          <a:spcPct val="100000"/>
                        </a:lnSpc>
                        <a:spcBef>
                          <a:spcPts val="265"/>
                        </a:spcBef>
                      </a:pPr>
                      <a:r>
                        <a:rPr sz="2800" b="1" spc="-105" dirty="0">
                          <a:latin typeface="Arial"/>
                          <a:cs typeface="Arial"/>
                        </a:rPr>
                        <a:t>18,600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07314">
                        <a:lnSpc>
                          <a:spcPct val="100000"/>
                        </a:lnSpc>
                        <a:spcBef>
                          <a:spcPts val="265"/>
                        </a:spcBef>
                      </a:pPr>
                      <a:r>
                        <a:rPr sz="2800" b="1" spc="-95" dirty="0">
                          <a:latin typeface="Arial"/>
                          <a:cs typeface="Arial"/>
                        </a:rPr>
                        <a:t>1,25,750</a:t>
                      </a:r>
                      <a:endParaRPr sz="2800" b="1"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extLst>
                  <a:ext uri="{0D108BD9-81ED-4DB2-BD59-A6C34878D82A}">
                    <a16:rowId xmlns:a16="http://schemas.microsoft.com/office/drawing/2014/main" val="10005"/>
                  </a:ext>
                </a:extLst>
              </a:tr>
            </a:tbl>
          </a:graphicData>
        </a:graphic>
      </p:graphicFrame>
      <p:sp>
        <p:nvSpPr>
          <p:cNvPr id="7" name="Date Placeholder 6">
            <a:extLst>
              <a:ext uri="{FF2B5EF4-FFF2-40B4-BE49-F238E27FC236}">
                <a16:creationId xmlns:a16="http://schemas.microsoft.com/office/drawing/2014/main" id="{874CCA41-C0F7-FD68-B6BA-DC27B41E855C}"/>
              </a:ext>
            </a:extLst>
          </p:cNvPr>
          <p:cNvSpPr>
            <a:spLocks noGrp="1"/>
          </p:cNvSpPr>
          <p:nvPr>
            <p:ph type="dt" sz="half" idx="6"/>
          </p:nvPr>
        </p:nvSpPr>
        <p:spPr/>
        <p:txBody>
          <a:bodyPr/>
          <a:lstStyle/>
          <a:p>
            <a:fld id="{715ABD14-4F28-4F28-A4A0-E3CEA865C086}" type="datetime1">
              <a:rPr lang="en-US" smtClean="0"/>
              <a:t>4/16/2025</a:t>
            </a:fld>
            <a:endParaRPr lang="en-US"/>
          </a:p>
        </p:txBody>
      </p:sp>
    </p:spTree>
    <p:extLst>
      <p:ext uri="{BB962C8B-B14F-4D97-AF65-F5344CB8AC3E}">
        <p14:creationId xmlns:p14="http://schemas.microsoft.com/office/powerpoint/2010/main" val="12688004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572892" y="1880514"/>
            <a:ext cx="2204085" cy="546100"/>
          </a:xfrm>
          <a:prstGeom prst="rect">
            <a:avLst/>
          </a:prstGeom>
        </p:spPr>
        <p:txBody>
          <a:bodyPr vert="horz" wrap="square" lIns="0" tIns="0" rIns="0" bIns="0" rtlCol="0">
            <a:spAutoFit/>
          </a:bodyPr>
          <a:lstStyle/>
          <a:p>
            <a:pPr>
              <a:lnSpc>
                <a:spcPts val="4085"/>
              </a:lnSpc>
            </a:pPr>
            <a:r>
              <a:rPr sz="4300" spc="-210" dirty="0">
                <a:latin typeface="Arial"/>
                <a:cs typeface="Arial"/>
              </a:rPr>
              <a:t>Compu</a:t>
            </a:r>
            <a:r>
              <a:rPr sz="4300" spc="-140" dirty="0">
                <a:latin typeface="Arial"/>
                <a:cs typeface="Arial"/>
              </a:rPr>
              <a:t>t</a:t>
            </a:r>
            <a:r>
              <a:rPr sz="4300" spc="-380" dirty="0">
                <a:latin typeface="Arial"/>
                <a:cs typeface="Arial"/>
              </a:rPr>
              <a:t>a</a:t>
            </a:r>
            <a:r>
              <a:rPr sz="4300" spc="245" dirty="0">
                <a:latin typeface="Arial"/>
                <a:cs typeface="Arial"/>
              </a:rPr>
              <a:t>t</a:t>
            </a:r>
            <a:endParaRPr sz="4300">
              <a:latin typeface="Arial"/>
              <a:cs typeface="Arial"/>
            </a:endParaRPr>
          </a:p>
        </p:txBody>
      </p:sp>
      <p:sp>
        <p:nvSpPr>
          <p:cNvPr id="3" name="object 3"/>
          <p:cNvSpPr txBox="1"/>
          <p:nvPr/>
        </p:nvSpPr>
        <p:spPr>
          <a:xfrm>
            <a:off x="5776643" y="1880514"/>
            <a:ext cx="2342515" cy="546100"/>
          </a:xfrm>
          <a:prstGeom prst="rect">
            <a:avLst/>
          </a:prstGeom>
        </p:spPr>
        <p:txBody>
          <a:bodyPr vert="horz" wrap="square" lIns="0" tIns="0" rIns="0" bIns="0" rtlCol="0">
            <a:spAutoFit/>
          </a:bodyPr>
          <a:lstStyle/>
          <a:p>
            <a:pPr>
              <a:lnSpc>
                <a:spcPts val="4085"/>
              </a:lnSpc>
            </a:pPr>
            <a:r>
              <a:rPr sz="4300" spc="-80" dirty="0">
                <a:latin typeface="Arial"/>
                <a:cs typeface="Arial"/>
              </a:rPr>
              <a:t>ion </a:t>
            </a:r>
            <a:r>
              <a:rPr sz="4300" spc="-10" dirty="0">
                <a:latin typeface="Arial"/>
                <a:cs typeface="Arial"/>
              </a:rPr>
              <a:t>of</a:t>
            </a:r>
            <a:r>
              <a:rPr sz="4300" spc="-445" dirty="0">
                <a:latin typeface="Arial"/>
                <a:cs typeface="Arial"/>
              </a:rPr>
              <a:t> </a:t>
            </a:r>
            <a:r>
              <a:rPr sz="4300" spc="-480" dirty="0">
                <a:latin typeface="Arial"/>
                <a:cs typeface="Arial"/>
              </a:rPr>
              <a:t>NPV</a:t>
            </a:r>
            <a:endParaRPr sz="4300">
              <a:latin typeface="Arial"/>
              <a:cs typeface="Arial"/>
            </a:endParaRPr>
          </a:p>
        </p:txBody>
      </p:sp>
      <p:sp>
        <p:nvSpPr>
          <p:cNvPr id="4" name="object 4"/>
          <p:cNvSpPr txBox="1"/>
          <p:nvPr/>
        </p:nvSpPr>
        <p:spPr>
          <a:xfrm>
            <a:off x="8244269" y="1880514"/>
            <a:ext cx="915669" cy="546100"/>
          </a:xfrm>
          <a:prstGeom prst="rect">
            <a:avLst/>
          </a:prstGeom>
        </p:spPr>
        <p:txBody>
          <a:bodyPr vert="horz" wrap="square" lIns="0" tIns="0" rIns="0" bIns="0" rtlCol="0">
            <a:spAutoFit/>
          </a:bodyPr>
          <a:lstStyle/>
          <a:p>
            <a:pPr>
              <a:lnSpc>
                <a:spcPts val="4085"/>
              </a:lnSpc>
            </a:pPr>
            <a:r>
              <a:rPr sz="4300" spc="60" dirty="0">
                <a:latin typeface="Arial"/>
                <a:cs typeface="Arial"/>
              </a:rPr>
              <a:t>&amp;</a:t>
            </a:r>
            <a:r>
              <a:rPr sz="4300" spc="-320" dirty="0">
                <a:latin typeface="Arial"/>
                <a:cs typeface="Arial"/>
              </a:rPr>
              <a:t> </a:t>
            </a:r>
            <a:r>
              <a:rPr sz="4300" spc="-380" dirty="0">
                <a:latin typeface="Arial"/>
                <a:cs typeface="Arial"/>
              </a:rPr>
              <a:t>PI</a:t>
            </a:r>
            <a:endParaRPr sz="4300">
              <a:latin typeface="Arial"/>
              <a:cs typeface="Arial"/>
            </a:endParaRPr>
          </a:p>
        </p:txBody>
      </p:sp>
      <p:graphicFrame>
        <p:nvGraphicFramePr>
          <p:cNvPr id="5" name="object 5"/>
          <p:cNvGraphicFramePr>
            <a:graphicFrameLocks noGrp="1"/>
          </p:cNvGraphicFramePr>
          <p:nvPr>
            <p:extLst>
              <p:ext uri="{D42A27DB-BD31-4B8C-83A1-F6EECF244321}">
                <p14:modId xmlns:p14="http://schemas.microsoft.com/office/powerpoint/2010/main" val="3680937392"/>
              </p:ext>
            </p:extLst>
          </p:nvPr>
        </p:nvGraphicFramePr>
        <p:xfrm>
          <a:off x="523579" y="702280"/>
          <a:ext cx="11734800" cy="6365875"/>
        </p:xfrm>
        <a:graphic>
          <a:graphicData uri="http://schemas.openxmlformats.org/drawingml/2006/table">
            <a:tbl>
              <a:tblPr firstRow="1" bandRow="1">
                <a:tableStyleId>{2D5ABB26-0587-4C30-8999-92F81FD0307C}</a:tableStyleId>
              </a:tblPr>
              <a:tblGrid>
                <a:gridCol w="950010">
                  <a:extLst>
                    <a:ext uri="{9D8B030D-6E8A-4147-A177-3AD203B41FA5}">
                      <a16:colId xmlns:a16="http://schemas.microsoft.com/office/drawing/2014/main" val="20000"/>
                    </a:ext>
                  </a:extLst>
                </a:gridCol>
                <a:gridCol w="3698190">
                  <a:extLst>
                    <a:ext uri="{9D8B030D-6E8A-4147-A177-3AD203B41FA5}">
                      <a16:colId xmlns:a16="http://schemas.microsoft.com/office/drawing/2014/main" val="20001"/>
                    </a:ext>
                  </a:extLst>
                </a:gridCol>
                <a:gridCol w="3175000">
                  <a:extLst>
                    <a:ext uri="{9D8B030D-6E8A-4147-A177-3AD203B41FA5}">
                      <a16:colId xmlns:a16="http://schemas.microsoft.com/office/drawing/2014/main" val="20002"/>
                    </a:ext>
                  </a:extLst>
                </a:gridCol>
                <a:gridCol w="3911600">
                  <a:extLst>
                    <a:ext uri="{9D8B030D-6E8A-4147-A177-3AD203B41FA5}">
                      <a16:colId xmlns:a16="http://schemas.microsoft.com/office/drawing/2014/main" val="20003"/>
                    </a:ext>
                  </a:extLst>
                </a:gridCol>
              </a:tblGrid>
              <a:tr h="724535">
                <a:tc>
                  <a:txBody>
                    <a:bodyPr/>
                    <a:lstStyle/>
                    <a:p>
                      <a:pPr marL="106680">
                        <a:lnSpc>
                          <a:spcPct val="100000"/>
                        </a:lnSpc>
                        <a:spcBef>
                          <a:spcPts val="260"/>
                        </a:spcBef>
                      </a:pPr>
                      <a:r>
                        <a:rPr sz="3200" b="1" spc="-204" dirty="0">
                          <a:latin typeface="Trebuchet MS"/>
                          <a:cs typeface="Trebuchet MS"/>
                        </a:rPr>
                        <a:t>Year</a:t>
                      </a:r>
                      <a:endParaRPr sz="32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6680">
                        <a:lnSpc>
                          <a:spcPct val="100000"/>
                        </a:lnSpc>
                        <a:spcBef>
                          <a:spcPts val="260"/>
                        </a:spcBef>
                      </a:pPr>
                      <a:r>
                        <a:rPr sz="3200" b="1" spc="-125" dirty="0">
                          <a:latin typeface="Trebuchet MS"/>
                          <a:cs typeface="Trebuchet MS"/>
                        </a:rPr>
                        <a:t>Cash Flows</a:t>
                      </a:r>
                      <a:r>
                        <a:rPr sz="3200" b="1" spc="-200" dirty="0">
                          <a:latin typeface="Trebuchet MS"/>
                          <a:cs typeface="Trebuchet MS"/>
                        </a:rPr>
                        <a:t> </a:t>
                      </a:r>
                      <a:r>
                        <a:rPr sz="3200" b="1" spc="-130" dirty="0">
                          <a:latin typeface="Trebuchet MS"/>
                          <a:cs typeface="Trebuchet MS"/>
                        </a:rPr>
                        <a:t>(Rs.)</a:t>
                      </a:r>
                      <a:endParaRPr sz="32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7314">
                        <a:lnSpc>
                          <a:spcPct val="100000"/>
                        </a:lnSpc>
                        <a:spcBef>
                          <a:spcPts val="260"/>
                        </a:spcBef>
                      </a:pPr>
                      <a:r>
                        <a:rPr sz="3200" b="1" spc="-110" dirty="0">
                          <a:latin typeface="Trebuchet MS"/>
                          <a:cs typeface="Trebuchet MS"/>
                        </a:rPr>
                        <a:t>PV</a:t>
                      </a:r>
                      <a:r>
                        <a:rPr sz="3200" b="1" spc="-165" dirty="0">
                          <a:latin typeface="Trebuchet MS"/>
                          <a:cs typeface="Trebuchet MS"/>
                        </a:rPr>
                        <a:t> </a:t>
                      </a:r>
                      <a:r>
                        <a:rPr sz="3200" b="1" spc="-100" dirty="0">
                          <a:latin typeface="Trebuchet MS"/>
                          <a:cs typeface="Trebuchet MS"/>
                        </a:rPr>
                        <a:t>Factors@10%</a:t>
                      </a:r>
                      <a:endParaRPr sz="3200" b="1" dirty="0">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7314">
                        <a:lnSpc>
                          <a:spcPct val="100000"/>
                        </a:lnSpc>
                        <a:spcBef>
                          <a:spcPts val="260"/>
                        </a:spcBef>
                      </a:pPr>
                      <a:r>
                        <a:rPr sz="3200" b="1" spc="-110" dirty="0">
                          <a:latin typeface="Trebuchet MS"/>
                          <a:cs typeface="Trebuchet MS"/>
                        </a:rPr>
                        <a:t>PV </a:t>
                      </a:r>
                      <a:r>
                        <a:rPr sz="3200" b="1" spc="-95" dirty="0">
                          <a:latin typeface="Trebuchet MS"/>
                          <a:cs typeface="Trebuchet MS"/>
                        </a:rPr>
                        <a:t>of </a:t>
                      </a:r>
                      <a:r>
                        <a:rPr sz="3200" b="1" spc="-125" dirty="0">
                          <a:latin typeface="Trebuchet MS"/>
                          <a:cs typeface="Trebuchet MS"/>
                        </a:rPr>
                        <a:t>Cash </a:t>
                      </a:r>
                      <a:r>
                        <a:rPr sz="3200" b="1" spc="-130" dirty="0">
                          <a:latin typeface="Trebuchet MS"/>
                          <a:cs typeface="Trebuchet MS"/>
                        </a:rPr>
                        <a:t>Flows</a:t>
                      </a:r>
                      <a:r>
                        <a:rPr sz="3200" b="1" spc="-325" dirty="0">
                          <a:latin typeface="Trebuchet MS"/>
                          <a:cs typeface="Trebuchet MS"/>
                        </a:rPr>
                        <a:t> </a:t>
                      </a:r>
                      <a:r>
                        <a:rPr sz="3200" b="1" spc="-130" dirty="0">
                          <a:latin typeface="Trebuchet MS"/>
                          <a:cs typeface="Trebuchet MS"/>
                        </a:rPr>
                        <a:t>(Rs.)</a:t>
                      </a:r>
                      <a:endParaRPr sz="32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extLst>
                  <a:ext uri="{0D108BD9-81ED-4DB2-BD59-A6C34878D82A}">
                    <a16:rowId xmlns:a16="http://schemas.microsoft.com/office/drawing/2014/main" val="10000"/>
                  </a:ext>
                </a:extLst>
              </a:tr>
              <a:tr h="435609">
                <a:tc>
                  <a:txBody>
                    <a:bodyPr/>
                    <a:lstStyle/>
                    <a:p>
                      <a:pPr marL="11430" algn="ctr">
                        <a:lnSpc>
                          <a:spcPct val="100000"/>
                        </a:lnSpc>
                        <a:spcBef>
                          <a:spcPts val="265"/>
                        </a:spcBef>
                      </a:pPr>
                      <a:r>
                        <a:rPr sz="3200" b="1" dirty="0">
                          <a:latin typeface="Arial"/>
                          <a:cs typeface="Arial"/>
                        </a:rPr>
                        <a:t>1</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2065" algn="ctr">
                        <a:lnSpc>
                          <a:spcPct val="100000"/>
                        </a:lnSpc>
                        <a:spcBef>
                          <a:spcPts val="265"/>
                        </a:spcBef>
                      </a:pPr>
                      <a:r>
                        <a:rPr sz="3200" b="1" spc="-105" dirty="0">
                          <a:latin typeface="Arial"/>
                          <a:cs typeface="Arial"/>
                        </a:rPr>
                        <a:t>20,000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2065" algn="ctr">
                        <a:lnSpc>
                          <a:spcPct val="100000"/>
                        </a:lnSpc>
                        <a:spcBef>
                          <a:spcPts val="265"/>
                        </a:spcBef>
                      </a:pPr>
                      <a:r>
                        <a:rPr sz="3200" b="1" spc="-105" dirty="0">
                          <a:latin typeface="Arial"/>
                          <a:cs typeface="Arial"/>
                        </a:rPr>
                        <a:t>.909</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3970" algn="ctr">
                        <a:lnSpc>
                          <a:spcPct val="100000"/>
                        </a:lnSpc>
                        <a:spcBef>
                          <a:spcPts val="265"/>
                        </a:spcBef>
                      </a:pPr>
                      <a:r>
                        <a:rPr sz="3200" b="1" spc="-105" dirty="0">
                          <a:latin typeface="Arial"/>
                          <a:cs typeface="Arial"/>
                        </a:rPr>
                        <a:t>18,180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extLst>
                  <a:ext uri="{0D108BD9-81ED-4DB2-BD59-A6C34878D82A}">
                    <a16:rowId xmlns:a16="http://schemas.microsoft.com/office/drawing/2014/main" val="10001"/>
                  </a:ext>
                </a:extLst>
              </a:tr>
              <a:tr h="435609">
                <a:tc>
                  <a:txBody>
                    <a:bodyPr/>
                    <a:lstStyle/>
                    <a:p>
                      <a:pPr marL="11430" algn="ctr">
                        <a:lnSpc>
                          <a:spcPct val="100000"/>
                        </a:lnSpc>
                        <a:spcBef>
                          <a:spcPts val="265"/>
                        </a:spcBef>
                      </a:pPr>
                      <a:r>
                        <a:rPr sz="3200" b="1" dirty="0">
                          <a:latin typeface="Arial"/>
                          <a:cs typeface="Arial"/>
                        </a:rPr>
                        <a:t>2</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2065" algn="ctr">
                        <a:lnSpc>
                          <a:spcPct val="100000"/>
                        </a:lnSpc>
                        <a:spcBef>
                          <a:spcPts val="265"/>
                        </a:spcBef>
                      </a:pPr>
                      <a:r>
                        <a:rPr sz="3200" b="1" spc="-105" dirty="0">
                          <a:latin typeface="Arial"/>
                          <a:cs typeface="Arial"/>
                        </a:rPr>
                        <a:t>30,000</a:t>
                      </a:r>
                      <a:endParaRPr sz="3200" b="1"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2065" algn="ctr">
                        <a:lnSpc>
                          <a:spcPct val="100000"/>
                        </a:lnSpc>
                        <a:spcBef>
                          <a:spcPts val="265"/>
                        </a:spcBef>
                      </a:pPr>
                      <a:r>
                        <a:rPr sz="3200" b="1" spc="-105" dirty="0">
                          <a:latin typeface="Arial"/>
                          <a:cs typeface="Arial"/>
                        </a:rPr>
                        <a:t>.826</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3970" algn="ctr">
                        <a:lnSpc>
                          <a:spcPct val="100000"/>
                        </a:lnSpc>
                        <a:spcBef>
                          <a:spcPts val="265"/>
                        </a:spcBef>
                      </a:pPr>
                      <a:r>
                        <a:rPr sz="3200" b="1" spc="-105" dirty="0">
                          <a:latin typeface="Arial"/>
                          <a:cs typeface="Arial"/>
                        </a:rPr>
                        <a:t>24,780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extLst>
                  <a:ext uri="{0D108BD9-81ED-4DB2-BD59-A6C34878D82A}">
                    <a16:rowId xmlns:a16="http://schemas.microsoft.com/office/drawing/2014/main" val="10002"/>
                  </a:ext>
                </a:extLst>
              </a:tr>
              <a:tr h="435609">
                <a:tc>
                  <a:txBody>
                    <a:bodyPr/>
                    <a:lstStyle/>
                    <a:p>
                      <a:pPr marL="11430" algn="ctr">
                        <a:lnSpc>
                          <a:spcPct val="100000"/>
                        </a:lnSpc>
                        <a:spcBef>
                          <a:spcPts val="260"/>
                        </a:spcBef>
                      </a:pPr>
                      <a:r>
                        <a:rPr sz="3200" b="1" dirty="0">
                          <a:latin typeface="Arial"/>
                          <a:cs typeface="Arial"/>
                        </a:rPr>
                        <a:t>3</a:t>
                      </a:r>
                      <a:endParaRPr sz="3200" b="1">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2065" algn="ctr">
                        <a:lnSpc>
                          <a:spcPct val="100000"/>
                        </a:lnSpc>
                        <a:spcBef>
                          <a:spcPts val="260"/>
                        </a:spcBef>
                      </a:pPr>
                      <a:r>
                        <a:rPr sz="3200" b="1" spc="-105" dirty="0">
                          <a:latin typeface="Arial"/>
                          <a:cs typeface="Arial"/>
                        </a:rPr>
                        <a:t>40,000</a:t>
                      </a:r>
                      <a:endParaRPr sz="3200" b="1">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2065" algn="ctr">
                        <a:lnSpc>
                          <a:spcPct val="100000"/>
                        </a:lnSpc>
                        <a:spcBef>
                          <a:spcPts val="260"/>
                        </a:spcBef>
                      </a:pPr>
                      <a:r>
                        <a:rPr sz="3200" b="1" spc="-105" dirty="0">
                          <a:latin typeface="Arial"/>
                          <a:cs typeface="Arial"/>
                        </a:rPr>
                        <a:t>.751</a:t>
                      </a:r>
                      <a:endParaRPr sz="3200" b="1">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3970" algn="ctr">
                        <a:lnSpc>
                          <a:spcPct val="100000"/>
                        </a:lnSpc>
                        <a:spcBef>
                          <a:spcPts val="260"/>
                        </a:spcBef>
                      </a:pPr>
                      <a:r>
                        <a:rPr sz="3200" b="1" spc="-105" dirty="0">
                          <a:latin typeface="Arial"/>
                          <a:cs typeface="Arial"/>
                        </a:rPr>
                        <a:t>30,040</a:t>
                      </a:r>
                      <a:endParaRPr sz="3200" b="1">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extLst>
                  <a:ext uri="{0D108BD9-81ED-4DB2-BD59-A6C34878D82A}">
                    <a16:rowId xmlns:a16="http://schemas.microsoft.com/office/drawing/2014/main" val="10003"/>
                  </a:ext>
                </a:extLst>
              </a:tr>
              <a:tr h="435609">
                <a:tc>
                  <a:txBody>
                    <a:bodyPr/>
                    <a:lstStyle/>
                    <a:p>
                      <a:pPr marL="11430" algn="ctr">
                        <a:lnSpc>
                          <a:spcPct val="100000"/>
                        </a:lnSpc>
                        <a:spcBef>
                          <a:spcPts val="265"/>
                        </a:spcBef>
                      </a:pPr>
                      <a:r>
                        <a:rPr sz="3200" b="1" dirty="0">
                          <a:latin typeface="Arial"/>
                          <a:cs typeface="Arial"/>
                        </a:rPr>
                        <a:t>4</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2065" algn="ctr">
                        <a:lnSpc>
                          <a:spcPct val="100000"/>
                        </a:lnSpc>
                        <a:spcBef>
                          <a:spcPts val="265"/>
                        </a:spcBef>
                      </a:pPr>
                      <a:r>
                        <a:rPr sz="3200" b="1" spc="-105" dirty="0">
                          <a:latin typeface="Arial"/>
                          <a:cs typeface="Arial"/>
                        </a:rPr>
                        <a:t>50,000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2065" algn="ctr">
                        <a:lnSpc>
                          <a:spcPct val="100000"/>
                        </a:lnSpc>
                        <a:spcBef>
                          <a:spcPts val="265"/>
                        </a:spcBef>
                      </a:pPr>
                      <a:r>
                        <a:rPr sz="3200" b="1" spc="-105" dirty="0">
                          <a:latin typeface="Arial"/>
                          <a:cs typeface="Arial"/>
                        </a:rPr>
                        <a:t>.683</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3970" algn="ctr">
                        <a:lnSpc>
                          <a:spcPct val="100000"/>
                        </a:lnSpc>
                        <a:spcBef>
                          <a:spcPts val="265"/>
                        </a:spcBef>
                      </a:pPr>
                      <a:r>
                        <a:rPr sz="3200" b="1" spc="-105" dirty="0">
                          <a:latin typeface="Arial"/>
                          <a:cs typeface="Arial"/>
                        </a:rPr>
                        <a:t>34,150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extLst>
                  <a:ext uri="{0D108BD9-81ED-4DB2-BD59-A6C34878D82A}">
                    <a16:rowId xmlns:a16="http://schemas.microsoft.com/office/drawing/2014/main" val="10004"/>
                  </a:ext>
                </a:extLst>
              </a:tr>
              <a:tr h="467359">
                <a:tc>
                  <a:txBody>
                    <a:bodyPr/>
                    <a:lstStyle/>
                    <a:p>
                      <a:pPr marL="11430" algn="ctr">
                        <a:lnSpc>
                          <a:spcPct val="100000"/>
                        </a:lnSpc>
                        <a:spcBef>
                          <a:spcPts val="265"/>
                        </a:spcBef>
                      </a:pPr>
                      <a:r>
                        <a:rPr sz="3200" b="1" dirty="0">
                          <a:latin typeface="Arial"/>
                          <a:cs typeface="Arial"/>
                        </a:rPr>
                        <a:t>5</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2065" algn="ctr">
                        <a:lnSpc>
                          <a:spcPct val="100000"/>
                        </a:lnSpc>
                        <a:spcBef>
                          <a:spcPts val="265"/>
                        </a:spcBef>
                      </a:pPr>
                      <a:r>
                        <a:rPr sz="3200" b="1" spc="-105" dirty="0">
                          <a:latin typeface="Arial"/>
                          <a:cs typeface="Arial"/>
                        </a:rPr>
                        <a:t>30,000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2065" algn="ctr">
                        <a:lnSpc>
                          <a:spcPct val="100000"/>
                        </a:lnSpc>
                        <a:spcBef>
                          <a:spcPts val="265"/>
                        </a:spcBef>
                      </a:pPr>
                      <a:r>
                        <a:rPr sz="3200" b="1" spc="-105" dirty="0">
                          <a:latin typeface="Arial"/>
                          <a:cs typeface="Arial"/>
                        </a:rPr>
                        <a:t>.620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3970" algn="ctr">
                        <a:lnSpc>
                          <a:spcPct val="100000"/>
                        </a:lnSpc>
                        <a:spcBef>
                          <a:spcPts val="265"/>
                        </a:spcBef>
                      </a:pPr>
                      <a:r>
                        <a:rPr sz="3200" b="1" spc="-105" dirty="0">
                          <a:latin typeface="Arial"/>
                          <a:cs typeface="Arial"/>
                        </a:rPr>
                        <a:t>18,600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extLst>
                  <a:ext uri="{0D108BD9-81ED-4DB2-BD59-A6C34878D82A}">
                    <a16:rowId xmlns:a16="http://schemas.microsoft.com/office/drawing/2014/main" val="10005"/>
                  </a:ext>
                </a:extLst>
              </a:tr>
              <a:tr h="435609">
                <a:tc>
                  <a:txBody>
                    <a:bodyPr/>
                    <a:lstStyle/>
                    <a:p>
                      <a:pPr>
                        <a:lnSpc>
                          <a:spcPct val="100000"/>
                        </a:lnSpc>
                      </a:pPr>
                      <a:endParaRPr sz="3200" b="1">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20675">
                        <a:lnSpc>
                          <a:spcPct val="100000"/>
                        </a:lnSpc>
                        <a:spcBef>
                          <a:spcPts val="265"/>
                        </a:spcBef>
                      </a:pPr>
                      <a:r>
                        <a:rPr sz="3200" b="1" spc="-120" dirty="0">
                          <a:latin typeface="Arial"/>
                          <a:cs typeface="Arial"/>
                        </a:rPr>
                        <a:t>Total </a:t>
                      </a:r>
                      <a:r>
                        <a:rPr sz="3200" b="1" spc="-229" dirty="0">
                          <a:latin typeface="Arial"/>
                          <a:cs typeface="Arial"/>
                        </a:rPr>
                        <a:t>Cash</a:t>
                      </a:r>
                      <a:r>
                        <a:rPr sz="3200" b="1" spc="-140" dirty="0">
                          <a:latin typeface="Arial"/>
                          <a:cs typeface="Arial"/>
                        </a:rPr>
                        <a:t> </a:t>
                      </a:r>
                      <a:r>
                        <a:rPr sz="3200" b="1" spc="-30" dirty="0">
                          <a:latin typeface="Arial"/>
                          <a:cs typeface="Arial"/>
                        </a:rPr>
                        <a:t>Inflow</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a:lnSpc>
                          <a:spcPct val="100000"/>
                        </a:lnSpc>
                      </a:pPr>
                      <a:endParaRPr sz="3200" b="1">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937260">
                        <a:lnSpc>
                          <a:spcPct val="100000"/>
                        </a:lnSpc>
                        <a:spcBef>
                          <a:spcPts val="265"/>
                        </a:spcBef>
                      </a:pPr>
                      <a:r>
                        <a:rPr sz="3200" b="1" spc="-100" dirty="0">
                          <a:latin typeface="Arial"/>
                          <a:cs typeface="Arial"/>
                        </a:rPr>
                        <a:t>1,25,750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extLst>
                  <a:ext uri="{0D108BD9-81ED-4DB2-BD59-A6C34878D82A}">
                    <a16:rowId xmlns:a16="http://schemas.microsoft.com/office/drawing/2014/main" val="10006"/>
                  </a:ext>
                </a:extLst>
              </a:tr>
              <a:tr h="770890">
                <a:tc>
                  <a:txBody>
                    <a:bodyPr/>
                    <a:lstStyle/>
                    <a:p>
                      <a:pPr>
                        <a:lnSpc>
                          <a:spcPct val="100000"/>
                        </a:lnSpc>
                      </a:pPr>
                      <a:endParaRPr sz="3200" b="1">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768985" marR="686435" indent="-64135">
                        <a:lnSpc>
                          <a:spcPct val="100000"/>
                        </a:lnSpc>
                        <a:spcBef>
                          <a:spcPts val="265"/>
                        </a:spcBef>
                      </a:pPr>
                      <a:r>
                        <a:rPr sz="3200" b="1" spc="-190" dirty="0">
                          <a:latin typeface="Arial"/>
                          <a:cs typeface="Arial"/>
                        </a:rPr>
                        <a:t>Less: </a:t>
                      </a:r>
                      <a:r>
                        <a:rPr sz="3200" b="1" spc="-229" dirty="0">
                          <a:latin typeface="Arial"/>
                          <a:cs typeface="Arial"/>
                        </a:rPr>
                        <a:t>Cash  </a:t>
                      </a:r>
                      <a:r>
                        <a:rPr sz="3200" b="1" spc="-65" dirty="0">
                          <a:latin typeface="Arial"/>
                          <a:cs typeface="Arial"/>
                        </a:rPr>
                        <a:t>Outflows</a:t>
                      </a:r>
                      <a:endParaRPr sz="3200" b="1"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a:lnSpc>
                          <a:spcPct val="100000"/>
                        </a:lnSpc>
                      </a:pPr>
                      <a:endParaRPr sz="3200" b="1">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937260">
                        <a:lnSpc>
                          <a:spcPct val="100000"/>
                        </a:lnSpc>
                        <a:spcBef>
                          <a:spcPts val="265"/>
                        </a:spcBef>
                      </a:pPr>
                      <a:r>
                        <a:rPr sz="3200" b="1" spc="-100" dirty="0">
                          <a:latin typeface="Arial"/>
                          <a:cs typeface="Arial"/>
                        </a:rPr>
                        <a:t>1,00,000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extLst>
                  <a:ext uri="{0D108BD9-81ED-4DB2-BD59-A6C34878D82A}">
                    <a16:rowId xmlns:a16="http://schemas.microsoft.com/office/drawing/2014/main" val="10007"/>
                  </a:ext>
                </a:extLst>
              </a:tr>
              <a:tr h="435609">
                <a:tc>
                  <a:txBody>
                    <a:bodyPr/>
                    <a:lstStyle/>
                    <a:p>
                      <a:pPr>
                        <a:lnSpc>
                          <a:spcPct val="100000"/>
                        </a:lnSpc>
                      </a:pPr>
                      <a:endParaRPr sz="3200" b="1">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3970" algn="ctr">
                        <a:lnSpc>
                          <a:spcPct val="100000"/>
                        </a:lnSpc>
                        <a:spcBef>
                          <a:spcPts val="265"/>
                        </a:spcBef>
                      </a:pPr>
                      <a:r>
                        <a:rPr sz="3200" b="1" spc="-250" dirty="0">
                          <a:latin typeface="Arial"/>
                          <a:cs typeface="Arial"/>
                        </a:rPr>
                        <a:t>NPV</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a:lnSpc>
                          <a:spcPct val="100000"/>
                        </a:lnSpc>
                      </a:pPr>
                      <a:endParaRPr sz="3200" b="1">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3970" algn="ctr">
                        <a:lnSpc>
                          <a:spcPct val="100000"/>
                        </a:lnSpc>
                        <a:spcBef>
                          <a:spcPts val="265"/>
                        </a:spcBef>
                      </a:pPr>
                      <a:r>
                        <a:rPr sz="3200" b="1" spc="-105" dirty="0">
                          <a:latin typeface="Arial"/>
                          <a:cs typeface="Arial"/>
                        </a:rPr>
                        <a:t>25,750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extLst>
                  <a:ext uri="{0D108BD9-81ED-4DB2-BD59-A6C34878D82A}">
                    <a16:rowId xmlns:a16="http://schemas.microsoft.com/office/drawing/2014/main" val="10008"/>
                  </a:ext>
                </a:extLst>
              </a:tr>
              <a:tr h="699770">
                <a:tc>
                  <a:txBody>
                    <a:bodyPr/>
                    <a:lstStyle/>
                    <a:p>
                      <a:pPr>
                        <a:lnSpc>
                          <a:spcPct val="100000"/>
                        </a:lnSpc>
                      </a:pPr>
                      <a:endParaRPr sz="3200" b="1">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3970" algn="ctr">
                        <a:lnSpc>
                          <a:spcPct val="100000"/>
                        </a:lnSpc>
                        <a:spcBef>
                          <a:spcPts val="270"/>
                        </a:spcBef>
                      </a:pPr>
                      <a:r>
                        <a:rPr sz="3200" b="1" spc="-200" dirty="0">
                          <a:latin typeface="Arial"/>
                          <a:cs typeface="Arial"/>
                        </a:rPr>
                        <a:t>P.I.</a:t>
                      </a:r>
                      <a:endParaRPr sz="3200" b="1">
                        <a:latin typeface="Arial"/>
                        <a:cs typeface="Arial"/>
                      </a:endParaRPr>
                    </a:p>
                  </a:txBody>
                  <a:tcPr marL="0" marR="0" marT="3429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a:lnSpc>
                          <a:spcPct val="100000"/>
                        </a:lnSpc>
                      </a:pPr>
                      <a:endParaRPr sz="3200" b="1">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3335" algn="ctr">
                        <a:lnSpc>
                          <a:spcPct val="100000"/>
                        </a:lnSpc>
                        <a:spcBef>
                          <a:spcPts val="270"/>
                        </a:spcBef>
                      </a:pPr>
                      <a:r>
                        <a:rPr sz="3200" b="1" spc="-105" dirty="0">
                          <a:latin typeface="Arial"/>
                          <a:cs typeface="Arial"/>
                        </a:rPr>
                        <a:t>1.2575</a:t>
                      </a:r>
                      <a:endParaRPr sz="3200" b="1" dirty="0">
                        <a:latin typeface="Arial"/>
                        <a:cs typeface="Arial"/>
                      </a:endParaRPr>
                    </a:p>
                  </a:txBody>
                  <a:tcPr marL="0" marR="0" marT="3429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extLst>
                  <a:ext uri="{0D108BD9-81ED-4DB2-BD59-A6C34878D82A}">
                    <a16:rowId xmlns:a16="http://schemas.microsoft.com/office/drawing/2014/main" val="10009"/>
                  </a:ext>
                </a:extLst>
              </a:tr>
            </a:tbl>
          </a:graphicData>
        </a:graphic>
      </p:graphicFrame>
      <p:sp>
        <p:nvSpPr>
          <p:cNvPr id="6" name="object 6"/>
          <p:cNvSpPr txBox="1">
            <a:spLocks noGrp="1"/>
          </p:cNvSpPr>
          <p:nvPr>
            <p:ph type="title"/>
          </p:nvPr>
        </p:nvSpPr>
        <p:spPr>
          <a:xfrm>
            <a:off x="3916045" y="-21167"/>
            <a:ext cx="5579110" cy="574040"/>
          </a:xfrm>
          <a:prstGeom prst="rect">
            <a:avLst/>
          </a:prstGeom>
        </p:spPr>
        <p:txBody>
          <a:bodyPr vert="horz" wrap="square" lIns="0" tIns="12700" rIns="0" bIns="0" rtlCol="0">
            <a:spAutoFit/>
          </a:bodyPr>
          <a:lstStyle/>
          <a:p>
            <a:pPr marL="12700">
              <a:spcBef>
                <a:spcPts val="100"/>
              </a:spcBef>
            </a:pPr>
            <a:r>
              <a:rPr sz="3600" dirty="0">
                <a:latin typeface="Times New Roman"/>
                <a:cs typeface="Times New Roman"/>
              </a:rPr>
              <a:t>Computation of </a:t>
            </a:r>
            <a:r>
              <a:rPr sz="3600" spc="-5" dirty="0">
                <a:latin typeface="Times New Roman"/>
                <a:cs typeface="Times New Roman"/>
              </a:rPr>
              <a:t>NPV and</a:t>
            </a:r>
            <a:r>
              <a:rPr sz="3600" spc="-135" dirty="0">
                <a:latin typeface="Times New Roman"/>
                <a:cs typeface="Times New Roman"/>
              </a:rPr>
              <a:t> </a:t>
            </a:r>
            <a:r>
              <a:rPr sz="3600" spc="-5" dirty="0">
                <a:latin typeface="Times New Roman"/>
                <a:cs typeface="Times New Roman"/>
              </a:rPr>
              <a:t>PI</a:t>
            </a:r>
            <a:endParaRPr sz="3600" dirty="0">
              <a:latin typeface="Times New Roman"/>
              <a:cs typeface="Times New Roman"/>
            </a:endParaRPr>
          </a:p>
        </p:txBody>
      </p:sp>
      <p:sp>
        <p:nvSpPr>
          <p:cNvPr id="9" name="object 9"/>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36</a:t>
            </a:fld>
            <a:endParaRPr spc="-5" dirty="0"/>
          </a:p>
        </p:txBody>
      </p:sp>
      <p:sp>
        <p:nvSpPr>
          <p:cNvPr id="7" name="Date Placeholder 6">
            <a:extLst>
              <a:ext uri="{FF2B5EF4-FFF2-40B4-BE49-F238E27FC236}">
                <a16:creationId xmlns:a16="http://schemas.microsoft.com/office/drawing/2014/main" id="{753CA8A4-4847-2294-11A9-C6B2EA8F67B4}"/>
              </a:ext>
            </a:extLst>
          </p:cNvPr>
          <p:cNvSpPr>
            <a:spLocks noGrp="1"/>
          </p:cNvSpPr>
          <p:nvPr>
            <p:ph type="dt" sz="half" idx="6"/>
          </p:nvPr>
        </p:nvSpPr>
        <p:spPr/>
        <p:txBody>
          <a:bodyPr/>
          <a:lstStyle/>
          <a:p>
            <a:fld id="{D5ADEB5E-5869-49F1-B852-430DFCB21E23}" type="datetime1">
              <a:rPr lang="en-US" smtClean="0"/>
              <a:t>4/16/2025</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object 9"/>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37</a:t>
            </a:fld>
            <a:endParaRPr spc="-5" dirty="0"/>
          </a:p>
        </p:txBody>
      </p:sp>
      <p:sp>
        <p:nvSpPr>
          <p:cNvPr id="2" name="object 2"/>
          <p:cNvSpPr txBox="1"/>
          <p:nvPr/>
        </p:nvSpPr>
        <p:spPr>
          <a:xfrm>
            <a:off x="4574885" y="1731340"/>
            <a:ext cx="312420" cy="680720"/>
          </a:xfrm>
          <a:prstGeom prst="rect">
            <a:avLst/>
          </a:prstGeom>
        </p:spPr>
        <p:txBody>
          <a:bodyPr vert="horz" wrap="square" lIns="0" tIns="12065" rIns="0" bIns="0" rtlCol="0">
            <a:spAutoFit/>
          </a:bodyPr>
          <a:lstStyle/>
          <a:p>
            <a:pPr marL="12700">
              <a:spcBef>
                <a:spcPts val="95"/>
              </a:spcBef>
            </a:pPr>
            <a:r>
              <a:rPr sz="4300" spc="-140" dirty="0">
                <a:latin typeface="Arial"/>
                <a:cs typeface="Arial"/>
              </a:rPr>
              <a:t>p</a:t>
            </a:r>
            <a:endParaRPr sz="4300">
              <a:latin typeface="Arial"/>
              <a:cs typeface="Arial"/>
            </a:endParaRPr>
          </a:p>
        </p:txBody>
      </p:sp>
      <p:sp>
        <p:nvSpPr>
          <p:cNvPr id="3" name="object 3"/>
          <p:cNvSpPr txBox="1"/>
          <p:nvPr/>
        </p:nvSpPr>
        <p:spPr>
          <a:xfrm>
            <a:off x="3572891" y="1880514"/>
            <a:ext cx="1014730" cy="546100"/>
          </a:xfrm>
          <a:prstGeom prst="rect">
            <a:avLst/>
          </a:prstGeom>
        </p:spPr>
        <p:txBody>
          <a:bodyPr vert="horz" wrap="square" lIns="0" tIns="0" rIns="0" bIns="0" rtlCol="0">
            <a:spAutoFit/>
          </a:bodyPr>
          <a:lstStyle/>
          <a:p>
            <a:pPr>
              <a:lnSpc>
                <a:spcPts val="4085"/>
              </a:lnSpc>
            </a:pPr>
            <a:r>
              <a:rPr sz="4300" spc="-370" dirty="0">
                <a:latin typeface="Arial"/>
                <a:cs typeface="Arial"/>
              </a:rPr>
              <a:t>Com</a:t>
            </a:r>
            <a:endParaRPr sz="4300">
              <a:latin typeface="Arial"/>
              <a:cs typeface="Arial"/>
            </a:endParaRPr>
          </a:p>
        </p:txBody>
      </p:sp>
      <p:sp>
        <p:nvSpPr>
          <p:cNvPr id="4" name="object 4"/>
          <p:cNvSpPr txBox="1"/>
          <p:nvPr/>
        </p:nvSpPr>
        <p:spPr>
          <a:xfrm>
            <a:off x="4874283" y="1880514"/>
            <a:ext cx="1315720" cy="546100"/>
          </a:xfrm>
          <a:prstGeom prst="rect">
            <a:avLst/>
          </a:prstGeom>
        </p:spPr>
        <p:txBody>
          <a:bodyPr vert="horz" wrap="square" lIns="0" tIns="0" rIns="0" bIns="0" rtlCol="0">
            <a:spAutoFit/>
          </a:bodyPr>
          <a:lstStyle/>
          <a:p>
            <a:pPr>
              <a:lnSpc>
                <a:spcPts val="4085"/>
              </a:lnSpc>
            </a:pPr>
            <a:r>
              <a:rPr sz="4300" spc="65" dirty="0">
                <a:latin typeface="Arial"/>
                <a:cs typeface="Arial"/>
              </a:rPr>
              <a:t>u</a:t>
            </a:r>
            <a:r>
              <a:rPr sz="4300" spc="-15" dirty="0">
                <a:latin typeface="Arial"/>
                <a:cs typeface="Arial"/>
              </a:rPr>
              <a:t>t</a:t>
            </a:r>
            <a:r>
              <a:rPr sz="4300" spc="-380" dirty="0">
                <a:latin typeface="Arial"/>
                <a:cs typeface="Arial"/>
              </a:rPr>
              <a:t>a</a:t>
            </a:r>
            <a:r>
              <a:rPr sz="4300" spc="50" dirty="0">
                <a:latin typeface="Arial"/>
                <a:cs typeface="Arial"/>
              </a:rPr>
              <a:t>tio</a:t>
            </a:r>
            <a:endParaRPr sz="4300">
              <a:latin typeface="Arial"/>
              <a:cs typeface="Arial"/>
            </a:endParaRPr>
          </a:p>
        </p:txBody>
      </p:sp>
      <p:sp>
        <p:nvSpPr>
          <p:cNvPr id="5" name="object 5"/>
          <p:cNvSpPr txBox="1"/>
          <p:nvPr/>
        </p:nvSpPr>
        <p:spPr>
          <a:xfrm>
            <a:off x="6189882" y="1880514"/>
            <a:ext cx="1340485" cy="546100"/>
          </a:xfrm>
          <a:prstGeom prst="rect">
            <a:avLst/>
          </a:prstGeom>
        </p:spPr>
        <p:txBody>
          <a:bodyPr vert="horz" wrap="square" lIns="0" tIns="0" rIns="0" bIns="0" rtlCol="0">
            <a:spAutoFit/>
          </a:bodyPr>
          <a:lstStyle/>
          <a:p>
            <a:pPr>
              <a:lnSpc>
                <a:spcPts val="4085"/>
              </a:lnSpc>
            </a:pPr>
            <a:r>
              <a:rPr sz="4300" spc="-135" dirty="0">
                <a:latin typeface="Arial"/>
                <a:cs typeface="Arial"/>
              </a:rPr>
              <a:t>n </a:t>
            </a:r>
            <a:r>
              <a:rPr sz="4300" spc="-10" dirty="0">
                <a:latin typeface="Arial"/>
                <a:cs typeface="Arial"/>
              </a:rPr>
              <a:t>of</a:t>
            </a:r>
            <a:r>
              <a:rPr sz="4300" spc="-409" dirty="0">
                <a:latin typeface="Arial"/>
                <a:cs typeface="Arial"/>
              </a:rPr>
              <a:t> </a:t>
            </a:r>
            <a:r>
              <a:rPr sz="4300" spc="-335" dirty="0">
                <a:latin typeface="Arial"/>
                <a:cs typeface="Arial"/>
              </a:rPr>
              <a:t>N</a:t>
            </a:r>
            <a:endParaRPr sz="4300">
              <a:latin typeface="Arial"/>
              <a:cs typeface="Arial"/>
            </a:endParaRPr>
          </a:p>
        </p:txBody>
      </p:sp>
      <p:sp>
        <p:nvSpPr>
          <p:cNvPr id="6" name="object 6"/>
          <p:cNvSpPr txBox="1"/>
          <p:nvPr/>
        </p:nvSpPr>
        <p:spPr>
          <a:xfrm>
            <a:off x="7529578" y="1880514"/>
            <a:ext cx="1630680" cy="546100"/>
          </a:xfrm>
          <a:prstGeom prst="rect">
            <a:avLst/>
          </a:prstGeom>
        </p:spPr>
        <p:txBody>
          <a:bodyPr vert="horz" wrap="square" lIns="0" tIns="0" rIns="0" bIns="0" rtlCol="0">
            <a:spAutoFit/>
          </a:bodyPr>
          <a:lstStyle/>
          <a:p>
            <a:pPr>
              <a:lnSpc>
                <a:spcPts val="4085"/>
              </a:lnSpc>
            </a:pPr>
            <a:r>
              <a:rPr sz="4300" spc="-550" dirty="0">
                <a:latin typeface="Arial"/>
                <a:cs typeface="Arial"/>
              </a:rPr>
              <a:t>PV </a:t>
            </a:r>
            <a:r>
              <a:rPr sz="4300" spc="60" dirty="0">
                <a:latin typeface="Arial"/>
                <a:cs typeface="Arial"/>
              </a:rPr>
              <a:t>&amp;</a:t>
            </a:r>
            <a:r>
              <a:rPr sz="4300" spc="-625" dirty="0">
                <a:latin typeface="Arial"/>
                <a:cs typeface="Arial"/>
              </a:rPr>
              <a:t> </a:t>
            </a:r>
            <a:r>
              <a:rPr sz="4300" spc="-380" dirty="0">
                <a:latin typeface="Arial"/>
                <a:cs typeface="Arial"/>
              </a:rPr>
              <a:t>PI</a:t>
            </a:r>
            <a:endParaRPr sz="4300">
              <a:latin typeface="Arial"/>
              <a:cs typeface="Arial"/>
            </a:endParaRPr>
          </a:p>
        </p:txBody>
      </p:sp>
      <p:graphicFrame>
        <p:nvGraphicFramePr>
          <p:cNvPr id="7" name="object 7"/>
          <p:cNvGraphicFramePr>
            <a:graphicFrameLocks noGrp="1"/>
          </p:cNvGraphicFramePr>
          <p:nvPr>
            <p:extLst>
              <p:ext uri="{D42A27DB-BD31-4B8C-83A1-F6EECF244321}">
                <p14:modId xmlns:p14="http://schemas.microsoft.com/office/powerpoint/2010/main" val="4027093358"/>
              </p:ext>
            </p:extLst>
          </p:nvPr>
        </p:nvGraphicFramePr>
        <p:xfrm>
          <a:off x="685800" y="267334"/>
          <a:ext cx="12420600" cy="6889085"/>
        </p:xfrm>
        <a:graphic>
          <a:graphicData uri="http://schemas.openxmlformats.org/drawingml/2006/table">
            <a:tbl>
              <a:tblPr firstRow="1" bandRow="1">
                <a:tableStyleId>{2D5ABB26-0587-4C30-8999-92F81FD0307C}</a:tableStyleId>
              </a:tblPr>
              <a:tblGrid>
                <a:gridCol w="1184663">
                  <a:extLst>
                    <a:ext uri="{9D8B030D-6E8A-4147-A177-3AD203B41FA5}">
                      <a16:colId xmlns:a16="http://schemas.microsoft.com/office/drawing/2014/main" val="20000"/>
                    </a:ext>
                  </a:extLst>
                </a:gridCol>
                <a:gridCol w="2106680">
                  <a:extLst>
                    <a:ext uri="{9D8B030D-6E8A-4147-A177-3AD203B41FA5}">
                      <a16:colId xmlns:a16="http://schemas.microsoft.com/office/drawing/2014/main" val="20001"/>
                    </a:ext>
                  </a:extLst>
                </a:gridCol>
                <a:gridCol w="2093825">
                  <a:extLst>
                    <a:ext uri="{9D8B030D-6E8A-4147-A177-3AD203B41FA5}">
                      <a16:colId xmlns:a16="http://schemas.microsoft.com/office/drawing/2014/main" val="20002"/>
                    </a:ext>
                  </a:extLst>
                </a:gridCol>
                <a:gridCol w="2093825">
                  <a:extLst>
                    <a:ext uri="{9D8B030D-6E8A-4147-A177-3AD203B41FA5}">
                      <a16:colId xmlns:a16="http://schemas.microsoft.com/office/drawing/2014/main" val="20003"/>
                    </a:ext>
                  </a:extLst>
                </a:gridCol>
                <a:gridCol w="2292186">
                  <a:extLst>
                    <a:ext uri="{9D8B030D-6E8A-4147-A177-3AD203B41FA5}">
                      <a16:colId xmlns:a16="http://schemas.microsoft.com/office/drawing/2014/main" val="20004"/>
                    </a:ext>
                  </a:extLst>
                </a:gridCol>
                <a:gridCol w="2446468">
                  <a:extLst>
                    <a:ext uri="{9D8B030D-6E8A-4147-A177-3AD203B41FA5}">
                      <a16:colId xmlns:a16="http://schemas.microsoft.com/office/drawing/2014/main" val="20005"/>
                    </a:ext>
                  </a:extLst>
                </a:gridCol>
                <a:gridCol w="202953">
                  <a:extLst>
                    <a:ext uri="{9D8B030D-6E8A-4147-A177-3AD203B41FA5}">
                      <a16:colId xmlns:a16="http://schemas.microsoft.com/office/drawing/2014/main" val="20006"/>
                    </a:ext>
                  </a:extLst>
                </a:gridCol>
              </a:tblGrid>
              <a:tr h="875517">
                <a:tc gridSpan="7">
                  <a:txBody>
                    <a:bodyPr/>
                    <a:lstStyle/>
                    <a:p>
                      <a:pPr marL="2171700">
                        <a:lnSpc>
                          <a:spcPct val="100000"/>
                        </a:lnSpc>
                        <a:spcBef>
                          <a:spcPts val="315"/>
                        </a:spcBef>
                      </a:pPr>
                      <a:r>
                        <a:rPr sz="4800" b="1" dirty="0">
                          <a:solidFill>
                            <a:srgbClr val="FF0000"/>
                          </a:solidFill>
                          <a:latin typeface="Times New Roman"/>
                          <a:cs typeface="Times New Roman"/>
                        </a:rPr>
                        <a:t>Computation </a:t>
                      </a:r>
                      <a:r>
                        <a:rPr sz="4800" b="1" spc="-5" dirty="0">
                          <a:solidFill>
                            <a:srgbClr val="FF0000"/>
                          </a:solidFill>
                          <a:latin typeface="Times New Roman"/>
                          <a:cs typeface="Times New Roman"/>
                        </a:rPr>
                        <a:t>of</a:t>
                      </a:r>
                      <a:r>
                        <a:rPr sz="4800" b="1" spc="-10" dirty="0">
                          <a:solidFill>
                            <a:srgbClr val="FF0000"/>
                          </a:solidFill>
                          <a:latin typeface="Times New Roman"/>
                          <a:cs typeface="Times New Roman"/>
                        </a:rPr>
                        <a:t> </a:t>
                      </a:r>
                      <a:r>
                        <a:rPr sz="4800" b="1" spc="-5" dirty="0">
                          <a:solidFill>
                            <a:srgbClr val="FF0000"/>
                          </a:solidFill>
                          <a:latin typeface="Times New Roman"/>
                          <a:cs typeface="Times New Roman"/>
                        </a:rPr>
                        <a:t>IRR</a:t>
                      </a:r>
                      <a:endParaRPr sz="4800">
                        <a:latin typeface="Times New Roman"/>
                        <a:cs typeface="Times New Roman"/>
                      </a:endParaRPr>
                    </a:p>
                  </a:txBody>
                  <a:tcPr marL="0" marR="0" marT="40005" marB="0">
                    <a:lnL w="28575">
                      <a:solidFill>
                        <a:srgbClr val="0D40E7"/>
                      </a:solidFill>
                      <a:prstDash val="solid"/>
                    </a:lnL>
                    <a:lnR w="28575">
                      <a:solidFill>
                        <a:srgbClr val="0D40E7"/>
                      </a:solidFill>
                      <a:prstDash val="solid"/>
                    </a:lnR>
                    <a:lnT w="28575">
                      <a:solidFill>
                        <a:srgbClr val="0D40E7"/>
                      </a:solidFill>
                      <a:prstDash val="solid"/>
                    </a:lnT>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980480">
                <a:tc>
                  <a:txBody>
                    <a:bodyPr/>
                    <a:lstStyle/>
                    <a:p>
                      <a:pPr marL="106680">
                        <a:lnSpc>
                          <a:spcPct val="100000"/>
                        </a:lnSpc>
                        <a:spcBef>
                          <a:spcPts val="260"/>
                        </a:spcBef>
                      </a:pPr>
                      <a:r>
                        <a:rPr sz="3200" b="1" spc="-204" dirty="0">
                          <a:latin typeface="Trebuchet MS"/>
                          <a:cs typeface="Trebuchet MS"/>
                        </a:rPr>
                        <a:t>Year</a:t>
                      </a:r>
                      <a:endParaRPr sz="3200">
                        <a:latin typeface="Trebuchet MS"/>
                        <a:cs typeface="Trebuchet MS"/>
                      </a:endParaRPr>
                    </a:p>
                  </a:txBody>
                  <a:tcPr marL="0" marR="0" marT="33020" marB="0">
                    <a:lnL w="38100">
                      <a:solidFill>
                        <a:srgbClr val="0D40E7"/>
                      </a:solidFill>
                      <a:prstDash val="solid"/>
                    </a:lnL>
                    <a:lnR w="12700">
                      <a:solidFill>
                        <a:srgbClr val="4AACC5"/>
                      </a:solidFill>
                      <a:prstDash val="solid"/>
                    </a:lnR>
                    <a:lnB w="12700">
                      <a:solidFill>
                        <a:srgbClr val="4AACC5"/>
                      </a:solidFill>
                      <a:prstDash val="solid"/>
                    </a:lnB>
                    <a:solidFill>
                      <a:srgbClr val="E9F0F5"/>
                    </a:solidFill>
                  </a:tcPr>
                </a:tc>
                <a:tc>
                  <a:txBody>
                    <a:bodyPr/>
                    <a:lstStyle/>
                    <a:p>
                      <a:pPr marL="116839" marR="86360">
                        <a:lnSpc>
                          <a:spcPct val="100000"/>
                        </a:lnSpc>
                        <a:spcBef>
                          <a:spcPts val="260"/>
                        </a:spcBef>
                      </a:pPr>
                      <a:r>
                        <a:rPr sz="3200" b="1" spc="-125" dirty="0">
                          <a:latin typeface="Trebuchet MS"/>
                          <a:cs typeface="Trebuchet MS"/>
                        </a:rPr>
                        <a:t>Cash  </a:t>
                      </a:r>
                      <a:r>
                        <a:rPr sz="3200" b="1" spc="-130" dirty="0">
                          <a:latin typeface="Trebuchet MS"/>
                          <a:cs typeface="Trebuchet MS"/>
                        </a:rPr>
                        <a:t>Flows</a:t>
                      </a:r>
                      <a:r>
                        <a:rPr sz="3200" b="1" spc="-225" dirty="0">
                          <a:latin typeface="Trebuchet MS"/>
                          <a:cs typeface="Trebuchet MS"/>
                        </a:rPr>
                        <a:t> </a:t>
                      </a:r>
                      <a:r>
                        <a:rPr sz="3200" b="1" spc="-130" dirty="0">
                          <a:latin typeface="Trebuchet MS"/>
                          <a:cs typeface="Trebuchet MS"/>
                        </a:rPr>
                        <a:t>(Rs.)</a:t>
                      </a:r>
                      <a:endParaRPr sz="3200">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16839" marR="120650">
                        <a:lnSpc>
                          <a:spcPct val="100000"/>
                        </a:lnSpc>
                        <a:spcBef>
                          <a:spcPts val="260"/>
                        </a:spcBef>
                      </a:pPr>
                      <a:r>
                        <a:rPr sz="3200" b="1" spc="-105" dirty="0">
                          <a:latin typeface="Trebuchet MS"/>
                          <a:cs typeface="Trebuchet MS"/>
                        </a:rPr>
                        <a:t>PV</a:t>
                      </a:r>
                      <a:r>
                        <a:rPr sz="3200" b="1" spc="-220" dirty="0">
                          <a:latin typeface="Trebuchet MS"/>
                          <a:cs typeface="Trebuchet MS"/>
                        </a:rPr>
                        <a:t> </a:t>
                      </a:r>
                      <a:r>
                        <a:rPr sz="3200" b="1" spc="-160" dirty="0">
                          <a:latin typeface="Trebuchet MS"/>
                          <a:cs typeface="Trebuchet MS"/>
                        </a:rPr>
                        <a:t>Factors  </a:t>
                      </a:r>
                      <a:r>
                        <a:rPr sz="3200" b="1" dirty="0">
                          <a:latin typeface="Trebuchet MS"/>
                          <a:cs typeface="Trebuchet MS"/>
                        </a:rPr>
                        <a:t>@19%</a:t>
                      </a:r>
                      <a:endParaRPr sz="3200">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17475" marR="76835">
                        <a:lnSpc>
                          <a:spcPct val="100000"/>
                        </a:lnSpc>
                        <a:spcBef>
                          <a:spcPts val="260"/>
                        </a:spcBef>
                      </a:pPr>
                      <a:r>
                        <a:rPr sz="3200" b="1" spc="-110" dirty="0">
                          <a:latin typeface="Trebuchet MS"/>
                          <a:cs typeface="Trebuchet MS"/>
                        </a:rPr>
                        <a:t>PV </a:t>
                      </a:r>
                      <a:r>
                        <a:rPr sz="3200" b="1" spc="-95" dirty="0">
                          <a:latin typeface="Trebuchet MS"/>
                          <a:cs typeface="Trebuchet MS"/>
                        </a:rPr>
                        <a:t>of </a:t>
                      </a:r>
                      <a:r>
                        <a:rPr sz="3200" b="1" spc="-125" dirty="0">
                          <a:latin typeface="Trebuchet MS"/>
                          <a:cs typeface="Trebuchet MS"/>
                        </a:rPr>
                        <a:t>Cash  </a:t>
                      </a:r>
                      <a:r>
                        <a:rPr sz="3200" b="1" spc="-130" dirty="0">
                          <a:latin typeface="Trebuchet MS"/>
                          <a:cs typeface="Trebuchet MS"/>
                        </a:rPr>
                        <a:t>Flows</a:t>
                      </a:r>
                      <a:r>
                        <a:rPr sz="3200" b="1" spc="-229" dirty="0">
                          <a:latin typeface="Trebuchet MS"/>
                          <a:cs typeface="Trebuchet MS"/>
                        </a:rPr>
                        <a:t> </a:t>
                      </a:r>
                      <a:r>
                        <a:rPr sz="3200" b="1" spc="-130" dirty="0">
                          <a:latin typeface="Trebuchet MS"/>
                          <a:cs typeface="Trebuchet MS"/>
                        </a:rPr>
                        <a:t>(Rs.)</a:t>
                      </a:r>
                      <a:endParaRPr sz="3200">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17475" marR="257175">
                        <a:lnSpc>
                          <a:spcPct val="100000"/>
                        </a:lnSpc>
                        <a:spcBef>
                          <a:spcPts val="260"/>
                        </a:spcBef>
                      </a:pPr>
                      <a:r>
                        <a:rPr sz="3200" b="1" spc="-110" dirty="0">
                          <a:latin typeface="Trebuchet MS"/>
                          <a:cs typeface="Trebuchet MS"/>
                        </a:rPr>
                        <a:t>PV</a:t>
                      </a:r>
                      <a:r>
                        <a:rPr sz="3200" b="1" spc="-215" dirty="0">
                          <a:latin typeface="Trebuchet MS"/>
                          <a:cs typeface="Trebuchet MS"/>
                        </a:rPr>
                        <a:t> </a:t>
                      </a:r>
                      <a:r>
                        <a:rPr sz="3200" b="1" spc="-160" dirty="0">
                          <a:latin typeface="Trebuchet MS"/>
                          <a:cs typeface="Trebuchet MS"/>
                        </a:rPr>
                        <a:t>Factors  </a:t>
                      </a:r>
                      <a:r>
                        <a:rPr sz="3200" b="1" dirty="0">
                          <a:latin typeface="Trebuchet MS"/>
                          <a:cs typeface="Trebuchet MS"/>
                        </a:rPr>
                        <a:t>@18%</a:t>
                      </a:r>
                      <a:endParaRPr sz="3200">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18110" marR="320040">
                        <a:lnSpc>
                          <a:spcPct val="100000"/>
                        </a:lnSpc>
                        <a:spcBef>
                          <a:spcPts val="260"/>
                        </a:spcBef>
                      </a:pPr>
                      <a:r>
                        <a:rPr sz="3200" b="1" spc="-110" dirty="0">
                          <a:latin typeface="Trebuchet MS"/>
                          <a:cs typeface="Trebuchet MS"/>
                        </a:rPr>
                        <a:t>PV </a:t>
                      </a:r>
                      <a:r>
                        <a:rPr sz="3200" b="1" spc="-95" dirty="0">
                          <a:latin typeface="Trebuchet MS"/>
                          <a:cs typeface="Trebuchet MS"/>
                        </a:rPr>
                        <a:t>of </a:t>
                      </a:r>
                      <a:r>
                        <a:rPr sz="3200" b="1" spc="-125" dirty="0">
                          <a:latin typeface="Trebuchet MS"/>
                          <a:cs typeface="Trebuchet MS"/>
                        </a:rPr>
                        <a:t>Cash  </a:t>
                      </a:r>
                      <a:r>
                        <a:rPr sz="3200" b="1" spc="-130" dirty="0">
                          <a:latin typeface="Trebuchet MS"/>
                          <a:cs typeface="Trebuchet MS"/>
                        </a:rPr>
                        <a:t>Flows</a:t>
                      </a:r>
                      <a:r>
                        <a:rPr sz="3200" b="1" spc="-229" dirty="0">
                          <a:latin typeface="Trebuchet MS"/>
                          <a:cs typeface="Trebuchet MS"/>
                        </a:rPr>
                        <a:t> </a:t>
                      </a:r>
                      <a:r>
                        <a:rPr sz="3200" b="1" spc="-130" dirty="0">
                          <a:latin typeface="Trebuchet MS"/>
                          <a:cs typeface="Trebuchet MS"/>
                        </a:rPr>
                        <a:t>(Rs.)</a:t>
                      </a:r>
                      <a:endParaRPr sz="3200">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rowSpan="9">
                  <a:txBody>
                    <a:bodyPr/>
                    <a:lstStyle/>
                    <a:p>
                      <a:pPr>
                        <a:lnSpc>
                          <a:spcPct val="100000"/>
                        </a:lnSpc>
                      </a:pPr>
                      <a:endParaRPr sz="3200">
                        <a:latin typeface="Times New Roman"/>
                        <a:cs typeface="Times New Roman"/>
                      </a:endParaRPr>
                    </a:p>
                  </a:txBody>
                  <a:tcPr marL="0" marR="0" marT="0" marB="0">
                    <a:lnL w="12700">
                      <a:solidFill>
                        <a:srgbClr val="4AACC5"/>
                      </a:solidFill>
                      <a:prstDash val="solid"/>
                    </a:lnL>
                    <a:lnR w="28575">
                      <a:solidFill>
                        <a:srgbClr val="0D40E7"/>
                      </a:solidFill>
                      <a:prstDash val="solid"/>
                    </a:lnR>
                  </a:tcPr>
                </a:tc>
                <a:extLst>
                  <a:ext uri="{0D108BD9-81ED-4DB2-BD59-A6C34878D82A}">
                    <a16:rowId xmlns:a16="http://schemas.microsoft.com/office/drawing/2014/main" val="10001"/>
                  </a:ext>
                </a:extLst>
              </a:tr>
              <a:tr h="506293">
                <a:tc>
                  <a:txBody>
                    <a:bodyPr/>
                    <a:lstStyle/>
                    <a:p>
                      <a:pPr marL="21590" algn="ctr">
                        <a:lnSpc>
                          <a:spcPct val="100000"/>
                        </a:lnSpc>
                        <a:spcBef>
                          <a:spcPts val="260"/>
                        </a:spcBef>
                      </a:pPr>
                      <a:r>
                        <a:rPr sz="3200" dirty="0">
                          <a:latin typeface="Arial"/>
                          <a:cs typeface="Arial"/>
                        </a:rPr>
                        <a:t>1</a:t>
                      </a:r>
                      <a:endParaRPr sz="3200">
                        <a:latin typeface="Arial"/>
                        <a:cs typeface="Arial"/>
                      </a:endParaRPr>
                    </a:p>
                  </a:txBody>
                  <a:tcPr marL="0" marR="0" marT="33020" marB="0">
                    <a:lnL w="38100">
                      <a:solidFill>
                        <a:srgbClr val="0D40E7"/>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020" algn="ctr">
                        <a:lnSpc>
                          <a:spcPct val="100000"/>
                        </a:lnSpc>
                        <a:spcBef>
                          <a:spcPts val="260"/>
                        </a:spcBef>
                      </a:pPr>
                      <a:r>
                        <a:rPr sz="3200" spc="-105" dirty="0">
                          <a:latin typeface="Arial"/>
                          <a:cs typeface="Arial"/>
                        </a:rPr>
                        <a:t>20,000</a:t>
                      </a:r>
                      <a:endParaRPr sz="320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655" algn="ctr">
                        <a:lnSpc>
                          <a:spcPct val="100000"/>
                        </a:lnSpc>
                        <a:spcBef>
                          <a:spcPts val="260"/>
                        </a:spcBef>
                      </a:pPr>
                      <a:r>
                        <a:rPr sz="3200" spc="-100" dirty="0">
                          <a:latin typeface="Arial"/>
                          <a:cs typeface="Arial"/>
                        </a:rPr>
                        <a:t>.84</a:t>
                      </a:r>
                      <a:endParaRPr sz="320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020" algn="ctr">
                        <a:lnSpc>
                          <a:spcPct val="100000"/>
                        </a:lnSpc>
                        <a:spcBef>
                          <a:spcPts val="260"/>
                        </a:spcBef>
                      </a:pPr>
                      <a:r>
                        <a:rPr sz="3200" spc="-105" dirty="0">
                          <a:latin typeface="Arial"/>
                          <a:cs typeface="Arial"/>
                        </a:rPr>
                        <a:t>16,800</a:t>
                      </a:r>
                      <a:endParaRPr sz="320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020" algn="ctr">
                        <a:lnSpc>
                          <a:spcPct val="100000"/>
                        </a:lnSpc>
                        <a:spcBef>
                          <a:spcPts val="260"/>
                        </a:spcBef>
                      </a:pPr>
                      <a:r>
                        <a:rPr sz="3200" spc="-105" dirty="0">
                          <a:latin typeface="Arial"/>
                          <a:cs typeface="Arial"/>
                        </a:rPr>
                        <a:t>.847</a:t>
                      </a:r>
                      <a:endParaRPr sz="320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4290" algn="ctr">
                        <a:lnSpc>
                          <a:spcPct val="100000"/>
                        </a:lnSpc>
                        <a:spcBef>
                          <a:spcPts val="260"/>
                        </a:spcBef>
                      </a:pPr>
                      <a:r>
                        <a:rPr sz="3200" spc="-105" dirty="0">
                          <a:latin typeface="Arial"/>
                          <a:cs typeface="Arial"/>
                        </a:rPr>
                        <a:t>16,940</a:t>
                      </a:r>
                      <a:endParaRPr sz="320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vMerge="1">
                  <a:txBody>
                    <a:bodyPr/>
                    <a:lstStyle/>
                    <a:p>
                      <a:endParaRPr/>
                    </a:p>
                  </a:txBody>
                  <a:tcPr marL="0" marR="0" marT="0" marB="0">
                    <a:lnL w="12700">
                      <a:solidFill>
                        <a:srgbClr val="4AACC5"/>
                      </a:solidFill>
                      <a:prstDash val="solid"/>
                    </a:lnL>
                    <a:lnR w="28575">
                      <a:solidFill>
                        <a:srgbClr val="0D40E7"/>
                      </a:solidFill>
                      <a:prstDash val="solid"/>
                    </a:lnR>
                  </a:tcPr>
                </a:tc>
                <a:extLst>
                  <a:ext uri="{0D108BD9-81ED-4DB2-BD59-A6C34878D82A}">
                    <a16:rowId xmlns:a16="http://schemas.microsoft.com/office/drawing/2014/main" val="10002"/>
                  </a:ext>
                </a:extLst>
              </a:tr>
              <a:tr h="506293">
                <a:tc>
                  <a:txBody>
                    <a:bodyPr/>
                    <a:lstStyle/>
                    <a:p>
                      <a:pPr marL="21590" algn="ctr">
                        <a:lnSpc>
                          <a:spcPct val="100000"/>
                        </a:lnSpc>
                        <a:spcBef>
                          <a:spcPts val="260"/>
                        </a:spcBef>
                      </a:pPr>
                      <a:r>
                        <a:rPr sz="3200" dirty="0">
                          <a:latin typeface="Arial"/>
                          <a:cs typeface="Arial"/>
                        </a:rPr>
                        <a:t>2</a:t>
                      </a:r>
                      <a:endParaRPr sz="3200">
                        <a:latin typeface="Arial"/>
                        <a:cs typeface="Arial"/>
                      </a:endParaRPr>
                    </a:p>
                  </a:txBody>
                  <a:tcPr marL="0" marR="0" marT="33020" marB="0">
                    <a:lnL w="38100">
                      <a:solidFill>
                        <a:srgbClr val="0D40E7"/>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3020" algn="ctr">
                        <a:lnSpc>
                          <a:spcPct val="100000"/>
                        </a:lnSpc>
                        <a:spcBef>
                          <a:spcPts val="260"/>
                        </a:spcBef>
                      </a:pPr>
                      <a:r>
                        <a:rPr sz="3200" spc="-105" dirty="0">
                          <a:latin typeface="Arial"/>
                          <a:cs typeface="Arial"/>
                        </a:rPr>
                        <a:t>30,000</a:t>
                      </a:r>
                      <a:endParaRPr sz="320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1115" algn="ctr">
                        <a:lnSpc>
                          <a:spcPct val="100000"/>
                        </a:lnSpc>
                        <a:spcBef>
                          <a:spcPts val="260"/>
                        </a:spcBef>
                      </a:pPr>
                      <a:r>
                        <a:rPr sz="3200" spc="-105" dirty="0">
                          <a:latin typeface="Arial"/>
                          <a:cs typeface="Arial"/>
                        </a:rPr>
                        <a:t>.706</a:t>
                      </a:r>
                      <a:endParaRPr sz="3200" dirty="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3020" algn="ctr">
                        <a:lnSpc>
                          <a:spcPct val="100000"/>
                        </a:lnSpc>
                        <a:spcBef>
                          <a:spcPts val="260"/>
                        </a:spcBef>
                      </a:pPr>
                      <a:r>
                        <a:rPr sz="3200" spc="-105" dirty="0">
                          <a:latin typeface="Arial"/>
                          <a:cs typeface="Arial"/>
                        </a:rPr>
                        <a:t>21,180</a:t>
                      </a:r>
                      <a:endParaRPr sz="320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3020" algn="ctr">
                        <a:lnSpc>
                          <a:spcPct val="100000"/>
                        </a:lnSpc>
                        <a:spcBef>
                          <a:spcPts val="260"/>
                        </a:spcBef>
                      </a:pPr>
                      <a:r>
                        <a:rPr sz="3200" spc="-105" dirty="0">
                          <a:latin typeface="Arial"/>
                          <a:cs typeface="Arial"/>
                        </a:rPr>
                        <a:t>.718</a:t>
                      </a:r>
                      <a:endParaRPr sz="320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4290" algn="ctr">
                        <a:lnSpc>
                          <a:spcPct val="100000"/>
                        </a:lnSpc>
                        <a:spcBef>
                          <a:spcPts val="260"/>
                        </a:spcBef>
                      </a:pPr>
                      <a:r>
                        <a:rPr sz="3200" spc="-105" dirty="0">
                          <a:latin typeface="Arial"/>
                          <a:cs typeface="Arial"/>
                        </a:rPr>
                        <a:t>21,540</a:t>
                      </a:r>
                      <a:endParaRPr sz="320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vMerge="1">
                  <a:txBody>
                    <a:bodyPr/>
                    <a:lstStyle/>
                    <a:p>
                      <a:endParaRPr/>
                    </a:p>
                  </a:txBody>
                  <a:tcPr marL="0" marR="0" marT="0" marB="0">
                    <a:lnL w="12700">
                      <a:solidFill>
                        <a:srgbClr val="4AACC5"/>
                      </a:solidFill>
                      <a:prstDash val="solid"/>
                    </a:lnL>
                    <a:lnR w="28575">
                      <a:solidFill>
                        <a:srgbClr val="0D40E7"/>
                      </a:solidFill>
                      <a:prstDash val="solid"/>
                    </a:lnR>
                  </a:tcPr>
                </a:tc>
                <a:extLst>
                  <a:ext uri="{0D108BD9-81ED-4DB2-BD59-A6C34878D82A}">
                    <a16:rowId xmlns:a16="http://schemas.microsoft.com/office/drawing/2014/main" val="10003"/>
                  </a:ext>
                </a:extLst>
              </a:tr>
              <a:tr h="506911">
                <a:tc>
                  <a:txBody>
                    <a:bodyPr/>
                    <a:lstStyle/>
                    <a:p>
                      <a:pPr marL="21590" algn="ctr">
                        <a:lnSpc>
                          <a:spcPct val="100000"/>
                        </a:lnSpc>
                        <a:spcBef>
                          <a:spcPts val="265"/>
                        </a:spcBef>
                      </a:pPr>
                      <a:r>
                        <a:rPr sz="3200" dirty="0">
                          <a:latin typeface="Arial"/>
                          <a:cs typeface="Arial"/>
                        </a:rPr>
                        <a:t>3</a:t>
                      </a:r>
                      <a:endParaRPr sz="3200">
                        <a:latin typeface="Arial"/>
                        <a:cs typeface="Arial"/>
                      </a:endParaRPr>
                    </a:p>
                  </a:txBody>
                  <a:tcPr marL="0" marR="0" marT="33655" marB="0">
                    <a:lnL w="38100">
                      <a:solidFill>
                        <a:srgbClr val="0D40E7"/>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020" algn="ctr">
                        <a:lnSpc>
                          <a:spcPct val="100000"/>
                        </a:lnSpc>
                        <a:spcBef>
                          <a:spcPts val="265"/>
                        </a:spcBef>
                      </a:pPr>
                      <a:r>
                        <a:rPr sz="3200" spc="-105" dirty="0">
                          <a:latin typeface="Arial"/>
                          <a:cs typeface="Arial"/>
                        </a:rPr>
                        <a:t>40,000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1115" algn="ctr">
                        <a:lnSpc>
                          <a:spcPct val="100000"/>
                        </a:lnSpc>
                        <a:spcBef>
                          <a:spcPts val="265"/>
                        </a:spcBef>
                      </a:pPr>
                      <a:r>
                        <a:rPr sz="3200" spc="-105" dirty="0">
                          <a:latin typeface="Arial"/>
                          <a:cs typeface="Arial"/>
                        </a:rPr>
                        <a:t>.593</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020" algn="ctr">
                        <a:lnSpc>
                          <a:spcPct val="100000"/>
                        </a:lnSpc>
                        <a:spcBef>
                          <a:spcPts val="265"/>
                        </a:spcBef>
                      </a:pPr>
                      <a:r>
                        <a:rPr sz="3200" spc="-105" dirty="0">
                          <a:latin typeface="Arial"/>
                          <a:cs typeface="Arial"/>
                        </a:rPr>
                        <a:t>23,720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020" algn="ctr">
                        <a:lnSpc>
                          <a:spcPct val="100000"/>
                        </a:lnSpc>
                        <a:spcBef>
                          <a:spcPts val="265"/>
                        </a:spcBef>
                      </a:pPr>
                      <a:r>
                        <a:rPr sz="3200" spc="-105" dirty="0">
                          <a:latin typeface="Arial"/>
                          <a:cs typeface="Arial"/>
                        </a:rPr>
                        <a:t>.609</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4290" algn="ctr">
                        <a:lnSpc>
                          <a:spcPct val="100000"/>
                        </a:lnSpc>
                        <a:spcBef>
                          <a:spcPts val="265"/>
                        </a:spcBef>
                      </a:pPr>
                      <a:r>
                        <a:rPr sz="3200" spc="-105" dirty="0">
                          <a:latin typeface="Arial"/>
                          <a:cs typeface="Arial"/>
                        </a:rPr>
                        <a:t>24,360</a:t>
                      </a:r>
                      <a:endParaRPr sz="3200"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vMerge="1">
                  <a:txBody>
                    <a:bodyPr/>
                    <a:lstStyle/>
                    <a:p>
                      <a:endParaRPr/>
                    </a:p>
                  </a:txBody>
                  <a:tcPr marL="0" marR="0" marT="0" marB="0">
                    <a:lnL w="12700">
                      <a:solidFill>
                        <a:srgbClr val="4AACC5"/>
                      </a:solidFill>
                      <a:prstDash val="solid"/>
                    </a:lnL>
                    <a:lnR w="28575">
                      <a:solidFill>
                        <a:srgbClr val="0D40E7"/>
                      </a:solidFill>
                      <a:prstDash val="solid"/>
                    </a:lnR>
                  </a:tcPr>
                </a:tc>
                <a:extLst>
                  <a:ext uri="{0D108BD9-81ED-4DB2-BD59-A6C34878D82A}">
                    <a16:rowId xmlns:a16="http://schemas.microsoft.com/office/drawing/2014/main" val="10004"/>
                  </a:ext>
                </a:extLst>
              </a:tr>
              <a:tr h="506911">
                <a:tc>
                  <a:txBody>
                    <a:bodyPr/>
                    <a:lstStyle/>
                    <a:p>
                      <a:pPr marL="21590" algn="ctr">
                        <a:lnSpc>
                          <a:spcPct val="100000"/>
                        </a:lnSpc>
                        <a:spcBef>
                          <a:spcPts val="265"/>
                        </a:spcBef>
                      </a:pPr>
                      <a:r>
                        <a:rPr sz="3200" dirty="0">
                          <a:latin typeface="Arial"/>
                          <a:cs typeface="Arial"/>
                        </a:rPr>
                        <a:t>4</a:t>
                      </a:r>
                      <a:endParaRPr sz="3200">
                        <a:latin typeface="Arial"/>
                        <a:cs typeface="Arial"/>
                      </a:endParaRPr>
                    </a:p>
                  </a:txBody>
                  <a:tcPr marL="0" marR="0" marT="33655" marB="0">
                    <a:lnL w="38100">
                      <a:solidFill>
                        <a:srgbClr val="0D40E7"/>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3020" algn="ctr">
                        <a:lnSpc>
                          <a:spcPct val="100000"/>
                        </a:lnSpc>
                        <a:spcBef>
                          <a:spcPts val="265"/>
                        </a:spcBef>
                      </a:pPr>
                      <a:r>
                        <a:rPr sz="3200" spc="-105" dirty="0">
                          <a:latin typeface="Arial"/>
                          <a:cs typeface="Arial"/>
                        </a:rPr>
                        <a:t>50,000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1115" algn="ctr">
                        <a:lnSpc>
                          <a:spcPct val="100000"/>
                        </a:lnSpc>
                        <a:spcBef>
                          <a:spcPts val="265"/>
                        </a:spcBef>
                      </a:pPr>
                      <a:r>
                        <a:rPr sz="3200" spc="-105" dirty="0">
                          <a:latin typeface="Arial"/>
                          <a:cs typeface="Arial"/>
                        </a:rPr>
                        <a:t>.499</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3020" algn="ctr">
                        <a:lnSpc>
                          <a:spcPct val="100000"/>
                        </a:lnSpc>
                        <a:spcBef>
                          <a:spcPts val="265"/>
                        </a:spcBef>
                      </a:pPr>
                      <a:r>
                        <a:rPr sz="3200" spc="-105" dirty="0">
                          <a:latin typeface="Arial"/>
                          <a:cs typeface="Arial"/>
                        </a:rPr>
                        <a:t>24,950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3020" algn="ctr">
                        <a:lnSpc>
                          <a:spcPct val="100000"/>
                        </a:lnSpc>
                        <a:spcBef>
                          <a:spcPts val="265"/>
                        </a:spcBef>
                      </a:pPr>
                      <a:r>
                        <a:rPr sz="3200" spc="-105" dirty="0">
                          <a:latin typeface="Arial"/>
                          <a:cs typeface="Arial"/>
                        </a:rPr>
                        <a:t>.516</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4290" algn="ctr">
                        <a:lnSpc>
                          <a:spcPct val="100000"/>
                        </a:lnSpc>
                        <a:spcBef>
                          <a:spcPts val="265"/>
                        </a:spcBef>
                      </a:pPr>
                      <a:r>
                        <a:rPr sz="3200" spc="-105" dirty="0">
                          <a:latin typeface="Arial"/>
                          <a:cs typeface="Arial"/>
                        </a:rPr>
                        <a:t>25,800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vMerge="1">
                  <a:txBody>
                    <a:bodyPr/>
                    <a:lstStyle/>
                    <a:p>
                      <a:endParaRPr/>
                    </a:p>
                  </a:txBody>
                  <a:tcPr marL="0" marR="0" marT="0" marB="0">
                    <a:lnL w="12700">
                      <a:solidFill>
                        <a:srgbClr val="4AACC5"/>
                      </a:solidFill>
                      <a:prstDash val="solid"/>
                    </a:lnL>
                    <a:lnR w="28575">
                      <a:solidFill>
                        <a:srgbClr val="0D40E7"/>
                      </a:solidFill>
                      <a:prstDash val="solid"/>
                    </a:lnR>
                  </a:tcPr>
                </a:tc>
                <a:extLst>
                  <a:ext uri="{0D108BD9-81ED-4DB2-BD59-A6C34878D82A}">
                    <a16:rowId xmlns:a16="http://schemas.microsoft.com/office/drawing/2014/main" val="10005"/>
                  </a:ext>
                </a:extLst>
              </a:tr>
              <a:tr h="506911">
                <a:tc>
                  <a:txBody>
                    <a:bodyPr/>
                    <a:lstStyle/>
                    <a:p>
                      <a:pPr marL="21590" algn="ctr">
                        <a:lnSpc>
                          <a:spcPct val="100000"/>
                        </a:lnSpc>
                        <a:spcBef>
                          <a:spcPts val="265"/>
                        </a:spcBef>
                      </a:pPr>
                      <a:r>
                        <a:rPr sz="3200" dirty="0">
                          <a:latin typeface="Arial"/>
                          <a:cs typeface="Arial"/>
                        </a:rPr>
                        <a:t>5</a:t>
                      </a:r>
                      <a:endParaRPr sz="3200">
                        <a:latin typeface="Arial"/>
                        <a:cs typeface="Arial"/>
                      </a:endParaRPr>
                    </a:p>
                  </a:txBody>
                  <a:tcPr marL="0" marR="0" marT="33655" marB="0">
                    <a:lnL w="38100">
                      <a:solidFill>
                        <a:srgbClr val="0D40E7"/>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020" algn="ctr">
                        <a:lnSpc>
                          <a:spcPct val="100000"/>
                        </a:lnSpc>
                        <a:spcBef>
                          <a:spcPts val="265"/>
                        </a:spcBef>
                      </a:pPr>
                      <a:r>
                        <a:rPr sz="3200" spc="-105" dirty="0">
                          <a:latin typeface="Arial"/>
                          <a:cs typeface="Arial"/>
                        </a:rPr>
                        <a:t>30,000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655" algn="ctr">
                        <a:lnSpc>
                          <a:spcPct val="100000"/>
                        </a:lnSpc>
                        <a:spcBef>
                          <a:spcPts val="265"/>
                        </a:spcBef>
                      </a:pPr>
                      <a:r>
                        <a:rPr sz="3200" spc="-100" dirty="0">
                          <a:latin typeface="Arial"/>
                          <a:cs typeface="Arial"/>
                        </a:rPr>
                        <a:t>.42</a:t>
                      </a:r>
                      <a:r>
                        <a:rPr lang="en-US" sz="3200" spc="-100" dirty="0">
                          <a:latin typeface="Arial"/>
                          <a:cs typeface="Arial"/>
                        </a:rPr>
                        <a:t>0</a:t>
                      </a:r>
                      <a:endParaRPr sz="3200"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020" algn="ctr">
                        <a:lnSpc>
                          <a:spcPct val="100000"/>
                        </a:lnSpc>
                        <a:spcBef>
                          <a:spcPts val="265"/>
                        </a:spcBef>
                      </a:pPr>
                      <a:r>
                        <a:rPr sz="3200" spc="-105" dirty="0">
                          <a:latin typeface="Arial"/>
                          <a:cs typeface="Arial"/>
                        </a:rPr>
                        <a:t>12,600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020" algn="ctr">
                        <a:lnSpc>
                          <a:spcPct val="100000"/>
                        </a:lnSpc>
                        <a:spcBef>
                          <a:spcPts val="265"/>
                        </a:spcBef>
                      </a:pPr>
                      <a:r>
                        <a:rPr sz="3200" spc="-105" dirty="0">
                          <a:latin typeface="Arial"/>
                          <a:cs typeface="Arial"/>
                        </a:rPr>
                        <a:t>.437</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4290" algn="ctr">
                        <a:lnSpc>
                          <a:spcPct val="100000"/>
                        </a:lnSpc>
                        <a:spcBef>
                          <a:spcPts val="265"/>
                        </a:spcBef>
                      </a:pPr>
                      <a:r>
                        <a:rPr sz="3200" spc="-105" dirty="0">
                          <a:latin typeface="Arial"/>
                          <a:cs typeface="Arial"/>
                        </a:rPr>
                        <a:t>13,110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vMerge="1">
                  <a:txBody>
                    <a:bodyPr/>
                    <a:lstStyle/>
                    <a:p>
                      <a:endParaRPr/>
                    </a:p>
                  </a:txBody>
                  <a:tcPr marL="0" marR="0" marT="0" marB="0">
                    <a:lnL w="12700">
                      <a:solidFill>
                        <a:srgbClr val="4AACC5"/>
                      </a:solidFill>
                      <a:prstDash val="solid"/>
                    </a:lnL>
                    <a:lnR w="28575">
                      <a:solidFill>
                        <a:srgbClr val="0D40E7"/>
                      </a:solidFill>
                      <a:prstDash val="solid"/>
                    </a:lnR>
                  </a:tcPr>
                </a:tc>
                <a:extLst>
                  <a:ext uri="{0D108BD9-81ED-4DB2-BD59-A6C34878D82A}">
                    <a16:rowId xmlns:a16="http://schemas.microsoft.com/office/drawing/2014/main" val="10006"/>
                  </a:ext>
                </a:extLst>
              </a:tr>
              <a:tr h="509381">
                <a:tc gridSpan="3">
                  <a:txBody>
                    <a:bodyPr/>
                    <a:lstStyle/>
                    <a:p>
                      <a:pPr marL="911860">
                        <a:lnSpc>
                          <a:spcPct val="100000"/>
                        </a:lnSpc>
                        <a:spcBef>
                          <a:spcPts val="265"/>
                        </a:spcBef>
                      </a:pPr>
                      <a:r>
                        <a:rPr sz="3200" spc="-120" dirty="0">
                          <a:latin typeface="Arial"/>
                          <a:cs typeface="Arial"/>
                        </a:rPr>
                        <a:t>Total </a:t>
                      </a:r>
                      <a:r>
                        <a:rPr sz="3200" spc="-229" dirty="0">
                          <a:latin typeface="Arial"/>
                          <a:cs typeface="Arial"/>
                        </a:rPr>
                        <a:t>Cash</a:t>
                      </a:r>
                      <a:r>
                        <a:rPr sz="3200" spc="-125" dirty="0">
                          <a:latin typeface="Arial"/>
                          <a:cs typeface="Arial"/>
                        </a:rPr>
                        <a:t> </a:t>
                      </a:r>
                      <a:r>
                        <a:rPr sz="3200" spc="-30" dirty="0">
                          <a:latin typeface="Arial"/>
                          <a:cs typeface="Arial"/>
                        </a:rPr>
                        <a:t>Inflow</a:t>
                      </a:r>
                      <a:endParaRPr sz="3200">
                        <a:latin typeface="Arial"/>
                        <a:cs typeface="Arial"/>
                      </a:endParaRPr>
                    </a:p>
                  </a:txBody>
                  <a:tcPr marL="0" marR="0" marT="33655" marB="0">
                    <a:lnL w="38100">
                      <a:solidFill>
                        <a:srgbClr val="0D40E7"/>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hMerge="1">
                  <a:txBody>
                    <a:bodyPr/>
                    <a:lstStyle/>
                    <a:p>
                      <a:endParaRPr/>
                    </a:p>
                  </a:txBody>
                  <a:tcPr marL="0" marR="0" marT="0" marB="0"/>
                </a:tc>
                <a:tc hMerge="1">
                  <a:txBody>
                    <a:bodyPr/>
                    <a:lstStyle/>
                    <a:p>
                      <a:endParaRPr/>
                    </a:p>
                  </a:txBody>
                  <a:tcPr marL="0" marR="0" marT="0" marB="0"/>
                </a:tc>
                <a:tc>
                  <a:txBody>
                    <a:bodyPr/>
                    <a:lstStyle/>
                    <a:p>
                      <a:pPr marL="33020" algn="ctr">
                        <a:lnSpc>
                          <a:spcPct val="100000"/>
                        </a:lnSpc>
                        <a:spcBef>
                          <a:spcPts val="265"/>
                        </a:spcBef>
                      </a:pPr>
                      <a:r>
                        <a:rPr sz="3200" spc="-105" dirty="0">
                          <a:latin typeface="Arial"/>
                          <a:cs typeface="Arial"/>
                        </a:rPr>
                        <a:t>99,250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a:lnSpc>
                          <a:spcPct val="100000"/>
                        </a:lnSpc>
                      </a:pPr>
                      <a:endParaRPr sz="3200">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3020" algn="ctr">
                        <a:lnSpc>
                          <a:spcPct val="100000"/>
                        </a:lnSpc>
                        <a:spcBef>
                          <a:spcPts val="265"/>
                        </a:spcBef>
                      </a:pPr>
                      <a:r>
                        <a:rPr sz="3200" spc="-100" dirty="0">
                          <a:latin typeface="Arial"/>
                          <a:cs typeface="Arial"/>
                        </a:rPr>
                        <a:t>1,01,750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vMerge="1">
                  <a:txBody>
                    <a:bodyPr/>
                    <a:lstStyle/>
                    <a:p>
                      <a:endParaRPr/>
                    </a:p>
                  </a:txBody>
                  <a:tcPr marL="0" marR="0" marT="0" marB="0">
                    <a:lnL w="12700">
                      <a:solidFill>
                        <a:srgbClr val="4AACC5"/>
                      </a:solidFill>
                      <a:prstDash val="solid"/>
                    </a:lnL>
                    <a:lnR w="28575">
                      <a:solidFill>
                        <a:srgbClr val="0D40E7"/>
                      </a:solidFill>
                      <a:prstDash val="solid"/>
                    </a:lnR>
                  </a:tcPr>
                </a:tc>
                <a:extLst>
                  <a:ext uri="{0D108BD9-81ED-4DB2-BD59-A6C34878D82A}">
                    <a16:rowId xmlns:a16="http://schemas.microsoft.com/office/drawing/2014/main" val="10007"/>
                  </a:ext>
                </a:extLst>
              </a:tr>
              <a:tr h="592734">
                <a:tc gridSpan="3">
                  <a:txBody>
                    <a:bodyPr/>
                    <a:lstStyle/>
                    <a:p>
                      <a:pPr marL="757555">
                        <a:lnSpc>
                          <a:spcPct val="100000"/>
                        </a:lnSpc>
                        <a:spcBef>
                          <a:spcPts val="265"/>
                        </a:spcBef>
                        <a:tabLst>
                          <a:tab pos="1360805" algn="l"/>
                        </a:tabLst>
                      </a:pPr>
                      <a:r>
                        <a:rPr sz="3200" spc="-229" dirty="0">
                          <a:latin typeface="Arial"/>
                          <a:cs typeface="Arial"/>
                        </a:rPr>
                        <a:t>Less	</a:t>
                      </a:r>
                      <a:r>
                        <a:rPr sz="3200" spc="-225" dirty="0">
                          <a:latin typeface="Arial"/>
                          <a:cs typeface="Arial"/>
                        </a:rPr>
                        <a:t>Cash</a:t>
                      </a:r>
                      <a:r>
                        <a:rPr sz="3200" spc="-130" dirty="0">
                          <a:latin typeface="Arial"/>
                          <a:cs typeface="Arial"/>
                        </a:rPr>
                        <a:t> </a:t>
                      </a:r>
                      <a:r>
                        <a:rPr sz="3200" spc="-65" dirty="0">
                          <a:latin typeface="Arial"/>
                          <a:cs typeface="Arial"/>
                        </a:rPr>
                        <a:t>Outflows</a:t>
                      </a:r>
                      <a:endParaRPr sz="3200">
                        <a:latin typeface="Arial"/>
                        <a:cs typeface="Arial"/>
                      </a:endParaRPr>
                    </a:p>
                  </a:txBody>
                  <a:tcPr marL="0" marR="0" marT="33655" marB="0">
                    <a:lnL w="38100">
                      <a:solidFill>
                        <a:srgbClr val="0D40E7"/>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hMerge="1">
                  <a:txBody>
                    <a:bodyPr/>
                    <a:lstStyle/>
                    <a:p>
                      <a:endParaRPr/>
                    </a:p>
                  </a:txBody>
                  <a:tcPr marL="0" marR="0" marT="0" marB="0"/>
                </a:tc>
                <a:tc hMerge="1">
                  <a:txBody>
                    <a:bodyPr/>
                    <a:lstStyle/>
                    <a:p>
                      <a:endParaRPr/>
                    </a:p>
                  </a:txBody>
                  <a:tcPr marL="0" marR="0" marT="0" marB="0"/>
                </a:tc>
                <a:tc>
                  <a:txBody>
                    <a:bodyPr/>
                    <a:lstStyle/>
                    <a:p>
                      <a:pPr marL="34290" algn="ctr">
                        <a:lnSpc>
                          <a:spcPct val="100000"/>
                        </a:lnSpc>
                        <a:spcBef>
                          <a:spcPts val="265"/>
                        </a:spcBef>
                      </a:pPr>
                      <a:r>
                        <a:rPr sz="3200" spc="-100" dirty="0">
                          <a:latin typeface="Arial"/>
                          <a:cs typeface="Arial"/>
                        </a:rPr>
                        <a:t>1,00,000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a:lnSpc>
                          <a:spcPct val="100000"/>
                        </a:lnSpc>
                      </a:pPr>
                      <a:endParaRPr sz="3200">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020" algn="ctr">
                        <a:lnSpc>
                          <a:spcPct val="100000"/>
                        </a:lnSpc>
                        <a:spcBef>
                          <a:spcPts val="265"/>
                        </a:spcBef>
                      </a:pPr>
                      <a:r>
                        <a:rPr sz="3200" spc="-100" dirty="0">
                          <a:latin typeface="Arial"/>
                          <a:cs typeface="Arial"/>
                        </a:rPr>
                        <a:t>1,00,000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vMerge="1">
                  <a:txBody>
                    <a:bodyPr/>
                    <a:lstStyle/>
                    <a:p>
                      <a:endParaRPr/>
                    </a:p>
                  </a:txBody>
                  <a:tcPr marL="0" marR="0" marT="0" marB="0">
                    <a:lnL w="12700">
                      <a:solidFill>
                        <a:srgbClr val="4AACC5"/>
                      </a:solidFill>
                      <a:prstDash val="solid"/>
                    </a:lnL>
                    <a:lnR w="28575">
                      <a:solidFill>
                        <a:srgbClr val="0D40E7"/>
                      </a:solidFill>
                      <a:prstDash val="solid"/>
                    </a:lnR>
                  </a:tcPr>
                </a:tc>
                <a:extLst>
                  <a:ext uri="{0D108BD9-81ED-4DB2-BD59-A6C34878D82A}">
                    <a16:rowId xmlns:a16="http://schemas.microsoft.com/office/drawing/2014/main" val="10008"/>
                  </a:ext>
                </a:extLst>
              </a:tr>
              <a:tr h="506911">
                <a:tc gridSpan="3">
                  <a:txBody>
                    <a:bodyPr/>
                    <a:lstStyle/>
                    <a:p>
                      <a:pPr marL="23495" algn="ctr">
                        <a:lnSpc>
                          <a:spcPct val="100000"/>
                        </a:lnSpc>
                        <a:spcBef>
                          <a:spcPts val="265"/>
                        </a:spcBef>
                      </a:pPr>
                      <a:r>
                        <a:rPr sz="3200" spc="-250" dirty="0">
                          <a:latin typeface="Arial"/>
                          <a:cs typeface="Arial"/>
                        </a:rPr>
                        <a:t>NPV</a:t>
                      </a:r>
                      <a:endParaRPr sz="3200">
                        <a:latin typeface="Arial"/>
                        <a:cs typeface="Arial"/>
                      </a:endParaRPr>
                    </a:p>
                  </a:txBody>
                  <a:tcPr marL="0" marR="0" marT="33655" marB="0">
                    <a:lnL w="38100">
                      <a:solidFill>
                        <a:srgbClr val="0D40E7"/>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hMerge="1">
                  <a:txBody>
                    <a:bodyPr/>
                    <a:lstStyle/>
                    <a:p>
                      <a:endParaRPr/>
                    </a:p>
                  </a:txBody>
                  <a:tcPr marL="0" marR="0" marT="0" marB="0"/>
                </a:tc>
                <a:tc hMerge="1">
                  <a:txBody>
                    <a:bodyPr/>
                    <a:lstStyle/>
                    <a:p>
                      <a:endParaRPr/>
                    </a:p>
                  </a:txBody>
                  <a:tcPr marL="0" marR="0" marT="0" marB="0"/>
                </a:tc>
                <a:tc>
                  <a:txBody>
                    <a:bodyPr/>
                    <a:lstStyle/>
                    <a:p>
                      <a:pPr marL="32384" algn="ctr">
                        <a:lnSpc>
                          <a:spcPct val="100000"/>
                        </a:lnSpc>
                        <a:spcBef>
                          <a:spcPts val="265"/>
                        </a:spcBef>
                      </a:pPr>
                      <a:r>
                        <a:rPr sz="3200" spc="-95" dirty="0">
                          <a:latin typeface="Arial"/>
                          <a:cs typeface="Arial"/>
                        </a:rPr>
                        <a:t>(-)750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a:lnSpc>
                          <a:spcPct val="100000"/>
                        </a:lnSpc>
                      </a:pPr>
                      <a:endParaRPr sz="3200">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3655" algn="ctr">
                        <a:lnSpc>
                          <a:spcPct val="100000"/>
                        </a:lnSpc>
                        <a:spcBef>
                          <a:spcPts val="265"/>
                        </a:spcBef>
                      </a:pPr>
                      <a:r>
                        <a:rPr sz="3200" spc="-120" dirty="0">
                          <a:latin typeface="Arial"/>
                          <a:cs typeface="Arial"/>
                        </a:rPr>
                        <a:t>(+)1750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vMerge="1">
                  <a:txBody>
                    <a:bodyPr/>
                    <a:lstStyle/>
                    <a:p>
                      <a:endParaRPr/>
                    </a:p>
                  </a:txBody>
                  <a:tcPr marL="0" marR="0" marT="0" marB="0">
                    <a:lnL w="12700">
                      <a:solidFill>
                        <a:srgbClr val="4AACC5"/>
                      </a:solidFill>
                      <a:prstDash val="solid"/>
                    </a:lnL>
                    <a:lnR w="28575">
                      <a:solidFill>
                        <a:srgbClr val="0D40E7"/>
                      </a:solidFill>
                      <a:prstDash val="solid"/>
                    </a:lnR>
                  </a:tcPr>
                </a:tc>
                <a:extLst>
                  <a:ext uri="{0D108BD9-81ED-4DB2-BD59-A6C34878D82A}">
                    <a16:rowId xmlns:a16="http://schemas.microsoft.com/office/drawing/2014/main" val="10009"/>
                  </a:ext>
                </a:extLst>
              </a:tr>
              <a:tr h="764379">
                <a:tc gridSpan="7">
                  <a:txBody>
                    <a:bodyPr/>
                    <a:lstStyle/>
                    <a:p>
                      <a:pPr>
                        <a:lnSpc>
                          <a:spcPct val="100000"/>
                        </a:lnSpc>
                      </a:pPr>
                      <a:endParaRPr sz="3200" dirty="0">
                        <a:latin typeface="Times New Roman"/>
                        <a:cs typeface="Times New Roman"/>
                      </a:endParaRPr>
                    </a:p>
                  </a:txBody>
                  <a:tcPr marL="0" marR="0" marT="0" marB="0">
                    <a:lnL w="28575">
                      <a:solidFill>
                        <a:srgbClr val="0D40E7"/>
                      </a:solidFill>
                      <a:prstDash val="solid"/>
                    </a:lnL>
                    <a:lnR w="28575">
                      <a:solidFill>
                        <a:srgbClr val="0D40E7"/>
                      </a:solidFill>
                      <a:prstDash val="solid"/>
                    </a:lnR>
                    <a:lnT w="12700" cap="flat" cmpd="sng" algn="ctr">
                      <a:solidFill>
                        <a:srgbClr val="4AACC5"/>
                      </a:solidFill>
                      <a:prstDash val="solid"/>
                      <a:round/>
                      <a:headEnd type="none" w="med" len="med"/>
                      <a:tailEnd type="none" w="med" len="med"/>
                    </a:lnT>
                    <a:lnB w="28575">
                      <a:solidFill>
                        <a:srgbClr val="0D40E7"/>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10"/>
                  </a:ext>
                </a:extLst>
              </a:tr>
            </a:tbl>
          </a:graphicData>
        </a:graphic>
      </p:graphicFrame>
      <p:sp>
        <p:nvSpPr>
          <p:cNvPr id="8" name="Date Placeholder 7">
            <a:extLst>
              <a:ext uri="{FF2B5EF4-FFF2-40B4-BE49-F238E27FC236}">
                <a16:creationId xmlns:a16="http://schemas.microsoft.com/office/drawing/2014/main" id="{3DB41203-2845-C4FB-2ED3-06D8DAE0801D}"/>
              </a:ext>
            </a:extLst>
          </p:cNvPr>
          <p:cNvSpPr>
            <a:spLocks noGrp="1"/>
          </p:cNvSpPr>
          <p:nvPr>
            <p:ph type="dt" sz="half" idx="6"/>
          </p:nvPr>
        </p:nvSpPr>
        <p:spPr/>
        <p:txBody>
          <a:bodyPr/>
          <a:lstStyle/>
          <a:p>
            <a:fld id="{8A0EDFF3-B343-4CAB-A6DC-47DA58BF7DFB}" type="datetime1">
              <a:rPr lang="en-US" smtClean="0"/>
              <a:t>4/16/2025</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532804" y="571500"/>
            <a:ext cx="7892923" cy="689932"/>
          </a:xfrm>
          <a:prstGeom prst="rect">
            <a:avLst/>
          </a:prstGeom>
        </p:spPr>
        <p:txBody>
          <a:bodyPr vert="horz" wrap="square" lIns="0" tIns="12700" rIns="0" bIns="0" rtlCol="0">
            <a:spAutoFit/>
          </a:bodyPr>
          <a:lstStyle/>
          <a:p>
            <a:pPr marL="12700">
              <a:spcBef>
                <a:spcPts val="100"/>
              </a:spcBef>
            </a:pPr>
            <a:r>
              <a:rPr sz="4400" dirty="0">
                <a:solidFill>
                  <a:schemeClr val="tx1"/>
                </a:solidFill>
                <a:latin typeface="Times New Roman"/>
                <a:cs typeface="Times New Roman"/>
              </a:rPr>
              <a:t>Computation of </a:t>
            </a:r>
            <a:r>
              <a:rPr sz="4400" spc="-5" dirty="0">
                <a:solidFill>
                  <a:schemeClr val="tx1"/>
                </a:solidFill>
                <a:latin typeface="Times New Roman"/>
                <a:cs typeface="Times New Roman"/>
              </a:rPr>
              <a:t>IRR</a:t>
            </a:r>
            <a:r>
              <a:rPr sz="4400" spc="-65" dirty="0">
                <a:solidFill>
                  <a:schemeClr val="tx1"/>
                </a:solidFill>
                <a:latin typeface="Times New Roman"/>
                <a:cs typeface="Times New Roman"/>
              </a:rPr>
              <a:t> </a:t>
            </a:r>
            <a:r>
              <a:rPr sz="4400" spc="-5" dirty="0">
                <a:solidFill>
                  <a:schemeClr val="tx1"/>
                </a:solidFill>
                <a:latin typeface="Times New Roman"/>
                <a:cs typeface="Times New Roman"/>
              </a:rPr>
              <a:t>Contd..</a:t>
            </a:r>
            <a:endParaRPr sz="4400" dirty="0">
              <a:solidFill>
                <a:schemeClr val="tx1"/>
              </a:solidFill>
              <a:latin typeface="Times New Roman"/>
              <a:cs typeface="Times New Roman"/>
            </a:endParaRPr>
          </a:p>
        </p:txBody>
      </p:sp>
      <p:sp>
        <p:nvSpPr>
          <p:cNvPr id="4" name="object 4"/>
          <p:cNvSpPr/>
          <p:nvPr/>
        </p:nvSpPr>
        <p:spPr>
          <a:xfrm>
            <a:off x="1676400" y="2095500"/>
            <a:ext cx="10439400" cy="4114800"/>
          </a:xfrm>
          <a:prstGeom prst="rect">
            <a:avLst/>
          </a:prstGeom>
          <a:blipFill>
            <a:blip r:embed="rId2" cstate="print"/>
            <a:stretch>
              <a:fillRect/>
            </a:stretch>
          </a:blipFill>
        </p:spPr>
        <p:txBody>
          <a:bodyPr wrap="square" lIns="0" tIns="0" rIns="0" bIns="0" rtlCol="0"/>
          <a:lstStyle/>
          <a:p>
            <a:endParaRPr/>
          </a:p>
        </p:txBody>
      </p:sp>
      <p:sp>
        <p:nvSpPr>
          <p:cNvPr id="6" name="object 6"/>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38</a:t>
            </a:fld>
            <a:endParaRPr spc="-5" dirty="0"/>
          </a:p>
        </p:txBody>
      </p:sp>
      <p:sp>
        <p:nvSpPr>
          <p:cNvPr id="2" name="Date Placeholder 1">
            <a:extLst>
              <a:ext uri="{FF2B5EF4-FFF2-40B4-BE49-F238E27FC236}">
                <a16:creationId xmlns:a16="http://schemas.microsoft.com/office/drawing/2014/main" id="{04C974E0-81B4-B41D-05D3-FBF978C73BF9}"/>
              </a:ext>
            </a:extLst>
          </p:cNvPr>
          <p:cNvSpPr>
            <a:spLocks noGrp="1"/>
          </p:cNvSpPr>
          <p:nvPr>
            <p:ph type="dt" sz="half" idx="6"/>
          </p:nvPr>
        </p:nvSpPr>
        <p:spPr/>
        <p:txBody>
          <a:bodyPr/>
          <a:lstStyle/>
          <a:p>
            <a:fld id="{D380E5E1-9C2D-4C69-ADF4-0A2658176750}" type="datetime1">
              <a:rPr lang="en-US" smtClean="0"/>
              <a:t>4/16/2025</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8086323-D1C2-41B2-9655-C71B40431383}"/>
              </a:ext>
            </a:extLst>
          </p:cNvPr>
          <p:cNvSpPr>
            <a:spLocks noGrp="1"/>
          </p:cNvSpPr>
          <p:nvPr>
            <p:ph type="body" idx="1"/>
          </p:nvPr>
        </p:nvSpPr>
        <p:spPr/>
        <p:txBody>
          <a:bodyPr/>
          <a:lstStyle/>
          <a:p>
            <a:endParaRPr lang="en-US"/>
          </a:p>
        </p:txBody>
      </p:sp>
      <p:sp>
        <p:nvSpPr>
          <p:cNvPr id="5" name="Slide Number Placeholder 4">
            <a:extLst>
              <a:ext uri="{FF2B5EF4-FFF2-40B4-BE49-F238E27FC236}">
                <a16:creationId xmlns:a16="http://schemas.microsoft.com/office/drawing/2014/main" id="{F740AC49-D37E-4B3F-B9BD-75C14835E981}"/>
              </a:ext>
            </a:extLst>
          </p:cNvPr>
          <p:cNvSpPr>
            <a:spLocks noGrp="1"/>
          </p:cNvSpPr>
          <p:nvPr>
            <p:ph type="sldNum" sz="quarter" idx="7"/>
          </p:nvPr>
        </p:nvSpPr>
        <p:spPr>
          <a:xfrm>
            <a:off x="15439475" y="7030056"/>
            <a:ext cx="312420" cy="192360"/>
          </a:xfrm>
        </p:spPr>
        <p:txBody>
          <a:bodyPr/>
          <a:lstStyle/>
          <a:p>
            <a:pPr marL="116839">
              <a:lnSpc>
                <a:spcPts val="1535"/>
              </a:lnSpc>
            </a:pPr>
            <a:fld id="{81D60167-4931-47E6-BA6A-407CBD079E47}" type="slidenum">
              <a:rPr lang="en-US" spc="-5"/>
              <a:pPr marL="116839">
                <a:lnSpc>
                  <a:spcPts val="1535"/>
                </a:lnSpc>
              </a:pPr>
              <a:t>39</a:t>
            </a:fld>
            <a:endParaRPr lang="en-US" spc="-5" dirty="0"/>
          </a:p>
        </p:txBody>
      </p:sp>
      <p:graphicFrame>
        <p:nvGraphicFramePr>
          <p:cNvPr id="8" name="Table 7">
            <a:extLst>
              <a:ext uri="{FF2B5EF4-FFF2-40B4-BE49-F238E27FC236}">
                <a16:creationId xmlns:a16="http://schemas.microsoft.com/office/drawing/2014/main" id="{0EC7991D-F71E-406C-A59A-68200F16D8F8}"/>
              </a:ext>
            </a:extLst>
          </p:cNvPr>
          <p:cNvGraphicFramePr>
            <a:graphicFrameLocks noGrp="1"/>
          </p:cNvGraphicFramePr>
          <p:nvPr>
            <p:extLst>
              <p:ext uri="{D42A27DB-BD31-4B8C-83A1-F6EECF244321}">
                <p14:modId xmlns:p14="http://schemas.microsoft.com/office/powerpoint/2010/main" val="2110503126"/>
              </p:ext>
            </p:extLst>
          </p:nvPr>
        </p:nvGraphicFramePr>
        <p:xfrm>
          <a:off x="304799" y="1"/>
          <a:ext cx="12582822" cy="7660562"/>
        </p:xfrm>
        <a:graphic>
          <a:graphicData uri="http://schemas.openxmlformats.org/drawingml/2006/table">
            <a:tbl>
              <a:tblPr/>
              <a:tblGrid>
                <a:gridCol w="1752601">
                  <a:extLst>
                    <a:ext uri="{9D8B030D-6E8A-4147-A177-3AD203B41FA5}">
                      <a16:colId xmlns:a16="http://schemas.microsoft.com/office/drawing/2014/main" val="1083251169"/>
                    </a:ext>
                  </a:extLst>
                </a:gridCol>
                <a:gridCol w="2441673">
                  <a:extLst>
                    <a:ext uri="{9D8B030D-6E8A-4147-A177-3AD203B41FA5}">
                      <a16:colId xmlns:a16="http://schemas.microsoft.com/office/drawing/2014/main" val="3879142426"/>
                    </a:ext>
                  </a:extLst>
                </a:gridCol>
                <a:gridCol w="2097137">
                  <a:extLst>
                    <a:ext uri="{9D8B030D-6E8A-4147-A177-3AD203B41FA5}">
                      <a16:colId xmlns:a16="http://schemas.microsoft.com/office/drawing/2014/main" val="3812689304"/>
                    </a:ext>
                  </a:extLst>
                </a:gridCol>
                <a:gridCol w="2097137">
                  <a:extLst>
                    <a:ext uri="{9D8B030D-6E8A-4147-A177-3AD203B41FA5}">
                      <a16:colId xmlns:a16="http://schemas.microsoft.com/office/drawing/2014/main" val="2555790755"/>
                    </a:ext>
                  </a:extLst>
                </a:gridCol>
                <a:gridCol w="2097137">
                  <a:extLst>
                    <a:ext uri="{9D8B030D-6E8A-4147-A177-3AD203B41FA5}">
                      <a16:colId xmlns:a16="http://schemas.microsoft.com/office/drawing/2014/main" val="2489599275"/>
                    </a:ext>
                  </a:extLst>
                </a:gridCol>
                <a:gridCol w="2097137">
                  <a:extLst>
                    <a:ext uri="{9D8B030D-6E8A-4147-A177-3AD203B41FA5}">
                      <a16:colId xmlns:a16="http://schemas.microsoft.com/office/drawing/2014/main" val="3830324608"/>
                    </a:ext>
                  </a:extLst>
                </a:gridCol>
              </a:tblGrid>
              <a:tr h="617699">
                <a:tc>
                  <a:txBody>
                    <a:bodyPr/>
                    <a:lstStyle/>
                    <a:p>
                      <a:r>
                        <a:rPr lang="en-US" sz="1800" b="1">
                          <a:solidFill>
                            <a:schemeClr val="tx1"/>
                          </a:solidFill>
                          <a:effectLst/>
                          <a:latin typeface="+mj-lt"/>
                        </a:rPr>
                        <a:t>Point of difference</a:t>
                      </a:r>
                    </a:p>
                  </a:txBody>
                  <a:tcPr marL="13424" marR="13424" marT="13424" marB="13424" anchor="ctr">
                    <a:lnL w="9525" cap="flat" cmpd="sng" algn="ctr">
                      <a:solidFill>
                        <a:srgbClr val="10BBF5"/>
                      </a:solidFill>
                      <a:prstDash val="solid"/>
                      <a:round/>
                      <a:headEnd type="none" w="med" len="med"/>
                      <a:tailEnd type="none" w="med" len="med"/>
                    </a:lnL>
                    <a:lnR w="9525" cap="flat" cmpd="sng" algn="ctr">
                      <a:solidFill>
                        <a:srgbClr val="B0BAF5"/>
                      </a:solidFill>
                      <a:prstDash val="solid"/>
                      <a:round/>
                      <a:headEnd type="none" w="med" len="med"/>
                      <a:tailEnd type="none" w="med" len="med"/>
                    </a:lnR>
                    <a:lnT w="9525" cap="flat" cmpd="sng" algn="ctr">
                      <a:solidFill>
                        <a:srgbClr val="10BBF5"/>
                      </a:solidFill>
                      <a:prstDash val="solid"/>
                      <a:round/>
                      <a:headEnd type="none" w="med" len="med"/>
                      <a:tailEnd type="none" w="med" len="med"/>
                    </a:lnT>
                    <a:lnB w="9525" cap="flat" cmpd="sng" algn="ctr">
                      <a:solidFill>
                        <a:srgbClr val="50C8F5"/>
                      </a:solidFill>
                      <a:prstDash val="solid"/>
                      <a:round/>
                      <a:headEnd type="none" w="med" len="med"/>
                      <a:tailEnd type="none" w="med" len="med"/>
                    </a:lnB>
                  </a:tcPr>
                </a:tc>
                <a:tc>
                  <a:txBody>
                    <a:bodyPr/>
                    <a:lstStyle/>
                    <a:p>
                      <a:r>
                        <a:rPr lang="en-US" sz="1800" b="1">
                          <a:solidFill>
                            <a:schemeClr val="tx1"/>
                          </a:solidFill>
                          <a:effectLst/>
                          <a:latin typeface="+mj-lt"/>
                        </a:rPr>
                        <a:t>Net Present Value (NPV)</a:t>
                      </a:r>
                    </a:p>
                  </a:txBody>
                  <a:tcPr marL="13424" marR="13424" marT="13424" marB="13424" anchor="ctr">
                    <a:lnL w="9525" cap="flat" cmpd="sng" algn="ctr">
                      <a:solidFill>
                        <a:srgbClr val="B0BAF5"/>
                      </a:solidFill>
                      <a:prstDash val="solid"/>
                      <a:round/>
                      <a:headEnd type="none" w="med" len="med"/>
                      <a:tailEnd type="none" w="med" len="med"/>
                    </a:lnL>
                    <a:lnR w="9525" cap="flat" cmpd="sng" algn="ctr">
                      <a:solidFill>
                        <a:srgbClr val="30C1F5"/>
                      </a:solidFill>
                      <a:prstDash val="solid"/>
                      <a:round/>
                      <a:headEnd type="none" w="med" len="med"/>
                      <a:tailEnd type="none" w="med" len="med"/>
                    </a:lnR>
                    <a:lnT w="9525" cap="flat" cmpd="sng" algn="ctr">
                      <a:solidFill>
                        <a:srgbClr val="B0BAF5"/>
                      </a:solidFill>
                      <a:prstDash val="solid"/>
                      <a:round/>
                      <a:headEnd type="none" w="med" len="med"/>
                      <a:tailEnd type="none" w="med" len="med"/>
                    </a:lnT>
                    <a:lnB w="9525" cap="flat" cmpd="sng" algn="ctr">
                      <a:solidFill>
                        <a:srgbClr val="D0C8F5"/>
                      </a:solidFill>
                      <a:prstDash val="solid"/>
                      <a:round/>
                      <a:headEnd type="none" w="med" len="med"/>
                      <a:tailEnd type="none" w="med" len="med"/>
                    </a:lnB>
                  </a:tcPr>
                </a:tc>
                <a:tc>
                  <a:txBody>
                    <a:bodyPr/>
                    <a:lstStyle/>
                    <a:p>
                      <a:r>
                        <a:rPr lang="en-US" sz="1800" b="1" dirty="0">
                          <a:solidFill>
                            <a:schemeClr val="tx1"/>
                          </a:solidFill>
                          <a:effectLst/>
                          <a:latin typeface="+mj-lt"/>
                        </a:rPr>
                        <a:t>Internal Rate of Return (IRR)</a:t>
                      </a:r>
                    </a:p>
                  </a:txBody>
                  <a:tcPr marL="13424" marR="13424" marT="13424" marB="13424" anchor="ctr">
                    <a:lnL w="9525" cap="flat" cmpd="sng" algn="ctr">
                      <a:solidFill>
                        <a:srgbClr val="30C1F5"/>
                      </a:solidFill>
                      <a:prstDash val="solid"/>
                      <a:round/>
                      <a:headEnd type="none" w="med" len="med"/>
                      <a:tailEnd type="none" w="med" len="med"/>
                    </a:lnL>
                    <a:lnR w="9525" cap="flat" cmpd="sng" algn="ctr">
                      <a:solidFill>
                        <a:srgbClr val="90C2F5"/>
                      </a:solidFill>
                      <a:prstDash val="solid"/>
                      <a:round/>
                      <a:headEnd type="none" w="med" len="med"/>
                      <a:tailEnd type="none" w="med" len="med"/>
                    </a:lnR>
                    <a:lnT w="9525" cap="flat" cmpd="sng" algn="ctr">
                      <a:solidFill>
                        <a:srgbClr val="30C1F5"/>
                      </a:solidFill>
                      <a:prstDash val="solid"/>
                      <a:round/>
                      <a:headEnd type="none" w="med" len="med"/>
                      <a:tailEnd type="none" w="med" len="med"/>
                    </a:lnT>
                    <a:lnB w="9525" cap="flat" cmpd="sng" algn="ctr">
                      <a:solidFill>
                        <a:srgbClr val="10C9F5"/>
                      </a:solidFill>
                      <a:prstDash val="solid"/>
                      <a:round/>
                      <a:headEnd type="none" w="med" len="med"/>
                      <a:tailEnd type="none" w="med" len="med"/>
                    </a:lnB>
                  </a:tcPr>
                </a:tc>
                <a:tc>
                  <a:txBody>
                    <a:bodyPr/>
                    <a:lstStyle/>
                    <a:p>
                      <a:r>
                        <a:rPr lang="en-US" sz="1800" b="1">
                          <a:solidFill>
                            <a:schemeClr val="tx1"/>
                          </a:solidFill>
                          <a:effectLst/>
                          <a:latin typeface="+mj-lt"/>
                        </a:rPr>
                        <a:t>Payback (PB)</a:t>
                      </a:r>
                    </a:p>
                  </a:txBody>
                  <a:tcPr marL="13424" marR="13424" marT="13424" marB="13424" anchor="ctr">
                    <a:lnL w="9525" cap="flat" cmpd="sng" algn="ctr">
                      <a:solidFill>
                        <a:srgbClr val="90C2F5"/>
                      </a:solidFill>
                      <a:prstDash val="solid"/>
                      <a:round/>
                      <a:headEnd type="none" w="med" len="med"/>
                      <a:tailEnd type="none" w="med" len="med"/>
                    </a:lnL>
                    <a:lnR w="9525" cap="flat" cmpd="sng" algn="ctr">
                      <a:solidFill>
                        <a:srgbClr val="90C3F5"/>
                      </a:solidFill>
                      <a:prstDash val="solid"/>
                      <a:round/>
                      <a:headEnd type="none" w="med" len="med"/>
                      <a:tailEnd type="none" w="med" len="med"/>
                    </a:lnR>
                    <a:lnT w="9525" cap="flat" cmpd="sng" algn="ctr">
                      <a:solidFill>
                        <a:srgbClr val="90C2F5"/>
                      </a:solidFill>
                      <a:prstDash val="solid"/>
                      <a:round/>
                      <a:headEnd type="none" w="med" len="med"/>
                      <a:tailEnd type="none" w="med" len="med"/>
                    </a:lnT>
                    <a:lnB w="9525" cap="flat" cmpd="sng" algn="ctr">
                      <a:solidFill>
                        <a:srgbClr val="30CCF5"/>
                      </a:solidFill>
                      <a:prstDash val="solid"/>
                      <a:round/>
                      <a:headEnd type="none" w="med" len="med"/>
                      <a:tailEnd type="none" w="med" len="med"/>
                    </a:lnB>
                  </a:tcPr>
                </a:tc>
                <a:tc>
                  <a:txBody>
                    <a:bodyPr/>
                    <a:lstStyle/>
                    <a:p>
                      <a:r>
                        <a:rPr lang="en-US" sz="1800" b="1">
                          <a:solidFill>
                            <a:schemeClr val="tx1"/>
                          </a:solidFill>
                          <a:effectLst/>
                          <a:latin typeface="+mj-lt"/>
                        </a:rPr>
                        <a:t>Profitability Index</a:t>
                      </a:r>
                    </a:p>
                  </a:txBody>
                  <a:tcPr marL="13424" marR="13424" marT="13424" marB="13424" anchor="ctr">
                    <a:lnL w="9525" cap="flat" cmpd="sng" algn="ctr">
                      <a:solidFill>
                        <a:srgbClr val="90C3F5"/>
                      </a:solidFill>
                      <a:prstDash val="solid"/>
                      <a:round/>
                      <a:headEnd type="none" w="med" len="med"/>
                      <a:tailEnd type="none" w="med" len="med"/>
                    </a:lnL>
                    <a:lnR w="9525" cap="flat" cmpd="sng" algn="ctr">
                      <a:solidFill>
                        <a:srgbClr val="10C4F5"/>
                      </a:solidFill>
                      <a:prstDash val="solid"/>
                      <a:round/>
                      <a:headEnd type="none" w="med" len="med"/>
                      <a:tailEnd type="none" w="med" len="med"/>
                    </a:lnR>
                    <a:lnT w="9525" cap="flat" cmpd="sng" algn="ctr">
                      <a:solidFill>
                        <a:srgbClr val="90C3F5"/>
                      </a:solidFill>
                      <a:prstDash val="solid"/>
                      <a:round/>
                      <a:headEnd type="none" w="med" len="med"/>
                      <a:tailEnd type="none" w="med" len="med"/>
                    </a:lnT>
                    <a:lnB w="9525" cap="flat" cmpd="sng" algn="ctr">
                      <a:solidFill>
                        <a:srgbClr val="50CCF5"/>
                      </a:solidFill>
                      <a:prstDash val="solid"/>
                      <a:round/>
                      <a:headEnd type="none" w="med" len="med"/>
                      <a:tailEnd type="none" w="med" len="med"/>
                    </a:lnB>
                  </a:tcPr>
                </a:tc>
                <a:tc>
                  <a:txBody>
                    <a:bodyPr/>
                    <a:lstStyle/>
                    <a:p>
                      <a:r>
                        <a:rPr lang="en-US" sz="1800" b="1">
                          <a:solidFill>
                            <a:schemeClr val="tx1"/>
                          </a:solidFill>
                          <a:effectLst/>
                          <a:latin typeface="+mj-lt"/>
                        </a:rPr>
                        <a:t>Accounting Rate of Return</a:t>
                      </a:r>
                    </a:p>
                  </a:txBody>
                  <a:tcPr marL="13424" marR="13424" marT="13424" marB="13424" anchor="ctr">
                    <a:lnL w="9525" cap="flat" cmpd="sng" algn="ctr">
                      <a:solidFill>
                        <a:srgbClr val="10C4F5"/>
                      </a:solidFill>
                      <a:prstDash val="solid"/>
                      <a:round/>
                      <a:headEnd type="none" w="med" len="med"/>
                      <a:tailEnd type="none" w="med" len="med"/>
                    </a:lnL>
                    <a:lnR w="9525" cap="flat" cmpd="sng" algn="ctr">
                      <a:solidFill>
                        <a:srgbClr val="10C4F5"/>
                      </a:solidFill>
                      <a:prstDash val="solid"/>
                      <a:round/>
                      <a:headEnd type="none" w="med" len="med"/>
                      <a:tailEnd type="none" w="med" len="med"/>
                    </a:lnR>
                    <a:lnT w="9525" cap="flat" cmpd="sng" algn="ctr">
                      <a:solidFill>
                        <a:srgbClr val="10C4F5"/>
                      </a:solidFill>
                      <a:prstDash val="solid"/>
                      <a:round/>
                      <a:headEnd type="none" w="med" len="med"/>
                      <a:tailEnd type="none" w="med" len="med"/>
                    </a:lnT>
                    <a:lnB w="9525" cap="flat" cmpd="sng" algn="ctr">
                      <a:solidFill>
                        <a:srgbClr val="30CDF5"/>
                      </a:solidFill>
                      <a:prstDash val="solid"/>
                      <a:round/>
                      <a:headEnd type="none" w="med" len="med"/>
                      <a:tailEnd type="none" w="med" len="med"/>
                    </a:lnB>
                  </a:tcPr>
                </a:tc>
                <a:extLst>
                  <a:ext uri="{0D108BD9-81ED-4DB2-BD59-A6C34878D82A}">
                    <a16:rowId xmlns:a16="http://schemas.microsoft.com/office/drawing/2014/main" val="232363831"/>
                  </a:ext>
                </a:extLst>
              </a:tr>
              <a:tr h="1401600">
                <a:tc>
                  <a:txBody>
                    <a:bodyPr/>
                    <a:lstStyle/>
                    <a:p>
                      <a:r>
                        <a:rPr lang="en-US" sz="2400" b="1" dirty="0">
                          <a:solidFill>
                            <a:schemeClr val="tx1"/>
                          </a:solidFill>
                          <a:effectLst/>
                          <a:latin typeface="+mj-lt"/>
                        </a:rPr>
                        <a:t>Meaning</a:t>
                      </a:r>
                    </a:p>
                  </a:txBody>
                  <a:tcPr marL="13424" marR="13424" marT="13424" marB="13424" anchor="ctr">
                    <a:lnL w="9525" cap="flat" cmpd="sng" algn="ctr">
                      <a:solidFill>
                        <a:srgbClr val="50C8F5"/>
                      </a:solidFill>
                      <a:prstDash val="solid"/>
                      <a:round/>
                      <a:headEnd type="none" w="med" len="med"/>
                      <a:tailEnd type="none" w="med" len="med"/>
                    </a:lnL>
                    <a:lnR w="9525" cap="flat" cmpd="sng" algn="ctr">
                      <a:solidFill>
                        <a:srgbClr val="D0C8F5"/>
                      </a:solidFill>
                      <a:prstDash val="solid"/>
                      <a:round/>
                      <a:headEnd type="none" w="med" len="med"/>
                      <a:tailEnd type="none" w="med" len="med"/>
                    </a:lnR>
                    <a:lnT w="9525" cap="flat" cmpd="sng" algn="ctr">
                      <a:solidFill>
                        <a:srgbClr val="50C8F5"/>
                      </a:solidFill>
                      <a:prstDash val="solid"/>
                      <a:round/>
                      <a:headEnd type="none" w="med" len="med"/>
                      <a:tailEnd type="none" w="med" len="med"/>
                    </a:lnT>
                    <a:lnB w="9525" cap="flat" cmpd="sng" algn="ctr">
                      <a:solidFill>
                        <a:srgbClr val="70CAF5"/>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The present value of all future cash flows, less present value of the cash outflow</a:t>
                      </a:r>
                    </a:p>
                  </a:txBody>
                  <a:tcPr marL="13424" marR="13424" marT="13424" marB="13424" anchor="ctr">
                    <a:lnL w="9525" cap="flat" cmpd="sng" algn="ctr">
                      <a:solidFill>
                        <a:srgbClr val="D0C8F5"/>
                      </a:solidFill>
                      <a:prstDash val="solid"/>
                      <a:round/>
                      <a:headEnd type="none" w="med" len="med"/>
                      <a:tailEnd type="none" w="med" len="med"/>
                    </a:lnL>
                    <a:lnR w="9525" cap="flat" cmpd="sng" algn="ctr">
                      <a:solidFill>
                        <a:srgbClr val="10C9F5"/>
                      </a:solidFill>
                      <a:prstDash val="solid"/>
                      <a:round/>
                      <a:headEnd type="none" w="med" len="med"/>
                      <a:tailEnd type="none" w="med" len="med"/>
                    </a:lnR>
                    <a:lnT w="9525" cap="flat" cmpd="sng" algn="ctr">
                      <a:solidFill>
                        <a:srgbClr val="D0C8F5"/>
                      </a:solidFill>
                      <a:prstDash val="solid"/>
                      <a:round/>
                      <a:headEnd type="none" w="med" len="med"/>
                      <a:tailEnd type="none" w="med" len="med"/>
                    </a:lnT>
                    <a:lnB w="9525" cap="flat" cmpd="sng" algn="ctr">
                      <a:solidFill>
                        <a:srgbClr val="F0D2F5"/>
                      </a:solidFill>
                      <a:prstDash val="solid"/>
                      <a:round/>
                      <a:headEnd type="none" w="med" len="med"/>
                      <a:tailEnd type="none" w="med" len="med"/>
                    </a:lnB>
                    <a:solidFill>
                      <a:srgbClr val="F0F0F0"/>
                    </a:solidFill>
                  </a:tcPr>
                </a:tc>
                <a:tc>
                  <a:txBody>
                    <a:bodyPr/>
                    <a:lstStyle/>
                    <a:p>
                      <a:r>
                        <a:rPr lang="en-US" sz="1800" dirty="0">
                          <a:solidFill>
                            <a:schemeClr val="tx1"/>
                          </a:solidFill>
                          <a:effectLst/>
                          <a:latin typeface="+mj-lt"/>
                        </a:rPr>
                        <a:t>The rate at which the present value of future cash flows equals the cash outflow</a:t>
                      </a:r>
                    </a:p>
                  </a:txBody>
                  <a:tcPr marL="13424" marR="13424" marT="13424" marB="13424" anchor="ctr">
                    <a:lnL w="9525" cap="flat" cmpd="sng" algn="ctr">
                      <a:solidFill>
                        <a:srgbClr val="10C9F5"/>
                      </a:solidFill>
                      <a:prstDash val="solid"/>
                      <a:round/>
                      <a:headEnd type="none" w="med" len="med"/>
                      <a:tailEnd type="none" w="med" len="med"/>
                    </a:lnL>
                    <a:lnR w="9525" cap="flat" cmpd="sng" algn="ctr">
                      <a:solidFill>
                        <a:srgbClr val="30CCF5"/>
                      </a:solidFill>
                      <a:prstDash val="solid"/>
                      <a:round/>
                      <a:headEnd type="none" w="med" len="med"/>
                      <a:tailEnd type="none" w="med" len="med"/>
                    </a:lnR>
                    <a:lnT w="9525" cap="flat" cmpd="sng" algn="ctr">
                      <a:solidFill>
                        <a:srgbClr val="10C9F5"/>
                      </a:solidFill>
                      <a:prstDash val="solid"/>
                      <a:round/>
                      <a:headEnd type="none" w="med" len="med"/>
                      <a:tailEnd type="none" w="med" len="med"/>
                    </a:lnT>
                    <a:lnB w="9525" cap="flat" cmpd="sng" algn="ctr">
                      <a:solidFill>
                        <a:srgbClr val="70D9F5"/>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The time within which we will recover the initial cash outflow.</a:t>
                      </a:r>
                    </a:p>
                  </a:txBody>
                  <a:tcPr marL="13424" marR="13424" marT="13424" marB="13424" anchor="ctr">
                    <a:lnL w="9525" cap="flat" cmpd="sng" algn="ctr">
                      <a:solidFill>
                        <a:srgbClr val="30CCF5"/>
                      </a:solidFill>
                      <a:prstDash val="solid"/>
                      <a:round/>
                      <a:headEnd type="none" w="med" len="med"/>
                      <a:tailEnd type="none" w="med" len="med"/>
                    </a:lnL>
                    <a:lnR w="9525" cap="flat" cmpd="sng" algn="ctr">
                      <a:solidFill>
                        <a:srgbClr val="50CCF5"/>
                      </a:solidFill>
                      <a:prstDash val="solid"/>
                      <a:round/>
                      <a:headEnd type="none" w="med" len="med"/>
                      <a:tailEnd type="none" w="med" len="med"/>
                    </a:lnR>
                    <a:lnT w="9525" cap="flat" cmpd="sng" algn="ctr">
                      <a:solidFill>
                        <a:srgbClr val="30CCF5"/>
                      </a:solidFill>
                      <a:prstDash val="solid"/>
                      <a:round/>
                      <a:headEnd type="none" w="med" len="med"/>
                      <a:tailEnd type="none" w="med" len="med"/>
                    </a:lnT>
                    <a:lnB w="9525" cap="flat" cmpd="sng" algn="ctr">
                      <a:solidFill>
                        <a:srgbClr val="90D8F5"/>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The present value of future cash inflow, as the number of times of cash outflow</a:t>
                      </a:r>
                    </a:p>
                  </a:txBody>
                  <a:tcPr marL="13424" marR="13424" marT="13424" marB="13424" anchor="ctr">
                    <a:lnL w="9525" cap="flat" cmpd="sng" algn="ctr">
                      <a:solidFill>
                        <a:srgbClr val="50CCF5"/>
                      </a:solidFill>
                      <a:prstDash val="solid"/>
                      <a:round/>
                      <a:headEnd type="none" w="med" len="med"/>
                      <a:tailEnd type="none" w="med" len="med"/>
                    </a:lnL>
                    <a:lnR w="9525" cap="flat" cmpd="sng" algn="ctr">
                      <a:solidFill>
                        <a:srgbClr val="30CDF5"/>
                      </a:solidFill>
                      <a:prstDash val="solid"/>
                      <a:round/>
                      <a:headEnd type="none" w="med" len="med"/>
                      <a:tailEnd type="none" w="med" len="med"/>
                    </a:lnR>
                    <a:lnT w="9525" cap="flat" cmpd="sng" algn="ctr">
                      <a:solidFill>
                        <a:srgbClr val="50CCF5"/>
                      </a:solidFill>
                      <a:prstDash val="solid"/>
                      <a:round/>
                      <a:headEnd type="none" w="med" len="med"/>
                      <a:tailEnd type="none" w="med" len="med"/>
                    </a:lnT>
                    <a:lnB w="9525" cap="flat" cmpd="sng" algn="ctr">
                      <a:solidFill>
                        <a:srgbClr val="B0D8F5"/>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Percentage return on the cash invested.</a:t>
                      </a:r>
                    </a:p>
                  </a:txBody>
                  <a:tcPr marL="13424" marR="13424" marT="13424" marB="13424" anchor="ctr">
                    <a:lnL w="9525" cap="flat" cmpd="sng" algn="ctr">
                      <a:solidFill>
                        <a:srgbClr val="30CDF5"/>
                      </a:solidFill>
                      <a:prstDash val="solid"/>
                      <a:round/>
                      <a:headEnd type="none" w="med" len="med"/>
                      <a:tailEnd type="none" w="med" len="med"/>
                    </a:lnL>
                    <a:lnR w="9525" cap="flat" cmpd="sng" algn="ctr">
                      <a:solidFill>
                        <a:srgbClr val="30CDF5"/>
                      </a:solidFill>
                      <a:prstDash val="solid"/>
                      <a:round/>
                      <a:headEnd type="none" w="med" len="med"/>
                      <a:tailEnd type="none" w="med" len="med"/>
                    </a:lnR>
                    <a:lnT w="9525" cap="flat" cmpd="sng" algn="ctr">
                      <a:solidFill>
                        <a:srgbClr val="30CDF5"/>
                      </a:solidFill>
                      <a:prstDash val="solid"/>
                      <a:round/>
                      <a:headEnd type="none" w="med" len="med"/>
                      <a:tailEnd type="none" w="med" len="med"/>
                    </a:lnT>
                    <a:lnB w="9525" cap="flat" cmpd="sng" algn="ctr">
                      <a:solidFill>
                        <a:srgbClr val="D0DDF5"/>
                      </a:solidFill>
                      <a:prstDash val="solid"/>
                      <a:round/>
                      <a:headEnd type="none" w="med" len="med"/>
                      <a:tailEnd type="none" w="med" len="med"/>
                    </a:lnB>
                    <a:solidFill>
                      <a:srgbClr val="F0F0F0"/>
                    </a:solidFill>
                  </a:tcPr>
                </a:tc>
                <a:extLst>
                  <a:ext uri="{0D108BD9-81ED-4DB2-BD59-A6C34878D82A}">
                    <a16:rowId xmlns:a16="http://schemas.microsoft.com/office/drawing/2014/main" val="542585927"/>
                  </a:ext>
                </a:extLst>
              </a:tr>
              <a:tr h="651041">
                <a:tc>
                  <a:txBody>
                    <a:bodyPr/>
                    <a:lstStyle/>
                    <a:p>
                      <a:r>
                        <a:rPr lang="en-US" sz="2400" b="1" dirty="0">
                          <a:solidFill>
                            <a:schemeClr val="tx1"/>
                          </a:solidFill>
                          <a:effectLst/>
                          <a:latin typeface="+mj-lt"/>
                        </a:rPr>
                        <a:t>Expressed as</a:t>
                      </a:r>
                    </a:p>
                  </a:txBody>
                  <a:tcPr marL="13424" marR="13424" marT="13424" marB="13424" anchor="ctr">
                    <a:lnL w="9525" cap="flat" cmpd="sng" algn="ctr">
                      <a:solidFill>
                        <a:srgbClr val="70CAF5"/>
                      </a:solidFill>
                      <a:prstDash val="solid"/>
                      <a:round/>
                      <a:headEnd type="none" w="med" len="med"/>
                      <a:tailEnd type="none" w="med" len="med"/>
                    </a:lnL>
                    <a:lnR w="9525" cap="flat" cmpd="sng" algn="ctr">
                      <a:solidFill>
                        <a:srgbClr val="F0D2F5"/>
                      </a:solidFill>
                      <a:prstDash val="solid"/>
                      <a:round/>
                      <a:headEnd type="none" w="med" len="med"/>
                      <a:tailEnd type="none" w="med" len="med"/>
                    </a:lnR>
                    <a:lnT w="9525" cap="flat" cmpd="sng" algn="ctr">
                      <a:solidFill>
                        <a:srgbClr val="70CAF5"/>
                      </a:solidFill>
                      <a:prstDash val="solid"/>
                      <a:round/>
                      <a:headEnd type="none" w="med" len="med"/>
                      <a:tailEnd type="none" w="med" len="med"/>
                    </a:lnT>
                    <a:lnB w="9525" cap="flat" cmpd="sng" algn="ctr">
                      <a:solidFill>
                        <a:srgbClr val="50DAF5"/>
                      </a:solidFill>
                      <a:prstDash val="solid"/>
                      <a:round/>
                      <a:headEnd type="none" w="med" len="med"/>
                      <a:tailEnd type="none" w="med" len="med"/>
                    </a:lnB>
                  </a:tcPr>
                </a:tc>
                <a:tc>
                  <a:txBody>
                    <a:bodyPr/>
                    <a:lstStyle/>
                    <a:p>
                      <a:r>
                        <a:rPr lang="en-US" sz="1800">
                          <a:solidFill>
                            <a:schemeClr val="tx1"/>
                          </a:solidFill>
                          <a:effectLst/>
                          <a:latin typeface="+mj-lt"/>
                        </a:rPr>
                        <a:t>We express NPV in the form of currency returns.</a:t>
                      </a:r>
                    </a:p>
                  </a:txBody>
                  <a:tcPr marL="13424" marR="13424" marT="13424" marB="13424" anchor="ctr">
                    <a:lnL w="9525" cap="flat" cmpd="sng" algn="ctr">
                      <a:solidFill>
                        <a:srgbClr val="F0D2F5"/>
                      </a:solidFill>
                      <a:prstDash val="solid"/>
                      <a:round/>
                      <a:headEnd type="none" w="med" len="med"/>
                      <a:tailEnd type="none" w="med" len="med"/>
                    </a:lnL>
                    <a:lnR w="9525" cap="flat" cmpd="sng" algn="ctr">
                      <a:solidFill>
                        <a:srgbClr val="70D9F5"/>
                      </a:solidFill>
                      <a:prstDash val="solid"/>
                      <a:round/>
                      <a:headEnd type="none" w="med" len="med"/>
                      <a:tailEnd type="none" w="med" len="med"/>
                    </a:lnR>
                    <a:lnT w="9525" cap="flat" cmpd="sng" algn="ctr">
                      <a:solidFill>
                        <a:srgbClr val="F0D2F5"/>
                      </a:solidFill>
                      <a:prstDash val="solid"/>
                      <a:round/>
                      <a:headEnd type="none" w="med" len="med"/>
                      <a:tailEnd type="none" w="med" len="med"/>
                    </a:lnT>
                    <a:lnB w="9525" cap="flat" cmpd="sng" algn="ctr">
                      <a:solidFill>
                        <a:srgbClr val="F0DDF5"/>
                      </a:solidFill>
                      <a:prstDash val="solid"/>
                      <a:round/>
                      <a:headEnd type="none" w="med" len="med"/>
                      <a:tailEnd type="none" w="med" len="med"/>
                    </a:lnB>
                  </a:tcPr>
                </a:tc>
                <a:tc>
                  <a:txBody>
                    <a:bodyPr/>
                    <a:lstStyle/>
                    <a:p>
                      <a:r>
                        <a:rPr lang="en-US" sz="1800">
                          <a:solidFill>
                            <a:schemeClr val="tx1"/>
                          </a:solidFill>
                          <a:effectLst/>
                          <a:latin typeface="+mj-lt"/>
                        </a:rPr>
                        <a:t>IRR is expressed in the form of percentage returns.</a:t>
                      </a:r>
                    </a:p>
                  </a:txBody>
                  <a:tcPr marL="13424" marR="13424" marT="13424" marB="13424" anchor="ctr">
                    <a:lnL w="9525" cap="flat" cmpd="sng" algn="ctr">
                      <a:solidFill>
                        <a:srgbClr val="70D9F5"/>
                      </a:solidFill>
                      <a:prstDash val="solid"/>
                      <a:round/>
                      <a:headEnd type="none" w="med" len="med"/>
                      <a:tailEnd type="none" w="med" len="med"/>
                    </a:lnL>
                    <a:lnR w="9525" cap="flat" cmpd="sng" algn="ctr">
                      <a:solidFill>
                        <a:srgbClr val="90D8F5"/>
                      </a:solidFill>
                      <a:prstDash val="solid"/>
                      <a:round/>
                      <a:headEnd type="none" w="med" len="med"/>
                      <a:tailEnd type="none" w="med" len="med"/>
                    </a:lnR>
                    <a:lnT w="9525" cap="flat" cmpd="sng" algn="ctr">
                      <a:solidFill>
                        <a:srgbClr val="70D9F5"/>
                      </a:solidFill>
                      <a:prstDash val="solid"/>
                      <a:round/>
                      <a:headEnd type="none" w="med" len="med"/>
                      <a:tailEnd type="none" w="med" len="med"/>
                    </a:lnT>
                    <a:lnB w="9525" cap="flat" cmpd="sng" algn="ctr">
                      <a:solidFill>
                        <a:srgbClr val="B0E4F5"/>
                      </a:solidFill>
                      <a:prstDash val="solid"/>
                      <a:round/>
                      <a:headEnd type="none" w="med" len="med"/>
                      <a:tailEnd type="none" w="med" len="med"/>
                    </a:lnB>
                  </a:tcPr>
                </a:tc>
                <a:tc>
                  <a:txBody>
                    <a:bodyPr/>
                    <a:lstStyle/>
                    <a:p>
                      <a:r>
                        <a:rPr lang="en-US" sz="1800">
                          <a:solidFill>
                            <a:schemeClr val="tx1"/>
                          </a:solidFill>
                          <a:effectLst/>
                          <a:latin typeface="+mj-lt"/>
                        </a:rPr>
                        <a:t>We express PB in the form of a time period.</a:t>
                      </a:r>
                    </a:p>
                  </a:txBody>
                  <a:tcPr marL="13424" marR="13424" marT="13424" marB="13424" anchor="ctr">
                    <a:lnL w="9525" cap="flat" cmpd="sng" algn="ctr">
                      <a:solidFill>
                        <a:srgbClr val="90D8F5"/>
                      </a:solidFill>
                      <a:prstDash val="solid"/>
                      <a:round/>
                      <a:headEnd type="none" w="med" len="med"/>
                      <a:tailEnd type="none" w="med" len="med"/>
                    </a:lnL>
                    <a:lnR w="9525" cap="flat" cmpd="sng" algn="ctr">
                      <a:solidFill>
                        <a:srgbClr val="B0D8F5"/>
                      </a:solidFill>
                      <a:prstDash val="solid"/>
                      <a:round/>
                      <a:headEnd type="none" w="med" len="med"/>
                      <a:tailEnd type="none" w="med" len="med"/>
                    </a:lnR>
                    <a:lnT w="9525" cap="flat" cmpd="sng" algn="ctr">
                      <a:solidFill>
                        <a:srgbClr val="90D8F5"/>
                      </a:solidFill>
                      <a:prstDash val="solid"/>
                      <a:round/>
                      <a:headEnd type="none" w="med" len="med"/>
                      <a:tailEnd type="none" w="med" len="med"/>
                    </a:lnT>
                    <a:lnB w="9525" cap="flat" cmpd="sng" algn="ctr">
                      <a:solidFill>
                        <a:srgbClr val="30E5F5"/>
                      </a:solidFill>
                      <a:prstDash val="solid"/>
                      <a:round/>
                      <a:headEnd type="none" w="med" len="med"/>
                      <a:tailEnd type="none" w="med" len="med"/>
                    </a:lnB>
                  </a:tcPr>
                </a:tc>
                <a:tc>
                  <a:txBody>
                    <a:bodyPr/>
                    <a:lstStyle/>
                    <a:p>
                      <a:r>
                        <a:rPr lang="en-US" sz="1800" dirty="0">
                          <a:solidFill>
                            <a:schemeClr val="tx1"/>
                          </a:solidFill>
                          <a:effectLst/>
                          <a:latin typeface="+mj-lt"/>
                        </a:rPr>
                        <a:t>PI is expressed in the form of a ratio.</a:t>
                      </a:r>
                    </a:p>
                  </a:txBody>
                  <a:tcPr marL="13424" marR="13424" marT="13424" marB="13424" anchor="ctr">
                    <a:lnL w="9525" cap="flat" cmpd="sng" algn="ctr">
                      <a:solidFill>
                        <a:srgbClr val="B0D8F5"/>
                      </a:solidFill>
                      <a:prstDash val="solid"/>
                      <a:round/>
                      <a:headEnd type="none" w="med" len="med"/>
                      <a:tailEnd type="none" w="med" len="med"/>
                    </a:lnL>
                    <a:lnR w="9525" cap="flat" cmpd="sng" algn="ctr">
                      <a:solidFill>
                        <a:srgbClr val="D0DDF5"/>
                      </a:solidFill>
                      <a:prstDash val="solid"/>
                      <a:round/>
                      <a:headEnd type="none" w="med" len="med"/>
                      <a:tailEnd type="none" w="med" len="med"/>
                    </a:lnR>
                    <a:lnT w="9525" cap="flat" cmpd="sng" algn="ctr">
                      <a:solidFill>
                        <a:srgbClr val="B0D8F5"/>
                      </a:solidFill>
                      <a:prstDash val="solid"/>
                      <a:round/>
                      <a:headEnd type="none" w="med" len="med"/>
                      <a:tailEnd type="none" w="med" len="med"/>
                    </a:lnT>
                    <a:lnB w="9525" cap="flat" cmpd="sng" algn="ctr">
                      <a:solidFill>
                        <a:srgbClr val="90DAF5"/>
                      </a:solidFill>
                      <a:prstDash val="solid"/>
                      <a:round/>
                      <a:headEnd type="none" w="med" len="med"/>
                      <a:tailEnd type="none" w="med" len="med"/>
                    </a:lnB>
                  </a:tcPr>
                </a:tc>
                <a:tc>
                  <a:txBody>
                    <a:bodyPr/>
                    <a:lstStyle/>
                    <a:p>
                      <a:r>
                        <a:rPr lang="en-US" sz="1800">
                          <a:solidFill>
                            <a:schemeClr val="tx1"/>
                          </a:solidFill>
                          <a:effectLst/>
                          <a:latin typeface="+mj-lt"/>
                        </a:rPr>
                        <a:t>We express ARR in the form of a percentage.</a:t>
                      </a:r>
                    </a:p>
                  </a:txBody>
                  <a:tcPr marL="13424" marR="13424" marT="13424" marB="13424" anchor="ctr">
                    <a:lnL w="9525" cap="flat" cmpd="sng" algn="ctr">
                      <a:solidFill>
                        <a:srgbClr val="D0DDF5"/>
                      </a:solidFill>
                      <a:prstDash val="solid"/>
                      <a:round/>
                      <a:headEnd type="none" w="med" len="med"/>
                      <a:tailEnd type="none" w="med" len="med"/>
                    </a:lnL>
                    <a:lnR w="9525" cap="flat" cmpd="sng" algn="ctr">
                      <a:solidFill>
                        <a:srgbClr val="D0DDF5"/>
                      </a:solidFill>
                      <a:prstDash val="solid"/>
                      <a:round/>
                      <a:headEnd type="none" w="med" len="med"/>
                      <a:tailEnd type="none" w="med" len="med"/>
                    </a:lnR>
                    <a:lnT w="9525" cap="flat" cmpd="sng" algn="ctr">
                      <a:solidFill>
                        <a:srgbClr val="D0DDF5"/>
                      </a:solidFill>
                      <a:prstDash val="solid"/>
                      <a:round/>
                      <a:headEnd type="none" w="med" len="med"/>
                      <a:tailEnd type="none" w="med" len="med"/>
                    </a:lnT>
                    <a:lnB w="9525" cap="flat" cmpd="sng" algn="ctr">
                      <a:solidFill>
                        <a:srgbClr val="F00DEF"/>
                      </a:solidFill>
                      <a:prstDash val="solid"/>
                      <a:round/>
                      <a:headEnd type="none" w="med" len="med"/>
                      <a:tailEnd type="none" w="med" len="med"/>
                    </a:lnB>
                  </a:tcPr>
                </a:tc>
                <a:extLst>
                  <a:ext uri="{0D108BD9-81ED-4DB2-BD59-A6C34878D82A}">
                    <a16:rowId xmlns:a16="http://schemas.microsoft.com/office/drawing/2014/main" val="3629153075"/>
                  </a:ext>
                </a:extLst>
              </a:tr>
              <a:tr h="1664792">
                <a:tc>
                  <a:txBody>
                    <a:bodyPr/>
                    <a:lstStyle/>
                    <a:p>
                      <a:r>
                        <a:rPr lang="en-US" sz="2400" b="1" dirty="0">
                          <a:solidFill>
                            <a:schemeClr val="tx1"/>
                          </a:solidFill>
                          <a:effectLst/>
                          <a:latin typeface="+mj-lt"/>
                        </a:rPr>
                        <a:t>Focus</a:t>
                      </a:r>
                    </a:p>
                  </a:txBody>
                  <a:tcPr marL="13424" marR="13424" marT="13424" marB="13424" anchor="ctr">
                    <a:lnL w="9525" cap="flat" cmpd="sng" algn="ctr">
                      <a:solidFill>
                        <a:srgbClr val="50DAF5"/>
                      </a:solidFill>
                      <a:prstDash val="solid"/>
                      <a:round/>
                      <a:headEnd type="none" w="med" len="med"/>
                      <a:tailEnd type="none" w="med" len="med"/>
                    </a:lnL>
                    <a:lnR w="9525" cap="flat" cmpd="sng" algn="ctr">
                      <a:solidFill>
                        <a:srgbClr val="F0DDF5"/>
                      </a:solidFill>
                      <a:prstDash val="solid"/>
                      <a:round/>
                      <a:headEnd type="none" w="med" len="med"/>
                      <a:tailEnd type="none" w="med" len="med"/>
                    </a:lnR>
                    <a:lnT w="9525" cap="flat" cmpd="sng" algn="ctr">
                      <a:solidFill>
                        <a:srgbClr val="50DAF5"/>
                      </a:solidFill>
                      <a:prstDash val="solid"/>
                      <a:round/>
                      <a:headEnd type="none" w="med" len="med"/>
                      <a:tailEnd type="none" w="med" len="med"/>
                    </a:lnT>
                    <a:lnB w="9525" cap="flat" cmpd="sng" algn="ctr">
                      <a:solidFill>
                        <a:srgbClr val="700DEF"/>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NPV focuses on determining whether the investment is generating surplus returns than the expected returns.</a:t>
                      </a:r>
                    </a:p>
                  </a:txBody>
                  <a:tcPr marL="13424" marR="13424" marT="13424" marB="13424" anchor="ctr">
                    <a:lnL w="9525" cap="flat" cmpd="sng" algn="ctr">
                      <a:solidFill>
                        <a:srgbClr val="F0DDF5"/>
                      </a:solidFill>
                      <a:prstDash val="solid"/>
                      <a:round/>
                      <a:headEnd type="none" w="med" len="med"/>
                      <a:tailEnd type="none" w="med" len="med"/>
                    </a:lnL>
                    <a:lnR w="9525" cap="flat" cmpd="sng" algn="ctr">
                      <a:solidFill>
                        <a:srgbClr val="B0E4F5"/>
                      </a:solidFill>
                      <a:prstDash val="solid"/>
                      <a:round/>
                      <a:headEnd type="none" w="med" len="med"/>
                      <a:tailEnd type="none" w="med" len="med"/>
                    </a:lnR>
                    <a:lnT w="9525" cap="flat" cmpd="sng" algn="ctr">
                      <a:solidFill>
                        <a:srgbClr val="F0DDF5"/>
                      </a:solidFill>
                      <a:prstDash val="solid"/>
                      <a:round/>
                      <a:headEnd type="none" w="med" len="med"/>
                      <a:tailEnd type="none" w="med" len="med"/>
                    </a:lnT>
                    <a:lnB w="9525" cap="flat" cmpd="sng" algn="ctr">
                      <a:solidFill>
                        <a:srgbClr val="7012EF"/>
                      </a:solidFill>
                      <a:prstDash val="solid"/>
                      <a:round/>
                      <a:headEnd type="none" w="med" len="med"/>
                      <a:tailEnd type="none" w="med" len="med"/>
                    </a:lnB>
                    <a:solidFill>
                      <a:srgbClr val="F0F0F0"/>
                    </a:solidFill>
                  </a:tcPr>
                </a:tc>
                <a:tc>
                  <a:txBody>
                    <a:bodyPr/>
                    <a:lstStyle/>
                    <a:p>
                      <a:r>
                        <a:rPr lang="en-US" sz="1800" dirty="0">
                          <a:solidFill>
                            <a:schemeClr val="tx1"/>
                          </a:solidFill>
                          <a:effectLst/>
                          <a:latin typeface="+mj-lt"/>
                        </a:rPr>
                        <a:t>IRR focuses on determining what is the breakeven rate at which the present value of the future cash flows becomes zero.</a:t>
                      </a:r>
                    </a:p>
                  </a:txBody>
                  <a:tcPr marL="13424" marR="13424" marT="13424" marB="13424" anchor="ctr">
                    <a:lnL w="9525" cap="flat" cmpd="sng" algn="ctr">
                      <a:solidFill>
                        <a:srgbClr val="B0E4F5"/>
                      </a:solidFill>
                      <a:prstDash val="solid"/>
                      <a:round/>
                      <a:headEnd type="none" w="med" len="med"/>
                      <a:tailEnd type="none" w="med" len="med"/>
                    </a:lnL>
                    <a:lnR w="9525" cap="flat" cmpd="sng" algn="ctr">
                      <a:solidFill>
                        <a:srgbClr val="30E5F5"/>
                      </a:solidFill>
                      <a:prstDash val="solid"/>
                      <a:round/>
                      <a:headEnd type="none" w="med" len="med"/>
                      <a:tailEnd type="none" w="med" len="med"/>
                    </a:lnR>
                    <a:lnT w="9525" cap="flat" cmpd="sng" algn="ctr">
                      <a:solidFill>
                        <a:srgbClr val="B0E4F5"/>
                      </a:solidFill>
                      <a:prstDash val="solid"/>
                      <a:round/>
                      <a:headEnd type="none" w="med" len="med"/>
                      <a:tailEnd type="none" w="med" len="med"/>
                    </a:lnT>
                    <a:lnB w="9525" cap="flat" cmpd="sng" algn="ctr">
                      <a:solidFill>
                        <a:srgbClr val="D014EF"/>
                      </a:solidFill>
                      <a:prstDash val="solid"/>
                      <a:round/>
                      <a:headEnd type="none" w="med" len="med"/>
                      <a:tailEnd type="none" w="med" len="med"/>
                    </a:lnB>
                    <a:solidFill>
                      <a:srgbClr val="F0F0F0"/>
                    </a:solidFill>
                  </a:tcPr>
                </a:tc>
                <a:tc>
                  <a:txBody>
                    <a:bodyPr/>
                    <a:lstStyle/>
                    <a:p>
                      <a:r>
                        <a:rPr lang="en-US" sz="1800" dirty="0">
                          <a:solidFill>
                            <a:schemeClr val="tx1"/>
                          </a:solidFill>
                          <a:effectLst/>
                          <a:latin typeface="+mj-lt"/>
                        </a:rPr>
                        <a:t>Payback focuses on determining the time period within which the initial investment can be recovered.</a:t>
                      </a:r>
                    </a:p>
                  </a:txBody>
                  <a:tcPr marL="13424" marR="13424" marT="13424" marB="13424" anchor="ctr">
                    <a:lnL w="9525" cap="flat" cmpd="sng" algn="ctr">
                      <a:solidFill>
                        <a:srgbClr val="30E5F5"/>
                      </a:solidFill>
                      <a:prstDash val="solid"/>
                      <a:round/>
                      <a:headEnd type="none" w="med" len="med"/>
                      <a:tailEnd type="none" w="med" len="med"/>
                    </a:lnL>
                    <a:lnR w="9525" cap="flat" cmpd="sng" algn="ctr">
                      <a:solidFill>
                        <a:srgbClr val="90DAF5"/>
                      </a:solidFill>
                      <a:prstDash val="solid"/>
                      <a:round/>
                      <a:headEnd type="none" w="med" len="med"/>
                      <a:tailEnd type="none" w="med" len="med"/>
                    </a:lnR>
                    <a:lnT w="9525" cap="flat" cmpd="sng" algn="ctr">
                      <a:solidFill>
                        <a:srgbClr val="30E5F5"/>
                      </a:solidFill>
                      <a:prstDash val="solid"/>
                      <a:round/>
                      <a:headEnd type="none" w="med" len="med"/>
                      <a:tailEnd type="none" w="med" len="med"/>
                    </a:lnT>
                    <a:lnB w="9525" cap="flat" cmpd="sng" algn="ctr">
                      <a:solidFill>
                        <a:srgbClr val="3011EF"/>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PI focuses on determining how many times of the initial investment are we going to get back.</a:t>
                      </a:r>
                    </a:p>
                  </a:txBody>
                  <a:tcPr marL="13424" marR="13424" marT="13424" marB="13424" anchor="ctr">
                    <a:lnL w="9525" cap="flat" cmpd="sng" algn="ctr">
                      <a:solidFill>
                        <a:srgbClr val="90DAF5"/>
                      </a:solidFill>
                      <a:prstDash val="solid"/>
                      <a:round/>
                      <a:headEnd type="none" w="med" len="med"/>
                      <a:tailEnd type="none" w="med" len="med"/>
                    </a:lnL>
                    <a:lnR w="9525" cap="flat" cmpd="sng" algn="ctr">
                      <a:solidFill>
                        <a:srgbClr val="F00DEF"/>
                      </a:solidFill>
                      <a:prstDash val="solid"/>
                      <a:round/>
                      <a:headEnd type="none" w="med" len="med"/>
                      <a:tailEnd type="none" w="med" len="med"/>
                    </a:lnR>
                    <a:lnT w="9525" cap="flat" cmpd="sng" algn="ctr">
                      <a:solidFill>
                        <a:srgbClr val="90DAF5"/>
                      </a:solidFill>
                      <a:prstDash val="solid"/>
                      <a:round/>
                      <a:headEnd type="none" w="med" len="med"/>
                      <a:tailEnd type="none" w="med" len="med"/>
                    </a:lnT>
                    <a:lnB w="9525" cap="flat" cmpd="sng" algn="ctr">
                      <a:solidFill>
                        <a:srgbClr val="F012EF"/>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Focused on determining the percentage returns from an investment</a:t>
                      </a:r>
                    </a:p>
                  </a:txBody>
                  <a:tcPr marL="13424" marR="13424" marT="13424" marB="13424" anchor="ctr">
                    <a:lnL w="9525" cap="flat" cmpd="sng" algn="ctr">
                      <a:solidFill>
                        <a:srgbClr val="F00DEF"/>
                      </a:solidFill>
                      <a:prstDash val="solid"/>
                      <a:round/>
                      <a:headEnd type="none" w="med" len="med"/>
                      <a:tailEnd type="none" w="med" len="med"/>
                    </a:lnL>
                    <a:lnR w="9525" cap="flat" cmpd="sng" algn="ctr">
                      <a:solidFill>
                        <a:srgbClr val="F00DEF"/>
                      </a:solidFill>
                      <a:prstDash val="solid"/>
                      <a:round/>
                      <a:headEnd type="none" w="med" len="med"/>
                      <a:tailEnd type="none" w="med" len="med"/>
                    </a:lnR>
                    <a:lnT w="9525" cap="flat" cmpd="sng" algn="ctr">
                      <a:solidFill>
                        <a:srgbClr val="F00DEF"/>
                      </a:solidFill>
                      <a:prstDash val="solid"/>
                      <a:round/>
                      <a:headEnd type="none" w="med" len="med"/>
                      <a:tailEnd type="none" w="med" len="med"/>
                    </a:lnT>
                    <a:lnB w="9525" cap="flat" cmpd="sng" algn="ctr">
                      <a:solidFill>
                        <a:srgbClr val="5018EF"/>
                      </a:solidFill>
                      <a:prstDash val="solid"/>
                      <a:round/>
                      <a:headEnd type="none" w="med" len="med"/>
                      <a:tailEnd type="none" w="med" len="med"/>
                    </a:lnB>
                    <a:solidFill>
                      <a:srgbClr val="F0F0F0"/>
                    </a:solidFill>
                  </a:tcPr>
                </a:tc>
                <a:extLst>
                  <a:ext uri="{0D108BD9-81ED-4DB2-BD59-A6C34878D82A}">
                    <a16:rowId xmlns:a16="http://schemas.microsoft.com/office/drawing/2014/main" val="2542725822"/>
                  </a:ext>
                </a:extLst>
              </a:tr>
              <a:tr h="1021430">
                <a:tc>
                  <a:txBody>
                    <a:bodyPr/>
                    <a:lstStyle/>
                    <a:p>
                      <a:r>
                        <a:rPr lang="en-US" sz="2400" b="1" dirty="0">
                          <a:solidFill>
                            <a:schemeClr val="tx1"/>
                          </a:solidFill>
                          <a:effectLst/>
                          <a:latin typeface="+mj-lt"/>
                        </a:rPr>
                        <a:t>Discount Rate</a:t>
                      </a:r>
                    </a:p>
                  </a:txBody>
                  <a:tcPr marL="13424" marR="13424" marT="13424" marB="13424" anchor="ctr">
                    <a:lnL w="9525" cap="flat" cmpd="sng" algn="ctr">
                      <a:solidFill>
                        <a:srgbClr val="700DEF"/>
                      </a:solidFill>
                      <a:prstDash val="solid"/>
                      <a:round/>
                      <a:headEnd type="none" w="med" len="med"/>
                      <a:tailEnd type="none" w="med" len="med"/>
                    </a:lnL>
                    <a:lnR w="9525" cap="flat" cmpd="sng" algn="ctr">
                      <a:solidFill>
                        <a:srgbClr val="7012EF"/>
                      </a:solidFill>
                      <a:prstDash val="solid"/>
                      <a:round/>
                      <a:headEnd type="none" w="med" len="med"/>
                      <a:tailEnd type="none" w="med" len="med"/>
                    </a:lnR>
                    <a:lnT w="9525" cap="flat" cmpd="sng" algn="ctr">
                      <a:solidFill>
                        <a:srgbClr val="700DEF"/>
                      </a:solidFill>
                      <a:prstDash val="solid"/>
                      <a:round/>
                      <a:headEnd type="none" w="med" len="med"/>
                      <a:tailEnd type="none" w="med" len="med"/>
                    </a:lnT>
                    <a:lnB w="9525" cap="flat" cmpd="sng" algn="ctr">
                      <a:solidFill>
                        <a:srgbClr val="D018EF"/>
                      </a:solidFill>
                      <a:prstDash val="solid"/>
                      <a:round/>
                      <a:headEnd type="none" w="med" len="med"/>
                      <a:tailEnd type="none" w="med" len="med"/>
                    </a:lnB>
                  </a:tcPr>
                </a:tc>
                <a:tc>
                  <a:txBody>
                    <a:bodyPr/>
                    <a:lstStyle/>
                    <a:p>
                      <a:r>
                        <a:rPr lang="en-US" sz="1800">
                          <a:solidFill>
                            <a:schemeClr val="tx1"/>
                          </a:solidFill>
                          <a:effectLst/>
                          <a:latin typeface="+mj-lt"/>
                        </a:rPr>
                        <a:t>NPV requires the use of a discount rate which can be difficult to ascertain.</a:t>
                      </a:r>
                    </a:p>
                  </a:txBody>
                  <a:tcPr marL="13424" marR="13424" marT="13424" marB="13424" anchor="ctr">
                    <a:lnL w="9525" cap="flat" cmpd="sng" algn="ctr">
                      <a:solidFill>
                        <a:srgbClr val="7012EF"/>
                      </a:solidFill>
                      <a:prstDash val="solid"/>
                      <a:round/>
                      <a:headEnd type="none" w="med" len="med"/>
                      <a:tailEnd type="none" w="med" len="med"/>
                    </a:lnL>
                    <a:lnR w="9525" cap="flat" cmpd="sng" algn="ctr">
                      <a:solidFill>
                        <a:srgbClr val="D014EF"/>
                      </a:solidFill>
                      <a:prstDash val="solid"/>
                      <a:round/>
                      <a:headEnd type="none" w="med" len="med"/>
                      <a:tailEnd type="none" w="med" len="med"/>
                    </a:lnR>
                    <a:lnT w="9525" cap="flat" cmpd="sng" algn="ctr">
                      <a:solidFill>
                        <a:srgbClr val="7012EF"/>
                      </a:solidFill>
                      <a:prstDash val="solid"/>
                      <a:round/>
                      <a:headEnd type="none" w="med" len="med"/>
                      <a:tailEnd type="none" w="med" len="med"/>
                    </a:lnT>
                    <a:lnB w="9525" cap="flat" cmpd="sng" algn="ctr">
                      <a:solidFill>
                        <a:srgbClr val="7017EF"/>
                      </a:solidFill>
                      <a:prstDash val="solid"/>
                      <a:round/>
                      <a:headEnd type="none" w="med" len="med"/>
                      <a:tailEnd type="none" w="med" len="med"/>
                    </a:lnB>
                  </a:tcPr>
                </a:tc>
                <a:tc>
                  <a:txBody>
                    <a:bodyPr/>
                    <a:lstStyle/>
                    <a:p>
                      <a:r>
                        <a:rPr lang="en-US" sz="1800">
                          <a:solidFill>
                            <a:schemeClr val="tx1"/>
                          </a:solidFill>
                          <a:effectLst/>
                          <a:latin typeface="+mj-lt"/>
                        </a:rPr>
                        <a:t>IRR doesn’t have this difficulty since it ‘calculates’ the rate of return.</a:t>
                      </a:r>
                    </a:p>
                  </a:txBody>
                  <a:tcPr marL="13424" marR="13424" marT="13424" marB="13424" anchor="ctr">
                    <a:lnL w="9525" cap="flat" cmpd="sng" algn="ctr">
                      <a:solidFill>
                        <a:srgbClr val="D014EF"/>
                      </a:solidFill>
                      <a:prstDash val="solid"/>
                      <a:round/>
                      <a:headEnd type="none" w="med" len="med"/>
                      <a:tailEnd type="none" w="med" len="med"/>
                    </a:lnL>
                    <a:lnR w="9525" cap="flat" cmpd="sng" algn="ctr">
                      <a:solidFill>
                        <a:srgbClr val="3011EF"/>
                      </a:solidFill>
                      <a:prstDash val="solid"/>
                      <a:round/>
                      <a:headEnd type="none" w="med" len="med"/>
                      <a:tailEnd type="none" w="med" len="med"/>
                    </a:lnR>
                    <a:lnT w="9525" cap="flat" cmpd="sng" algn="ctr">
                      <a:solidFill>
                        <a:srgbClr val="D014EF"/>
                      </a:solidFill>
                      <a:prstDash val="solid"/>
                      <a:round/>
                      <a:headEnd type="none" w="med" len="med"/>
                      <a:tailEnd type="none" w="med" len="med"/>
                    </a:lnT>
                    <a:lnB w="9525" cap="flat" cmpd="sng" algn="ctr">
                      <a:solidFill>
                        <a:srgbClr val="7019EF"/>
                      </a:solidFill>
                      <a:prstDash val="solid"/>
                      <a:round/>
                      <a:headEnd type="none" w="med" len="med"/>
                      <a:tailEnd type="none" w="med" len="med"/>
                    </a:lnB>
                  </a:tcPr>
                </a:tc>
                <a:tc>
                  <a:txBody>
                    <a:bodyPr/>
                    <a:lstStyle/>
                    <a:p>
                      <a:r>
                        <a:rPr lang="en-US" sz="1800">
                          <a:solidFill>
                            <a:schemeClr val="tx1"/>
                          </a:solidFill>
                          <a:effectLst/>
                          <a:latin typeface="+mj-lt"/>
                        </a:rPr>
                        <a:t>Payback also does not use discount rates.</a:t>
                      </a:r>
                    </a:p>
                  </a:txBody>
                  <a:tcPr marL="13424" marR="13424" marT="13424" marB="13424" anchor="ctr">
                    <a:lnL w="9525" cap="flat" cmpd="sng" algn="ctr">
                      <a:solidFill>
                        <a:srgbClr val="3011EF"/>
                      </a:solidFill>
                      <a:prstDash val="solid"/>
                      <a:round/>
                      <a:headEnd type="none" w="med" len="med"/>
                      <a:tailEnd type="none" w="med" len="med"/>
                    </a:lnL>
                    <a:lnR w="9525" cap="flat" cmpd="sng" algn="ctr">
                      <a:solidFill>
                        <a:srgbClr val="F012EF"/>
                      </a:solidFill>
                      <a:prstDash val="solid"/>
                      <a:round/>
                      <a:headEnd type="none" w="med" len="med"/>
                      <a:tailEnd type="none" w="med" len="med"/>
                    </a:lnR>
                    <a:lnT w="9525" cap="flat" cmpd="sng" algn="ctr">
                      <a:solidFill>
                        <a:srgbClr val="3011EF"/>
                      </a:solidFill>
                      <a:prstDash val="solid"/>
                      <a:round/>
                      <a:headEnd type="none" w="med" len="med"/>
                      <a:tailEnd type="none" w="med" len="med"/>
                    </a:lnT>
                    <a:lnB w="9525" cap="flat" cmpd="sng" algn="ctr">
                      <a:solidFill>
                        <a:srgbClr val="F01CEF"/>
                      </a:solidFill>
                      <a:prstDash val="solid"/>
                      <a:round/>
                      <a:headEnd type="none" w="med" len="med"/>
                      <a:tailEnd type="none" w="med" len="med"/>
                    </a:lnB>
                  </a:tcPr>
                </a:tc>
                <a:tc>
                  <a:txBody>
                    <a:bodyPr/>
                    <a:lstStyle/>
                    <a:p>
                      <a:r>
                        <a:rPr lang="en-US" sz="1800">
                          <a:solidFill>
                            <a:schemeClr val="tx1"/>
                          </a:solidFill>
                          <a:effectLst/>
                          <a:latin typeface="+mj-lt"/>
                        </a:rPr>
                        <a:t>PI uses a discount rate to discount the future cash flows.</a:t>
                      </a:r>
                    </a:p>
                  </a:txBody>
                  <a:tcPr marL="13424" marR="13424" marT="13424" marB="13424" anchor="ctr">
                    <a:lnL w="9525" cap="flat" cmpd="sng" algn="ctr">
                      <a:solidFill>
                        <a:srgbClr val="F012EF"/>
                      </a:solidFill>
                      <a:prstDash val="solid"/>
                      <a:round/>
                      <a:headEnd type="none" w="med" len="med"/>
                      <a:tailEnd type="none" w="med" len="med"/>
                    </a:lnL>
                    <a:lnR w="9525" cap="flat" cmpd="sng" algn="ctr">
                      <a:solidFill>
                        <a:srgbClr val="5018EF"/>
                      </a:solidFill>
                      <a:prstDash val="solid"/>
                      <a:round/>
                      <a:headEnd type="none" w="med" len="med"/>
                      <a:tailEnd type="none" w="med" len="med"/>
                    </a:lnR>
                    <a:lnT w="9525" cap="flat" cmpd="sng" algn="ctr">
                      <a:solidFill>
                        <a:srgbClr val="F012EF"/>
                      </a:solidFill>
                      <a:prstDash val="solid"/>
                      <a:round/>
                      <a:headEnd type="none" w="med" len="med"/>
                      <a:tailEnd type="none" w="med" len="med"/>
                    </a:lnT>
                    <a:lnB w="9525" cap="flat" cmpd="sng" algn="ctr">
                      <a:solidFill>
                        <a:srgbClr val="F01CEF"/>
                      </a:solidFill>
                      <a:prstDash val="solid"/>
                      <a:round/>
                      <a:headEnd type="none" w="med" len="med"/>
                      <a:tailEnd type="none" w="med" len="med"/>
                    </a:lnB>
                  </a:tcPr>
                </a:tc>
                <a:tc>
                  <a:txBody>
                    <a:bodyPr/>
                    <a:lstStyle/>
                    <a:p>
                      <a:r>
                        <a:rPr lang="en-US" sz="1800">
                          <a:solidFill>
                            <a:schemeClr val="tx1"/>
                          </a:solidFill>
                          <a:effectLst/>
                          <a:latin typeface="+mj-lt"/>
                        </a:rPr>
                        <a:t>ARR does not have the difficulty of ascertaining an appropriate discount rate.</a:t>
                      </a:r>
                    </a:p>
                  </a:txBody>
                  <a:tcPr marL="13424" marR="13424" marT="13424" marB="13424" anchor="ctr">
                    <a:lnL w="9525" cap="flat" cmpd="sng" algn="ctr">
                      <a:solidFill>
                        <a:srgbClr val="5018EF"/>
                      </a:solidFill>
                      <a:prstDash val="solid"/>
                      <a:round/>
                      <a:headEnd type="none" w="med" len="med"/>
                      <a:tailEnd type="none" w="med" len="med"/>
                    </a:lnL>
                    <a:lnR w="9525" cap="flat" cmpd="sng" algn="ctr">
                      <a:solidFill>
                        <a:srgbClr val="5018EF"/>
                      </a:solidFill>
                      <a:prstDash val="solid"/>
                      <a:round/>
                      <a:headEnd type="none" w="med" len="med"/>
                      <a:tailEnd type="none" w="med" len="med"/>
                    </a:lnR>
                    <a:lnT w="9525" cap="flat" cmpd="sng" algn="ctr">
                      <a:solidFill>
                        <a:srgbClr val="5018EF"/>
                      </a:solidFill>
                      <a:prstDash val="solid"/>
                      <a:round/>
                      <a:headEnd type="none" w="med" len="med"/>
                      <a:tailEnd type="none" w="med" len="med"/>
                    </a:lnT>
                    <a:lnB w="9525" cap="flat" cmpd="sng" algn="ctr">
                      <a:solidFill>
                        <a:srgbClr val="301DEF"/>
                      </a:solidFill>
                      <a:prstDash val="solid"/>
                      <a:round/>
                      <a:headEnd type="none" w="med" len="med"/>
                      <a:tailEnd type="none" w="med" len="med"/>
                    </a:lnB>
                  </a:tcPr>
                </a:tc>
                <a:extLst>
                  <a:ext uri="{0D108BD9-81ED-4DB2-BD59-A6C34878D82A}">
                    <a16:rowId xmlns:a16="http://schemas.microsoft.com/office/drawing/2014/main" val="3191311736"/>
                  </a:ext>
                </a:extLst>
              </a:tr>
              <a:tr h="1445919">
                <a:tc>
                  <a:txBody>
                    <a:bodyPr/>
                    <a:lstStyle/>
                    <a:p>
                      <a:r>
                        <a:rPr lang="en-US" sz="2400" b="1" dirty="0">
                          <a:solidFill>
                            <a:schemeClr val="tx1"/>
                          </a:solidFill>
                          <a:effectLst/>
                          <a:latin typeface="+mj-lt"/>
                        </a:rPr>
                        <a:t>Calculation of Present Value</a:t>
                      </a:r>
                    </a:p>
                  </a:txBody>
                  <a:tcPr marL="13424" marR="13424" marT="13424" marB="13424" anchor="ctr">
                    <a:lnL w="9525" cap="flat" cmpd="sng" algn="ctr">
                      <a:solidFill>
                        <a:srgbClr val="D018EF"/>
                      </a:solidFill>
                      <a:prstDash val="solid"/>
                      <a:round/>
                      <a:headEnd type="none" w="med" len="med"/>
                      <a:tailEnd type="none" w="med" len="med"/>
                    </a:lnL>
                    <a:lnR w="9525" cap="flat" cmpd="sng" algn="ctr">
                      <a:solidFill>
                        <a:srgbClr val="7017EF"/>
                      </a:solidFill>
                      <a:prstDash val="solid"/>
                      <a:round/>
                      <a:headEnd type="none" w="med" len="med"/>
                      <a:tailEnd type="none" w="med" len="med"/>
                    </a:lnR>
                    <a:lnT w="9525" cap="flat" cmpd="sng" algn="ctr">
                      <a:solidFill>
                        <a:srgbClr val="D018EF"/>
                      </a:solidFill>
                      <a:prstDash val="solid"/>
                      <a:round/>
                      <a:headEnd type="none" w="med" len="med"/>
                      <a:tailEnd type="none" w="med" len="med"/>
                    </a:lnT>
                    <a:lnB w="9525" cap="flat" cmpd="sng" algn="ctr">
                      <a:solidFill>
                        <a:srgbClr val="D018EF"/>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NPV calculates the present value of future cash flows.</a:t>
                      </a:r>
                    </a:p>
                  </a:txBody>
                  <a:tcPr marL="13424" marR="13424" marT="13424" marB="13424" anchor="ctr">
                    <a:lnL w="9525" cap="flat" cmpd="sng" algn="ctr">
                      <a:solidFill>
                        <a:srgbClr val="7017EF"/>
                      </a:solidFill>
                      <a:prstDash val="solid"/>
                      <a:round/>
                      <a:headEnd type="none" w="med" len="med"/>
                      <a:tailEnd type="none" w="med" len="med"/>
                    </a:lnL>
                    <a:lnR w="9525" cap="flat" cmpd="sng" algn="ctr">
                      <a:solidFill>
                        <a:srgbClr val="7019EF"/>
                      </a:solidFill>
                      <a:prstDash val="solid"/>
                      <a:round/>
                      <a:headEnd type="none" w="med" len="med"/>
                      <a:tailEnd type="none" w="med" len="med"/>
                    </a:lnR>
                    <a:lnT w="9525" cap="flat" cmpd="sng" algn="ctr">
                      <a:solidFill>
                        <a:srgbClr val="7017EF"/>
                      </a:solidFill>
                      <a:prstDash val="solid"/>
                      <a:round/>
                      <a:headEnd type="none" w="med" len="med"/>
                      <a:tailEnd type="none" w="med" len="med"/>
                    </a:lnT>
                    <a:lnB w="9525" cap="flat" cmpd="sng" algn="ctr">
                      <a:solidFill>
                        <a:srgbClr val="7017EF"/>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IRR ignores the present value of future cash flows.</a:t>
                      </a:r>
                    </a:p>
                  </a:txBody>
                  <a:tcPr marL="13424" marR="13424" marT="13424" marB="13424" anchor="ctr">
                    <a:lnL w="9525" cap="flat" cmpd="sng" algn="ctr">
                      <a:solidFill>
                        <a:srgbClr val="7019EF"/>
                      </a:solidFill>
                      <a:prstDash val="solid"/>
                      <a:round/>
                      <a:headEnd type="none" w="med" len="med"/>
                      <a:tailEnd type="none" w="med" len="med"/>
                    </a:lnL>
                    <a:lnR w="9525" cap="flat" cmpd="sng" algn="ctr">
                      <a:solidFill>
                        <a:srgbClr val="F01CEF"/>
                      </a:solidFill>
                      <a:prstDash val="solid"/>
                      <a:round/>
                      <a:headEnd type="none" w="med" len="med"/>
                      <a:tailEnd type="none" w="med" len="med"/>
                    </a:lnR>
                    <a:lnT w="9525" cap="flat" cmpd="sng" algn="ctr">
                      <a:solidFill>
                        <a:srgbClr val="7019EF"/>
                      </a:solidFill>
                      <a:prstDash val="solid"/>
                      <a:round/>
                      <a:headEnd type="none" w="med" len="med"/>
                      <a:tailEnd type="none" w="med" len="med"/>
                    </a:lnT>
                    <a:lnB w="9525" cap="flat" cmpd="sng" algn="ctr">
                      <a:solidFill>
                        <a:srgbClr val="7019EF"/>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PB method also ignores the present value of future cash flows.</a:t>
                      </a:r>
                    </a:p>
                  </a:txBody>
                  <a:tcPr marL="13424" marR="13424" marT="13424" marB="13424" anchor="ctr">
                    <a:lnL w="9525" cap="flat" cmpd="sng" algn="ctr">
                      <a:solidFill>
                        <a:srgbClr val="F01CEF"/>
                      </a:solidFill>
                      <a:prstDash val="solid"/>
                      <a:round/>
                      <a:headEnd type="none" w="med" len="med"/>
                      <a:tailEnd type="none" w="med" len="med"/>
                    </a:lnL>
                    <a:lnR w="9525" cap="flat" cmpd="sng" algn="ctr">
                      <a:solidFill>
                        <a:srgbClr val="F01CEF"/>
                      </a:solidFill>
                      <a:prstDash val="solid"/>
                      <a:round/>
                      <a:headEnd type="none" w="med" len="med"/>
                      <a:tailEnd type="none" w="med" len="med"/>
                    </a:lnR>
                    <a:lnT w="9525" cap="flat" cmpd="sng" algn="ctr">
                      <a:solidFill>
                        <a:srgbClr val="F01CEF"/>
                      </a:solidFill>
                      <a:prstDash val="solid"/>
                      <a:round/>
                      <a:headEnd type="none" w="med" len="med"/>
                      <a:tailEnd type="none" w="med" len="med"/>
                    </a:lnT>
                    <a:lnB w="9525" cap="flat" cmpd="sng" algn="ctr">
                      <a:solidFill>
                        <a:srgbClr val="F01CEF"/>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The PI method calculates the present value of future cash flows.</a:t>
                      </a:r>
                    </a:p>
                  </a:txBody>
                  <a:tcPr marL="13424" marR="13424" marT="13424" marB="13424" anchor="ctr">
                    <a:lnL w="9525" cap="flat" cmpd="sng" algn="ctr">
                      <a:solidFill>
                        <a:srgbClr val="F01CEF"/>
                      </a:solidFill>
                      <a:prstDash val="solid"/>
                      <a:round/>
                      <a:headEnd type="none" w="med" len="med"/>
                      <a:tailEnd type="none" w="med" len="med"/>
                    </a:lnL>
                    <a:lnR w="9525" cap="flat" cmpd="sng" algn="ctr">
                      <a:solidFill>
                        <a:srgbClr val="301DEF"/>
                      </a:solidFill>
                      <a:prstDash val="solid"/>
                      <a:round/>
                      <a:headEnd type="none" w="med" len="med"/>
                      <a:tailEnd type="none" w="med" len="med"/>
                    </a:lnR>
                    <a:lnT w="9525" cap="flat" cmpd="sng" algn="ctr">
                      <a:solidFill>
                        <a:srgbClr val="F01CEF"/>
                      </a:solidFill>
                      <a:prstDash val="solid"/>
                      <a:round/>
                      <a:headEnd type="none" w="med" len="med"/>
                      <a:tailEnd type="none" w="med" len="med"/>
                    </a:lnT>
                    <a:lnB w="9525" cap="flat" cmpd="sng" algn="ctr">
                      <a:solidFill>
                        <a:srgbClr val="F01CEF"/>
                      </a:solidFill>
                      <a:prstDash val="solid"/>
                      <a:round/>
                      <a:headEnd type="none" w="med" len="med"/>
                      <a:tailEnd type="none" w="med" len="med"/>
                    </a:lnB>
                    <a:solidFill>
                      <a:srgbClr val="F0F0F0"/>
                    </a:solidFill>
                  </a:tcPr>
                </a:tc>
                <a:tc>
                  <a:txBody>
                    <a:bodyPr/>
                    <a:lstStyle/>
                    <a:p>
                      <a:r>
                        <a:rPr lang="en-US" sz="1800" dirty="0">
                          <a:solidFill>
                            <a:schemeClr val="tx1"/>
                          </a:solidFill>
                          <a:effectLst/>
                          <a:latin typeface="+mj-lt"/>
                        </a:rPr>
                        <a:t>ARR does not calculate the present value of future cash flows</a:t>
                      </a:r>
                    </a:p>
                  </a:txBody>
                  <a:tcPr marL="13424" marR="13424" marT="13424" marB="13424" anchor="ctr">
                    <a:lnL w="9525" cap="flat" cmpd="sng" algn="ctr">
                      <a:solidFill>
                        <a:srgbClr val="301DEF"/>
                      </a:solidFill>
                      <a:prstDash val="solid"/>
                      <a:round/>
                      <a:headEnd type="none" w="med" len="med"/>
                      <a:tailEnd type="none" w="med" len="med"/>
                    </a:lnL>
                    <a:lnR w="9525" cap="flat" cmpd="sng" algn="ctr">
                      <a:solidFill>
                        <a:srgbClr val="301DEF"/>
                      </a:solidFill>
                      <a:prstDash val="solid"/>
                      <a:round/>
                      <a:headEnd type="none" w="med" len="med"/>
                      <a:tailEnd type="none" w="med" len="med"/>
                    </a:lnR>
                    <a:lnT w="9525" cap="flat" cmpd="sng" algn="ctr">
                      <a:solidFill>
                        <a:srgbClr val="301DEF"/>
                      </a:solidFill>
                      <a:prstDash val="solid"/>
                      <a:round/>
                      <a:headEnd type="none" w="med" len="med"/>
                      <a:tailEnd type="none" w="med" len="med"/>
                    </a:lnT>
                    <a:lnB w="9525" cap="flat" cmpd="sng" algn="ctr">
                      <a:solidFill>
                        <a:srgbClr val="301DEF"/>
                      </a:solidFill>
                      <a:prstDash val="solid"/>
                      <a:round/>
                      <a:headEnd type="none" w="med" len="med"/>
                      <a:tailEnd type="none" w="med" len="med"/>
                    </a:lnB>
                    <a:solidFill>
                      <a:srgbClr val="F0F0F0"/>
                    </a:solidFill>
                  </a:tcPr>
                </a:tc>
                <a:extLst>
                  <a:ext uri="{0D108BD9-81ED-4DB2-BD59-A6C34878D82A}">
                    <a16:rowId xmlns:a16="http://schemas.microsoft.com/office/drawing/2014/main" val="3816717658"/>
                  </a:ext>
                </a:extLst>
              </a:tr>
            </a:tbl>
          </a:graphicData>
        </a:graphic>
      </p:graphicFrame>
      <p:sp>
        <p:nvSpPr>
          <p:cNvPr id="2" name="Date Placeholder 1">
            <a:extLst>
              <a:ext uri="{FF2B5EF4-FFF2-40B4-BE49-F238E27FC236}">
                <a16:creationId xmlns:a16="http://schemas.microsoft.com/office/drawing/2014/main" id="{7CDF28F8-0C05-41A2-73A3-ECE0873AF3F1}"/>
              </a:ext>
            </a:extLst>
          </p:cNvPr>
          <p:cNvSpPr>
            <a:spLocks noGrp="1"/>
          </p:cNvSpPr>
          <p:nvPr>
            <p:ph type="dt" sz="half" idx="6"/>
          </p:nvPr>
        </p:nvSpPr>
        <p:spPr/>
        <p:txBody>
          <a:bodyPr/>
          <a:lstStyle/>
          <a:p>
            <a:fld id="{1585DA46-E75B-447D-B16D-FB007016EA56}" type="datetime1">
              <a:rPr lang="en-US" smtClean="0"/>
              <a:t>4/16/2025</a:t>
            </a:fld>
            <a:endParaRPr lang="en-US"/>
          </a:p>
        </p:txBody>
      </p:sp>
    </p:spTree>
    <p:extLst>
      <p:ext uri="{BB962C8B-B14F-4D97-AF65-F5344CB8AC3E}">
        <p14:creationId xmlns:p14="http://schemas.microsoft.com/office/powerpoint/2010/main" val="1544976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99208" y="620014"/>
            <a:ext cx="2780030" cy="574040"/>
          </a:xfrm>
          <a:prstGeom prst="rect">
            <a:avLst/>
          </a:prstGeom>
        </p:spPr>
        <p:txBody>
          <a:bodyPr vert="horz" wrap="square" lIns="0" tIns="12700" rIns="0" bIns="0" rtlCol="0">
            <a:spAutoFit/>
          </a:bodyPr>
          <a:lstStyle/>
          <a:p>
            <a:pPr marL="12700">
              <a:spcBef>
                <a:spcPts val="100"/>
              </a:spcBef>
            </a:pPr>
            <a:r>
              <a:rPr sz="3600" spc="-5" dirty="0">
                <a:latin typeface="Times New Roman"/>
                <a:cs typeface="Times New Roman"/>
              </a:rPr>
              <a:t>Budget</a:t>
            </a:r>
            <a:r>
              <a:rPr sz="3600" spc="-75" dirty="0">
                <a:latin typeface="Times New Roman"/>
                <a:cs typeface="Times New Roman"/>
              </a:rPr>
              <a:t> </a:t>
            </a:r>
            <a:r>
              <a:rPr sz="3600" dirty="0">
                <a:latin typeface="Times New Roman"/>
                <a:cs typeface="Times New Roman"/>
              </a:rPr>
              <a:t>Sector</a:t>
            </a:r>
            <a:endParaRPr sz="3600">
              <a:latin typeface="Times New Roman"/>
              <a:cs typeface="Times New Roman"/>
            </a:endParaRPr>
          </a:p>
        </p:txBody>
      </p:sp>
      <p:sp>
        <p:nvSpPr>
          <p:cNvPr id="3" name="object 3"/>
          <p:cNvSpPr txBox="1"/>
          <p:nvPr/>
        </p:nvSpPr>
        <p:spPr>
          <a:xfrm>
            <a:off x="6647815" y="620014"/>
            <a:ext cx="2663190" cy="574040"/>
          </a:xfrm>
          <a:prstGeom prst="rect">
            <a:avLst/>
          </a:prstGeom>
        </p:spPr>
        <p:txBody>
          <a:bodyPr vert="horz" wrap="square" lIns="0" tIns="12700" rIns="0" bIns="0" rtlCol="0">
            <a:spAutoFit/>
          </a:bodyPr>
          <a:lstStyle/>
          <a:p>
            <a:pPr marL="12700">
              <a:spcBef>
                <a:spcPts val="100"/>
              </a:spcBef>
            </a:pPr>
            <a:r>
              <a:rPr sz="3600" b="1" spc="-5" dirty="0">
                <a:solidFill>
                  <a:srgbClr val="FF0000"/>
                </a:solidFill>
                <a:latin typeface="Times New Roman"/>
                <a:cs typeface="Times New Roman"/>
              </a:rPr>
              <a:t>Budget</a:t>
            </a:r>
            <a:r>
              <a:rPr sz="3600" b="1" spc="-130" dirty="0">
                <a:solidFill>
                  <a:srgbClr val="FF0000"/>
                </a:solidFill>
                <a:latin typeface="Times New Roman"/>
                <a:cs typeface="Times New Roman"/>
              </a:rPr>
              <a:t> </a:t>
            </a:r>
            <a:r>
              <a:rPr sz="3600" b="1" spc="-55" dirty="0">
                <a:solidFill>
                  <a:srgbClr val="FF0000"/>
                </a:solidFill>
                <a:latin typeface="Times New Roman"/>
                <a:cs typeface="Times New Roman"/>
              </a:rPr>
              <a:t>Types</a:t>
            </a:r>
            <a:endParaRPr sz="3600">
              <a:latin typeface="Times New Roman"/>
              <a:cs typeface="Times New Roman"/>
            </a:endParaRPr>
          </a:p>
        </p:txBody>
      </p:sp>
      <p:sp>
        <p:nvSpPr>
          <p:cNvPr id="5" name="object 5"/>
          <p:cNvSpPr txBox="1"/>
          <p:nvPr/>
        </p:nvSpPr>
        <p:spPr>
          <a:xfrm>
            <a:off x="10997946" y="6940702"/>
            <a:ext cx="117475" cy="212238"/>
          </a:xfrm>
          <a:prstGeom prst="rect">
            <a:avLst/>
          </a:prstGeom>
        </p:spPr>
        <p:txBody>
          <a:bodyPr vert="horz" wrap="square" lIns="0" tIns="12065" rIns="0" bIns="0" rtlCol="0">
            <a:spAutoFit/>
          </a:bodyPr>
          <a:lstStyle/>
          <a:p>
            <a:pPr marL="12700">
              <a:spcBef>
                <a:spcPts val="95"/>
              </a:spcBef>
            </a:pPr>
            <a:r>
              <a:rPr sz="1300" spc="-5" dirty="0">
                <a:solidFill>
                  <a:srgbClr val="888888"/>
                </a:solidFill>
                <a:latin typeface="Arial"/>
                <a:cs typeface="Arial"/>
              </a:rPr>
              <a:t>4</a:t>
            </a:r>
            <a:endParaRPr sz="1300">
              <a:latin typeface="Arial"/>
              <a:cs typeface="Arial"/>
            </a:endParaRPr>
          </a:p>
        </p:txBody>
      </p:sp>
      <p:graphicFrame>
        <p:nvGraphicFramePr>
          <p:cNvPr id="6" name="object 6"/>
          <p:cNvGraphicFramePr>
            <a:graphicFrameLocks noGrp="1"/>
          </p:cNvGraphicFramePr>
          <p:nvPr>
            <p:extLst>
              <p:ext uri="{D42A27DB-BD31-4B8C-83A1-F6EECF244321}">
                <p14:modId xmlns:p14="http://schemas.microsoft.com/office/powerpoint/2010/main" val="632804597"/>
              </p:ext>
            </p:extLst>
          </p:nvPr>
        </p:nvGraphicFramePr>
        <p:xfrm>
          <a:off x="4946650" y="1562100"/>
          <a:ext cx="7931150" cy="4670424"/>
        </p:xfrm>
        <a:graphic>
          <a:graphicData uri="http://schemas.openxmlformats.org/drawingml/2006/table">
            <a:tbl>
              <a:tblPr firstRow="1" bandRow="1">
                <a:tableStyleId>{2D5ABB26-0587-4C30-8999-92F81FD0307C}</a:tableStyleId>
              </a:tblPr>
              <a:tblGrid>
                <a:gridCol w="7931150">
                  <a:extLst>
                    <a:ext uri="{9D8B030D-6E8A-4147-A177-3AD203B41FA5}">
                      <a16:colId xmlns:a16="http://schemas.microsoft.com/office/drawing/2014/main" val="20000"/>
                    </a:ext>
                  </a:extLst>
                </a:gridCol>
              </a:tblGrid>
              <a:tr h="530212">
                <a:tc>
                  <a:txBody>
                    <a:bodyPr/>
                    <a:lstStyle/>
                    <a:p>
                      <a:pPr>
                        <a:lnSpc>
                          <a:spcPct val="100000"/>
                        </a:lnSpc>
                      </a:pPr>
                      <a:endParaRPr sz="3200"/>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F81BC"/>
                    </a:solidFill>
                  </a:tcPr>
                </a:tc>
                <a:extLst>
                  <a:ext uri="{0D108BD9-81ED-4DB2-BD59-A6C34878D82A}">
                    <a16:rowId xmlns:a16="http://schemas.microsoft.com/office/drawing/2014/main" val="10000"/>
                  </a:ext>
                </a:extLst>
              </a:tr>
              <a:tr h="675192">
                <a:tc>
                  <a:txBody>
                    <a:bodyPr/>
                    <a:lstStyle/>
                    <a:p>
                      <a:pPr marL="98425">
                        <a:lnSpc>
                          <a:spcPct val="100000"/>
                        </a:lnSpc>
                        <a:spcBef>
                          <a:spcPts val="204"/>
                        </a:spcBef>
                      </a:pPr>
                      <a:r>
                        <a:rPr sz="3200" dirty="0"/>
                        <a:t>Basis of Flexibility : Fixed and Variable Budget</a:t>
                      </a:r>
                      <a:endParaRPr sz="3200"/>
                    </a:p>
                  </a:txBody>
                  <a:tcPr marL="0" marR="0" marT="26034"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0D7E8"/>
                    </a:solidFill>
                  </a:tcPr>
                </a:tc>
                <a:extLst>
                  <a:ext uri="{0D108BD9-81ED-4DB2-BD59-A6C34878D82A}">
                    <a16:rowId xmlns:a16="http://schemas.microsoft.com/office/drawing/2014/main" val="10001"/>
                  </a:ext>
                </a:extLst>
              </a:tr>
              <a:tr h="1088729">
                <a:tc>
                  <a:txBody>
                    <a:bodyPr/>
                    <a:lstStyle/>
                    <a:p>
                      <a:pPr marL="98425">
                        <a:lnSpc>
                          <a:spcPct val="100000"/>
                        </a:lnSpc>
                        <a:spcBef>
                          <a:spcPts val="204"/>
                        </a:spcBef>
                        <a:tabLst>
                          <a:tab pos="983615" algn="l"/>
                          <a:tab pos="1489710" algn="l"/>
                          <a:tab pos="2364740" algn="l"/>
                          <a:tab pos="3429635" algn="l"/>
                          <a:tab pos="3759200" algn="l"/>
                          <a:tab pos="5393055" algn="l"/>
                        </a:tabLst>
                      </a:pPr>
                      <a:r>
                        <a:rPr sz="3200" dirty="0"/>
                        <a:t>Basis	of	Time	Period</a:t>
                      </a:r>
                      <a:r>
                        <a:rPr lang="en-US" sz="3200" dirty="0"/>
                        <a:t> </a:t>
                      </a:r>
                      <a:r>
                        <a:rPr sz="3200" dirty="0"/>
                        <a:t>:</a:t>
                      </a:r>
                      <a:r>
                        <a:rPr lang="en-US" sz="3200" dirty="0"/>
                        <a:t> </a:t>
                      </a:r>
                      <a:r>
                        <a:rPr sz="3200" dirty="0"/>
                        <a:t>Short-Term	and</a:t>
                      </a:r>
                    </a:p>
                    <a:p>
                      <a:pPr marL="98425">
                        <a:lnSpc>
                          <a:spcPct val="100000"/>
                        </a:lnSpc>
                        <a:spcBef>
                          <a:spcPts val="5"/>
                        </a:spcBef>
                      </a:pPr>
                      <a:r>
                        <a:rPr sz="3200" dirty="0"/>
                        <a:t>Long –Term Budget</a:t>
                      </a:r>
                    </a:p>
                  </a:txBody>
                  <a:tcPr marL="0" marR="0" marT="2603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extLst>
                  <a:ext uri="{0D108BD9-81ED-4DB2-BD59-A6C34878D82A}">
                    <a16:rowId xmlns:a16="http://schemas.microsoft.com/office/drawing/2014/main" val="10002"/>
                  </a:ext>
                </a:extLst>
              </a:tr>
              <a:tr h="2376291">
                <a:tc>
                  <a:txBody>
                    <a:bodyPr/>
                    <a:lstStyle/>
                    <a:p>
                      <a:pPr marL="98425" marR="75565" algn="just">
                        <a:lnSpc>
                          <a:spcPct val="100000"/>
                        </a:lnSpc>
                        <a:spcBef>
                          <a:spcPts val="210"/>
                        </a:spcBef>
                      </a:pPr>
                      <a:r>
                        <a:rPr sz="3200" dirty="0"/>
                        <a:t>Basis of Functionality:</a:t>
                      </a:r>
                      <a:r>
                        <a:rPr lang="en-US" sz="3200" dirty="0"/>
                        <a:t> </a:t>
                      </a:r>
                      <a:r>
                        <a:rPr sz="3200" dirty="0"/>
                        <a:t>Sales budget,  Production budget , Marketing budget, Project  budget, Revenue budget, Cash flow/cash  budget etc.</a:t>
                      </a:r>
                    </a:p>
                  </a:txBody>
                  <a:tcPr marL="0" marR="0" marT="266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extLst>
                  <a:ext uri="{0D108BD9-81ED-4DB2-BD59-A6C34878D82A}">
                    <a16:rowId xmlns:a16="http://schemas.microsoft.com/office/drawing/2014/main" val="10003"/>
                  </a:ext>
                </a:extLst>
              </a:tr>
            </a:tbl>
          </a:graphicData>
        </a:graphic>
      </p:graphicFrame>
      <p:sp>
        <p:nvSpPr>
          <p:cNvPr id="7" name="object 7"/>
          <p:cNvSpPr/>
          <p:nvPr/>
        </p:nvSpPr>
        <p:spPr>
          <a:xfrm>
            <a:off x="2820161" y="1680210"/>
            <a:ext cx="1905000" cy="579120"/>
          </a:xfrm>
          <a:custGeom>
            <a:avLst/>
            <a:gdLst/>
            <a:ahLst/>
            <a:cxnLst/>
            <a:rect l="l" t="t" r="r" b="b"/>
            <a:pathLst>
              <a:path w="1905000" h="579119">
                <a:moveTo>
                  <a:pt x="0" y="579120"/>
                </a:moveTo>
                <a:lnTo>
                  <a:pt x="1905000" y="579120"/>
                </a:lnTo>
                <a:lnTo>
                  <a:pt x="1905000" y="0"/>
                </a:lnTo>
                <a:lnTo>
                  <a:pt x="0" y="0"/>
                </a:lnTo>
                <a:lnTo>
                  <a:pt x="0" y="579120"/>
                </a:lnTo>
                <a:close/>
              </a:path>
            </a:pathLst>
          </a:custGeom>
          <a:ln w="25908">
            <a:solidFill>
              <a:srgbClr val="4F81BC"/>
            </a:solidFill>
          </a:ln>
        </p:spPr>
        <p:txBody>
          <a:bodyPr wrap="square" lIns="0" tIns="0" rIns="0" bIns="0" rtlCol="0"/>
          <a:lstStyle/>
          <a:p>
            <a:endParaRPr/>
          </a:p>
        </p:txBody>
      </p:sp>
      <p:sp>
        <p:nvSpPr>
          <p:cNvPr id="8" name="object 8"/>
          <p:cNvSpPr/>
          <p:nvPr/>
        </p:nvSpPr>
        <p:spPr>
          <a:xfrm>
            <a:off x="2916174" y="1340359"/>
            <a:ext cx="1333500" cy="680085"/>
          </a:xfrm>
          <a:custGeom>
            <a:avLst/>
            <a:gdLst/>
            <a:ahLst/>
            <a:cxnLst/>
            <a:rect l="l" t="t" r="r" b="b"/>
            <a:pathLst>
              <a:path w="1333500" h="680085">
                <a:moveTo>
                  <a:pt x="1220215" y="0"/>
                </a:moveTo>
                <a:lnTo>
                  <a:pt x="113284" y="0"/>
                </a:lnTo>
                <a:lnTo>
                  <a:pt x="69169" y="8895"/>
                </a:lnTo>
                <a:lnTo>
                  <a:pt x="33162" y="33162"/>
                </a:lnTo>
                <a:lnTo>
                  <a:pt x="8895" y="69169"/>
                </a:lnTo>
                <a:lnTo>
                  <a:pt x="0" y="113283"/>
                </a:lnTo>
                <a:lnTo>
                  <a:pt x="0" y="566419"/>
                </a:lnTo>
                <a:lnTo>
                  <a:pt x="8895" y="610534"/>
                </a:lnTo>
                <a:lnTo>
                  <a:pt x="33162" y="646541"/>
                </a:lnTo>
                <a:lnTo>
                  <a:pt x="69169" y="670808"/>
                </a:lnTo>
                <a:lnTo>
                  <a:pt x="113284" y="679703"/>
                </a:lnTo>
                <a:lnTo>
                  <a:pt x="1220215" y="679703"/>
                </a:lnTo>
                <a:lnTo>
                  <a:pt x="1264330" y="670808"/>
                </a:lnTo>
                <a:lnTo>
                  <a:pt x="1300337" y="646541"/>
                </a:lnTo>
                <a:lnTo>
                  <a:pt x="1324604" y="610534"/>
                </a:lnTo>
                <a:lnTo>
                  <a:pt x="1333500" y="566419"/>
                </a:lnTo>
                <a:lnTo>
                  <a:pt x="1333500" y="113283"/>
                </a:lnTo>
                <a:lnTo>
                  <a:pt x="1324604" y="69169"/>
                </a:lnTo>
                <a:lnTo>
                  <a:pt x="1300337" y="33162"/>
                </a:lnTo>
                <a:lnTo>
                  <a:pt x="1264330" y="8895"/>
                </a:lnTo>
                <a:lnTo>
                  <a:pt x="1220215" y="0"/>
                </a:lnTo>
                <a:close/>
              </a:path>
            </a:pathLst>
          </a:custGeom>
          <a:solidFill>
            <a:srgbClr val="4F81BC"/>
          </a:solidFill>
        </p:spPr>
        <p:txBody>
          <a:bodyPr wrap="square" lIns="0" tIns="0" rIns="0" bIns="0" rtlCol="0"/>
          <a:lstStyle/>
          <a:p>
            <a:endParaRPr/>
          </a:p>
        </p:txBody>
      </p:sp>
      <p:sp>
        <p:nvSpPr>
          <p:cNvPr id="9" name="object 9"/>
          <p:cNvSpPr/>
          <p:nvPr/>
        </p:nvSpPr>
        <p:spPr>
          <a:xfrm>
            <a:off x="2916174" y="1340359"/>
            <a:ext cx="1333500" cy="680085"/>
          </a:xfrm>
          <a:custGeom>
            <a:avLst/>
            <a:gdLst/>
            <a:ahLst/>
            <a:cxnLst/>
            <a:rect l="l" t="t" r="r" b="b"/>
            <a:pathLst>
              <a:path w="1333500" h="680085">
                <a:moveTo>
                  <a:pt x="0" y="113283"/>
                </a:moveTo>
                <a:lnTo>
                  <a:pt x="8895" y="69169"/>
                </a:lnTo>
                <a:lnTo>
                  <a:pt x="33162" y="33162"/>
                </a:lnTo>
                <a:lnTo>
                  <a:pt x="69169" y="8895"/>
                </a:lnTo>
                <a:lnTo>
                  <a:pt x="113284" y="0"/>
                </a:lnTo>
                <a:lnTo>
                  <a:pt x="1220215" y="0"/>
                </a:lnTo>
                <a:lnTo>
                  <a:pt x="1264330" y="8895"/>
                </a:lnTo>
                <a:lnTo>
                  <a:pt x="1300337" y="33162"/>
                </a:lnTo>
                <a:lnTo>
                  <a:pt x="1324604" y="69169"/>
                </a:lnTo>
                <a:lnTo>
                  <a:pt x="1333500" y="113283"/>
                </a:lnTo>
                <a:lnTo>
                  <a:pt x="1333500" y="566419"/>
                </a:lnTo>
                <a:lnTo>
                  <a:pt x="1324604" y="610534"/>
                </a:lnTo>
                <a:lnTo>
                  <a:pt x="1300337" y="646541"/>
                </a:lnTo>
                <a:lnTo>
                  <a:pt x="1264330" y="670808"/>
                </a:lnTo>
                <a:lnTo>
                  <a:pt x="1220215" y="679703"/>
                </a:lnTo>
                <a:lnTo>
                  <a:pt x="113284" y="679703"/>
                </a:lnTo>
                <a:lnTo>
                  <a:pt x="69169" y="670808"/>
                </a:lnTo>
                <a:lnTo>
                  <a:pt x="33162" y="646541"/>
                </a:lnTo>
                <a:lnTo>
                  <a:pt x="8895" y="610534"/>
                </a:lnTo>
                <a:lnTo>
                  <a:pt x="0" y="566419"/>
                </a:lnTo>
                <a:lnTo>
                  <a:pt x="0" y="113283"/>
                </a:lnTo>
                <a:close/>
              </a:path>
            </a:pathLst>
          </a:custGeom>
          <a:ln w="25908">
            <a:solidFill>
              <a:srgbClr val="FFFFFF"/>
            </a:solidFill>
          </a:ln>
        </p:spPr>
        <p:txBody>
          <a:bodyPr wrap="square" lIns="0" tIns="0" rIns="0" bIns="0" rtlCol="0"/>
          <a:lstStyle/>
          <a:p>
            <a:endParaRPr/>
          </a:p>
        </p:txBody>
      </p:sp>
      <p:sp>
        <p:nvSpPr>
          <p:cNvPr id="10" name="object 10"/>
          <p:cNvSpPr/>
          <p:nvPr/>
        </p:nvSpPr>
        <p:spPr>
          <a:xfrm>
            <a:off x="2820161" y="2724150"/>
            <a:ext cx="1905000" cy="579120"/>
          </a:xfrm>
          <a:custGeom>
            <a:avLst/>
            <a:gdLst/>
            <a:ahLst/>
            <a:cxnLst/>
            <a:rect l="l" t="t" r="r" b="b"/>
            <a:pathLst>
              <a:path w="1905000" h="579120">
                <a:moveTo>
                  <a:pt x="0" y="579120"/>
                </a:moveTo>
                <a:lnTo>
                  <a:pt x="1905000" y="579120"/>
                </a:lnTo>
                <a:lnTo>
                  <a:pt x="1905000" y="0"/>
                </a:lnTo>
                <a:lnTo>
                  <a:pt x="0" y="0"/>
                </a:lnTo>
                <a:lnTo>
                  <a:pt x="0" y="579120"/>
                </a:lnTo>
                <a:close/>
              </a:path>
            </a:pathLst>
          </a:custGeom>
          <a:ln w="25908">
            <a:solidFill>
              <a:srgbClr val="4F81BC"/>
            </a:solidFill>
          </a:ln>
        </p:spPr>
        <p:txBody>
          <a:bodyPr wrap="square" lIns="0" tIns="0" rIns="0" bIns="0" rtlCol="0"/>
          <a:lstStyle/>
          <a:p>
            <a:endParaRPr/>
          </a:p>
        </p:txBody>
      </p:sp>
      <p:sp>
        <p:nvSpPr>
          <p:cNvPr id="11" name="object 11"/>
          <p:cNvSpPr/>
          <p:nvPr/>
        </p:nvSpPr>
        <p:spPr>
          <a:xfrm>
            <a:off x="2916174" y="2384298"/>
            <a:ext cx="1333500" cy="678180"/>
          </a:xfrm>
          <a:custGeom>
            <a:avLst/>
            <a:gdLst/>
            <a:ahLst/>
            <a:cxnLst/>
            <a:rect l="l" t="t" r="r" b="b"/>
            <a:pathLst>
              <a:path w="1333500" h="678180">
                <a:moveTo>
                  <a:pt x="1220470" y="0"/>
                </a:moveTo>
                <a:lnTo>
                  <a:pt x="113029" y="0"/>
                </a:lnTo>
                <a:lnTo>
                  <a:pt x="69008" y="8874"/>
                </a:lnTo>
                <a:lnTo>
                  <a:pt x="33083" y="33083"/>
                </a:lnTo>
                <a:lnTo>
                  <a:pt x="8874" y="69008"/>
                </a:lnTo>
                <a:lnTo>
                  <a:pt x="0" y="113029"/>
                </a:lnTo>
                <a:lnTo>
                  <a:pt x="0" y="565150"/>
                </a:lnTo>
                <a:lnTo>
                  <a:pt x="8874" y="609171"/>
                </a:lnTo>
                <a:lnTo>
                  <a:pt x="33083" y="645096"/>
                </a:lnTo>
                <a:lnTo>
                  <a:pt x="69008" y="669305"/>
                </a:lnTo>
                <a:lnTo>
                  <a:pt x="113029" y="678179"/>
                </a:lnTo>
                <a:lnTo>
                  <a:pt x="1220470" y="678179"/>
                </a:lnTo>
                <a:lnTo>
                  <a:pt x="1264491" y="669305"/>
                </a:lnTo>
                <a:lnTo>
                  <a:pt x="1300416" y="645096"/>
                </a:lnTo>
                <a:lnTo>
                  <a:pt x="1324625" y="609171"/>
                </a:lnTo>
                <a:lnTo>
                  <a:pt x="1333500" y="565150"/>
                </a:lnTo>
                <a:lnTo>
                  <a:pt x="1333500" y="113029"/>
                </a:lnTo>
                <a:lnTo>
                  <a:pt x="1324625" y="69008"/>
                </a:lnTo>
                <a:lnTo>
                  <a:pt x="1300416" y="33083"/>
                </a:lnTo>
                <a:lnTo>
                  <a:pt x="1264491" y="8874"/>
                </a:lnTo>
                <a:lnTo>
                  <a:pt x="1220470" y="0"/>
                </a:lnTo>
                <a:close/>
              </a:path>
            </a:pathLst>
          </a:custGeom>
          <a:solidFill>
            <a:srgbClr val="4F81BC"/>
          </a:solidFill>
        </p:spPr>
        <p:txBody>
          <a:bodyPr wrap="square" lIns="0" tIns="0" rIns="0" bIns="0" rtlCol="0"/>
          <a:lstStyle/>
          <a:p>
            <a:endParaRPr/>
          </a:p>
        </p:txBody>
      </p:sp>
      <p:sp>
        <p:nvSpPr>
          <p:cNvPr id="12" name="object 12"/>
          <p:cNvSpPr/>
          <p:nvPr/>
        </p:nvSpPr>
        <p:spPr>
          <a:xfrm>
            <a:off x="2916174" y="2384298"/>
            <a:ext cx="1333500" cy="678180"/>
          </a:xfrm>
          <a:custGeom>
            <a:avLst/>
            <a:gdLst/>
            <a:ahLst/>
            <a:cxnLst/>
            <a:rect l="l" t="t" r="r" b="b"/>
            <a:pathLst>
              <a:path w="1333500" h="678180">
                <a:moveTo>
                  <a:pt x="0" y="113029"/>
                </a:moveTo>
                <a:lnTo>
                  <a:pt x="8874" y="69008"/>
                </a:lnTo>
                <a:lnTo>
                  <a:pt x="33083" y="33083"/>
                </a:lnTo>
                <a:lnTo>
                  <a:pt x="69008" y="8874"/>
                </a:lnTo>
                <a:lnTo>
                  <a:pt x="113029" y="0"/>
                </a:lnTo>
                <a:lnTo>
                  <a:pt x="1220470" y="0"/>
                </a:lnTo>
                <a:lnTo>
                  <a:pt x="1264491" y="8874"/>
                </a:lnTo>
                <a:lnTo>
                  <a:pt x="1300416" y="33083"/>
                </a:lnTo>
                <a:lnTo>
                  <a:pt x="1324625" y="69008"/>
                </a:lnTo>
                <a:lnTo>
                  <a:pt x="1333500" y="113029"/>
                </a:lnTo>
                <a:lnTo>
                  <a:pt x="1333500" y="565150"/>
                </a:lnTo>
                <a:lnTo>
                  <a:pt x="1324625" y="609171"/>
                </a:lnTo>
                <a:lnTo>
                  <a:pt x="1300416" y="645096"/>
                </a:lnTo>
                <a:lnTo>
                  <a:pt x="1264491" y="669305"/>
                </a:lnTo>
                <a:lnTo>
                  <a:pt x="1220470" y="678179"/>
                </a:lnTo>
                <a:lnTo>
                  <a:pt x="113029" y="678179"/>
                </a:lnTo>
                <a:lnTo>
                  <a:pt x="69008" y="669305"/>
                </a:lnTo>
                <a:lnTo>
                  <a:pt x="33083" y="645096"/>
                </a:lnTo>
                <a:lnTo>
                  <a:pt x="8874" y="609171"/>
                </a:lnTo>
                <a:lnTo>
                  <a:pt x="0" y="565150"/>
                </a:lnTo>
                <a:lnTo>
                  <a:pt x="0" y="113029"/>
                </a:lnTo>
                <a:close/>
              </a:path>
            </a:pathLst>
          </a:custGeom>
          <a:ln w="25908">
            <a:solidFill>
              <a:srgbClr val="FFFFFF"/>
            </a:solidFill>
          </a:ln>
        </p:spPr>
        <p:txBody>
          <a:bodyPr wrap="square" lIns="0" tIns="0" rIns="0" bIns="0" rtlCol="0"/>
          <a:lstStyle/>
          <a:p>
            <a:endParaRPr/>
          </a:p>
        </p:txBody>
      </p:sp>
      <p:sp>
        <p:nvSpPr>
          <p:cNvPr id="13" name="object 13"/>
          <p:cNvSpPr/>
          <p:nvPr/>
        </p:nvSpPr>
        <p:spPr>
          <a:xfrm>
            <a:off x="2820161" y="3766566"/>
            <a:ext cx="1905000" cy="581025"/>
          </a:xfrm>
          <a:custGeom>
            <a:avLst/>
            <a:gdLst/>
            <a:ahLst/>
            <a:cxnLst/>
            <a:rect l="l" t="t" r="r" b="b"/>
            <a:pathLst>
              <a:path w="1905000" h="581025">
                <a:moveTo>
                  <a:pt x="0" y="580643"/>
                </a:moveTo>
                <a:lnTo>
                  <a:pt x="1905000" y="580643"/>
                </a:lnTo>
                <a:lnTo>
                  <a:pt x="1905000" y="0"/>
                </a:lnTo>
                <a:lnTo>
                  <a:pt x="0" y="0"/>
                </a:lnTo>
                <a:lnTo>
                  <a:pt x="0" y="580643"/>
                </a:lnTo>
                <a:close/>
              </a:path>
            </a:pathLst>
          </a:custGeom>
          <a:ln w="25908">
            <a:solidFill>
              <a:srgbClr val="4F81BC"/>
            </a:solidFill>
          </a:ln>
        </p:spPr>
        <p:txBody>
          <a:bodyPr wrap="square" lIns="0" tIns="0" rIns="0" bIns="0" rtlCol="0"/>
          <a:lstStyle/>
          <a:p>
            <a:endParaRPr/>
          </a:p>
        </p:txBody>
      </p:sp>
      <p:sp>
        <p:nvSpPr>
          <p:cNvPr id="14" name="object 14"/>
          <p:cNvSpPr/>
          <p:nvPr/>
        </p:nvSpPr>
        <p:spPr>
          <a:xfrm>
            <a:off x="2916174" y="3426715"/>
            <a:ext cx="1333500" cy="680085"/>
          </a:xfrm>
          <a:custGeom>
            <a:avLst/>
            <a:gdLst/>
            <a:ahLst/>
            <a:cxnLst/>
            <a:rect l="l" t="t" r="r" b="b"/>
            <a:pathLst>
              <a:path w="1333500" h="680085">
                <a:moveTo>
                  <a:pt x="1220215" y="0"/>
                </a:moveTo>
                <a:lnTo>
                  <a:pt x="113284" y="0"/>
                </a:lnTo>
                <a:lnTo>
                  <a:pt x="69169" y="8895"/>
                </a:lnTo>
                <a:lnTo>
                  <a:pt x="33162" y="33162"/>
                </a:lnTo>
                <a:lnTo>
                  <a:pt x="8895" y="69169"/>
                </a:lnTo>
                <a:lnTo>
                  <a:pt x="0" y="113284"/>
                </a:lnTo>
                <a:lnTo>
                  <a:pt x="0" y="566420"/>
                </a:lnTo>
                <a:lnTo>
                  <a:pt x="8895" y="610534"/>
                </a:lnTo>
                <a:lnTo>
                  <a:pt x="33162" y="646541"/>
                </a:lnTo>
                <a:lnTo>
                  <a:pt x="69169" y="670808"/>
                </a:lnTo>
                <a:lnTo>
                  <a:pt x="113284" y="679703"/>
                </a:lnTo>
                <a:lnTo>
                  <a:pt x="1220215" y="679703"/>
                </a:lnTo>
                <a:lnTo>
                  <a:pt x="1264330" y="670808"/>
                </a:lnTo>
                <a:lnTo>
                  <a:pt x="1300337" y="646541"/>
                </a:lnTo>
                <a:lnTo>
                  <a:pt x="1324604" y="610534"/>
                </a:lnTo>
                <a:lnTo>
                  <a:pt x="1333500" y="566420"/>
                </a:lnTo>
                <a:lnTo>
                  <a:pt x="1333500" y="113284"/>
                </a:lnTo>
                <a:lnTo>
                  <a:pt x="1324604" y="69169"/>
                </a:lnTo>
                <a:lnTo>
                  <a:pt x="1300337" y="33162"/>
                </a:lnTo>
                <a:lnTo>
                  <a:pt x="1264330" y="8895"/>
                </a:lnTo>
                <a:lnTo>
                  <a:pt x="1220215" y="0"/>
                </a:lnTo>
                <a:close/>
              </a:path>
            </a:pathLst>
          </a:custGeom>
          <a:solidFill>
            <a:srgbClr val="4F81BC"/>
          </a:solidFill>
        </p:spPr>
        <p:txBody>
          <a:bodyPr wrap="square" lIns="0" tIns="0" rIns="0" bIns="0" rtlCol="0"/>
          <a:lstStyle/>
          <a:p>
            <a:endParaRPr/>
          </a:p>
        </p:txBody>
      </p:sp>
      <p:sp>
        <p:nvSpPr>
          <p:cNvPr id="15" name="object 15"/>
          <p:cNvSpPr/>
          <p:nvPr/>
        </p:nvSpPr>
        <p:spPr>
          <a:xfrm>
            <a:off x="2916174" y="3426715"/>
            <a:ext cx="1333500" cy="680085"/>
          </a:xfrm>
          <a:custGeom>
            <a:avLst/>
            <a:gdLst/>
            <a:ahLst/>
            <a:cxnLst/>
            <a:rect l="l" t="t" r="r" b="b"/>
            <a:pathLst>
              <a:path w="1333500" h="680085">
                <a:moveTo>
                  <a:pt x="0" y="113284"/>
                </a:moveTo>
                <a:lnTo>
                  <a:pt x="8895" y="69169"/>
                </a:lnTo>
                <a:lnTo>
                  <a:pt x="33162" y="33162"/>
                </a:lnTo>
                <a:lnTo>
                  <a:pt x="69169" y="8895"/>
                </a:lnTo>
                <a:lnTo>
                  <a:pt x="113284" y="0"/>
                </a:lnTo>
                <a:lnTo>
                  <a:pt x="1220215" y="0"/>
                </a:lnTo>
                <a:lnTo>
                  <a:pt x="1264330" y="8895"/>
                </a:lnTo>
                <a:lnTo>
                  <a:pt x="1300337" y="33162"/>
                </a:lnTo>
                <a:lnTo>
                  <a:pt x="1324604" y="69169"/>
                </a:lnTo>
                <a:lnTo>
                  <a:pt x="1333500" y="113284"/>
                </a:lnTo>
                <a:lnTo>
                  <a:pt x="1333500" y="566420"/>
                </a:lnTo>
                <a:lnTo>
                  <a:pt x="1324604" y="610534"/>
                </a:lnTo>
                <a:lnTo>
                  <a:pt x="1300337" y="646541"/>
                </a:lnTo>
                <a:lnTo>
                  <a:pt x="1264330" y="670808"/>
                </a:lnTo>
                <a:lnTo>
                  <a:pt x="1220215" y="679703"/>
                </a:lnTo>
                <a:lnTo>
                  <a:pt x="113284" y="679703"/>
                </a:lnTo>
                <a:lnTo>
                  <a:pt x="69169" y="670808"/>
                </a:lnTo>
                <a:lnTo>
                  <a:pt x="33162" y="646541"/>
                </a:lnTo>
                <a:lnTo>
                  <a:pt x="8895" y="610534"/>
                </a:lnTo>
                <a:lnTo>
                  <a:pt x="0" y="566420"/>
                </a:lnTo>
                <a:lnTo>
                  <a:pt x="0" y="113284"/>
                </a:lnTo>
                <a:close/>
              </a:path>
            </a:pathLst>
          </a:custGeom>
          <a:ln w="25908">
            <a:solidFill>
              <a:srgbClr val="FFFFFF"/>
            </a:solidFill>
          </a:ln>
        </p:spPr>
        <p:txBody>
          <a:bodyPr wrap="square" lIns="0" tIns="0" rIns="0" bIns="0" rtlCol="0"/>
          <a:lstStyle/>
          <a:p>
            <a:endParaRPr/>
          </a:p>
        </p:txBody>
      </p:sp>
      <p:sp>
        <p:nvSpPr>
          <p:cNvPr id="16" name="object 16"/>
          <p:cNvSpPr/>
          <p:nvPr/>
        </p:nvSpPr>
        <p:spPr>
          <a:xfrm>
            <a:off x="2820161" y="4810505"/>
            <a:ext cx="1905000" cy="579120"/>
          </a:xfrm>
          <a:custGeom>
            <a:avLst/>
            <a:gdLst/>
            <a:ahLst/>
            <a:cxnLst/>
            <a:rect l="l" t="t" r="r" b="b"/>
            <a:pathLst>
              <a:path w="1905000" h="579120">
                <a:moveTo>
                  <a:pt x="0" y="579120"/>
                </a:moveTo>
                <a:lnTo>
                  <a:pt x="1905000" y="579120"/>
                </a:lnTo>
                <a:lnTo>
                  <a:pt x="1905000" y="0"/>
                </a:lnTo>
                <a:lnTo>
                  <a:pt x="0" y="0"/>
                </a:lnTo>
                <a:lnTo>
                  <a:pt x="0" y="579120"/>
                </a:lnTo>
                <a:close/>
              </a:path>
            </a:pathLst>
          </a:custGeom>
          <a:ln w="25908">
            <a:solidFill>
              <a:srgbClr val="4F81BC"/>
            </a:solidFill>
          </a:ln>
        </p:spPr>
        <p:txBody>
          <a:bodyPr wrap="square" lIns="0" tIns="0" rIns="0" bIns="0" rtlCol="0"/>
          <a:lstStyle/>
          <a:p>
            <a:endParaRPr/>
          </a:p>
        </p:txBody>
      </p:sp>
      <p:sp>
        <p:nvSpPr>
          <p:cNvPr id="17" name="object 17"/>
          <p:cNvSpPr/>
          <p:nvPr/>
        </p:nvSpPr>
        <p:spPr>
          <a:xfrm>
            <a:off x="2916174" y="4470654"/>
            <a:ext cx="1333500" cy="680085"/>
          </a:xfrm>
          <a:custGeom>
            <a:avLst/>
            <a:gdLst/>
            <a:ahLst/>
            <a:cxnLst/>
            <a:rect l="l" t="t" r="r" b="b"/>
            <a:pathLst>
              <a:path w="1333500" h="680085">
                <a:moveTo>
                  <a:pt x="1220215" y="0"/>
                </a:moveTo>
                <a:lnTo>
                  <a:pt x="113284" y="0"/>
                </a:lnTo>
                <a:lnTo>
                  <a:pt x="69169" y="8895"/>
                </a:lnTo>
                <a:lnTo>
                  <a:pt x="33162" y="33162"/>
                </a:lnTo>
                <a:lnTo>
                  <a:pt x="8895" y="69169"/>
                </a:lnTo>
                <a:lnTo>
                  <a:pt x="0" y="113284"/>
                </a:lnTo>
                <a:lnTo>
                  <a:pt x="0" y="566420"/>
                </a:lnTo>
                <a:lnTo>
                  <a:pt x="8895" y="610534"/>
                </a:lnTo>
                <a:lnTo>
                  <a:pt x="33162" y="646541"/>
                </a:lnTo>
                <a:lnTo>
                  <a:pt x="69169" y="670808"/>
                </a:lnTo>
                <a:lnTo>
                  <a:pt x="113284" y="679704"/>
                </a:lnTo>
                <a:lnTo>
                  <a:pt x="1220215" y="679704"/>
                </a:lnTo>
                <a:lnTo>
                  <a:pt x="1264330" y="670808"/>
                </a:lnTo>
                <a:lnTo>
                  <a:pt x="1300337" y="646541"/>
                </a:lnTo>
                <a:lnTo>
                  <a:pt x="1324604" y="610534"/>
                </a:lnTo>
                <a:lnTo>
                  <a:pt x="1333500" y="566420"/>
                </a:lnTo>
                <a:lnTo>
                  <a:pt x="1333500" y="113284"/>
                </a:lnTo>
                <a:lnTo>
                  <a:pt x="1324604" y="69169"/>
                </a:lnTo>
                <a:lnTo>
                  <a:pt x="1300337" y="33162"/>
                </a:lnTo>
                <a:lnTo>
                  <a:pt x="1264330" y="8895"/>
                </a:lnTo>
                <a:lnTo>
                  <a:pt x="1220215" y="0"/>
                </a:lnTo>
                <a:close/>
              </a:path>
            </a:pathLst>
          </a:custGeom>
          <a:solidFill>
            <a:srgbClr val="4F81BC"/>
          </a:solidFill>
        </p:spPr>
        <p:txBody>
          <a:bodyPr wrap="square" lIns="0" tIns="0" rIns="0" bIns="0" rtlCol="0"/>
          <a:lstStyle/>
          <a:p>
            <a:endParaRPr/>
          </a:p>
        </p:txBody>
      </p:sp>
      <p:sp>
        <p:nvSpPr>
          <p:cNvPr id="18" name="object 18"/>
          <p:cNvSpPr/>
          <p:nvPr/>
        </p:nvSpPr>
        <p:spPr>
          <a:xfrm>
            <a:off x="2916174" y="4470654"/>
            <a:ext cx="1333500" cy="680085"/>
          </a:xfrm>
          <a:custGeom>
            <a:avLst/>
            <a:gdLst/>
            <a:ahLst/>
            <a:cxnLst/>
            <a:rect l="l" t="t" r="r" b="b"/>
            <a:pathLst>
              <a:path w="1333500" h="680085">
                <a:moveTo>
                  <a:pt x="0" y="113284"/>
                </a:moveTo>
                <a:lnTo>
                  <a:pt x="8895" y="69169"/>
                </a:lnTo>
                <a:lnTo>
                  <a:pt x="33162" y="33162"/>
                </a:lnTo>
                <a:lnTo>
                  <a:pt x="69169" y="8895"/>
                </a:lnTo>
                <a:lnTo>
                  <a:pt x="113284" y="0"/>
                </a:lnTo>
                <a:lnTo>
                  <a:pt x="1220215" y="0"/>
                </a:lnTo>
                <a:lnTo>
                  <a:pt x="1264330" y="8895"/>
                </a:lnTo>
                <a:lnTo>
                  <a:pt x="1300337" y="33162"/>
                </a:lnTo>
                <a:lnTo>
                  <a:pt x="1324604" y="69169"/>
                </a:lnTo>
                <a:lnTo>
                  <a:pt x="1333500" y="113284"/>
                </a:lnTo>
                <a:lnTo>
                  <a:pt x="1333500" y="566420"/>
                </a:lnTo>
                <a:lnTo>
                  <a:pt x="1324604" y="610534"/>
                </a:lnTo>
                <a:lnTo>
                  <a:pt x="1300337" y="646541"/>
                </a:lnTo>
                <a:lnTo>
                  <a:pt x="1264330" y="670808"/>
                </a:lnTo>
                <a:lnTo>
                  <a:pt x="1220215" y="679704"/>
                </a:lnTo>
                <a:lnTo>
                  <a:pt x="113284" y="679704"/>
                </a:lnTo>
                <a:lnTo>
                  <a:pt x="69169" y="670808"/>
                </a:lnTo>
                <a:lnTo>
                  <a:pt x="33162" y="646541"/>
                </a:lnTo>
                <a:lnTo>
                  <a:pt x="8895" y="610534"/>
                </a:lnTo>
                <a:lnTo>
                  <a:pt x="0" y="566420"/>
                </a:lnTo>
                <a:lnTo>
                  <a:pt x="0" y="113284"/>
                </a:lnTo>
                <a:close/>
              </a:path>
            </a:pathLst>
          </a:custGeom>
          <a:ln w="25908">
            <a:solidFill>
              <a:srgbClr val="FFFFFF"/>
            </a:solidFill>
          </a:ln>
        </p:spPr>
        <p:txBody>
          <a:bodyPr wrap="square" lIns="0" tIns="0" rIns="0" bIns="0" rtlCol="0"/>
          <a:lstStyle/>
          <a:p>
            <a:endParaRPr/>
          </a:p>
        </p:txBody>
      </p:sp>
      <p:sp>
        <p:nvSpPr>
          <p:cNvPr id="19" name="object 19"/>
          <p:cNvSpPr/>
          <p:nvPr/>
        </p:nvSpPr>
        <p:spPr>
          <a:xfrm>
            <a:off x="2820161" y="5852922"/>
            <a:ext cx="1905000" cy="581025"/>
          </a:xfrm>
          <a:custGeom>
            <a:avLst/>
            <a:gdLst/>
            <a:ahLst/>
            <a:cxnLst/>
            <a:rect l="l" t="t" r="r" b="b"/>
            <a:pathLst>
              <a:path w="1905000" h="581025">
                <a:moveTo>
                  <a:pt x="0" y="580643"/>
                </a:moveTo>
                <a:lnTo>
                  <a:pt x="1905000" y="580643"/>
                </a:lnTo>
                <a:lnTo>
                  <a:pt x="1905000" y="0"/>
                </a:lnTo>
                <a:lnTo>
                  <a:pt x="0" y="0"/>
                </a:lnTo>
                <a:lnTo>
                  <a:pt x="0" y="580643"/>
                </a:lnTo>
                <a:close/>
              </a:path>
            </a:pathLst>
          </a:custGeom>
          <a:ln w="25908">
            <a:solidFill>
              <a:srgbClr val="4F81BC"/>
            </a:solidFill>
          </a:ln>
        </p:spPr>
        <p:txBody>
          <a:bodyPr wrap="square" lIns="0" tIns="0" rIns="0" bIns="0" rtlCol="0"/>
          <a:lstStyle/>
          <a:p>
            <a:endParaRPr/>
          </a:p>
        </p:txBody>
      </p:sp>
      <p:sp>
        <p:nvSpPr>
          <p:cNvPr id="20" name="object 20"/>
          <p:cNvSpPr/>
          <p:nvPr/>
        </p:nvSpPr>
        <p:spPr>
          <a:xfrm>
            <a:off x="2916174" y="5514594"/>
            <a:ext cx="1333500" cy="678180"/>
          </a:xfrm>
          <a:custGeom>
            <a:avLst/>
            <a:gdLst/>
            <a:ahLst/>
            <a:cxnLst/>
            <a:rect l="l" t="t" r="r" b="b"/>
            <a:pathLst>
              <a:path w="1333500" h="678179">
                <a:moveTo>
                  <a:pt x="1220470" y="0"/>
                </a:moveTo>
                <a:lnTo>
                  <a:pt x="113029" y="0"/>
                </a:lnTo>
                <a:lnTo>
                  <a:pt x="69008" y="8874"/>
                </a:lnTo>
                <a:lnTo>
                  <a:pt x="33083" y="33083"/>
                </a:lnTo>
                <a:lnTo>
                  <a:pt x="8874" y="69008"/>
                </a:lnTo>
                <a:lnTo>
                  <a:pt x="0" y="113029"/>
                </a:lnTo>
                <a:lnTo>
                  <a:pt x="0" y="565149"/>
                </a:lnTo>
                <a:lnTo>
                  <a:pt x="8874" y="609171"/>
                </a:lnTo>
                <a:lnTo>
                  <a:pt x="33083" y="645096"/>
                </a:lnTo>
                <a:lnTo>
                  <a:pt x="69008" y="669305"/>
                </a:lnTo>
                <a:lnTo>
                  <a:pt x="113029" y="678179"/>
                </a:lnTo>
                <a:lnTo>
                  <a:pt x="1220470" y="678179"/>
                </a:lnTo>
                <a:lnTo>
                  <a:pt x="1264491" y="669305"/>
                </a:lnTo>
                <a:lnTo>
                  <a:pt x="1300416" y="645096"/>
                </a:lnTo>
                <a:lnTo>
                  <a:pt x="1324625" y="609171"/>
                </a:lnTo>
                <a:lnTo>
                  <a:pt x="1333500" y="565149"/>
                </a:lnTo>
                <a:lnTo>
                  <a:pt x="1333500" y="113029"/>
                </a:lnTo>
                <a:lnTo>
                  <a:pt x="1324625" y="69008"/>
                </a:lnTo>
                <a:lnTo>
                  <a:pt x="1300416" y="33083"/>
                </a:lnTo>
                <a:lnTo>
                  <a:pt x="1264491" y="8874"/>
                </a:lnTo>
                <a:lnTo>
                  <a:pt x="1220470" y="0"/>
                </a:lnTo>
                <a:close/>
              </a:path>
            </a:pathLst>
          </a:custGeom>
          <a:solidFill>
            <a:srgbClr val="4F81BC"/>
          </a:solidFill>
        </p:spPr>
        <p:txBody>
          <a:bodyPr wrap="square" lIns="0" tIns="0" rIns="0" bIns="0" rtlCol="0"/>
          <a:lstStyle/>
          <a:p>
            <a:endParaRPr/>
          </a:p>
        </p:txBody>
      </p:sp>
      <p:sp>
        <p:nvSpPr>
          <p:cNvPr id="21" name="object 21"/>
          <p:cNvSpPr/>
          <p:nvPr/>
        </p:nvSpPr>
        <p:spPr>
          <a:xfrm>
            <a:off x="2916174" y="5514594"/>
            <a:ext cx="1333500" cy="678180"/>
          </a:xfrm>
          <a:custGeom>
            <a:avLst/>
            <a:gdLst/>
            <a:ahLst/>
            <a:cxnLst/>
            <a:rect l="l" t="t" r="r" b="b"/>
            <a:pathLst>
              <a:path w="1333500" h="678179">
                <a:moveTo>
                  <a:pt x="0" y="113029"/>
                </a:moveTo>
                <a:lnTo>
                  <a:pt x="8874" y="69008"/>
                </a:lnTo>
                <a:lnTo>
                  <a:pt x="33083" y="33083"/>
                </a:lnTo>
                <a:lnTo>
                  <a:pt x="69008" y="8874"/>
                </a:lnTo>
                <a:lnTo>
                  <a:pt x="113029" y="0"/>
                </a:lnTo>
                <a:lnTo>
                  <a:pt x="1220470" y="0"/>
                </a:lnTo>
                <a:lnTo>
                  <a:pt x="1264491" y="8874"/>
                </a:lnTo>
                <a:lnTo>
                  <a:pt x="1300416" y="33083"/>
                </a:lnTo>
                <a:lnTo>
                  <a:pt x="1324625" y="69008"/>
                </a:lnTo>
                <a:lnTo>
                  <a:pt x="1333500" y="113029"/>
                </a:lnTo>
                <a:lnTo>
                  <a:pt x="1333500" y="565149"/>
                </a:lnTo>
                <a:lnTo>
                  <a:pt x="1324625" y="609171"/>
                </a:lnTo>
                <a:lnTo>
                  <a:pt x="1300416" y="645096"/>
                </a:lnTo>
                <a:lnTo>
                  <a:pt x="1264491" y="669305"/>
                </a:lnTo>
                <a:lnTo>
                  <a:pt x="1220470" y="678179"/>
                </a:lnTo>
                <a:lnTo>
                  <a:pt x="113029" y="678179"/>
                </a:lnTo>
                <a:lnTo>
                  <a:pt x="69008" y="669305"/>
                </a:lnTo>
                <a:lnTo>
                  <a:pt x="33083" y="645096"/>
                </a:lnTo>
                <a:lnTo>
                  <a:pt x="8874" y="609171"/>
                </a:lnTo>
                <a:lnTo>
                  <a:pt x="0" y="565149"/>
                </a:lnTo>
                <a:lnTo>
                  <a:pt x="0" y="113029"/>
                </a:lnTo>
                <a:close/>
              </a:path>
            </a:pathLst>
          </a:custGeom>
          <a:ln w="25907">
            <a:solidFill>
              <a:srgbClr val="FFFFFF"/>
            </a:solidFill>
          </a:ln>
        </p:spPr>
        <p:txBody>
          <a:bodyPr wrap="square" lIns="0" tIns="0" rIns="0" bIns="0" rtlCol="0"/>
          <a:lstStyle/>
          <a:p>
            <a:endParaRPr/>
          </a:p>
        </p:txBody>
      </p:sp>
      <p:sp>
        <p:nvSpPr>
          <p:cNvPr id="22" name="object 22"/>
          <p:cNvSpPr txBox="1"/>
          <p:nvPr/>
        </p:nvSpPr>
        <p:spPr>
          <a:xfrm>
            <a:off x="2985643" y="1298829"/>
            <a:ext cx="1185545" cy="4921026"/>
          </a:xfrm>
          <a:prstGeom prst="rect">
            <a:avLst/>
          </a:prstGeom>
        </p:spPr>
        <p:txBody>
          <a:bodyPr vert="horz" wrap="square" lIns="0" tIns="32384" rIns="0" bIns="0" rtlCol="0">
            <a:spAutoFit/>
          </a:bodyPr>
          <a:lstStyle/>
          <a:p>
            <a:pPr marL="12700" marR="455295" algn="just">
              <a:lnSpc>
                <a:spcPct val="91600"/>
              </a:lnSpc>
              <a:spcBef>
                <a:spcPts val="254"/>
              </a:spcBef>
            </a:pPr>
            <a:r>
              <a:rPr sz="1600" spc="-95" dirty="0">
                <a:solidFill>
                  <a:srgbClr val="FFFFFF"/>
                </a:solidFill>
                <a:latin typeface="Arial"/>
                <a:cs typeface="Arial"/>
              </a:rPr>
              <a:t>Buisn</a:t>
            </a:r>
            <a:r>
              <a:rPr sz="1600" spc="-125" dirty="0">
                <a:solidFill>
                  <a:srgbClr val="FFFFFF"/>
                </a:solidFill>
                <a:latin typeface="Arial"/>
                <a:cs typeface="Arial"/>
              </a:rPr>
              <a:t>ess  </a:t>
            </a:r>
            <a:r>
              <a:rPr sz="1600" spc="-35" dirty="0">
                <a:solidFill>
                  <a:srgbClr val="FFFFFF"/>
                </a:solidFill>
                <a:latin typeface="Arial"/>
                <a:cs typeface="Arial"/>
              </a:rPr>
              <a:t>start-up  </a:t>
            </a:r>
            <a:r>
              <a:rPr sz="1600" spc="-60" dirty="0">
                <a:solidFill>
                  <a:srgbClr val="FFFFFF"/>
                </a:solidFill>
                <a:latin typeface="Arial"/>
                <a:cs typeface="Arial"/>
              </a:rPr>
              <a:t>budget</a:t>
            </a:r>
            <a:endParaRPr sz="1600" dirty="0">
              <a:latin typeface="Arial"/>
              <a:cs typeface="Arial"/>
            </a:endParaRPr>
          </a:p>
          <a:p>
            <a:pPr>
              <a:lnSpc>
                <a:spcPct val="100000"/>
              </a:lnSpc>
            </a:pPr>
            <a:endParaRPr sz="1600" dirty="0">
              <a:latin typeface="Times New Roman"/>
              <a:cs typeface="Times New Roman"/>
            </a:endParaRPr>
          </a:p>
          <a:p>
            <a:pPr marL="12700" marR="258445">
              <a:lnSpc>
                <a:spcPct val="91600"/>
              </a:lnSpc>
              <a:spcBef>
                <a:spcPts val="1100"/>
              </a:spcBef>
            </a:pPr>
            <a:r>
              <a:rPr sz="1600" spc="-135" dirty="0">
                <a:solidFill>
                  <a:srgbClr val="FFFFFF"/>
                </a:solidFill>
                <a:latin typeface="Arial"/>
                <a:cs typeface="Arial"/>
              </a:rPr>
              <a:t>Co</a:t>
            </a:r>
            <a:r>
              <a:rPr sz="1600" spc="-80" dirty="0">
                <a:solidFill>
                  <a:srgbClr val="FFFFFF"/>
                </a:solidFill>
                <a:latin typeface="Arial"/>
                <a:cs typeface="Arial"/>
              </a:rPr>
              <a:t>r</a:t>
            </a:r>
            <a:r>
              <a:rPr sz="1600" spc="-35" dirty="0">
                <a:solidFill>
                  <a:srgbClr val="FFFFFF"/>
                </a:solidFill>
                <a:latin typeface="Arial"/>
                <a:cs typeface="Arial"/>
              </a:rPr>
              <a:t>po</a:t>
            </a:r>
            <a:r>
              <a:rPr sz="1600" spc="-65" dirty="0">
                <a:solidFill>
                  <a:srgbClr val="FFFFFF"/>
                </a:solidFill>
                <a:latin typeface="Arial"/>
                <a:cs typeface="Arial"/>
              </a:rPr>
              <a:t>r</a:t>
            </a:r>
            <a:r>
              <a:rPr sz="1600" spc="-135" dirty="0">
                <a:solidFill>
                  <a:srgbClr val="FFFFFF"/>
                </a:solidFill>
                <a:latin typeface="Arial"/>
                <a:cs typeface="Arial"/>
              </a:rPr>
              <a:t>a</a:t>
            </a:r>
            <a:r>
              <a:rPr sz="1600" spc="80" dirty="0">
                <a:solidFill>
                  <a:srgbClr val="FFFFFF"/>
                </a:solidFill>
                <a:latin typeface="Arial"/>
                <a:cs typeface="Arial"/>
              </a:rPr>
              <a:t>t</a:t>
            </a:r>
            <a:r>
              <a:rPr sz="1600" spc="30" dirty="0">
                <a:solidFill>
                  <a:srgbClr val="FFFFFF"/>
                </a:solidFill>
                <a:latin typeface="Arial"/>
                <a:cs typeface="Arial"/>
              </a:rPr>
              <a:t>e/  </a:t>
            </a:r>
            <a:r>
              <a:rPr sz="1600" spc="-114" dirty="0">
                <a:solidFill>
                  <a:srgbClr val="FFFFFF"/>
                </a:solidFill>
                <a:latin typeface="Arial"/>
                <a:cs typeface="Arial"/>
              </a:rPr>
              <a:t>Buisness  </a:t>
            </a:r>
            <a:r>
              <a:rPr sz="1600" spc="-60" dirty="0">
                <a:solidFill>
                  <a:srgbClr val="FFFFFF"/>
                </a:solidFill>
                <a:latin typeface="Arial"/>
                <a:cs typeface="Arial"/>
              </a:rPr>
              <a:t>budget</a:t>
            </a:r>
            <a:endParaRPr sz="1600" dirty="0">
              <a:latin typeface="Arial"/>
              <a:cs typeface="Arial"/>
            </a:endParaRPr>
          </a:p>
          <a:p>
            <a:pPr>
              <a:lnSpc>
                <a:spcPct val="100000"/>
              </a:lnSpc>
            </a:pPr>
            <a:endParaRPr sz="1600" dirty="0">
              <a:latin typeface="Times New Roman"/>
              <a:cs typeface="Times New Roman"/>
            </a:endParaRPr>
          </a:p>
          <a:p>
            <a:pPr>
              <a:spcBef>
                <a:spcPts val="5"/>
              </a:spcBef>
            </a:pPr>
            <a:endParaRPr sz="1750" dirty="0">
              <a:latin typeface="Times New Roman"/>
              <a:cs typeface="Times New Roman"/>
            </a:endParaRPr>
          </a:p>
          <a:p>
            <a:pPr marL="12700" marR="128905">
              <a:lnSpc>
                <a:spcPts val="1750"/>
              </a:lnSpc>
            </a:pPr>
            <a:r>
              <a:rPr sz="1600" spc="-170" dirty="0">
                <a:solidFill>
                  <a:srgbClr val="FFFFFF"/>
                </a:solidFill>
                <a:latin typeface="Arial"/>
                <a:cs typeface="Arial"/>
              </a:rPr>
              <a:t>G</a:t>
            </a:r>
            <a:r>
              <a:rPr sz="1600" spc="-135" dirty="0">
                <a:solidFill>
                  <a:srgbClr val="FFFFFF"/>
                </a:solidFill>
                <a:latin typeface="Arial"/>
                <a:cs typeface="Arial"/>
              </a:rPr>
              <a:t>o</a:t>
            </a:r>
            <a:r>
              <a:rPr sz="1600" spc="-95" dirty="0">
                <a:solidFill>
                  <a:srgbClr val="FFFFFF"/>
                </a:solidFill>
                <a:latin typeface="Arial"/>
                <a:cs typeface="Arial"/>
              </a:rPr>
              <a:t>v</a:t>
            </a:r>
            <a:r>
              <a:rPr sz="1600" spc="-50" dirty="0">
                <a:solidFill>
                  <a:srgbClr val="FFFFFF"/>
                </a:solidFill>
                <a:latin typeface="Arial"/>
                <a:cs typeface="Arial"/>
              </a:rPr>
              <a:t>e</a:t>
            </a:r>
            <a:r>
              <a:rPr sz="1600" spc="-40" dirty="0">
                <a:solidFill>
                  <a:srgbClr val="FFFFFF"/>
                </a:solidFill>
                <a:latin typeface="Arial"/>
                <a:cs typeface="Arial"/>
              </a:rPr>
              <a:t>r</a:t>
            </a:r>
            <a:r>
              <a:rPr sz="1600" spc="-75" dirty="0">
                <a:solidFill>
                  <a:srgbClr val="FFFFFF"/>
                </a:solidFill>
                <a:latin typeface="Arial"/>
                <a:cs typeface="Arial"/>
              </a:rPr>
              <a:t>nmen</a:t>
            </a:r>
            <a:r>
              <a:rPr sz="1600" spc="90" dirty="0">
                <a:solidFill>
                  <a:srgbClr val="FFFFFF"/>
                </a:solidFill>
                <a:latin typeface="Arial"/>
                <a:cs typeface="Arial"/>
              </a:rPr>
              <a:t>t  </a:t>
            </a:r>
            <a:r>
              <a:rPr sz="1600" spc="-60" dirty="0">
                <a:solidFill>
                  <a:srgbClr val="FFFFFF"/>
                </a:solidFill>
                <a:latin typeface="Arial"/>
                <a:cs typeface="Arial"/>
              </a:rPr>
              <a:t>budget</a:t>
            </a:r>
            <a:endParaRPr sz="1600" dirty="0">
              <a:latin typeface="Arial"/>
              <a:cs typeface="Arial"/>
            </a:endParaRPr>
          </a:p>
          <a:p>
            <a:pPr>
              <a:lnSpc>
                <a:spcPct val="100000"/>
              </a:lnSpc>
            </a:pPr>
            <a:endParaRPr sz="1600" dirty="0">
              <a:latin typeface="Times New Roman"/>
              <a:cs typeface="Times New Roman"/>
            </a:endParaRPr>
          </a:p>
          <a:p>
            <a:pPr>
              <a:spcBef>
                <a:spcPts val="5"/>
              </a:spcBef>
            </a:pPr>
            <a:endParaRPr sz="1700" dirty="0">
              <a:latin typeface="Times New Roman"/>
              <a:cs typeface="Times New Roman"/>
            </a:endParaRPr>
          </a:p>
          <a:p>
            <a:pPr marL="12700" marR="70485">
              <a:lnSpc>
                <a:spcPct val="91600"/>
              </a:lnSpc>
            </a:pPr>
            <a:r>
              <a:rPr sz="1600" spc="-100" dirty="0">
                <a:solidFill>
                  <a:srgbClr val="FFFFFF"/>
                </a:solidFill>
                <a:latin typeface="Arial"/>
                <a:cs typeface="Arial"/>
              </a:rPr>
              <a:t>Event  </a:t>
            </a:r>
            <a:r>
              <a:rPr sz="1600" spc="-95" dirty="0">
                <a:solidFill>
                  <a:srgbClr val="FFFFFF"/>
                </a:solidFill>
                <a:latin typeface="Arial"/>
                <a:cs typeface="Arial"/>
              </a:rPr>
              <a:t>man</a:t>
            </a:r>
            <a:r>
              <a:rPr sz="1600" spc="-75" dirty="0">
                <a:solidFill>
                  <a:srgbClr val="FFFFFF"/>
                </a:solidFill>
                <a:latin typeface="Arial"/>
                <a:cs typeface="Arial"/>
              </a:rPr>
              <a:t>a</a:t>
            </a:r>
            <a:r>
              <a:rPr sz="1600" spc="-150" dirty="0">
                <a:solidFill>
                  <a:srgbClr val="FFFFFF"/>
                </a:solidFill>
                <a:latin typeface="Arial"/>
                <a:cs typeface="Arial"/>
              </a:rPr>
              <a:t>g</a:t>
            </a:r>
            <a:r>
              <a:rPr sz="1600" spc="-65" dirty="0">
                <a:solidFill>
                  <a:srgbClr val="FFFFFF"/>
                </a:solidFill>
                <a:latin typeface="Arial"/>
                <a:cs typeface="Arial"/>
              </a:rPr>
              <a:t>e</a:t>
            </a:r>
            <a:r>
              <a:rPr sz="1600" spc="-105" dirty="0">
                <a:solidFill>
                  <a:srgbClr val="FFFFFF"/>
                </a:solidFill>
                <a:latin typeface="Arial"/>
                <a:cs typeface="Arial"/>
              </a:rPr>
              <a:t>m</a:t>
            </a:r>
            <a:r>
              <a:rPr sz="1600" spc="-75" dirty="0">
                <a:solidFill>
                  <a:srgbClr val="FFFFFF"/>
                </a:solidFill>
                <a:latin typeface="Arial"/>
                <a:cs typeface="Arial"/>
              </a:rPr>
              <a:t>e</a:t>
            </a:r>
            <a:r>
              <a:rPr sz="1600" spc="-90" dirty="0">
                <a:solidFill>
                  <a:srgbClr val="FFFFFF"/>
                </a:solidFill>
                <a:latin typeface="Arial"/>
                <a:cs typeface="Arial"/>
              </a:rPr>
              <a:t>n</a:t>
            </a:r>
            <a:r>
              <a:rPr sz="1600" spc="90" dirty="0">
                <a:solidFill>
                  <a:srgbClr val="FFFFFF"/>
                </a:solidFill>
                <a:latin typeface="Arial"/>
                <a:cs typeface="Arial"/>
              </a:rPr>
              <a:t>t  </a:t>
            </a:r>
            <a:r>
              <a:rPr sz="1600" spc="-60" dirty="0">
                <a:solidFill>
                  <a:srgbClr val="FFFFFF"/>
                </a:solidFill>
                <a:latin typeface="Arial"/>
                <a:cs typeface="Arial"/>
              </a:rPr>
              <a:t>budget</a:t>
            </a:r>
            <a:endParaRPr sz="1600" dirty="0">
              <a:latin typeface="Arial"/>
              <a:cs typeface="Arial"/>
            </a:endParaRPr>
          </a:p>
          <a:p>
            <a:pPr>
              <a:lnSpc>
                <a:spcPct val="100000"/>
              </a:lnSpc>
            </a:pPr>
            <a:endParaRPr sz="1600" dirty="0">
              <a:latin typeface="Times New Roman"/>
              <a:cs typeface="Times New Roman"/>
            </a:endParaRPr>
          </a:p>
          <a:p>
            <a:pPr>
              <a:spcBef>
                <a:spcPts val="5"/>
              </a:spcBef>
            </a:pPr>
            <a:endParaRPr sz="1750" dirty="0">
              <a:latin typeface="Times New Roman"/>
              <a:cs typeface="Times New Roman"/>
            </a:endParaRPr>
          </a:p>
          <a:p>
            <a:pPr marL="12700" marR="5080">
              <a:lnSpc>
                <a:spcPts val="1750"/>
              </a:lnSpc>
            </a:pPr>
            <a:r>
              <a:rPr sz="1600" spc="-100" dirty="0">
                <a:solidFill>
                  <a:srgbClr val="FFFFFF"/>
                </a:solidFill>
                <a:latin typeface="Arial"/>
                <a:cs typeface="Arial"/>
              </a:rPr>
              <a:t>Personal </a:t>
            </a:r>
            <a:r>
              <a:rPr sz="1600" spc="170" dirty="0">
                <a:solidFill>
                  <a:srgbClr val="FFFFFF"/>
                </a:solidFill>
                <a:latin typeface="Arial"/>
                <a:cs typeface="Arial"/>
              </a:rPr>
              <a:t>/  </a:t>
            </a:r>
            <a:r>
              <a:rPr sz="1600" spc="-90" dirty="0">
                <a:solidFill>
                  <a:srgbClr val="FFFFFF"/>
                </a:solidFill>
                <a:latin typeface="Arial"/>
                <a:cs typeface="Arial"/>
              </a:rPr>
              <a:t>Family</a:t>
            </a:r>
            <a:r>
              <a:rPr sz="1600" spc="-140" dirty="0">
                <a:solidFill>
                  <a:srgbClr val="FFFFFF"/>
                </a:solidFill>
                <a:latin typeface="Arial"/>
                <a:cs typeface="Arial"/>
              </a:rPr>
              <a:t> </a:t>
            </a:r>
            <a:r>
              <a:rPr sz="1600" spc="-60" dirty="0">
                <a:solidFill>
                  <a:srgbClr val="FFFFFF"/>
                </a:solidFill>
                <a:latin typeface="Arial"/>
                <a:cs typeface="Arial"/>
              </a:rPr>
              <a:t>budget</a:t>
            </a:r>
            <a:endParaRPr sz="1600" dirty="0">
              <a:latin typeface="Arial"/>
              <a:cs typeface="Arial"/>
            </a:endParaRPr>
          </a:p>
        </p:txBody>
      </p:sp>
      <p:sp>
        <p:nvSpPr>
          <p:cNvPr id="23" name="object 23"/>
          <p:cNvSpPr txBox="1"/>
          <p:nvPr/>
        </p:nvSpPr>
        <p:spPr>
          <a:xfrm>
            <a:off x="1752601" y="6624625"/>
            <a:ext cx="10972800" cy="608330"/>
          </a:xfrm>
          <a:prstGeom prst="rect">
            <a:avLst/>
          </a:prstGeom>
        </p:spPr>
        <p:txBody>
          <a:bodyPr vert="horz" wrap="square" lIns="0" tIns="60325" rIns="0" bIns="0" rtlCol="0">
            <a:spAutoFit/>
          </a:bodyPr>
          <a:lstStyle/>
          <a:p>
            <a:pPr marL="12700">
              <a:spcBef>
                <a:spcPts val="475"/>
              </a:spcBef>
            </a:pPr>
            <a:r>
              <a:rPr sz="1600" b="1" spc="-5" dirty="0">
                <a:latin typeface="Times New Roman"/>
                <a:cs typeface="Times New Roman"/>
              </a:rPr>
              <a:t>Govt. Budget in India </a:t>
            </a:r>
            <a:r>
              <a:rPr sz="1600" b="1" spc="-10" dirty="0">
                <a:latin typeface="Times New Roman"/>
                <a:cs typeface="Times New Roman"/>
              </a:rPr>
              <a:t>Prepared</a:t>
            </a:r>
            <a:r>
              <a:rPr sz="1600" b="1" spc="35" dirty="0">
                <a:latin typeface="Times New Roman"/>
                <a:cs typeface="Times New Roman"/>
              </a:rPr>
              <a:t> </a:t>
            </a:r>
            <a:r>
              <a:rPr sz="1600" b="1" spc="-5" dirty="0">
                <a:latin typeface="Times New Roman"/>
                <a:cs typeface="Times New Roman"/>
              </a:rPr>
              <a:t>by:</a:t>
            </a:r>
            <a:endParaRPr sz="1600" dirty="0">
              <a:latin typeface="Times New Roman"/>
              <a:cs typeface="Times New Roman"/>
            </a:endParaRPr>
          </a:p>
          <a:p>
            <a:pPr marL="12700">
              <a:spcBef>
                <a:spcPts val="375"/>
              </a:spcBef>
            </a:pPr>
            <a:r>
              <a:rPr sz="1600" b="1" spc="-5" dirty="0">
                <a:latin typeface="Times New Roman"/>
                <a:cs typeface="Times New Roman"/>
              </a:rPr>
              <a:t>Budget division of Economics </a:t>
            </a:r>
            <a:r>
              <a:rPr sz="1600" b="1" spc="-10" dirty="0">
                <a:latin typeface="Times New Roman"/>
                <a:cs typeface="Times New Roman"/>
              </a:rPr>
              <a:t>Department </a:t>
            </a:r>
            <a:r>
              <a:rPr sz="1600" b="1" spc="-5" dirty="0">
                <a:latin typeface="Times New Roman"/>
                <a:cs typeface="Times New Roman"/>
              </a:rPr>
              <a:t>of Ministry of</a:t>
            </a:r>
            <a:r>
              <a:rPr sz="1600" b="1" spc="200" dirty="0">
                <a:latin typeface="Times New Roman"/>
                <a:cs typeface="Times New Roman"/>
              </a:rPr>
              <a:t> </a:t>
            </a:r>
            <a:r>
              <a:rPr sz="1600" b="1" spc="-5" dirty="0">
                <a:latin typeface="Times New Roman"/>
                <a:cs typeface="Times New Roman"/>
              </a:rPr>
              <a:t>Finance</a:t>
            </a:r>
            <a:endParaRPr sz="1600" dirty="0">
              <a:latin typeface="Times New Roman"/>
              <a:cs typeface="Times New Roman"/>
            </a:endParaRPr>
          </a:p>
        </p:txBody>
      </p:sp>
      <p:sp>
        <p:nvSpPr>
          <p:cNvPr id="25" name="Slide Number Placeholder 24"/>
          <p:cNvSpPr>
            <a:spLocks noGrp="1"/>
          </p:cNvSpPr>
          <p:nvPr>
            <p:ph type="sldNum" sz="quarter" idx="7"/>
          </p:nvPr>
        </p:nvSpPr>
        <p:spPr>
          <a:xfrm>
            <a:off x="15439475" y="7030056"/>
            <a:ext cx="312420" cy="192360"/>
          </a:xfrm>
        </p:spPr>
        <p:txBody>
          <a:bodyPr/>
          <a:lstStyle/>
          <a:p>
            <a:pPr marL="116839">
              <a:lnSpc>
                <a:spcPts val="1535"/>
              </a:lnSpc>
            </a:pPr>
            <a:fld id="{81D60167-4931-47E6-BA6A-407CBD079E47}" type="slidenum">
              <a:rPr lang="en-US" spc="-5"/>
              <a:pPr marL="116839">
                <a:lnSpc>
                  <a:spcPts val="1535"/>
                </a:lnSpc>
              </a:pPr>
              <a:t>4</a:t>
            </a:fld>
            <a:endParaRPr lang="en-US" spc="-5" dirty="0"/>
          </a:p>
        </p:txBody>
      </p:sp>
      <p:sp>
        <p:nvSpPr>
          <p:cNvPr id="4" name="Date Placeholder 3">
            <a:extLst>
              <a:ext uri="{FF2B5EF4-FFF2-40B4-BE49-F238E27FC236}">
                <a16:creationId xmlns:a16="http://schemas.microsoft.com/office/drawing/2014/main" id="{291CD493-AC96-888B-BA40-33D0214C4082}"/>
              </a:ext>
            </a:extLst>
          </p:cNvPr>
          <p:cNvSpPr>
            <a:spLocks noGrp="1"/>
          </p:cNvSpPr>
          <p:nvPr>
            <p:ph type="dt" sz="half" idx="6"/>
          </p:nvPr>
        </p:nvSpPr>
        <p:spPr/>
        <p:txBody>
          <a:bodyPr/>
          <a:lstStyle/>
          <a:p>
            <a:fld id="{980D1E80-0CE2-4763-B009-D427C6EE3959}" type="datetime1">
              <a:rPr lang="en-US" smtClean="0"/>
              <a:t>4/16/2025</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581400" y="688594"/>
            <a:ext cx="4503675" cy="689932"/>
          </a:xfrm>
          <a:prstGeom prst="rect">
            <a:avLst/>
          </a:prstGeom>
        </p:spPr>
        <p:txBody>
          <a:bodyPr vert="horz" wrap="square" lIns="0" tIns="12700" rIns="0" bIns="0" rtlCol="0">
            <a:spAutoFit/>
          </a:bodyPr>
          <a:lstStyle/>
          <a:p>
            <a:pPr marL="12700">
              <a:spcBef>
                <a:spcPts val="100"/>
              </a:spcBef>
            </a:pPr>
            <a:r>
              <a:rPr sz="4400" spc="-5" dirty="0">
                <a:solidFill>
                  <a:schemeClr val="tx1"/>
                </a:solidFill>
                <a:latin typeface="Times New Roman"/>
                <a:cs typeface="Times New Roman"/>
              </a:rPr>
              <a:t>Conclusions</a:t>
            </a:r>
            <a:endParaRPr sz="4400" dirty="0">
              <a:solidFill>
                <a:schemeClr val="tx1"/>
              </a:solidFill>
              <a:latin typeface="Times New Roman"/>
              <a:cs typeface="Times New Roman"/>
            </a:endParaRPr>
          </a:p>
        </p:txBody>
      </p:sp>
      <p:sp>
        <p:nvSpPr>
          <p:cNvPr id="6" name="object 6"/>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40</a:t>
            </a:fld>
            <a:endParaRPr spc="-5" dirty="0"/>
          </a:p>
        </p:txBody>
      </p:sp>
      <p:sp>
        <p:nvSpPr>
          <p:cNvPr id="4" name="object 4"/>
          <p:cNvSpPr txBox="1"/>
          <p:nvPr/>
        </p:nvSpPr>
        <p:spPr>
          <a:xfrm>
            <a:off x="523579" y="1459844"/>
            <a:ext cx="12354221" cy="4385816"/>
          </a:xfrm>
          <a:prstGeom prst="rect">
            <a:avLst/>
          </a:prstGeom>
        </p:spPr>
        <p:txBody>
          <a:bodyPr vert="horz" wrap="square" lIns="0" tIns="12700" rIns="0" bIns="0" rtlCol="0">
            <a:spAutoFit/>
          </a:bodyPr>
          <a:lstStyle/>
          <a:p>
            <a:pPr marL="12700" marR="5080" algn="just">
              <a:spcBef>
                <a:spcPts val="100"/>
              </a:spcBef>
              <a:tabLst>
                <a:tab pos="612775" algn="l"/>
                <a:tab pos="1422400" algn="l"/>
                <a:tab pos="2646680" algn="l"/>
                <a:tab pos="3832225" algn="l"/>
                <a:tab pos="5447665" algn="l"/>
                <a:tab pos="6589395" algn="l"/>
                <a:tab pos="7143115" algn="l"/>
              </a:tabLst>
            </a:pPr>
            <a:r>
              <a:rPr sz="4000" b="1" spc="-235" dirty="0">
                <a:latin typeface="Times New Roman"/>
                <a:cs typeface="Times New Roman"/>
              </a:rPr>
              <a:t>W</a:t>
            </a:r>
            <a:r>
              <a:rPr sz="4000" b="1" spc="-5" dirty="0">
                <a:latin typeface="Times New Roman"/>
                <a:cs typeface="Times New Roman"/>
              </a:rPr>
              <a:t>e</a:t>
            </a:r>
            <a:r>
              <a:rPr sz="4000" b="1" dirty="0">
                <a:latin typeface="Times New Roman"/>
                <a:cs typeface="Times New Roman"/>
              </a:rPr>
              <a:t>	</a:t>
            </a:r>
            <a:r>
              <a:rPr sz="4000" b="1" spc="-5" dirty="0">
                <a:latin typeface="Times New Roman"/>
                <a:cs typeface="Times New Roman"/>
              </a:rPr>
              <a:t>have</a:t>
            </a:r>
            <a:r>
              <a:rPr sz="4000" b="1" dirty="0">
                <a:latin typeface="Times New Roman"/>
                <a:cs typeface="Times New Roman"/>
              </a:rPr>
              <a:t>	</a:t>
            </a:r>
            <a:r>
              <a:rPr lang="en-US" sz="4000" b="1" dirty="0">
                <a:latin typeface="Times New Roman"/>
                <a:cs typeface="Times New Roman"/>
              </a:rPr>
              <a:t> </a:t>
            </a:r>
            <a:r>
              <a:rPr lang="en-US" sz="4000" b="1" spc="-5" dirty="0">
                <a:latin typeface="Times New Roman"/>
                <a:cs typeface="Times New Roman"/>
              </a:rPr>
              <a:t>s</a:t>
            </a:r>
            <a:r>
              <a:rPr sz="4000" b="1" spc="-5" dirty="0">
                <a:latin typeface="Times New Roman"/>
                <a:cs typeface="Times New Roman"/>
              </a:rPr>
              <a:t>t</a:t>
            </a:r>
            <a:r>
              <a:rPr sz="4000" b="1" dirty="0">
                <a:latin typeface="Times New Roman"/>
                <a:cs typeface="Times New Roman"/>
              </a:rPr>
              <a:t>u</a:t>
            </a:r>
            <a:r>
              <a:rPr sz="4000" b="1" spc="-5" dirty="0">
                <a:latin typeface="Times New Roman"/>
                <a:cs typeface="Times New Roman"/>
              </a:rPr>
              <a:t>di</a:t>
            </a:r>
            <a:r>
              <a:rPr sz="4000" b="1" spc="-20" dirty="0">
                <a:latin typeface="Times New Roman"/>
                <a:cs typeface="Times New Roman"/>
              </a:rPr>
              <a:t>e</a:t>
            </a:r>
            <a:r>
              <a:rPr sz="4000" b="1" spc="-5" dirty="0">
                <a:latin typeface="Times New Roman"/>
                <a:cs typeface="Times New Roman"/>
              </a:rPr>
              <a:t>d</a:t>
            </a:r>
            <a:r>
              <a:rPr lang="en-US" sz="4000" b="1" spc="-5" dirty="0">
                <a:latin typeface="Times New Roman"/>
                <a:cs typeface="Times New Roman"/>
              </a:rPr>
              <a:t> </a:t>
            </a:r>
            <a:r>
              <a:rPr sz="4000" b="1" spc="-5" dirty="0">
                <a:latin typeface="Times New Roman"/>
                <a:cs typeface="Times New Roman"/>
              </a:rPr>
              <a:t>vari</a:t>
            </a:r>
            <a:r>
              <a:rPr sz="4000" b="1" dirty="0">
                <a:latin typeface="Times New Roman"/>
                <a:cs typeface="Times New Roman"/>
              </a:rPr>
              <a:t>o</a:t>
            </a:r>
            <a:r>
              <a:rPr sz="4000" b="1" spc="-5" dirty="0">
                <a:latin typeface="Times New Roman"/>
                <a:cs typeface="Times New Roman"/>
              </a:rPr>
              <a:t>us</a:t>
            </a:r>
            <a:r>
              <a:rPr lang="en-US" sz="4000" b="1" spc="-5" dirty="0">
                <a:latin typeface="Times New Roman"/>
                <a:cs typeface="Times New Roman"/>
              </a:rPr>
              <a:t> </a:t>
            </a:r>
            <a:r>
              <a:rPr sz="4000" b="1" spc="-5" dirty="0">
                <a:latin typeface="Times New Roman"/>
                <a:cs typeface="Times New Roman"/>
              </a:rPr>
              <a:t>eva</a:t>
            </a:r>
            <a:r>
              <a:rPr sz="4000" b="1" spc="-25" dirty="0">
                <a:latin typeface="Times New Roman"/>
                <a:cs typeface="Times New Roman"/>
              </a:rPr>
              <a:t>l</a:t>
            </a:r>
            <a:r>
              <a:rPr sz="4000" b="1" spc="-5" dirty="0">
                <a:latin typeface="Times New Roman"/>
                <a:cs typeface="Times New Roman"/>
              </a:rPr>
              <a:t>uation</a:t>
            </a:r>
            <a:r>
              <a:rPr lang="en-US" sz="4000" b="1" spc="-5" dirty="0">
                <a:latin typeface="Times New Roman"/>
                <a:cs typeface="Times New Roman"/>
              </a:rPr>
              <a:t> </a:t>
            </a:r>
            <a:r>
              <a:rPr sz="4000" b="1" spc="-5" dirty="0">
                <a:latin typeface="Times New Roman"/>
                <a:cs typeface="Times New Roman"/>
              </a:rPr>
              <a:t>cri</a:t>
            </a:r>
            <a:r>
              <a:rPr sz="4000" b="1" spc="-20" dirty="0">
                <a:latin typeface="Times New Roman"/>
                <a:cs typeface="Times New Roman"/>
              </a:rPr>
              <a:t>t</a:t>
            </a:r>
            <a:r>
              <a:rPr sz="4000" b="1" spc="-5" dirty="0">
                <a:latin typeface="Times New Roman"/>
                <a:cs typeface="Times New Roman"/>
              </a:rPr>
              <a:t>eria</a:t>
            </a:r>
            <a:r>
              <a:rPr sz="4000" b="1" dirty="0">
                <a:latin typeface="Times New Roman"/>
                <a:cs typeface="Times New Roman"/>
              </a:rPr>
              <a:t>	</a:t>
            </a:r>
            <a:r>
              <a:rPr sz="4000" b="1" spc="-5" dirty="0">
                <a:latin typeface="Times New Roman"/>
                <a:cs typeface="Times New Roman"/>
              </a:rPr>
              <a:t>for</a:t>
            </a:r>
            <a:r>
              <a:rPr lang="en-US" sz="4000" b="1" spc="-5" dirty="0">
                <a:latin typeface="Times New Roman"/>
                <a:cs typeface="Times New Roman"/>
              </a:rPr>
              <a:t> </a:t>
            </a:r>
            <a:r>
              <a:rPr sz="4000" b="1" spc="-5" dirty="0">
                <a:latin typeface="Times New Roman"/>
                <a:cs typeface="Times New Roman"/>
              </a:rPr>
              <a:t>Capit</a:t>
            </a:r>
            <a:r>
              <a:rPr sz="4000" b="1" spc="-20" dirty="0">
                <a:latin typeface="Times New Roman"/>
                <a:cs typeface="Times New Roman"/>
              </a:rPr>
              <a:t>a</a:t>
            </a:r>
            <a:r>
              <a:rPr sz="4000" b="1" spc="-5" dirty="0">
                <a:latin typeface="Times New Roman"/>
                <a:cs typeface="Times New Roman"/>
              </a:rPr>
              <a:t>l  </a:t>
            </a:r>
            <a:r>
              <a:rPr sz="4000" b="1" dirty="0">
                <a:latin typeface="Times New Roman"/>
                <a:cs typeface="Times New Roman"/>
              </a:rPr>
              <a:t>Budgeting.</a:t>
            </a:r>
          </a:p>
          <a:p>
            <a:pPr marL="12700" marR="5715" algn="just">
              <a:spcBef>
                <a:spcPts val="450"/>
              </a:spcBef>
              <a:buSzPct val="96428"/>
              <a:buFont typeface="Wingdings"/>
              <a:buChar char=""/>
              <a:tabLst>
                <a:tab pos="330200" algn="l"/>
                <a:tab pos="1871980" algn="l"/>
                <a:tab pos="2349500" algn="l"/>
                <a:tab pos="4051300" algn="l"/>
                <a:tab pos="5215890" algn="l"/>
                <a:tab pos="5889625" algn="l"/>
                <a:tab pos="6464300" algn="l"/>
                <a:tab pos="7217409" algn="l"/>
              </a:tabLst>
            </a:pPr>
            <a:r>
              <a:rPr lang="en-US" sz="4000" b="1" spc="-5" dirty="0">
                <a:latin typeface="Times New Roman"/>
                <a:cs typeface="Times New Roman"/>
              </a:rPr>
              <a:t>Generally, </a:t>
            </a:r>
            <a:r>
              <a:rPr sz="4000" b="1" spc="-15" dirty="0">
                <a:latin typeface="Times New Roman"/>
                <a:cs typeface="Times New Roman"/>
              </a:rPr>
              <a:t>a</a:t>
            </a:r>
            <a:r>
              <a:rPr sz="4000" b="1" spc="-5" dirty="0">
                <a:latin typeface="Times New Roman"/>
                <a:cs typeface="Times New Roman"/>
              </a:rPr>
              <a:t>n</a:t>
            </a:r>
            <a:r>
              <a:rPr lang="en-US" sz="4000" b="1" spc="-5" dirty="0">
                <a:latin typeface="Times New Roman"/>
                <a:cs typeface="Times New Roman"/>
              </a:rPr>
              <a:t> </a:t>
            </a:r>
            <a:r>
              <a:rPr sz="4000" b="1" spc="-5" dirty="0">
                <a:latin typeface="Times New Roman"/>
                <a:cs typeface="Times New Roman"/>
              </a:rPr>
              <a:t>i</a:t>
            </a:r>
            <a:r>
              <a:rPr sz="4000" b="1" spc="-20" dirty="0">
                <a:latin typeface="Times New Roman"/>
                <a:cs typeface="Times New Roman"/>
              </a:rPr>
              <a:t>m</a:t>
            </a:r>
            <a:r>
              <a:rPr sz="4000" b="1" spc="-5" dirty="0">
                <a:latin typeface="Times New Roman"/>
                <a:cs typeface="Times New Roman"/>
              </a:rPr>
              <a:t>p</a:t>
            </a:r>
            <a:r>
              <a:rPr sz="4000" b="1" dirty="0">
                <a:latin typeface="Times New Roman"/>
                <a:cs typeface="Times New Roman"/>
              </a:rPr>
              <a:t>r</a:t>
            </a:r>
            <a:r>
              <a:rPr sz="4000" b="1" spc="-5" dirty="0">
                <a:latin typeface="Times New Roman"/>
                <a:cs typeface="Times New Roman"/>
              </a:rPr>
              <a:t>essi</a:t>
            </a:r>
            <a:r>
              <a:rPr sz="4000" b="1" dirty="0">
                <a:latin typeface="Times New Roman"/>
                <a:cs typeface="Times New Roman"/>
              </a:rPr>
              <a:t>o</a:t>
            </a:r>
            <a:r>
              <a:rPr sz="4000" b="1" spc="-5" dirty="0">
                <a:latin typeface="Times New Roman"/>
                <a:cs typeface="Times New Roman"/>
              </a:rPr>
              <a:t>n</a:t>
            </a:r>
            <a:r>
              <a:rPr lang="en-US" sz="4000" b="1" spc="-5" dirty="0">
                <a:latin typeface="Times New Roman"/>
                <a:cs typeface="Times New Roman"/>
              </a:rPr>
              <a:t> </a:t>
            </a:r>
            <a:r>
              <a:rPr sz="4000" b="1" spc="-5" dirty="0">
                <a:latin typeface="Times New Roman"/>
                <a:cs typeface="Times New Roman"/>
              </a:rPr>
              <a:t>cre</a:t>
            </a:r>
            <a:r>
              <a:rPr sz="4000" b="1" spc="-20" dirty="0">
                <a:latin typeface="Times New Roman"/>
                <a:cs typeface="Times New Roman"/>
              </a:rPr>
              <a:t>a</a:t>
            </a:r>
            <a:r>
              <a:rPr sz="4000" b="1" spc="-15" dirty="0">
                <a:latin typeface="Times New Roman"/>
                <a:cs typeface="Times New Roman"/>
              </a:rPr>
              <a:t>t</a:t>
            </a:r>
            <a:r>
              <a:rPr sz="4000" b="1" spc="-5" dirty="0">
                <a:latin typeface="Times New Roman"/>
                <a:cs typeface="Times New Roman"/>
              </a:rPr>
              <a:t>ed</a:t>
            </a:r>
            <a:r>
              <a:rPr sz="4000" b="1" dirty="0">
                <a:latin typeface="Times New Roman"/>
                <a:cs typeface="Times New Roman"/>
              </a:rPr>
              <a:t>	</a:t>
            </a:r>
            <a:r>
              <a:rPr sz="4000" b="1" spc="-5" dirty="0">
                <a:latin typeface="Times New Roman"/>
                <a:cs typeface="Times New Roman"/>
              </a:rPr>
              <a:t>t</a:t>
            </a:r>
            <a:r>
              <a:rPr sz="4000" b="1" dirty="0">
                <a:latin typeface="Times New Roman"/>
                <a:cs typeface="Times New Roman"/>
              </a:rPr>
              <a:t>h</a:t>
            </a:r>
            <a:r>
              <a:rPr sz="4000" b="1" spc="-5" dirty="0">
                <a:latin typeface="Times New Roman"/>
                <a:cs typeface="Times New Roman"/>
              </a:rPr>
              <a:t>at</a:t>
            </a:r>
            <a:r>
              <a:rPr lang="en-US" sz="4000" b="1" spc="-5" dirty="0">
                <a:latin typeface="Times New Roman"/>
                <a:cs typeface="Times New Roman"/>
              </a:rPr>
              <a:t> </a:t>
            </a:r>
            <a:r>
              <a:rPr sz="4000" b="1" spc="-5" dirty="0">
                <a:latin typeface="Times New Roman"/>
                <a:cs typeface="Times New Roman"/>
              </a:rPr>
              <a:t>the</a:t>
            </a:r>
            <a:r>
              <a:rPr sz="4000" b="1" dirty="0">
                <a:latin typeface="Times New Roman"/>
                <a:cs typeface="Times New Roman"/>
              </a:rPr>
              <a:t>	</a:t>
            </a:r>
            <a:r>
              <a:rPr sz="4000" b="1" spc="-5" dirty="0">
                <a:latin typeface="Times New Roman"/>
                <a:cs typeface="Times New Roman"/>
              </a:rPr>
              <a:t>f</a:t>
            </a:r>
            <a:r>
              <a:rPr sz="4000" b="1" dirty="0">
                <a:latin typeface="Times New Roman"/>
                <a:cs typeface="Times New Roman"/>
              </a:rPr>
              <a:t>i</a:t>
            </a:r>
            <a:r>
              <a:rPr sz="4000" b="1" spc="-5" dirty="0">
                <a:latin typeface="Times New Roman"/>
                <a:cs typeface="Times New Roman"/>
              </a:rPr>
              <a:t>rm</a:t>
            </a:r>
            <a:r>
              <a:rPr lang="en-US" sz="4000" b="1" spc="-5" dirty="0">
                <a:latin typeface="Times New Roman"/>
                <a:cs typeface="Times New Roman"/>
              </a:rPr>
              <a:t> </a:t>
            </a:r>
            <a:r>
              <a:rPr sz="4000" b="1" spc="-5" dirty="0">
                <a:latin typeface="Times New Roman"/>
                <a:cs typeface="Times New Roman"/>
              </a:rPr>
              <a:t>s</a:t>
            </a:r>
            <a:r>
              <a:rPr sz="4000" b="1" dirty="0">
                <a:latin typeface="Times New Roman"/>
                <a:cs typeface="Times New Roman"/>
              </a:rPr>
              <a:t>h</a:t>
            </a:r>
            <a:r>
              <a:rPr sz="4000" b="1" spc="-5" dirty="0">
                <a:latin typeface="Times New Roman"/>
                <a:cs typeface="Times New Roman"/>
              </a:rPr>
              <a:t>o</a:t>
            </a:r>
            <a:r>
              <a:rPr sz="4000" b="1" dirty="0">
                <a:latin typeface="Times New Roman"/>
                <a:cs typeface="Times New Roman"/>
              </a:rPr>
              <a:t>u</a:t>
            </a:r>
            <a:r>
              <a:rPr sz="4000" b="1" spc="-5" dirty="0">
                <a:latin typeface="Times New Roman"/>
                <a:cs typeface="Times New Roman"/>
              </a:rPr>
              <a:t>ld  use NPV method </a:t>
            </a:r>
            <a:r>
              <a:rPr sz="4000" b="1" dirty="0">
                <a:latin typeface="Times New Roman"/>
                <a:cs typeface="Times New Roman"/>
              </a:rPr>
              <a:t>for </a:t>
            </a:r>
            <a:r>
              <a:rPr sz="4000" b="1" spc="-5" dirty="0">
                <a:latin typeface="Times New Roman"/>
                <a:cs typeface="Times New Roman"/>
              </a:rPr>
              <a:t>decision</a:t>
            </a:r>
            <a:r>
              <a:rPr sz="4000" b="1" spc="-30" dirty="0">
                <a:latin typeface="Times New Roman"/>
                <a:cs typeface="Times New Roman"/>
              </a:rPr>
              <a:t> </a:t>
            </a:r>
            <a:r>
              <a:rPr sz="4000" b="1" spc="-5" dirty="0">
                <a:latin typeface="Times New Roman"/>
                <a:cs typeface="Times New Roman"/>
              </a:rPr>
              <a:t>making.</a:t>
            </a:r>
            <a:endParaRPr sz="4000" b="1" dirty="0">
              <a:latin typeface="Times New Roman"/>
              <a:cs typeface="Times New Roman"/>
            </a:endParaRPr>
          </a:p>
          <a:p>
            <a:pPr marL="12700" marR="6985" algn="just">
              <a:buSzPct val="96428"/>
              <a:buFont typeface="Wingdings"/>
              <a:buChar char=""/>
              <a:tabLst>
                <a:tab pos="330200" algn="l"/>
                <a:tab pos="2052955" algn="l"/>
                <a:tab pos="2701290" algn="l"/>
                <a:tab pos="4060825" algn="l"/>
                <a:tab pos="5633720" algn="l"/>
                <a:tab pos="6987540" algn="l"/>
              </a:tabLst>
            </a:pPr>
            <a:r>
              <a:rPr sz="4000" b="1" spc="-5" dirty="0">
                <a:latin typeface="Times New Roman"/>
                <a:cs typeface="Times New Roman"/>
              </a:rPr>
              <a:t>Most </a:t>
            </a:r>
            <a:r>
              <a:rPr sz="4000" b="1" dirty="0">
                <a:latin typeface="Times New Roman"/>
                <a:cs typeface="Times New Roman"/>
              </a:rPr>
              <a:t>of </a:t>
            </a:r>
            <a:r>
              <a:rPr sz="4000" b="1" spc="-5" dirty="0">
                <a:latin typeface="Times New Roman"/>
                <a:cs typeface="Times New Roman"/>
              </a:rPr>
              <a:t>the </a:t>
            </a:r>
            <a:r>
              <a:rPr sz="4000" b="1" spc="-10" dirty="0">
                <a:latin typeface="Times New Roman"/>
                <a:cs typeface="Times New Roman"/>
              </a:rPr>
              <a:t>large </a:t>
            </a:r>
            <a:r>
              <a:rPr sz="4000" b="1" spc="-5" dirty="0">
                <a:latin typeface="Times New Roman"/>
                <a:cs typeface="Times New Roman"/>
              </a:rPr>
              <a:t>companies consider all </a:t>
            </a:r>
            <a:r>
              <a:rPr sz="4000" b="1" dirty="0">
                <a:latin typeface="Times New Roman"/>
                <a:cs typeface="Times New Roman"/>
              </a:rPr>
              <a:t>the </a:t>
            </a:r>
            <a:r>
              <a:rPr sz="4000" b="1" spc="-10" dirty="0">
                <a:latin typeface="Times New Roman"/>
                <a:cs typeface="Times New Roman"/>
              </a:rPr>
              <a:t>measures  </a:t>
            </a:r>
            <a:r>
              <a:rPr sz="4000" b="1" spc="-5" dirty="0">
                <a:latin typeface="Times New Roman"/>
                <a:cs typeface="Times New Roman"/>
              </a:rPr>
              <a:t>because</a:t>
            </a:r>
            <a:r>
              <a:rPr sz="4000" b="1" spc="375" dirty="0">
                <a:latin typeface="Times New Roman"/>
                <a:cs typeface="Times New Roman"/>
              </a:rPr>
              <a:t> </a:t>
            </a:r>
            <a:r>
              <a:rPr sz="4000" b="1" spc="-10" dirty="0">
                <a:latin typeface="Times New Roman"/>
                <a:cs typeface="Times New Roman"/>
              </a:rPr>
              <a:t>each	</a:t>
            </a:r>
            <a:r>
              <a:rPr sz="4000" b="1" spc="-5" dirty="0">
                <a:latin typeface="Times New Roman"/>
                <a:cs typeface="Times New Roman"/>
              </a:rPr>
              <a:t>one</a:t>
            </a:r>
            <a:r>
              <a:rPr lang="en-US" sz="4000" b="1" spc="-5" dirty="0">
                <a:latin typeface="Times New Roman"/>
                <a:cs typeface="Times New Roman"/>
              </a:rPr>
              <a:t> </a:t>
            </a:r>
            <a:r>
              <a:rPr sz="4000" b="1" spc="-5" dirty="0">
                <a:latin typeface="Times New Roman"/>
                <a:cs typeface="Times New Roman"/>
              </a:rPr>
              <a:t>provides</a:t>
            </a:r>
            <a:r>
              <a:rPr lang="en-US" sz="4000" b="1" spc="-5" dirty="0">
                <a:latin typeface="Times New Roman"/>
                <a:cs typeface="Times New Roman"/>
              </a:rPr>
              <a:t> </a:t>
            </a:r>
            <a:r>
              <a:rPr sz="4000" b="1" spc="-5" dirty="0">
                <a:latin typeface="Times New Roman"/>
                <a:cs typeface="Times New Roman"/>
              </a:rPr>
              <a:t>somewhat</a:t>
            </a:r>
            <a:r>
              <a:rPr lang="en-US" sz="4000" b="1" spc="-5" dirty="0">
                <a:latin typeface="Times New Roman"/>
                <a:cs typeface="Times New Roman"/>
              </a:rPr>
              <a:t> </a:t>
            </a:r>
            <a:r>
              <a:rPr sz="4000" b="1" spc="-10" dirty="0">
                <a:latin typeface="Times New Roman"/>
                <a:cs typeface="Times New Roman"/>
              </a:rPr>
              <a:t>different</a:t>
            </a:r>
            <a:r>
              <a:rPr lang="en-US" sz="4000" b="1" spc="-10" dirty="0">
                <a:latin typeface="Times New Roman"/>
                <a:cs typeface="Times New Roman"/>
              </a:rPr>
              <a:t> </a:t>
            </a:r>
            <a:r>
              <a:rPr sz="4000" b="1" spc="-5" dirty="0">
                <a:latin typeface="Times New Roman"/>
                <a:cs typeface="Times New Roman"/>
              </a:rPr>
              <a:t>piece</a:t>
            </a:r>
            <a:r>
              <a:rPr sz="4000" b="1" spc="254" dirty="0">
                <a:latin typeface="Times New Roman"/>
                <a:cs typeface="Times New Roman"/>
              </a:rPr>
              <a:t> </a:t>
            </a:r>
            <a:r>
              <a:rPr sz="4000" b="1" spc="-5" dirty="0">
                <a:latin typeface="Times New Roman"/>
                <a:cs typeface="Times New Roman"/>
              </a:rPr>
              <a:t>of</a:t>
            </a:r>
            <a:r>
              <a:rPr lang="en-US" sz="4000" b="1" spc="-5" dirty="0">
                <a:latin typeface="Times New Roman"/>
                <a:cs typeface="Times New Roman"/>
              </a:rPr>
              <a:t> </a:t>
            </a:r>
            <a:r>
              <a:rPr sz="4000" b="1" spc="-5" dirty="0">
                <a:latin typeface="Times New Roman"/>
                <a:cs typeface="Times New Roman"/>
              </a:rPr>
              <a:t>relevant information to </a:t>
            </a:r>
            <a:r>
              <a:rPr sz="4000" b="1" dirty="0">
                <a:latin typeface="Times New Roman"/>
                <a:cs typeface="Times New Roman"/>
              </a:rPr>
              <a:t>the </a:t>
            </a:r>
            <a:r>
              <a:rPr sz="4000" b="1" spc="-5" dirty="0">
                <a:latin typeface="Times New Roman"/>
                <a:cs typeface="Times New Roman"/>
              </a:rPr>
              <a:t>decision</a:t>
            </a:r>
            <a:r>
              <a:rPr sz="4000" b="1" spc="-30" dirty="0">
                <a:latin typeface="Times New Roman"/>
                <a:cs typeface="Times New Roman"/>
              </a:rPr>
              <a:t> </a:t>
            </a:r>
            <a:r>
              <a:rPr sz="4000" b="1" spc="-35" dirty="0">
                <a:latin typeface="Times New Roman"/>
                <a:cs typeface="Times New Roman"/>
              </a:rPr>
              <a:t>maker.</a:t>
            </a:r>
            <a:endParaRPr sz="4000" b="1" dirty="0">
              <a:latin typeface="Times New Roman"/>
              <a:cs typeface="Times New Roman"/>
            </a:endParaRPr>
          </a:p>
        </p:txBody>
      </p:sp>
      <p:sp>
        <p:nvSpPr>
          <p:cNvPr id="2" name="Date Placeholder 1">
            <a:extLst>
              <a:ext uri="{FF2B5EF4-FFF2-40B4-BE49-F238E27FC236}">
                <a16:creationId xmlns:a16="http://schemas.microsoft.com/office/drawing/2014/main" id="{28B4C293-4CC7-8615-762B-F38CD8098BB8}"/>
              </a:ext>
            </a:extLst>
          </p:cNvPr>
          <p:cNvSpPr>
            <a:spLocks noGrp="1"/>
          </p:cNvSpPr>
          <p:nvPr>
            <p:ph type="dt" sz="half" idx="6"/>
          </p:nvPr>
        </p:nvSpPr>
        <p:spPr/>
        <p:txBody>
          <a:bodyPr/>
          <a:lstStyle/>
          <a:p>
            <a:fld id="{AF40E2A3-F894-42CF-AE52-0BEBBC137CB9}" type="datetime1">
              <a:rPr lang="en-US" smtClean="0"/>
              <a:t>4/16/2025</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25454-1CA7-68AF-8D2E-58614C643E79}"/>
              </a:ext>
            </a:extLst>
          </p:cNvPr>
          <p:cNvSpPr>
            <a:spLocks noGrp="1"/>
          </p:cNvSpPr>
          <p:nvPr>
            <p:ph type="ctrTitle"/>
          </p:nvPr>
        </p:nvSpPr>
        <p:spPr>
          <a:xfrm>
            <a:off x="843365" y="578056"/>
            <a:ext cx="11399520" cy="523220"/>
          </a:xfrm>
        </p:spPr>
        <p:txBody>
          <a:bodyPr/>
          <a:lstStyle/>
          <a:p>
            <a:r>
              <a:rPr lang="en-US" dirty="0">
                <a:solidFill>
                  <a:schemeClr val="tx1"/>
                </a:solidFill>
              </a:rPr>
              <a:t>Q1</a:t>
            </a:r>
          </a:p>
        </p:txBody>
      </p:sp>
      <p:sp>
        <p:nvSpPr>
          <p:cNvPr id="3" name="Subtitle 2">
            <a:extLst>
              <a:ext uri="{FF2B5EF4-FFF2-40B4-BE49-F238E27FC236}">
                <a16:creationId xmlns:a16="http://schemas.microsoft.com/office/drawing/2014/main" id="{620B7375-F8E1-765B-1A8B-FD0045336D74}"/>
              </a:ext>
            </a:extLst>
          </p:cNvPr>
          <p:cNvSpPr>
            <a:spLocks noGrp="1"/>
          </p:cNvSpPr>
          <p:nvPr>
            <p:ph type="subTitle" idx="4"/>
          </p:nvPr>
        </p:nvSpPr>
        <p:spPr>
          <a:xfrm>
            <a:off x="523579" y="1555909"/>
            <a:ext cx="12247541" cy="4924425"/>
          </a:xfrm>
        </p:spPr>
        <p:txBody>
          <a:bodyPr/>
          <a:lstStyle/>
          <a:p>
            <a:r>
              <a:rPr lang="en-US" sz="3200" b="1" dirty="0"/>
              <a:t>Assertion (A):</a:t>
            </a:r>
            <a:r>
              <a:rPr lang="en-US" sz="3200" dirty="0"/>
              <a:t> If two mutually exclusive projects have positive NPVs, both should be accepted.</a:t>
            </a:r>
            <a:br>
              <a:rPr lang="en-US" sz="3200" dirty="0"/>
            </a:br>
            <a:r>
              <a:rPr lang="en-US" sz="3200" b="1" dirty="0"/>
              <a:t>Reason (R):</a:t>
            </a:r>
            <a:r>
              <a:rPr lang="en-US" sz="3200" dirty="0"/>
              <a:t> Accepting both projects will always maximize shareholder wealth.</a:t>
            </a:r>
          </a:p>
          <a:p>
            <a:r>
              <a:rPr lang="en-US" sz="3200" dirty="0"/>
              <a:t>A) Both A and R are true, and R is the correct explanation of A.</a:t>
            </a:r>
            <a:br>
              <a:rPr lang="en-US" sz="3200" dirty="0"/>
            </a:br>
            <a:r>
              <a:rPr lang="en-US" sz="3200" dirty="0"/>
              <a:t>B) Both A and R are true, but R is not the correct explanation of A.</a:t>
            </a:r>
            <a:br>
              <a:rPr lang="en-US" sz="3200" dirty="0"/>
            </a:br>
            <a:r>
              <a:rPr lang="en-US" sz="3200" dirty="0"/>
              <a:t>C) A is false, but R is true.</a:t>
            </a:r>
            <a:br>
              <a:rPr lang="en-US" sz="3200" dirty="0"/>
            </a:br>
            <a:r>
              <a:rPr lang="en-US" sz="3200" dirty="0"/>
              <a:t>D) Both A and R are false.</a:t>
            </a:r>
          </a:p>
          <a:p>
            <a:r>
              <a:rPr lang="en-US" sz="3200" b="1" dirty="0"/>
              <a:t>Answer:</a:t>
            </a:r>
            <a:r>
              <a:rPr lang="en-US" sz="3200" dirty="0"/>
              <a:t> C) A is false, but R is true.</a:t>
            </a:r>
          </a:p>
          <a:p>
            <a:endParaRPr lang="en-US" sz="3200" dirty="0"/>
          </a:p>
        </p:txBody>
      </p:sp>
      <p:sp>
        <p:nvSpPr>
          <p:cNvPr id="5" name="Slide Number Placeholder 4">
            <a:extLst>
              <a:ext uri="{FF2B5EF4-FFF2-40B4-BE49-F238E27FC236}">
                <a16:creationId xmlns:a16="http://schemas.microsoft.com/office/drawing/2014/main" id="{4B572487-339D-7A89-0DC8-D0CE4BFBADB9}"/>
              </a:ext>
            </a:extLst>
          </p:cNvPr>
          <p:cNvSpPr>
            <a:spLocks noGrp="1"/>
          </p:cNvSpPr>
          <p:nvPr>
            <p:ph type="sldNum" sz="quarter" idx="7"/>
          </p:nvPr>
        </p:nvSpPr>
        <p:spPr/>
        <p:txBody>
          <a:bodyPr/>
          <a:lstStyle/>
          <a:p>
            <a:pPr marL="116839">
              <a:lnSpc>
                <a:spcPts val="1535"/>
              </a:lnSpc>
            </a:pPr>
            <a:fld id="{81D60167-4931-47E6-BA6A-407CBD079E47}" type="slidenum">
              <a:rPr lang="en-US" spc="-5" smtClean="0"/>
              <a:pPr marL="116839">
                <a:lnSpc>
                  <a:spcPts val="1535"/>
                </a:lnSpc>
              </a:pPr>
              <a:t>41</a:t>
            </a:fld>
            <a:endParaRPr lang="en-US" spc="-5" dirty="0"/>
          </a:p>
        </p:txBody>
      </p:sp>
      <p:sp>
        <p:nvSpPr>
          <p:cNvPr id="6" name="Date Placeholder 5">
            <a:extLst>
              <a:ext uri="{FF2B5EF4-FFF2-40B4-BE49-F238E27FC236}">
                <a16:creationId xmlns:a16="http://schemas.microsoft.com/office/drawing/2014/main" id="{EAA45DBF-7EE0-55F2-C04E-B4BEDD1438C0}"/>
              </a:ext>
            </a:extLst>
          </p:cNvPr>
          <p:cNvSpPr>
            <a:spLocks noGrp="1"/>
          </p:cNvSpPr>
          <p:nvPr>
            <p:ph type="dt" sz="half" idx="6"/>
          </p:nvPr>
        </p:nvSpPr>
        <p:spPr/>
        <p:txBody>
          <a:bodyPr/>
          <a:lstStyle/>
          <a:p>
            <a:fld id="{AC318F7C-55C7-4F58-A8ED-C281FE5E13E9}" type="datetime1">
              <a:rPr lang="en-US" smtClean="0"/>
              <a:t>4/16/2025</a:t>
            </a:fld>
            <a:endParaRPr lang="en-US"/>
          </a:p>
        </p:txBody>
      </p:sp>
    </p:spTree>
    <p:extLst>
      <p:ext uri="{BB962C8B-B14F-4D97-AF65-F5344CB8AC3E}">
        <p14:creationId xmlns:p14="http://schemas.microsoft.com/office/powerpoint/2010/main" val="733812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552A0-D534-B64E-C00E-F4FF05B98C9A}"/>
              </a:ext>
            </a:extLst>
          </p:cNvPr>
          <p:cNvSpPr>
            <a:spLocks noGrp="1"/>
          </p:cNvSpPr>
          <p:nvPr>
            <p:ph type="title"/>
          </p:nvPr>
        </p:nvSpPr>
        <p:spPr>
          <a:xfrm>
            <a:off x="658528" y="251067"/>
            <a:ext cx="5546681" cy="543560"/>
          </a:xfrm>
        </p:spPr>
        <p:txBody>
          <a:bodyPr/>
          <a:lstStyle/>
          <a:p>
            <a:r>
              <a:rPr lang="en-US" dirty="0">
                <a:solidFill>
                  <a:schemeClr val="tx1"/>
                </a:solidFill>
              </a:rPr>
              <a:t>Q.2</a:t>
            </a:r>
          </a:p>
        </p:txBody>
      </p:sp>
      <p:sp>
        <p:nvSpPr>
          <p:cNvPr id="3" name="Text Placeholder 2">
            <a:extLst>
              <a:ext uri="{FF2B5EF4-FFF2-40B4-BE49-F238E27FC236}">
                <a16:creationId xmlns:a16="http://schemas.microsoft.com/office/drawing/2014/main" id="{1BE98816-1C25-7AF4-3B8B-326BFD323830}"/>
              </a:ext>
            </a:extLst>
          </p:cNvPr>
          <p:cNvSpPr>
            <a:spLocks noGrp="1"/>
          </p:cNvSpPr>
          <p:nvPr>
            <p:ph type="body" idx="1"/>
          </p:nvPr>
        </p:nvSpPr>
        <p:spPr>
          <a:xfrm>
            <a:off x="304799" y="1118740"/>
            <a:ext cx="12725400" cy="7386638"/>
          </a:xfrm>
        </p:spPr>
        <p:txBody>
          <a:bodyPr/>
          <a:lstStyle/>
          <a:p>
            <a:r>
              <a:rPr lang="en-US" sz="3200" b="1" dirty="0"/>
              <a:t>Assertion (A):</a:t>
            </a:r>
            <a:r>
              <a:rPr lang="en-US" sz="3200" dirty="0"/>
              <a:t> A project with an initial investment of </a:t>
            </a:r>
            <a:r>
              <a:rPr lang="en-US" sz="3200" b="1" dirty="0"/>
              <a:t>Rs. 10,000</a:t>
            </a:r>
            <a:r>
              <a:rPr lang="en-US" sz="3200" dirty="0"/>
              <a:t> and future cash inflows of </a:t>
            </a:r>
            <a:r>
              <a:rPr lang="en-US" sz="3200" b="1" dirty="0"/>
              <a:t>Rs. 4,000 per year for 4 years</a:t>
            </a:r>
            <a:r>
              <a:rPr lang="en-US" sz="3200" dirty="0"/>
              <a:t> at a discount rate of </a:t>
            </a:r>
            <a:r>
              <a:rPr lang="en-US" sz="3200" b="1" dirty="0"/>
              <a:t>10%</a:t>
            </a:r>
            <a:r>
              <a:rPr lang="en-US" sz="3200" dirty="0"/>
              <a:t> has a positive NPV.</a:t>
            </a:r>
          </a:p>
          <a:p>
            <a:r>
              <a:rPr lang="en-US" sz="3200" b="1" dirty="0"/>
              <a:t>Reason (R):</a:t>
            </a:r>
            <a:r>
              <a:rPr lang="en-US" sz="3200" dirty="0"/>
              <a:t> The sum of discounted cash inflows exceeds the initial investment.</a:t>
            </a:r>
          </a:p>
          <a:p>
            <a:r>
              <a:rPr lang="en-US" sz="3200" b="1" dirty="0"/>
              <a:t>Options:</a:t>
            </a:r>
          </a:p>
          <a:p>
            <a:pPr marL="514350" indent="-514350">
              <a:buAutoNum type="alphaUcParenR"/>
            </a:pPr>
            <a:r>
              <a:rPr lang="en-US" sz="3200" dirty="0"/>
              <a:t>Both A and R are true, and R is the correct explanation of A.</a:t>
            </a:r>
          </a:p>
          <a:p>
            <a:pPr marL="514350" indent="-514350">
              <a:buAutoNum type="alphaUcParenR"/>
            </a:pPr>
            <a:r>
              <a:rPr lang="en-US" sz="3200" dirty="0"/>
              <a:t>Both A and R are true, but R is not the correct explanation of A.</a:t>
            </a:r>
          </a:p>
          <a:p>
            <a:pPr marL="514350" indent="-514350">
              <a:buAutoNum type="alphaUcParenR"/>
            </a:pPr>
            <a:r>
              <a:rPr lang="en-US" sz="3200" dirty="0"/>
              <a:t>A is true, but R is false.</a:t>
            </a:r>
          </a:p>
          <a:p>
            <a:pPr marL="514350" indent="-514350">
              <a:buAutoNum type="alphaUcParenR"/>
            </a:pPr>
            <a:r>
              <a:rPr lang="en-US" sz="3200" dirty="0"/>
              <a:t>A is false, but R is true.</a:t>
            </a:r>
          </a:p>
          <a:p>
            <a:r>
              <a:rPr lang="en-US" sz="3200" dirty="0"/>
              <a:t>NPV=12,680−10,000=2,680</a:t>
            </a:r>
          </a:p>
          <a:p>
            <a:r>
              <a:rPr lang="en-US" sz="3200" dirty="0"/>
              <a:t>A) Both A and R are true, and R is the correct explanation of A.</a:t>
            </a:r>
          </a:p>
          <a:p>
            <a:endParaRPr lang="en-US" sz="3200" dirty="0"/>
          </a:p>
          <a:p>
            <a:pPr marL="514350" indent="-514350">
              <a:buAutoNum type="alphaUcParenR"/>
            </a:pPr>
            <a:endParaRPr lang="en-US" sz="3200" dirty="0"/>
          </a:p>
          <a:p>
            <a:endParaRPr lang="en-US" sz="3200" dirty="0"/>
          </a:p>
        </p:txBody>
      </p:sp>
      <p:sp>
        <p:nvSpPr>
          <p:cNvPr id="5" name="Slide Number Placeholder 4">
            <a:extLst>
              <a:ext uri="{FF2B5EF4-FFF2-40B4-BE49-F238E27FC236}">
                <a16:creationId xmlns:a16="http://schemas.microsoft.com/office/drawing/2014/main" id="{95932E94-3316-C9F1-20E0-629CAD444B8D}"/>
              </a:ext>
            </a:extLst>
          </p:cNvPr>
          <p:cNvSpPr>
            <a:spLocks noGrp="1"/>
          </p:cNvSpPr>
          <p:nvPr>
            <p:ph type="sldNum" sz="quarter" idx="7"/>
          </p:nvPr>
        </p:nvSpPr>
        <p:spPr/>
        <p:txBody>
          <a:bodyPr/>
          <a:lstStyle/>
          <a:p>
            <a:pPr marL="116839">
              <a:lnSpc>
                <a:spcPts val="1535"/>
              </a:lnSpc>
            </a:pPr>
            <a:fld id="{81D60167-4931-47E6-BA6A-407CBD079E47}" type="slidenum">
              <a:rPr lang="en-US" spc="-5" smtClean="0"/>
              <a:pPr marL="116839">
                <a:lnSpc>
                  <a:spcPts val="1535"/>
                </a:lnSpc>
              </a:pPr>
              <a:t>42</a:t>
            </a:fld>
            <a:endParaRPr lang="en-US" spc="-5" dirty="0"/>
          </a:p>
        </p:txBody>
      </p:sp>
      <p:sp>
        <p:nvSpPr>
          <p:cNvPr id="6" name="Date Placeholder 5">
            <a:extLst>
              <a:ext uri="{FF2B5EF4-FFF2-40B4-BE49-F238E27FC236}">
                <a16:creationId xmlns:a16="http://schemas.microsoft.com/office/drawing/2014/main" id="{B805CD1A-B0B1-2472-FAB5-70AB274FE904}"/>
              </a:ext>
            </a:extLst>
          </p:cNvPr>
          <p:cNvSpPr>
            <a:spLocks noGrp="1"/>
          </p:cNvSpPr>
          <p:nvPr>
            <p:ph type="dt" sz="half" idx="6"/>
          </p:nvPr>
        </p:nvSpPr>
        <p:spPr/>
        <p:txBody>
          <a:bodyPr/>
          <a:lstStyle/>
          <a:p>
            <a:fld id="{A37E946B-2652-4BD1-8ECA-0B138CDC403A}" type="datetime1">
              <a:rPr lang="en-US" smtClean="0"/>
              <a:t>4/16/2025</a:t>
            </a:fld>
            <a:endParaRPr lang="en-US"/>
          </a:p>
        </p:txBody>
      </p:sp>
    </p:spTree>
    <p:extLst>
      <p:ext uri="{BB962C8B-B14F-4D97-AF65-F5344CB8AC3E}">
        <p14:creationId xmlns:p14="http://schemas.microsoft.com/office/powerpoint/2010/main" val="3046612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C07C5-3C3E-91CD-03AA-E6C6DD7C370E}"/>
              </a:ext>
            </a:extLst>
          </p:cNvPr>
          <p:cNvSpPr>
            <a:spLocks noGrp="1"/>
          </p:cNvSpPr>
          <p:nvPr>
            <p:ph type="title"/>
          </p:nvPr>
        </p:nvSpPr>
        <p:spPr>
          <a:xfrm>
            <a:off x="762000" y="647700"/>
            <a:ext cx="5546681" cy="543560"/>
          </a:xfrm>
        </p:spPr>
        <p:txBody>
          <a:bodyPr/>
          <a:lstStyle/>
          <a:p>
            <a:r>
              <a:rPr lang="en-US" dirty="0">
                <a:solidFill>
                  <a:schemeClr val="tx1"/>
                </a:solidFill>
              </a:rPr>
              <a:t>Q.3</a:t>
            </a:r>
          </a:p>
        </p:txBody>
      </p:sp>
      <p:sp>
        <p:nvSpPr>
          <p:cNvPr id="3" name="Text Placeholder 2">
            <a:extLst>
              <a:ext uri="{FF2B5EF4-FFF2-40B4-BE49-F238E27FC236}">
                <a16:creationId xmlns:a16="http://schemas.microsoft.com/office/drawing/2014/main" id="{7114D516-6244-C6AC-E24C-39FAC422D8E5}"/>
              </a:ext>
            </a:extLst>
          </p:cNvPr>
          <p:cNvSpPr>
            <a:spLocks noGrp="1"/>
          </p:cNvSpPr>
          <p:nvPr>
            <p:ph type="body" idx="1"/>
          </p:nvPr>
        </p:nvSpPr>
        <p:spPr>
          <a:xfrm>
            <a:off x="670729" y="1485900"/>
            <a:ext cx="12278021" cy="5909310"/>
          </a:xfrm>
        </p:spPr>
        <p:txBody>
          <a:bodyPr/>
          <a:lstStyle/>
          <a:p>
            <a:r>
              <a:rPr lang="en-US" sz="3200" b="1" dirty="0"/>
              <a:t>Assertion (A):</a:t>
            </a:r>
            <a:r>
              <a:rPr lang="en-US" sz="3200" dirty="0"/>
              <a:t> A project with an initial investment of </a:t>
            </a:r>
            <a:r>
              <a:rPr lang="en-US" sz="3200" b="1" dirty="0"/>
              <a:t>Rs. 20,000</a:t>
            </a:r>
            <a:r>
              <a:rPr lang="en-US" sz="3200" dirty="0"/>
              <a:t> and annual cash inflows of </a:t>
            </a:r>
            <a:r>
              <a:rPr lang="en-US" sz="3200" b="1" dirty="0"/>
              <a:t>Rs 5,000 for 6 years</a:t>
            </a:r>
            <a:r>
              <a:rPr lang="en-US" sz="3200" dirty="0"/>
              <a:t> at a discount rate of </a:t>
            </a:r>
            <a:r>
              <a:rPr lang="en-US" sz="3200" b="1" dirty="0"/>
              <a:t>12%</a:t>
            </a:r>
            <a:r>
              <a:rPr lang="en-US" sz="3200" dirty="0"/>
              <a:t> has a negative NPV.</a:t>
            </a:r>
          </a:p>
          <a:p>
            <a:r>
              <a:rPr lang="en-US" sz="3200" b="1" dirty="0"/>
              <a:t>Reason (R):</a:t>
            </a:r>
            <a:r>
              <a:rPr lang="en-US" sz="3200" dirty="0"/>
              <a:t> The discounted sum of future cash flows is less than the initial investment.</a:t>
            </a:r>
          </a:p>
          <a:p>
            <a:r>
              <a:rPr lang="en-US" sz="3200" b="1" dirty="0"/>
              <a:t>Options:</a:t>
            </a:r>
          </a:p>
          <a:p>
            <a:r>
              <a:rPr lang="en-US" sz="3200" dirty="0"/>
              <a:t>A) Both A and R are true, and R is the correct explanation of A.</a:t>
            </a:r>
            <a:br>
              <a:rPr lang="en-US" sz="3200" dirty="0"/>
            </a:br>
            <a:r>
              <a:rPr lang="en-US" sz="3200" dirty="0"/>
              <a:t>B) Both A and R are true, but R is not the correct explanation of A.</a:t>
            </a:r>
            <a:br>
              <a:rPr lang="en-US" sz="3200" dirty="0"/>
            </a:br>
            <a:r>
              <a:rPr lang="en-US" sz="3200" dirty="0"/>
              <a:t>C) A is false, but R is true.</a:t>
            </a:r>
            <a:br>
              <a:rPr lang="en-US" sz="3200" dirty="0"/>
            </a:br>
            <a:r>
              <a:rPr lang="en-US" sz="3200" dirty="0"/>
              <a:t>D) Both A and R are false.</a:t>
            </a:r>
          </a:p>
          <a:p>
            <a:r>
              <a:rPr lang="en-US" sz="3200" dirty="0"/>
              <a:t>NPV=20,883.5−20,000=883.5</a:t>
            </a:r>
          </a:p>
          <a:p>
            <a:r>
              <a:rPr lang="en-US" sz="3200" dirty="0"/>
              <a:t>C) A is false, but R is true.</a:t>
            </a:r>
          </a:p>
        </p:txBody>
      </p:sp>
      <p:sp>
        <p:nvSpPr>
          <p:cNvPr id="5" name="Slide Number Placeholder 4">
            <a:extLst>
              <a:ext uri="{FF2B5EF4-FFF2-40B4-BE49-F238E27FC236}">
                <a16:creationId xmlns:a16="http://schemas.microsoft.com/office/drawing/2014/main" id="{CE131644-5520-A015-6298-E11284611573}"/>
              </a:ext>
            </a:extLst>
          </p:cNvPr>
          <p:cNvSpPr>
            <a:spLocks noGrp="1"/>
          </p:cNvSpPr>
          <p:nvPr>
            <p:ph type="sldNum" sz="quarter" idx="7"/>
          </p:nvPr>
        </p:nvSpPr>
        <p:spPr/>
        <p:txBody>
          <a:bodyPr/>
          <a:lstStyle/>
          <a:p>
            <a:pPr marL="116839">
              <a:lnSpc>
                <a:spcPts val="1535"/>
              </a:lnSpc>
            </a:pPr>
            <a:fld id="{81D60167-4931-47E6-BA6A-407CBD079E47}" type="slidenum">
              <a:rPr lang="en-US" spc="-5" smtClean="0"/>
              <a:pPr marL="116839">
                <a:lnSpc>
                  <a:spcPts val="1535"/>
                </a:lnSpc>
              </a:pPr>
              <a:t>43</a:t>
            </a:fld>
            <a:endParaRPr lang="en-US" spc="-5" dirty="0"/>
          </a:p>
        </p:txBody>
      </p:sp>
      <p:sp>
        <p:nvSpPr>
          <p:cNvPr id="6" name="Date Placeholder 5">
            <a:extLst>
              <a:ext uri="{FF2B5EF4-FFF2-40B4-BE49-F238E27FC236}">
                <a16:creationId xmlns:a16="http://schemas.microsoft.com/office/drawing/2014/main" id="{D29B3444-2099-6DDF-9AB8-964BE87803CF}"/>
              </a:ext>
            </a:extLst>
          </p:cNvPr>
          <p:cNvSpPr>
            <a:spLocks noGrp="1"/>
          </p:cNvSpPr>
          <p:nvPr>
            <p:ph type="dt" sz="half" idx="6"/>
          </p:nvPr>
        </p:nvSpPr>
        <p:spPr/>
        <p:txBody>
          <a:bodyPr/>
          <a:lstStyle/>
          <a:p>
            <a:fld id="{46DADD5F-E7EB-455D-8B85-AE345D9A699C}" type="datetime1">
              <a:rPr lang="en-US" smtClean="0"/>
              <a:t>4/16/2025</a:t>
            </a:fld>
            <a:endParaRPr lang="en-US"/>
          </a:p>
        </p:txBody>
      </p:sp>
    </p:spTree>
    <p:extLst>
      <p:ext uri="{BB962C8B-B14F-4D97-AF65-F5344CB8AC3E}">
        <p14:creationId xmlns:p14="http://schemas.microsoft.com/office/powerpoint/2010/main" val="352195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95798" y="3494914"/>
            <a:ext cx="3496310" cy="696595"/>
          </a:xfrm>
          <a:prstGeom prst="rect">
            <a:avLst/>
          </a:prstGeom>
        </p:spPr>
        <p:txBody>
          <a:bodyPr vert="horz" wrap="square" lIns="0" tIns="13335" rIns="0" bIns="0" rtlCol="0">
            <a:spAutoFit/>
          </a:bodyPr>
          <a:lstStyle/>
          <a:p>
            <a:pPr marL="12700">
              <a:spcBef>
                <a:spcPts val="105"/>
              </a:spcBef>
            </a:pPr>
            <a:r>
              <a:rPr sz="4400" b="0" dirty="0">
                <a:solidFill>
                  <a:srgbClr val="1F487C"/>
                </a:solidFill>
                <a:latin typeface="Times New Roman"/>
                <a:cs typeface="Times New Roman"/>
              </a:rPr>
              <a:t>THANK</a:t>
            </a:r>
            <a:r>
              <a:rPr sz="4400" b="0" spc="-265" dirty="0">
                <a:solidFill>
                  <a:srgbClr val="1F487C"/>
                </a:solidFill>
                <a:latin typeface="Times New Roman"/>
                <a:cs typeface="Times New Roman"/>
              </a:rPr>
              <a:t> </a:t>
            </a:r>
            <a:r>
              <a:rPr sz="4400" b="0" dirty="0">
                <a:solidFill>
                  <a:srgbClr val="1F487C"/>
                </a:solidFill>
                <a:latin typeface="Times New Roman"/>
                <a:cs typeface="Times New Roman"/>
              </a:rPr>
              <a:t>YOU!</a:t>
            </a:r>
            <a:endParaRPr sz="4400" dirty="0">
              <a:latin typeface="Times New Roman"/>
              <a:cs typeface="Times New Roman"/>
            </a:endParaRPr>
          </a:p>
        </p:txBody>
      </p:sp>
      <p:sp>
        <p:nvSpPr>
          <p:cNvPr id="3" name="Slide Number Placeholder 2"/>
          <p:cNvSpPr>
            <a:spLocks noGrp="1"/>
          </p:cNvSpPr>
          <p:nvPr>
            <p:ph type="sldNum" sz="quarter" idx="7"/>
          </p:nvPr>
        </p:nvSpPr>
        <p:spPr>
          <a:xfrm>
            <a:off x="15439475" y="7030056"/>
            <a:ext cx="312420" cy="192360"/>
          </a:xfrm>
        </p:spPr>
        <p:txBody>
          <a:bodyPr/>
          <a:lstStyle/>
          <a:p>
            <a:pPr marL="116839">
              <a:lnSpc>
                <a:spcPts val="1535"/>
              </a:lnSpc>
            </a:pPr>
            <a:fld id="{81D60167-4931-47E6-BA6A-407CBD079E47}" type="slidenum">
              <a:rPr lang="en-US" spc="-5"/>
              <a:pPr marL="116839">
                <a:lnSpc>
                  <a:spcPts val="1535"/>
                </a:lnSpc>
              </a:pPr>
              <a:t>44</a:t>
            </a:fld>
            <a:endParaRPr lang="en-US" spc="-5" dirty="0"/>
          </a:p>
        </p:txBody>
      </p:sp>
      <p:sp>
        <p:nvSpPr>
          <p:cNvPr id="5" name="Date Placeholder 4">
            <a:extLst>
              <a:ext uri="{FF2B5EF4-FFF2-40B4-BE49-F238E27FC236}">
                <a16:creationId xmlns:a16="http://schemas.microsoft.com/office/drawing/2014/main" id="{BA713958-6FB1-E73E-45AE-539E2A991DFE}"/>
              </a:ext>
            </a:extLst>
          </p:cNvPr>
          <p:cNvSpPr>
            <a:spLocks noGrp="1"/>
          </p:cNvSpPr>
          <p:nvPr>
            <p:ph type="dt" sz="half" idx="6"/>
          </p:nvPr>
        </p:nvSpPr>
        <p:spPr/>
        <p:txBody>
          <a:bodyPr/>
          <a:lstStyle/>
          <a:p>
            <a:fld id="{D8975E89-6B81-4900-A0D2-B7A8DEFF3928}" type="datetime1">
              <a:rPr lang="en-US" smtClean="0"/>
              <a:t>4/16/2025</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4B05D-8EB3-B18D-8F09-6436C6CCFD13}"/>
              </a:ext>
            </a:extLst>
          </p:cNvPr>
          <p:cNvSpPr>
            <a:spLocks noGrp="1"/>
          </p:cNvSpPr>
          <p:nvPr>
            <p:ph type="title"/>
          </p:nvPr>
        </p:nvSpPr>
        <p:spPr>
          <a:xfrm>
            <a:off x="523578" y="876300"/>
            <a:ext cx="12735221" cy="7325082"/>
          </a:xfrm>
        </p:spPr>
        <p:txBody>
          <a:bodyPr/>
          <a:lstStyle/>
          <a:p>
            <a:r>
              <a:rPr lang="en-US" dirty="0">
                <a:solidFill>
                  <a:schemeClr val="tx1"/>
                </a:solidFill>
              </a:rPr>
              <a:t>1. Application of FinTech in Disruptive Business World</a:t>
            </a:r>
            <a:br>
              <a:rPr lang="en-US" dirty="0">
                <a:solidFill>
                  <a:schemeClr val="tx1"/>
                </a:solidFill>
              </a:rPr>
            </a:br>
            <a:r>
              <a:rPr lang="en-US" dirty="0">
                <a:solidFill>
                  <a:schemeClr val="tx1"/>
                </a:solidFill>
              </a:rPr>
              <a:t>2. Causes of Insolvent of Silicon Valley Bank: What Next?</a:t>
            </a:r>
            <a:br>
              <a:rPr lang="en-US" dirty="0">
                <a:solidFill>
                  <a:schemeClr val="tx1"/>
                </a:solidFill>
              </a:rPr>
            </a:br>
            <a:r>
              <a:rPr lang="en-US" dirty="0">
                <a:solidFill>
                  <a:schemeClr val="tx1"/>
                </a:solidFill>
              </a:rPr>
              <a:t>3. Why Economic Collapsed: A case analysis of Pakistan</a:t>
            </a:r>
            <a:br>
              <a:rPr lang="en-US" dirty="0">
                <a:solidFill>
                  <a:schemeClr val="tx1"/>
                </a:solidFill>
              </a:rPr>
            </a:br>
            <a:r>
              <a:rPr lang="en-US" dirty="0">
                <a:solidFill>
                  <a:schemeClr val="tx1"/>
                </a:solidFill>
              </a:rPr>
              <a:t>4. Cryptocurrency and Tax Regime in India</a:t>
            </a:r>
            <a:br>
              <a:rPr lang="en-US" dirty="0">
                <a:solidFill>
                  <a:schemeClr val="tx1"/>
                </a:solidFill>
              </a:rPr>
            </a:br>
            <a:r>
              <a:rPr lang="en-US" dirty="0">
                <a:solidFill>
                  <a:schemeClr val="tx1"/>
                </a:solidFill>
              </a:rPr>
              <a:t>5. Merger and Acquisition of HDFC and HDFC Bank</a:t>
            </a:r>
            <a:br>
              <a:rPr lang="en-US" dirty="0">
                <a:solidFill>
                  <a:schemeClr val="tx1"/>
                </a:solidFill>
              </a:rPr>
            </a:br>
            <a:r>
              <a:rPr lang="en-US" dirty="0">
                <a:solidFill>
                  <a:schemeClr val="tx1"/>
                </a:solidFill>
              </a:rPr>
              <a:t>6. Industry 5.0 and Sustainable development Goals</a:t>
            </a:r>
            <a:br>
              <a:rPr lang="en-US" dirty="0">
                <a:solidFill>
                  <a:schemeClr val="tx1"/>
                </a:solidFill>
              </a:rPr>
            </a:br>
            <a:r>
              <a:rPr lang="en-US" dirty="0">
                <a:solidFill>
                  <a:schemeClr val="tx1"/>
                </a:solidFill>
              </a:rPr>
              <a:t>7. Green Banking and Customer Satisfaction: A New outlook</a:t>
            </a:r>
            <a:br>
              <a:rPr lang="en-US" dirty="0">
                <a:solidFill>
                  <a:schemeClr val="tx1"/>
                </a:solidFill>
              </a:rPr>
            </a:br>
            <a:r>
              <a:rPr lang="en-US" dirty="0">
                <a:solidFill>
                  <a:schemeClr val="tx1"/>
                </a:solidFill>
              </a:rPr>
              <a:t>8. Social Entrepreneurship and Sustainable Business</a:t>
            </a:r>
            <a:br>
              <a:rPr lang="en-US" dirty="0">
                <a:solidFill>
                  <a:schemeClr val="tx1"/>
                </a:solidFill>
              </a:rPr>
            </a:br>
            <a:r>
              <a:rPr lang="en-US" dirty="0">
                <a:solidFill>
                  <a:schemeClr val="tx1"/>
                </a:solidFill>
              </a:rPr>
              <a:t>9. </a:t>
            </a:r>
            <a:r>
              <a:rPr lang="en-US" dirty="0" err="1">
                <a:solidFill>
                  <a:schemeClr val="tx1"/>
                </a:solidFill>
              </a:rPr>
              <a:t>Creativepreneurship</a:t>
            </a:r>
            <a:r>
              <a:rPr lang="en-US" dirty="0">
                <a:solidFill>
                  <a:schemeClr val="tx1"/>
                </a:solidFill>
              </a:rPr>
              <a:t> and Need in present Disruptive Era</a:t>
            </a:r>
            <a:br>
              <a:rPr lang="en-US" dirty="0">
                <a:solidFill>
                  <a:schemeClr val="tx1"/>
                </a:solidFill>
              </a:rPr>
            </a:br>
            <a:r>
              <a:rPr lang="en-US" dirty="0">
                <a:solidFill>
                  <a:schemeClr val="tx1"/>
                </a:solidFill>
              </a:rPr>
              <a:t>10. SWOT/PESTAL analysis of Any company</a:t>
            </a:r>
            <a:br>
              <a:rPr lang="en-US" dirty="0">
                <a:solidFill>
                  <a:schemeClr val="tx1"/>
                </a:solidFill>
              </a:rPr>
            </a:br>
            <a:r>
              <a:rPr lang="en-US" dirty="0">
                <a:solidFill>
                  <a:schemeClr val="tx1"/>
                </a:solidFill>
              </a:rPr>
              <a:t>11. Green Finance and Advantages in Present Disruptive Scenario.</a:t>
            </a:r>
            <a:br>
              <a:rPr lang="en-US" dirty="0">
                <a:solidFill>
                  <a:schemeClr val="tx1"/>
                </a:solidFill>
              </a:rPr>
            </a:br>
            <a:r>
              <a:rPr lang="en-US" dirty="0">
                <a:solidFill>
                  <a:schemeClr val="tx1"/>
                </a:solidFill>
              </a:rPr>
              <a:t>12. Role of Green or Carbon Free Accounting and Prospects</a:t>
            </a:r>
            <a:br>
              <a:rPr lang="en-US" dirty="0">
                <a:solidFill>
                  <a:schemeClr val="tx1"/>
                </a:solidFill>
              </a:rPr>
            </a:br>
            <a:endParaRPr lang="en-US" dirty="0">
              <a:solidFill>
                <a:schemeClr val="tx1"/>
              </a:solidFill>
            </a:endParaRPr>
          </a:p>
        </p:txBody>
      </p:sp>
      <p:sp>
        <p:nvSpPr>
          <p:cNvPr id="4" name="Slide Number Placeholder 3">
            <a:extLst>
              <a:ext uri="{FF2B5EF4-FFF2-40B4-BE49-F238E27FC236}">
                <a16:creationId xmlns:a16="http://schemas.microsoft.com/office/drawing/2014/main" id="{C12E3198-D2A3-8EAC-AF1F-AC5779211B62}"/>
              </a:ext>
            </a:extLst>
          </p:cNvPr>
          <p:cNvSpPr>
            <a:spLocks noGrp="1"/>
          </p:cNvSpPr>
          <p:nvPr>
            <p:ph type="sldNum" sz="quarter" idx="7"/>
          </p:nvPr>
        </p:nvSpPr>
        <p:spPr/>
        <p:txBody>
          <a:bodyPr/>
          <a:lstStyle/>
          <a:p>
            <a:pPr marL="116839">
              <a:lnSpc>
                <a:spcPts val="1535"/>
              </a:lnSpc>
            </a:pPr>
            <a:fld id="{81D60167-4931-47E6-BA6A-407CBD079E47}" type="slidenum">
              <a:rPr lang="en-US" spc="-5" smtClean="0"/>
              <a:pPr marL="116839">
                <a:lnSpc>
                  <a:spcPts val="1535"/>
                </a:lnSpc>
              </a:pPr>
              <a:t>45</a:t>
            </a:fld>
            <a:endParaRPr lang="en-US" spc="-5" dirty="0"/>
          </a:p>
        </p:txBody>
      </p:sp>
      <p:sp>
        <p:nvSpPr>
          <p:cNvPr id="5" name="Date Placeholder 4">
            <a:extLst>
              <a:ext uri="{FF2B5EF4-FFF2-40B4-BE49-F238E27FC236}">
                <a16:creationId xmlns:a16="http://schemas.microsoft.com/office/drawing/2014/main" id="{C2020CA1-6862-6CAE-54BB-6B03F8614BA3}"/>
              </a:ext>
            </a:extLst>
          </p:cNvPr>
          <p:cNvSpPr>
            <a:spLocks noGrp="1"/>
          </p:cNvSpPr>
          <p:nvPr>
            <p:ph type="dt" sz="half" idx="6"/>
          </p:nvPr>
        </p:nvSpPr>
        <p:spPr/>
        <p:txBody>
          <a:bodyPr/>
          <a:lstStyle/>
          <a:p>
            <a:fld id="{26279A37-ACFE-4417-8757-A39FF0E3D2DE}" type="datetime1">
              <a:rPr lang="en-US" smtClean="0"/>
              <a:t>4/16/2025</a:t>
            </a:fld>
            <a:endParaRPr lang="en-US"/>
          </a:p>
        </p:txBody>
      </p:sp>
    </p:spTree>
    <p:extLst>
      <p:ext uri="{BB962C8B-B14F-4D97-AF65-F5344CB8AC3E}">
        <p14:creationId xmlns:p14="http://schemas.microsoft.com/office/powerpoint/2010/main" val="29184291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DE957-B264-AA3D-234D-5008CDB2F1D1}"/>
              </a:ext>
            </a:extLst>
          </p:cNvPr>
          <p:cNvSpPr>
            <a:spLocks noGrp="1"/>
          </p:cNvSpPr>
          <p:nvPr>
            <p:ph type="title"/>
          </p:nvPr>
        </p:nvSpPr>
        <p:spPr>
          <a:xfrm>
            <a:off x="304800" y="969346"/>
            <a:ext cx="12801600" cy="4308872"/>
          </a:xfrm>
        </p:spPr>
        <p:txBody>
          <a:bodyPr/>
          <a:lstStyle/>
          <a:p>
            <a:r>
              <a:rPr lang="en-US" sz="4000" dirty="0">
                <a:solidFill>
                  <a:schemeClr val="tx1"/>
                </a:solidFill>
              </a:rPr>
              <a:t>Tutorial IV</a:t>
            </a:r>
            <a:br>
              <a:rPr lang="en-US" sz="4000" dirty="0">
                <a:solidFill>
                  <a:schemeClr val="tx1"/>
                </a:solidFill>
              </a:rPr>
            </a:br>
            <a:r>
              <a:rPr lang="en-US" sz="4000" dirty="0">
                <a:solidFill>
                  <a:schemeClr val="tx1"/>
                </a:solidFill>
              </a:rPr>
              <a:t>Q1. Describe the eight steps of capital budgeting with suitable example.</a:t>
            </a:r>
            <a:br>
              <a:rPr lang="en-US" sz="4000" dirty="0">
                <a:solidFill>
                  <a:schemeClr val="tx1"/>
                </a:solidFill>
              </a:rPr>
            </a:br>
            <a:br>
              <a:rPr lang="en-US" sz="4000" dirty="0">
                <a:solidFill>
                  <a:schemeClr val="tx1"/>
                </a:solidFill>
              </a:rPr>
            </a:br>
            <a:r>
              <a:rPr lang="en-US" sz="4000" dirty="0">
                <a:solidFill>
                  <a:schemeClr val="tx1"/>
                </a:solidFill>
              </a:rPr>
              <a:t>Q.2 Give the difference between ARR and NPV method of budgeting.</a:t>
            </a:r>
            <a:br>
              <a:rPr lang="en-US" sz="4000" dirty="0">
                <a:solidFill>
                  <a:schemeClr val="tx1"/>
                </a:solidFill>
              </a:rPr>
            </a:br>
            <a:r>
              <a:rPr lang="en-US" sz="4000" dirty="0">
                <a:solidFill>
                  <a:schemeClr val="tx1"/>
                </a:solidFill>
              </a:rPr>
              <a:t>Q.3 Next page</a:t>
            </a:r>
          </a:p>
        </p:txBody>
      </p:sp>
      <p:sp>
        <p:nvSpPr>
          <p:cNvPr id="4" name="Slide Number Placeholder 3">
            <a:extLst>
              <a:ext uri="{FF2B5EF4-FFF2-40B4-BE49-F238E27FC236}">
                <a16:creationId xmlns:a16="http://schemas.microsoft.com/office/drawing/2014/main" id="{5D7BD8CF-1BF3-2A1B-10B0-9A5D6E28F74D}"/>
              </a:ext>
            </a:extLst>
          </p:cNvPr>
          <p:cNvSpPr>
            <a:spLocks noGrp="1"/>
          </p:cNvSpPr>
          <p:nvPr>
            <p:ph type="sldNum" sz="quarter" idx="7"/>
          </p:nvPr>
        </p:nvSpPr>
        <p:spPr/>
        <p:txBody>
          <a:bodyPr/>
          <a:lstStyle/>
          <a:p>
            <a:pPr marL="116839">
              <a:lnSpc>
                <a:spcPts val="1535"/>
              </a:lnSpc>
            </a:pPr>
            <a:fld id="{81D60167-4931-47E6-BA6A-407CBD079E47}" type="slidenum">
              <a:rPr lang="en-US" spc="-5" smtClean="0"/>
              <a:pPr marL="116839">
                <a:lnSpc>
                  <a:spcPts val="1535"/>
                </a:lnSpc>
              </a:pPr>
              <a:t>46</a:t>
            </a:fld>
            <a:endParaRPr lang="en-US" spc="-5" dirty="0"/>
          </a:p>
        </p:txBody>
      </p:sp>
      <p:sp>
        <p:nvSpPr>
          <p:cNvPr id="5" name="Date Placeholder 4">
            <a:extLst>
              <a:ext uri="{FF2B5EF4-FFF2-40B4-BE49-F238E27FC236}">
                <a16:creationId xmlns:a16="http://schemas.microsoft.com/office/drawing/2014/main" id="{1F689B9A-E302-8E75-AEEC-7E9B56D1B742}"/>
              </a:ext>
            </a:extLst>
          </p:cNvPr>
          <p:cNvSpPr>
            <a:spLocks noGrp="1"/>
          </p:cNvSpPr>
          <p:nvPr>
            <p:ph type="dt" sz="half" idx="6"/>
          </p:nvPr>
        </p:nvSpPr>
        <p:spPr/>
        <p:txBody>
          <a:bodyPr/>
          <a:lstStyle/>
          <a:p>
            <a:fld id="{3575912A-A5A8-45E5-89EA-CBE22073101D}" type="datetime1">
              <a:rPr lang="en-US" smtClean="0"/>
              <a:t>4/16/2025</a:t>
            </a:fld>
            <a:endParaRPr lang="en-US"/>
          </a:p>
        </p:txBody>
      </p:sp>
    </p:spTree>
    <p:extLst>
      <p:ext uri="{BB962C8B-B14F-4D97-AF65-F5344CB8AC3E}">
        <p14:creationId xmlns:p14="http://schemas.microsoft.com/office/powerpoint/2010/main" val="29186198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11">
            <a:extLst>
              <a:ext uri="{FF2B5EF4-FFF2-40B4-BE49-F238E27FC236}">
                <a16:creationId xmlns:a16="http://schemas.microsoft.com/office/drawing/2014/main" id="{B7BD7FCF-A254-4A97-A15C-319B676226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407847" cy="7543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13">
            <a:extLst>
              <a:ext uri="{FF2B5EF4-FFF2-40B4-BE49-F238E27FC236}">
                <a16:creationId xmlns:a16="http://schemas.microsoft.com/office/drawing/2014/main" id="{52FFAF72-6204-4676-9C6F-9A4CC4D918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559063" cy="7543800"/>
          </a:xfrm>
          <a:custGeom>
            <a:avLst/>
            <a:gdLst>
              <a:gd name="connsiteX0" fmla="*/ 1044839 w 5962785"/>
              <a:gd name="connsiteY0" fmla="*/ 0 h 6858000"/>
              <a:gd name="connsiteX1" fmla="*/ 5962785 w 5962785"/>
              <a:gd name="connsiteY1" fmla="*/ 0 h 6858000"/>
              <a:gd name="connsiteX2" fmla="*/ 5962785 w 5962785"/>
              <a:gd name="connsiteY2" fmla="*/ 6858000 h 6858000"/>
              <a:gd name="connsiteX3" fmla="*/ 1469886 w 5962785"/>
              <a:gd name="connsiteY3" fmla="*/ 6858000 h 6858000"/>
              <a:gd name="connsiteX4" fmla="*/ 1416006 w 5962785"/>
              <a:gd name="connsiteY4" fmla="*/ 6823984 h 6858000"/>
              <a:gd name="connsiteX5" fmla="*/ 1232473 w 5962785"/>
              <a:gd name="connsiteY5" fmla="*/ 6733873 h 6858000"/>
              <a:gd name="connsiteX6" fmla="*/ 1075471 w 5962785"/>
              <a:gd name="connsiteY6" fmla="*/ 6503186 h 6858000"/>
              <a:gd name="connsiteX7" fmla="*/ 1020229 w 5962785"/>
              <a:gd name="connsiteY7" fmla="*/ 6438306 h 6858000"/>
              <a:gd name="connsiteX8" fmla="*/ 883579 w 5962785"/>
              <a:gd name="connsiteY8" fmla="*/ 6351798 h 6858000"/>
              <a:gd name="connsiteX9" fmla="*/ 645167 w 5962785"/>
              <a:gd name="connsiteY9" fmla="*/ 6167969 h 6858000"/>
              <a:gd name="connsiteX10" fmla="*/ 732391 w 5962785"/>
              <a:gd name="connsiteY10" fmla="*/ 6124716 h 6858000"/>
              <a:gd name="connsiteX11" fmla="*/ 985339 w 5962785"/>
              <a:gd name="connsiteY11" fmla="*/ 6236455 h 6858000"/>
              <a:gd name="connsiteX12" fmla="*/ 1168509 w 5962785"/>
              <a:gd name="connsiteY12" fmla="*/ 6265291 h 6858000"/>
              <a:gd name="connsiteX13" fmla="*/ 909746 w 5962785"/>
              <a:gd name="connsiteY13" fmla="*/ 6070649 h 6858000"/>
              <a:gd name="connsiteX14" fmla="*/ 659704 w 5962785"/>
              <a:gd name="connsiteY14" fmla="*/ 5818335 h 6858000"/>
              <a:gd name="connsiteX15" fmla="*/ 851597 w 5962785"/>
              <a:gd name="connsiteY15" fmla="*/ 5865193 h 6858000"/>
              <a:gd name="connsiteX16" fmla="*/ 860319 w 5962785"/>
              <a:gd name="connsiteY16" fmla="*/ 5832753 h 6858000"/>
              <a:gd name="connsiteX17" fmla="*/ 691686 w 5962785"/>
              <a:gd name="connsiteY17" fmla="*/ 5533581 h 6858000"/>
              <a:gd name="connsiteX18" fmla="*/ 610278 w 5962785"/>
              <a:gd name="connsiteY18" fmla="*/ 5411029 h 6858000"/>
              <a:gd name="connsiteX19" fmla="*/ 238123 w 5962785"/>
              <a:gd name="connsiteY19" fmla="*/ 5046976 h 6858000"/>
              <a:gd name="connsiteX20" fmla="*/ 592833 w 5962785"/>
              <a:gd name="connsiteY20" fmla="*/ 5209177 h 6858000"/>
              <a:gd name="connsiteX21" fmla="*/ 226494 w 5962785"/>
              <a:gd name="connsiteY21" fmla="*/ 4855939 h 6858000"/>
              <a:gd name="connsiteX22" fmla="*/ 49139 w 5962785"/>
              <a:gd name="connsiteY22" fmla="*/ 4726177 h 6858000"/>
              <a:gd name="connsiteX23" fmla="*/ 5527 w 5962785"/>
              <a:gd name="connsiteY23" fmla="*/ 4650483 h 6858000"/>
              <a:gd name="connsiteX24" fmla="*/ 84029 w 5962785"/>
              <a:gd name="connsiteY24" fmla="*/ 4632460 h 6858000"/>
              <a:gd name="connsiteX25" fmla="*/ 325347 w 5962785"/>
              <a:gd name="connsiteY25" fmla="*/ 4661296 h 6858000"/>
              <a:gd name="connsiteX26" fmla="*/ 25879 w 5962785"/>
              <a:gd name="connsiteY26" fmla="*/ 4423401 h 6858000"/>
              <a:gd name="connsiteX27" fmla="*/ 249753 w 5962785"/>
              <a:gd name="connsiteY27" fmla="*/ 4459446 h 6858000"/>
              <a:gd name="connsiteX28" fmla="*/ 313718 w 5962785"/>
              <a:gd name="connsiteY28" fmla="*/ 4365729 h 6858000"/>
              <a:gd name="connsiteX29" fmla="*/ 418386 w 5962785"/>
              <a:gd name="connsiteY29" fmla="*/ 4214341 h 6858000"/>
              <a:gd name="connsiteX30" fmla="*/ 491072 w 5962785"/>
              <a:gd name="connsiteY30" fmla="*/ 4131438 h 6858000"/>
              <a:gd name="connsiteX31" fmla="*/ 520147 w 5962785"/>
              <a:gd name="connsiteY31" fmla="*/ 3864706 h 6858000"/>
              <a:gd name="connsiteX32" fmla="*/ 459090 w 5962785"/>
              <a:gd name="connsiteY32" fmla="*/ 3572743 h 6858000"/>
              <a:gd name="connsiteX33" fmla="*/ 290458 w 5962785"/>
              <a:gd name="connsiteY33" fmla="*/ 3424959 h 6858000"/>
              <a:gd name="connsiteX34" fmla="*/ 339884 w 5962785"/>
              <a:gd name="connsiteY34" fmla="*/ 3259153 h 6858000"/>
              <a:gd name="connsiteX35" fmla="*/ 697501 w 5962785"/>
              <a:gd name="connsiteY35" fmla="*/ 3360078 h 6858000"/>
              <a:gd name="connsiteX36" fmla="*/ 165437 w 5962785"/>
              <a:gd name="connsiteY36" fmla="*/ 2967190 h 6858000"/>
              <a:gd name="connsiteX37" fmla="*/ 255568 w 5962785"/>
              <a:gd name="connsiteY37" fmla="*/ 2949167 h 6858000"/>
              <a:gd name="connsiteX38" fmla="*/ 578296 w 5962785"/>
              <a:gd name="connsiteY38" fmla="*/ 2725691 h 6858000"/>
              <a:gd name="connsiteX39" fmla="*/ 595740 w 5962785"/>
              <a:gd name="connsiteY39" fmla="*/ 2714876 h 6858000"/>
              <a:gd name="connsiteX40" fmla="*/ 650982 w 5962785"/>
              <a:gd name="connsiteY40" fmla="*/ 2574301 h 6858000"/>
              <a:gd name="connsiteX41" fmla="*/ 825429 w 5962785"/>
              <a:gd name="connsiteY41" fmla="*/ 2552674 h 6858000"/>
              <a:gd name="connsiteX42" fmla="*/ 970802 w 5962785"/>
              <a:gd name="connsiteY42" fmla="*/ 2585115 h 6858000"/>
              <a:gd name="connsiteX43" fmla="*/ 1127805 w 5962785"/>
              <a:gd name="connsiteY43" fmla="*/ 2545465 h 6858000"/>
              <a:gd name="connsiteX44" fmla="*/ 1267362 w 5962785"/>
              <a:gd name="connsiteY44" fmla="*/ 2563488 h 6858000"/>
              <a:gd name="connsiteX45" fmla="*/ 1386568 w 5962785"/>
              <a:gd name="connsiteY45" fmla="*/ 2538257 h 6858000"/>
              <a:gd name="connsiteX46" fmla="*/ 1270270 w 5962785"/>
              <a:gd name="connsiteY46" fmla="*/ 2419309 h 6858000"/>
              <a:gd name="connsiteX47" fmla="*/ 1107453 w 5962785"/>
              <a:gd name="connsiteY47" fmla="*/ 2419309 h 6858000"/>
              <a:gd name="connsiteX48" fmla="*/ 991154 w 5962785"/>
              <a:gd name="connsiteY48" fmla="*/ 2343615 h 6858000"/>
              <a:gd name="connsiteX49" fmla="*/ 880671 w 5962785"/>
              <a:gd name="connsiteY49" fmla="*/ 2206645 h 6858000"/>
              <a:gd name="connsiteX50" fmla="*/ 491072 w 5962785"/>
              <a:gd name="connsiteY50" fmla="*/ 1986771 h 6858000"/>
              <a:gd name="connsiteX51" fmla="*/ 421293 w 5962785"/>
              <a:gd name="connsiteY51" fmla="*/ 1903868 h 6858000"/>
              <a:gd name="connsiteX52" fmla="*/ 1531941 w 5962785"/>
              <a:gd name="connsiteY52" fmla="*/ 2224667 h 6858000"/>
              <a:gd name="connsiteX53" fmla="*/ 1188861 w 5962785"/>
              <a:gd name="connsiteY53" fmla="*/ 2091301 h 6858000"/>
              <a:gd name="connsiteX54" fmla="*/ 1421458 w 5962785"/>
              <a:gd name="connsiteY54" fmla="*/ 2116532 h 6858000"/>
              <a:gd name="connsiteX55" fmla="*/ 1549386 w 5962785"/>
              <a:gd name="connsiteY55" fmla="*/ 2026420 h 6858000"/>
              <a:gd name="connsiteX56" fmla="*/ 1549386 w 5962785"/>
              <a:gd name="connsiteY56" fmla="*/ 1997584 h 6858000"/>
              <a:gd name="connsiteX57" fmla="*/ 1453440 w 5962785"/>
              <a:gd name="connsiteY57" fmla="*/ 1914682 h 6858000"/>
              <a:gd name="connsiteX58" fmla="*/ 1398198 w 5962785"/>
              <a:gd name="connsiteY58" fmla="*/ 1860614 h 6858000"/>
              <a:gd name="connsiteX59" fmla="*/ 1247011 w 5962785"/>
              <a:gd name="connsiteY59" fmla="*/ 1665972 h 6858000"/>
              <a:gd name="connsiteX60" fmla="*/ 1354586 w 5962785"/>
              <a:gd name="connsiteY60" fmla="*/ 1644345 h 6858000"/>
              <a:gd name="connsiteX61" fmla="*/ 1395290 w 5962785"/>
              <a:gd name="connsiteY61" fmla="*/ 1604696 h 6858000"/>
              <a:gd name="connsiteX62" fmla="*/ 1366216 w 5962785"/>
              <a:gd name="connsiteY62" fmla="*/ 1547025 h 6858000"/>
              <a:gd name="connsiteX63" fmla="*/ 1031858 w 5962785"/>
              <a:gd name="connsiteY63" fmla="*/ 1370405 h 6858000"/>
              <a:gd name="connsiteX64" fmla="*/ 1005692 w 5962785"/>
              <a:gd name="connsiteY64" fmla="*/ 1233435 h 6858000"/>
              <a:gd name="connsiteX65" fmla="*/ 1069655 w 5962785"/>
              <a:gd name="connsiteY65" fmla="*/ 1211808 h 6858000"/>
              <a:gd name="connsiteX66" fmla="*/ 1142342 w 5962785"/>
              <a:gd name="connsiteY66" fmla="*/ 1222621 h 6858000"/>
              <a:gd name="connsiteX67" fmla="*/ 1084193 w 5962785"/>
              <a:gd name="connsiteY67" fmla="*/ 1114487 h 6858000"/>
              <a:gd name="connsiteX68" fmla="*/ 848689 w 5962785"/>
              <a:gd name="connsiteY68" fmla="*/ 1006353 h 6858000"/>
              <a:gd name="connsiteX69" fmla="*/ 805077 w 5962785"/>
              <a:gd name="connsiteY69" fmla="*/ 948681 h 6858000"/>
              <a:gd name="connsiteX70" fmla="*/ 863226 w 5962785"/>
              <a:gd name="connsiteY70" fmla="*/ 919844 h 6858000"/>
              <a:gd name="connsiteX71" fmla="*/ 906838 w 5962785"/>
              <a:gd name="connsiteY71" fmla="*/ 909031 h 6858000"/>
              <a:gd name="connsiteX72" fmla="*/ 5527 w 5962785"/>
              <a:gd name="connsiteY72" fmla="*/ 458471 h 6858000"/>
              <a:gd name="connsiteX73" fmla="*/ 209049 w 5962785"/>
              <a:gd name="connsiteY73" fmla="*/ 454867 h 6858000"/>
              <a:gd name="connsiteX74" fmla="*/ 409664 w 5962785"/>
              <a:gd name="connsiteY74" fmla="*/ 526956 h 6858000"/>
              <a:gd name="connsiteX75" fmla="*/ 621908 w 5962785"/>
              <a:gd name="connsiteY75" fmla="*/ 516143 h 6858000"/>
              <a:gd name="connsiteX76" fmla="*/ 822522 w 5962785"/>
              <a:gd name="connsiteY76" fmla="*/ 552188 h 6858000"/>
              <a:gd name="connsiteX77" fmla="*/ 996969 w 5962785"/>
              <a:gd name="connsiteY77" fmla="*/ 552188 h 6858000"/>
              <a:gd name="connsiteX78" fmla="*/ 834151 w 5962785"/>
              <a:gd name="connsiteY78" fmla="*/ 498120 h 6858000"/>
              <a:gd name="connsiteX79" fmla="*/ 773095 w 5962785"/>
              <a:gd name="connsiteY79" fmla="*/ 408008 h 6858000"/>
              <a:gd name="connsiteX80" fmla="*/ 793447 w 5962785"/>
              <a:gd name="connsiteY80" fmla="*/ 325106 h 6858000"/>
              <a:gd name="connsiteX81" fmla="*/ 860319 w 5962785"/>
              <a:gd name="connsiteY81" fmla="*/ 350336 h 6858000"/>
              <a:gd name="connsiteX82" fmla="*/ 938820 w 5962785"/>
              <a:gd name="connsiteY82" fmla="*/ 444054 h 6858000"/>
              <a:gd name="connsiteX83" fmla="*/ 956265 w 5962785"/>
              <a:gd name="connsiteY83" fmla="*/ 386381 h 6858000"/>
              <a:gd name="connsiteX84" fmla="*/ 1002784 w 5962785"/>
              <a:gd name="connsiteY84" fmla="*/ 343127 h 6858000"/>
              <a:gd name="connsiteX85" fmla="*/ 1270270 w 5962785"/>
              <a:gd name="connsiteY85" fmla="*/ 364755 h 6858000"/>
              <a:gd name="connsiteX86" fmla="*/ 1092915 w 5962785"/>
              <a:gd name="connsiteY86" fmla="*/ 180926 h 6858000"/>
              <a:gd name="connsiteX87" fmla="*/ 979525 w 5962785"/>
              <a:gd name="connsiteY87" fmla="*/ 152090 h 6858000"/>
              <a:gd name="connsiteX88" fmla="*/ 953358 w 5962785"/>
              <a:gd name="connsiteY88" fmla="*/ 76396 h 6858000"/>
              <a:gd name="connsiteX89" fmla="*/ 1005692 w 5962785"/>
              <a:gd name="connsiteY89" fmla="*/ 58373 h 6858000"/>
              <a:gd name="connsiteX90" fmla="*/ 1267362 w 5962785"/>
              <a:gd name="connsiteY90" fmla="*/ 123254 h 6858000"/>
              <a:gd name="connsiteX91" fmla="*/ 1310975 w 5962785"/>
              <a:gd name="connsiteY91" fmla="*/ 98023 h 6858000"/>
              <a:gd name="connsiteX92" fmla="*/ 1159787 w 5962785"/>
              <a:gd name="connsiteY92" fmla="*/ 43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7458512-6617-486C-E310-73D406B70CF8}"/>
              </a:ext>
            </a:extLst>
          </p:cNvPr>
          <p:cNvSpPr>
            <a:spLocks noGrp="1"/>
          </p:cNvSpPr>
          <p:nvPr>
            <p:ph type="title"/>
          </p:nvPr>
        </p:nvSpPr>
        <p:spPr>
          <a:xfrm>
            <a:off x="707814" y="707813"/>
            <a:ext cx="5082643" cy="5023851"/>
          </a:xfrm>
        </p:spPr>
        <p:txBody>
          <a:bodyPr vert="horz" lIns="91440" tIns="45720" rIns="91440" bIns="45720" rtlCol="0" anchor="b">
            <a:normAutofit fontScale="90000"/>
          </a:bodyPr>
          <a:lstStyle/>
          <a:p>
            <a:pPr algn="just" rtl="0">
              <a:lnSpc>
                <a:spcPct val="90000"/>
              </a:lnSpc>
              <a:spcBef>
                <a:spcPct val="0"/>
              </a:spcBef>
            </a:pPr>
            <a:r>
              <a:rPr lang="en-US" sz="4000" kern="1200" dirty="0">
                <a:solidFill>
                  <a:schemeClr val="tx1"/>
                </a:solidFill>
                <a:effectLst/>
                <a:latin typeface="+mj-lt"/>
                <a:ea typeface="+mj-ea"/>
                <a:cs typeface="+mj-cs"/>
              </a:rPr>
              <a:t>Q.3 The initial investment of the </a:t>
            </a:r>
            <a:r>
              <a:rPr lang="en-US" sz="4000" kern="1200" dirty="0">
                <a:solidFill>
                  <a:schemeClr val="tx1"/>
                </a:solidFill>
                <a:latin typeface="+mj-lt"/>
                <a:cs typeface="+mj-cs"/>
              </a:rPr>
              <a:t>Johnson Infra</a:t>
            </a:r>
            <a:r>
              <a:rPr lang="en-US" sz="4000" kern="1200" dirty="0">
                <a:solidFill>
                  <a:schemeClr val="tx1"/>
                </a:solidFill>
                <a:effectLst/>
                <a:latin typeface="+mj-lt"/>
                <a:ea typeface="+mj-ea"/>
                <a:cs typeface="+mj-cs"/>
              </a:rPr>
              <a:t> project is Rs. </a:t>
            </a:r>
            <a:r>
              <a:rPr lang="en-US" sz="4000" kern="1200">
                <a:solidFill>
                  <a:schemeClr val="tx1"/>
                </a:solidFill>
                <a:effectLst/>
                <a:latin typeface="+mj-lt"/>
                <a:ea typeface="+mj-ea"/>
                <a:cs typeface="+mj-cs"/>
              </a:rPr>
              <a:t>115,000 </a:t>
            </a:r>
            <a:r>
              <a:rPr lang="en-US" sz="4000" kern="1200" dirty="0">
                <a:solidFill>
                  <a:schemeClr val="tx1"/>
                </a:solidFill>
                <a:effectLst/>
                <a:latin typeface="+mj-lt"/>
                <a:ea typeface="+mj-ea"/>
                <a:cs typeface="+mj-cs"/>
              </a:rPr>
              <a:t>(crores); the expected cash inflows of the project are given below. Calculate the discounted NPV and profitability index @ </a:t>
            </a:r>
            <a:r>
              <a:rPr lang="en-US" sz="4000" kern="1200" dirty="0">
                <a:solidFill>
                  <a:schemeClr val="tx1"/>
                </a:solidFill>
                <a:latin typeface="+mj-lt"/>
                <a:cs typeface="+mj-cs"/>
              </a:rPr>
              <a:t>8</a:t>
            </a:r>
            <a:r>
              <a:rPr lang="en-US" sz="4000" kern="1200" dirty="0">
                <a:solidFill>
                  <a:schemeClr val="tx1"/>
                </a:solidFill>
                <a:effectLst/>
                <a:latin typeface="+mj-lt"/>
                <a:ea typeface="+mj-ea"/>
                <a:cs typeface="+mj-cs"/>
              </a:rPr>
              <a:t>%.</a:t>
            </a:r>
            <a:endParaRPr lang="en-US" sz="4000" kern="1200" dirty="0">
              <a:solidFill>
                <a:schemeClr val="tx1"/>
              </a:solidFill>
              <a:latin typeface="+mj-lt"/>
              <a:ea typeface="+mj-ea"/>
              <a:cs typeface="+mj-cs"/>
            </a:endParaRPr>
          </a:p>
        </p:txBody>
      </p:sp>
      <p:sp>
        <p:nvSpPr>
          <p:cNvPr id="4" name="Slide Number Placeholder 3">
            <a:extLst>
              <a:ext uri="{FF2B5EF4-FFF2-40B4-BE49-F238E27FC236}">
                <a16:creationId xmlns:a16="http://schemas.microsoft.com/office/drawing/2014/main" id="{24806D65-4A5B-88FC-B1FF-726BB2D1CF65}"/>
              </a:ext>
            </a:extLst>
          </p:cNvPr>
          <p:cNvSpPr>
            <a:spLocks noGrp="1"/>
          </p:cNvSpPr>
          <p:nvPr>
            <p:ph type="sldNum" sz="quarter" idx="7"/>
          </p:nvPr>
        </p:nvSpPr>
        <p:spPr>
          <a:xfrm>
            <a:off x="9471660" y="6991985"/>
            <a:ext cx="3017520" cy="401637"/>
          </a:xfrm>
        </p:spPr>
        <p:txBody>
          <a:bodyPr vert="horz" lIns="91440" tIns="45720" rIns="91440" bIns="45720" rtlCol="0" anchor="ctr">
            <a:normAutofit/>
          </a:bodyPr>
          <a:lstStyle/>
          <a:p>
            <a:pPr algn="r">
              <a:spcAft>
                <a:spcPts val="600"/>
              </a:spcAft>
            </a:pPr>
            <a:fld id="{81D60167-4931-47E6-BA6A-407CBD079E47}" type="slidenum">
              <a:rPr lang="en-US" sz="1200" spc="-5" smtClean="0">
                <a:solidFill>
                  <a:schemeClr val="tx1">
                    <a:tint val="75000"/>
                  </a:schemeClr>
                </a:solidFill>
                <a:latin typeface="+mn-lt"/>
                <a:cs typeface="+mn-cs"/>
              </a:rPr>
              <a:pPr algn="r">
                <a:spcAft>
                  <a:spcPts val="600"/>
                </a:spcAft>
              </a:pPr>
              <a:t>47</a:t>
            </a:fld>
            <a:endParaRPr lang="en-US" sz="1200" spc="-5">
              <a:solidFill>
                <a:schemeClr val="tx1">
                  <a:tint val="75000"/>
                </a:schemeClr>
              </a:solidFill>
              <a:latin typeface="+mn-lt"/>
              <a:cs typeface="+mn-cs"/>
            </a:endParaRPr>
          </a:p>
        </p:txBody>
      </p:sp>
      <p:graphicFrame>
        <p:nvGraphicFramePr>
          <p:cNvPr id="7" name="Table 6">
            <a:extLst>
              <a:ext uri="{FF2B5EF4-FFF2-40B4-BE49-F238E27FC236}">
                <a16:creationId xmlns:a16="http://schemas.microsoft.com/office/drawing/2014/main" id="{DE74EDF6-D4BD-C608-53DA-B7302EBD80BD}"/>
              </a:ext>
            </a:extLst>
          </p:cNvPr>
          <p:cNvGraphicFramePr>
            <a:graphicFrameLocks noGrp="1"/>
          </p:cNvGraphicFramePr>
          <p:nvPr>
            <p:extLst>
              <p:ext uri="{D42A27DB-BD31-4B8C-83A1-F6EECF244321}">
                <p14:modId xmlns:p14="http://schemas.microsoft.com/office/powerpoint/2010/main" val="2195016640"/>
              </p:ext>
            </p:extLst>
          </p:nvPr>
        </p:nvGraphicFramePr>
        <p:xfrm>
          <a:off x="7768765" y="1104900"/>
          <a:ext cx="3405789" cy="3717149"/>
        </p:xfrm>
        <a:graphic>
          <a:graphicData uri="http://schemas.openxmlformats.org/drawingml/2006/table">
            <a:tbl>
              <a:tblPr firstRow="1" bandRow="1">
                <a:tableStyleId>{5C22544A-7EE6-4342-B048-85BDC9FD1C3A}</a:tableStyleId>
              </a:tblPr>
              <a:tblGrid>
                <a:gridCol w="1045074">
                  <a:extLst>
                    <a:ext uri="{9D8B030D-6E8A-4147-A177-3AD203B41FA5}">
                      <a16:colId xmlns:a16="http://schemas.microsoft.com/office/drawing/2014/main" val="74583199"/>
                    </a:ext>
                  </a:extLst>
                </a:gridCol>
                <a:gridCol w="2360715">
                  <a:extLst>
                    <a:ext uri="{9D8B030D-6E8A-4147-A177-3AD203B41FA5}">
                      <a16:colId xmlns:a16="http://schemas.microsoft.com/office/drawing/2014/main" val="2427087942"/>
                    </a:ext>
                  </a:extLst>
                </a:gridCol>
              </a:tblGrid>
              <a:tr h="1039350">
                <a:tc>
                  <a:txBody>
                    <a:bodyPr/>
                    <a:lstStyle/>
                    <a:p>
                      <a:pPr marL="0" marR="0" algn="ctr">
                        <a:spcBef>
                          <a:spcPts val="0"/>
                        </a:spcBef>
                        <a:spcAft>
                          <a:spcPts val="0"/>
                        </a:spcAft>
                      </a:pPr>
                      <a:r>
                        <a:rPr lang="en-US" sz="3300">
                          <a:effectLst/>
                        </a:rPr>
                        <a:t>Year</a:t>
                      </a:r>
                      <a:endParaRPr lang="en-US" sz="3300">
                        <a:effectLst/>
                        <a:latin typeface="Times New Roman" panose="02020603050405020304" pitchFamily="18" charset="0"/>
                        <a:ea typeface="Times New Roman" panose="02020603050405020304" pitchFamily="18" charset="0"/>
                      </a:endParaRPr>
                    </a:p>
                  </a:txBody>
                  <a:tcPr marL="1520" marR="1520" marT="6078" marB="0"/>
                </a:tc>
                <a:tc>
                  <a:txBody>
                    <a:bodyPr/>
                    <a:lstStyle/>
                    <a:p>
                      <a:pPr marL="0" marR="0" algn="ctr">
                        <a:spcBef>
                          <a:spcPts val="0"/>
                        </a:spcBef>
                        <a:spcAft>
                          <a:spcPts val="0"/>
                        </a:spcAft>
                      </a:pPr>
                      <a:r>
                        <a:rPr lang="en-US" sz="3300">
                          <a:effectLst/>
                        </a:rPr>
                        <a:t>Cash Flows (crores)</a:t>
                      </a:r>
                      <a:endParaRPr lang="en-US" sz="3300">
                        <a:effectLst/>
                        <a:latin typeface="Times New Roman" panose="02020603050405020304" pitchFamily="18" charset="0"/>
                        <a:ea typeface="Times New Roman" panose="02020603050405020304" pitchFamily="18" charset="0"/>
                      </a:endParaRPr>
                    </a:p>
                  </a:txBody>
                  <a:tcPr marL="1520" marR="1520" marT="6078" marB="0"/>
                </a:tc>
                <a:extLst>
                  <a:ext uri="{0D108BD9-81ED-4DB2-BD59-A6C34878D82A}">
                    <a16:rowId xmlns:a16="http://schemas.microsoft.com/office/drawing/2014/main" val="1489454762"/>
                  </a:ext>
                </a:extLst>
              </a:tr>
              <a:tr h="534911">
                <a:tc>
                  <a:txBody>
                    <a:bodyPr/>
                    <a:lstStyle/>
                    <a:p>
                      <a:pPr marL="0" marR="0" algn="ctr">
                        <a:spcBef>
                          <a:spcPts val="0"/>
                        </a:spcBef>
                        <a:spcAft>
                          <a:spcPts val="0"/>
                        </a:spcAft>
                      </a:pPr>
                      <a:r>
                        <a:rPr lang="en-US" sz="3300">
                          <a:effectLst/>
                        </a:rPr>
                        <a:t>1</a:t>
                      </a:r>
                      <a:endParaRPr lang="en-US" sz="3300">
                        <a:effectLst/>
                        <a:latin typeface="Times New Roman" panose="02020603050405020304" pitchFamily="18" charset="0"/>
                        <a:ea typeface="Times New Roman" panose="02020603050405020304" pitchFamily="18" charset="0"/>
                      </a:endParaRPr>
                    </a:p>
                  </a:txBody>
                  <a:tcPr marL="1520" marR="1520" marT="4559" marB="0"/>
                </a:tc>
                <a:tc>
                  <a:txBody>
                    <a:bodyPr/>
                    <a:lstStyle/>
                    <a:p>
                      <a:pPr marL="0" marR="0" algn="ctr">
                        <a:spcBef>
                          <a:spcPts val="0"/>
                        </a:spcBef>
                        <a:spcAft>
                          <a:spcPts val="0"/>
                        </a:spcAft>
                      </a:pPr>
                      <a:r>
                        <a:rPr lang="en-US" sz="3300">
                          <a:effectLst/>
                        </a:rPr>
                        <a:t>25,000</a:t>
                      </a:r>
                      <a:endParaRPr lang="en-US" sz="3300">
                        <a:effectLst/>
                        <a:latin typeface="Times New Roman" panose="02020603050405020304" pitchFamily="18" charset="0"/>
                        <a:ea typeface="Times New Roman" panose="02020603050405020304" pitchFamily="18" charset="0"/>
                      </a:endParaRPr>
                    </a:p>
                  </a:txBody>
                  <a:tcPr marL="1520" marR="1520" marT="4559" marB="0"/>
                </a:tc>
                <a:extLst>
                  <a:ext uri="{0D108BD9-81ED-4DB2-BD59-A6C34878D82A}">
                    <a16:rowId xmlns:a16="http://schemas.microsoft.com/office/drawing/2014/main" val="301137898"/>
                  </a:ext>
                </a:extLst>
              </a:tr>
              <a:tr h="535722">
                <a:tc>
                  <a:txBody>
                    <a:bodyPr/>
                    <a:lstStyle/>
                    <a:p>
                      <a:pPr marL="0" marR="0" algn="ctr">
                        <a:spcBef>
                          <a:spcPts val="0"/>
                        </a:spcBef>
                        <a:spcAft>
                          <a:spcPts val="0"/>
                        </a:spcAft>
                      </a:pPr>
                      <a:r>
                        <a:rPr lang="en-US" sz="3300">
                          <a:effectLst/>
                        </a:rPr>
                        <a:t>2</a:t>
                      </a:r>
                      <a:endParaRPr lang="en-US" sz="3300">
                        <a:effectLst/>
                        <a:latin typeface="Times New Roman" panose="02020603050405020304" pitchFamily="18" charset="0"/>
                        <a:ea typeface="Times New Roman" panose="02020603050405020304" pitchFamily="18" charset="0"/>
                      </a:endParaRPr>
                    </a:p>
                  </a:txBody>
                  <a:tcPr marL="1520" marR="1520" marT="5369" marB="0"/>
                </a:tc>
                <a:tc>
                  <a:txBody>
                    <a:bodyPr/>
                    <a:lstStyle/>
                    <a:p>
                      <a:pPr marL="0" marR="0" algn="ctr">
                        <a:spcBef>
                          <a:spcPts val="0"/>
                        </a:spcBef>
                        <a:spcAft>
                          <a:spcPts val="0"/>
                        </a:spcAft>
                      </a:pPr>
                      <a:r>
                        <a:rPr lang="en-US" sz="3300" dirty="0">
                          <a:effectLst/>
                        </a:rPr>
                        <a:t>35,000</a:t>
                      </a:r>
                      <a:endParaRPr lang="en-US" sz="3300" dirty="0">
                        <a:effectLst/>
                        <a:latin typeface="Times New Roman" panose="02020603050405020304" pitchFamily="18" charset="0"/>
                        <a:ea typeface="Times New Roman" panose="02020603050405020304" pitchFamily="18" charset="0"/>
                      </a:endParaRPr>
                    </a:p>
                  </a:txBody>
                  <a:tcPr marL="1520" marR="1520" marT="5369" marB="0"/>
                </a:tc>
                <a:extLst>
                  <a:ext uri="{0D108BD9-81ED-4DB2-BD59-A6C34878D82A}">
                    <a16:rowId xmlns:a16="http://schemas.microsoft.com/office/drawing/2014/main" val="1923774084"/>
                  </a:ext>
                </a:extLst>
              </a:tr>
              <a:tr h="535722">
                <a:tc>
                  <a:txBody>
                    <a:bodyPr/>
                    <a:lstStyle/>
                    <a:p>
                      <a:pPr marL="0" marR="0" algn="ctr">
                        <a:spcBef>
                          <a:spcPts val="0"/>
                        </a:spcBef>
                        <a:spcAft>
                          <a:spcPts val="0"/>
                        </a:spcAft>
                      </a:pPr>
                      <a:r>
                        <a:rPr lang="en-US" sz="3300">
                          <a:effectLst/>
                        </a:rPr>
                        <a:t>3</a:t>
                      </a:r>
                      <a:endParaRPr lang="en-US" sz="3300">
                        <a:effectLst/>
                        <a:latin typeface="Times New Roman" panose="02020603050405020304" pitchFamily="18" charset="0"/>
                        <a:ea typeface="Times New Roman" panose="02020603050405020304" pitchFamily="18" charset="0"/>
                      </a:endParaRPr>
                    </a:p>
                  </a:txBody>
                  <a:tcPr marL="1520" marR="1520" marT="5369" marB="0"/>
                </a:tc>
                <a:tc>
                  <a:txBody>
                    <a:bodyPr/>
                    <a:lstStyle/>
                    <a:p>
                      <a:pPr marL="0" marR="0" algn="ctr">
                        <a:spcBef>
                          <a:spcPts val="0"/>
                        </a:spcBef>
                        <a:spcAft>
                          <a:spcPts val="0"/>
                        </a:spcAft>
                      </a:pPr>
                      <a:r>
                        <a:rPr lang="en-US" sz="3300" dirty="0">
                          <a:effectLst/>
                        </a:rPr>
                        <a:t>40,000</a:t>
                      </a:r>
                      <a:endParaRPr lang="en-US" sz="3300" dirty="0">
                        <a:effectLst/>
                        <a:latin typeface="Times New Roman" panose="02020603050405020304" pitchFamily="18" charset="0"/>
                        <a:ea typeface="Times New Roman" panose="02020603050405020304" pitchFamily="18" charset="0"/>
                      </a:endParaRPr>
                    </a:p>
                  </a:txBody>
                  <a:tcPr marL="1520" marR="1520" marT="5369" marB="0"/>
                </a:tc>
                <a:extLst>
                  <a:ext uri="{0D108BD9-81ED-4DB2-BD59-A6C34878D82A}">
                    <a16:rowId xmlns:a16="http://schemas.microsoft.com/office/drawing/2014/main" val="1916940966"/>
                  </a:ext>
                </a:extLst>
              </a:tr>
              <a:tr h="535722">
                <a:tc>
                  <a:txBody>
                    <a:bodyPr/>
                    <a:lstStyle/>
                    <a:p>
                      <a:pPr marL="0" marR="0" algn="ctr">
                        <a:spcBef>
                          <a:spcPts val="0"/>
                        </a:spcBef>
                        <a:spcAft>
                          <a:spcPts val="0"/>
                        </a:spcAft>
                      </a:pPr>
                      <a:r>
                        <a:rPr lang="en-US" sz="3300">
                          <a:effectLst/>
                        </a:rPr>
                        <a:t>4</a:t>
                      </a:r>
                      <a:endParaRPr lang="en-US" sz="3300">
                        <a:effectLst/>
                        <a:latin typeface="Times New Roman" panose="02020603050405020304" pitchFamily="18" charset="0"/>
                        <a:ea typeface="Times New Roman" panose="02020603050405020304" pitchFamily="18" charset="0"/>
                      </a:endParaRPr>
                    </a:p>
                  </a:txBody>
                  <a:tcPr marL="1520" marR="1520" marT="5369" marB="0"/>
                </a:tc>
                <a:tc>
                  <a:txBody>
                    <a:bodyPr/>
                    <a:lstStyle/>
                    <a:p>
                      <a:pPr marL="0" marR="0" algn="ctr">
                        <a:spcBef>
                          <a:spcPts val="0"/>
                        </a:spcBef>
                        <a:spcAft>
                          <a:spcPts val="0"/>
                        </a:spcAft>
                      </a:pPr>
                      <a:r>
                        <a:rPr lang="en-US" sz="3300">
                          <a:effectLst/>
                        </a:rPr>
                        <a:t>45,000</a:t>
                      </a:r>
                      <a:endParaRPr lang="en-US" sz="3300">
                        <a:effectLst/>
                        <a:latin typeface="Times New Roman" panose="02020603050405020304" pitchFamily="18" charset="0"/>
                        <a:ea typeface="Times New Roman" panose="02020603050405020304" pitchFamily="18" charset="0"/>
                      </a:endParaRPr>
                    </a:p>
                  </a:txBody>
                  <a:tcPr marL="1520" marR="1520" marT="5369" marB="0"/>
                </a:tc>
                <a:extLst>
                  <a:ext uri="{0D108BD9-81ED-4DB2-BD59-A6C34878D82A}">
                    <a16:rowId xmlns:a16="http://schemas.microsoft.com/office/drawing/2014/main" val="2285487093"/>
                  </a:ext>
                </a:extLst>
              </a:tr>
              <a:tr h="535722">
                <a:tc>
                  <a:txBody>
                    <a:bodyPr/>
                    <a:lstStyle/>
                    <a:p>
                      <a:pPr marL="0" marR="0" algn="ctr">
                        <a:spcBef>
                          <a:spcPts val="0"/>
                        </a:spcBef>
                        <a:spcAft>
                          <a:spcPts val="0"/>
                        </a:spcAft>
                      </a:pPr>
                      <a:r>
                        <a:rPr lang="en-US" sz="3300">
                          <a:effectLst/>
                        </a:rPr>
                        <a:t>5</a:t>
                      </a:r>
                      <a:endParaRPr lang="en-US" sz="3300">
                        <a:effectLst/>
                        <a:latin typeface="Times New Roman" panose="02020603050405020304" pitchFamily="18" charset="0"/>
                        <a:ea typeface="Times New Roman" panose="02020603050405020304" pitchFamily="18" charset="0"/>
                      </a:endParaRPr>
                    </a:p>
                  </a:txBody>
                  <a:tcPr marL="1520" marR="1520" marT="5369" marB="0"/>
                </a:tc>
                <a:tc>
                  <a:txBody>
                    <a:bodyPr/>
                    <a:lstStyle/>
                    <a:p>
                      <a:pPr marL="0" marR="0" algn="ctr">
                        <a:spcBef>
                          <a:spcPts val="0"/>
                        </a:spcBef>
                        <a:spcAft>
                          <a:spcPts val="0"/>
                        </a:spcAft>
                      </a:pPr>
                      <a:r>
                        <a:rPr lang="en-US" sz="3300" dirty="0">
                          <a:effectLst/>
                        </a:rPr>
                        <a:t>35,000</a:t>
                      </a:r>
                      <a:endParaRPr lang="en-US" sz="3300" dirty="0">
                        <a:effectLst/>
                        <a:latin typeface="Times New Roman" panose="02020603050405020304" pitchFamily="18" charset="0"/>
                        <a:ea typeface="Times New Roman" panose="02020603050405020304" pitchFamily="18" charset="0"/>
                      </a:endParaRPr>
                    </a:p>
                  </a:txBody>
                  <a:tcPr marL="1520" marR="1520" marT="5369" marB="0"/>
                </a:tc>
                <a:extLst>
                  <a:ext uri="{0D108BD9-81ED-4DB2-BD59-A6C34878D82A}">
                    <a16:rowId xmlns:a16="http://schemas.microsoft.com/office/drawing/2014/main" val="2368262382"/>
                  </a:ext>
                </a:extLst>
              </a:tr>
            </a:tbl>
          </a:graphicData>
        </a:graphic>
      </p:graphicFrame>
      <p:sp>
        <p:nvSpPr>
          <p:cNvPr id="5" name="Date Placeholder 4">
            <a:extLst>
              <a:ext uri="{FF2B5EF4-FFF2-40B4-BE49-F238E27FC236}">
                <a16:creationId xmlns:a16="http://schemas.microsoft.com/office/drawing/2014/main" id="{5B5F637F-50F1-DF72-5CE6-57F8B5B04AC0}"/>
              </a:ext>
            </a:extLst>
          </p:cNvPr>
          <p:cNvSpPr>
            <a:spLocks noGrp="1"/>
          </p:cNvSpPr>
          <p:nvPr>
            <p:ph type="dt" sz="half" idx="6"/>
          </p:nvPr>
        </p:nvSpPr>
        <p:spPr/>
        <p:txBody>
          <a:bodyPr/>
          <a:lstStyle/>
          <a:p>
            <a:fld id="{81FA8C31-3332-495C-A541-624C96B24754}" type="datetime1">
              <a:rPr lang="en-US" smtClean="0"/>
              <a:t>4/16/2025</a:t>
            </a:fld>
            <a:endParaRPr lang="en-US"/>
          </a:p>
        </p:txBody>
      </p:sp>
    </p:spTree>
    <p:extLst>
      <p:ext uri="{BB962C8B-B14F-4D97-AF65-F5344CB8AC3E}">
        <p14:creationId xmlns:p14="http://schemas.microsoft.com/office/powerpoint/2010/main" val="3331644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411198" cy="75431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a:spLocks noGrp="1"/>
          </p:cNvSpPr>
          <p:nvPr>
            <p:ph type="title"/>
          </p:nvPr>
        </p:nvSpPr>
        <p:spPr>
          <a:xfrm>
            <a:off x="709571" y="1609344"/>
            <a:ext cx="4175937" cy="2960043"/>
          </a:xfrm>
          <a:prstGeom prst="rect">
            <a:avLst/>
          </a:prstGeom>
        </p:spPr>
        <p:txBody>
          <a:bodyPr vert="horz" lIns="91440" tIns="45720" rIns="91440" bIns="45720" rtlCol="0" anchor="t">
            <a:normAutofit/>
          </a:bodyPr>
          <a:lstStyle/>
          <a:p>
            <a:pPr marL="12700" algn="l" rtl="0">
              <a:lnSpc>
                <a:spcPct val="90000"/>
              </a:lnSpc>
              <a:spcBef>
                <a:spcPct val="0"/>
              </a:spcBef>
            </a:pPr>
            <a:r>
              <a:rPr lang="en-US" sz="5300" kern="1200" spc="-5">
                <a:solidFill>
                  <a:schemeClr val="tx1"/>
                </a:solidFill>
                <a:latin typeface="+mj-lt"/>
                <a:ea typeface="+mj-ea"/>
                <a:cs typeface="+mj-cs"/>
              </a:rPr>
              <a:t>Capital</a:t>
            </a:r>
            <a:r>
              <a:rPr lang="en-US" sz="5300" kern="1200" spc="-25">
                <a:solidFill>
                  <a:schemeClr val="tx1"/>
                </a:solidFill>
                <a:latin typeface="+mj-lt"/>
                <a:ea typeface="+mj-ea"/>
                <a:cs typeface="+mj-cs"/>
              </a:rPr>
              <a:t> </a:t>
            </a:r>
            <a:r>
              <a:rPr lang="en-US" sz="5300" kern="1200" spc="-5">
                <a:solidFill>
                  <a:schemeClr val="tx1"/>
                </a:solidFill>
                <a:latin typeface="+mj-lt"/>
                <a:ea typeface="+mj-ea"/>
                <a:cs typeface="+mj-cs"/>
              </a:rPr>
              <a:t>Budgeting</a:t>
            </a:r>
            <a:endParaRPr lang="en-US" sz="5300" kern="1200">
              <a:solidFill>
                <a:schemeClr val="tx1"/>
              </a:solidFill>
              <a:latin typeface="+mj-lt"/>
              <a:ea typeface="+mj-ea"/>
              <a:cs typeface="+mj-cs"/>
            </a:endParaRPr>
          </a:p>
        </p:txBody>
      </p:sp>
      <p:grpSp>
        <p:nvGrpSpPr>
          <p:cNvPr id="14" name="Group 13">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30633" y="4856770"/>
            <a:ext cx="13180565" cy="2296575"/>
            <a:chOff x="143163" y="5763486"/>
            <a:chExt cx="11982332" cy="739555"/>
          </a:xfrm>
        </p:grpSpPr>
        <p:sp>
          <p:nvSpPr>
            <p:cNvPr id="15" name="Rectangle 14">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8" name="Rectangle 17">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47076" y="646611"/>
            <a:ext cx="7155830" cy="6250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bject 4"/>
          <p:cNvSpPr txBox="1"/>
          <p:nvPr/>
        </p:nvSpPr>
        <p:spPr>
          <a:xfrm>
            <a:off x="5647076" y="256855"/>
            <a:ext cx="7391537" cy="6082979"/>
          </a:xfrm>
          <a:prstGeom prst="rect">
            <a:avLst/>
          </a:prstGeom>
        </p:spPr>
        <p:txBody>
          <a:bodyPr vert="horz" lIns="91440" tIns="45720" rIns="91440" bIns="45720" rtlCol="0" anchor="t">
            <a:normAutofit lnSpcReduction="10000"/>
          </a:bodyPr>
          <a:lstStyle/>
          <a:p>
            <a:pPr marL="12700" indent="-228600" algn="just">
              <a:lnSpc>
                <a:spcPct val="120000"/>
              </a:lnSpc>
              <a:spcBef>
                <a:spcPts val="95"/>
              </a:spcBef>
              <a:buFont typeface="Arial" panose="020B0604020202020204" pitchFamily="34" charset="0"/>
              <a:buChar char="•"/>
            </a:pPr>
            <a:r>
              <a:rPr lang="en-US" sz="3200" b="1" dirty="0"/>
              <a:t>Capital: </a:t>
            </a:r>
            <a:r>
              <a:rPr lang="en-US" sz="3200" b="1" spc="-5" dirty="0"/>
              <a:t>Operating assets used for</a:t>
            </a:r>
            <a:r>
              <a:rPr lang="en-US" sz="3200" b="1" spc="15" dirty="0"/>
              <a:t> </a:t>
            </a:r>
            <a:r>
              <a:rPr lang="en-US" sz="3200" b="1" dirty="0"/>
              <a:t>production.</a:t>
            </a:r>
          </a:p>
          <a:p>
            <a:pPr marL="12700" indent="-228600" algn="just">
              <a:lnSpc>
                <a:spcPct val="120000"/>
              </a:lnSpc>
              <a:spcBef>
                <a:spcPts val="1895"/>
              </a:spcBef>
              <a:buFont typeface="Arial" panose="020B0604020202020204" pitchFamily="34" charset="0"/>
              <a:buChar char="•"/>
            </a:pPr>
            <a:r>
              <a:rPr lang="en-US" sz="3200" b="1" spc="-5" dirty="0"/>
              <a:t>Budget: A </a:t>
            </a:r>
            <a:r>
              <a:rPr lang="en-US" sz="3200" b="1" dirty="0"/>
              <a:t>plan that details projected </a:t>
            </a:r>
            <a:r>
              <a:rPr lang="en-US" sz="3200" b="1" spc="-5" dirty="0"/>
              <a:t>cash flows </a:t>
            </a:r>
            <a:r>
              <a:rPr lang="en-US" sz="3200" b="1" dirty="0"/>
              <a:t>during </a:t>
            </a:r>
            <a:r>
              <a:rPr lang="en-US" sz="3200" b="1" spc="-10" dirty="0"/>
              <a:t>some</a:t>
            </a:r>
            <a:r>
              <a:rPr lang="en-US" sz="3200" b="1" spc="-80" dirty="0"/>
              <a:t> </a:t>
            </a:r>
            <a:r>
              <a:rPr lang="en-US" sz="3200" b="1" dirty="0"/>
              <a:t>period.</a:t>
            </a:r>
          </a:p>
          <a:p>
            <a:pPr indent="-228600" algn="just">
              <a:lnSpc>
                <a:spcPct val="120000"/>
              </a:lnSpc>
              <a:buFont typeface="Arial" panose="020B0604020202020204" pitchFamily="34" charset="0"/>
              <a:buChar char="•"/>
            </a:pPr>
            <a:r>
              <a:rPr lang="en-US" sz="3200" b="1" dirty="0"/>
              <a:t>Capital budgeting is defined “as the firm’s formal process for the acquisition and investment of capital. It involves firm’s decisions to invest its current funds for addition, disposition, modification and replacement of fixed assets”.</a:t>
            </a:r>
          </a:p>
          <a:p>
            <a:pPr marL="12700" indent="-228600" algn="just">
              <a:lnSpc>
                <a:spcPct val="120000"/>
              </a:lnSpc>
              <a:buFont typeface="Arial" panose="020B0604020202020204" pitchFamily="34" charset="0"/>
              <a:buChar char="•"/>
            </a:pPr>
            <a:endParaRPr lang="en-US" sz="3200" b="1" dirty="0"/>
          </a:p>
          <a:p>
            <a:pPr marL="12700" indent="-228600" algn="just">
              <a:lnSpc>
                <a:spcPct val="120000"/>
              </a:lnSpc>
              <a:buFont typeface="Arial" panose="020B0604020202020204" pitchFamily="34" charset="0"/>
              <a:buChar char="•"/>
            </a:pPr>
            <a:endParaRPr lang="en-US" sz="3200" b="1" dirty="0"/>
          </a:p>
          <a:p>
            <a:pPr marL="12700" indent="-228600" algn="just">
              <a:lnSpc>
                <a:spcPct val="120000"/>
              </a:lnSpc>
              <a:buFont typeface="Arial" panose="020B0604020202020204" pitchFamily="34" charset="0"/>
              <a:buChar char="•"/>
            </a:pPr>
            <a:endParaRPr lang="en-US" sz="3200" b="1" dirty="0"/>
          </a:p>
        </p:txBody>
      </p:sp>
      <p:sp>
        <p:nvSpPr>
          <p:cNvPr id="7" name="object 7"/>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gn="just">
              <a:lnSpc>
                <a:spcPts val="1535"/>
              </a:lnSpc>
              <a:spcAft>
                <a:spcPts val="600"/>
              </a:spcAft>
            </a:pPr>
            <a:fld id="{81D60167-4931-47E6-BA6A-407CBD079E47}" type="slidenum">
              <a:rPr spc="-5" dirty="0"/>
              <a:pPr marL="25400" algn="just">
                <a:lnSpc>
                  <a:spcPts val="1535"/>
                </a:lnSpc>
                <a:spcAft>
                  <a:spcPts val="600"/>
                </a:spcAft>
              </a:pPr>
              <a:t>5</a:t>
            </a:fld>
            <a:endParaRPr lang="en-US" spc="-5"/>
          </a:p>
        </p:txBody>
      </p:sp>
      <p:sp>
        <p:nvSpPr>
          <p:cNvPr id="2" name="Date Placeholder 1">
            <a:extLst>
              <a:ext uri="{FF2B5EF4-FFF2-40B4-BE49-F238E27FC236}">
                <a16:creationId xmlns:a16="http://schemas.microsoft.com/office/drawing/2014/main" id="{F6F0C1F7-A1F2-C338-6A26-CE5332F6B155}"/>
              </a:ext>
            </a:extLst>
          </p:cNvPr>
          <p:cNvSpPr>
            <a:spLocks noGrp="1"/>
          </p:cNvSpPr>
          <p:nvPr>
            <p:ph type="dt" sz="half" idx="6"/>
          </p:nvPr>
        </p:nvSpPr>
        <p:spPr/>
        <p:txBody>
          <a:bodyPr/>
          <a:lstStyle/>
          <a:p>
            <a:fld id="{0E584A19-9288-4538-AC7A-B4D069CE6857}" type="datetime1">
              <a:rPr lang="en-US" smtClean="0"/>
              <a:t>4/16/2025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407847" cy="7543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D06EF49-BCC3-0135-FA1B-885FE7556A4D}"/>
              </a:ext>
            </a:extLst>
          </p:cNvPr>
          <p:cNvSpPr>
            <a:spLocks noGrp="1"/>
          </p:cNvSpPr>
          <p:nvPr>
            <p:ph type="title"/>
          </p:nvPr>
        </p:nvSpPr>
        <p:spPr>
          <a:xfrm>
            <a:off x="922020" y="401638"/>
            <a:ext cx="11567160" cy="855666"/>
          </a:xfrm>
        </p:spPr>
        <p:txBody>
          <a:bodyPr>
            <a:normAutofit fontScale="90000"/>
          </a:bodyPr>
          <a:lstStyle/>
          <a:p>
            <a:r>
              <a:rPr lang="en-US" sz="5900" spc="-5" dirty="0">
                <a:latin typeface="Times New Roman"/>
                <a:cs typeface="Times New Roman"/>
              </a:rPr>
              <a:t>Capital</a:t>
            </a:r>
            <a:r>
              <a:rPr lang="en-US" sz="5900" spc="-25" dirty="0">
                <a:latin typeface="Times New Roman"/>
                <a:cs typeface="Times New Roman"/>
              </a:rPr>
              <a:t> </a:t>
            </a:r>
            <a:r>
              <a:rPr lang="en-US" sz="5900" spc="-5" dirty="0">
                <a:latin typeface="Times New Roman"/>
                <a:cs typeface="Times New Roman"/>
              </a:rPr>
              <a:t>Budgeting</a:t>
            </a:r>
            <a:endParaRPr lang="en-US" sz="5900" dirty="0"/>
          </a:p>
        </p:txBody>
      </p:sp>
      <p:sp>
        <p:nvSpPr>
          <p:cNvPr id="12"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5939" y="1845110"/>
            <a:ext cx="11939321" cy="20117"/>
          </a:xfrm>
          <a:custGeom>
            <a:avLst/>
            <a:gdLst>
              <a:gd name="connsiteX0" fmla="*/ 0 w 11939321"/>
              <a:gd name="connsiteY0" fmla="*/ 0 h 20117"/>
              <a:gd name="connsiteX1" fmla="*/ 305116 w 11939321"/>
              <a:gd name="connsiteY1" fmla="*/ 0 h 20117"/>
              <a:gd name="connsiteX2" fmla="*/ 1207198 w 11939321"/>
              <a:gd name="connsiteY2" fmla="*/ 0 h 20117"/>
              <a:gd name="connsiteX3" fmla="*/ 1870494 w 11939321"/>
              <a:gd name="connsiteY3" fmla="*/ 0 h 20117"/>
              <a:gd name="connsiteX4" fmla="*/ 2175610 w 11939321"/>
              <a:gd name="connsiteY4" fmla="*/ 0 h 20117"/>
              <a:gd name="connsiteX5" fmla="*/ 2838905 w 11939321"/>
              <a:gd name="connsiteY5" fmla="*/ 0 h 20117"/>
              <a:gd name="connsiteX6" fmla="*/ 3740987 w 11939321"/>
              <a:gd name="connsiteY6" fmla="*/ 0 h 20117"/>
              <a:gd name="connsiteX7" fmla="*/ 4284890 w 11939321"/>
              <a:gd name="connsiteY7" fmla="*/ 0 h 20117"/>
              <a:gd name="connsiteX8" fmla="*/ 4828792 w 11939321"/>
              <a:gd name="connsiteY8" fmla="*/ 0 h 20117"/>
              <a:gd name="connsiteX9" fmla="*/ 5492088 w 11939321"/>
              <a:gd name="connsiteY9" fmla="*/ 0 h 20117"/>
              <a:gd name="connsiteX10" fmla="*/ 6274776 w 11939321"/>
              <a:gd name="connsiteY10" fmla="*/ 0 h 20117"/>
              <a:gd name="connsiteX11" fmla="*/ 7057465 w 11939321"/>
              <a:gd name="connsiteY11" fmla="*/ 0 h 20117"/>
              <a:gd name="connsiteX12" fmla="*/ 7840154 w 11939321"/>
              <a:gd name="connsiteY12" fmla="*/ 0 h 20117"/>
              <a:gd name="connsiteX13" fmla="*/ 8742236 w 11939321"/>
              <a:gd name="connsiteY13" fmla="*/ 0 h 20117"/>
              <a:gd name="connsiteX14" fmla="*/ 9405532 w 11939321"/>
              <a:gd name="connsiteY14" fmla="*/ 0 h 20117"/>
              <a:gd name="connsiteX15" fmla="*/ 10188221 w 11939321"/>
              <a:gd name="connsiteY15" fmla="*/ 0 h 20117"/>
              <a:gd name="connsiteX16" fmla="*/ 10851516 w 11939321"/>
              <a:gd name="connsiteY16" fmla="*/ 0 h 20117"/>
              <a:gd name="connsiteX17" fmla="*/ 11939321 w 11939321"/>
              <a:gd name="connsiteY17" fmla="*/ 0 h 20117"/>
              <a:gd name="connsiteX18" fmla="*/ 11939321 w 11939321"/>
              <a:gd name="connsiteY18" fmla="*/ 20117 h 20117"/>
              <a:gd name="connsiteX19" fmla="*/ 11037239 w 11939321"/>
              <a:gd name="connsiteY19" fmla="*/ 20117 h 20117"/>
              <a:gd name="connsiteX20" fmla="*/ 10493337 w 11939321"/>
              <a:gd name="connsiteY20" fmla="*/ 20117 h 20117"/>
              <a:gd name="connsiteX21" fmla="*/ 9949434 w 11939321"/>
              <a:gd name="connsiteY21" fmla="*/ 20117 h 20117"/>
              <a:gd name="connsiteX22" fmla="*/ 9405532 w 11939321"/>
              <a:gd name="connsiteY22" fmla="*/ 20117 h 20117"/>
              <a:gd name="connsiteX23" fmla="*/ 8622843 w 11939321"/>
              <a:gd name="connsiteY23" fmla="*/ 20117 h 20117"/>
              <a:gd name="connsiteX24" fmla="*/ 7959547 w 11939321"/>
              <a:gd name="connsiteY24" fmla="*/ 20117 h 20117"/>
              <a:gd name="connsiteX25" fmla="*/ 7654431 w 11939321"/>
              <a:gd name="connsiteY25" fmla="*/ 20117 h 20117"/>
              <a:gd name="connsiteX26" fmla="*/ 7110529 w 11939321"/>
              <a:gd name="connsiteY26" fmla="*/ 20117 h 20117"/>
              <a:gd name="connsiteX27" fmla="*/ 6327840 w 11939321"/>
              <a:gd name="connsiteY27" fmla="*/ 20117 h 20117"/>
              <a:gd name="connsiteX28" fmla="*/ 5903331 w 11939321"/>
              <a:gd name="connsiteY28" fmla="*/ 20117 h 20117"/>
              <a:gd name="connsiteX29" fmla="*/ 5001249 w 11939321"/>
              <a:gd name="connsiteY29" fmla="*/ 20117 h 20117"/>
              <a:gd name="connsiteX30" fmla="*/ 4099167 w 11939321"/>
              <a:gd name="connsiteY30" fmla="*/ 20117 h 20117"/>
              <a:gd name="connsiteX31" fmla="*/ 3435871 w 11939321"/>
              <a:gd name="connsiteY31" fmla="*/ 20117 h 20117"/>
              <a:gd name="connsiteX32" fmla="*/ 2533789 w 11939321"/>
              <a:gd name="connsiteY32" fmla="*/ 20117 h 20117"/>
              <a:gd name="connsiteX33" fmla="*/ 1870494 w 11939321"/>
              <a:gd name="connsiteY33" fmla="*/ 20117 h 20117"/>
              <a:gd name="connsiteX34" fmla="*/ 1087805 w 11939321"/>
              <a:gd name="connsiteY34" fmla="*/ 20117 h 20117"/>
              <a:gd name="connsiteX35" fmla="*/ 782689 w 11939321"/>
              <a:gd name="connsiteY35" fmla="*/ 20117 h 20117"/>
              <a:gd name="connsiteX36" fmla="*/ 0 w 11939321"/>
              <a:gd name="connsiteY36" fmla="*/ 20117 h 20117"/>
              <a:gd name="connsiteX37" fmla="*/ 0 w 11939321"/>
              <a:gd name="connsiteY37" fmla="*/ 0 h 20117"/>
              <a:gd name="connsiteX0" fmla="*/ 0 w 11939321"/>
              <a:gd name="connsiteY0" fmla="*/ 0 h 20117"/>
              <a:gd name="connsiteX1" fmla="*/ 543902 w 11939321"/>
              <a:gd name="connsiteY1" fmla="*/ 0 h 20117"/>
              <a:gd name="connsiteX2" fmla="*/ 849018 w 11939321"/>
              <a:gd name="connsiteY2" fmla="*/ 0 h 20117"/>
              <a:gd name="connsiteX3" fmla="*/ 1751100 w 11939321"/>
              <a:gd name="connsiteY3" fmla="*/ 0 h 20117"/>
              <a:gd name="connsiteX4" fmla="*/ 2295003 w 11939321"/>
              <a:gd name="connsiteY4" fmla="*/ 0 h 20117"/>
              <a:gd name="connsiteX5" fmla="*/ 2838905 w 11939321"/>
              <a:gd name="connsiteY5" fmla="*/ 0 h 20117"/>
              <a:gd name="connsiteX6" fmla="*/ 3740987 w 11939321"/>
              <a:gd name="connsiteY6" fmla="*/ 0 h 20117"/>
              <a:gd name="connsiteX7" fmla="*/ 4165496 w 11939321"/>
              <a:gd name="connsiteY7" fmla="*/ 0 h 20117"/>
              <a:gd name="connsiteX8" fmla="*/ 5067578 w 11939321"/>
              <a:gd name="connsiteY8" fmla="*/ 0 h 20117"/>
              <a:gd name="connsiteX9" fmla="*/ 5969660 w 11939321"/>
              <a:gd name="connsiteY9" fmla="*/ 0 h 20117"/>
              <a:gd name="connsiteX10" fmla="*/ 6632956 w 11939321"/>
              <a:gd name="connsiteY10" fmla="*/ 0 h 20117"/>
              <a:gd name="connsiteX11" fmla="*/ 7535038 w 11939321"/>
              <a:gd name="connsiteY11" fmla="*/ 0 h 20117"/>
              <a:gd name="connsiteX12" fmla="*/ 8078941 w 11939321"/>
              <a:gd name="connsiteY12" fmla="*/ 0 h 20117"/>
              <a:gd name="connsiteX13" fmla="*/ 8622843 w 11939321"/>
              <a:gd name="connsiteY13" fmla="*/ 0 h 20117"/>
              <a:gd name="connsiteX14" fmla="*/ 9405532 w 11939321"/>
              <a:gd name="connsiteY14" fmla="*/ 0 h 20117"/>
              <a:gd name="connsiteX15" fmla="*/ 9949434 w 11939321"/>
              <a:gd name="connsiteY15" fmla="*/ 0 h 20117"/>
              <a:gd name="connsiteX16" fmla="*/ 10851516 w 11939321"/>
              <a:gd name="connsiteY16" fmla="*/ 0 h 20117"/>
              <a:gd name="connsiteX17" fmla="*/ 11939321 w 11939321"/>
              <a:gd name="connsiteY17" fmla="*/ 0 h 20117"/>
              <a:gd name="connsiteX18" fmla="*/ 11939321 w 11939321"/>
              <a:gd name="connsiteY18" fmla="*/ 20117 h 20117"/>
              <a:gd name="connsiteX19" fmla="*/ 11571457 w 11939321"/>
              <a:gd name="connsiteY19" fmla="*/ 20117 h 20117"/>
              <a:gd name="connsiteX20" fmla="*/ 11156632 w 11939321"/>
              <a:gd name="connsiteY20" fmla="*/ 20117 h 20117"/>
              <a:gd name="connsiteX21" fmla="*/ 10732123 w 11939321"/>
              <a:gd name="connsiteY21" fmla="*/ 20117 h 20117"/>
              <a:gd name="connsiteX22" fmla="*/ 9830041 w 11939321"/>
              <a:gd name="connsiteY22" fmla="*/ 20117 h 20117"/>
              <a:gd name="connsiteX23" fmla="*/ 9166745 w 11939321"/>
              <a:gd name="connsiteY23" fmla="*/ 20117 h 20117"/>
              <a:gd name="connsiteX24" fmla="*/ 8742236 w 11939321"/>
              <a:gd name="connsiteY24" fmla="*/ 20117 h 20117"/>
              <a:gd name="connsiteX25" fmla="*/ 8078941 w 11939321"/>
              <a:gd name="connsiteY25" fmla="*/ 20117 h 20117"/>
              <a:gd name="connsiteX26" fmla="*/ 7773825 w 11939321"/>
              <a:gd name="connsiteY26" fmla="*/ 20117 h 20117"/>
              <a:gd name="connsiteX27" fmla="*/ 7468709 w 11939321"/>
              <a:gd name="connsiteY27" fmla="*/ 20117 h 20117"/>
              <a:gd name="connsiteX28" fmla="*/ 6805413 w 11939321"/>
              <a:gd name="connsiteY28" fmla="*/ 20117 h 20117"/>
              <a:gd name="connsiteX29" fmla="*/ 6380904 w 11939321"/>
              <a:gd name="connsiteY29" fmla="*/ 20117 h 20117"/>
              <a:gd name="connsiteX30" fmla="*/ 5598215 w 11939321"/>
              <a:gd name="connsiteY30" fmla="*/ 20117 h 20117"/>
              <a:gd name="connsiteX31" fmla="*/ 5173706 w 11939321"/>
              <a:gd name="connsiteY31" fmla="*/ 20117 h 20117"/>
              <a:gd name="connsiteX32" fmla="*/ 4391017 w 11939321"/>
              <a:gd name="connsiteY32" fmla="*/ 20117 h 20117"/>
              <a:gd name="connsiteX33" fmla="*/ 4085901 w 11939321"/>
              <a:gd name="connsiteY33" fmla="*/ 20117 h 20117"/>
              <a:gd name="connsiteX34" fmla="*/ 3303212 w 11939321"/>
              <a:gd name="connsiteY34" fmla="*/ 20117 h 20117"/>
              <a:gd name="connsiteX35" fmla="*/ 2878703 w 11939321"/>
              <a:gd name="connsiteY35" fmla="*/ 20117 h 20117"/>
              <a:gd name="connsiteX36" fmla="*/ 2573587 w 11939321"/>
              <a:gd name="connsiteY36" fmla="*/ 20117 h 20117"/>
              <a:gd name="connsiteX37" fmla="*/ 2149078 w 11939321"/>
              <a:gd name="connsiteY37" fmla="*/ 20117 h 20117"/>
              <a:gd name="connsiteX38" fmla="*/ 1366389 w 11939321"/>
              <a:gd name="connsiteY38" fmla="*/ 20117 h 20117"/>
              <a:gd name="connsiteX39" fmla="*/ 941880 w 11939321"/>
              <a:gd name="connsiteY39" fmla="*/ 20117 h 20117"/>
              <a:gd name="connsiteX40" fmla="*/ 636764 w 11939321"/>
              <a:gd name="connsiteY40" fmla="*/ 20117 h 20117"/>
              <a:gd name="connsiteX41" fmla="*/ 0 w 11939321"/>
              <a:gd name="connsiteY41" fmla="*/ 20117 h 20117"/>
              <a:gd name="connsiteX42" fmla="*/ 0 w 11939321"/>
              <a:gd name="connsiteY42" fmla="*/ 0 h 2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1939321" h="20117" fill="none" extrusionOk="0">
                <a:moveTo>
                  <a:pt x="0" y="0"/>
                </a:moveTo>
                <a:cubicBezTo>
                  <a:pt x="80606" y="8482"/>
                  <a:pt x="242300" y="12946"/>
                  <a:pt x="305116" y="0"/>
                </a:cubicBezTo>
                <a:cubicBezTo>
                  <a:pt x="316166" y="14293"/>
                  <a:pt x="768817" y="-23707"/>
                  <a:pt x="1207198" y="0"/>
                </a:cubicBezTo>
                <a:cubicBezTo>
                  <a:pt x="1646445" y="-56443"/>
                  <a:pt x="1742964" y="-4424"/>
                  <a:pt x="1870494" y="0"/>
                </a:cubicBezTo>
                <a:cubicBezTo>
                  <a:pt x="1999038" y="-10441"/>
                  <a:pt x="2027020" y="5952"/>
                  <a:pt x="2175610" y="0"/>
                </a:cubicBezTo>
                <a:cubicBezTo>
                  <a:pt x="2357455" y="-33702"/>
                  <a:pt x="2620845" y="-23599"/>
                  <a:pt x="2838905" y="0"/>
                </a:cubicBezTo>
                <a:cubicBezTo>
                  <a:pt x="3072765" y="537"/>
                  <a:pt x="3497595" y="-15020"/>
                  <a:pt x="3740987" y="0"/>
                </a:cubicBezTo>
                <a:cubicBezTo>
                  <a:pt x="3985994" y="12878"/>
                  <a:pt x="4117187" y="-29686"/>
                  <a:pt x="4284890" y="0"/>
                </a:cubicBezTo>
                <a:cubicBezTo>
                  <a:pt x="4476101" y="47377"/>
                  <a:pt x="4641458" y="-18851"/>
                  <a:pt x="4828792" y="0"/>
                </a:cubicBezTo>
                <a:cubicBezTo>
                  <a:pt x="4989843" y="27616"/>
                  <a:pt x="5346328" y="-57920"/>
                  <a:pt x="5492088" y="0"/>
                </a:cubicBezTo>
                <a:cubicBezTo>
                  <a:pt x="5629322" y="33350"/>
                  <a:pt x="6087406" y="3607"/>
                  <a:pt x="6274776" y="0"/>
                </a:cubicBezTo>
                <a:cubicBezTo>
                  <a:pt x="6421480" y="82"/>
                  <a:pt x="6842564" y="-13252"/>
                  <a:pt x="7057465" y="0"/>
                </a:cubicBezTo>
                <a:cubicBezTo>
                  <a:pt x="7283266" y="14131"/>
                  <a:pt x="7575854" y="-27910"/>
                  <a:pt x="7840154" y="0"/>
                </a:cubicBezTo>
                <a:cubicBezTo>
                  <a:pt x="8081174" y="16562"/>
                  <a:pt x="8515209" y="-55155"/>
                  <a:pt x="8742236" y="0"/>
                </a:cubicBezTo>
                <a:cubicBezTo>
                  <a:pt x="8965038" y="23576"/>
                  <a:pt x="9135307" y="16578"/>
                  <a:pt x="9405532" y="0"/>
                </a:cubicBezTo>
                <a:cubicBezTo>
                  <a:pt x="9643766" y="1964"/>
                  <a:pt x="9914360" y="3042"/>
                  <a:pt x="10188221" y="0"/>
                </a:cubicBezTo>
                <a:cubicBezTo>
                  <a:pt x="10462580" y="23094"/>
                  <a:pt x="10542197" y="-35960"/>
                  <a:pt x="10851516" y="0"/>
                </a:cubicBezTo>
                <a:cubicBezTo>
                  <a:pt x="11182515" y="-26045"/>
                  <a:pt x="11515322" y="-68359"/>
                  <a:pt x="11939321" y="0"/>
                </a:cubicBezTo>
                <a:cubicBezTo>
                  <a:pt x="11939905" y="9426"/>
                  <a:pt x="11939084" y="13054"/>
                  <a:pt x="11939321" y="20117"/>
                </a:cubicBezTo>
                <a:cubicBezTo>
                  <a:pt x="11493881" y="30275"/>
                  <a:pt x="11446966" y="-31508"/>
                  <a:pt x="11037239" y="20117"/>
                </a:cubicBezTo>
                <a:cubicBezTo>
                  <a:pt x="10643801" y="60162"/>
                  <a:pt x="10645115" y="41052"/>
                  <a:pt x="10493337" y="20117"/>
                </a:cubicBezTo>
                <a:cubicBezTo>
                  <a:pt x="10298631" y="1107"/>
                  <a:pt x="10169403" y="29247"/>
                  <a:pt x="9949434" y="20117"/>
                </a:cubicBezTo>
                <a:cubicBezTo>
                  <a:pt x="9734779" y="22405"/>
                  <a:pt x="9635547" y="7193"/>
                  <a:pt x="9405532" y="20117"/>
                </a:cubicBezTo>
                <a:cubicBezTo>
                  <a:pt x="9188270" y="9833"/>
                  <a:pt x="8960116" y="53460"/>
                  <a:pt x="8622843" y="20117"/>
                </a:cubicBezTo>
                <a:cubicBezTo>
                  <a:pt x="8337014" y="-11292"/>
                  <a:pt x="8270347" y="43822"/>
                  <a:pt x="7959547" y="20117"/>
                </a:cubicBezTo>
                <a:cubicBezTo>
                  <a:pt x="7675818" y="-5792"/>
                  <a:pt x="7780030" y="20303"/>
                  <a:pt x="7654431" y="20117"/>
                </a:cubicBezTo>
                <a:cubicBezTo>
                  <a:pt x="7517478" y="26956"/>
                  <a:pt x="7377204" y="1687"/>
                  <a:pt x="7110529" y="20117"/>
                </a:cubicBezTo>
                <a:cubicBezTo>
                  <a:pt x="6877887" y="-329"/>
                  <a:pt x="6511397" y="27426"/>
                  <a:pt x="6327840" y="20117"/>
                </a:cubicBezTo>
                <a:cubicBezTo>
                  <a:pt x="6153561" y="14058"/>
                  <a:pt x="6012847" y="29141"/>
                  <a:pt x="5903331" y="20117"/>
                </a:cubicBezTo>
                <a:cubicBezTo>
                  <a:pt x="5857430" y="-37514"/>
                  <a:pt x="5276599" y="12036"/>
                  <a:pt x="5001249" y="20117"/>
                </a:cubicBezTo>
                <a:cubicBezTo>
                  <a:pt x="4749472" y="27925"/>
                  <a:pt x="4295384" y="-34001"/>
                  <a:pt x="4099167" y="20117"/>
                </a:cubicBezTo>
                <a:cubicBezTo>
                  <a:pt x="3930688" y="65774"/>
                  <a:pt x="3676683" y="-14373"/>
                  <a:pt x="3435871" y="20117"/>
                </a:cubicBezTo>
                <a:cubicBezTo>
                  <a:pt x="3190001" y="-28768"/>
                  <a:pt x="2778845" y="24499"/>
                  <a:pt x="2533789" y="20117"/>
                </a:cubicBezTo>
                <a:cubicBezTo>
                  <a:pt x="2281497" y="25865"/>
                  <a:pt x="2025008" y="-38212"/>
                  <a:pt x="1870494" y="20117"/>
                </a:cubicBezTo>
                <a:cubicBezTo>
                  <a:pt x="1710530" y="35860"/>
                  <a:pt x="1287118" y="76273"/>
                  <a:pt x="1087805" y="20117"/>
                </a:cubicBezTo>
                <a:cubicBezTo>
                  <a:pt x="873997" y="2463"/>
                  <a:pt x="932263" y="5347"/>
                  <a:pt x="782689" y="20117"/>
                </a:cubicBezTo>
                <a:cubicBezTo>
                  <a:pt x="670116" y="44572"/>
                  <a:pt x="184705" y="24273"/>
                  <a:pt x="0" y="20117"/>
                </a:cubicBezTo>
                <a:cubicBezTo>
                  <a:pt x="890" y="13262"/>
                  <a:pt x="-617" y="8432"/>
                  <a:pt x="0" y="0"/>
                </a:cubicBezTo>
                <a:close/>
              </a:path>
              <a:path w="11939321" h="20117" stroke="0" extrusionOk="0">
                <a:moveTo>
                  <a:pt x="0" y="0"/>
                </a:moveTo>
                <a:cubicBezTo>
                  <a:pt x="235559" y="21307"/>
                  <a:pt x="276236" y="-23172"/>
                  <a:pt x="543902" y="0"/>
                </a:cubicBezTo>
                <a:cubicBezTo>
                  <a:pt x="803726" y="29047"/>
                  <a:pt x="737844" y="4373"/>
                  <a:pt x="849018" y="0"/>
                </a:cubicBezTo>
                <a:cubicBezTo>
                  <a:pt x="972958" y="-51201"/>
                  <a:pt x="1385831" y="-31900"/>
                  <a:pt x="1751100" y="0"/>
                </a:cubicBezTo>
                <a:cubicBezTo>
                  <a:pt x="2145922" y="-19737"/>
                  <a:pt x="2113377" y="5939"/>
                  <a:pt x="2295003" y="0"/>
                </a:cubicBezTo>
                <a:cubicBezTo>
                  <a:pt x="2449156" y="35367"/>
                  <a:pt x="2694045" y="-19604"/>
                  <a:pt x="2838905" y="0"/>
                </a:cubicBezTo>
                <a:cubicBezTo>
                  <a:pt x="3038628" y="20234"/>
                  <a:pt x="3289173" y="-27244"/>
                  <a:pt x="3740987" y="0"/>
                </a:cubicBezTo>
                <a:cubicBezTo>
                  <a:pt x="4179703" y="30849"/>
                  <a:pt x="4088119" y="97"/>
                  <a:pt x="4165496" y="0"/>
                </a:cubicBezTo>
                <a:cubicBezTo>
                  <a:pt x="4244766" y="16393"/>
                  <a:pt x="4730828" y="-15257"/>
                  <a:pt x="5067578" y="0"/>
                </a:cubicBezTo>
                <a:cubicBezTo>
                  <a:pt x="5376639" y="27848"/>
                  <a:pt x="5545175" y="65895"/>
                  <a:pt x="5969660" y="0"/>
                </a:cubicBezTo>
                <a:cubicBezTo>
                  <a:pt x="6376659" y="-35343"/>
                  <a:pt x="6482627" y="-23547"/>
                  <a:pt x="6632956" y="0"/>
                </a:cubicBezTo>
                <a:cubicBezTo>
                  <a:pt x="6774609" y="20635"/>
                  <a:pt x="7166085" y="-47568"/>
                  <a:pt x="7535038" y="0"/>
                </a:cubicBezTo>
                <a:cubicBezTo>
                  <a:pt x="7857699" y="29675"/>
                  <a:pt x="7937879" y="24792"/>
                  <a:pt x="8078941" y="0"/>
                </a:cubicBezTo>
                <a:cubicBezTo>
                  <a:pt x="8235181" y="-11390"/>
                  <a:pt x="8440695" y="33866"/>
                  <a:pt x="8622843" y="0"/>
                </a:cubicBezTo>
                <a:cubicBezTo>
                  <a:pt x="8815056" y="20948"/>
                  <a:pt x="9231923" y="-65259"/>
                  <a:pt x="9405532" y="0"/>
                </a:cubicBezTo>
                <a:cubicBezTo>
                  <a:pt x="9607810" y="35473"/>
                  <a:pt x="9699454" y="1376"/>
                  <a:pt x="9949434" y="0"/>
                </a:cubicBezTo>
                <a:cubicBezTo>
                  <a:pt x="10222918" y="6535"/>
                  <a:pt x="10641311" y="-76245"/>
                  <a:pt x="10851516" y="0"/>
                </a:cubicBezTo>
                <a:cubicBezTo>
                  <a:pt x="11124493" y="95199"/>
                  <a:pt x="11718484" y="-25"/>
                  <a:pt x="11939321" y="0"/>
                </a:cubicBezTo>
                <a:cubicBezTo>
                  <a:pt x="11939667" y="8791"/>
                  <a:pt x="11939709" y="10764"/>
                  <a:pt x="11939321" y="20117"/>
                </a:cubicBezTo>
                <a:cubicBezTo>
                  <a:pt x="11804212" y="4803"/>
                  <a:pt x="11740744" y="11480"/>
                  <a:pt x="11571457" y="20117"/>
                </a:cubicBezTo>
                <a:cubicBezTo>
                  <a:pt x="11402170" y="28754"/>
                  <a:pt x="11346504" y="2339"/>
                  <a:pt x="11156632" y="20117"/>
                </a:cubicBezTo>
                <a:cubicBezTo>
                  <a:pt x="10993222" y="41018"/>
                  <a:pt x="10921310" y="3237"/>
                  <a:pt x="10732123" y="20117"/>
                </a:cubicBezTo>
                <a:cubicBezTo>
                  <a:pt x="10619901" y="42128"/>
                  <a:pt x="9997177" y="18859"/>
                  <a:pt x="9830041" y="20117"/>
                </a:cubicBezTo>
                <a:cubicBezTo>
                  <a:pt x="9608738" y="-14288"/>
                  <a:pt x="9313687" y="5674"/>
                  <a:pt x="9166745" y="20117"/>
                </a:cubicBezTo>
                <a:cubicBezTo>
                  <a:pt x="9003834" y="-7985"/>
                  <a:pt x="8822494" y="20601"/>
                  <a:pt x="8742236" y="20117"/>
                </a:cubicBezTo>
                <a:cubicBezTo>
                  <a:pt x="8611698" y="-20257"/>
                  <a:pt x="8306003" y="23420"/>
                  <a:pt x="8078941" y="20117"/>
                </a:cubicBezTo>
                <a:cubicBezTo>
                  <a:pt x="7813443" y="36890"/>
                  <a:pt x="7882175" y="27091"/>
                  <a:pt x="7773825" y="20117"/>
                </a:cubicBezTo>
                <a:cubicBezTo>
                  <a:pt x="7672046" y="32440"/>
                  <a:pt x="7562904" y="16637"/>
                  <a:pt x="7468709" y="20117"/>
                </a:cubicBezTo>
                <a:cubicBezTo>
                  <a:pt x="7348065" y="14517"/>
                  <a:pt x="7113828" y="-9835"/>
                  <a:pt x="6805413" y="20117"/>
                </a:cubicBezTo>
                <a:cubicBezTo>
                  <a:pt x="6497995" y="37973"/>
                  <a:pt x="6492517" y="2451"/>
                  <a:pt x="6380904" y="20117"/>
                </a:cubicBezTo>
                <a:cubicBezTo>
                  <a:pt x="6192795" y="39346"/>
                  <a:pt x="6007986" y="8864"/>
                  <a:pt x="5598215" y="20117"/>
                </a:cubicBezTo>
                <a:cubicBezTo>
                  <a:pt x="5244381" y="61301"/>
                  <a:pt x="5343317" y="29917"/>
                  <a:pt x="5173706" y="20117"/>
                </a:cubicBezTo>
                <a:cubicBezTo>
                  <a:pt x="5000640" y="2665"/>
                  <a:pt x="4575052" y="22749"/>
                  <a:pt x="4391017" y="20117"/>
                </a:cubicBezTo>
                <a:cubicBezTo>
                  <a:pt x="4210377" y="9360"/>
                  <a:pt x="4193060" y="34967"/>
                  <a:pt x="4085901" y="20117"/>
                </a:cubicBezTo>
                <a:cubicBezTo>
                  <a:pt x="4010655" y="-48665"/>
                  <a:pt x="3626814" y="50818"/>
                  <a:pt x="3303212" y="20117"/>
                </a:cubicBezTo>
                <a:cubicBezTo>
                  <a:pt x="3027986" y="30182"/>
                  <a:pt x="3024981" y="30659"/>
                  <a:pt x="2878703" y="20117"/>
                </a:cubicBezTo>
                <a:cubicBezTo>
                  <a:pt x="2725246" y="15380"/>
                  <a:pt x="2675421" y="36887"/>
                  <a:pt x="2573587" y="20117"/>
                </a:cubicBezTo>
                <a:cubicBezTo>
                  <a:pt x="2468979" y="14325"/>
                  <a:pt x="2283295" y="30027"/>
                  <a:pt x="2149078" y="20117"/>
                </a:cubicBezTo>
                <a:cubicBezTo>
                  <a:pt x="2033169" y="29818"/>
                  <a:pt x="1699875" y="-29965"/>
                  <a:pt x="1366389" y="20117"/>
                </a:cubicBezTo>
                <a:cubicBezTo>
                  <a:pt x="1008645" y="60740"/>
                  <a:pt x="1162444" y="30782"/>
                  <a:pt x="941880" y="20117"/>
                </a:cubicBezTo>
                <a:cubicBezTo>
                  <a:pt x="735376" y="25100"/>
                  <a:pt x="698314" y="16659"/>
                  <a:pt x="636764" y="20117"/>
                </a:cubicBezTo>
                <a:cubicBezTo>
                  <a:pt x="574081" y="8715"/>
                  <a:pt x="263810" y="68585"/>
                  <a:pt x="0" y="20117"/>
                </a:cubicBezTo>
                <a:cubicBezTo>
                  <a:pt x="-1259" y="15473"/>
                  <a:pt x="482" y="10212"/>
                  <a:pt x="0" y="0"/>
                </a:cubicBezTo>
                <a:close/>
              </a:path>
              <a:path w="11939321" h="20117" fill="none" stroke="0" extrusionOk="0">
                <a:moveTo>
                  <a:pt x="0" y="0"/>
                </a:moveTo>
                <a:cubicBezTo>
                  <a:pt x="57159" y="-10543"/>
                  <a:pt x="224416" y="11213"/>
                  <a:pt x="305116" y="0"/>
                </a:cubicBezTo>
                <a:cubicBezTo>
                  <a:pt x="403219" y="-6121"/>
                  <a:pt x="717061" y="33162"/>
                  <a:pt x="1207198" y="0"/>
                </a:cubicBezTo>
                <a:cubicBezTo>
                  <a:pt x="1631743" y="-19521"/>
                  <a:pt x="1733467" y="34863"/>
                  <a:pt x="1870494" y="0"/>
                </a:cubicBezTo>
                <a:cubicBezTo>
                  <a:pt x="1999991" y="-12498"/>
                  <a:pt x="2030290" y="11692"/>
                  <a:pt x="2175610" y="0"/>
                </a:cubicBezTo>
                <a:cubicBezTo>
                  <a:pt x="2333503" y="-8289"/>
                  <a:pt x="2613578" y="-28532"/>
                  <a:pt x="2838905" y="0"/>
                </a:cubicBezTo>
                <a:cubicBezTo>
                  <a:pt x="3058450" y="21509"/>
                  <a:pt x="3477617" y="17455"/>
                  <a:pt x="3740987" y="0"/>
                </a:cubicBezTo>
                <a:cubicBezTo>
                  <a:pt x="3988571" y="-9535"/>
                  <a:pt x="4104477" y="-578"/>
                  <a:pt x="4284890" y="0"/>
                </a:cubicBezTo>
                <a:cubicBezTo>
                  <a:pt x="4475311" y="40026"/>
                  <a:pt x="4653954" y="-19167"/>
                  <a:pt x="4828792" y="0"/>
                </a:cubicBezTo>
                <a:cubicBezTo>
                  <a:pt x="5005629" y="19971"/>
                  <a:pt x="5355318" y="-23491"/>
                  <a:pt x="5492088" y="0"/>
                </a:cubicBezTo>
                <a:cubicBezTo>
                  <a:pt x="5661690" y="66704"/>
                  <a:pt x="6093099" y="-55"/>
                  <a:pt x="6274776" y="0"/>
                </a:cubicBezTo>
                <a:cubicBezTo>
                  <a:pt x="6473093" y="54217"/>
                  <a:pt x="6837054" y="18497"/>
                  <a:pt x="7057465" y="0"/>
                </a:cubicBezTo>
                <a:cubicBezTo>
                  <a:pt x="7331786" y="-5974"/>
                  <a:pt x="7596110" y="-81228"/>
                  <a:pt x="7840154" y="0"/>
                </a:cubicBezTo>
                <a:cubicBezTo>
                  <a:pt x="8083031" y="34122"/>
                  <a:pt x="8473471" y="-39033"/>
                  <a:pt x="8742236" y="0"/>
                </a:cubicBezTo>
                <a:cubicBezTo>
                  <a:pt x="8950596" y="10991"/>
                  <a:pt x="9129027" y="-18045"/>
                  <a:pt x="9405532" y="0"/>
                </a:cubicBezTo>
                <a:cubicBezTo>
                  <a:pt x="9672868" y="-30573"/>
                  <a:pt x="9867569" y="-3366"/>
                  <a:pt x="10188221" y="0"/>
                </a:cubicBezTo>
                <a:cubicBezTo>
                  <a:pt x="10465653" y="36511"/>
                  <a:pt x="10554586" y="-8210"/>
                  <a:pt x="10851516" y="0"/>
                </a:cubicBezTo>
                <a:cubicBezTo>
                  <a:pt x="11158287" y="59937"/>
                  <a:pt x="11532033" y="-57662"/>
                  <a:pt x="11939321" y="0"/>
                </a:cubicBezTo>
                <a:cubicBezTo>
                  <a:pt x="11939132" y="10114"/>
                  <a:pt x="11938802" y="13185"/>
                  <a:pt x="11939321" y="20117"/>
                </a:cubicBezTo>
                <a:cubicBezTo>
                  <a:pt x="11494690" y="25377"/>
                  <a:pt x="11421664" y="-13009"/>
                  <a:pt x="11037239" y="20117"/>
                </a:cubicBezTo>
                <a:cubicBezTo>
                  <a:pt x="10640269" y="59098"/>
                  <a:pt x="10641304" y="43588"/>
                  <a:pt x="10493337" y="20117"/>
                </a:cubicBezTo>
                <a:cubicBezTo>
                  <a:pt x="10354796" y="8006"/>
                  <a:pt x="10148954" y="62741"/>
                  <a:pt x="9949434" y="20117"/>
                </a:cubicBezTo>
                <a:cubicBezTo>
                  <a:pt x="9729315" y="32794"/>
                  <a:pt x="9629527" y="5260"/>
                  <a:pt x="9405532" y="20117"/>
                </a:cubicBezTo>
                <a:cubicBezTo>
                  <a:pt x="9202975" y="39247"/>
                  <a:pt x="8915879" y="-29464"/>
                  <a:pt x="8622843" y="20117"/>
                </a:cubicBezTo>
                <a:cubicBezTo>
                  <a:pt x="8339814" y="13193"/>
                  <a:pt x="8246161" y="50699"/>
                  <a:pt x="7959547" y="20117"/>
                </a:cubicBezTo>
                <a:cubicBezTo>
                  <a:pt x="7656847" y="9446"/>
                  <a:pt x="7771615" y="-14963"/>
                  <a:pt x="7654431" y="20117"/>
                </a:cubicBezTo>
                <a:cubicBezTo>
                  <a:pt x="7550837" y="15719"/>
                  <a:pt x="7362130" y="-30414"/>
                  <a:pt x="7110529" y="20117"/>
                </a:cubicBezTo>
                <a:cubicBezTo>
                  <a:pt x="6860253" y="29160"/>
                  <a:pt x="6519195" y="18118"/>
                  <a:pt x="6327840" y="20117"/>
                </a:cubicBezTo>
                <a:cubicBezTo>
                  <a:pt x="6141735" y="13189"/>
                  <a:pt x="6002053" y="45133"/>
                  <a:pt x="5903331" y="20117"/>
                </a:cubicBezTo>
                <a:cubicBezTo>
                  <a:pt x="5846807" y="3503"/>
                  <a:pt x="5270432" y="29628"/>
                  <a:pt x="5001249" y="20117"/>
                </a:cubicBezTo>
                <a:cubicBezTo>
                  <a:pt x="4749492" y="24676"/>
                  <a:pt x="4271731" y="-49383"/>
                  <a:pt x="4099167" y="20117"/>
                </a:cubicBezTo>
                <a:cubicBezTo>
                  <a:pt x="3926668" y="61556"/>
                  <a:pt x="3681748" y="52700"/>
                  <a:pt x="3435871" y="20117"/>
                </a:cubicBezTo>
                <a:cubicBezTo>
                  <a:pt x="3243114" y="39495"/>
                  <a:pt x="2793170" y="51248"/>
                  <a:pt x="2533789" y="20117"/>
                </a:cubicBezTo>
                <a:cubicBezTo>
                  <a:pt x="2308383" y="45812"/>
                  <a:pt x="2014743" y="-14755"/>
                  <a:pt x="1870494" y="20117"/>
                </a:cubicBezTo>
                <a:cubicBezTo>
                  <a:pt x="1682231" y="71419"/>
                  <a:pt x="1328121" y="48246"/>
                  <a:pt x="1087805" y="20117"/>
                </a:cubicBezTo>
                <a:cubicBezTo>
                  <a:pt x="872210" y="-15746"/>
                  <a:pt x="919226" y="3314"/>
                  <a:pt x="782689" y="20117"/>
                </a:cubicBezTo>
                <a:cubicBezTo>
                  <a:pt x="633189" y="38384"/>
                  <a:pt x="159616" y="31134"/>
                  <a:pt x="0" y="20117"/>
                </a:cubicBezTo>
                <a:cubicBezTo>
                  <a:pt x="746" y="12902"/>
                  <a:pt x="-538" y="824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11939321"/>
                      <a:gd name="connsiteY0" fmla="*/ 0 h 20117"/>
                      <a:gd name="connsiteX1" fmla="*/ 305116 w 11939321"/>
                      <a:gd name="connsiteY1" fmla="*/ 0 h 20117"/>
                      <a:gd name="connsiteX2" fmla="*/ 1207198 w 11939321"/>
                      <a:gd name="connsiteY2" fmla="*/ 0 h 20117"/>
                      <a:gd name="connsiteX3" fmla="*/ 1870494 w 11939321"/>
                      <a:gd name="connsiteY3" fmla="*/ 0 h 20117"/>
                      <a:gd name="connsiteX4" fmla="*/ 2175610 w 11939321"/>
                      <a:gd name="connsiteY4" fmla="*/ 0 h 20117"/>
                      <a:gd name="connsiteX5" fmla="*/ 2838905 w 11939321"/>
                      <a:gd name="connsiteY5" fmla="*/ 0 h 20117"/>
                      <a:gd name="connsiteX6" fmla="*/ 3740987 w 11939321"/>
                      <a:gd name="connsiteY6" fmla="*/ 0 h 20117"/>
                      <a:gd name="connsiteX7" fmla="*/ 4284890 w 11939321"/>
                      <a:gd name="connsiteY7" fmla="*/ 0 h 20117"/>
                      <a:gd name="connsiteX8" fmla="*/ 4828792 w 11939321"/>
                      <a:gd name="connsiteY8" fmla="*/ 0 h 20117"/>
                      <a:gd name="connsiteX9" fmla="*/ 5492088 w 11939321"/>
                      <a:gd name="connsiteY9" fmla="*/ 0 h 20117"/>
                      <a:gd name="connsiteX10" fmla="*/ 6274776 w 11939321"/>
                      <a:gd name="connsiteY10" fmla="*/ 0 h 20117"/>
                      <a:gd name="connsiteX11" fmla="*/ 7057465 w 11939321"/>
                      <a:gd name="connsiteY11" fmla="*/ 0 h 20117"/>
                      <a:gd name="connsiteX12" fmla="*/ 7840154 w 11939321"/>
                      <a:gd name="connsiteY12" fmla="*/ 0 h 20117"/>
                      <a:gd name="connsiteX13" fmla="*/ 8742236 w 11939321"/>
                      <a:gd name="connsiteY13" fmla="*/ 0 h 20117"/>
                      <a:gd name="connsiteX14" fmla="*/ 9405532 w 11939321"/>
                      <a:gd name="connsiteY14" fmla="*/ 0 h 20117"/>
                      <a:gd name="connsiteX15" fmla="*/ 10188221 w 11939321"/>
                      <a:gd name="connsiteY15" fmla="*/ 0 h 20117"/>
                      <a:gd name="connsiteX16" fmla="*/ 10851516 w 11939321"/>
                      <a:gd name="connsiteY16" fmla="*/ 0 h 20117"/>
                      <a:gd name="connsiteX17" fmla="*/ 11939321 w 11939321"/>
                      <a:gd name="connsiteY17" fmla="*/ 0 h 20117"/>
                      <a:gd name="connsiteX18" fmla="*/ 11939321 w 11939321"/>
                      <a:gd name="connsiteY18" fmla="*/ 20117 h 20117"/>
                      <a:gd name="connsiteX19" fmla="*/ 11037239 w 11939321"/>
                      <a:gd name="connsiteY19" fmla="*/ 20117 h 20117"/>
                      <a:gd name="connsiteX20" fmla="*/ 10493337 w 11939321"/>
                      <a:gd name="connsiteY20" fmla="*/ 20117 h 20117"/>
                      <a:gd name="connsiteX21" fmla="*/ 9949434 w 11939321"/>
                      <a:gd name="connsiteY21" fmla="*/ 20117 h 20117"/>
                      <a:gd name="connsiteX22" fmla="*/ 9405532 w 11939321"/>
                      <a:gd name="connsiteY22" fmla="*/ 20117 h 20117"/>
                      <a:gd name="connsiteX23" fmla="*/ 8622843 w 11939321"/>
                      <a:gd name="connsiteY23" fmla="*/ 20117 h 20117"/>
                      <a:gd name="connsiteX24" fmla="*/ 7959547 w 11939321"/>
                      <a:gd name="connsiteY24" fmla="*/ 20117 h 20117"/>
                      <a:gd name="connsiteX25" fmla="*/ 7654431 w 11939321"/>
                      <a:gd name="connsiteY25" fmla="*/ 20117 h 20117"/>
                      <a:gd name="connsiteX26" fmla="*/ 7110529 w 11939321"/>
                      <a:gd name="connsiteY26" fmla="*/ 20117 h 20117"/>
                      <a:gd name="connsiteX27" fmla="*/ 6327840 w 11939321"/>
                      <a:gd name="connsiteY27" fmla="*/ 20117 h 20117"/>
                      <a:gd name="connsiteX28" fmla="*/ 5903331 w 11939321"/>
                      <a:gd name="connsiteY28" fmla="*/ 20117 h 20117"/>
                      <a:gd name="connsiteX29" fmla="*/ 5001249 w 11939321"/>
                      <a:gd name="connsiteY29" fmla="*/ 20117 h 20117"/>
                      <a:gd name="connsiteX30" fmla="*/ 4099167 w 11939321"/>
                      <a:gd name="connsiteY30" fmla="*/ 20117 h 20117"/>
                      <a:gd name="connsiteX31" fmla="*/ 3435871 w 11939321"/>
                      <a:gd name="connsiteY31" fmla="*/ 20117 h 20117"/>
                      <a:gd name="connsiteX32" fmla="*/ 2533789 w 11939321"/>
                      <a:gd name="connsiteY32" fmla="*/ 20117 h 20117"/>
                      <a:gd name="connsiteX33" fmla="*/ 1870494 w 11939321"/>
                      <a:gd name="connsiteY33" fmla="*/ 20117 h 20117"/>
                      <a:gd name="connsiteX34" fmla="*/ 1087805 w 11939321"/>
                      <a:gd name="connsiteY34" fmla="*/ 20117 h 20117"/>
                      <a:gd name="connsiteX35" fmla="*/ 782689 w 11939321"/>
                      <a:gd name="connsiteY35" fmla="*/ 20117 h 20117"/>
                      <a:gd name="connsiteX36" fmla="*/ 0 w 11939321"/>
                      <a:gd name="connsiteY36" fmla="*/ 20117 h 20117"/>
                      <a:gd name="connsiteX37" fmla="*/ 0 w 11939321"/>
                      <a:gd name="connsiteY37" fmla="*/ 0 h 2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1939321" h="20117" fill="none" extrusionOk="0">
                        <a:moveTo>
                          <a:pt x="0" y="0"/>
                        </a:moveTo>
                        <a:cubicBezTo>
                          <a:pt x="73158" y="-675"/>
                          <a:pt x="226855" y="10298"/>
                          <a:pt x="305116" y="0"/>
                        </a:cubicBezTo>
                        <a:cubicBezTo>
                          <a:pt x="383377" y="-10298"/>
                          <a:pt x="770422" y="31465"/>
                          <a:pt x="1207198" y="0"/>
                        </a:cubicBezTo>
                        <a:cubicBezTo>
                          <a:pt x="1643974" y="-31465"/>
                          <a:pt x="1737827" y="10763"/>
                          <a:pt x="1870494" y="0"/>
                        </a:cubicBezTo>
                        <a:cubicBezTo>
                          <a:pt x="2003161" y="-10763"/>
                          <a:pt x="2024967" y="9149"/>
                          <a:pt x="2175610" y="0"/>
                        </a:cubicBezTo>
                        <a:cubicBezTo>
                          <a:pt x="2326253" y="-9149"/>
                          <a:pt x="2610803" y="-22820"/>
                          <a:pt x="2838905" y="0"/>
                        </a:cubicBezTo>
                        <a:cubicBezTo>
                          <a:pt x="3067008" y="22820"/>
                          <a:pt x="3492740" y="3217"/>
                          <a:pt x="3740987" y="0"/>
                        </a:cubicBezTo>
                        <a:cubicBezTo>
                          <a:pt x="3989234" y="-3217"/>
                          <a:pt x="4121837" y="-24704"/>
                          <a:pt x="4284890" y="0"/>
                        </a:cubicBezTo>
                        <a:cubicBezTo>
                          <a:pt x="4447943" y="24704"/>
                          <a:pt x="4647842" y="-20636"/>
                          <a:pt x="4828792" y="0"/>
                        </a:cubicBezTo>
                        <a:cubicBezTo>
                          <a:pt x="5009742" y="20636"/>
                          <a:pt x="5346880" y="-30392"/>
                          <a:pt x="5492088" y="0"/>
                        </a:cubicBezTo>
                        <a:cubicBezTo>
                          <a:pt x="5637296" y="30392"/>
                          <a:pt x="6089863" y="-33571"/>
                          <a:pt x="6274776" y="0"/>
                        </a:cubicBezTo>
                        <a:cubicBezTo>
                          <a:pt x="6459689" y="33571"/>
                          <a:pt x="6808621" y="-16332"/>
                          <a:pt x="7057465" y="0"/>
                        </a:cubicBezTo>
                        <a:cubicBezTo>
                          <a:pt x="7306309" y="16332"/>
                          <a:pt x="7585691" y="-32219"/>
                          <a:pt x="7840154" y="0"/>
                        </a:cubicBezTo>
                        <a:cubicBezTo>
                          <a:pt x="8094617" y="32219"/>
                          <a:pt x="8511846" y="-12555"/>
                          <a:pt x="8742236" y="0"/>
                        </a:cubicBezTo>
                        <a:cubicBezTo>
                          <a:pt x="8972626" y="12555"/>
                          <a:pt x="9140119" y="4566"/>
                          <a:pt x="9405532" y="0"/>
                        </a:cubicBezTo>
                        <a:cubicBezTo>
                          <a:pt x="9670945" y="-4566"/>
                          <a:pt x="9904221" y="-24767"/>
                          <a:pt x="10188221" y="0"/>
                        </a:cubicBezTo>
                        <a:cubicBezTo>
                          <a:pt x="10472221" y="24767"/>
                          <a:pt x="10542934" y="-16868"/>
                          <a:pt x="10851516" y="0"/>
                        </a:cubicBezTo>
                        <a:cubicBezTo>
                          <a:pt x="11160099" y="16868"/>
                          <a:pt x="11469207" y="-20395"/>
                          <a:pt x="11939321" y="0"/>
                        </a:cubicBezTo>
                        <a:cubicBezTo>
                          <a:pt x="11939306" y="9838"/>
                          <a:pt x="11938937" y="13178"/>
                          <a:pt x="11939321" y="20117"/>
                        </a:cubicBezTo>
                        <a:cubicBezTo>
                          <a:pt x="11492108" y="20264"/>
                          <a:pt x="11434356" y="-19702"/>
                          <a:pt x="11037239" y="20117"/>
                        </a:cubicBezTo>
                        <a:cubicBezTo>
                          <a:pt x="10640122" y="59936"/>
                          <a:pt x="10645338" y="43816"/>
                          <a:pt x="10493337" y="20117"/>
                        </a:cubicBezTo>
                        <a:cubicBezTo>
                          <a:pt x="10341336" y="-3582"/>
                          <a:pt x="10162737" y="21123"/>
                          <a:pt x="9949434" y="20117"/>
                        </a:cubicBezTo>
                        <a:cubicBezTo>
                          <a:pt x="9736131" y="19111"/>
                          <a:pt x="9631939" y="8460"/>
                          <a:pt x="9405532" y="20117"/>
                        </a:cubicBezTo>
                        <a:cubicBezTo>
                          <a:pt x="9179125" y="31774"/>
                          <a:pt x="8919001" y="35312"/>
                          <a:pt x="8622843" y="20117"/>
                        </a:cubicBezTo>
                        <a:cubicBezTo>
                          <a:pt x="8326685" y="4922"/>
                          <a:pt x="8256595" y="48409"/>
                          <a:pt x="7959547" y="20117"/>
                        </a:cubicBezTo>
                        <a:cubicBezTo>
                          <a:pt x="7662499" y="-8175"/>
                          <a:pt x="7779119" y="8670"/>
                          <a:pt x="7654431" y="20117"/>
                        </a:cubicBezTo>
                        <a:cubicBezTo>
                          <a:pt x="7529743" y="31564"/>
                          <a:pt x="7342316" y="3986"/>
                          <a:pt x="7110529" y="20117"/>
                        </a:cubicBezTo>
                        <a:cubicBezTo>
                          <a:pt x="6878742" y="36248"/>
                          <a:pt x="6505038" y="32039"/>
                          <a:pt x="6327840" y="20117"/>
                        </a:cubicBezTo>
                        <a:cubicBezTo>
                          <a:pt x="6150642" y="8195"/>
                          <a:pt x="5996284" y="29502"/>
                          <a:pt x="5903331" y="20117"/>
                        </a:cubicBezTo>
                        <a:cubicBezTo>
                          <a:pt x="5810378" y="10732"/>
                          <a:pt x="5272684" y="21202"/>
                          <a:pt x="5001249" y="20117"/>
                        </a:cubicBezTo>
                        <a:cubicBezTo>
                          <a:pt x="4729814" y="19032"/>
                          <a:pt x="4280423" y="-21044"/>
                          <a:pt x="4099167" y="20117"/>
                        </a:cubicBezTo>
                        <a:cubicBezTo>
                          <a:pt x="3917911" y="61278"/>
                          <a:pt x="3667819" y="38267"/>
                          <a:pt x="3435871" y="20117"/>
                        </a:cubicBezTo>
                        <a:cubicBezTo>
                          <a:pt x="3203923" y="1967"/>
                          <a:pt x="2777213" y="12246"/>
                          <a:pt x="2533789" y="20117"/>
                        </a:cubicBezTo>
                        <a:cubicBezTo>
                          <a:pt x="2290365" y="27988"/>
                          <a:pt x="2026444" y="892"/>
                          <a:pt x="1870494" y="20117"/>
                        </a:cubicBezTo>
                        <a:cubicBezTo>
                          <a:pt x="1714545" y="39342"/>
                          <a:pt x="1313678" y="45004"/>
                          <a:pt x="1087805" y="20117"/>
                        </a:cubicBezTo>
                        <a:cubicBezTo>
                          <a:pt x="861932" y="-4770"/>
                          <a:pt x="921252" y="6933"/>
                          <a:pt x="782689" y="20117"/>
                        </a:cubicBezTo>
                        <a:cubicBezTo>
                          <a:pt x="644126" y="33301"/>
                          <a:pt x="158009" y="7036"/>
                          <a:pt x="0" y="20117"/>
                        </a:cubicBezTo>
                        <a:cubicBezTo>
                          <a:pt x="937" y="13121"/>
                          <a:pt x="-815" y="8545"/>
                          <a:pt x="0" y="0"/>
                        </a:cubicBezTo>
                        <a:close/>
                      </a:path>
                      <a:path w="11939321" h="20117" stroke="0" extrusionOk="0">
                        <a:moveTo>
                          <a:pt x="0" y="0"/>
                        </a:moveTo>
                        <a:cubicBezTo>
                          <a:pt x="247372" y="26844"/>
                          <a:pt x="282034" y="-13975"/>
                          <a:pt x="543902" y="0"/>
                        </a:cubicBezTo>
                        <a:cubicBezTo>
                          <a:pt x="805770" y="13975"/>
                          <a:pt x="736149" y="2963"/>
                          <a:pt x="849018" y="0"/>
                        </a:cubicBezTo>
                        <a:cubicBezTo>
                          <a:pt x="961887" y="-2963"/>
                          <a:pt x="1357065" y="19918"/>
                          <a:pt x="1751100" y="0"/>
                        </a:cubicBezTo>
                        <a:cubicBezTo>
                          <a:pt x="2145135" y="-19918"/>
                          <a:pt x="2119676" y="2119"/>
                          <a:pt x="2295003" y="0"/>
                        </a:cubicBezTo>
                        <a:cubicBezTo>
                          <a:pt x="2470330" y="-2119"/>
                          <a:pt x="2653430" y="-27087"/>
                          <a:pt x="2838905" y="0"/>
                        </a:cubicBezTo>
                        <a:cubicBezTo>
                          <a:pt x="3024380" y="27087"/>
                          <a:pt x="3296444" y="-16628"/>
                          <a:pt x="3740987" y="0"/>
                        </a:cubicBezTo>
                        <a:cubicBezTo>
                          <a:pt x="4185530" y="16628"/>
                          <a:pt x="4076134" y="-15067"/>
                          <a:pt x="4165496" y="0"/>
                        </a:cubicBezTo>
                        <a:cubicBezTo>
                          <a:pt x="4254858" y="15067"/>
                          <a:pt x="4730197" y="-22860"/>
                          <a:pt x="5067578" y="0"/>
                        </a:cubicBezTo>
                        <a:cubicBezTo>
                          <a:pt x="5404959" y="22860"/>
                          <a:pt x="5553122" y="33076"/>
                          <a:pt x="5969660" y="0"/>
                        </a:cubicBezTo>
                        <a:cubicBezTo>
                          <a:pt x="6386198" y="-33076"/>
                          <a:pt x="6494087" y="-30025"/>
                          <a:pt x="6632956" y="0"/>
                        </a:cubicBezTo>
                        <a:cubicBezTo>
                          <a:pt x="6771825" y="30025"/>
                          <a:pt x="7214856" y="-18867"/>
                          <a:pt x="7535038" y="0"/>
                        </a:cubicBezTo>
                        <a:cubicBezTo>
                          <a:pt x="7855220" y="18867"/>
                          <a:pt x="7931446" y="7080"/>
                          <a:pt x="8078941" y="0"/>
                        </a:cubicBezTo>
                        <a:cubicBezTo>
                          <a:pt x="8226436" y="-7080"/>
                          <a:pt x="8443946" y="-2089"/>
                          <a:pt x="8622843" y="0"/>
                        </a:cubicBezTo>
                        <a:cubicBezTo>
                          <a:pt x="8801740" y="2089"/>
                          <a:pt x="9200639" y="-34531"/>
                          <a:pt x="9405532" y="0"/>
                        </a:cubicBezTo>
                        <a:cubicBezTo>
                          <a:pt x="9610425" y="34531"/>
                          <a:pt x="9682028" y="-2241"/>
                          <a:pt x="9949434" y="0"/>
                        </a:cubicBezTo>
                        <a:cubicBezTo>
                          <a:pt x="10216840" y="2241"/>
                          <a:pt x="10601028" y="-42695"/>
                          <a:pt x="10851516" y="0"/>
                        </a:cubicBezTo>
                        <a:cubicBezTo>
                          <a:pt x="11102004" y="42695"/>
                          <a:pt x="11657578" y="-9280"/>
                          <a:pt x="11939321" y="0"/>
                        </a:cubicBezTo>
                        <a:cubicBezTo>
                          <a:pt x="11939205" y="8502"/>
                          <a:pt x="11939384" y="11003"/>
                          <a:pt x="11939321" y="20117"/>
                        </a:cubicBezTo>
                        <a:cubicBezTo>
                          <a:pt x="11688210" y="22094"/>
                          <a:pt x="11382396" y="19881"/>
                          <a:pt x="11156632" y="20117"/>
                        </a:cubicBezTo>
                        <a:cubicBezTo>
                          <a:pt x="10930868" y="20353"/>
                          <a:pt x="10850064" y="20721"/>
                          <a:pt x="10732123" y="20117"/>
                        </a:cubicBezTo>
                        <a:cubicBezTo>
                          <a:pt x="10614182" y="19513"/>
                          <a:pt x="10036676" y="45020"/>
                          <a:pt x="9830041" y="20117"/>
                        </a:cubicBezTo>
                        <a:cubicBezTo>
                          <a:pt x="9623406" y="-4786"/>
                          <a:pt x="9324454" y="35015"/>
                          <a:pt x="9166745" y="20117"/>
                        </a:cubicBezTo>
                        <a:cubicBezTo>
                          <a:pt x="9009036" y="5219"/>
                          <a:pt x="8840248" y="37344"/>
                          <a:pt x="8742236" y="20117"/>
                        </a:cubicBezTo>
                        <a:cubicBezTo>
                          <a:pt x="8644224" y="2890"/>
                          <a:pt x="8343429" y="7821"/>
                          <a:pt x="8078941" y="20117"/>
                        </a:cubicBezTo>
                        <a:cubicBezTo>
                          <a:pt x="7814453" y="32413"/>
                          <a:pt x="7874180" y="16939"/>
                          <a:pt x="7773825" y="20117"/>
                        </a:cubicBezTo>
                        <a:cubicBezTo>
                          <a:pt x="7673470" y="23295"/>
                          <a:pt x="7570923" y="13564"/>
                          <a:pt x="7468709" y="20117"/>
                        </a:cubicBezTo>
                        <a:cubicBezTo>
                          <a:pt x="7366495" y="26670"/>
                          <a:pt x="7112440" y="1333"/>
                          <a:pt x="6805413" y="20117"/>
                        </a:cubicBezTo>
                        <a:cubicBezTo>
                          <a:pt x="6498386" y="38901"/>
                          <a:pt x="6498383" y="-125"/>
                          <a:pt x="6380904" y="20117"/>
                        </a:cubicBezTo>
                        <a:cubicBezTo>
                          <a:pt x="6263425" y="40359"/>
                          <a:pt x="5943822" y="-17284"/>
                          <a:pt x="5598215" y="20117"/>
                        </a:cubicBezTo>
                        <a:cubicBezTo>
                          <a:pt x="5252608" y="57518"/>
                          <a:pt x="5339076" y="35440"/>
                          <a:pt x="5173706" y="20117"/>
                        </a:cubicBezTo>
                        <a:cubicBezTo>
                          <a:pt x="5008336" y="4794"/>
                          <a:pt x="4573120" y="31432"/>
                          <a:pt x="4391017" y="20117"/>
                        </a:cubicBezTo>
                        <a:cubicBezTo>
                          <a:pt x="4208914" y="8802"/>
                          <a:pt x="4195285" y="33439"/>
                          <a:pt x="4085901" y="20117"/>
                        </a:cubicBezTo>
                        <a:cubicBezTo>
                          <a:pt x="3976517" y="6795"/>
                          <a:pt x="3578912" y="9706"/>
                          <a:pt x="3303212" y="20117"/>
                        </a:cubicBezTo>
                        <a:cubicBezTo>
                          <a:pt x="3027512" y="30528"/>
                          <a:pt x="3025176" y="30868"/>
                          <a:pt x="2878703" y="20117"/>
                        </a:cubicBezTo>
                        <a:cubicBezTo>
                          <a:pt x="2732230" y="9366"/>
                          <a:pt x="2657649" y="34642"/>
                          <a:pt x="2573587" y="20117"/>
                        </a:cubicBezTo>
                        <a:cubicBezTo>
                          <a:pt x="2489525" y="5592"/>
                          <a:pt x="2268410" y="38873"/>
                          <a:pt x="2149078" y="20117"/>
                        </a:cubicBezTo>
                        <a:cubicBezTo>
                          <a:pt x="2029746" y="1361"/>
                          <a:pt x="1755998" y="7967"/>
                          <a:pt x="1366389" y="20117"/>
                        </a:cubicBezTo>
                        <a:cubicBezTo>
                          <a:pt x="976780" y="32267"/>
                          <a:pt x="1146893" y="11502"/>
                          <a:pt x="941880" y="20117"/>
                        </a:cubicBezTo>
                        <a:cubicBezTo>
                          <a:pt x="736867" y="28732"/>
                          <a:pt x="699203" y="22997"/>
                          <a:pt x="636764" y="20117"/>
                        </a:cubicBezTo>
                        <a:cubicBezTo>
                          <a:pt x="574325" y="17237"/>
                          <a:pt x="297942" y="24211"/>
                          <a:pt x="0" y="20117"/>
                        </a:cubicBezTo>
                        <a:cubicBezTo>
                          <a:pt x="-952" y="14912"/>
                          <a:pt x="346" y="9920"/>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D6BFD668-E88F-CB39-691D-C81467113B77}"/>
              </a:ext>
            </a:extLst>
          </p:cNvPr>
          <p:cNvSpPr>
            <a:spLocks noGrp="1"/>
          </p:cNvSpPr>
          <p:nvPr>
            <p:ph type="body" idx="1"/>
          </p:nvPr>
        </p:nvSpPr>
        <p:spPr>
          <a:xfrm>
            <a:off x="922019" y="1845109"/>
            <a:ext cx="11939321" cy="5528395"/>
          </a:xfrm>
        </p:spPr>
        <p:txBody>
          <a:bodyPr>
            <a:normAutofit/>
          </a:bodyPr>
          <a:lstStyle/>
          <a:p>
            <a:pPr algn="just" fontAlgn="base">
              <a:spcAft>
                <a:spcPts val="600"/>
              </a:spcAft>
            </a:pPr>
            <a:r>
              <a:rPr lang="en-US" sz="3600" dirty="0">
                <a:latin typeface="Georgia" panose="02040502050405020303" pitchFamily="18" charset="0"/>
              </a:rPr>
              <a:t>According to Charles T. </a:t>
            </a:r>
            <a:r>
              <a:rPr lang="en-US" sz="3600" dirty="0" err="1">
                <a:latin typeface="Georgia" panose="02040502050405020303" pitchFamily="18" charset="0"/>
              </a:rPr>
              <a:t>Homgreen</a:t>
            </a:r>
            <a:r>
              <a:rPr lang="en-US" sz="3600" dirty="0">
                <a:latin typeface="Georgia" panose="02040502050405020303" pitchFamily="18" charset="0"/>
              </a:rPr>
              <a:t>, “Capital Budgeting is long-term planning for making and financing proposed capital outlays.”</a:t>
            </a:r>
          </a:p>
          <a:p>
            <a:pPr algn="just" fontAlgn="base">
              <a:spcAft>
                <a:spcPts val="600"/>
              </a:spcAft>
            </a:pPr>
            <a:r>
              <a:rPr lang="en-US" sz="3600" dirty="0">
                <a:latin typeface="Georgia" panose="02040502050405020303" pitchFamily="18" charset="0"/>
              </a:rPr>
              <a:t>As per Richards and </a:t>
            </a:r>
            <a:r>
              <a:rPr lang="en-US" sz="3600" dirty="0" err="1">
                <a:latin typeface="Georgia" panose="02040502050405020303" pitchFamily="18" charset="0"/>
              </a:rPr>
              <a:t>Greenlaw</a:t>
            </a:r>
            <a:r>
              <a:rPr lang="en-US" sz="3600" dirty="0">
                <a:latin typeface="Georgia" panose="02040502050405020303" pitchFamily="18" charset="0"/>
              </a:rPr>
              <a:t>, “The capital budgeting generally refers to acquiring inputs and long-run returns.”</a:t>
            </a:r>
          </a:p>
          <a:p>
            <a:pPr algn="just" fontAlgn="base">
              <a:spcAft>
                <a:spcPts val="600"/>
              </a:spcAft>
            </a:pPr>
            <a:r>
              <a:rPr lang="en-US" sz="3600" dirty="0">
                <a:latin typeface="Georgia" panose="02040502050405020303" pitchFamily="18" charset="0"/>
              </a:rPr>
              <a:t>Joel Dean, “Capital Budgeting is a kind of thinking that is necessary to design and carry through the systematic program for investing stockholders’ money.”</a:t>
            </a:r>
          </a:p>
          <a:p>
            <a:pPr algn="just">
              <a:spcAft>
                <a:spcPts val="600"/>
              </a:spcAft>
            </a:pPr>
            <a:endParaRPr lang="en-US" sz="3600" dirty="0"/>
          </a:p>
        </p:txBody>
      </p:sp>
      <p:sp>
        <p:nvSpPr>
          <p:cNvPr id="5" name="Slide Number Placeholder 4">
            <a:extLst>
              <a:ext uri="{FF2B5EF4-FFF2-40B4-BE49-F238E27FC236}">
                <a16:creationId xmlns:a16="http://schemas.microsoft.com/office/drawing/2014/main" id="{AA517F95-640B-A6BA-5630-FAF6D4F2355B}"/>
              </a:ext>
            </a:extLst>
          </p:cNvPr>
          <p:cNvSpPr>
            <a:spLocks noGrp="1"/>
          </p:cNvSpPr>
          <p:nvPr>
            <p:ph type="sldNum" sz="quarter" idx="7"/>
          </p:nvPr>
        </p:nvSpPr>
        <p:spPr>
          <a:xfrm>
            <a:off x="15439475" y="7030056"/>
            <a:ext cx="312420" cy="192360"/>
          </a:xfrm>
        </p:spPr>
        <p:txBody>
          <a:bodyPr/>
          <a:lstStyle/>
          <a:p>
            <a:pPr marL="116839">
              <a:lnSpc>
                <a:spcPts val="1535"/>
              </a:lnSpc>
              <a:spcAft>
                <a:spcPts val="600"/>
              </a:spcAft>
            </a:pPr>
            <a:fld id="{81D60167-4931-47E6-BA6A-407CBD079E47}" type="slidenum">
              <a:rPr lang="en-US" spc="-5"/>
              <a:pPr marL="116839">
                <a:lnSpc>
                  <a:spcPts val="1535"/>
                </a:lnSpc>
                <a:spcAft>
                  <a:spcPts val="600"/>
                </a:spcAft>
              </a:pPr>
              <a:t>6</a:t>
            </a:fld>
            <a:endParaRPr lang="en-US" spc="-5"/>
          </a:p>
        </p:txBody>
      </p:sp>
      <p:sp>
        <p:nvSpPr>
          <p:cNvPr id="6" name="Date Placeholder 5">
            <a:extLst>
              <a:ext uri="{FF2B5EF4-FFF2-40B4-BE49-F238E27FC236}">
                <a16:creationId xmlns:a16="http://schemas.microsoft.com/office/drawing/2014/main" id="{7BAD0BA8-B205-00AC-45B7-0F2844B72DE8}"/>
              </a:ext>
            </a:extLst>
          </p:cNvPr>
          <p:cNvSpPr>
            <a:spLocks noGrp="1"/>
          </p:cNvSpPr>
          <p:nvPr>
            <p:ph type="dt" sz="half" idx="6"/>
          </p:nvPr>
        </p:nvSpPr>
        <p:spPr/>
        <p:txBody>
          <a:bodyPr/>
          <a:lstStyle/>
          <a:p>
            <a:fld id="{FED7C6E7-1396-49BB-85EE-350AC2D76B95}" type="datetime1">
              <a:rPr lang="en-US" smtClean="0"/>
              <a:t>4/16/2025</a:t>
            </a:fld>
            <a:endParaRPr lang="en-US"/>
          </a:p>
        </p:txBody>
      </p:sp>
    </p:spTree>
    <p:extLst>
      <p:ext uri="{BB962C8B-B14F-4D97-AF65-F5344CB8AC3E}">
        <p14:creationId xmlns:p14="http://schemas.microsoft.com/office/powerpoint/2010/main" val="2501490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23578" y="321385"/>
            <a:ext cx="12582821" cy="6516311"/>
          </a:xfrm>
        </p:spPr>
        <p:txBody>
          <a:bodyPr/>
          <a:lstStyle/>
          <a:p>
            <a:pPr marL="355600" marR="572135" indent="-342900" algn="just">
              <a:spcBef>
                <a:spcPts val="100"/>
              </a:spcBef>
              <a:buClr>
                <a:srgbClr val="98FF66"/>
              </a:buClr>
              <a:buFont typeface="Wingdings"/>
              <a:buChar char=""/>
              <a:tabLst>
                <a:tab pos="354965" algn="l"/>
                <a:tab pos="355600" algn="l"/>
              </a:tabLst>
            </a:pPr>
            <a:r>
              <a:rPr lang="en-US" sz="3600" spc="-5" dirty="0">
                <a:latin typeface="Arial"/>
                <a:cs typeface="Arial"/>
              </a:rPr>
              <a:t>Capital </a:t>
            </a:r>
            <a:r>
              <a:rPr lang="en-US" sz="3600" dirty="0">
                <a:latin typeface="Arial"/>
                <a:cs typeface="Arial"/>
              </a:rPr>
              <a:t>budgeting consists </a:t>
            </a:r>
            <a:r>
              <a:rPr lang="en-US" sz="3600" spc="-5" dirty="0">
                <a:latin typeface="Arial"/>
                <a:cs typeface="Arial"/>
              </a:rPr>
              <a:t>in </a:t>
            </a:r>
            <a:r>
              <a:rPr lang="en-US" sz="3600" dirty="0">
                <a:latin typeface="Arial"/>
                <a:cs typeface="Arial"/>
              </a:rPr>
              <a:t>planning  development of available capital </a:t>
            </a:r>
            <a:r>
              <a:rPr lang="en-US" sz="3600" spc="-5" dirty="0">
                <a:latin typeface="Arial"/>
                <a:cs typeface="Arial"/>
              </a:rPr>
              <a:t>for the  </a:t>
            </a:r>
            <a:r>
              <a:rPr lang="en-US" sz="3600" dirty="0">
                <a:latin typeface="Arial"/>
                <a:cs typeface="Arial"/>
              </a:rPr>
              <a:t>purpose of </a:t>
            </a:r>
            <a:r>
              <a:rPr lang="en-US" sz="3600" spc="-5" dirty="0" err="1">
                <a:latin typeface="Arial"/>
                <a:cs typeface="Arial"/>
              </a:rPr>
              <a:t>maximising</a:t>
            </a:r>
            <a:r>
              <a:rPr lang="en-US" sz="3600" spc="-5" dirty="0">
                <a:latin typeface="Arial"/>
                <a:cs typeface="Arial"/>
              </a:rPr>
              <a:t> </a:t>
            </a:r>
            <a:r>
              <a:rPr lang="en-US" sz="3600" dirty="0">
                <a:latin typeface="Arial"/>
                <a:cs typeface="Arial"/>
              </a:rPr>
              <a:t>the </a:t>
            </a:r>
            <a:r>
              <a:rPr lang="en-US" sz="3600" spc="-5" dirty="0">
                <a:latin typeface="Arial"/>
                <a:cs typeface="Arial"/>
              </a:rPr>
              <a:t>long term  profitability </a:t>
            </a:r>
            <a:r>
              <a:rPr lang="en-US" sz="3600" dirty="0">
                <a:latin typeface="Arial"/>
                <a:cs typeface="Arial"/>
              </a:rPr>
              <a:t>of the concern”                          –</a:t>
            </a:r>
            <a:r>
              <a:rPr lang="en-US" sz="3600" spc="-5" dirty="0">
                <a:latin typeface="Arial"/>
                <a:cs typeface="Arial"/>
              </a:rPr>
              <a:t> </a:t>
            </a:r>
            <a:r>
              <a:rPr lang="en-US" sz="3600" dirty="0">
                <a:latin typeface="Arial"/>
                <a:cs typeface="Arial"/>
              </a:rPr>
              <a:t>Lynch</a:t>
            </a:r>
          </a:p>
          <a:p>
            <a:pPr marL="355600" indent="-342900" algn="just">
              <a:spcBef>
                <a:spcPts val="790"/>
              </a:spcBef>
              <a:buClr>
                <a:srgbClr val="98FF66"/>
              </a:buClr>
              <a:buFont typeface="Wingdings"/>
              <a:buChar char=""/>
              <a:tabLst>
                <a:tab pos="354965" algn="l"/>
                <a:tab pos="355600" algn="l"/>
              </a:tabLst>
            </a:pPr>
            <a:r>
              <a:rPr lang="en-US" sz="3600" spc="-5" dirty="0">
                <a:latin typeface="Arial"/>
                <a:cs typeface="Arial"/>
              </a:rPr>
              <a:t>The main </a:t>
            </a:r>
            <a:r>
              <a:rPr lang="en-US" sz="3600" dirty="0">
                <a:latin typeface="Arial"/>
                <a:cs typeface="Arial"/>
              </a:rPr>
              <a:t>features of capital budgeting</a:t>
            </a:r>
            <a:r>
              <a:rPr lang="en-US" sz="3600" spc="-45" dirty="0">
                <a:latin typeface="Arial"/>
                <a:cs typeface="Arial"/>
              </a:rPr>
              <a:t> </a:t>
            </a:r>
            <a:r>
              <a:rPr lang="en-US" sz="3600" dirty="0">
                <a:latin typeface="Arial"/>
                <a:cs typeface="Arial"/>
              </a:rPr>
              <a:t>are</a:t>
            </a:r>
          </a:p>
          <a:p>
            <a:pPr marL="355600" lvl="1" algn="just">
              <a:spcBef>
                <a:spcPts val="800"/>
              </a:spcBef>
              <a:buClr>
                <a:srgbClr val="000000"/>
              </a:buClr>
              <a:buAutoNum type="alphaLcPeriod"/>
              <a:tabLst>
                <a:tab pos="807720" algn="l"/>
              </a:tabLst>
            </a:pPr>
            <a:r>
              <a:rPr lang="en-US" sz="3600" spc="-5" dirty="0">
                <a:solidFill>
                  <a:schemeClr val="tx1"/>
                </a:solidFill>
                <a:latin typeface="Arial"/>
                <a:cs typeface="Arial"/>
              </a:rPr>
              <a:t> potentially large </a:t>
            </a:r>
            <a:r>
              <a:rPr lang="en-US" sz="3600" dirty="0">
                <a:solidFill>
                  <a:schemeClr val="tx1"/>
                </a:solidFill>
                <a:latin typeface="Arial"/>
                <a:cs typeface="Arial"/>
              </a:rPr>
              <a:t>anticipated</a:t>
            </a:r>
            <a:r>
              <a:rPr lang="en-US" sz="3600" spc="10" dirty="0">
                <a:solidFill>
                  <a:schemeClr val="tx1"/>
                </a:solidFill>
                <a:latin typeface="Arial"/>
                <a:cs typeface="Arial"/>
              </a:rPr>
              <a:t> </a:t>
            </a:r>
            <a:r>
              <a:rPr lang="en-US" sz="3600" dirty="0">
                <a:solidFill>
                  <a:schemeClr val="tx1"/>
                </a:solidFill>
                <a:latin typeface="Arial"/>
                <a:cs typeface="Arial"/>
              </a:rPr>
              <a:t>benefits</a:t>
            </a:r>
          </a:p>
          <a:p>
            <a:pPr marL="803275" lvl="1" indent="-452755" algn="just">
              <a:spcBef>
                <a:spcPts val="800"/>
              </a:spcBef>
              <a:buClr>
                <a:srgbClr val="000000"/>
              </a:buClr>
              <a:buAutoNum type="alphaLcPeriod"/>
              <a:tabLst>
                <a:tab pos="803910" algn="l"/>
              </a:tabLst>
            </a:pPr>
            <a:r>
              <a:rPr lang="en-US" sz="3600" dirty="0">
                <a:solidFill>
                  <a:schemeClr val="tx1"/>
                </a:solidFill>
                <a:latin typeface="Arial"/>
                <a:cs typeface="Arial"/>
              </a:rPr>
              <a:t>a </a:t>
            </a:r>
            <a:r>
              <a:rPr lang="en-US" sz="3600" spc="-5" dirty="0">
                <a:solidFill>
                  <a:schemeClr val="tx1"/>
                </a:solidFill>
                <a:latin typeface="Arial"/>
                <a:cs typeface="Arial"/>
              </a:rPr>
              <a:t>relatively </a:t>
            </a:r>
            <a:r>
              <a:rPr lang="en-US" sz="3600" dirty="0">
                <a:solidFill>
                  <a:schemeClr val="tx1"/>
                </a:solidFill>
                <a:latin typeface="Arial"/>
                <a:cs typeface="Arial"/>
              </a:rPr>
              <a:t>high degree of</a:t>
            </a:r>
            <a:r>
              <a:rPr lang="en-US" sz="3600" spc="-10" dirty="0">
                <a:solidFill>
                  <a:schemeClr val="tx1"/>
                </a:solidFill>
                <a:latin typeface="Arial"/>
                <a:cs typeface="Arial"/>
              </a:rPr>
              <a:t> </a:t>
            </a:r>
            <a:r>
              <a:rPr lang="en-US" sz="3600" dirty="0">
                <a:solidFill>
                  <a:schemeClr val="tx1"/>
                </a:solidFill>
                <a:latin typeface="Arial"/>
                <a:cs typeface="Arial"/>
              </a:rPr>
              <a:t>risk</a:t>
            </a:r>
          </a:p>
          <a:p>
            <a:pPr marL="355600" marR="259715" lvl="1" indent="-5080" algn="just">
              <a:spcBef>
                <a:spcPts val="800"/>
              </a:spcBef>
              <a:buClr>
                <a:srgbClr val="000000"/>
              </a:buClr>
              <a:buAutoNum type="alphaLcPeriod"/>
              <a:tabLst>
                <a:tab pos="781050" algn="l"/>
              </a:tabLst>
            </a:pPr>
            <a:r>
              <a:rPr lang="en-US" sz="3600" spc="-5" dirty="0">
                <a:solidFill>
                  <a:schemeClr val="tx1"/>
                </a:solidFill>
                <a:latin typeface="Arial"/>
                <a:cs typeface="Arial"/>
              </a:rPr>
              <a:t>  relatively </a:t>
            </a:r>
            <a:r>
              <a:rPr lang="en-US" sz="3600" dirty="0">
                <a:solidFill>
                  <a:schemeClr val="tx1"/>
                </a:solidFill>
                <a:latin typeface="Arial"/>
                <a:cs typeface="Arial"/>
              </a:rPr>
              <a:t>long </a:t>
            </a:r>
            <a:r>
              <a:rPr lang="en-US" sz="3600" spc="-10" dirty="0">
                <a:solidFill>
                  <a:schemeClr val="tx1"/>
                </a:solidFill>
                <a:latin typeface="Arial"/>
                <a:cs typeface="Arial"/>
              </a:rPr>
              <a:t>time </a:t>
            </a:r>
            <a:r>
              <a:rPr lang="en-US" sz="3600" dirty="0">
                <a:solidFill>
                  <a:schemeClr val="tx1"/>
                </a:solidFill>
                <a:latin typeface="Arial"/>
                <a:cs typeface="Arial"/>
              </a:rPr>
              <a:t>period between the  </a:t>
            </a:r>
            <a:r>
              <a:rPr lang="en-US" sz="3600" spc="-5" dirty="0">
                <a:solidFill>
                  <a:schemeClr val="tx1"/>
                </a:solidFill>
                <a:latin typeface="Arial"/>
                <a:cs typeface="Arial"/>
              </a:rPr>
              <a:t>initial </a:t>
            </a:r>
            <a:r>
              <a:rPr lang="en-US" sz="3600" dirty="0">
                <a:solidFill>
                  <a:schemeClr val="tx1"/>
                </a:solidFill>
                <a:latin typeface="Arial"/>
                <a:cs typeface="Arial"/>
              </a:rPr>
              <a:t>outlay and the anticipated</a:t>
            </a:r>
            <a:r>
              <a:rPr lang="en-US" sz="3600" spc="-25" dirty="0">
                <a:solidFill>
                  <a:schemeClr val="tx1"/>
                </a:solidFill>
                <a:latin typeface="Arial"/>
                <a:cs typeface="Arial"/>
              </a:rPr>
              <a:t> </a:t>
            </a:r>
            <a:r>
              <a:rPr lang="en-US" sz="3600" dirty="0">
                <a:solidFill>
                  <a:schemeClr val="tx1"/>
                </a:solidFill>
                <a:latin typeface="Arial"/>
                <a:cs typeface="Arial"/>
              </a:rPr>
              <a:t>return.							- </a:t>
            </a:r>
            <a:r>
              <a:rPr lang="en-US" sz="3600" dirty="0">
                <a:latin typeface="Arial"/>
                <a:cs typeface="Arial"/>
              </a:rPr>
              <a:t>Oster</a:t>
            </a:r>
            <a:r>
              <a:rPr lang="en-US" sz="3600" spc="-25" dirty="0">
                <a:latin typeface="Arial"/>
                <a:cs typeface="Arial"/>
              </a:rPr>
              <a:t> </a:t>
            </a:r>
            <a:r>
              <a:rPr lang="en-US" sz="3600" dirty="0">
                <a:latin typeface="Arial"/>
                <a:cs typeface="Arial"/>
              </a:rPr>
              <a:t>Young</a:t>
            </a:r>
          </a:p>
          <a:p>
            <a:pPr marL="355600" marR="259715" lvl="1" indent="-5080" algn="just">
              <a:spcBef>
                <a:spcPts val="800"/>
              </a:spcBef>
              <a:buClr>
                <a:srgbClr val="000000"/>
              </a:buClr>
              <a:tabLst>
                <a:tab pos="781050" algn="l"/>
              </a:tabLst>
            </a:pPr>
            <a:r>
              <a:rPr lang="en-US" sz="3600" spc="-5" dirty="0">
                <a:latin typeface="Arial"/>
                <a:cs typeface="Arial"/>
              </a:rPr>
              <a:t>Capital </a:t>
            </a:r>
            <a:r>
              <a:rPr lang="en-US" sz="3600" dirty="0">
                <a:latin typeface="Arial"/>
                <a:cs typeface="Arial"/>
              </a:rPr>
              <a:t>budgeting </a:t>
            </a:r>
            <a:r>
              <a:rPr lang="en-US" sz="3600" spc="-10" dirty="0">
                <a:latin typeface="Arial"/>
                <a:cs typeface="Arial"/>
              </a:rPr>
              <a:t>is </a:t>
            </a:r>
            <a:r>
              <a:rPr lang="en-US" sz="3600" spc="-5" dirty="0">
                <a:latin typeface="Arial"/>
                <a:cs typeface="Arial"/>
              </a:rPr>
              <a:t>long term </a:t>
            </a:r>
            <a:r>
              <a:rPr lang="en-US" sz="3600" dirty="0">
                <a:latin typeface="Arial"/>
                <a:cs typeface="Arial"/>
              </a:rPr>
              <a:t>planning for  </a:t>
            </a:r>
            <a:r>
              <a:rPr lang="en-US" sz="3600" spc="-5" dirty="0">
                <a:latin typeface="Arial"/>
                <a:cs typeface="Arial"/>
              </a:rPr>
              <a:t>making </a:t>
            </a:r>
            <a:r>
              <a:rPr lang="en-US" sz="3600" dirty="0">
                <a:latin typeface="Arial"/>
                <a:cs typeface="Arial"/>
              </a:rPr>
              <a:t>and financing proposed capital  outlays”.- </a:t>
            </a:r>
            <a:r>
              <a:rPr lang="en-US" sz="3600" spc="-5" dirty="0">
                <a:latin typeface="Arial"/>
                <a:cs typeface="Arial"/>
              </a:rPr>
              <a:t>Charles </a:t>
            </a:r>
            <a:r>
              <a:rPr lang="en-US" sz="3600" dirty="0">
                <a:latin typeface="Arial"/>
                <a:cs typeface="Arial"/>
              </a:rPr>
              <a:t>T</a:t>
            </a:r>
            <a:r>
              <a:rPr lang="en-US" sz="3600" spc="-5" dirty="0">
                <a:latin typeface="Arial"/>
                <a:cs typeface="Arial"/>
              </a:rPr>
              <a:t> </a:t>
            </a:r>
            <a:r>
              <a:rPr lang="en-US" sz="3600" dirty="0" err="1">
                <a:latin typeface="Arial"/>
                <a:cs typeface="Arial"/>
              </a:rPr>
              <a:t>Horngreen</a:t>
            </a:r>
            <a:r>
              <a:rPr lang="en-US" sz="3600" dirty="0">
                <a:latin typeface="Arial"/>
                <a:cs typeface="Arial"/>
              </a:rPr>
              <a:t>. 	</a:t>
            </a:r>
          </a:p>
          <a:p>
            <a:pPr marL="4072890" algn="just">
              <a:spcBef>
                <a:spcPts val="790"/>
              </a:spcBef>
              <a:buFontTx/>
              <a:buChar char="-"/>
            </a:pPr>
            <a:endParaRPr lang="en-US" sz="3600" dirty="0">
              <a:latin typeface="Arial"/>
              <a:cs typeface="Arial"/>
            </a:endParaRPr>
          </a:p>
          <a:p>
            <a:pPr algn="just"/>
            <a:endParaRPr lang="en-US" sz="2000" dirty="0"/>
          </a:p>
        </p:txBody>
      </p:sp>
      <p:sp>
        <p:nvSpPr>
          <p:cNvPr id="5" name="Slide Number Placeholder 4"/>
          <p:cNvSpPr>
            <a:spLocks noGrp="1"/>
          </p:cNvSpPr>
          <p:nvPr>
            <p:ph type="sldNum" sz="quarter" idx="7"/>
          </p:nvPr>
        </p:nvSpPr>
        <p:spPr>
          <a:xfrm>
            <a:off x="15439475" y="7030056"/>
            <a:ext cx="312420" cy="192360"/>
          </a:xfrm>
        </p:spPr>
        <p:txBody>
          <a:bodyPr/>
          <a:lstStyle/>
          <a:p>
            <a:pPr marL="116839">
              <a:lnSpc>
                <a:spcPts val="1535"/>
              </a:lnSpc>
            </a:pPr>
            <a:fld id="{81D60167-4931-47E6-BA6A-407CBD079E47}" type="slidenum">
              <a:rPr lang="en-US" spc="-5"/>
              <a:pPr marL="116839">
                <a:lnSpc>
                  <a:spcPts val="1535"/>
                </a:lnSpc>
              </a:pPr>
              <a:t>7</a:t>
            </a:fld>
            <a:endParaRPr lang="en-US" spc="-5" dirty="0"/>
          </a:p>
        </p:txBody>
      </p:sp>
      <p:sp>
        <p:nvSpPr>
          <p:cNvPr id="2" name="Date Placeholder 1">
            <a:extLst>
              <a:ext uri="{FF2B5EF4-FFF2-40B4-BE49-F238E27FC236}">
                <a16:creationId xmlns:a16="http://schemas.microsoft.com/office/drawing/2014/main" id="{475DDE8E-67C6-6B1D-C65A-C0931E6EE80E}"/>
              </a:ext>
            </a:extLst>
          </p:cNvPr>
          <p:cNvSpPr>
            <a:spLocks noGrp="1"/>
          </p:cNvSpPr>
          <p:nvPr>
            <p:ph type="dt" sz="half" idx="6"/>
          </p:nvPr>
        </p:nvSpPr>
        <p:spPr/>
        <p:txBody>
          <a:bodyPr/>
          <a:lstStyle/>
          <a:p>
            <a:fld id="{8E9DA667-F394-4301-B1B1-27944F219518}" type="datetime1">
              <a:rPr lang="en-US" smtClean="0"/>
              <a:t>4/16/2025</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4A32C-1F84-B9AF-7CE2-2ADDBC4B28CD}"/>
              </a:ext>
            </a:extLst>
          </p:cNvPr>
          <p:cNvSpPr>
            <a:spLocks noGrp="1"/>
          </p:cNvSpPr>
          <p:nvPr>
            <p:ph type="title"/>
          </p:nvPr>
        </p:nvSpPr>
        <p:spPr>
          <a:xfrm>
            <a:off x="2705100" y="495300"/>
            <a:ext cx="8001000" cy="523220"/>
          </a:xfrm>
        </p:spPr>
        <p:txBody>
          <a:bodyPr/>
          <a:lstStyle/>
          <a:p>
            <a:r>
              <a:rPr lang="en-US" b="1" i="0" dirty="0">
                <a:solidFill>
                  <a:srgbClr val="424142"/>
                </a:solidFill>
                <a:effectLst/>
                <a:latin typeface="Georgia" panose="02040502050405020303" pitchFamily="18" charset="0"/>
              </a:rPr>
              <a:t>Significance of capital budgeting</a:t>
            </a:r>
            <a:endParaRPr lang="en-US" dirty="0"/>
          </a:p>
        </p:txBody>
      </p:sp>
      <p:sp>
        <p:nvSpPr>
          <p:cNvPr id="3" name="Text Placeholder 2">
            <a:extLst>
              <a:ext uri="{FF2B5EF4-FFF2-40B4-BE49-F238E27FC236}">
                <a16:creationId xmlns:a16="http://schemas.microsoft.com/office/drawing/2014/main" id="{6816A293-2E66-AFA5-4B27-16096307D1AD}"/>
              </a:ext>
            </a:extLst>
          </p:cNvPr>
          <p:cNvSpPr>
            <a:spLocks noGrp="1"/>
          </p:cNvSpPr>
          <p:nvPr>
            <p:ph type="body" idx="1"/>
          </p:nvPr>
        </p:nvSpPr>
        <p:spPr>
          <a:xfrm>
            <a:off x="523578" y="1210881"/>
            <a:ext cx="12506621" cy="6647974"/>
          </a:xfrm>
        </p:spPr>
        <p:txBody>
          <a:bodyPr/>
          <a:lstStyle/>
          <a:p>
            <a:pPr algn="just" fontAlgn="base"/>
            <a:r>
              <a:rPr lang="en-US" sz="3600" b="1" dirty="0">
                <a:latin typeface="Georgia" panose="02040502050405020303" pitchFamily="18" charset="0"/>
              </a:rPr>
              <a:t>(a) Long-term Applications</a:t>
            </a:r>
            <a:endParaRPr lang="en-US" sz="3600" dirty="0">
              <a:latin typeface="Georgia" panose="02040502050405020303" pitchFamily="18" charset="0"/>
            </a:endParaRPr>
          </a:p>
          <a:p>
            <a:pPr algn="just" fontAlgn="base"/>
            <a:r>
              <a:rPr lang="en-US" sz="3600" dirty="0">
                <a:latin typeface="Georgia" panose="02040502050405020303" pitchFamily="18" charset="0"/>
              </a:rPr>
              <a:t>Implies that capital budgeting decisions are helpful for an organization in the long run as these decisions have a direct impact on the cost structure and prospects of the organization. In addition, these decisions affect the organization’s growth rate.</a:t>
            </a:r>
          </a:p>
          <a:p>
            <a:pPr algn="just" fontAlgn="base"/>
            <a:r>
              <a:rPr lang="en-US" sz="3600" b="1" dirty="0">
                <a:latin typeface="Georgia" panose="02040502050405020303" pitchFamily="18" charset="0"/>
              </a:rPr>
              <a:t>(b) Competitive Position of an Organization</a:t>
            </a:r>
            <a:endParaRPr lang="en-US" sz="3600" dirty="0">
              <a:latin typeface="Georgia" panose="02040502050405020303" pitchFamily="18" charset="0"/>
            </a:endParaRPr>
          </a:p>
          <a:p>
            <a:pPr algn="just" fontAlgn="base"/>
            <a:r>
              <a:rPr lang="en-US" sz="3600" dirty="0">
                <a:latin typeface="Georgia" panose="02040502050405020303" pitchFamily="18" charset="0"/>
              </a:rPr>
              <a:t>Refers to the fact that an organization can plan its investment in various fixed assets through capital budgeting. In addition, capital investment decisions help the organization to determine its profits in future. </a:t>
            </a:r>
          </a:p>
          <a:p>
            <a:pPr algn="just"/>
            <a:endParaRPr lang="en-US" sz="3600" dirty="0"/>
          </a:p>
        </p:txBody>
      </p:sp>
      <p:sp>
        <p:nvSpPr>
          <p:cNvPr id="5" name="Slide Number Placeholder 4">
            <a:extLst>
              <a:ext uri="{FF2B5EF4-FFF2-40B4-BE49-F238E27FC236}">
                <a16:creationId xmlns:a16="http://schemas.microsoft.com/office/drawing/2014/main" id="{1249C9DD-1944-3DDF-DAF1-F7E082380DB9}"/>
              </a:ext>
            </a:extLst>
          </p:cNvPr>
          <p:cNvSpPr>
            <a:spLocks noGrp="1"/>
          </p:cNvSpPr>
          <p:nvPr>
            <p:ph type="sldNum" sz="quarter" idx="7"/>
          </p:nvPr>
        </p:nvSpPr>
        <p:spPr>
          <a:xfrm>
            <a:off x="15439475" y="7030056"/>
            <a:ext cx="312420" cy="192360"/>
          </a:xfrm>
        </p:spPr>
        <p:txBody>
          <a:bodyPr/>
          <a:lstStyle/>
          <a:p>
            <a:pPr marL="116839">
              <a:lnSpc>
                <a:spcPts val="1535"/>
              </a:lnSpc>
            </a:pPr>
            <a:fld id="{81D60167-4931-47E6-BA6A-407CBD079E47}" type="slidenum">
              <a:rPr lang="en-US" spc="-5"/>
              <a:pPr marL="116839">
                <a:lnSpc>
                  <a:spcPts val="1535"/>
                </a:lnSpc>
              </a:pPr>
              <a:t>8</a:t>
            </a:fld>
            <a:endParaRPr lang="en-US" spc="-5" dirty="0"/>
          </a:p>
        </p:txBody>
      </p:sp>
      <p:sp>
        <p:nvSpPr>
          <p:cNvPr id="6" name="Date Placeholder 5">
            <a:extLst>
              <a:ext uri="{FF2B5EF4-FFF2-40B4-BE49-F238E27FC236}">
                <a16:creationId xmlns:a16="http://schemas.microsoft.com/office/drawing/2014/main" id="{12D3BBEA-FF82-C51C-9956-CD01D3D55E1F}"/>
              </a:ext>
            </a:extLst>
          </p:cNvPr>
          <p:cNvSpPr>
            <a:spLocks noGrp="1"/>
          </p:cNvSpPr>
          <p:nvPr>
            <p:ph type="dt" sz="half" idx="6"/>
          </p:nvPr>
        </p:nvSpPr>
        <p:spPr/>
        <p:txBody>
          <a:bodyPr/>
          <a:lstStyle/>
          <a:p>
            <a:fld id="{EE658128-BA18-4614-B346-FC449553895B}" type="datetime1">
              <a:rPr lang="en-US" smtClean="0"/>
              <a:t>4/16/2025</a:t>
            </a:fld>
            <a:endParaRPr lang="en-US"/>
          </a:p>
        </p:txBody>
      </p:sp>
    </p:spTree>
    <p:extLst>
      <p:ext uri="{BB962C8B-B14F-4D97-AF65-F5344CB8AC3E}">
        <p14:creationId xmlns:p14="http://schemas.microsoft.com/office/powerpoint/2010/main" val="1630429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5DC0A56-7874-50ED-AB90-BE3C6EA0D806}"/>
              </a:ext>
            </a:extLst>
          </p:cNvPr>
          <p:cNvSpPr>
            <a:spLocks noGrp="1"/>
          </p:cNvSpPr>
          <p:nvPr>
            <p:ph type="body" idx="1"/>
          </p:nvPr>
        </p:nvSpPr>
        <p:spPr>
          <a:xfrm>
            <a:off x="376090" y="170914"/>
            <a:ext cx="12659020" cy="7201972"/>
          </a:xfrm>
        </p:spPr>
        <p:txBody>
          <a:bodyPr/>
          <a:lstStyle/>
          <a:p>
            <a:pPr algn="just"/>
            <a:r>
              <a:rPr lang="en-US" sz="3600" b="1" dirty="0">
                <a:latin typeface="Georgia" panose="02040502050405020303" pitchFamily="18" charset="0"/>
              </a:rPr>
              <a:t>(c) Cash Forecasting:</a:t>
            </a:r>
          </a:p>
          <a:p>
            <a:pPr algn="just" fontAlgn="base"/>
            <a:r>
              <a:rPr lang="en-US" sz="3600" dirty="0">
                <a:latin typeface="Georgia" panose="02040502050405020303" pitchFamily="18" charset="0"/>
              </a:rPr>
              <a:t>Implies that an organization needs a large amount of funds for its investment decisions. With the help of capital budgeting, an organization is aware of the required amount of cash, thus, ensures the availability of cash at the right time.</a:t>
            </a:r>
          </a:p>
          <a:p>
            <a:pPr algn="just" fontAlgn="base"/>
            <a:r>
              <a:rPr lang="en-US" sz="3600" b="1" dirty="0">
                <a:latin typeface="Georgia" panose="02040502050405020303" pitchFamily="18" charset="0"/>
              </a:rPr>
              <a:t>(d) Maximization of Wealth:</a:t>
            </a:r>
            <a:endParaRPr lang="en-US" sz="3600" dirty="0">
              <a:latin typeface="Georgia" panose="02040502050405020303" pitchFamily="18" charset="0"/>
            </a:endParaRPr>
          </a:p>
          <a:p>
            <a:pPr algn="just" fontAlgn="base"/>
            <a:r>
              <a:rPr lang="en-US" sz="3600" dirty="0">
                <a:latin typeface="Georgia" panose="02040502050405020303" pitchFamily="18" charset="0"/>
              </a:rPr>
              <a:t>Refers to the fact that the long-term investment decisions of an organization helps in safeguarding the interest of shareholders in the organization. If an organization has invested in a planned manner, shareholders would also be keen to invest in the organization. This helps in maximizing the wealth of the organization. Capital budgeting helps an organization in many ways. </a:t>
            </a:r>
            <a:endParaRPr lang="en-US" sz="3600" dirty="0"/>
          </a:p>
        </p:txBody>
      </p:sp>
      <p:sp>
        <p:nvSpPr>
          <p:cNvPr id="5" name="Slide Number Placeholder 4">
            <a:extLst>
              <a:ext uri="{FF2B5EF4-FFF2-40B4-BE49-F238E27FC236}">
                <a16:creationId xmlns:a16="http://schemas.microsoft.com/office/drawing/2014/main" id="{09EA1F31-2203-A3F3-0A03-B984B171B434}"/>
              </a:ext>
            </a:extLst>
          </p:cNvPr>
          <p:cNvSpPr>
            <a:spLocks noGrp="1"/>
          </p:cNvSpPr>
          <p:nvPr>
            <p:ph type="sldNum" sz="quarter" idx="7"/>
          </p:nvPr>
        </p:nvSpPr>
        <p:spPr>
          <a:xfrm>
            <a:off x="15439475" y="7030056"/>
            <a:ext cx="312420" cy="192360"/>
          </a:xfrm>
        </p:spPr>
        <p:txBody>
          <a:bodyPr/>
          <a:lstStyle/>
          <a:p>
            <a:pPr marL="116839">
              <a:lnSpc>
                <a:spcPts val="1535"/>
              </a:lnSpc>
            </a:pPr>
            <a:fld id="{81D60167-4931-47E6-BA6A-407CBD079E47}" type="slidenum">
              <a:rPr lang="en-US" spc="-5"/>
              <a:pPr marL="116839">
                <a:lnSpc>
                  <a:spcPts val="1535"/>
                </a:lnSpc>
              </a:pPr>
              <a:t>9</a:t>
            </a:fld>
            <a:endParaRPr lang="en-US" spc="-5" dirty="0"/>
          </a:p>
        </p:txBody>
      </p:sp>
      <p:sp>
        <p:nvSpPr>
          <p:cNvPr id="2" name="Date Placeholder 1">
            <a:extLst>
              <a:ext uri="{FF2B5EF4-FFF2-40B4-BE49-F238E27FC236}">
                <a16:creationId xmlns:a16="http://schemas.microsoft.com/office/drawing/2014/main" id="{1863F4DC-F41F-3B40-F7C3-A1E2A583CC47}"/>
              </a:ext>
            </a:extLst>
          </p:cNvPr>
          <p:cNvSpPr>
            <a:spLocks noGrp="1"/>
          </p:cNvSpPr>
          <p:nvPr>
            <p:ph type="dt" sz="half" idx="6"/>
          </p:nvPr>
        </p:nvSpPr>
        <p:spPr/>
        <p:txBody>
          <a:bodyPr/>
          <a:lstStyle/>
          <a:p>
            <a:fld id="{05FAD366-4D10-41CB-BAD4-74F662641690}" type="datetime1">
              <a:rPr lang="en-US" smtClean="0"/>
              <a:t>4/16/2025</a:t>
            </a:fld>
            <a:endParaRPr lang="en-US"/>
          </a:p>
        </p:txBody>
      </p:sp>
    </p:spTree>
    <p:extLst>
      <p:ext uri="{BB962C8B-B14F-4D97-AF65-F5344CB8AC3E}">
        <p14:creationId xmlns:p14="http://schemas.microsoft.com/office/powerpoint/2010/main" val="40554601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806</TotalTime>
  <Words>3592</Words>
  <Application>Microsoft Office PowerPoint</Application>
  <PresentationFormat>Custom</PresentationFormat>
  <Paragraphs>625</Paragraphs>
  <Slides>47</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47</vt:i4>
      </vt:variant>
    </vt:vector>
  </HeadingPairs>
  <TitlesOfParts>
    <vt:vector size="56" baseType="lpstr">
      <vt:lpstr>Arial</vt:lpstr>
      <vt:lpstr>Calibri</vt:lpstr>
      <vt:lpstr>Calibri-Bold</vt:lpstr>
      <vt:lpstr>Georgia</vt:lpstr>
      <vt:lpstr>Times New Roman</vt:lpstr>
      <vt:lpstr>Trebuchet MS</vt:lpstr>
      <vt:lpstr>Verdana</vt:lpstr>
      <vt:lpstr>Wingdings</vt:lpstr>
      <vt:lpstr>Office Theme</vt:lpstr>
      <vt:lpstr>Capital Budgeting</vt:lpstr>
      <vt:lpstr>Contents</vt:lpstr>
      <vt:lpstr>Definition of Budget</vt:lpstr>
      <vt:lpstr>Budget Sector</vt:lpstr>
      <vt:lpstr>Capital Budgeting</vt:lpstr>
      <vt:lpstr>Capital Budgeting</vt:lpstr>
      <vt:lpstr>PowerPoint Presentation</vt:lpstr>
      <vt:lpstr>Significance of capital budgeting</vt:lpstr>
      <vt:lpstr>PowerPoint Presentation</vt:lpstr>
      <vt:lpstr>PowerPoint Presentation</vt:lpstr>
      <vt:lpstr>Capital Budgeting: Project Categorization</vt:lpstr>
      <vt:lpstr>PowerPoint Presentation</vt:lpstr>
      <vt:lpstr>Availability of funds Structure of capital Taxation policy Government policy Lending policies of financial institutions Immediate need of the project Earnings Capital return Economical value of the project Working capital Accounting practice Trend of earnings</vt:lpstr>
      <vt:lpstr>PowerPoint Presentation</vt:lpstr>
      <vt:lpstr>PowerPoint Presentation</vt:lpstr>
      <vt:lpstr>Practical Problems Initial Investment-100000</vt:lpstr>
      <vt:lpstr>PowerPoint Presentation</vt:lpstr>
      <vt:lpstr>Practical Problems</vt:lpstr>
      <vt:lpstr>Project A: Initial Investment- 300</vt:lpstr>
      <vt:lpstr>Solution</vt:lpstr>
      <vt:lpstr>Pay-Back Period Method</vt:lpstr>
      <vt:lpstr>PowerPoint Presentation</vt:lpstr>
      <vt:lpstr>Numerical for Calculating ARR</vt:lpstr>
      <vt:lpstr>PowerPoint Presentation</vt:lpstr>
      <vt:lpstr>ARR</vt:lpstr>
      <vt:lpstr>PowerPoint Presentation</vt:lpstr>
      <vt:lpstr>4. Net present value method </vt:lpstr>
      <vt:lpstr>Discounting Criteria: Net Present Value</vt:lpstr>
      <vt:lpstr>Discounting Criteria: Profitability Index</vt:lpstr>
      <vt:lpstr>6. Internal Rate of Return</vt:lpstr>
      <vt:lpstr>PowerPoint Presentation</vt:lpstr>
      <vt:lpstr>Numerical Problems</vt:lpstr>
      <vt:lpstr>Computation of non discounting pay-back period</vt:lpstr>
      <vt:lpstr>Computation of discounted pay-back period</vt:lpstr>
      <vt:lpstr>PowerPoint Presentation</vt:lpstr>
      <vt:lpstr>Computation of NPV and PI</vt:lpstr>
      <vt:lpstr>PowerPoint Presentation</vt:lpstr>
      <vt:lpstr>Computation of IRR Contd..</vt:lpstr>
      <vt:lpstr>PowerPoint Presentation</vt:lpstr>
      <vt:lpstr>Conclusions</vt:lpstr>
      <vt:lpstr>Q1</vt:lpstr>
      <vt:lpstr>Q.2</vt:lpstr>
      <vt:lpstr>Q.3</vt:lpstr>
      <vt:lpstr>THANK YOU!</vt:lpstr>
      <vt:lpstr>1. Application of FinTech in Disruptive Business World 2. Causes of Insolvent of Silicon Valley Bank: What Next? 3. Why Economic Collapsed: A case analysis of Pakistan 4. Cryptocurrency and Tax Regime in India 5. Merger and Acquisition of HDFC and HDFC Bank 6. Industry 5.0 and Sustainable development Goals 7. Green Banking and Customer Satisfaction: A New outlook 8. Social Entrepreneurship and Sustainable Business 9. Creativepreneurship and Need in present Disruptive Era 10. SWOT/PESTAL analysis of Any company 11. Green Finance and Advantages in Present Disruptive Scenario. 12. Role of Green or Carbon Free Accounting and Prospects </vt:lpstr>
      <vt:lpstr>Tutorial IV Q1. Describe the eight steps of capital budgeting with suitable example.  Q.2 Give the difference between ARR and NPV method of budgeting. Q.3 Next page</vt:lpstr>
      <vt:lpstr>Q.3 The initial investment of the Johnson Infra project is Rs. 115,000 (crores); the expected cash inflows of the project are given below. Calculate the discounted NPV and profitability index @ 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Capital Budgeting</dc:title>
  <dc:creator>Manish</dc:creator>
  <cp:lastModifiedBy>Manish Dadhich</cp:lastModifiedBy>
  <cp:revision>62</cp:revision>
  <dcterms:created xsi:type="dcterms:W3CDTF">2018-06-19T10:15:53Z</dcterms:created>
  <dcterms:modified xsi:type="dcterms:W3CDTF">2025-04-16T04:38:09Z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2016-03-15T00:00:00Z</vt:filetime>
  </property>
  <property fmtid="{D5CDD505-2E9C-101B-9397-08002B2CF9AE}" pid="3" name="Creator">
    <vt:lpwstr>Microsoft® PowerPoint® 2013</vt:lpwstr>
  </property>
  <property fmtid="{D5CDD505-2E9C-101B-9397-08002B2CF9AE}" pid="4" name="LastSaved">
    <vt:filetime>2018-06-19T00:00:00Z</vt:filetime>
  </property>
</Properties>
</file>