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252BE-CB27-F75C-F47C-DC2ADF37E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FABD59-52A7-4FA0-25FB-EA0280EA07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044DD1-28CD-4471-CFBB-BF3B95732DC5}"/>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5" name="Footer Placeholder 4">
            <a:extLst>
              <a:ext uri="{FF2B5EF4-FFF2-40B4-BE49-F238E27FC236}">
                <a16:creationId xmlns:a16="http://schemas.microsoft.com/office/drawing/2014/main" id="{7783803B-14F2-4F20-B7D7-70447A82CB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EB07BE-FE24-B4E5-4CC0-E306E57C97C3}"/>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3954460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AFBF6-CCF7-E337-760B-B7BED38018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9CC4D8-FBD2-8676-D46C-1AEA4FA7A2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1E0149-3653-BA27-DA6D-8FDA68395F4E}"/>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5" name="Footer Placeholder 4">
            <a:extLst>
              <a:ext uri="{FF2B5EF4-FFF2-40B4-BE49-F238E27FC236}">
                <a16:creationId xmlns:a16="http://schemas.microsoft.com/office/drawing/2014/main" id="{65D8F0F3-A5CE-8D0E-73F9-8AB23F6D79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928C1-64A2-CDFE-C00B-502696AFAEFE}"/>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70550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214716-8AC0-0375-EFA5-D5F5EA3C61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AF6CA1-2F1E-2A14-DE49-759148F36E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CA2BC3-2A82-6AD8-BE0C-F8C00A6A23AB}"/>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5" name="Footer Placeholder 4">
            <a:extLst>
              <a:ext uri="{FF2B5EF4-FFF2-40B4-BE49-F238E27FC236}">
                <a16:creationId xmlns:a16="http://schemas.microsoft.com/office/drawing/2014/main" id="{5DDD63A3-E2AD-B197-BC57-B9EDA910DC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71C1C9-DCDC-31BF-2C10-F68349E02751}"/>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314659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925E2-0F8B-3D65-B2E9-8F8E7E01B2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0F0DB4-CDF8-F291-B18D-CFD3DA0819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BE0411-04B3-597B-A4B5-014E2DB429C3}"/>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5" name="Footer Placeholder 4">
            <a:extLst>
              <a:ext uri="{FF2B5EF4-FFF2-40B4-BE49-F238E27FC236}">
                <a16:creationId xmlns:a16="http://schemas.microsoft.com/office/drawing/2014/main" id="{E87F914F-9162-8963-431A-6579D703ED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C5570-FA0B-CC32-3BE5-9F427621EC5D}"/>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4041484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5BCF9-2DE0-A04A-0D53-885E0F1A72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8D7955-878B-4C64-2086-0691B43F89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A82540-AD4F-F4C2-9E7D-A3AED220B5CA}"/>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5" name="Footer Placeholder 4">
            <a:extLst>
              <a:ext uri="{FF2B5EF4-FFF2-40B4-BE49-F238E27FC236}">
                <a16:creationId xmlns:a16="http://schemas.microsoft.com/office/drawing/2014/main" id="{7C0B3148-5CDD-3E3A-2BDF-E2860B5536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06C277-ABFD-CF2B-BFE8-86E8D7A00F9C}"/>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1786517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24AB0-C301-FD56-BA63-F30B08D55A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DA175F-A4A0-7FA6-C798-9D5AC3297A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E96DAF-1801-18DE-AA39-E3EECEF0A6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C39A10-DCBD-DD70-3D3D-A2C1BAE85ADF}"/>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6" name="Footer Placeholder 5">
            <a:extLst>
              <a:ext uri="{FF2B5EF4-FFF2-40B4-BE49-F238E27FC236}">
                <a16:creationId xmlns:a16="http://schemas.microsoft.com/office/drawing/2014/main" id="{5177116A-F1F8-DD3C-1129-E284DA197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DB09A7-D105-4929-61E8-A7C48687828A}"/>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2394699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2306C-8416-198C-8134-494E7CFE42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F2D7E0-8A1B-8BF6-19D3-EF09DD7E64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B1BEA0-D24D-1270-ED9D-1928F85033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40BA0F-C0A7-6F26-1B4A-E527779D6F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DA0E92-948E-387E-B510-F30DB1643A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71CCDC-69FD-20DB-C0DC-ADB3C6045A17}"/>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8" name="Footer Placeholder 7">
            <a:extLst>
              <a:ext uri="{FF2B5EF4-FFF2-40B4-BE49-F238E27FC236}">
                <a16:creationId xmlns:a16="http://schemas.microsoft.com/office/drawing/2014/main" id="{35AC935D-0979-426D-C42D-68ABE0EEC5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B475AA-7142-E359-540E-519FC1A80A6E}"/>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4170041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B31E-DFB9-DFDF-BE47-07059FA1934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58A6AC-844F-B85F-F5DE-C5FA8816BC64}"/>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4" name="Footer Placeholder 3">
            <a:extLst>
              <a:ext uri="{FF2B5EF4-FFF2-40B4-BE49-F238E27FC236}">
                <a16:creationId xmlns:a16="http://schemas.microsoft.com/office/drawing/2014/main" id="{FC34BC2A-CD54-BC03-F2C8-A470BD2FD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EEDA15-A282-3BE9-B94B-A6888626602D}"/>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2969257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2506D-0D40-D85F-1F85-CD39BDC73BFB}"/>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3" name="Footer Placeholder 2">
            <a:extLst>
              <a:ext uri="{FF2B5EF4-FFF2-40B4-BE49-F238E27FC236}">
                <a16:creationId xmlns:a16="http://schemas.microsoft.com/office/drawing/2014/main" id="{1CBAB3B1-5EE3-0C12-09E4-4BCAFC879D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6E1557-9BAC-6B27-244E-E046EE0A1F63}"/>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2317483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064AD-5315-9A6B-65E0-F37A1DAEA4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F8B778-175D-69E7-A115-C8920527D2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7EF50D-7365-88B7-557E-7D3E62AD2B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0A4F76-6C82-B89D-2E44-8FE3ACF219AB}"/>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6" name="Footer Placeholder 5">
            <a:extLst>
              <a:ext uri="{FF2B5EF4-FFF2-40B4-BE49-F238E27FC236}">
                <a16:creationId xmlns:a16="http://schemas.microsoft.com/office/drawing/2014/main" id="{88EF2BB7-B872-2985-83CB-6BFC21AD5C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803AE-EE30-FC12-3455-78D23795F73B}"/>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1584912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1CE52-1CF7-4A43-9BE8-A151FF83B0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4E1291-E25E-4413-EFD5-6C2151532A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7C5B77-1B0A-D1D2-4A69-297252AF0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D1ED19-D836-462E-B2B4-ABD7FD3930B6}"/>
              </a:ext>
            </a:extLst>
          </p:cNvPr>
          <p:cNvSpPr>
            <a:spLocks noGrp="1"/>
          </p:cNvSpPr>
          <p:nvPr>
            <p:ph type="dt" sz="half" idx="10"/>
          </p:nvPr>
        </p:nvSpPr>
        <p:spPr/>
        <p:txBody>
          <a:bodyPr/>
          <a:lstStyle/>
          <a:p>
            <a:fld id="{2F1102D7-7171-4C86-8CBC-CE5D2CDA203C}" type="datetimeFigureOut">
              <a:rPr lang="en-US" smtClean="0"/>
              <a:t>8/9/2023</a:t>
            </a:fld>
            <a:endParaRPr lang="en-US"/>
          </a:p>
        </p:txBody>
      </p:sp>
      <p:sp>
        <p:nvSpPr>
          <p:cNvPr id="6" name="Footer Placeholder 5">
            <a:extLst>
              <a:ext uri="{FF2B5EF4-FFF2-40B4-BE49-F238E27FC236}">
                <a16:creationId xmlns:a16="http://schemas.microsoft.com/office/drawing/2014/main" id="{89F17EFB-F2A7-34F2-84D2-605E2DEE4B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82A9A9-4144-11AF-0641-C7767F158A0C}"/>
              </a:ext>
            </a:extLst>
          </p:cNvPr>
          <p:cNvSpPr>
            <a:spLocks noGrp="1"/>
          </p:cNvSpPr>
          <p:nvPr>
            <p:ph type="sldNum" sz="quarter" idx="12"/>
          </p:nvPr>
        </p:nvSpPr>
        <p:spPr/>
        <p:txBody>
          <a:bodyPr/>
          <a:lstStyle/>
          <a:p>
            <a:fld id="{CAE8F040-27DF-49D8-BA2E-6A47E7E08BE2}" type="slidenum">
              <a:rPr lang="en-US" smtClean="0"/>
              <a:t>‹#›</a:t>
            </a:fld>
            <a:endParaRPr lang="en-US"/>
          </a:p>
        </p:txBody>
      </p:sp>
    </p:spTree>
    <p:extLst>
      <p:ext uri="{BB962C8B-B14F-4D97-AF65-F5344CB8AC3E}">
        <p14:creationId xmlns:p14="http://schemas.microsoft.com/office/powerpoint/2010/main" val="19688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629CD5-7B21-F605-D780-D4B5D7A4D1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6388B6-D961-FA8A-1BFF-FE644EC619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46C341-1528-A4D5-1ACC-73AF889CE4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1102D7-7171-4C86-8CBC-CE5D2CDA203C}" type="datetimeFigureOut">
              <a:rPr lang="en-US" smtClean="0"/>
              <a:t>8/9/2023</a:t>
            </a:fld>
            <a:endParaRPr lang="en-US"/>
          </a:p>
        </p:txBody>
      </p:sp>
      <p:sp>
        <p:nvSpPr>
          <p:cNvPr id="5" name="Footer Placeholder 4">
            <a:extLst>
              <a:ext uri="{FF2B5EF4-FFF2-40B4-BE49-F238E27FC236}">
                <a16:creationId xmlns:a16="http://schemas.microsoft.com/office/drawing/2014/main" id="{AEB3E430-BEAA-1353-C4F9-29FDC1DC61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7EAF3F6-A9F0-A21F-E4AB-1D9CDB6A90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8F040-27DF-49D8-BA2E-6A47E7E08BE2}" type="slidenum">
              <a:rPr lang="en-US" smtClean="0"/>
              <a:t>‹#›</a:t>
            </a:fld>
            <a:endParaRPr lang="en-US"/>
          </a:p>
        </p:txBody>
      </p:sp>
    </p:spTree>
    <p:extLst>
      <p:ext uri="{BB962C8B-B14F-4D97-AF65-F5344CB8AC3E}">
        <p14:creationId xmlns:p14="http://schemas.microsoft.com/office/powerpoint/2010/main" val="2289842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3C11-CF59-13E6-AD4E-F0640552247C}"/>
              </a:ext>
            </a:extLst>
          </p:cNvPr>
          <p:cNvSpPr>
            <a:spLocks noGrp="1"/>
          </p:cNvSpPr>
          <p:nvPr>
            <p:ph type="ctrTitle"/>
          </p:nvPr>
        </p:nvSpPr>
        <p:spPr/>
        <p:txBody>
          <a:bodyPr/>
          <a:lstStyle/>
          <a:p>
            <a:r>
              <a:rPr lang="en-US" dirty="0"/>
              <a:t>Introduction to Behavior Finance	</a:t>
            </a:r>
          </a:p>
        </p:txBody>
      </p:sp>
      <p:sp>
        <p:nvSpPr>
          <p:cNvPr id="3" name="Subtitle 2">
            <a:extLst>
              <a:ext uri="{FF2B5EF4-FFF2-40B4-BE49-F238E27FC236}">
                <a16:creationId xmlns:a16="http://schemas.microsoft.com/office/drawing/2014/main" id="{D5EA61B2-DA01-52FF-95BB-A34ED4FBEB9C}"/>
              </a:ext>
            </a:extLst>
          </p:cNvPr>
          <p:cNvSpPr>
            <a:spLocks noGrp="1"/>
          </p:cNvSpPr>
          <p:nvPr>
            <p:ph type="subTitle" idx="1"/>
          </p:nvPr>
        </p:nvSpPr>
        <p:spPr/>
        <p:txBody>
          <a:bodyPr/>
          <a:lstStyle/>
          <a:p>
            <a:r>
              <a:rPr lang="en-US" dirty="0"/>
              <a:t>Dr. Manish Dadhich</a:t>
            </a:r>
          </a:p>
          <a:p>
            <a:r>
              <a:rPr lang="en-US" dirty="0"/>
              <a:t>Associate Professor</a:t>
            </a:r>
          </a:p>
          <a:p>
            <a:r>
              <a:rPr lang="en-US" dirty="0"/>
              <a:t>Sir </a:t>
            </a:r>
            <a:r>
              <a:rPr lang="en-US" dirty="0" err="1"/>
              <a:t>Padampat</a:t>
            </a:r>
            <a:r>
              <a:rPr lang="en-US" dirty="0"/>
              <a:t> Singhania University, Udaipur</a:t>
            </a:r>
          </a:p>
        </p:txBody>
      </p:sp>
    </p:spTree>
    <p:extLst>
      <p:ext uri="{BB962C8B-B14F-4D97-AF65-F5344CB8AC3E}">
        <p14:creationId xmlns:p14="http://schemas.microsoft.com/office/powerpoint/2010/main" val="933835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E2D16-1025-7BB8-E469-A7B3BA865835}"/>
              </a:ext>
            </a:extLst>
          </p:cNvPr>
          <p:cNvSpPr>
            <a:spLocks noGrp="1"/>
          </p:cNvSpPr>
          <p:nvPr>
            <p:ph type="title"/>
          </p:nvPr>
        </p:nvSpPr>
        <p:spPr>
          <a:xfrm>
            <a:off x="838200" y="365125"/>
            <a:ext cx="10515600" cy="808355"/>
          </a:xfrm>
        </p:spPr>
        <p:txBody>
          <a:bodyPr/>
          <a:lstStyle/>
          <a:p>
            <a:r>
              <a:rPr lang="en-US" b="1" dirty="0"/>
              <a:t>3. Market Anomalies</a:t>
            </a:r>
          </a:p>
        </p:txBody>
      </p:sp>
      <p:sp>
        <p:nvSpPr>
          <p:cNvPr id="3" name="Content Placeholder 2">
            <a:extLst>
              <a:ext uri="{FF2B5EF4-FFF2-40B4-BE49-F238E27FC236}">
                <a16:creationId xmlns:a16="http://schemas.microsoft.com/office/drawing/2014/main" id="{D49068F5-B016-6F1D-9845-C4917C51ADB2}"/>
              </a:ext>
            </a:extLst>
          </p:cNvPr>
          <p:cNvSpPr>
            <a:spLocks noGrp="1"/>
          </p:cNvSpPr>
          <p:nvPr>
            <p:ph idx="1"/>
          </p:nvPr>
        </p:nvSpPr>
        <p:spPr>
          <a:xfrm>
            <a:off x="838200" y="1173480"/>
            <a:ext cx="10515600" cy="5003483"/>
          </a:xfrm>
        </p:spPr>
        <p:txBody>
          <a:bodyPr>
            <a:normAutofit fontScale="92500" lnSpcReduction="10000"/>
          </a:bodyPr>
          <a:lstStyle/>
          <a:p>
            <a:pPr marL="0" marR="0" indent="0" algn="just">
              <a:lnSpc>
                <a:spcPct val="107000"/>
              </a:lnSpc>
              <a:spcBef>
                <a:spcPts val="0"/>
              </a:spcBef>
              <a:spcAft>
                <a:spcPts val="0"/>
              </a:spcAft>
              <a:buNone/>
            </a:pPr>
            <a:r>
              <a:rPr lang="en-US" kern="100" dirty="0">
                <a:latin typeface="Times New Roman" panose="02020603050405020304" pitchFamily="18" charset="0"/>
                <a:ea typeface="Calibri" panose="020F0502020204030204" pitchFamily="34" charset="0"/>
                <a:cs typeface="Mangal" panose="02040503050203030202" pitchFamily="18" charset="0"/>
              </a:rPr>
              <a:t>BF</a:t>
            </a:r>
            <a:r>
              <a:rPr lang="en-US" kern="100" dirty="0">
                <a:effectLst/>
                <a:latin typeface="Times New Roman" panose="02020603050405020304" pitchFamily="18" charset="0"/>
                <a:ea typeface="Calibri" panose="020F0502020204030204" pitchFamily="34" charset="0"/>
                <a:cs typeface="Mangal" panose="02040503050203030202" pitchFamily="18" charset="0"/>
              </a:rPr>
              <a:t> investigates market phenomena that cannot be adequately explained by traditional finance theories. These anomalies include observed patterns in asset prices and market behavior that contradict efficient market hypothesis assumptions. Examples of market anomalies studied in behavioral finance include:</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a. Momentum Effect: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tendency of assets that have performed well in the past to continue performing well in the future.</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b. Value Premium: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observation that value stocks (low price-to-book ratio) tend to outperform growth stocks (high price-to-book ratio) over the long term.</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c. Disposition Effect</a:t>
            </a:r>
            <a:r>
              <a:rPr lang="en-US" kern="100" dirty="0">
                <a:effectLst/>
                <a:latin typeface="Times New Roman" panose="02020603050405020304" pitchFamily="18" charset="0"/>
                <a:ea typeface="Calibri" panose="020F0502020204030204" pitchFamily="34" charset="0"/>
                <a:cs typeface="Mangal" panose="02040503050203030202" pitchFamily="18" charset="0"/>
              </a:rPr>
              <a:t>: The propensity of investors to hold on to losing investments too long while selling winning investments too quickly.</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endParaRPr lang="en-US" sz="4000" dirty="0"/>
          </a:p>
        </p:txBody>
      </p:sp>
    </p:spTree>
    <p:extLst>
      <p:ext uri="{BB962C8B-B14F-4D97-AF65-F5344CB8AC3E}">
        <p14:creationId xmlns:p14="http://schemas.microsoft.com/office/powerpoint/2010/main" val="2995326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5CB7F-E035-1A81-D980-915B21965606}"/>
              </a:ext>
            </a:extLst>
          </p:cNvPr>
          <p:cNvSpPr>
            <a:spLocks noGrp="1"/>
          </p:cNvSpPr>
          <p:nvPr>
            <p:ph type="title"/>
          </p:nvPr>
        </p:nvSpPr>
        <p:spPr>
          <a:xfrm>
            <a:off x="838200" y="365125"/>
            <a:ext cx="10515600" cy="838835"/>
          </a:xfrm>
        </p:spPr>
        <p:txBody>
          <a:bodyPr>
            <a:normAutofit/>
          </a:bodyPr>
          <a:lstStyle/>
          <a:p>
            <a:r>
              <a:rPr lang="en-US" sz="3600" b="1" dirty="0"/>
              <a:t>4. Emotional Influences</a:t>
            </a:r>
          </a:p>
        </p:txBody>
      </p:sp>
      <p:sp>
        <p:nvSpPr>
          <p:cNvPr id="3" name="Content Placeholder 2">
            <a:extLst>
              <a:ext uri="{FF2B5EF4-FFF2-40B4-BE49-F238E27FC236}">
                <a16:creationId xmlns:a16="http://schemas.microsoft.com/office/drawing/2014/main" id="{692FE193-B543-7298-6F5F-334AE89C1EAC}"/>
              </a:ext>
            </a:extLst>
          </p:cNvPr>
          <p:cNvSpPr>
            <a:spLocks noGrp="1"/>
          </p:cNvSpPr>
          <p:nvPr>
            <p:ph idx="1"/>
          </p:nvPr>
        </p:nvSpPr>
        <p:spPr>
          <a:xfrm>
            <a:off x="838200" y="1524000"/>
            <a:ext cx="10515600" cy="4652963"/>
          </a:xfrm>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Behavioral finance acknowledges the significant role of emotions in financial decision-making. Emotions such as fear, greed, regret, and excitement can drive investment choices and market behavior. Emotional influences can lead to impulsive actions, chasing trends, or panicking during market downturns.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2953032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B8BDF-6DD0-99A3-B57B-F0AD7626009F}"/>
              </a:ext>
            </a:extLst>
          </p:cNvPr>
          <p:cNvSpPr>
            <a:spLocks noGrp="1"/>
          </p:cNvSpPr>
          <p:nvPr>
            <p:ph type="title"/>
          </p:nvPr>
        </p:nvSpPr>
        <p:spPr/>
        <p:txBody>
          <a:bodyPr>
            <a:normAutofit/>
          </a:bodyPr>
          <a:lstStyle/>
          <a:p>
            <a:r>
              <a:rPr lang="en-US" sz="3600" b="1" dirty="0"/>
              <a:t>5. Prospect Theory</a:t>
            </a:r>
          </a:p>
        </p:txBody>
      </p:sp>
      <p:sp>
        <p:nvSpPr>
          <p:cNvPr id="3" name="Content Placeholder 2">
            <a:extLst>
              <a:ext uri="{FF2B5EF4-FFF2-40B4-BE49-F238E27FC236}">
                <a16:creationId xmlns:a16="http://schemas.microsoft.com/office/drawing/2014/main" id="{8D5A2667-7D69-E6C9-D081-9EF6B9B574A2}"/>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Prospect theory, developed by Daniel Kahneman and Amos Tversky, is a cornerstone of behavioral finance. It posits that individuals evaluate potential gains and losses relative to a reference point (usually the status quo) and that the pain of </a:t>
            </a:r>
            <a:r>
              <a:rPr lang="en-US" sz="3200" b="1" kern="100" dirty="0">
                <a:effectLst/>
                <a:latin typeface="Times New Roman" panose="02020603050405020304" pitchFamily="18" charset="0"/>
                <a:ea typeface="Calibri" panose="020F0502020204030204" pitchFamily="34" charset="0"/>
                <a:cs typeface="Mangal" panose="02040503050203030202" pitchFamily="18" charset="0"/>
              </a:rPr>
              <a:t>loss is more significant than the pleasure of an equivalent gain. </a:t>
            </a:r>
            <a:r>
              <a:rPr lang="en-US" sz="3200" kern="100" dirty="0">
                <a:effectLst/>
                <a:latin typeface="Times New Roman" panose="02020603050405020304" pitchFamily="18" charset="0"/>
                <a:ea typeface="Calibri" panose="020F0502020204030204" pitchFamily="34" charset="0"/>
                <a:cs typeface="Mangal" panose="02040503050203030202" pitchFamily="18" charset="0"/>
              </a:rPr>
              <a:t>Prospect theory helps explain why investors may act differently when facing gains versus losses.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3844337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1A88-8C0A-7D2D-AAC8-4CB46FFB9220}"/>
              </a:ext>
            </a:extLst>
          </p:cNvPr>
          <p:cNvSpPr>
            <a:spLocks noGrp="1"/>
          </p:cNvSpPr>
          <p:nvPr>
            <p:ph type="title"/>
          </p:nvPr>
        </p:nvSpPr>
        <p:spPr/>
        <p:txBody>
          <a:bodyPr>
            <a:normAutofit/>
          </a:bodyPr>
          <a:lstStyle/>
          <a:p>
            <a:r>
              <a:rPr lang="en-US" sz="4000" b="1" dirty="0"/>
              <a:t>Conclusion</a:t>
            </a:r>
          </a:p>
        </p:txBody>
      </p:sp>
      <p:sp>
        <p:nvSpPr>
          <p:cNvPr id="3" name="Content Placeholder 2">
            <a:extLst>
              <a:ext uri="{FF2B5EF4-FFF2-40B4-BE49-F238E27FC236}">
                <a16:creationId xmlns:a16="http://schemas.microsoft.com/office/drawing/2014/main" id="{4AF36ABB-E45A-A1CC-F420-440BF0EFA1C1}"/>
              </a:ext>
            </a:extLst>
          </p:cNvPr>
          <p:cNvSpPr>
            <a:spLocks noGrp="1"/>
          </p:cNvSpPr>
          <p:nvPr>
            <p:ph idx="1"/>
          </p:nvPr>
        </p:nvSpPr>
        <p:spPr>
          <a:xfrm>
            <a:off x="838200" y="1508760"/>
            <a:ext cx="10515600" cy="4668203"/>
          </a:xfrm>
        </p:spPr>
        <p:txBody>
          <a:bodyPr>
            <a:normAutofit/>
          </a:bodyPr>
          <a:lstStyle/>
          <a:p>
            <a:pPr marL="0" indent="0" algn="just">
              <a:buNone/>
            </a:pPr>
            <a:r>
              <a:rPr lang="en-US" sz="3200" dirty="0">
                <a:effectLst/>
                <a:latin typeface="Times New Roman" panose="02020603050405020304" pitchFamily="18" charset="0"/>
                <a:ea typeface="Calibri" panose="020F0502020204030204" pitchFamily="34" charset="0"/>
              </a:rPr>
              <a:t>The nature of behavioral finance is centered on understanding how psychological biases, cognitive errors, emotional factors, and market anomalies affect financial decision-making and market outcomes. </a:t>
            </a:r>
          </a:p>
          <a:p>
            <a:pPr marL="0" indent="0" algn="just">
              <a:buNone/>
            </a:pPr>
            <a:r>
              <a:rPr lang="en-US" sz="3200" dirty="0">
                <a:effectLst/>
                <a:latin typeface="Times New Roman" panose="02020603050405020304" pitchFamily="18" charset="0"/>
                <a:ea typeface="Calibri" panose="020F0502020204030204" pitchFamily="34" charset="0"/>
              </a:rPr>
              <a:t>By incorporating these elements, behavioral finance provides a more comprehensive and realistic perspective on the complexities of human behavior in financial matters, challenging the assumptions of traditional finance theories.</a:t>
            </a:r>
            <a:endParaRPr lang="en-US" sz="4400" dirty="0"/>
          </a:p>
        </p:txBody>
      </p:sp>
    </p:spTree>
    <p:extLst>
      <p:ext uri="{BB962C8B-B14F-4D97-AF65-F5344CB8AC3E}">
        <p14:creationId xmlns:p14="http://schemas.microsoft.com/office/powerpoint/2010/main" val="938546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68EB9-7EB0-3632-8A88-90C355F935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DBE891-356C-11EA-9F7D-033F020C3145}"/>
              </a:ext>
            </a:extLst>
          </p:cNvPr>
          <p:cNvSpPr>
            <a:spLocks noGrp="1"/>
          </p:cNvSpPr>
          <p:nvPr>
            <p:ph idx="1"/>
          </p:nvPr>
        </p:nvSpPr>
        <p:spPr/>
        <p:txBody>
          <a:bodyPr/>
          <a:lstStyle/>
          <a:p>
            <a:pPr marL="0" indent="0" algn="ctr">
              <a:buNone/>
            </a:pPr>
            <a:r>
              <a:rPr lang="en-US" dirty="0"/>
              <a:t>Thank you</a:t>
            </a:r>
          </a:p>
        </p:txBody>
      </p:sp>
    </p:spTree>
    <p:extLst>
      <p:ext uri="{BB962C8B-B14F-4D97-AF65-F5344CB8AC3E}">
        <p14:creationId xmlns:p14="http://schemas.microsoft.com/office/powerpoint/2010/main" val="1791600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338F0-1A6D-81A5-E146-633635AFACAD}"/>
              </a:ext>
            </a:extLst>
          </p:cNvPr>
          <p:cNvSpPr>
            <a:spLocks noGrp="1"/>
          </p:cNvSpPr>
          <p:nvPr>
            <p:ph type="title"/>
          </p:nvPr>
        </p:nvSpPr>
        <p:spPr>
          <a:xfrm>
            <a:off x="838200" y="365125"/>
            <a:ext cx="10515600" cy="823595"/>
          </a:xfrm>
        </p:spPr>
        <p:txBody>
          <a:bodyPr/>
          <a:lstStyle/>
          <a:p>
            <a:r>
              <a:rPr lang="en-US" dirty="0"/>
              <a:t>Introduction</a:t>
            </a:r>
          </a:p>
        </p:txBody>
      </p:sp>
      <p:sp>
        <p:nvSpPr>
          <p:cNvPr id="3" name="Content Placeholder 2">
            <a:extLst>
              <a:ext uri="{FF2B5EF4-FFF2-40B4-BE49-F238E27FC236}">
                <a16:creationId xmlns:a16="http://schemas.microsoft.com/office/drawing/2014/main" id="{50487D8E-1617-D096-FFC7-FD94FFC6A2E7}"/>
              </a:ext>
            </a:extLst>
          </p:cNvPr>
          <p:cNvSpPr>
            <a:spLocks noGrp="1"/>
          </p:cNvSpPr>
          <p:nvPr>
            <p:ph idx="1"/>
          </p:nvPr>
        </p:nvSpPr>
        <p:spPr>
          <a:xfrm>
            <a:off x="838200" y="1447800"/>
            <a:ext cx="10515600" cy="4729163"/>
          </a:xfrm>
        </p:spPr>
        <p:txBody>
          <a:bodyPr>
            <a:normAutofit/>
          </a:bodyPr>
          <a:lstStyle/>
          <a:p>
            <a:pPr algn="just"/>
            <a:r>
              <a:rPr lang="en-US" kern="100" dirty="0">
                <a:effectLst/>
                <a:latin typeface="Times New Roman" panose="02020603050405020304" pitchFamily="18" charset="0"/>
                <a:ea typeface="Calibri" panose="020F0502020204030204" pitchFamily="34" charset="0"/>
                <a:cs typeface="Mangal" panose="02040503050203030202" pitchFamily="18" charset="0"/>
              </a:rPr>
              <a:t>Behavioral finance is an interdisciplinary field that combines principles from psychology and economics to understand how human emotions, biases, and cognitive errors influence financial decision-making. </a:t>
            </a:r>
          </a:p>
          <a:p>
            <a:pPr algn="just"/>
            <a:r>
              <a:rPr lang="en-US" kern="100" dirty="0">
                <a:effectLst/>
                <a:latin typeface="Times New Roman" panose="02020603050405020304" pitchFamily="18" charset="0"/>
                <a:ea typeface="Calibri" panose="020F0502020204030204" pitchFamily="34" charset="0"/>
                <a:cs typeface="Mangal" panose="02040503050203030202" pitchFamily="18" charset="0"/>
              </a:rPr>
              <a:t>Traditional finance assumes that individuals are rational and make decisions based on maximizing their utility or profit. </a:t>
            </a:r>
          </a:p>
          <a:p>
            <a:pPr algn="just"/>
            <a:r>
              <a:rPr lang="en-US" kern="100" dirty="0">
                <a:effectLst/>
                <a:latin typeface="Times New Roman" panose="02020603050405020304" pitchFamily="18" charset="0"/>
                <a:ea typeface="Calibri" panose="020F0502020204030204" pitchFamily="34" charset="0"/>
                <a:cs typeface="Mangal" panose="02040503050203030202" pitchFamily="18" charset="0"/>
              </a:rPr>
              <a:t>However, behavioral finance challenges this assumption by acknowledging that human behavior is often irrational and affected by various psychological factors.</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3098578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9F057-002E-6033-F793-D2E34EB369BF}"/>
              </a:ext>
            </a:extLst>
          </p:cNvPr>
          <p:cNvSpPr>
            <a:spLocks noGrp="1"/>
          </p:cNvSpPr>
          <p:nvPr>
            <p:ph type="title"/>
          </p:nvPr>
        </p:nvSpPr>
        <p:spPr/>
        <p:txBody>
          <a:bodyPr>
            <a:normAutofit/>
          </a:bodyPr>
          <a:lstStyle/>
          <a:p>
            <a:r>
              <a:rPr lang="en-US" sz="3200" b="1" kern="100" dirty="0">
                <a:effectLst/>
                <a:latin typeface="Times New Roman" panose="02020603050405020304" pitchFamily="18" charset="0"/>
                <a:ea typeface="Calibri" panose="020F0502020204030204" pitchFamily="34" charset="0"/>
                <a:cs typeface="Mangal" panose="02040503050203030202" pitchFamily="18" charset="0"/>
              </a:rPr>
              <a:t>Concept of Behavioral Finance</a:t>
            </a:r>
            <a:endParaRPr lang="en-US" sz="6600" dirty="0"/>
          </a:p>
        </p:txBody>
      </p:sp>
      <p:sp>
        <p:nvSpPr>
          <p:cNvPr id="3" name="Content Placeholder 2">
            <a:extLst>
              <a:ext uri="{FF2B5EF4-FFF2-40B4-BE49-F238E27FC236}">
                <a16:creationId xmlns:a16="http://schemas.microsoft.com/office/drawing/2014/main" id="{003D0E2F-725D-EEEB-0D53-43A40987A92F}"/>
              </a:ext>
            </a:extLst>
          </p:cNvPr>
          <p:cNvSpPr>
            <a:spLocks noGrp="1"/>
          </p:cNvSpPr>
          <p:nvPr>
            <p:ph idx="1"/>
          </p:nvPr>
        </p:nvSpPr>
        <p:spPr/>
        <p:txBody>
          <a:bodyPr>
            <a:normAutofit/>
          </a:bodyPr>
          <a:lstStyle/>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Behavioral finance recognizes that investors and market participants are not always rational and may exhibit behaviors that deviate from the predictions of traditional financial models.</a:t>
            </a:r>
          </a:p>
          <a:p>
            <a:pPr algn="just"/>
            <a:r>
              <a:rPr lang="en-US" sz="3200" kern="100" dirty="0">
                <a:effectLst/>
                <a:latin typeface="Times New Roman" panose="02020603050405020304" pitchFamily="18" charset="0"/>
                <a:ea typeface="Calibri" panose="020F0502020204030204" pitchFamily="34" charset="0"/>
                <a:cs typeface="Mangal" panose="02040503050203030202" pitchFamily="18" charset="0"/>
              </a:rPr>
              <a:t>It seeks to explain these deviations by studying how psychological biases and cognitive limitations influence investment choices, risk perception, and market dynamics.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240165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7D4D8-8846-D66D-FE62-5E9743A3DEC0}"/>
              </a:ext>
            </a:extLst>
          </p:cNvPr>
          <p:cNvSpPr>
            <a:spLocks noGrp="1"/>
          </p:cNvSpPr>
          <p:nvPr>
            <p:ph type="title"/>
          </p:nvPr>
        </p:nvSpPr>
        <p:spPr/>
        <p:txBody>
          <a:bodyPr>
            <a:normAutofit/>
          </a:bodyPr>
          <a:lstStyle/>
          <a:p>
            <a:r>
              <a:rPr lang="en-US" sz="3200" b="1" kern="100" dirty="0">
                <a:effectLst/>
                <a:latin typeface="Times New Roman" panose="02020603050405020304" pitchFamily="18" charset="0"/>
                <a:ea typeface="Calibri" panose="020F0502020204030204" pitchFamily="34" charset="0"/>
                <a:cs typeface="Mangal" panose="02040503050203030202" pitchFamily="18" charset="0"/>
              </a:rPr>
              <a:t>Traditional Financial Theory</a:t>
            </a:r>
            <a:endParaRPr lang="en-US" sz="6000" dirty="0"/>
          </a:p>
        </p:txBody>
      </p:sp>
      <p:sp>
        <p:nvSpPr>
          <p:cNvPr id="3" name="Content Placeholder 2">
            <a:extLst>
              <a:ext uri="{FF2B5EF4-FFF2-40B4-BE49-F238E27FC236}">
                <a16:creationId xmlns:a16="http://schemas.microsoft.com/office/drawing/2014/main" id="{B634CD21-A9E7-70C4-778B-B7054DF33DA6}"/>
              </a:ext>
            </a:extLst>
          </p:cNvPr>
          <p:cNvSpPr>
            <a:spLocks noGrp="1"/>
          </p:cNvSpPr>
          <p:nvPr>
            <p:ph idx="1"/>
          </p:nvPr>
        </p:nvSpPr>
        <p:spPr/>
        <p:txBody>
          <a:bodyPr>
            <a:normAutofit/>
          </a:bodyPr>
          <a:lstStyle/>
          <a:p>
            <a:pPr marL="0" marR="0" indent="0" algn="just">
              <a:lnSpc>
                <a:spcPct val="107000"/>
              </a:lnSpc>
              <a:spcBef>
                <a:spcPts val="0"/>
              </a:spcBef>
              <a:spcAft>
                <a:spcPts val="0"/>
              </a:spcAft>
              <a:buNone/>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Traditional finance includes the following beliefs: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285750" marR="0" indent="-514350" algn="just">
              <a:lnSpc>
                <a:spcPct val="107000"/>
              </a:lnSpc>
              <a:spcBef>
                <a:spcPts val="0"/>
              </a:spcBef>
              <a:spcAft>
                <a:spcPts val="0"/>
              </a:spcAft>
              <a:buFont typeface="+mj-lt"/>
              <a:buAutoNum type="arabicPeriod"/>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Both the market and investors are perfectly rational.</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285750" marR="0" indent="-514350" algn="just">
              <a:lnSpc>
                <a:spcPct val="107000"/>
              </a:lnSpc>
              <a:spcBef>
                <a:spcPts val="0"/>
              </a:spcBef>
              <a:spcAft>
                <a:spcPts val="0"/>
              </a:spcAft>
              <a:buFont typeface="+mj-lt"/>
              <a:buAutoNum type="arabicPeriod"/>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Investors truly care about utilitarian characteristics.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285750" marR="0" indent="-514350" algn="just">
              <a:lnSpc>
                <a:spcPct val="107000"/>
              </a:lnSpc>
              <a:spcBef>
                <a:spcPts val="0"/>
              </a:spcBef>
              <a:spcAft>
                <a:spcPts val="0"/>
              </a:spcAft>
              <a:buFont typeface="+mj-lt"/>
              <a:buAutoNum type="arabicPeriod"/>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Investors have perfect self-control.</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285750" marR="0" indent="-514350" algn="just">
              <a:lnSpc>
                <a:spcPct val="107000"/>
              </a:lnSpc>
              <a:spcBef>
                <a:spcPts val="0"/>
              </a:spcBef>
              <a:spcAft>
                <a:spcPts val="0"/>
              </a:spcAft>
              <a:buFont typeface="+mj-lt"/>
              <a:buAutoNum type="arabicPeriod"/>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They are not confused by cognitive errors or information processing errors.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endParaRPr lang="en-US" sz="4400" dirty="0"/>
          </a:p>
        </p:txBody>
      </p:sp>
    </p:spTree>
    <p:extLst>
      <p:ext uri="{BB962C8B-B14F-4D97-AF65-F5344CB8AC3E}">
        <p14:creationId xmlns:p14="http://schemas.microsoft.com/office/powerpoint/2010/main" val="57133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12015-11E4-F333-022B-28C6DC4195CC}"/>
              </a:ext>
            </a:extLst>
          </p:cNvPr>
          <p:cNvSpPr>
            <a:spLocks noGrp="1"/>
          </p:cNvSpPr>
          <p:nvPr>
            <p:ph type="title"/>
          </p:nvPr>
        </p:nvSpPr>
        <p:spPr/>
        <p:txBody>
          <a:bodyPr>
            <a:normAutofit/>
          </a:bodyPr>
          <a:lstStyle/>
          <a:p>
            <a:r>
              <a:rPr lang="en-US" sz="3200" b="1" kern="100" dirty="0">
                <a:effectLst/>
                <a:latin typeface="Times New Roman" panose="02020603050405020304" pitchFamily="18" charset="0"/>
                <a:ea typeface="Calibri" panose="020F0502020204030204" pitchFamily="34" charset="0"/>
                <a:cs typeface="Mangal" panose="02040503050203030202" pitchFamily="18" charset="0"/>
              </a:rPr>
              <a:t>Behavioral Finance Theory</a:t>
            </a:r>
            <a:endParaRPr lang="en-US" sz="6000" dirty="0"/>
          </a:p>
        </p:txBody>
      </p:sp>
      <p:sp>
        <p:nvSpPr>
          <p:cNvPr id="3" name="Content Placeholder 2">
            <a:extLst>
              <a:ext uri="{FF2B5EF4-FFF2-40B4-BE49-F238E27FC236}">
                <a16:creationId xmlns:a16="http://schemas.microsoft.com/office/drawing/2014/main" id="{AF15B5F6-CCCE-30D5-B653-6679D5E13BE5}"/>
              </a:ext>
            </a:extLst>
          </p:cNvPr>
          <p:cNvSpPr>
            <a:spLocks noGrp="1"/>
          </p:cNvSpPr>
          <p:nvPr>
            <p:ph idx="1"/>
          </p:nvPr>
        </p:nvSpPr>
        <p:spPr/>
        <p:txBody>
          <a:bodyPr>
            <a:normAutofit/>
          </a:bodyPr>
          <a:lstStyle/>
          <a:p>
            <a:pPr marL="0" marR="0" indent="0" algn="just">
              <a:lnSpc>
                <a:spcPct val="107000"/>
              </a:lnSpc>
              <a:spcBef>
                <a:spcPts val="0"/>
              </a:spcBef>
              <a:spcAft>
                <a:spcPts val="0"/>
              </a:spcAft>
              <a:buNone/>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Traits of behavioral finance are:</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Bef>
                <a:spcPts val="0"/>
              </a:spcBef>
              <a:spcAft>
                <a:spcPts val="0"/>
              </a:spcAft>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Investors are treated as “normal” not “rational”.</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Bef>
                <a:spcPts val="0"/>
              </a:spcBef>
              <a:spcAft>
                <a:spcPts val="0"/>
              </a:spcAft>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They actually have limits to their self-control.</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Bef>
                <a:spcPts val="0"/>
              </a:spcBef>
              <a:spcAft>
                <a:spcPts val="0"/>
              </a:spcAft>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Investors are influenced by their own biases.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Bef>
                <a:spcPts val="0"/>
              </a:spcBef>
              <a:spcAft>
                <a:spcPts val="0"/>
              </a:spcAft>
            </a:pPr>
            <a:r>
              <a:rPr lang="en-US" sz="3200" kern="100" dirty="0">
                <a:effectLst/>
                <a:latin typeface="Times New Roman" panose="02020603050405020304" pitchFamily="18" charset="0"/>
                <a:ea typeface="Calibri" panose="020F0502020204030204" pitchFamily="34" charset="0"/>
                <a:cs typeface="Mangal" panose="02040503050203030202" pitchFamily="18" charset="0"/>
              </a:rPr>
              <a:t>Investors make cognitive errors that can lead to wrong decisions.</a:t>
            </a:r>
            <a:endParaRPr lang="en-US" sz="3200"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2165653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CE699-EE2C-D676-F644-D9D4A4B5345E}"/>
              </a:ext>
            </a:extLst>
          </p:cNvPr>
          <p:cNvSpPr>
            <a:spLocks noGrp="1"/>
          </p:cNvSpPr>
          <p:nvPr>
            <p:ph type="title"/>
          </p:nvPr>
        </p:nvSpPr>
        <p:spPr/>
        <p:txBody>
          <a:bodyPr>
            <a:normAutofit/>
          </a:bodyPr>
          <a:lstStyle/>
          <a:p>
            <a:r>
              <a:rPr lang="en-US" sz="4000" b="1" dirty="0"/>
              <a:t>Nature of Behavioral Finance</a:t>
            </a:r>
          </a:p>
        </p:txBody>
      </p:sp>
      <p:sp>
        <p:nvSpPr>
          <p:cNvPr id="3" name="Content Placeholder 2">
            <a:extLst>
              <a:ext uri="{FF2B5EF4-FFF2-40B4-BE49-F238E27FC236}">
                <a16:creationId xmlns:a16="http://schemas.microsoft.com/office/drawing/2014/main" id="{2B5C17F6-5276-AB4E-57D3-C397EFC9B8DB}"/>
              </a:ext>
            </a:extLst>
          </p:cNvPr>
          <p:cNvSpPr>
            <a:spLocks noGrp="1"/>
          </p:cNvSpPr>
          <p:nvPr>
            <p:ph idx="1"/>
          </p:nvPr>
        </p:nvSpPr>
        <p:spPr>
          <a:xfrm>
            <a:off x="838200" y="1356360"/>
            <a:ext cx="10515600" cy="4820603"/>
          </a:xfrm>
        </p:spPr>
        <p:txBody>
          <a:bodyPr>
            <a:normAutofit/>
          </a:bodyPr>
          <a:lstStyle/>
          <a:p>
            <a:pPr algn="just"/>
            <a:r>
              <a:rPr lang="en-US" sz="3200" dirty="0">
                <a:effectLst/>
                <a:latin typeface="Times New Roman" panose="02020603050405020304" pitchFamily="18" charset="0"/>
                <a:ea typeface="Calibri" panose="020F0502020204030204" pitchFamily="34" charset="0"/>
              </a:rPr>
              <a:t>The nature of behavioral finance is rooted in understanding the psychological and emotional aspects that influence financial decision-making. </a:t>
            </a:r>
          </a:p>
          <a:p>
            <a:pPr algn="just"/>
            <a:r>
              <a:rPr lang="en-US" sz="3200" dirty="0">
                <a:effectLst/>
                <a:latin typeface="Times New Roman" panose="02020603050405020304" pitchFamily="18" charset="0"/>
                <a:ea typeface="Calibri" panose="020F0502020204030204" pitchFamily="34" charset="0"/>
              </a:rPr>
              <a:t>Unlike traditional finance, which assumes individuals are perfectly rational and always act in their best interest, behavioral finance recognizes that human behavior is often irrational and affected by cognitive biases and emotional factors. Below, we delve into the key aspects that define the nature of behavioral finance in detail:</a:t>
            </a:r>
            <a:endParaRPr lang="en-US" sz="4400" dirty="0"/>
          </a:p>
        </p:txBody>
      </p:sp>
    </p:spTree>
    <p:extLst>
      <p:ext uri="{BB962C8B-B14F-4D97-AF65-F5344CB8AC3E}">
        <p14:creationId xmlns:p14="http://schemas.microsoft.com/office/powerpoint/2010/main" val="372754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50743-1B7E-1A05-4782-AF93D195FA5E}"/>
              </a:ext>
            </a:extLst>
          </p:cNvPr>
          <p:cNvSpPr>
            <a:spLocks noGrp="1"/>
          </p:cNvSpPr>
          <p:nvPr>
            <p:ph type="title"/>
          </p:nvPr>
        </p:nvSpPr>
        <p:spPr>
          <a:xfrm>
            <a:off x="838200" y="365125"/>
            <a:ext cx="10515600" cy="793115"/>
          </a:xfrm>
        </p:spPr>
        <p:txBody>
          <a:bodyPr/>
          <a:lstStyle/>
          <a:p>
            <a:r>
              <a:rPr lang="en-US" b="1" dirty="0"/>
              <a:t>1.	Psychological Biases</a:t>
            </a:r>
          </a:p>
        </p:txBody>
      </p:sp>
      <p:sp>
        <p:nvSpPr>
          <p:cNvPr id="3" name="Content Placeholder 2">
            <a:extLst>
              <a:ext uri="{FF2B5EF4-FFF2-40B4-BE49-F238E27FC236}">
                <a16:creationId xmlns:a16="http://schemas.microsoft.com/office/drawing/2014/main" id="{A7985E01-9646-5F35-E282-3ABE73978CEA}"/>
              </a:ext>
            </a:extLst>
          </p:cNvPr>
          <p:cNvSpPr>
            <a:spLocks noGrp="1"/>
          </p:cNvSpPr>
          <p:nvPr>
            <p:ph idx="1"/>
          </p:nvPr>
        </p:nvSpPr>
        <p:spPr/>
        <p:txBody>
          <a:bodyPr>
            <a:normAutofit/>
          </a:bodyPr>
          <a:lstStyle/>
          <a:p>
            <a:pPr algn="just"/>
            <a:r>
              <a:rPr lang="en-US" sz="3200" dirty="0">
                <a:effectLst/>
                <a:latin typeface="Times New Roman" panose="02020603050405020304" pitchFamily="18" charset="0"/>
                <a:ea typeface="Calibri" panose="020F0502020204030204" pitchFamily="34" charset="0"/>
              </a:rPr>
              <a:t>Behavioral finance extensively studies various psychological biases that impact financial decision-making. These biases are cognitive shortcuts that individuals use to simplify complex choices, but they can lead to irrational and suboptimal decisions. </a:t>
            </a:r>
            <a:endParaRPr lang="en-US" sz="4400" dirty="0"/>
          </a:p>
        </p:txBody>
      </p:sp>
    </p:spTree>
    <p:extLst>
      <p:ext uri="{BB962C8B-B14F-4D97-AF65-F5344CB8AC3E}">
        <p14:creationId xmlns:p14="http://schemas.microsoft.com/office/powerpoint/2010/main" val="331067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139A8-323E-1319-B9C8-FF0E590A291B}"/>
              </a:ext>
            </a:extLst>
          </p:cNvPr>
          <p:cNvSpPr>
            <a:spLocks noGrp="1"/>
          </p:cNvSpPr>
          <p:nvPr>
            <p:ph type="title"/>
          </p:nvPr>
        </p:nvSpPr>
        <p:spPr>
          <a:xfrm>
            <a:off x="838200" y="365125"/>
            <a:ext cx="10515600" cy="747395"/>
          </a:xfrm>
        </p:spPr>
        <p:txBody>
          <a:bodyPr/>
          <a:lstStyle/>
          <a:p>
            <a:r>
              <a:rPr lang="en-US" b="1" dirty="0"/>
              <a:t>1. Psychological Biases </a:t>
            </a:r>
            <a:endParaRPr lang="en-US" dirty="0"/>
          </a:p>
        </p:txBody>
      </p:sp>
      <p:sp>
        <p:nvSpPr>
          <p:cNvPr id="3" name="Content Placeholder 2">
            <a:extLst>
              <a:ext uri="{FF2B5EF4-FFF2-40B4-BE49-F238E27FC236}">
                <a16:creationId xmlns:a16="http://schemas.microsoft.com/office/drawing/2014/main" id="{55611B9F-7F3B-8038-DDEC-4304B2D17F92}"/>
              </a:ext>
            </a:extLst>
          </p:cNvPr>
          <p:cNvSpPr>
            <a:spLocks noGrp="1"/>
          </p:cNvSpPr>
          <p:nvPr>
            <p:ph idx="1"/>
          </p:nvPr>
        </p:nvSpPr>
        <p:spPr>
          <a:xfrm>
            <a:off x="548640" y="1112520"/>
            <a:ext cx="11430000" cy="5501640"/>
          </a:xfrm>
        </p:spPr>
        <p:txBody>
          <a:bodyPr>
            <a:normAutofit lnSpcReduction="10000"/>
          </a:bodyPr>
          <a:lstStyle/>
          <a:p>
            <a:pPr marL="0" marR="0" indent="0" algn="just">
              <a:lnSpc>
                <a:spcPct val="107000"/>
              </a:lnSpc>
              <a:spcBef>
                <a:spcPts val="0"/>
              </a:spcBef>
              <a:spcAft>
                <a:spcPts val="0"/>
              </a:spcAft>
              <a:buNone/>
            </a:pPr>
            <a:r>
              <a:rPr lang="en-US" kern="100" dirty="0">
                <a:effectLst/>
                <a:latin typeface="Times New Roman" panose="02020603050405020304" pitchFamily="18" charset="0"/>
                <a:ea typeface="Calibri" panose="020F0502020204030204" pitchFamily="34" charset="0"/>
                <a:cs typeface="Mangal" panose="02040503050203030202" pitchFamily="18" charset="0"/>
              </a:rPr>
              <a:t>Some common biases studied in behavioral finance include:</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a. Overconfidence: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tendency of individuals to overestimate their knowledge, skills, and abilities, leading to excessive risk-taking and trading.</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b. Loss Aversion: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preference for avoiding losses over achieving gains, resulting in risk-averse behavior and holding on to losing investments.</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c. Confirmation Bias: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inclination to seek and interpret information in a way that confirms preexisting beliefs, leading to selective perception of data.</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d. Herd Behavior: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tendency to follow the actions of a larger group, often leading to speculative bubbles and market manias.</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e. Anchoring Bias: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reliance on initial information or reference points when making subsequent decisions, even when the information is irrelevant.</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f. Availability Bias: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tendency to rely on readily available information, often leading to overlooking critical data or being influenced by recent events.</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endParaRPr lang="en-US" sz="4000" dirty="0"/>
          </a:p>
        </p:txBody>
      </p:sp>
    </p:spTree>
    <p:extLst>
      <p:ext uri="{BB962C8B-B14F-4D97-AF65-F5344CB8AC3E}">
        <p14:creationId xmlns:p14="http://schemas.microsoft.com/office/powerpoint/2010/main" val="744324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C59E7-751A-8890-609A-5B5C3E98E228}"/>
              </a:ext>
            </a:extLst>
          </p:cNvPr>
          <p:cNvSpPr>
            <a:spLocks noGrp="1"/>
          </p:cNvSpPr>
          <p:nvPr>
            <p:ph type="title"/>
          </p:nvPr>
        </p:nvSpPr>
        <p:spPr>
          <a:xfrm>
            <a:off x="838200" y="365125"/>
            <a:ext cx="10515600" cy="640715"/>
          </a:xfrm>
        </p:spPr>
        <p:txBody>
          <a:bodyPr>
            <a:normAutofit fontScale="90000"/>
          </a:bodyPr>
          <a:lstStyle/>
          <a:p>
            <a:r>
              <a:rPr lang="en-US" b="1" dirty="0"/>
              <a:t>2. Cognitive Errors</a:t>
            </a:r>
          </a:p>
        </p:txBody>
      </p:sp>
      <p:sp>
        <p:nvSpPr>
          <p:cNvPr id="3" name="Content Placeholder 2">
            <a:extLst>
              <a:ext uri="{FF2B5EF4-FFF2-40B4-BE49-F238E27FC236}">
                <a16:creationId xmlns:a16="http://schemas.microsoft.com/office/drawing/2014/main" id="{106F8CB1-5A8E-DD0F-38BB-6883D1CC96A6}"/>
              </a:ext>
            </a:extLst>
          </p:cNvPr>
          <p:cNvSpPr>
            <a:spLocks noGrp="1"/>
          </p:cNvSpPr>
          <p:nvPr>
            <p:ph idx="1"/>
          </p:nvPr>
        </p:nvSpPr>
        <p:spPr>
          <a:xfrm>
            <a:off x="563880" y="1005840"/>
            <a:ext cx="10789920" cy="5171123"/>
          </a:xfrm>
        </p:spPr>
        <p:txBody>
          <a:bodyPr>
            <a:normAutofit fontScale="92500"/>
          </a:bodyPr>
          <a:lstStyle/>
          <a:p>
            <a:pPr marL="0" marR="0" indent="0" algn="just">
              <a:lnSpc>
                <a:spcPct val="107000"/>
              </a:lnSpc>
              <a:spcBef>
                <a:spcPts val="0"/>
              </a:spcBef>
              <a:spcAft>
                <a:spcPts val="0"/>
              </a:spcAft>
              <a:buNone/>
            </a:pPr>
            <a:r>
              <a:rPr lang="en-US" kern="100" dirty="0">
                <a:latin typeface="Times New Roman" panose="02020603050405020304" pitchFamily="18" charset="0"/>
                <a:ea typeface="Calibri" panose="020F0502020204030204" pitchFamily="34" charset="0"/>
                <a:cs typeface="Mangal" panose="02040503050203030202" pitchFamily="18" charset="0"/>
              </a:rPr>
              <a:t>BF </a:t>
            </a:r>
            <a:r>
              <a:rPr lang="en-US" kern="100" dirty="0">
                <a:effectLst/>
                <a:latin typeface="Times New Roman" panose="02020603050405020304" pitchFamily="18" charset="0"/>
                <a:ea typeface="Calibri" panose="020F0502020204030204" pitchFamily="34" charset="0"/>
                <a:cs typeface="Mangal" panose="02040503050203030202" pitchFamily="18" charset="0"/>
              </a:rPr>
              <a:t>acknowledges that individuals can make errors in processing information and assessing probabilities. These cognitive errors can result in flawed decision-making and suboptimal financial choices. Examples of cognitive errors include:</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a. Representativeness</a:t>
            </a:r>
            <a:r>
              <a:rPr lang="en-US" kern="100" dirty="0">
                <a:effectLst/>
                <a:latin typeface="Times New Roman" panose="02020603050405020304" pitchFamily="18" charset="0"/>
                <a:ea typeface="Calibri" panose="020F0502020204030204" pitchFamily="34" charset="0"/>
                <a:cs typeface="Mangal" panose="02040503050203030202" pitchFamily="18" charset="0"/>
              </a:rPr>
              <a:t>: Assessing the probability of an event based on how well it represents a particular category or stereotype.</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b. Gambler's Fallacy: </a:t>
            </a:r>
            <a:r>
              <a:rPr lang="en-US" kern="100" dirty="0">
                <a:effectLst/>
                <a:latin typeface="Times New Roman" panose="02020603050405020304" pitchFamily="18" charset="0"/>
                <a:ea typeface="Calibri" panose="020F0502020204030204" pitchFamily="34" charset="0"/>
                <a:cs typeface="Mangal" panose="02040503050203030202" pitchFamily="18" charset="0"/>
              </a:rPr>
              <a:t>Believing that past random events influence future outcomes, as seen in the misconception of "luck" in gambling.</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c. Mental Accounting: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practice of categorizing money into different mental accounts, which can lead to suboptimal allocation and spending choices.</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0"/>
              </a:spcAft>
              <a:buNone/>
            </a:pPr>
            <a:r>
              <a:rPr lang="en-US" b="1" kern="100" dirty="0">
                <a:effectLst/>
                <a:latin typeface="Times New Roman" panose="02020603050405020304" pitchFamily="18" charset="0"/>
                <a:ea typeface="Calibri" panose="020F0502020204030204" pitchFamily="34" charset="0"/>
                <a:cs typeface="Mangal" panose="02040503050203030202" pitchFamily="18" charset="0"/>
              </a:rPr>
              <a:t>d. Framing Effect: </a:t>
            </a:r>
            <a:r>
              <a:rPr lang="en-US" kern="100" dirty="0">
                <a:effectLst/>
                <a:latin typeface="Times New Roman" panose="02020603050405020304" pitchFamily="18" charset="0"/>
                <a:ea typeface="Calibri" panose="020F0502020204030204" pitchFamily="34" charset="0"/>
                <a:cs typeface="Mangal" panose="02040503050203030202" pitchFamily="18" charset="0"/>
              </a:rPr>
              <a:t>The impact of how information is presented, affecting decision-making even when the choices are equivalent.</a:t>
            </a:r>
            <a:endParaRPr lang="en-US" kern="1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1266268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961</Words>
  <Application>Microsoft Office PowerPoint</Application>
  <PresentationFormat>Widescreen</PresentationFormat>
  <Paragraphs>55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Introduction to Behavior Finance </vt:lpstr>
      <vt:lpstr>Introduction</vt:lpstr>
      <vt:lpstr>Concept of Behavioral Finance</vt:lpstr>
      <vt:lpstr>Traditional Financial Theory</vt:lpstr>
      <vt:lpstr>Behavioral Finance Theory</vt:lpstr>
      <vt:lpstr>Nature of Behavioral Finance</vt:lpstr>
      <vt:lpstr>1. Psychological Biases</vt:lpstr>
      <vt:lpstr>1. Psychological Biases </vt:lpstr>
      <vt:lpstr>2. Cognitive Errors</vt:lpstr>
      <vt:lpstr>3. Market Anomalies</vt:lpstr>
      <vt:lpstr>4. Emotional Influences</vt:lpstr>
      <vt:lpstr>5. Prospect Theory</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Behavior Finance </dc:title>
  <dc:creator>Manish Dadhich</dc:creator>
  <cp:lastModifiedBy>Manish Dadhich</cp:lastModifiedBy>
  <cp:revision>13</cp:revision>
  <dcterms:created xsi:type="dcterms:W3CDTF">2023-07-24T07:50:05Z</dcterms:created>
  <dcterms:modified xsi:type="dcterms:W3CDTF">2023-08-09T08:56:34Z</dcterms:modified>
</cp:coreProperties>
</file>