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80" r:id="rId6"/>
    <p:sldId id="261" r:id="rId7"/>
    <p:sldId id="262" r:id="rId8"/>
    <p:sldId id="263" r:id="rId9"/>
    <p:sldId id="281" r:id="rId10"/>
    <p:sldId id="264" r:id="rId11"/>
    <p:sldId id="265" r:id="rId12"/>
    <p:sldId id="270" r:id="rId13"/>
    <p:sldId id="266" r:id="rId14"/>
    <p:sldId id="271" r:id="rId15"/>
    <p:sldId id="279" r:id="rId16"/>
    <p:sldId id="274" r:id="rId17"/>
    <p:sldId id="282" r:id="rId18"/>
  </p:sldIdLst>
  <p:sldSz cx="9144000" cy="6858000" type="screen4x3"/>
  <p:notesSz cx="6858000" cy="9144000"/>
  <p:defaultTextStyle>
    <a:defPPr>
      <a:defRPr lang="en-IN"/>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a:srgbClr val="800000"/>
    <a:srgbClr val="CC6600"/>
    <a:srgbClr val="000066"/>
    <a:srgbClr val="333399"/>
    <a:srgbClr val="FFFFCC"/>
    <a:srgbClr val="000000"/>
    <a:srgbClr val="0033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760BEC73-9103-4290-806D-085E2E544065}" type="datetimeFigureOut">
              <a:rPr lang="en-US" smtClean="0"/>
              <a:pPr/>
              <a:t>9/6/2017</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9DBF4BC-82BE-4FCA-8DC6-57494E2BF49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60BEC73-9103-4290-806D-085E2E544065}" type="datetimeFigureOut">
              <a:rPr lang="en-US" smtClean="0"/>
              <a:pPr/>
              <a:t>9/6/2017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9DBF4BC-82BE-4FCA-8DC6-57494E2BF49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60BEC73-9103-4290-806D-085E2E544065}" type="datetimeFigureOut">
              <a:rPr lang="en-US" smtClean="0"/>
              <a:pPr/>
              <a:t>9/6/2017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9DBF4BC-82BE-4FCA-8DC6-57494E2BF49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60BEC73-9103-4290-806D-085E2E544065}" type="datetimeFigureOut">
              <a:rPr lang="en-US" smtClean="0"/>
              <a:pPr/>
              <a:t>9/6/2017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9DBF4BC-82BE-4FCA-8DC6-57494E2BF49F}"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760BEC73-9103-4290-806D-085E2E544065}" type="datetimeFigureOut">
              <a:rPr lang="en-US" smtClean="0"/>
              <a:pPr/>
              <a:t>9/6/2017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9DBF4BC-82BE-4FCA-8DC6-57494E2BF49F}"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760BEC73-9103-4290-806D-085E2E544065}" type="datetimeFigureOut">
              <a:rPr lang="en-US" smtClean="0"/>
              <a:pPr/>
              <a:t>9/6/2017</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9DBF4BC-82BE-4FCA-8DC6-57494E2BF49F}"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760BEC73-9103-4290-806D-085E2E544065}" type="datetimeFigureOut">
              <a:rPr lang="en-US" smtClean="0"/>
              <a:pPr/>
              <a:t>9/6/2017</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9DBF4BC-82BE-4FCA-8DC6-57494E2BF49F}"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760BEC73-9103-4290-806D-085E2E544065}" type="datetimeFigureOut">
              <a:rPr lang="en-US" smtClean="0"/>
              <a:pPr/>
              <a:t>9/6/2017</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9DBF4BC-82BE-4FCA-8DC6-57494E2BF49F}"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760BEC73-9103-4290-806D-085E2E544065}" type="datetimeFigureOut">
              <a:rPr lang="en-US" smtClean="0"/>
              <a:pPr/>
              <a:t>9/6/2017</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9DBF4BC-82BE-4FCA-8DC6-57494E2BF49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760BEC73-9103-4290-806D-085E2E544065}" type="datetimeFigureOut">
              <a:rPr lang="en-US" smtClean="0"/>
              <a:pPr/>
              <a:t>9/6/2017</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9DBF4BC-82BE-4FCA-8DC6-57494E2BF49F}"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760BEC73-9103-4290-806D-085E2E544065}" type="datetimeFigureOut">
              <a:rPr lang="en-US" smtClean="0"/>
              <a:pPr/>
              <a:t>9/6/2017</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9DBF4BC-82BE-4FCA-8DC6-57494E2BF49F}"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760BEC73-9103-4290-806D-085E2E544065}" type="datetimeFigureOut">
              <a:rPr lang="en-US" smtClean="0"/>
              <a:pPr/>
              <a:t>9/6/2017</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9DBF4BC-82BE-4FCA-8DC6-57494E2BF49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3071802" y="500042"/>
            <a:ext cx="5857916" cy="609600"/>
          </a:xfrm>
        </p:spPr>
        <p:txBody>
          <a:bodyPr>
            <a:normAutofit fontScale="90000"/>
          </a:bodyPr>
          <a:lstStyle/>
          <a:p>
            <a:r>
              <a:rPr lang="en-US" sz="4200" dirty="0" smtClean="0">
                <a:latin typeface="Times New Roman" pitchFamily="18" charset="0"/>
                <a:cs typeface="Times New Roman" pitchFamily="18" charset="0"/>
              </a:rPr>
              <a:t>VOID AGREEMENTS</a:t>
            </a:r>
            <a:endParaRPr lang="en-US" sz="4200" dirty="0">
              <a:latin typeface="Times New Roman" pitchFamily="18" charset="0"/>
              <a:cs typeface="Times New Roman" pitchFamily="18" charset="0"/>
            </a:endParaRPr>
          </a:p>
        </p:txBody>
      </p:sp>
      <p:sp>
        <p:nvSpPr>
          <p:cNvPr id="4" name="Subtitle 3"/>
          <p:cNvSpPr>
            <a:spLocks noGrp="1"/>
          </p:cNvSpPr>
          <p:nvPr>
            <p:ph type="subTitle" idx="1"/>
          </p:nvPr>
        </p:nvSpPr>
        <p:spPr>
          <a:xfrm>
            <a:off x="3214678" y="4500570"/>
            <a:ext cx="5757858" cy="1000132"/>
          </a:xfrm>
        </p:spPr>
        <p:txBody>
          <a:bodyPr>
            <a:normAutofit/>
          </a:bodyPr>
          <a:lstStyle/>
          <a:p>
            <a:r>
              <a:rPr lang="en-IN" dirty="0" smtClean="0">
                <a:solidFill>
                  <a:srgbClr val="FFFF00"/>
                </a:solidFill>
                <a:latin typeface="Times New Roman" pitchFamily="18" charset="0"/>
                <a:cs typeface="Times New Roman" pitchFamily="18" charset="0"/>
              </a:rPr>
              <a:t>Dr. Manish </a:t>
            </a:r>
            <a:r>
              <a:rPr lang="en-IN" dirty="0" err="1" smtClean="0">
                <a:solidFill>
                  <a:srgbClr val="FFFF00"/>
                </a:solidFill>
                <a:latin typeface="Times New Roman" pitchFamily="18" charset="0"/>
                <a:cs typeface="Times New Roman" pitchFamily="18" charset="0"/>
              </a:rPr>
              <a:t>Dadhich</a:t>
            </a:r>
            <a:endParaRPr lang="en-IN" dirty="0">
              <a:solidFill>
                <a:srgbClr val="FFFF00"/>
              </a:solidFill>
              <a:latin typeface="Times New Roman" pitchFamily="18" charset="0"/>
              <a:cs typeface="Times New Roman" pitchFamily="18" charset="0"/>
            </a:endParaRPr>
          </a:p>
        </p:txBody>
      </p:sp>
      <p:pic>
        <p:nvPicPr>
          <p:cNvPr id="1027" name="Picture 3" descr="C:\Users\sandeep ahire\Desktop\New Folder\SYLLABUS\contract\34574783.jpg"/>
          <p:cNvPicPr>
            <a:picLocks noChangeAspect="1" noChangeArrowheads="1"/>
          </p:cNvPicPr>
          <p:nvPr/>
        </p:nvPicPr>
        <p:blipFill>
          <a:blip r:embed="rId2"/>
          <a:srcRect/>
          <a:stretch>
            <a:fillRect/>
          </a:stretch>
        </p:blipFill>
        <p:spPr bwMode="auto">
          <a:xfrm>
            <a:off x="0" y="0"/>
            <a:ext cx="3048000" cy="2809879"/>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357298"/>
            <a:ext cx="8458200" cy="4500594"/>
          </a:xfrm>
        </p:spPr>
        <p:txBody>
          <a:bodyPr>
            <a:noAutofit/>
          </a:bodyPr>
          <a:lstStyle/>
          <a:p>
            <a:r>
              <a:rPr lang="en-US" sz="3200" b="1" dirty="0" smtClean="0">
                <a:latin typeface="Times New Roman" pitchFamily="18" charset="0"/>
                <a:cs typeface="Times New Roman" pitchFamily="18" charset="0"/>
              </a:rPr>
              <a:t>This Sec. applies to only rights arising from contract. Not to </a:t>
            </a:r>
            <a:r>
              <a:rPr lang="en-US" sz="3200" b="1" dirty="0" smtClean="0">
                <a:solidFill>
                  <a:srgbClr val="FF0000"/>
                </a:solidFill>
                <a:latin typeface="Times New Roman" pitchFamily="18" charset="0"/>
                <a:cs typeface="Times New Roman" pitchFamily="18" charset="0"/>
              </a:rPr>
              <a:t>cases of crime or tort</a:t>
            </a:r>
            <a:r>
              <a:rPr lang="en-US" sz="3200" b="1" dirty="0" smtClean="0">
                <a:latin typeface="Times New Roman" pitchFamily="18" charset="0"/>
                <a:cs typeface="Times New Roman" pitchFamily="18" charset="0"/>
              </a:rPr>
              <a:t>.</a:t>
            </a:r>
          </a:p>
          <a:p>
            <a:r>
              <a:rPr lang="en-US" sz="3200" b="1" dirty="0" smtClean="0">
                <a:latin typeface="Times New Roman" pitchFamily="18" charset="0"/>
                <a:cs typeface="Times New Roman" pitchFamily="18" charset="0"/>
              </a:rPr>
              <a:t>Does not affect the law relating to arbitration.</a:t>
            </a:r>
          </a:p>
          <a:p>
            <a:r>
              <a:rPr lang="en-US" sz="3200" b="1" dirty="0" smtClean="0">
                <a:latin typeface="Times New Roman" pitchFamily="18" charset="0"/>
                <a:cs typeface="Times New Roman" pitchFamily="18" charset="0"/>
              </a:rPr>
              <a:t>Does not affect an agreement “not to file an appeal”</a:t>
            </a:r>
          </a:p>
          <a:p>
            <a:r>
              <a:rPr lang="en-US" sz="3200" b="1" dirty="0" smtClean="0">
                <a:latin typeface="Times New Roman" pitchFamily="18" charset="0"/>
                <a:cs typeface="Times New Roman" pitchFamily="18" charset="0"/>
              </a:rPr>
              <a:t>Select one of the two courts.</a:t>
            </a:r>
          </a:p>
          <a:p>
            <a:endParaRPr lang="en-IN" sz="3200" b="1" dirty="0"/>
          </a:p>
        </p:txBody>
      </p:sp>
      <p:sp>
        <p:nvSpPr>
          <p:cNvPr id="2" name="Title 1"/>
          <p:cNvSpPr>
            <a:spLocks noGrp="1"/>
          </p:cNvSpPr>
          <p:nvPr>
            <p:ph type="title"/>
          </p:nvPr>
        </p:nvSpPr>
        <p:spPr/>
        <p:txBody>
          <a:bodyPr>
            <a:normAutofit fontScale="90000"/>
          </a:bodyPr>
          <a:lstStyle/>
          <a:p>
            <a:r>
              <a:rPr lang="en-IN" sz="4200" dirty="0" smtClean="0">
                <a:latin typeface="Times New Roman" pitchFamily="18" charset="0"/>
                <a:cs typeface="Times New Roman" pitchFamily="18" charset="0"/>
              </a:rPr>
              <a:t>Agreements in Restraint of Legal Proceedings (Sec.28)</a:t>
            </a:r>
            <a:endParaRPr lang="en-IN" sz="42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2714620"/>
            <a:ext cx="8458200" cy="1714512"/>
          </a:xfrm>
        </p:spPr>
        <p:txBody>
          <a:bodyPr>
            <a:noAutofit/>
          </a:bodyPr>
          <a:lstStyle/>
          <a:p>
            <a:pPr algn="just">
              <a:spcBef>
                <a:spcPts val="0"/>
              </a:spcBef>
            </a:pPr>
            <a:r>
              <a:rPr lang="en-IN" sz="3600" dirty="0" smtClean="0">
                <a:latin typeface="Times New Roman" pitchFamily="18" charset="0"/>
                <a:cs typeface="Times New Roman" pitchFamily="18" charset="0"/>
              </a:rPr>
              <a:t>According to Section 29, Agreements, the meaning of which is not certain, or capable of being made certain, are void.</a:t>
            </a:r>
            <a:endParaRPr lang="en-IN" sz="3600" dirty="0">
              <a:latin typeface="Times New Roman" pitchFamily="18" charset="0"/>
              <a:cs typeface="Times New Roman" pitchFamily="18" charset="0"/>
            </a:endParaRPr>
          </a:p>
        </p:txBody>
      </p:sp>
      <p:sp>
        <p:nvSpPr>
          <p:cNvPr id="2" name="Title 1"/>
          <p:cNvSpPr>
            <a:spLocks noGrp="1"/>
          </p:cNvSpPr>
          <p:nvPr>
            <p:ph type="title"/>
          </p:nvPr>
        </p:nvSpPr>
        <p:spPr/>
        <p:txBody>
          <a:bodyPr/>
          <a:lstStyle/>
          <a:p>
            <a:r>
              <a:rPr lang="en-IN" sz="4200" dirty="0" smtClean="0">
                <a:latin typeface="Times New Roman" pitchFamily="18" charset="0"/>
                <a:cs typeface="Times New Roman" pitchFamily="18" charset="0"/>
              </a:rPr>
              <a:t>5. Uncertain (Sec.29)</a:t>
            </a:r>
            <a:endParaRPr lang="en-IN" sz="4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357298"/>
            <a:ext cx="8458200" cy="4071966"/>
          </a:xfrm>
        </p:spPr>
        <p:txBody>
          <a:bodyPr>
            <a:normAutofit/>
          </a:bodyPr>
          <a:lstStyle/>
          <a:p>
            <a:pPr algn="just"/>
            <a:r>
              <a:rPr lang="en-US" sz="3200" b="1" dirty="0" smtClean="0">
                <a:latin typeface="Times New Roman" pitchFamily="18" charset="0"/>
                <a:cs typeface="Times New Roman" pitchFamily="18" charset="0"/>
              </a:rPr>
              <a:t>Sec. 30 “Agreements by way of wager are void; and no suit shall be brought for recovering anything alleged to be won on any wager, or entrusted to any person to abide the result of any game or other uncertain event on which may wager is made.”</a:t>
            </a:r>
            <a:endParaRPr lang="en-IN" sz="3200" b="1" dirty="0" smtClean="0">
              <a:latin typeface="Times New Roman" pitchFamily="18" charset="0"/>
              <a:cs typeface="Times New Roman" pitchFamily="18" charset="0"/>
            </a:endParaRPr>
          </a:p>
          <a:p>
            <a:pPr algn="just"/>
            <a:endParaRPr lang="en-IN" sz="3200" b="1" dirty="0"/>
          </a:p>
        </p:txBody>
      </p:sp>
      <p:sp>
        <p:nvSpPr>
          <p:cNvPr id="2" name="Title 1"/>
          <p:cNvSpPr>
            <a:spLocks noGrp="1"/>
          </p:cNvSpPr>
          <p:nvPr>
            <p:ph type="title"/>
          </p:nvPr>
        </p:nvSpPr>
        <p:spPr/>
        <p:txBody>
          <a:bodyPr/>
          <a:lstStyle/>
          <a:p>
            <a:r>
              <a:rPr lang="en-US" sz="4200" dirty="0" smtClean="0">
                <a:latin typeface="Times New Roman" pitchFamily="18" charset="0"/>
                <a:cs typeface="Times New Roman" pitchFamily="18" charset="0"/>
              </a:rPr>
              <a:t>6. Wagering Agreements</a:t>
            </a:r>
            <a:endParaRPr lang="en-IN" sz="42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142984"/>
            <a:ext cx="8458200" cy="5500726"/>
          </a:xfrm>
        </p:spPr>
        <p:txBody>
          <a:bodyPr>
            <a:normAutofit/>
          </a:bodyPr>
          <a:lstStyle/>
          <a:p>
            <a:pPr marL="0" indent="0" algn="just">
              <a:spcBef>
                <a:spcPts val="0"/>
              </a:spcBef>
            </a:pPr>
            <a:r>
              <a:rPr lang="en-US" sz="3200" b="1" dirty="0" smtClean="0">
                <a:latin typeface="Times New Roman" pitchFamily="18" charset="0"/>
                <a:cs typeface="Times New Roman" pitchFamily="18" charset="0"/>
              </a:rPr>
              <a:t>“A wagering agreement is one by which two persons professing to hold opposite views touching the issue of a future uncertain event mutually agrees that, dependent upon the determination of that event, one shall win from the other, and the other shall pay or hand over to him, a sum of money or other stake, neither of the contracting parties have any other interest in that contract.”</a:t>
            </a:r>
          </a:p>
          <a:p>
            <a:pPr marL="0" indent="0" algn="just">
              <a:spcBef>
                <a:spcPts val="0"/>
              </a:spcBef>
            </a:pPr>
            <a:r>
              <a:rPr lang="en-US" sz="3200" b="1" i="1" dirty="0" smtClean="0">
                <a:latin typeface="Times New Roman" pitchFamily="18" charset="0"/>
                <a:cs typeface="Times New Roman" pitchFamily="18" charset="0"/>
              </a:rPr>
              <a:t> </a:t>
            </a:r>
            <a:r>
              <a:rPr lang="en-US" sz="3200" b="1" i="1" dirty="0" err="1" smtClean="0">
                <a:latin typeface="Times New Roman" pitchFamily="18" charset="0"/>
                <a:cs typeface="Times New Roman" pitchFamily="18" charset="0"/>
              </a:rPr>
              <a:t>Carlill</a:t>
            </a:r>
            <a:r>
              <a:rPr lang="en-US" sz="3200" b="1" i="1" dirty="0" smtClean="0">
                <a:latin typeface="Times New Roman" pitchFamily="18" charset="0"/>
                <a:cs typeface="Times New Roman" pitchFamily="18" charset="0"/>
              </a:rPr>
              <a:t> V/s Carbolic Smoke Ball Co.</a:t>
            </a:r>
            <a:endParaRPr lang="en-IN" sz="3200" b="1" i="1" dirty="0">
              <a:latin typeface="Times New Roman" pitchFamily="18" charset="0"/>
              <a:cs typeface="Times New Roman" pitchFamily="18" charset="0"/>
            </a:endParaRPr>
          </a:p>
        </p:txBody>
      </p:sp>
      <p:sp>
        <p:nvSpPr>
          <p:cNvPr id="2" name="Title 1"/>
          <p:cNvSpPr>
            <a:spLocks noGrp="1"/>
          </p:cNvSpPr>
          <p:nvPr>
            <p:ph type="title"/>
          </p:nvPr>
        </p:nvSpPr>
        <p:spPr>
          <a:xfrm>
            <a:off x="457200" y="274638"/>
            <a:ext cx="8229600" cy="725470"/>
          </a:xfrm>
        </p:spPr>
        <p:txBody>
          <a:bodyPr>
            <a:normAutofit fontScale="90000"/>
          </a:bodyPr>
          <a:lstStyle/>
          <a:p>
            <a:r>
              <a:rPr lang="en-US" sz="4200" dirty="0" smtClean="0">
                <a:latin typeface="Times New Roman" pitchFamily="18" charset="0"/>
                <a:cs typeface="Times New Roman" pitchFamily="18" charset="0"/>
              </a:rPr>
              <a:t>Wagering Agreements</a:t>
            </a:r>
            <a:endParaRPr lang="en-IN" sz="42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2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2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9" presetClass="entr" presetSubtype="0" accel="100000"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500" fill="hold"/>
                                        <p:tgtEl>
                                          <p:spTgt spid="3">
                                            <p:txEl>
                                              <p:pRg st="1" end="1"/>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14" dur="500" fill="hold"/>
                                        <p:tgtEl>
                                          <p:spTgt spid="3">
                                            <p:txEl>
                                              <p:pRg st="1" end="1"/>
                                            </p:txEl>
                                          </p:spTgt>
                                        </p:tgtEl>
                                        <p:attrNameLst>
                                          <p:attrName>ppt_w</p:attrName>
                                        </p:attrNameLst>
                                      </p:cBhvr>
                                      <p:tavLst>
                                        <p:tav tm="0">
                                          <p:val>
                                            <p:strVal val="#ppt_w+.3"/>
                                          </p:val>
                                        </p:tav>
                                        <p:tav tm="50000">
                                          <p:val>
                                            <p:strVal val="#ppt_w+.3"/>
                                          </p:val>
                                        </p:tav>
                                        <p:tav tm="100000">
                                          <p:val>
                                            <p:strVal val="#ppt_w"/>
                                          </p:val>
                                        </p:tav>
                                      </p:tavLst>
                                    </p:anim>
                                    <p:anim calcmode="lin" valueType="num">
                                      <p:cBhvr>
                                        <p:cTn id="15" dur="500" fill="hold"/>
                                        <p:tgtEl>
                                          <p:spTgt spid="3">
                                            <p:txEl>
                                              <p:pRg st="1" end="1"/>
                                            </p:txEl>
                                          </p:spTgt>
                                        </p:tgtEl>
                                        <p:attrNameLst>
                                          <p:attrName>ppt_x</p:attrName>
                                        </p:attrNameLst>
                                      </p:cBhvr>
                                      <p:tavLst>
                                        <p:tav tm="0">
                                          <p:val>
                                            <p:strVal val="#ppt_x-.3"/>
                                          </p:val>
                                        </p:tav>
                                        <p:tav tm="50000">
                                          <p:val>
                                            <p:strVal val="#ppt_x"/>
                                          </p:val>
                                        </p:tav>
                                        <p:tav tm="100000">
                                          <p:val>
                                            <p:strVal val="#ppt_x"/>
                                          </p:val>
                                        </p:tav>
                                      </p:tavLst>
                                    </p:anim>
                                    <p:anim calcmode="lin" valueType="num">
                                      <p:cBhvr>
                                        <p:cTn id="16"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1406" y="1571612"/>
            <a:ext cx="8839200" cy="4143404"/>
          </a:xfrm>
        </p:spPr>
        <p:txBody>
          <a:bodyPr>
            <a:normAutofit lnSpcReduction="10000"/>
          </a:bodyPr>
          <a:lstStyle/>
          <a:p>
            <a:pPr algn="ctr">
              <a:buNone/>
            </a:pPr>
            <a:r>
              <a:rPr lang="en-IN" sz="3600" b="1" dirty="0" smtClean="0">
                <a:latin typeface="Times New Roman" pitchFamily="18" charset="0"/>
              </a:rPr>
              <a:t>Essentials of a wagering agreement</a:t>
            </a:r>
          </a:p>
          <a:p>
            <a:r>
              <a:rPr lang="en-IN" sz="3600" dirty="0" smtClean="0">
                <a:latin typeface="Times New Roman" pitchFamily="18" charset="0"/>
              </a:rPr>
              <a:t>Two parties</a:t>
            </a:r>
          </a:p>
          <a:p>
            <a:r>
              <a:rPr lang="en-IN" sz="3600" dirty="0" smtClean="0">
                <a:latin typeface="Times New Roman" pitchFamily="18" charset="0"/>
              </a:rPr>
              <a:t>Uncertain event</a:t>
            </a:r>
          </a:p>
          <a:p>
            <a:r>
              <a:rPr lang="en-IN" sz="3600" dirty="0" smtClean="0">
                <a:latin typeface="Times New Roman" pitchFamily="18" charset="0"/>
              </a:rPr>
              <a:t>Chances of gain or loss to the parties</a:t>
            </a:r>
          </a:p>
          <a:p>
            <a:r>
              <a:rPr lang="en-IN" sz="3600" dirty="0" smtClean="0">
                <a:latin typeface="Times New Roman" pitchFamily="18" charset="0"/>
              </a:rPr>
              <a:t>No other interest in the event except the amount of bet.</a:t>
            </a:r>
          </a:p>
          <a:p>
            <a:r>
              <a:rPr lang="en-IN" sz="3600" dirty="0" smtClean="0">
                <a:latin typeface="Times New Roman" pitchFamily="18" charset="0"/>
              </a:rPr>
              <a:t>A promise to pay money or money worth</a:t>
            </a:r>
          </a:p>
        </p:txBody>
      </p:sp>
      <p:sp>
        <p:nvSpPr>
          <p:cNvPr id="2" name="Title 1"/>
          <p:cNvSpPr>
            <a:spLocks noGrp="1"/>
          </p:cNvSpPr>
          <p:nvPr>
            <p:ph type="title"/>
          </p:nvPr>
        </p:nvSpPr>
        <p:spPr/>
        <p:txBody>
          <a:bodyPr/>
          <a:lstStyle/>
          <a:p>
            <a:r>
              <a:rPr lang="en-US" sz="4200" dirty="0" smtClean="0">
                <a:latin typeface="Times New Roman" pitchFamily="18" charset="0"/>
                <a:cs typeface="Times New Roman" pitchFamily="18" charset="0"/>
              </a:rPr>
              <a:t>Wagering Agreements</a:t>
            </a:r>
            <a:endParaRPr lang="en-IN" sz="42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785794"/>
            <a:ext cx="8258204" cy="5715040"/>
          </a:xfrm>
        </p:spPr>
        <p:txBody>
          <a:bodyPr>
            <a:noAutofit/>
          </a:bodyPr>
          <a:lstStyle/>
          <a:p>
            <a:pPr marL="0" indent="0" algn="ctr">
              <a:spcBef>
                <a:spcPts val="0"/>
              </a:spcBef>
              <a:buNone/>
            </a:pPr>
            <a:r>
              <a:rPr lang="en-IN" sz="3200" b="1" dirty="0" smtClean="0">
                <a:latin typeface="Times New Roman" pitchFamily="18" charset="0"/>
                <a:cs typeface="Times New Roman" pitchFamily="18" charset="0"/>
              </a:rPr>
              <a:t>Exceptions:</a:t>
            </a:r>
          </a:p>
          <a:p>
            <a:pPr marL="0" indent="0" algn="just">
              <a:spcBef>
                <a:spcPts val="0"/>
              </a:spcBef>
            </a:pPr>
            <a:r>
              <a:rPr lang="en-IN" sz="3200" b="1" dirty="0" smtClean="0">
                <a:latin typeface="Times New Roman" pitchFamily="18" charset="0"/>
                <a:cs typeface="Times New Roman" pitchFamily="18" charset="0"/>
              </a:rPr>
              <a:t>1.  Any horse races.</a:t>
            </a:r>
          </a:p>
          <a:p>
            <a:pPr marL="0" indent="0" algn="just">
              <a:spcBef>
                <a:spcPts val="0"/>
              </a:spcBef>
            </a:pPr>
            <a:r>
              <a:rPr lang="en-IN" sz="2400" b="1" dirty="0" smtClean="0"/>
              <a:t> </a:t>
            </a:r>
            <a:r>
              <a:rPr lang="en-IN" sz="3200" b="1" dirty="0" smtClean="0"/>
              <a:t>2. </a:t>
            </a:r>
            <a:r>
              <a:rPr lang="en-IN" sz="3200" b="1" dirty="0" smtClean="0">
                <a:latin typeface="Times New Roman" pitchFamily="18" charset="0"/>
                <a:cs typeface="Times New Roman" pitchFamily="18" charset="0"/>
              </a:rPr>
              <a:t>Lottery.</a:t>
            </a:r>
            <a:r>
              <a:rPr lang="en-IN" sz="2400" b="1" dirty="0" smtClean="0">
                <a:latin typeface="Times New Roman" pitchFamily="18" charset="0"/>
                <a:cs typeface="Times New Roman" pitchFamily="18" charset="0"/>
              </a:rPr>
              <a:t> </a:t>
            </a:r>
            <a:r>
              <a:rPr lang="en-IN" sz="2800" b="1" dirty="0" smtClean="0">
                <a:latin typeface="Times New Roman" pitchFamily="18" charset="0"/>
                <a:cs typeface="Times New Roman" pitchFamily="18" charset="0"/>
              </a:rPr>
              <a:t>{In </a:t>
            </a:r>
            <a:r>
              <a:rPr lang="en-IN" sz="2800" b="1" dirty="0" err="1" smtClean="0">
                <a:latin typeface="Times New Roman" pitchFamily="18" charset="0"/>
                <a:cs typeface="Times New Roman" pitchFamily="18" charset="0"/>
              </a:rPr>
              <a:t>Shekharchand</a:t>
            </a:r>
            <a:r>
              <a:rPr lang="en-IN" sz="2800" b="1" dirty="0" smtClean="0">
                <a:latin typeface="Times New Roman" pitchFamily="18" charset="0"/>
                <a:cs typeface="Times New Roman" pitchFamily="18" charset="0"/>
              </a:rPr>
              <a:t> Jain v. </a:t>
            </a:r>
            <a:r>
              <a:rPr lang="en-IN" sz="2800" b="1" dirty="0" err="1" smtClean="0">
                <a:latin typeface="Times New Roman" pitchFamily="18" charset="0"/>
                <a:cs typeface="Times New Roman" pitchFamily="18" charset="0"/>
              </a:rPr>
              <a:t>Ramnarayan</a:t>
            </a:r>
            <a:r>
              <a:rPr lang="en-IN" sz="2800" b="1" dirty="0" smtClean="0">
                <a:latin typeface="Times New Roman" pitchFamily="18" charset="0"/>
                <a:cs typeface="Times New Roman" pitchFamily="18" charset="0"/>
              </a:rPr>
              <a:t> (1977)} though a State Lottery is not illegal, the same is nonetheless in the nature of wager, and, therefore, void. Hence, a person declared winner of prize money on lottery cannot sue for the recovery of the prize money.</a:t>
            </a:r>
          </a:p>
          <a:p>
            <a:pPr marL="0" indent="0" algn="just">
              <a:spcBef>
                <a:spcPts val="0"/>
              </a:spcBef>
            </a:pPr>
            <a:endParaRPr lang="en-IN" sz="2800" b="1" dirty="0" smtClean="0">
              <a:latin typeface="Times New Roman" pitchFamily="18" charset="0"/>
              <a:cs typeface="Times New Roman" pitchFamily="18" charset="0"/>
            </a:endParaRPr>
          </a:p>
          <a:p>
            <a:pPr marL="0" indent="0" algn="just">
              <a:spcBef>
                <a:spcPts val="0"/>
              </a:spcBef>
            </a:pPr>
            <a:r>
              <a:rPr lang="en-IN" sz="3200" b="1" dirty="0" smtClean="0">
                <a:latin typeface="Times New Roman" pitchFamily="18" charset="0"/>
                <a:cs typeface="Times New Roman" pitchFamily="18" charset="0"/>
              </a:rPr>
              <a:t> 3. Crossword competitions (</a:t>
            </a:r>
            <a:r>
              <a:rPr lang="en-IN" sz="3200" b="1" dirty="0" smtClean="0"/>
              <a:t>skill/merits).</a:t>
            </a:r>
            <a:endParaRPr lang="en-IN" sz="3200" b="1" dirty="0" smtClean="0">
              <a:latin typeface="Times New Roman" pitchFamily="18" charset="0"/>
              <a:cs typeface="Times New Roman" pitchFamily="18" charset="0"/>
            </a:endParaRPr>
          </a:p>
          <a:p>
            <a:endParaRPr lang="en-US" sz="2400" b="1" dirty="0"/>
          </a:p>
        </p:txBody>
      </p:sp>
      <p:sp>
        <p:nvSpPr>
          <p:cNvPr id="3" name="Title 2"/>
          <p:cNvSpPr>
            <a:spLocks noGrp="1"/>
          </p:cNvSpPr>
          <p:nvPr>
            <p:ph type="title"/>
          </p:nvPr>
        </p:nvSpPr>
        <p:spPr>
          <a:xfrm>
            <a:off x="457200" y="274638"/>
            <a:ext cx="8229600" cy="439718"/>
          </a:xfrm>
        </p:spPr>
        <p:txBody>
          <a:bodyPr>
            <a:normAutofit fontScale="90000"/>
          </a:bodyPr>
          <a:lstStyle/>
          <a:p>
            <a:r>
              <a:rPr lang="en-US" sz="3200" dirty="0" smtClean="0">
                <a:latin typeface="Times New Roman" pitchFamily="18" charset="0"/>
                <a:cs typeface="Times New Roman" pitchFamily="18" charset="0"/>
              </a:rPr>
              <a:t>Wagering Agreements</a:t>
            </a:r>
            <a:endParaRPr lang="en-US" sz="36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428736"/>
            <a:ext cx="8458200" cy="4572032"/>
          </a:xfrm>
        </p:spPr>
        <p:txBody>
          <a:bodyPr>
            <a:normAutofit/>
          </a:bodyPr>
          <a:lstStyle/>
          <a:p>
            <a:pPr marL="0" indent="0" algn="just">
              <a:spcBef>
                <a:spcPts val="0"/>
              </a:spcBef>
            </a:pPr>
            <a:r>
              <a:rPr lang="en-IN" sz="3200" b="1" dirty="0" smtClean="0">
                <a:latin typeface="Times New Roman" pitchFamily="18" charset="0"/>
                <a:cs typeface="Times New Roman" pitchFamily="18" charset="0"/>
              </a:rPr>
              <a:t>4. Games of skill, e.g., picture, puzzles or athletic   	competitions:</a:t>
            </a:r>
          </a:p>
          <a:p>
            <a:pPr marL="0" indent="0" algn="just">
              <a:spcBef>
                <a:spcPts val="0"/>
              </a:spcBef>
            </a:pPr>
            <a:r>
              <a:rPr lang="en-IN" sz="3200" b="1" dirty="0" smtClean="0">
                <a:latin typeface="Times New Roman" pitchFamily="18" charset="0"/>
                <a:cs typeface="Times New Roman" pitchFamily="18" charset="0"/>
              </a:rPr>
              <a:t>5.  A contract of insurance.</a:t>
            </a:r>
          </a:p>
          <a:p>
            <a:pPr marL="0" indent="0" algn="just">
              <a:spcBef>
                <a:spcPts val="0"/>
              </a:spcBef>
            </a:pPr>
            <a:r>
              <a:rPr lang="en-IN" sz="3200" b="1" dirty="0" smtClean="0">
                <a:latin typeface="Times New Roman" pitchFamily="18" charset="0"/>
                <a:cs typeface="Times New Roman" pitchFamily="18" charset="0"/>
              </a:rPr>
              <a:t>6.  Share market transactions. </a:t>
            </a:r>
          </a:p>
          <a:p>
            <a:pPr>
              <a:spcBef>
                <a:spcPts val="0"/>
              </a:spcBef>
            </a:pPr>
            <a:r>
              <a:rPr lang="en-IN" sz="3200" b="1" dirty="0" smtClean="0">
                <a:latin typeface="Times New Roman" pitchFamily="18" charset="0"/>
                <a:cs typeface="Times New Roman" pitchFamily="18" charset="0"/>
              </a:rPr>
              <a:t>6. Agreements Contingent on Impossible Event (Sec.36)</a:t>
            </a:r>
          </a:p>
          <a:p>
            <a:pPr>
              <a:spcBef>
                <a:spcPts val="0"/>
              </a:spcBef>
            </a:pPr>
            <a:r>
              <a:rPr lang="en-IN" sz="3200" b="1" dirty="0" smtClean="0">
                <a:latin typeface="Times New Roman" pitchFamily="18" charset="0"/>
                <a:cs typeface="Times New Roman" pitchFamily="18" charset="0"/>
              </a:rPr>
              <a:t>7.  Agreements To Do an Impossible Act. Sec.56</a:t>
            </a:r>
            <a:r>
              <a:rPr lang="en-IN" sz="3600" b="1" dirty="0" smtClean="0">
                <a:latin typeface="Times New Roman" pitchFamily="18" charset="0"/>
                <a:cs typeface="Times New Roman" pitchFamily="18" charset="0"/>
              </a:rPr>
              <a:t>(1)</a:t>
            </a:r>
            <a:r>
              <a:rPr lang="en-IN" sz="3200" b="1" dirty="0" smtClean="0">
                <a:latin typeface="Times New Roman" pitchFamily="18" charset="0"/>
                <a:cs typeface="Times New Roman" pitchFamily="18" charset="0"/>
              </a:rPr>
              <a:t>).</a:t>
            </a:r>
          </a:p>
          <a:p>
            <a:pPr>
              <a:buNone/>
            </a:pPr>
            <a:endParaRPr lang="en-IN" sz="3200" b="1" dirty="0"/>
          </a:p>
        </p:txBody>
      </p:sp>
      <p:sp>
        <p:nvSpPr>
          <p:cNvPr id="2" name="Title 1"/>
          <p:cNvSpPr>
            <a:spLocks noGrp="1"/>
          </p:cNvSpPr>
          <p:nvPr>
            <p:ph type="title"/>
          </p:nvPr>
        </p:nvSpPr>
        <p:spPr/>
        <p:txBody>
          <a:bodyPr/>
          <a:lstStyle/>
          <a:p>
            <a:r>
              <a:rPr lang="en-US" sz="4200" dirty="0" smtClean="0">
                <a:latin typeface="Times New Roman" pitchFamily="18" charset="0"/>
                <a:cs typeface="Times New Roman" pitchFamily="18" charset="0"/>
              </a:rPr>
              <a:t>Impossible Event/Act</a:t>
            </a:r>
            <a:endParaRPr lang="en-IN" sz="42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buNone/>
            </a:pPr>
            <a:r>
              <a:rPr lang="en-US" sz="16600" dirty="0" smtClean="0"/>
              <a:t>Thx</a:t>
            </a:r>
            <a:endParaRPr lang="en-US" sz="166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1396" y="1500174"/>
            <a:ext cx="8829760" cy="5206765"/>
          </a:xfrm>
        </p:spPr>
        <p:txBody>
          <a:bodyPr>
            <a:normAutofit/>
          </a:bodyPr>
          <a:lstStyle/>
          <a:p>
            <a:r>
              <a:rPr lang="en-IN" sz="3200" b="1" dirty="0" smtClean="0">
                <a:latin typeface="Times New Roman" pitchFamily="18" charset="0"/>
                <a:cs typeface="Times New Roman" pitchFamily="18" charset="0"/>
              </a:rPr>
              <a:t>Section 10 </a:t>
            </a:r>
            <a:r>
              <a:rPr lang="en-IN" sz="3200" dirty="0" smtClean="0">
                <a:latin typeface="Times New Roman" pitchFamily="18" charset="0"/>
                <a:cs typeface="Times New Roman" pitchFamily="18" charset="0"/>
              </a:rPr>
              <a:t>“ All agreements are contracts if they are made by the </a:t>
            </a:r>
            <a:r>
              <a:rPr lang="en-IN" sz="3200" u="sng" dirty="0" smtClean="0">
                <a:latin typeface="Times New Roman" pitchFamily="18" charset="0"/>
                <a:cs typeface="Times New Roman" pitchFamily="18" charset="0"/>
              </a:rPr>
              <a:t>free consent</a:t>
            </a:r>
            <a:r>
              <a:rPr lang="en-IN" sz="3200" dirty="0" smtClean="0">
                <a:latin typeface="Times New Roman" pitchFamily="18" charset="0"/>
                <a:cs typeface="Times New Roman" pitchFamily="18" charset="0"/>
              </a:rPr>
              <a:t> of </a:t>
            </a:r>
            <a:r>
              <a:rPr lang="en-IN" sz="3200" u="sng" dirty="0" smtClean="0">
                <a:latin typeface="Times New Roman" pitchFamily="18" charset="0"/>
                <a:cs typeface="Times New Roman" pitchFamily="18" charset="0"/>
              </a:rPr>
              <a:t>parties competent to contract</a:t>
            </a:r>
            <a:r>
              <a:rPr lang="en-IN" sz="3200" dirty="0" smtClean="0">
                <a:latin typeface="Times New Roman" pitchFamily="18" charset="0"/>
                <a:cs typeface="Times New Roman" pitchFamily="18" charset="0"/>
              </a:rPr>
              <a:t>, for a </a:t>
            </a:r>
            <a:r>
              <a:rPr lang="en-IN" sz="3200" u="sng" dirty="0" smtClean="0">
                <a:latin typeface="Times New Roman" pitchFamily="18" charset="0"/>
                <a:cs typeface="Times New Roman" pitchFamily="18" charset="0"/>
              </a:rPr>
              <a:t>lawful consideration and with a lawful object</a:t>
            </a:r>
            <a:r>
              <a:rPr lang="en-IN" sz="3200" dirty="0" smtClean="0">
                <a:latin typeface="Times New Roman" pitchFamily="18" charset="0"/>
                <a:cs typeface="Times New Roman" pitchFamily="18" charset="0"/>
              </a:rPr>
              <a:t>, and </a:t>
            </a:r>
            <a:r>
              <a:rPr lang="en-IN" sz="3200" b="1" dirty="0" smtClean="0">
                <a:latin typeface="Times New Roman" pitchFamily="18" charset="0"/>
                <a:cs typeface="Times New Roman" pitchFamily="18" charset="0"/>
              </a:rPr>
              <a:t>are not hereby expressly declared to be void.</a:t>
            </a:r>
          </a:p>
          <a:p>
            <a:pPr>
              <a:buNone/>
            </a:pPr>
            <a:r>
              <a:rPr lang="en-IN" sz="3200" dirty="0" smtClean="0">
                <a:latin typeface="Times New Roman" pitchFamily="18" charset="0"/>
                <a:cs typeface="Times New Roman" pitchFamily="18" charset="0"/>
              </a:rPr>
              <a:t>		Nothing herein contained shall affect any law in force in India and not hereby expressly repealed, by which any contract is required to be made </a:t>
            </a:r>
            <a:r>
              <a:rPr lang="en-IN" sz="3200" i="1" dirty="0" smtClean="0">
                <a:latin typeface="Times New Roman" pitchFamily="18" charset="0"/>
                <a:cs typeface="Times New Roman" pitchFamily="18" charset="0"/>
              </a:rPr>
              <a:t>in writing</a:t>
            </a:r>
            <a:r>
              <a:rPr lang="en-IN" sz="3200" dirty="0" smtClean="0">
                <a:latin typeface="Times New Roman" pitchFamily="18" charset="0"/>
                <a:cs typeface="Times New Roman" pitchFamily="18" charset="0"/>
              </a:rPr>
              <a:t> or in the presence </a:t>
            </a:r>
            <a:r>
              <a:rPr lang="en-IN" sz="3200" i="1" dirty="0" smtClean="0">
                <a:latin typeface="Times New Roman" pitchFamily="18" charset="0"/>
                <a:cs typeface="Times New Roman" pitchFamily="18" charset="0"/>
              </a:rPr>
              <a:t>of witnesses</a:t>
            </a:r>
            <a:r>
              <a:rPr lang="en-IN" sz="3200" dirty="0" smtClean="0">
                <a:latin typeface="Times New Roman" pitchFamily="18" charset="0"/>
                <a:cs typeface="Times New Roman" pitchFamily="18" charset="0"/>
              </a:rPr>
              <a:t>, or any law relating to the </a:t>
            </a:r>
            <a:r>
              <a:rPr lang="en-IN" sz="3200" i="1" dirty="0" smtClean="0">
                <a:latin typeface="Times New Roman" pitchFamily="18" charset="0"/>
                <a:cs typeface="Times New Roman" pitchFamily="18" charset="0"/>
              </a:rPr>
              <a:t>registration of documents</a:t>
            </a:r>
            <a:r>
              <a:rPr lang="en-IN" sz="3200" dirty="0" smtClean="0">
                <a:latin typeface="Times New Roman" pitchFamily="18" charset="0"/>
                <a:cs typeface="Times New Roman" pitchFamily="18" charset="0"/>
              </a:rPr>
              <a:t>.</a:t>
            </a:r>
            <a:endParaRPr lang="en-IN" sz="3200" dirty="0">
              <a:latin typeface="Times New Roman" pitchFamily="18" charset="0"/>
              <a:cs typeface="Times New Roman" pitchFamily="18" charset="0"/>
            </a:endParaRPr>
          </a:p>
        </p:txBody>
      </p:sp>
      <p:sp>
        <p:nvSpPr>
          <p:cNvPr id="2" name="Title 1"/>
          <p:cNvSpPr>
            <a:spLocks noGrp="1"/>
          </p:cNvSpPr>
          <p:nvPr>
            <p:ph type="title"/>
          </p:nvPr>
        </p:nvSpPr>
        <p:spPr/>
        <p:txBody>
          <a:bodyPr/>
          <a:lstStyle/>
          <a:p>
            <a:r>
              <a:rPr lang="en-US" sz="4200" dirty="0" smtClean="0">
                <a:latin typeface="Times New Roman" pitchFamily="18" charset="0"/>
                <a:cs typeface="Times New Roman" pitchFamily="18" charset="0"/>
              </a:rPr>
              <a:t>Valid </a:t>
            </a:r>
            <a:r>
              <a:rPr lang="en-US" sz="4200" dirty="0" err="1" smtClean="0">
                <a:latin typeface="Times New Roman" pitchFamily="18" charset="0"/>
                <a:cs typeface="Times New Roman" pitchFamily="18" charset="0"/>
              </a:rPr>
              <a:t>Contrcts</a:t>
            </a:r>
            <a:r>
              <a:rPr lang="en-US" sz="4200" dirty="0" smtClean="0">
                <a:latin typeface="Times New Roman" pitchFamily="18" charset="0"/>
                <a:cs typeface="Times New Roman" pitchFamily="18" charset="0"/>
              </a:rPr>
              <a:t>. (Sec. 10)</a:t>
            </a:r>
            <a:endParaRPr lang="en-IN" sz="4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6" presetClass="entr" presetSubtype="0" fill="hold" grpId="0" nodeType="with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by="(-#ppt_w*2)" calcmode="lin" valueType="num">
                                      <p:cBhvr rctx="PPT">
                                        <p:cTn id="7" dur="250" autoRev="1" fill="hold">
                                          <p:stCondLst>
                                            <p:cond delay="0"/>
                                          </p:stCondLst>
                                        </p:cTn>
                                        <p:tgtEl>
                                          <p:spTgt spid="3">
                                            <p:txEl>
                                              <p:pRg st="0" end="0"/>
                                            </p:txEl>
                                          </p:spTgt>
                                        </p:tgtEl>
                                        <p:attrNameLst>
                                          <p:attrName>ppt_w</p:attrName>
                                        </p:attrNameLst>
                                      </p:cBhvr>
                                    </p:anim>
                                    <p:anim by="(#ppt_w*0.50)" calcmode="lin" valueType="num">
                                      <p:cBhvr>
                                        <p:cTn id="8" dur="250" decel="50000" autoRev="1" fill="hold">
                                          <p:stCondLst>
                                            <p:cond delay="0"/>
                                          </p:stCondLst>
                                        </p:cTn>
                                        <p:tgtEl>
                                          <p:spTgt spid="3">
                                            <p:txEl>
                                              <p:pRg st="0" end="0"/>
                                            </p:txEl>
                                          </p:spTgt>
                                        </p:tgtEl>
                                        <p:attrNameLst>
                                          <p:attrName>ppt_x</p:attrName>
                                        </p:attrNameLst>
                                      </p:cBhvr>
                                    </p:anim>
                                    <p:anim from="(-#ppt_h/2)" to="(#ppt_y)" calcmode="lin" valueType="num">
                                      <p:cBhvr>
                                        <p:cTn id="9" dur="500" fill="hold">
                                          <p:stCondLst>
                                            <p:cond delay="0"/>
                                          </p:stCondLst>
                                        </p:cTn>
                                        <p:tgtEl>
                                          <p:spTgt spid="3">
                                            <p:txEl>
                                              <p:pRg st="0" end="0"/>
                                            </p:txEl>
                                          </p:spTgt>
                                        </p:tgtEl>
                                        <p:attrNameLst>
                                          <p:attrName>ppt_y</p:attrName>
                                        </p:attrNameLst>
                                      </p:cBhvr>
                                    </p:anim>
                                    <p:animRot by="21600000">
                                      <p:cBhvr>
                                        <p:cTn id="10" dur="500" fill="hold">
                                          <p:stCondLst>
                                            <p:cond delay="0"/>
                                          </p:stCondLst>
                                        </p:cTn>
                                        <p:tgtEl>
                                          <p:spTgt spid="3">
                                            <p:txEl>
                                              <p:pRg st="0" end="0"/>
                                            </p:txEl>
                                          </p:spTgt>
                                        </p:tgtEl>
                                        <p:attrNameLst>
                                          <p:attrName>r</p:attrName>
                                        </p:attrNameLst>
                                      </p:cBhvr>
                                    </p:animRot>
                                  </p:childTnLst>
                                </p:cTn>
                              </p:par>
                            </p:childTnLst>
                          </p:cTn>
                        </p:par>
                        <p:par>
                          <p:cTn id="11" fill="hold">
                            <p:stCondLst>
                              <p:cond delay="9350"/>
                            </p:stCondLst>
                            <p:childTnLst>
                              <p:par>
                                <p:cTn id="12" presetID="56" presetClass="entr" presetSubtype="0" fill="hold" grpId="0" nodeType="afterEffect">
                                  <p:stCondLst>
                                    <p:cond delay="0"/>
                                  </p:stCondLst>
                                  <p:iterate type="lt">
                                    <p:tmPct val="10000"/>
                                  </p:iterate>
                                  <p:childTnLst>
                                    <p:set>
                                      <p:cBhvr>
                                        <p:cTn id="13" dur="1" fill="hold">
                                          <p:stCondLst>
                                            <p:cond delay="0"/>
                                          </p:stCondLst>
                                        </p:cTn>
                                        <p:tgtEl>
                                          <p:spTgt spid="3">
                                            <p:txEl>
                                              <p:pRg st="1" end="1"/>
                                            </p:txEl>
                                          </p:spTgt>
                                        </p:tgtEl>
                                        <p:attrNameLst>
                                          <p:attrName>style.visibility</p:attrName>
                                        </p:attrNameLst>
                                      </p:cBhvr>
                                      <p:to>
                                        <p:strVal val="visible"/>
                                      </p:to>
                                    </p:set>
                                    <p:anim by="(-#ppt_w*2)" calcmode="lin" valueType="num">
                                      <p:cBhvr rctx="PPT">
                                        <p:cTn id="14" dur="250" autoRev="1" fill="hold">
                                          <p:stCondLst>
                                            <p:cond delay="0"/>
                                          </p:stCondLst>
                                        </p:cTn>
                                        <p:tgtEl>
                                          <p:spTgt spid="3">
                                            <p:txEl>
                                              <p:pRg st="1" end="1"/>
                                            </p:txEl>
                                          </p:spTgt>
                                        </p:tgtEl>
                                        <p:attrNameLst>
                                          <p:attrName>ppt_w</p:attrName>
                                        </p:attrNameLst>
                                      </p:cBhvr>
                                    </p:anim>
                                    <p:anim by="(#ppt_w*0.50)" calcmode="lin" valueType="num">
                                      <p:cBhvr>
                                        <p:cTn id="15" dur="250" decel="50000" autoRev="1" fill="hold">
                                          <p:stCondLst>
                                            <p:cond delay="0"/>
                                          </p:stCondLst>
                                        </p:cTn>
                                        <p:tgtEl>
                                          <p:spTgt spid="3">
                                            <p:txEl>
                                              <p:pRg st="1" end="1"/>
                                            </p:txEl>
                                          </p:spTgt>
                                        </p:tgtEl>
                                        <p:attrNameLst>
                                          <p:attrName>ppt_x</p:attrName>
                                        </p:attrNameLst>
                                      </p:cBhvr>
                                    </p:anim>
                                    <p:anim from="(-#ppt_h/2)" to="(#ppt_y)" calcmode="lin" valueType="num">
                                      <p:cBhvr>
                                        <p:cTn id="16" dur="500" fill="hold">
                                          <p:stCondLst>
                                            <p:cond delay="0"/>
                                          </p:stCondLst>
                                        </p:cTn>
                                        <p:tgtEl>
                                          <p:spTgt spid="3">
                                            <p:txEl>
                                              <p:pRg st="1" end="1"/>
                                            </p:txEl>
                                          </p:spTgt>
                                        </p:tgtEl>
                                        <p:attrNameLst>
                                          <p:attrName>ppt_y</p:attrName>
                                        </p:attrNameLst>
                                      </p:cBhvr>
                                    </p:anim>
                                    <p:animRot by="21600000">
                                      <p:cBhvr>
                                        <p:cTn id="17" dur="500" fill="hold">
                                          <p:stCondLst>
                                            <p:cond delay="0"/>
                                          </p:stCondLst>
                                        </p:cTn>
                                        <p:tgtEl>
                                          <p:spTgt spid="3">
                                            <p:txEl>
                                              <p:pRg st="1" end="1"/>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4282" y="1357298"/>
            <a:ext cx="8763000" cy="5072098"/>
          </a:xfrm>
        </p:spPr>
        <p:txBody>
          <a:bodyPr>
            <a:normAutofit/>
          </a:bodyPr>
          <a:lstStyle/>
          <a:p>
            <a:pPr algn="just"/>
            <a:r>
              <a:rPr lang="en-IN" sz="2800" b="1" dirty="0" smtClean="0">
                <a:latin typeface="Times New Roman" pitchFamily="18" charset="0"/>
                <a:cs typeface="Times New Roman" pitchFamily="18" charset="0"/>
              </a:rPr>
              <a:t>1  Agreements by a Incompetent to Contract (Sec.11).</a:t>
            </a:r>
          </a:p>
          <a:p>
            <a:pPr algn="just"/>
            <a:r>
              <a:rPr lang="en-IN" sz="2800" b="1" dirty="0" smtClean="0">
                <a:latin typeface="Times New Roman" pitchFamily="18" charset="0"/>
                <a:cs typeface="Times New Roman" pitchFamily="18" charset="0"/>
              </a:rPr>
              <a:t>2 Mistake of Fact (Both Parties, Essential Fact) (Sec.20).</a:t>
            </a:r>
          </a:p>
          <a:p>
            <a:pPr algn="just"/>
            <a:r>
              <a:rPr lang="en-IN" sz="2800" b="1" dirty="0" smtClean="0">
                <a:latin typeface="Times New Roman" pitchFamily="18" charset="0"/>
                <a:cs typeface="Times New Roman" pitchFamily="18" charset="0"/>
              </a:rPr>
              <a:t>3 Where Object or Consideration is Unlawful (Sec.23).</a:t>
            </a:r>
          </a:p>
          <a:p>
            <a:pPr algn="just"/>
            <a:r>
              <a:rPr lang="en-IN" sz="2800" b="1" dirty="0" smtClean="0">
                <a:latin typeface="Times New Roman" pitchFamily="18" charset="0"/>
                <a:cs typeface="Times New Roman" pitchFamily="18" charset="0"/>
              </a:rPr>
              <a:t>4 Where Object or Consideration is Unlawful in Part (Sec.24).</a:t>
            </a:r>
          </a:p>
          <a:p>
            <a:pPr algn="just"/>
            <a:r>
              <a:rPr lang="en-IN" sz="2800" b="1" dirty="0" smtClean="0">
                <a:latin typeface="Times New Roman" pitchFamily="18" charset="0"/>
                <a:cs typeface="Times New Roman" pitchFamily="18" charset="0"/>
              </a:rPr>
              <a:t>5  Agreements made without consideration (Sec. 25).</a:t>
            </a:r>
            <a:endParaRPr lang="en-IN" sz="2800" b="1" dirty="0">
              <a:latin typeface="Times New Roman" pitchFamily="18" charset="0"/>
              <a:cs typeface="Times New Roman" pitchFamily="18" charset="0"/>
            </a:endParaRPr>
          </a:p>
        </p:txBody>
      </p:sp>
      <p:sp>
        <p:nvSpPr>
          <p:cNvPr id="2" name="Title 1"/>
          <p:cNvSpPr>
            <a:spLocks noGrp="1"/>
          </p:cNvSpPr>
          <p:nvPr>
            <p:ph type="title"/>
          </p:nvPr>
        </p:nvSpPr>
        <p:spPr/>
        <p:txBody>
          <a:bodyPr/>
          <a:lstStyle/>
          <a:p>
            <a:r>
              <a:rPr lang="en-US" sz="4200" dirty="0" smtClean="0">
                <a:latin typeface="Times New Roman" pitchFamily="18" charset="0"/>
                <a:cs typeface="Times New Roman" pitchFamily="18" charset="0"/>
              </a:rPr>
              <a:t>VOID AGREEMENTS</a:t>
            </a:r>
            <a:endParaRPr lang="en-IN" sz="4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15"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ppt_w</p:attrName>
                                        </p:attrNameLst>
                                      </p:cBhvr>
                                      <p:tavLst>
                                        <p:tav tm="0">
                                          <p:val>
                                            <p:strVal val="#ppt_w*0.70"/>
                                          </p:val>
                                        </p:tav>
                                        <p:tav tm="100000">
                                          <p:val>
                                            <p:strVal val="#ppt_w"/>
                                          </p:val>
                                        </p:tav>
                                      </p:tavLst>
                                    </p:anim>
                                    <p:anim calcmode="lin" valueType="num">
                                      <p:cBhvr>
                                        <p:cTn id="22"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1000" fill="hold"/>
                                        <p:tgtEl>
                                          <p:spTgt spid="3">
                                            <p:txEl>
                                              <p:pRg st="3" end="3"/>
                                            </p:txEl>
                                          </p:spTgt>
                                        </p:tgtEl>
                                        <p:attrNameLst>
                                          <p:attrName>ppt_w</p:attrName>
                                        </p:attrNameLst>
                                      </p:cBhvr>
                                      <p:tavLst>
                                        <p:tav tm="0">
                                          <p:val>
                                            <p:strVal val="#ppt_w*0.70"/>
                                          </p:val>
                                        </p:tav>
                                        <p:tav tm="100000">
                                          <p:val>
                                            <p:strVal val="#ppt_w"/>
                                          </p:val>
                                        </p:tav>
                                      </p:tavLst>
                                    </p:anim>
                                    <p:anim calcmode="lin" valueType="num">
                                      <p:cBhvr>
                                        <p:cTn id="29"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30" dur="10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5"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1000" fill="hold"/>
                                        <p:tgtEl>
                                          <p:spTgt spid="3">
                                            <p:txEl>
                                              <p:pRg st="4" end="4"/>
                                            </p:txEl>
                                          </p:spTgt>
                                        </p:tgtEl>
                                        <p:attrNameLst>
                                          <p:attrName>ppt_w</p:attrName>
                                        </p:attrNameLst>
                                      </p:cBhvr>
                                      <p:tavLst>
                                        <p:tav tm="0">
                                          <p:val>
                                            <p:strVal val="#ppt_w*0.70"/>
                                          </p:val>
                                        </p:tav>
                                        <p:tav tm="100000">
                                          <p:val>
                                            <p:strVal val="#ppt_w"/>
                                          </p:val>
                                        </p:tav>
                                      </p:tavLst>
                                    </p:anim>
                                    <p:anim calcmode="lin" valueType="num">
                                      <p:cBhvr>
                                        <p:cTn id="36" dur="1000" fill="hold"/>
                                        <p:tgtEl>
                                          <p:spTgt spid="3">
                                            <p:txEl>
                                              <p:pRg st="4" end="4"/>
                                            </p:txEl>
                                          </p:spTgt>
                                        </p:tgtEl>
                                        <p:attrNameLst>
                                          <p:attrName>ppt_h</p:attrName>
                                        </p:attrNameLst>
                                      </p:cBhvr>
                                      <p:tavLst>
                                        <p:tav tm="0">
                                          <p:val>
                                            <p:strVal val="#ppt_h"/>
                                          </p:val>
                                        </p:tav>
                                        <p:tav tm="100000">
                                          <p:val>
                                            <p:strVal val="#ppt_h"/>
                                          </p:val>
                                        </p:tav>
                                      </p:tavLst>
                                    </p:anim>
                                    <p:animEffect transition="in" filter="fade">
                                      <p:cBhvr>
                                        <p:cTn id="37"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958" y="1436945"/>
            <a:ext cx="8829760" cy="5206765"/>
          </a:xfrm>
        </p:spPr>
        <p:txBody>
          <a:bodyPr>
            <a:normAutofit/>
          </a:bodyPr>
          <a:lstStyle/>
          <a:p>
            <a:pPr algn="just">
              <a:spcBef>
                <a:spcPts val="0"/>
              </a:spcBef>
            </a:pPr>
            <a:r>
              <a:rPr lang="en-IN" sz="2800" b="1" dirty="0" smtClean="0">
                <a:latin typeface="Times New Roman" pitchFamily="18" charset="0"/>
                <a:cs typeface="Times New Roman" pitchFamily="18" charset="0"/>
              </a:rPr>
              <a:t>6 Agreements in Restraint of Marriage (Sec.26)</a:t>
            </a:r>
          </a:p>
          <a:p>
            <a:pPr algn="just">
              <a:spcBef>
                <a:spcPts val="0"/>
              </a:spcBef>
            </a:pPr>
            <a:r>
              <a:rPr lang="en-IN" sz="2800" b="1" dirty="0" smtClean="0">
                <a:latin typeface="Times New Roman" pitchFamily="18" charset="0"/>
                <a:cs typeface="Times New Roman" pitchFamily="18" charset="0"/>
              </a:rPr>
              <a:t>7 Agreements in Restraint of a Trade (Sec.27)</a:t>
            </a:r>
          </a:p>
          <a:p>
            <a:pPr algn="just">
              <a:spcBef>
                <a:spcPts val="0"/>
              </a:spcBef>
            </a:pPr>
            <a:r>
              <a:rPr lang="en-IN" sz="2800" b="1" dirty="0" smtClean="0">
                <a:latin typeface="Times New Roman" pitchFamily="18" charset="0"/>
                <a:cs typeface="Times New Roman" pitchFamily="18" charset="0"/>
              </a:rPr>
              <a:t>8 Agreements in Restraint of Legal Proceedings (Sec.28)</a:t>
            </a:r>
          </a:p>
          <a:p>
            <a:pPr algn="just">
              <a:spcBef>
                <a:spcPts val="0"/>
              </a:spcBef>
            </a:pPr>
            <a:r>
              <a:rPr lang="en-IN" sz="2800" b="1" dirty="0" smtClean="0">
                <a:latin typeface="Times New Roman" pitchFamily="18" charset="0"/>
                <a:cs typeface="Times New Roman" pitchFamily="18" charset="0"/>
              </a:rPr>
              <a:t>9  Agreements, Meaning of which is Not Certain (Sec.29) </a:t>
            </a:r>
          </a:p>
          <a:p>
            <a:pPr algn="just">
              <a:spcBef>
                <a:spcPts val="0"/>
              </a:spcBef>
            </a:pPr>
            <a:r>
              <a:rPr lang="en-IN" sz="2800" b="1" dirty="0" smtClean="0">
                <a:latin typeface="Times New Roman" pitchFamily="18" charset="0"/>
                <a:cs typeface="Times New Roman" pitchFamily="18" charset="0"/>
              </a:rPr>
              <a:t>10. Agreements By Way Wager (Sec.30)</a:t>
            </a:r>
          </a:p>
          <a:p>
            <a:pPr algn="just">
              <a:spcBef>
                <a:spcPts val="0"/>
              </a:spcBef>
            </a:pPr>
            <a:r>
              <a:rPr lang="en-IN" sz="2800" b="1" dirty="0" smtClean="0">
                <a:latin typeface="Times New Roman" pitchFamily="18" charset="0"/>
                <a:cs typeface="Times New Roman" pitchFamily="18" charset="0"/>
              </a:rPr>
              <a:t>11 Agreements Contingent on Impossible Event (Sec.36)</a:t>
            </a:r>
          </a:p>
          <a:p>
            <a:pPr algn="just">
              <a:spcBef>
                <a:spcPts val="0"/>
              </a:spcBef>
            </a:pPr>
            <a:r>
              <a:rPr lang="en-IN" sz="2800" b="1" dirty="0" smtClean="0">
                <a:latin typeface="Times New Roman" pitchFamily="18" charset="0"/>
                <a:cs typeface="Times New Roman" pitchFamily="18" charset="0"/>
              </a:rPr>
              <a:t>12 Agreements To Do an Impossible Act (Sec.56</a:t>
            </a:r>
            <a:r>
              <a:rPr lang="en-IN" sz="3200" b="1" dirty="0" smtClean="0">
                <a:latin typeface="Times New Roman" pitchFamily="18" charset="0"/>
                <a:cs typeface="Times New Roman" pitchFamily="18" charset="0"/>
              </a:rPr>
              <a:t>(1)</a:t>
            </a:r>
            <a:r>
              <a:rPr lang="en-IN" sz="2800" b="1" dirty="0" smtClean="0">
                <a:latin typeface="Times New Roman" pitchFamily="18" charset="0"/>
                <a:cs typeface="Times New Roman" pitchFamily="18" charset="0"/>
              </a:rPr>
              <a:t>).</a:t>
            </a:r>
          </a:p>
        </p:txBody>
      </p:sp>
      <p:sp>
        <p:nvSpPr>
          <p:cNvPr id="2" name="Title 1"/>
          <p:cNvSpPr>
            <a:spLocks noGrp="1"/>
          </p:cNvSpPr>
          <p:nvPr>
            <p:ph type="title"/>
          </p:nvPr>
        </p:nvSpPr>
        <p:spPr/>
        <p:txBody>
          <a:bodyPr/>
          <a:lstStyle/>
          <a:p>
            <a:r>
              <a:rPr lang="en-US" sz="4200" dirty="0" smtClean="0">
                <a:latin typeface="Times New Roman" pitchFamily="18" charset="0"/>
                <a:cs typeface="Times New Roman" pitchFamily="18" charset="0"/>
              </a:rPr>
              <a:t>VOID AGREEMENTS</a:t>
            </a:r>
            <a:endParaRPr lang="en-IN" sz="4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2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2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2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2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2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2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2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2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2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2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20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20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20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20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r>
              <a:rPr lang="en-IN" b="1" dirty="0" smtClean="0">
                <a:latin typeface="Times New Roman" pitchFamily="18" charset="0"/>
                <a:cs typeface="Times New Roman" pitchFamily="18" charset="0"/>
              </a:rPr>
              <a:t>Sec.26 “Every agreement in restraint of the marriage of any person, other than minor, is void.”</a:t>
            </a:r>
          </a:p>
          <a:p>
            <a:pPr algn="just"/>
            <a:r>
              <a:rPr lang="en-IN" b="1" dirty="0" smtClean="0">
                <a:latin typeface="Times New Roman" pitchFamily="18" charset="0"/>
                <a:cs typeface="Times New Roman" pitchFamily="18" charset="0"/>
              </a:rPr>
              <a:t>Difference between a positive promise to marry a particular person And but restrictive agreement containing a promise not to marry anybody else.</a:t>
            </a:r>
          </a:p>
          <a:p>
            <a:pPr algn="just"/>
            <a:endParaRPr lang="en-IN" b="1" dirty="0" smtClean="0">
              <a:latin typeface="Times New Roman" pitchFamily="18" charset="0"/>
              <a:cs typeface="Times New Roman" pitchFamily="18" charset="0"/>
            </a:endParaRPr>
          </a:p>
          <a:p>
            <a:pPr algn="just"/>
            <a:r>
              <a:rPr lang="en-IN" b="1" dirty="0" smtClean="0">
                <a:latin typeface="Times New Roman" pitchFamily="18" charset="0"/>
                <a:cs typeface="Times New Roman" pitchFamily="18" charset="0"/>
              </a:rPr>
              <a:t>Lowe v. Peers, (1768) : Mr. Peers promised Mrs. Catherine Lowe, that he would not marry anyone other than Mrs. Lowe and promised further to pay, Mrs. Lowe, 2000 pounds on default.</a:t>
            </a:r>
          </a:p>
          <a:p>
            <a:pPr algn="just"/>
            <a:endParaRPr lang="en-US" b="1" dirty="0"/>
          </a:p>
        </p:txBody>
      </p:sp>
      <p:sp>
        <p:nvSpPr>
          <p:cNvPr id="3" name="Title 2"/>
          <p:cNvSpPr>
            <a:spLocks noGrp="1"/>
          </p:cNvSpPr>
          <p:nvPr>
            <p:ph type="title"/>
          </p:nvPr>
        </p:nvSpPr>
        <p:spPr/>
        <p:txBody>
          <a:bodyPr>
            <a:normAutofit fontScale="90000"/>
          </a:bodyPr>
          <a:lstStyle/>
          <a:p>
            <a:r>
              <a:rPr lang="en-IN" sz="4000" dirty="0" smtClean="0">
                <a:latin typeface="Times New Roman" pitchFamily="18" charset="0"/>
                <a:cs typeface="Times New Roman" pitchFamily="18" charset="0"/>
              </a:rPr>
              <a:t>1. Agreements in Restraint of Marriage (Sec.26)</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2428868"/>
            <a:ext cx="8458200" cy="2357454"/>
          </a:xfrm>
        </p:spPr>
        <p:txBody>
          <a:bodyPr>
            <a:normAutofit/>
          </a:bodyPr>
          <a:lstStyle/>
          <a:p>
            <a:pPr algn="just"/>
            <a:r>
              <a:rPr lang="en-IN" sz="3200" b="1" dirty="0" smtClean="0">
                <a:latin typeface="Times New Roman" pitchFamily="18" charset="0"/>
                <a:cs typeface="Times New Roman" pitchFamily="18" charset="0"/>
              </a:rPr>
              <a:t>Sec.27  “Every agreement by which anyone is restrained from exercising a lawful profession, trade or business of any kind, is to that extent void.”</a:t>
            </a:r>
          </a:p>
          <a:p>
            <a:pPr algn="just"/>
            <a:endParaRPr lang="en-IN" sz="3200" b="1" dirty="0" smtClean="0">
              <a:latin typeface="Times New Roman" pitchFamily="18" charset="0"/>
              <a:cs typeface="Times New Roman" pitchFamily="18" charset="0"/>
            </a:endParaRPr>
          </a:p>
          <a:p>
            <a:pPr algn="just"/>
            <a:endParaRPr lang="en-IN" sz="3200" b="1" dirty="0"/>
          </a:p>
        </p:txBody>
      </p:sp>
      <p:sp>
        <p:nvSpPr>
          <p:cNvPr id="2" name="Title 1"/>
          <p:cNvSpPr>
            <a:spLocks noGrp="1"/>
          </p:cNvSpPr>
          <p:nvPr>
            <p:ph type="title"/>
          </p:nvPr>
        </p:nvSpPr>
        <p:spPr/>
        <p:txBody>
          <a:bodyPr>
            <a:normAutofit fontScale="90000"/>
          </a:bodyPr>
          <a:lstStyle/>
          <a:p>
            <a:r>
              <a:rPr lang="en-IN" sz="4200" dirty="0" smtClean="0">
                <a:latin typeface="Times New Roman" pitchFamily="18" charset="0"/>
                <a:cs typeface="Times New Roman" pitchFamily="18" charset="0"/>
              </a:rPr>
              <a:t>2. Agreements in Restraint of a Trade (Sec.27)</a:t>
            </a:r>
            <a:endParaRPr lang="en-IN" sz="4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285860"/>
            <a:ext cx="8458200" cy="5429288"/>
          </a:xfrm>
        </p:spPr>
        <p:txBody>
          <a:bodyPr>
            <a:noAutofit/>
          </a:bodyPr>
          <a:lstStyle/>
          <a:p>
            <a:pPr algn="ctr">
              <a:buNone/>
            </a:pPr>
            <a:r>
              <a:rPr lang="en-US" sz="2400" b="1" dirty="0" smtClean="0">
                <a:solidFill>
                  <a:srgbClr val="0000CC"/>
                </a:solidFill>
                <a:latin typeface="Times New Roman" pitchFamily="18" charset="0"/>
                <a:cs typeface="Times New Roman" pitchFamily="18" charset="0"/>
              </a:rPr>
              <a:t>EXCEPTIONS</a:t>
            </a:r>
          </a:p>
          <a:p>
            <a:pPr marL="0" algn="just">
              <a:spcBef>
                <a:spcPts val="0"/>
              </a:spcBef>
            </a:pPr>
            <a:r>
              <a:rPr lang="en-IN" sz="3200" b="1" dirty="0" smtClean="0">
                <a:solidFill>
                  <a:srgbClr val="FF0000"/>
                </a:solidFill>
                <a:latin typeface="Times New Roman" pitchFamily="18" charset="0"/>
                <a:cs typeface="Times New Roman" pitchFamily="18" charset="0"/>
              </a:rPr>
              <a:t>Sale of Goodwill:</a:t>
            </a:r>
            <a:r>
              <a:rPr lang="en-IN" sz="3200" b="1" dirty="0" smtClean="0">
                <a:latin typeface="Times New Roman" pitchFamily="18" charset="0"/>
                <a:cs typeface="Times New Roman" pitchFamily="18" charset="0"/>
              </a:rPr>
              <a:t> </a:t>
            </a:r>
            <a:r>
              <a:rPr lang="en-IN" sz="3200" dirty="0" smtClean="0">
                <a:latin typeface="Times New Roman" pitchFamily="18" charset="0"/>
                <a:cs typeface="Times New Roman" pitchFamily="18" charset="0"/>
              </a:rPr>
              <a:t> </a:t>
            </a:r>
            <a:r>
              <a:rPr lang="en-IN" sz="2800" dirty="0" smtClean="0">
                <a:latin typeface="Times New Roman" pitchFamily="18" charset="0"/>
                <a:cs typeface="Times New Roman" pitchFamily="18" charset="0"/>
              </a:rPr>
              <a:t>a seller of goodwill may be restrained from carrying on (i)a similar business, (ii)within specified local limits, (iii) so long as the buyer carries on a like business: provided (iv) that such, limits appear to the Court reasonable regard being had to the nature of the business.</a:t>
            </a:r>
          </a:p>
          <a:p>
            <a:pPr marL="0" algn="just">
              <a:spcBef>
                <a:spcPts val="0"/>
              </a:spcBef>
            </a:pPr>
            <a:r>
              <a:rPr lang="en-US" sz="3200" b="1" dirty="0" smtClean="0">
                <a:solidFill>
                  <a:srgbClr val="FF0000"/>
                </a:solidFill>
                <a:latin typeface="Times New Roman" pitchFamily="18" charset="0"/>
                <a:cs typeface="Times New Roman" pitchFamily="18" charset="0"/>
              </a:rPr>
              <a:t>Partners Agreement:</a:t>
            </a:r>
            <a:r>
              <a:rPr lang="en-US" sz="3200" b="1"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rPr>
              <a:t>i. </a:t>
            </a:r>
            <a:r>
              <a:rPr lang="en-IN" sz="2800" dirty="0" smtClean="0">
                <a:latin typeface="Times New Roman" pitchFamily="18" charset="0"/>
                <a:cs typeface="Times New Roman" pitchFamily="18" charset="0"/>
              </a:rPr>
              <a:t>Amongst the Partners ii. Retiring Partner iii. On dissolution of Partnership iv. Sale of Good Will of Partnership.</a:t>
            </a:r>
            <a:endParaRPr lang="en-IN" sz="2800" dirty="0" smtClean="0"/>
          </a:p>
          <a:p>
            <a:pPr marL="0">
              <a:spcBef>
                <a:spcPts val="0"/>
              </a:spcBef>
            </a:pPr>
            <a:r>
              <a:rPr lang="en-US" sz="3200" b="1" dirty="0" smtClean="0">
                <a:solidFill>
                  <a:srgbClr val="FF0000"/>
                </a:solidFill>
                <a:latin typeface="Times New Roman" pitchFamily="18" charset="0"/>
                <a:cs typeface="Times New Roman" pitchFamily="18" charset="0"/>
              </a:rPr>
              <a:t>Trade Combination:</a:t>
            </a:r>
            <a:r>
              <a:rPr lang="en-US" sz="3200" b="1"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rPr>
              <a:t>An agreement the primary object of which is to regulate business and not to restrain is valid.</a:t>
            </a:r>
          </a:p>
          <a:p>
            <a:pPr marL="0">
              <a:spcBef>
                <a:spcPts val="0"/>
              </a:spcBef>
            </a:pPr>
            <a:r>
              <a:rPr lang="en-US" sz="2400" b="1" dirty="0" smtClean="0">
                <a:solidFill>
                  <a:srgbClr val="FF0000"/>
                </a:solidFill>
                <a:latin typeface="Times New Roman" pitchFamily="18" charset="0"/>
                <a:cs typeface="Times New Roman" pitchFamily="18" charset="0"/>
              </a:rPr>
              <a:t>Service Agreement:</a:t>
            </a:r>
            <a:r>
              <a:rPr lang="en-US" sz="2400" b="1" dirty="0" smtClean="0">
                <a:latin typeface="Times New Roman" pitchFamily="18" charset="0"/>
                <a:cs typeface="Times New Roman" pitchFamily="18" charset="0"/>
              </a:rPr>
              <a:t>  </a:t>
            </a:r>
            <a:endParaRPr lang="en-IN" sz="2400" b="1" dirty="0" smtClean="0">
              <a:latin typeface="Times New Roman" pitchFamily="18" charset="0"/>
              <a:cs typeface="Times New Roman" pitchFamily="18" charset="0"/>
            </a:endParaRPr>
          </a:p>
        </p:txBody>
      </p:sp>
      <p:sp>
        <p:nvSpPr>
          <p:cNvPr id="2" name="Title 1"/>
          <p:cNvSpPr>
            <a:spLocks noGrp="1"/>
          </p:cNvSpPr>
          <p:nvPr>
            <p:ph type="title"/>
          </p:nvPr>
        </p:nvSpPr>
        <p:spPr/>
        <p:txBody>
          <a:bodyPr>
            <a:noAutofit/>
          </a:bodyPr>
          <a:lstStyle/>
          <a:p>
            <a:r>
              <a:rPr lang="en-IN" sz="3200" dirty="0" smtClean="0">
                <a:latin typeface="Times New Roman" pitchFamily="18" charset="0"/>
                <a:cs typeface="Times New Roman" pitchFamily="18" charset="0"/>
              </a:rPr>
              <a:t>3. Agreements in Restraint of a Trade (Sec.27)</a:t>
            </a:r>
            <a:endParaRPr lang="en-IN"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3">
                                            <p:txEl>
                                              <p:pRg st="1" end="1"/>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1000"/>
                                        <p:tgtEl>
                                          <p:spTgt spid="3">
                                            <p:txEl>
                                              <p:pRg st="2" end="2"/>
                                            </p:txEl>
                                          </p:spTgt>
                                        </p:tgtEl>
                                      </p:cBhvr>
                                    </p:animEffect>
                                    <p:anim calcmode="lin" valueType="num">
                                      <p:cBhvr>
                                        <p:cTn id="16"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3">
                                            <p:txEl>
                                              <p:pRg st="2" end="2"/>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3">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7"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fade">
                                      <p:cBhvr>
                                        <p:cTn id="23" dur="1000"/>
                                        <p:tgtEl>
                                          <p:spTgt spid="3">
                                            <p:txEl>
                                              <p:pRg st="3" end="3"/>
                                            </p:txEl>
                                          </p:spTgt>
                                        </p:tgtEl>
                                      </p:cBhvr>
                                    </p:animEffect>
                                    <p:anim calcmode="lin" valueType="num">
                                      <p:cBhvr>
                                        <p:cTn id="24"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5" dur="900" decel="100000" fill="hold"/>
                                        <p:tgtEl>
                                          <p:spTgt spid="3">
                                            <p:txEl>
                                              <p:pRg st="3" end="3"/>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900"/>
                                          </p:stCondLst>
                                        </p:cTn>
                                        <p:tgtEl>
                                          <p:spTgt spid="3">
                                            <p:txEl>
                                              <p:pRg st="3" end="3"/>
                                            </p:txEl>
                                          </p:spTgt>
                                        </p:tgtEl>
                                        <p:attrNameLst>
                                          <p:attrName>ppt_y</p:attrName>
                                        </p:attrNameLst>
                                      </p:cBhvr>
                                      <p:tavLst>
                                        <p:tav tm="0">
                                          <p:val>
                                            <p:strVal val="#ppt_y-.03"/>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37" presetClass="entr" presetSubtype="0"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fade">
                                      <p:cBhvr>
                                        <p:cTn id="31" dur="1000"/>
                                        <p:tgtEl>
                                          <p:spTgt spid="3">
                                            <p:txEl>
                                              <p:pRg st="4" end="4"/>
                                            </p:txEl>
                                          </p:spTgt>
                                        </p:tgtEl>
                                      </p:cBhvr>
                                    </p:animEffect>
                                    <p:anim calcmode="lin" valueType="num">
                                      <p:cBhvr>
                                        <p:cTn id="3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3" dur="900" decel="100000" fill="hold"/>
                                        <p:tgtEl>
                                          <p:spTgt spid="3">
                                            <p:txEl>
                                              <p:pRg st="4" end="4"/>
                                            </p:txEl>
                                          </p:spTgt>
                                        </p:tgtEl>
                                        <p:attrNameLst>
                                          <p:attrName>ppt_y</p:attrName>
                                        </p:attrNameLst>
                                      </p:cBhvr>
                                      <p:tavLst>
                                        <p:tav tm="0">
                                          <p:val>
                                            <p:strVal val="#ppt_y+1"/>
                                          </p:val>
                                        </p:tav>
                                        <p:tav tm="100000">
                                          <p:val>
                                            <p:strVal val="#ppt_y-.03"/>
                                          </p:val>
                                        </p:tav>
                                      </p:tavLst>
                                    </p:anim>
                                    <p:anim calcmode="lin" valueType="num">
                                      <p:cBhvr>
                                        <p:cTn id="34" dur="100" accel="100000" fill="hold">
                                          <p:stCondLst>
                                            <p:cond delay="900"/>
                                          </p:stCondLst>
                                        </p:cTn>
                                        <p:tgtEl>
                                          <p:spTgt spid="3">
                                            <p:txEl>
                                              <p:pRg st="4" end="4"/>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357298"/>
            <a:ext cx="8458200" cy="5500702"/>
          </a:xfrm>
        </p:spPr>
        <p:txBody>
          <a:bodyPr>
            <a:normAutofit/>
          </a:bodyPr>
          <a:lstStyle/>
          <a:p>
            <a:pPr marL="0" indent="0" algn="just">
              <a:spcBef>
                <a:spcPts val="0"/>
              </a:spcBef>
            </a:pPr>
            <a:r>
              <a:rPr lang="en-US" sz="3600" b="1" dirty="0" smtClean="0">
                <a:latin typeface="Times New Roman" pitchFamily="18" charset="0"/>
                <a:cs typeface="Times New Roman" pitchFamily="18" charset="0"/>
              </a:rPr>
              <a:t>“Every agreement, by which any party thereto is </a:t>
            </a:r>
            <a:r>
              <a:rPr lang="en-US" sz="3600" b="1" u="sng" dirty="0" smtClean="0">
                <a:latin typeface="Times New Roman" pitchFamily="18" charset="0"/>
                <a:cs typeface="Times New Roman" pitchFamily="18" charset="0"/>
              </a:rPr>
              <a:t>restricted absolutely from enforcing his rights</a:t>
            </a:r>
            <a:r>
              <a:rPr lang="en-US" sz="3600" b="1" dirty="0" smtClean="0">
                <a:latin typeface="Times New Roman" pitchFamily="18" charset="0"/>
                <a:cs typeface="Times New Roman" pitchFamily="18" charset="0"/>
              </a:rPr>
              <a:t> under or in respect of any contract, by the usual legal proceedings in the ordinary tribunals, or </a:t>
            </a:r>
            <a:r>
              <a:rPr lang="en-US" sz="3600" b="1" u="sng" dirty="0" smtClean="0">
                <a:latin typeface="Times New Roman" pitchFamily="18" charset="0"/>
                <a:cs typeface="Times New Roman" pitchFamily="18" charset="0"/>
              </a:rPr>
              <a:t>which limits the time within which he may thus enforce his rights</a:t>
            </a:r>
            <a:r>
              <a:rPr lang="en-US" sz="3600" b="1" dirty="0" smtClean="0">
                <a:latin typeface="Times New Roman" pitchFamily="18" charset="0"/>
                <a:cs typeface="Times New Roman" pitchFamily="18" charset="0"/>
              </a:rPr>
              <a:t>, or </a:t>
            </a:r>
          </a:p>
        </p:txBody>
      </p:sp>
      <p:sp>
        <p:nvSpPr>
          <p:cNvPr id="2" name="Title 1"/>
          <p:cNvSpPr>
            <a:spLocks noGrp="1"/>
          </p:cNvSpPr>
          <p:nvPr>
            <p:ph type="title"/>
          </p:nvPr>
        </p:nvSpPr>
        <p:spPr/>
        <p:txBody>
          <a:bodyPr>
            <a:normAutofit fontScale="90000"/>
          </a:bodyPr>
          <a:lstStyle/>
          <a:p>
            <a:r>
              <a:rPr lang="en-IN" sz="4200" dirty="0" smtClean="0">
                <a:latin typeface="Times New Roman" pitchFamily="18" charset="0"/>
                <a:cs typeface="Times New Roman" pitchFamily="18" charset="0"/>
              </a:rPr>
              <a:t>4. Agreements in Restraint of Legal Proceedings (Sec.28)</a:t>
            </a:r>
            <a:endParaRPr lang="en-IN" sz="42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800" decel="100000"/>
                                        <p:tgtEl>
                                          <p:spTgt spid="3">
                                            <p:txEl>
                                              <p:pRg st="0" end="0"/>
                                            </p:txEl>
                                          </p:spTgt>
                                        </p:tgtEl>
                                      </p:cBhvr>
                                    </p:animEffect>
                                    <p:anim calcmode="lin" valueType="num">
                                      <p:cBhvr>
                                        <p:cTn id="8" dur="800" decel="100000" fill="hold"/>
                                        <p:tgtEl>
                                          <p:spTgt spid="3">
                                            <p:txEl>
                                              <p:pRg st="0" end="0"/>
                                            </p:txEl>
                                          </p:spTgt>
                                        </p:tgtEl>
                                        <p:attrNameLst>
                                          <p:attrName>style.rotation</p:attrName>
                                        </p:attrNameLst>
                                      </p:cBhvr>
                                      <p:tavLst>
                                        <p:tav tm="0">
                                          <p:val>
                                            <p:fltVal val="-90"/>
                                          </p:val>
                                        </p:tav>
                                        <p:tav tm="100000">
                                          <p:val>
                                            <p:fltVal val="0"/>
                                          </p:val>
                                        </p:tav>
                                      </p:tavLst>
                                    </p:anim>
                                    <p:anim calcmode="lin" valueType="num">
                                      <p:cBhvr>
                                        <p:cTn id="9" dur="800" decel="100000" fill="hold"/>
                                        <p:tgtEl>
                                          <p:spTgt spid="3">
                                            <p:txEl>
                                              <p:pRg st="0" end="0"/>
                                            </p:txEl>
                                          </p:spTgt>
                                        </p:tgtEl>
                                        <p:attrNameLst>
                                          <p:attrName>ppt_x</p:attrName>
                                        </p:attrNameLst>
                                      </p:cBhvr>
                                      <p:tavLst>
                                        <p:tav tm="0">
                                          <p:val>
                                            <p:strVal val="#ppt_x+0.4"/>
                                          </p:val>
                                        </p:tav>
                                        <p:tav tm="100000">
                                          <p:val>
                                            <p:strVal val="#ppt_x-0.05"/>
                                          </p:val>
                                        </p:tav>
                                      </p:tavLst>
                                    </p:anim>
                                    <p:anim calcmode="lin" valueType="num">
                                      <p:cBhvr>
                                        <p:cTn id="10" dur="800" decel="100000" fill="hold"/>
                                        <p:tgtEl>
                                          <p:spTgt spid="3">
                                            <p:txEl>
                                              <p:pRg st="0" end="0"/>
                                            </p:txEl>
                                          </p:spTgt>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3">
                                            <p:txEl>
                                              <p:pRg st="0" end="0"/>
                                            </p:txEl>
                                          </p:spTgt>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3">
                                            <p:txEl>
                                              <p:pRg st="0" end="0"/>
                                            </p:txEl>
                                          </p:spTgt>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indent="0" algn="just">
              <a:spcBef>
                <a:spcPts val="0"/>
              </a:spcBef>
            </a:pPr>
            <a:r>
              <a:rPr lang="en-US" sz="3600" dirty="0" smtClean="0">
                <a:latin typeface="Times New Roman" pitchFamily="18" charset="0"/>
                <a:cs typeface="Times New Roman" pitchFamily="18" charset="0"/>
              </a:rPr>
              <a:t>which provides for forfeiture of any rights arising from contract, if suit is not brought within a specified time, is void to the extent.</a:t>
            </a:r>
          </a:p>
          <a:p>
            <a:pPr marL="0" indent="0" algn="ctr">
              <a:spcBef>
                <a:spcPts val="0"/>
              </a:spcBef>
            </a:pPr>
            <a:r>
              <a:rPr lang="en-US" sz="2800" b="1" i="1" u="sng" dirty="0" smtClean="0">
                <a:latin typeface="Times New Roman" pitchFamily="18" charset="0"/>
                <a:cs typeface="Times New Roman" pitchFamily="18" charset="0"/>
              </a:rPr>
              <a:t>Baroda Spinning Co. Ltd V/s </a:t>
            </a:r>
            <a:r>
              <a:rPr lang="en-US" sz="2800" b="1" i="1" u="sng" dirty="0" err="1" smtClean="0">
                <a:latin typeface="Times New Roman" pitchFamily="18" charset="0"/>
                <a:cs typeface="Times New Roman" pitchFamily="18" charset="0"/>
              </a:rPr>
              <a:t>Satyanarayan</a:t>
            </a:r>
            <a:r>
              <a:rPr lang="en-US" sz="2800" b="1" i="1" u="sng" dirty="0" smtClean="0">
                <a:latin typeface="Times New Roman" pitchFamily="18" charset="0"/>
                <a:cs typeface="Times New Roman" pitchFamily="18" charset="0"/>
              </a:rPr>
              <a:t> Marine &amp; Fire Insurance Co. Ltd.</a:t>
            </a:r>
            <a:endParaRPr lang="en-IN" sz="2800" b="1" i="1" u="sng" dirty="0" smtClean="0">
              <a:latin typeface="Times New Roman" pitchFamily="18" charset="0"/>
              <a:cs typeface="Times New Roman" pitchFamily="18" charset="0"/>
            </a:endParaRPr>
          </a:p>
          <a:p>
            <a:endParaRPr lang="en-US" sz="3200" dirty="0"/>
          </a:p>
        </p:txBody>
      </p:sp>
      <p:sp>
        <p:nvSpPr>
          <p:cNvPr id="3" name="Title 2"/>
          <p:cNvSpPr>
            <a:spLocks noGrp="1"/>
          </p:cNvSpPr>
          <p:nvPr>
            <p:ph type="title"/>
          </p:nvPr>
        </p:nvSpPr>
        <p:spPr/>
        <p:txBody>
          <a:bodyPr/>
          <a:lstStyle/>
          <a:p>
            <a:r>
              <a:rPr lang="en-US" dirty="0" err="1" smtClean="0"/>
              <a:t>contd</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489</TotalTime>
  <Words>900</Words>
  <Application>Microsoft Office PowerPoint</Application>
  <PresentationFormat>On-screen Show (4:3)</PresentationFormat>
  <Paragraphs>69</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Concourse</vt:lpstr>
      <vt:lpstr>VOID AGREEMENTS</vt:lpstr>
      <vt:lpstr>Valid Contrcts. (Sec. 10)</vt:lpstr>
      <vt:lpstr>VOID AGREEMENTS</vt:lpstr>
      <vt:lpstr>VOID AGREEMENTS</vt:lpstr>
      <vt:lpstr>1. Agreements in Restraint of Marriage (Sec.26)</vt:lpstr>
      <vt:lpstr>2. Agreements in Restraint of a Trade (Sec.27)</vt:lpstr>
      <vt:lpstr>3. Agreements in Restraint of a Trade (Sec.27)</vt:lpstr>
      <vt:lpstr>4. Agreements in Restraint of Legal Proceedings (Sec.28)</vt:lpstr>
      <vt:lpstr>contd</vt:lpstr>
      <vt:lpstr>Agreements in Restraint of Legal Proceedings (Sec.28)</vt:lpstr>
      <vt:lpstr>5. Uncertain (Sec.29)</vt:lpstr>
      <vt:lpstr>6. Wagering Agreements</vt:lpstr>
      <vt:lpstr>Wagering Agreements</vt:lpstr>
      <vt:lpstr>Wagering Agreements</vt:lpstr>
      <vt:lpstr>Wagering Agreements</vt:lpstr>
      <vt:lpstr>Impossible Event/Act</vt:lpstr>
      <vt:lpstr>Slide 17</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subject>PowerPoint Template</dc:subject>
  <dc:creator>sandeep ahire</dc:creator>
  <cp:lastModifiedBy>Manish</cp:lastModifiedBy>
  <cp:revision>69</cp:revision>
  <dcterms:created xsi:type="dcterms:W3CDTF">2012-09-09T13:47:08Z</dcterms:created>
  <dcterms:modified xsi:type="dcterms:W3CDTF">2017-09-06T07:24:49Z</dcterms:modified>
</cp:coreProperties>
</file>