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57" r:id="rId4"/>
    <p:sldId id="258" r:id="rId5"/>
    <p:sldId id="259" r:id="rId6"/>
    <p:sldId id="260" r:id="rId7"/>
    <p:sldId id="283"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84" r:id="rId24"/>
    <p:sldId id="282" r:id="rId25"/>
    <p:sldId id="278" r:id="rId26"/>
    <p:sldId id="279" r:id="rId2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Trebuchet MS"/>
                <a:cs typeface="Trebuchet MS"/>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tx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151876" y="0"/>
            <a:ext cx="992124" cy="685799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1898650" y="3001136"/>
            <a:ext cx="5346700" cy="635000"/>
          </a:xfrm>
          <a:prstGeom prst="rect">
            <a:avLst/>
          </a:prstGeom>
        </p:spPr>
        <p:txBody>
          <a:bodyPr wrap="square" lIns="0" tIns="0" rIns="0" bIns="0">
            <a:spAutoFit/>
          </a:bodyPr>
          <a:lstStyle>
            <a:lvl1pPr>
              <a:defRPr sz="4000" b="0" i="0">
                <a:solidFill>
                  <a:schemeClr val="tx1"/>
                </a:solidFill>
                <a:latin typeface="Trebuchet MS"/>
                <a:cs typeface="Trebuchet MS"/>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2/27/2023</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33.png"/><Relationship Id="rId1" Type="http://schemas.openxmlformats.org/officeDocument/2006/relationships/slideLayout" Target="../slideLayouts/slideLayout5.xml"/><Relationship Id="rId5" Type="http://schemas.openxmlformats.org/officeDocument/2006/relationships/image" Target="../media/image24.png"/><Relationship Id="rId4" Type="http://schemas.openxmlformats.org/officeDocument/2006/relationships/image" Target="../media/image34.png"/></Relationships>
</file>

<file path=ppt/slides/_rels/slide12.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png"/><Relationship Id="rId7" Type="http://schemas.openxmlformats.org/officeDocument/2006/relationships/image" Target="../media/image37.png"/><Relationship Id="rId2" Type="http://schemas.openxmlformats.org/officeDocument/2006/relationships/image" Target="../media/image35.png"/><Relationship Id="rId1" Type="http://schemas.openxmlformats.org/officeDocument/2006/relationships/slideLayout" Target="../slideLayouts/slideLayout5.xml"/><Relationship Id="rId6" Type="http://schemas.openxmlformats.org/officeDocument/2006/relationships/image" Target="../media/image36.png"/><Relationship Id="rId5" Type="http://schemas.openxmlformats.org/officeDocument/2006/relationships/image" Target="../media/image4.png"/><Relationship Id="rId10" Type="http://schemas.openxmlformats.org/officeDocument/2006/relationships/image" Target="../media/image40.png"/><Relationship Id="rId4" Type="http://schemas.openxmlformats.org/officeDocument/2006/relationships/image" Target="../media/image5.png"/><Relationship Id="rId9" Type="http://schemas.openxmlformats.org/officeDocument/2006/relationships/image" Target="../media/image39.png"/></Relationships>
</file>

<file path=ppt/slides/_rels/slide1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5.xml"/><Relationship Id="rId6" Type="http://schemas.openxmlformats.org/officeDocument/2006/relationships/image" Target="../media/image44.png"/><Relationship Id="rId5" Type="http://schemas.openxmlformats.org/officeDocument/2006/relationships/image" Target="../media/image27.png"/><Relationship Id="rId4" Type="http://schemas.openxmlformats.org/officeDocument/2006/relationships/image" Target="../media/image43.png"/></Relationships>
</file>

<file path=ppt/slides/_rels/slide14.xml.rels><?xml version="1.0" encoding="UTF-8" standalone="yes"?>
<Relationships xmlns="http://schemas.openxmlformats.org/package/2006/relationships"><Relationship Id="rId8" Type="http://schemas.openxmlformats.org/officeDocument/2006/relationships/image" Target="../media/image51.png"/><Relationship Id="rId3" Type="http://schemas.openxmlformats.org/officeDocument/2006/relationships/image" Target="../media/image46.png"/><Relationship Id="rId7" Type="http://schemas.openxmlformats.org/officeDocument/2006/relationships/image" Target="../media/image50.png"/><Relationship Id="rId2" Type="http://schemas.openxmlformats.org/officeDocument/2006/relationships/image" Target="../media/image45.png"/><Relationship Id="rId1" Type="http://schemas.openxmlformats.org/officeDocument/2006/relationships/slideLayout" Target="../slideLayouts/slideLayout5.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52.png"/><Relationship Id="rId1" Type="http://schemas.openxmlformats.org/officeDocument/2006/relationships/slideLayout" Target="../slideLayouts/slideLayout5.xml"/><Relationship Id="rId6" Type="http://schemas.openxmlformats.org/officeDocument/2006/relationships/image" Target="../media/image40.png"/><Relationship Id="rId5" Type="http://schemas.openxmlformats.org/officeDocument/2006/relationships/image" Target="../media/image53.png"/><Relationship Id="rId4" Type="http://schemas.openxmlformats.org/officeDocument/2006/relationships/image" Target="../media/image39.png"/></Relationships>
</file>

<file path=ppt/slides/_rels/slide16.xml.rels><?xml version="1.0" encoding="UTF-8" standalone="yes"?>
<Relationships xmlns="http://schemas.openxmlformats.org/package/2006/relationships"><Relationship Id="rId8" Type="http://schemas.openxmlformats.org/officeDocument/2006/relationships/image" Target="../media/image58.png"/><Relationship Id="rId3" Type="http://schemas.openxmlformats.org/officeDocument/2006/relationships/image" Target="../media/image55.png"/><Relationship Id="rId7" Type="http://schemas.openxmlformats.org/officeDocument/2006/relationships/image" Target="../media/image27.png"/><Relationship Id="rId2" Type="http://schemas.openxmlformats.org/officeDocument/2006/relationships/image" Target="../media/image54.png"/><Relationship Id="rId1" Type="http://schemas.openxmlformats.org/officeDocument/2006/relationships/slideLayout" Target="../slideLayouts/slideLayout5.xml"/><Relationship Id="rId6" Type="http://schemas.openxmlformats.org/officeDocument/2006/relationships/image" Target="../media/image21.png"/><Relationship Id="rId11" Type="http://schemas.openxmlformats.org/officeDocument/2006/relationships/image" Target="../media/image24.png"/><Relationship Id="rId5" Type="http://schemas.openxmlformats.org/officeDocument/2006/relationships/image" Target="../media/image57.png"/><Relationship Id="rId10" Type="http://schemas.openxmlformats.org/officeDocument/2006/relationships/image" Target="../media/image60.png"/><Relationship Id="rId4" Type="http://schemas.openxmlformats.org/officeDocument/2006/relationships/image" Target="../media/image56.png"/><Relationship Id="rId9" Type="http://schemas.openxmlformats.org/officeDocument/2006/relationships/image" Target="../media/image59.png"/></Relationships>
</file>

<file path=ppt/slides/_rels/slide17.xml.rels><?xml version="1.0" encoding="UTF-8" standalone="yes"?>
<Relationships xmlns="http://schemas.openxmlformats.org/package/2006/relationships"><Relationship Id="rId8" Type="http://schemas.openxmlformats.org/officeDocument/2006/relationships/image" Target="../media/image51.png"/><Relationship Id="rId3" Type="http://schemas.openxmlformats.org/officeDocument/2006/relationships/image" Target="../media/image46.png"/><Relationship Id="rId7" Type="http://schemas.openxmlformats.org/officeDocument/2006/relationships/image" Target="../media/image50.png"/><Relationship Id="rId2" Type="http://schemas.openxmlformats.org/officeDocument/2006/relationships/image" Target="../media/image45.png"/><Relationship Id="rId1" Type="http://schemas.openxmlformats.org/officeDocument/2006/relationships/slideLayout" Target="../slideLayouts/slideLayout5.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61.png"/><Relationship Id="rId1" Type="http://schemas.openxmlformats.org/officeDocument/2006/relationships/slideLayout" Target="../slideLayouts/slideLayout5.xml"/><Relationship Id="rId4" Type="http://schemas.openxmlformats.org/officeDocument/2006/relationships/image" Target="../media/image39.png"/></Relationships>
</file>

<file path=ppt/slides/_rels/slide19.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6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24.png"/><Relationship Id="rId3" Type="http://schemas.openxmlformats.org/officeDocument/2006/relationships/image" Target="../media/image42.png"/><Relationship Id="rId7" Type="http://schemas.openxmlformats.org/officeDocument/2006/relationships/image" Target="../media/image58.png"/><Relationship Id="rId12" Type="http://schemas.openxmlformats.org/officeDocument/2006/relationships/image" Target="../media/image34.png"/><Relationship Id="rId2" Type="http://schemas.openxmlformats.org/officeDocument/2006/relationships/image" Target="../media/image63.png"/><Relationship Id="rId1" Type="http://schemas.openxmlformats.org/officeDocument/2006/relationships/slideLayout" Target="../slideLayouts/slideLayout5.xml"/><Relationship Id="rId6" Type="http://schemas.openxmlformats.org/officeDocument/2006/relationships/image" Target="../media/image65.png"/><Relationship Id="rId11" Type="http://schemas.openxmlformats.org/officeDocument/2006/relationships/image" Target="../media/image23.png"/><Relationship Id="rId5" Type="http://schemas.openxmlformats.org/officeDocument/2006/relationships/image" Target="../media/image64.png"/><Relationship Id="rId10" Type="http://schemas.openxmlformats.org/officeDocument/2006/relationships/image" Target="../media/image67.png"/><Relationship Id="rId4" Type="http://schemas.openxmlformats.org/officeDocument/2006/relationships/image" Target="../media/image20.png"/><Relationship Id="rId9" Type="http://schemas.openxmlformats.org/officeDocument/2006/relationships/image" Target="../media/image44.png"/><Relationship Id="rId14" Type="http://schemas.openxmlformats.org/officeDocument/2006/relationships/image" Target="../media/image68.png"/></Relationships>
</file>

<file path=ppt/slides/_rels/slide21.xml.rels><?xml version="1.0" encoding="UTF-8" standalone="yes"?>
<Relationships xmlns="http://schemas.openxmlformats.org/package/2006/relationships"><Relationship Id="rId8" Type="http://schemas.openxmlformats.org/officeDocument/2006/relationships/image" Target="../media/image75.png"/><Relationship Id="rId3" Type="http://schemas.openxmlformats.org/officeDocument/2006/relationships/image" Target="../media/image70.png"/><Relationship Id="rId7" Type="http://schemas.openxmlformats.org/officeDocument/2006/relationships/image" Target="../media/image74.png"/><Relationship Id="rId2" Type="http://schemas.openxmlformats.org/officeDocument/2006/relationships/image" Target="../media/image69.png"/><Relationship Id="rId1" Type="http://schemas.openxmlformats.org/officeDocument/2006/relationships/slideLayout" Target="../slideLayouts/slideLayout5.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1.png"/><Relationship Id="rId9" Type="http://schemas.openxmlformats.org/officeDocument/2006/relationships/image" Target="../media/image76.png"/></Relationships>
</file>

<file path=ppt/slides/_rels/slide22.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13.png"/><Relationship Id="rId7"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6.png"/><Relationship Id="rId4" Type="http://schemas.openxmlformats.org/officeDocument/2006/relationships/image" Target="../media/image1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8.png"/><Relationship Id="rId2" Type="http://schemas.openxmlformats.org/officeDocument/2006/relationships/image" Target="../media/image77.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5.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6.png"/><Relationship Id="rId1" Type="http://schemas.openxmlformats.org/officeDocument/2006/relationships/slideLayout" Target="../slideLayouts/slideLayout5.xml"/><Relationship Id="rId5" Type="http://schemas.openxmlformats.org/officeDocument/2006/relationships/image" Target="../media/image27.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13.png"/><Relationship Id="rId7"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6.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25980"/>
            <a:ext cx="7772400" cy="738664"/>
          </a:xfrm>
        </p:spPr>
        <p:txBody>
          <a:bodyPr/>
          <a:lstStyle/>
          <a:p>
            <a:r>
              <a:rPr lang="en-US" sz="4800" dirty="0"/>
              <a:t>Housing Finance</a:t>
            </a:r>
          </a:p>
        </p:txBody>
      </p:sp>
      <p:sp>
        <p:nvSpPr>
          <p:cNvPr id="3" name="Subtitle 2"/>
          <p:cNvSpPr>
            <a:spLocks noGrp="1"/>
          </p:cNvSpPr>
          <p:nvPr>
            <p:ph type="subTitle" idx="4"/>
          </p:nvPr>
        </p:nvSpPr>
        <p:spPr>
          <a:xfrm>
            <a:off x="1371600" y="3840480"/>
            <a:ext cx="6400800" cy="553998"/>
          </a:xfrm>
        </p:spPr>
        <p:txBody>
          <a:bodyPr/>
          <a:lstStyle/>
          <a:p>
            <a:r>
              <a:rPr lang="en-US" sz="3600" dirty="0"/>
              <a:t>Dr. Manish </a:t>
            </a:r>
            <a:r>
              <a:rPr lang="en-US" sz="3600" dirty="0" err="1"/>
              <a:t>Dadhich</a:t>
            </a:r>
            <a:r>
              <a:rPr lang="en-US" sz="36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99210" y="1025271"/>
            <a:ext cx="5572633" cy="3382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5831585"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4" name="object 4"/>
          <p:cNvSpPr/>
          <p:nvPr/>
        </p:nvSpPr>
        <p:spPr>
          <a:xfrm>
            <a:off x="4173473"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5" name="object 5"/>
          <p:cNvSpPr/>
          <p:nvPr/>
        </p:nvSpPr>
        <p:spPr>
          <a:xfrm>
            <a:off x="4455667" y="1077975"/>
            <a:ext cx="109600" cy="969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2187448" y="1075689"/>
            <a:ext cx="113283" cy="116586"/>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1920748" y="1075689"/>
            <a:ext cx="113283" cy="116586"/>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6601079" y="1030858"/>
            <a:ext cx="271145" cy="327025"/>
          </a:xfrm>
          <a:custGeom>
            <a:avLst/>
            <a:gdLst/>
            <a:ahLst/>
            <a:cxnLst/>
            <a:rect l="l" t="t" r="r" b="b"/>
            <a:pathLst>
              <a:path w="271145" h="327025">
                <a:moveTo>
                  <a:pt x="60198" y="0"/>
                </a:moveTo>
                <a:lnTo>
                  <a:pt x="270764" y="0"/>
                </a:lnTo>
                <a:lnTo>
                  <a:pt x="261112" y="50926"/>
                </a:lnTo>
                <a:lnTo>
                  <a:pt x="110490" y="50926"/>
                </a:lnTo>
                <a:lnTo>
                  <a:pt x="96774" y="126111"/>
                </a:lnTo>
                <a:lnTo>
                  <a:pt x="204850" y="126111"/>
                </a:lnTo>
                <a:lnTo>
                  <a:pt x="195706" y="174751"/>
                </a:lnTo>
                <a:lnTo>
                  <a:pt x="87629" y="174751"/>
                </a:lnTo>
                <a:lnTo>
                  <a:pt x="69342" y="276098"/>
                </a:lnTo>
                <a:lnTo>
                  <a:pt x="217550" y="276098"/>
                </a:lnTo>
                <a:lnTo>
                  <a:pt x="208025"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9" name="object 9"/>
          <p:cNvSpPr/>
          <p:nvPr/>
        </p:nvSpPr>
        <p:spPr>
          <a:xfrm>
            <a:off x="6021070" y="1030858"/>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5438902" y="1030858"/>
            <a:ext cx="297815" cy="331470"/>
          </a:xfrm>
          <a:custGeom>
            <a:avLst/>
            <a:gdLst/>
            <a:ahLst/>
            <a:cxnLst/>
            <a:rect l="l" t="t" r="r" b="b"/>
            <a:pathLst>
              <a:path w="297814" h="331469">
                <a:moveTo>
                  <a:pt x="60071" y="0"/>
                </a:moveTo>
                <a:lnTo>
                  <a:pt x="86868" y="0"/>
                </a:lnTo>
                <a:lnTo>
                  <a:pt x="204977" y="202691"/>
                </a:lnTo>
                <a:lnTo>
                  <a:pt x="240411" y="0"/>
                </a:lnTo>
                <a:lnTo>
                  <a:pt x="297814"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315965" y="1030858"/>
            <a:ext cx="118745" cy="327025"/>
          </a:xfrm>
          <a:custGeom>
            <a:avLst/>
            <a:gdLst/>
            <a:ahLst/>
            <a:cxnLst/>
            <a:rect l="l" t="t" r="r" b="b"/>
            <a:pathLst>
              <a:path w="118745" h="327025">
                <a:moveTo>
                  <a:pt x="60071" y="0"/>
                </a:moveTo>
                <a:lnTo>
                  <a:pt x="118618"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5041772" y="1030858"/>
            <a:ext cx="277495" cy="327025"/>
          </a:xfrm>
          <a:custGeom>
            <a:avLst/>
            <a:gdLst/>
            <a:ahLst/>
            <a:cxnLst/>
            <a:rect l="l" t="t" r="r" b="b"/>
            <a:pathLst>
              <a:path w="277495" h="327025">
                <a:moveTo>
                  <a:pt x="60705" y="0"/>
                </a:moveTo>
                <a:lnTo>
                  <a:pt x="276987" y="0"/>
                </a:lnTo>
                <a:lnTo>
                  <a:pt x="267588" y="50926"/>
                </a:lnTo>
                <a:lnTo>
                  <a:pt x="110236" y="50926"/>
                </a:lnTo>
                <a:lnTo>
                  <a:pt x="96647" y="126111"/>
                </a:lnTo>
                <a:lnTo>
                  <a:pt x="211581" y="126111"/>
                </a:lnTo>
                <a:lnTo>
                  <a:pt x="202437" y="174751"/>
                </a:lnTo>
                <a:lnTo>
                  <a:pt x="87502" y="174751"/>
                </a:lnTo>
                <a:lnTo>
                  <a:pt x="59562" y="327025"/>
                </a:lnTo>
                <a:lnTo>
                  <a:pt x="0" y="327025"/>
                </a:lnTo>
                <a:lnTo>
                  <a:pt x="60705"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642739" y="1030858"/>
            <a:ext cx="277495" cy="327025"/>
          </a:xfrm>
          <a:custGeom>
            <a:avLst/>
            <a:gdLst/>
            <a:ahLst/>
            <a:cxnLst/>
            <a:rect l="l" t="t" r="r" b="b"/>
            <a:pathLst>
              <a:path w="277495" h="327025">
                <a:moveTo>
                  <a:pt x="0" y="0"/>
                </a:moveTo>
                <a:lnTo>
                  <a:pt x="60451" y="0"/>
                </a:lnTo>
                <a:lnTo>
                  <a:pt x="113157" y="127888"/>
                </a:lnTo>
                <a:lnTo>
                  <a:pt x="211200" y="0"/>
                </a:lnTo>
                <a:lnTo>
                  <a:pt x="277495" y="0"/>
                </a:lnTo>
                <a:lnTo>
                  <a:pt x="134112" y="182371"/>
                </a:lnTo>
                <a:lnTo>
                  <a:pt x="107569" y="327025"/>
                </a:lnTo>
                <a:lnTo>
                  <a:pt x="50037" y="327025"/>
                </a:lnTo>
                <a:lnTo>
                  <a:pt x="76962" y="180593"/>
                </a:lnTo>
                <a:lnTo>
                  <a:pt x="0"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3842765" y="1030858"/>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507994" y="1030858"/>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3234563" y="1030858"/>
            <a:ext cx="271145" cy="327025"/>
          </a:xfrm>
          <a:custGeom>
            <a:avLst/>
            <a:gdLst/>
            <a:ahLst/>
            <a:cxnLst/>
            <a:rect l="l" t="t" r="r" b="b"/>
            <a:pathLst>
              <a:path w="271145" h="327025">
                <a:moveTo>
                  <a:pt x="60198" y="0"/>
                </a:moveTo>
                <a:lnTo>
                  <a:pt x="270763" y="0"/>
                </a:lnTo>
                <a:lnTo>
                  <a:pt x="261112" y="50926"/>
                </a:lnTo>
                <a:lnTo>
                  <a:pt x="110489" y="50926"/>
                </a:lnTo>
                <a:lnTo>
                  <a:pt x="96774" y="126111"/>
                </a:lnTo>
                <a:lnTo>
                  <a:pt x="204850" y="126111"/>
                </a:lnTo>
                <a:lnTo>
                  <a:pt x="195707" y="174751"/>
                </a:lnTo>
                <a:lnTo>
                  <a:pt x="87629" y="174751"/>
                </a:lnTo>
                <a:lnTo>
                  <a:pt x="69341" y="276098"/>
                </a:lnTo>
                <a:lnTo>
                  <a:pt x="217550" y="276098"/>
                </a:lnTo>
                <a:lnTo>
                  <a:pt x="208025"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861945" y="1030858"/>
            <a:ext cx="338455" cy="331470"/>
          </a:xfrm>
          <a:custGeom>
            <a:avLst/>
            <a:gdLst/>
            <a:ahLst/>
            <a:cxnLst/>
            <a:rect l="l" t="t" r="r" b="b"/>
            <a:pathLst>
              <a:path w="338455" h="331469">
                <a:moveTo>
                  <a:pt x="121412" y="0"/>
                </a:moveTo>
                <a:lnTo>
                  <a:pt x="154050" y="0"/>
                </a:lnTo>
                <a:lnTo>
                  <a:pt x="187071" y="207390"/>
                </a:lnTo>
                <a:lnTo>
                  <a:pt x="295021" y="0"/>
                </a:lnTo>
                <a:lnTo>
                  <a:pt x="328549" y="0"/>
                </a:lnTo>
                <a:lnTo>
                  <a:pt x="337947" y="327025"/>
                </a:lnTo>
                <a:lnTo>
                  <a:pt x="280288" y="327025"/>
                </a:lnTo>
                <a:lnTo>
                  <a:pt x="276606" y="149987"/>
                </a:lnTo>
                <a:lnTo>
                  <a:pt x="177165" y="331469"/>
                </a:lnTo>
                <a:lnTo>
                  <a:pt x="156844" y="331469"/>
                </a:lnTo>
                <a:lnTo>
                  <a:pt x="124460" y="148208"/>
                </a:lnTo>
                <a:lnTo>
                  <a:pt x="56006" y="327025"/>
                </a:lnTo>
                <a:lnTo>
                  <a:pt x="0" y="327025"/>
                </a:lnTo>
                <a:lnTo>
                  <a:pt x="121412"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2603626" y="1030858"/>
            <a:ext cx="271145" cy="327025"/>
          </a:xfrm>
          <a:custGeom>
            <a:avLst/>
            <a:gdLst/>
            <a:ahLst/>
            <a:cxnLst/>
            <a:rect l="l" t="t" r="r" b="b"/>
            <a:pathLst>
              <a:path w="271144" h="327025">
                <a:moveTo>
                  <a:pt x="60198" y="0"/>
                </a:moveTo>
                <a:lnTo>
                  <a:pt x="270764" y="0"/>
                </a:lnTo>
                <a:lnTo>
                  <a:pt x="261112" y="50926"/>
                </a:lnTo>
                <a:lnTo>
                  <a:pt x="110490" y="50926"/>
                </a:lnTo>
                <a:lnTo>
                  <a:pt x="96774" y="126111"/>
                </a:lnTo>
                <a:lnTo>
                  <a:pt x="204850" y="126111"/>
                </a:lnTo>
                <a:lnTo>
                  <a:pt x="195706" y="174751"/>
                </a:lnTo>
                <a:lnTo>
                  <a:pt x="87630" y="174751"/>
                </a:lnTo>
                <a:lnTo>
                  <a:pt x="69342" y="276098"/>
                </a:lnTo>
                <a:lnTo>
                  <a:pt x="217550" y="276098"/>
                </a:lnTo>
                <a:lnTo>
                  <a:pt x="208025"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2364613" y="1030858"/>
            <a:ext cx="215900" cy="327025"/>
          </a:xfrm>
          <a:custGeom>
            <a:avLst/>
            <a:gdLst/>
            <a:ahLst/>
            <a:cxnLst/>
            <a:rect l="l" t="t" r="r" b="b"/>
            <a:pathLst>
              <a:path w="215900" h="327025">
                <a:moveTo>
                  <a:pt x="59943" y="0"/>
                </a:moveTo>
                <a:lnTo>
                  <a:pt x="118491" y="0"/>
                </a:lnTo>
                <a:lnTo>
                  <a:pt x="67818" y="276098"/>
                </a:lnTo>
                <a:lnTo>
                  <a:pt x="215645" y="276098"/>
                </a:lnTo>
                <a:lnTo>
                  <a:pt x="206248" y="327025"/>
                </a:lnTo>
                <a:lnTo>
                  <a:pt x="0" y="327025"/>
                </a:lnTo>
                <a:lnTo>
                  <a:pt x="59943"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545716" y="1030858"/>
            <a:ext cx="286385" cy="332740"/>
          </a:xfrm>
          <a:custGeom>
            <a:avLst/>
            <a:gdLst/>
            <a:ahLst/>
            <a:cxnLst/>
            <a:rect l="l" t="t" r="r" b="b"/>
            <a:pathLst>
              <a:path w="286385" h="332740">
                <a:moveTo>
                  <a:pt x="43561" y="0"/>
                </a:moveTo>
                <a:lnTo>
                  <a:pt x="103378" y="0"/>
                </a:lnTo>
                <a:lnTo>
                  <a:pt x="61595" y="222757"/>
                </a:lnTo>
                <a:lnTo>
                  <a:pt x="60833" y="226821"/>
                </a:lnTo>
                <a:lnTo>
                  <a:pt x="60452" y="231012"/>
                </a:lnTo>
                <a:lnTo>
                  <a:pt x="60452" y="235457"/>
                </a:lnTo>
                <a:lnTo>
                  <a:pt x="81549" y="274935"/>
                </a:lnTo>
                <a:lnTo>
                  <a:pt x="111125" y="281686"/>
                </a:lnTo>
                <a:lnTo>
                  <a:pt x="125458" y="280664"/>
                </a:lnTo>
                <a:lnTo>
                  <a:pt x="160909" y="265429"/>
                </a:lnTo>
                <a:lnTo>
                  <a:pt x="182608" y="233515"/>
                </a:lnTo>
                <a:lnTo>
                  <a:pt x="227076" y="0"/>
                </a:lnTo>
                <a:lnTo>
                  <a:pt x="286003" y="0"/>
                </a:lnTo>
                <a:lnTo>
                  <a:pt x="244221" y="226313"/>
                </a:lnTo>
                <a:lnTo>
                  <a:pt x="227838" y="271160"/>
                </a:lnTo>
                <a:lnTo>
                  <a:pt x="197358" y="304673"/>
                </a:lnTo>
                <a:lnTo>
                  <a:pt x="155368" y="325643"/>
                </a:lnTo>
                <a:lnTo>
                  <a:pt x="104521" y="332613"/>
                </a:lnTo>
                <a:lnTo>
                  <a:pt x="82446" y="331229"/>
                </a:lnTo>
                <a:lnTo>
                  <a:pt x="44727" y="320129"/>
                </a:lnTo>
                <a:lnTo>
                  <a:pt x="7254" y="283972"/>
                </a:lnTo>
                <a:lnTo>
                  <a:pt x="0" y="249174"/>
                </a:lnTo>
                <a:lnTo>
                  <a:pt x="0" y="241173"/>
                </a:lnTo>
                <a:lnTo>
                  <a:pt x="762" y="232790"/>
                </a:lnTo>
                <a:lnTo>
                  <a:pt x="2413" y="223900"/>
                </a:lnTo>
                <a:lnTo>
                  <a:pt x="43561"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4362703" y="1027430"/>
            <a:ext cx="259715" cy="330835"/>
          </a:xfrm>
          <a:custGeom>
            <a:avLst/>
            <a:gdLst/>
            <a:ahLst/>
            <a:cxnLst/>
            <a:rect l="l" t="t" r="r" b="b"/>
            <a:pathLst>
              <a:path w="259714" h="330834">
                <a:moveTo>
                  <a:pt x="145415" y="0"/>
                </a:moveTo>
                <a:lnTo>
                  <a:pt x="192722" y="5127"/>
                </a:lnTo>
                <a:lnTo>
                  <a:pt x="228981" y="20447"/>
                </a:lnTo>
                <a:lnTo>
                  <a:pt x="257788" y="61327"/>
                </a:lnTo>
                <a:lnTo>
                  <a:pt x="259715" y="79502"/>
                </a:lnTo>
                <a:lnTo>
                  <a:pt x="258310" y="98480"/>
                </a:lnTo>
                <a:lnTo>
                  <a:pt x="237236" y="147700"/>
                </a:lnTo>
                <a:lnTo>
                  <a:pt x="195105" y="179830"/>
                </a:lnTo>
                <a:lnTo>
                  <a:pt x="177292" y="185547"/>
                </a:lnTo>
                <a:lnTo>
                  <a:pt x="250317" y="330454"/>
                </a:lnTo>
                <a:lnTo>
                  <a:pt x="184912" y="330454"/>
                </a:lnTo>
                <a:lnTo>
                  <a:pt x="122428" y="195199"/>
                </a:lnTo>
                <a:lnTo>
                  <a:pt x="114379" y="195010"/>
                </a:lnTo>
                <a:lnTo>
                  <a:pt x="105473" y="194643"/>
                </a:lnTo>
                <a:lnTo>
                  <a:pt x="95710" y="194109"/>
                </a:lnTo>
                <a:lnTo>
                  <a:pt x="85090" y="193421"/>
                </a:lnTo>
                <a:lnTo>
                  <a:pt x="59817" y="330454"/>
                </a:lnTo>
                <a:lnTo>
                  <a:pt x="0" y="330454"/>
                </a:lnTo>
                <a:lnTo>
                  <a:pt x="59817" y="3429"/>
                </a:lnTo>
                <a:lnTo>
                  <a:pt x="89658" y="1928"/>
                </a:lnTo>
                <a:lnTo>
                  <a:pt x="113855" y="857"/>
                </a:lnTo>
                <a:lnTo>
                  <a:pt x="132433" y="214"/>
                </a:lnTo>
                <a:lnTo>
                  <a:pt x="145415"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5707888" y="1026413"/>
            <a:ext cx="287020" cy="331470"/>
          </a:xfrm>
          <a:custGeom>
            <a:avLst/>
            <a:gdLst/>
            <a:ahLst/>
            <a:cxnLst/>
            <a:rect l="l" t="t" r="r" b="b"/>
            <a:pathLst>
              <a:path w="287020" h="331469">
                <a:moveTo>
                  <a:pt x="198627" y="0"/>
                </a:moveTo>
                <a:lnTo>
                  <a:pt x="219456" y="0"/>
                </a:lnTo>
                <a:lnTo>
                  <a:pt x="286638" y="331470"/>
                </a:lnTo>
                <a:lnTo>
                  <a:pt x="226060" y="331470"/>
                </a:lnTo>
                <a:lnTo>
                  <a:pt x="215900"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4049776" y="1026413"/>
            <a:ext cx="287020" cy="331470"/>
          </a:xfrm>
          <a:custGeom>
            <a:avLst/>
            <a:gdLst/>
            <a:ahLst/>
            <a:cxnLst/>
            <a:rect l="l" t="t" r="r" b="b"/>
            <a:pathLst>
              <a:path w="287020" h="331469">
                <a:moveTo>
                  <a:pt x="198627" y="0"/>
                </a:moveTo>
                <a:lnTo>
                  <a:pt x="219456" y="0"/>
                </a:lnTo>
                <a:lnTo>
                  <a:pt x="286638" y="331470"/>
                </a:lnTo>
                <a:lnTo>
                  <a:pt x="226060" y="331470"/>
                </a:lnTo>
                <a:lnTo>
                  <a:pt x="215900"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2097658" y="1026413"/>
            <a:ext cx="262890" cy="331470"/>
          </a:xfrm>
          <a:custGeom>
            <a:avLst/>
            <a:gdLst/>
            <a:ahLst/>
            <a:cxnLst/>
            <a:rect l="l" t="t" r="r" b="b"/>
            <a:pathLst>
              <a:path w="262889" h="331469">
                <a:moveTo>
                  <a:pt x="132842" y="0"/>
                </a:moveTo>
                <a:lnTo>
                  <a:pt x="189589" y="6096"/>
                </a:lnTo>
                <a:lnTo>
                  <a:pt x="230108" y="24384"/>
                </a:lnTo>
                <a:lnTo>
                  <a:pt x="254410" y="54863"/>
                </a:lnTo>
                <a:lnTo>
                  <a:pt x="262509" y="97536"/>
                </a:lnTo>
                <a:lnTo>
                  <a:pt x="260054" y="123511"/>
                </a:lnTo>
                <a:lnTo>
                  <a:pt x="240381" y="166651"/>
                </a:lnTo>
                <a:lnTo>
                  <a:pt x="201969" y="197510"/>
                </a:lnTo>
                <a:lnTo>
                  <a:pt x="150915" y="213183"/>
                </a:lnTo>
                <a:lnTo>
                  <a:pt x="121031" y="215137"/>
                </a:lnTo>
                <a:lnTo>
                  <a:pt x="110982" y="214899"/>
                </a:lnTo>
                <a:lnTo>
                  <a:pt x="101028" y="214185"/>
                </a:lnTo>
                <a:lnTo>
                  <a:pt x="91170" y="212994"/>
                </a:lnTo>
                <a:lnTo>
                  <a:pt x="81407" y="211327"/>
                </a:lnTo>
                <a:lnTo>
                  <a:pt x="59309" y="331470"/>
                </a:lnTo>
                <a:lnTo>
                  <a:pt x="0" y="331470"/>
                </a:lnTo>
                <a:lnTo>
                  <a:pt x="61595" y="4825"/>
                </a:lnTo>
                <a:lnTo>
                  <a:pt x="83550" y="2732"/>
                </a:lnTo>
                <a:lnTo>
                  <a:pt x="102743"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1830958" y="1026413"/>
            <a:ext cx="262890" cy="331470"/>
          </a:xfrm>
          <a:custGeom>
            <a:avLst/>
            <a:gdLst/>
            <a:ahLst/>
            <a:cxnLst/>
            <a:rect l="l" t="t" r="r" b="b"/>
            <a:pathLst>
              <a:path w="262889" h="331469">
                <a:moveTo>
                  <a:pt x="132842" y="0"/>
                </a:moveTo>
                <a:lnTo>
                  <a:pt x="189589" y="6096"/>
                </a:lnTo>
                <a:lnTo>
                  <a:pt x="230108" y="24384"/>
                </a:lnTo>
                <a:lnTo>
                  <a:pt x="254410" y="54863"/>
                </a:lnTo>
                <a:lnTo>
                  <a:pt x="262509" y="97536"/>
                </a:lnTo>
                <a:lnTo>
                  <a:pt x="260054" y="123511"/>
                </a:lnTo>
                <a:lnTo>
                  <a:pt x="240381" y="166651"/>
                </a:lnTo>
                <a:lnTo>
                  <a:pt x="201969" y="197510"/>
                </a:lnTo>
                <a:lnTo>
                  <a:pt x="150915" y="213183"/>
                </a:lnTo>
                <a:lnTo>
                  <a:pt x="121031" y="215137"/>
                </a:lnTo>
                <a:lnTo>
                  <a:pt x="110982" y="214899"/>
                </a:lnTo>
                <a:lnTo>
                  <a:pt x="101028" y="214185"/>
                </a:lnTo>
                <a:lnTo>
                  <a:pt x="91170" y="212994"/>
                </a:lnTo>
                <a:lnTo>
                  <a:pt x="81407" y="211327"/>
                </a:lnTo>
                <a:lnTo>
                  <a:pt x="59309" y="331470"/>
                </a:lnTo>
                <a:lnTo>
                  <a:pt x="0" y="331470"/>
                </a:lnTo>
                <a:lnTo>
                  <a:pt x="61595" y="4825"/>
                </a:lnTo>
                <a:lnTo>
                  <a:pt x="83550" y="2732"/>
                </a:lnTo>
                <a:lnTo>
                  <a:pt x="102743"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6336410" y="1025271"/>
            <a:ext cx="251460" cy="338455"/>
          </a:xfrm>
          <a:custGeom>
            <a:avLst/>
            <a:gdLst/>
            <a:ahLst/>
            <a:cxnLst/>
            <a:rect l="l" t="t" r="r" b="b"/>
            <a:pathLst>
              <a:path w="251459" h="338455">
                <a:moveTo>
                  <a:pt x="181102" y="0"/>
                </a:moveTo>
                <a:lnTo>
                  <a:pt x="200271" y="809"/>
                </a:lnTo>
                <a:lnTo>
                  <a:pt x="218344" y="3238"/>
                </a:lnTo>
                <a:lnTo>
                  <a:pt x="235323" y="7286"/>
                </a:lnTo>
                <a:lnTo>
                  <a:pt x="251206" y="12953"/>
                </a:lnTo>
                <a:lnTo>
                  <a:pt x="234949" y="68579"/>
                </a:lnTo>
                <a:lnTo>
                  <a:pt x="221851" y="60652"/>
                </a:lnTo>
                <a:lnTo>
                  <a:pt x="208073" y="54975"/>
                </a:lnTo>
                <a:lnTo>
                  <a:pt x="193605" y="51560"/>
                </a:lnTo>
                <a:lnTo>
                  <a:pt x="178435" y="50418"/>
                </a:lnTo>
                <a:lnTo>
                  <a:pt x="154310" y="53417"/>
                </a:lnTo>
                <a:lnTo>
                  <a:pt x="112158" y="77368"/>
                </a:lnTo>
                <a:lnTo>
                  <a:pt x="79251" y="122924"/>
                </a:lnTo>
                <a:lnTo>
                  <a:pt x="62210" y="175986"/>
                </a:lnTo>
                <a:lnTo>
                  <a:pt x="60071" y="204469"/>
                </a:lnTo>
                <a:lnTo>
                  <a:pt x="61235" y="222378"/>
                </a:lnTo>
                <a:lnTo>
                  <a:pt x="78612" y="264794"/>
                </a:lnTo>
                <a:lnTo>
                  <a:pt x="114581" y="285869"/>
                </a:lnTo>
                <a:lnTo>
                  <a:pt x="130175" y="287274"/>
                </a:lnTo>
                <a:lnTo>
                  <a:pt x="154491" y="285533"/>
                </a:lnTo>
                <a:lnTo>
                  <a:pt x="176022" y="280304"/>
                </a:lnTo>
                <a:lnTo>
                  <a:pt x="194790" y="271575"/>
                </a:lnTo>
                <a:lnTo>
                  <a:pt x="210819" y="259333"/>
                </a:lnTo>
                <a:lnTo>
                  <a:pt x="209677"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65" y="15255"/>
                </a:lnTo>
                <a:lnTo>
                  <a:pt x="142622" y="3811"/>
                </a:lnTo>
                <a:lnTo>
                  <a:pt x="181102"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1299210" y="1025271"/>
            <a:ext cx="218440" cy="338455"/>
          </a:xfrm>
          <a:custGeom>
            <a:avLst/>
            <a:gdLst/>
            <a:ahLst/>
            <a:cxnLst/>
            <a:rect l="l" t="t" r="r" b="b"/>
            <a:pathLst>
              <a:path w="218440" h="338455">
                <a:moveTo>
                  <a:pt x="141986" y="0"/>
                </a:moveTo>
                <a:lnTo>
                  <a:pt x="183134" y="3682"/>
                </a:lnTo>
                <a:lnTo>
                  <a:pt x="218186" y="12064"/>
                </a:lnTo>
                <a:lnTo>
                  <a:pt x="200278" y="70103"/>
                </a:lnTo>
                <a:lnTo>
                  <a:pt x="187275" y="61769"/>
                </a:lnTo>
                <a:lnTo>
                  <a:pt x="174164" y="55816"/>
                </a:lnTo>
                <a:lnTo>
                  <a:pt x="160934" y="52244"/>
                </a:lnTo>
                <a:lnTo>
                  <a:pt x="147574" y="51053"/>
                </a:lnTo>
                <a:lnTo>
                  <a:pt x="124071" y="53599"/>
                </a:lnTo>
                <a:lnTo>
                  <a:pt x="107283" y="61229"/>
                </a:lnTo>
                <a:lnTo>
                  <a:pt x="97210" y="73931"/>
                </a:lnTo>
                <a:lnTo>
                  <a:pt x="93853" y="91693"/>
                </a:lnTo>
                <a:lnTo>
                  <a:pt x="95638" y="100748"/>
                </a:lnTo>
                <a:lnTo>
                  <a:pt x="100996" y="110601"/>
                </a:lnTo>
                <a:lnTo>
                  <a:pt x="109926" y="121286"/>
                </a:lnTo>
                <a:lnTo>
                  <a:pt x="122428" y="132841"/>
                </a:lnTo>
                <a:lnTo>
                  <a:pt x="156083" y="161416"/>
                </a:lnTo>
                <a:lnTo>
                  <a:pt x="163298" y="167634"/>
                </a:lnTo>
                <a:lnTo>
                  <a:pt x="190500" y="197992"/>
                </a:lnTo>
                <a:lnTo>
                  <a:pt x="194945" y="205231"/>
                </a:lnTo>
                <a:lnTo>
                  <a:pt x="198247" y="212598"/>
                </a:lnTo>
                <a:lnTo>
                  <a:pt x="200533" y="220090"/>
                </a:lnTo>
                <a:lnTo>
                  <a:pt x="202692" y="227583"/>
                </a:lnTo>
                <a:lnTo>
                  <a:pt x="203834" y="235076"/>
                </a:lnTo>
                <a:lnTo>
                  <a:pt x="203834" y="242824"/>
                </a:lnTo>
                <a:lnTo>
                  <a:pt x="195452" y="282828"/>
                </a:lnTo>
                <a:lnTo>
                  <a:pt x="170306" y="312927"/>
                </a:lnTo>
                <a:lnTo>
                  <a:pt x="131635" y="331898"/>
                </a:lnTo>
                <a:lnTo>
                  <a:pt x="83058" y="338200"/>
                </a:lnTo>
                <a:lnTo>
                  <a:pt x="61364" y="337012"/>
                </a:lnTo>
                <a:lnTo>
                  <a:pt x="40290" y="333454"/>
                </a:lnTo>
                <a:lnTo>
                  <a:pt x="19835" y="327538"/>
                </a:lnTo>
                <a:lnTo>
                  <a:pt x="0" y="319277"/>
                </a:lnTo>
                <a:lnTo>
                  <a:pt x="18796" y="261874"/>
                </a:lnTo>
                <a:lnTo>
                  <a:pt x="34347" y="271708"/>
                </a:lnTo>
                <a:lnTo>
                  <a:pt x="51101" y="278733"/>
                </a:lnTo>
                <a:lnTo>
                  <a:pt x="69070" y="282948"/>
                </a:lnTo>
                <a:lnTo>
                  <a:pt x="88265" y="284352"/>
                </a:lnTo>
                <a:lnTo>
                  <a:pt x="99671" y="283729"/>
                </a:lnTo>
                <a:lnTo>
                  <a:pt x="134743" y="268599"/>
                </a:lnTo>
                <a:lnTo>
                  <a:pt x="143637" y="245363"/>
                </a:lnTo>
                <a:lnTo>
                  <a:pt x="141851" y="235813"/>
                </a:lnTo>
                <a:lnTo>
                  <a:pt x="136493" y="225821"/>
                </a:lnTo>
                <a:lnTo>
                  <a:pt x="127563" y="215378"/>
                </a:lnTo>
                <a:lnTo>
                  <a:pt x="115062" y="204469"/>
                </a:lnTo>
                <a:lnTo>
                  <a:pt x="80009" y="176529"/>
                </a:lnTo>
                <a:lnTo>
                  <a:pt x="72578" y="170505"/>
                </a:lnTo>
                <a:lnTo>
                  <a:pt x="46228" y="141604"/>
                </a:lnTo>
                <a:lnTo>
                  <a:pt x="42037" y="134746"/>
                </a:lnTo>
                <a:lnTo>
                  <a:pt x="38989" y="127634"/>
                </a:lnTo>
                <a:lnTo>
                  <a:pt x="36830" y="120268"/>
                </a:lnTo>
                <a:lnTo>
                  <a:pt x="34798" y="113029"/>
                </a:lnTo>
                <a:lnTo>
                  <a:pt x="33781" y="105537"/>
                </a:lnTo>
                <a:lnTo>
                  <a:pt x="33781" y="97789"/>
                </a:lnTo>
                <a:lnTo>
                  <a:pt x="41227" y="57372"/>
                </a:lnTo>
                <a:lnTo>
                  <a:pt x="63627" y="26288"/>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28" name="object 28"/>
          <p:cNvSpPr txBox="1"/>
          <p:nvPr/>
        </p:nvSpPr>
        <p:spPr>
          <a:xfrm>
            <a:off x="78739" y="1589659"/>
            <a:ext cx="7997825" cy="4752975"/>
          </a:xfrm>
          <a:prstGeom prst="rect">
            <a:avLst/>
          </a:prstGeom>
        </p:spPr>
        <p:txBody>
          <a:bodyPr vert="horz" wrap="square" lIns="0" tIns="60960" rIns="0" bIns="0" rtlCol="0">
            <a:spAutoFit/>
          </a:bodyPr>
          <a:lstStyle/>
          <a:p>
            <a:pPr marL="287020" marR="5715" indent="-274320" algn="just">
              <a:lnSpc>
                <a:spcPts val="3020"/>
              </a:lnSpc>
              <a:spcBef>
                <a:spcPts val="480"/>
              </a:spcBef>
              <a:buClr>
                <a:srgbClr val="B03E9A"/>
              </a:buClr>
              <a:buSzPct val="73214"/>
              <a:buFont typeface="Wingdings"/>
              <a:buChar char=""/>
              <a:tabLst>
                <a:tab pos="287020" algn="l"/>
              </a:tabLst>
            </a:pPr>
            <a:r>
              <a:rPr sz="2800" dirty="0">
                <a:latin typeface="Trebuchet MS"/>
                <a:cs typeface="Trebuchet MS"/>
              </a:rPr>
              <a:t>Banks </a:t>
            </a:r>
            <a:r>
              <a:rPr sz="2800" spc="-10" dirty="0">
                <a:latin typeface="Trebuchet MS"/>
                <a:cs typeface="Trebuchet MS"/>
              </a:rPr>
              <a:t>may </a:t>
            </a:r>
            <a:r>
              <a:rPr sz="2800" spc="-5" dirty="0">
                <a:latin typeface="Trebuchet MS"/>
                <a:cs typeface="Trebuchet MS"/>
              </a:rPr>
              <a:t>consider requests for additional  finance within the overall </a:t>
            </a:r>
            <a:r>
              <a:rPr sz="2800" spc="-10" dirty="0">
                <a:latin typeface="Trebuchet MS"/>
                <a:cs typeface="Trebuchet MS"/>
              </a:rPr>
              <a:t>ceiling </a:t>
            </a:r>
            <a:r>
              <a:rPr sz="2800" spc="-5" dirty="0">
                <a:latin typeface="Trebuchet MS"/>
                <a:cs typeface="Trebuchet MS"/>
              </a:rPr>
              <a:t>for carrying  out alterations / additions / repairs to </a:t>
            </a:r>
            <a:r>
              <a:rPr sz="2800" spc="-10" dirty="0">
                <a:latin typeface="Trebuchet MS"/>
                <a:cs typeface="Trebuchet MS"/>
              </a:rPr>
              <a:t>the  house </a:t>
            </a:r>
            <a:r>
              <a:rPr sz="2800" spc="-5" dirty="0">
                <a:latin typeface="Trebuchet MS"/>
                <a:cs typeface="Trebuchet MS"/>
              </a:rPr>
              <a:t>/ flat already </a:t>
            </a:r>
            <a:r>
              <a:rPr sz="2800" spc="-10" dirty="0">
                <a:latin typeface="Trebuchet MS"/>
                <a:cs typeface="Trebuchet MS"/>
              </a:rPr>
              <a:t>financed </a:t>
            </a:r>
            <a:r>
              <a:rPr sz="2800" spc="-5" dirty="0">
                <a:latin typeface="Trebuchet MS"/>
                <a:cs typeface="Trebuchet MS"/>
              </a:rPr>
              <a:t>by</a:t>
            </a:r>
            <a:r>
              <a:rPr sz="2800" spc="40" dirty="0">
                <a:latin typeface="Trebuchet MS"/>
                <a:cs typeface="Trebuchet MS"/>
              </a:rPr>
              <a:t> </a:t>
            </a:r>
            <a:r>
              <a:rPr sz="2800" spc="-10" dirty="0">
                <a:latin typeface="Trebuchet MS"/>
                <a:cs typeface="Trebuchet MS"/>
              </a:rPr>
              <a:t>them.</a:t>
            </a:r>
            <a:endParaRPr sz="2800">
              <a:latin typeface="Trebuchet MS"/>
              <a:cs typeface="Trebuchet MS"/>
            </a:endParaRPr>
          </a:p>
          <a:p>
            <a:pPr marL="287020" marR="5080" indent="-274320" algn="just">
              <a:lnSpc>
                <a:spcPct val="90000"/>
              </a:lnSpc>
              <a:spcBef>
                <a:spcPts val="570"/>
              </a:spcBef>
              <a:buClr>
                <a:srgbClr val="B03E9A"/>
              </a:buClr>
              <a:buSzPct val="73214"/>
              <a:buFont typeface="Wingdings"/>
              <a:buChar char=""/>
              <a:tabLst>
                <a:tab pos="287020" algn="l"/>
              </a:tabLst>
            </a:pPr>
            <a:r>
              <a:rPr sz="2800" spc="-5" dirty="0">
                <a:latin typeface="Trebuchet MS"/>
                <a:cs typeface="Trebuchet MS"/>
              </a:rPr>
              <a:t>In </a:t>
            </a:r>
            <a:r>
              <a:rPr sz="2800" spc="-10" dirty="0">
                <a:latin typeface="Trebuchet MS"/>
                <a:cs typeface="Trebuchet MS"/>
              </a:rPr>
              <a:t>the </a:t>
            </a:r>
            <a:r>
              <a:rPr sz="2800" dirty="0">
                <a:latin typeface="Trebuchet MS"/>
                <a:cs typeface="Trebuchet MS"/>
              </a:rPr>
              <a:t>case </a:t>
            </a:r>
            <a:r>
              <a:rPr sz="2800" spc="-5" dirty="0">
                <a:latin typeface="Trebuchet MS"/>
                <a:cs typeface="Trebuchet MS"/>
              </a:rPr>
              <a:t>of individuals </a:t>
            </a:r>
            <a:r>
              <a:rPr sz="2800" spc="-10" dirty="0">
                <a:latin typeface="Trebuchet MS"/>
                <a:cs typeface="Trebuchet MS"/>
              </a:rPr>
              <a:t>who </a:t>
            </a:r>
            <a:r>
              <a:rPr sz="2800" spc="-5" dirty="0">
                <a:latin typeface="Trebuchet MS"/>
                <a:cs typeface="Trebuchet MS"/>
              </a:rPr>
              <a:t>might have </a:t>
            </a:r>
            <a:r>
              <a:rPr sz="2800" dirty="0">
                <a:latin typeface="Trebuchet MS"/>
                <a:cs typeface="Trebuchet MS"/>
              </a:rPr>
              <a:t>raised  </a:t>
            </a:r>
            <a:r>
              <a:rPr sz="2800" spc="-5" dirty="0">
                <a:latin typeface="Trebuchet MS"/>
                <a:cs typeface="Trebuchet MS"/>
              </a:rPr>
              <a:t>funds for </a:t>
            </a:r>
            <a:r>
              <a:rPr sz="2800" spc="-10" dirty="0">
                <a:latin typeface="Trebuchet MS"/>
                <a:cs typeface="Trebuchet MS"/>
              </a:rPr>
              <a:t>construction </a:t>
            </a:r>
            <a:r>
              <a:rPr sz="2800" spc="-5" dirty="0">
                <a:latin typeface="Trebuchet MS"/>
                <a:cs typeface="Trebuchet MS"/>
              </a:rPr>
              <a:t>/ acquisition </a:t>
            </a:r>
            <a:r>
              <a:rPr sz="2800" spc="-10" dirty="0">
                <a:latin typeface="Trebuchet MS"/>
                <a:cs typeface="Trebuchet MS"/>
              </a:rPr>
              <a:t>of  </a:t>
            </a:r>
            <a:r>
              <a:rPr sz="2800" spc="-5" dirty="0">
                <a:latin typeface="Trebuchet MS"/>
                <a:cs typeface="Trebuchet MS"/>
              </a:rPr>
              <a:t>accommodation from other sources </a:t>
            </a:r>
            <a:r>
              <a:rPr sz="2800" spc="-10" dirty="0">
                <a:latin typeface="Trebuchet MS"/>
                <a:cs typeface="Trebuchet MS"/>
              </a:rPr>
              <a:t>and need  </a:t>
            </a:r>
            <a:r>
              <a:rPr sz="2800" spc="-5" dirty="0">
                <a:latin typeface="Trebuchet MS"/>
                <a:cs typeface="Trebuchet MS"/>
              </a:rPr>
              <a:t>supplementary finance, banks may extend such  finance </a:t>
            </a:r>
            <a:r>
              <a:rPr sz="2800" spc="-10" dirty="0">
                <a:latin typeface="Trebuchet MS"/>
                <a:cs typeface="Trebuchet MS"/>
              </a:rPr>
              <a:t>after </a:t>
            </a:r>
            <a:r>
              <a:rPr sz="2800" spc="-5" dirty="0">
                <a:latin typeface="Trebuchet MS"/>
                <a:cs typeface="Trebuchet MS"/>
              </a:rPr>
              <a:t>mortgaging </a:t>
            </a:r>
            <a:r>
              <a:rPr sz="2800" spc="-10" dirty="0">
                <a:latin typeface="Trebuchet MS"/>
                <a:cs typeface="Trebuchet MS"/>
              </a:rPr>
              <a:t>charge </a:t>
            </a:r>
            <a:r>
              <a:rPr sz="2800" spc="-5" dirty="0">
                <a:latin typeface="Trebuchet MS"/>
                <a:cs typeface="Trebuchet MS"/>
              </a:rPr>
              <a:t>over </a:t>
            </a:r>
            <a:r>
              <a:rPr sz="2800" spc="-10" dirty="0">
                <a:latin typeface="Trebuchet MS"/>
                <a:cs typeface="Trebuchet MS"/>
              </a:rPr>
              <a:t>the  </a:t>
            </a:r>
            <a:r>
              <a:rPr sz="2800" spc="-5" dirty="0">
                <a:latin typeface="Trebuchet MS"/>
                <a:cs typeface="Trebuchet MS"/>
              </a:rPr>
              <a:t>property </a:t>
            </a:r>
            <a:r>
              <a:rPr sz="2800" spc="-10" dirty="0">
                <a:latin typeface="Trebuchet MS"/>
                <a:cs typeface="Trebuchet MS"/>
              </a:rPr>
              <a:t>mortgaged in </a:t>
            </a:r>
            <a:r>
              <a:rPr sz="2800" spc="-5" dirty="0">
                <a:latin typeface="Trebuchet MS"/>
                <a:cs typeface="Trebuchet MS"/>
              </a:rPr>
              <a:t>favor of other lenders  </a:t>
            </a:r>
            <a:r>
              <a:rPr sz="2800" spc="-10" dirty="0">
                <a:latin typeface="Trebuchet MS"/>
                <a:cs typeface="Trebuchet MS"/>
              </a:rPr>
              <a:t>and </a:t>
            </a:r>
            <a:r>
              <a:rPr sz="2800" spc="-5" dirty="0">
                <a:latin typeface="Trebuchet MS"/>
                <a:cs typeface="Trebuchet MS"/>
              </a:rPr>
              <a:t>/ or </a:t>
            </a:r>
            <a:r>
              <a:rPr sz="2800" spc="-10" dirty="0">
                <a:latin typeface="Trebuchet MS"/>
                <a:cs typeface="Trebuchet MS"/>
              </a:rPr>
              <a:t>against </a:t>
            </a:r>
            <a:r>
              <a:rPr sz="2800" spc="-5" dirty="0">
                <a:latin typeface="Trebuchet MS"/>
                <a:cs typeface="Trebuchet MS"/>
              </a:rPr>
              <a:t>such other </a:t>
            </a:r>
            <a:r>
              <a:rPr sz="2800" spc="-45" dirty="0">
                <a:latin typeface="Trebuchet MS"/>
                <a:cs typeface="Trebuchet MS"/>
              </a:rPr>
              <a:t>security, </a:t>
            </a:r>
            <a:r>
              <a:rPr sz="2800" spc="-5" dirty="0">
                <a:latin typeface="Trebuchet MS"/>
                <a:cs typeface="Trebuchet MS"/>
              </a:rPr>
              <a:t>as </a:t>
            </a:r>
            <a:r>
              <a:rPr sz="2800" spc="-10" dirty="0">
                <a:latin typeface="Trebuchet MS"/>
                <a:cs typeface="Trebuchet MS"/>
              </a:rPr>
              <a:t>they  may </a:t>
            </a:r>
            <a:r>
              <a:rPr sz="2800" spc="-5" dirty="0">
                <a:latin typeface="Trebuchet MS"/>
                <a:cs typeface="Trebuchet MS"/>
              </a:rPr>
              <a:t>deem</a:t>
            </a:r>
            <a:r>
              <a:rPr sz="2800" spc="5" dirty="0">
                <a:latin typeface="Trebuchet MS"/>
                <a:cs typeface="Trebuchet MS"/>
              </a:rPr>
              <a:t> </a:t>
            </a:r>
            <a:r>
              <a:rPr sz="2800" spc="-10" dirty="0">
                <a:latin typeface="Trebuchet MS"/>
                <a:cs typeface="Trebuchet MS"/>
              </a:rPr>
              <a:t>appropriate.</a:t>
            </a:r>
            <a:endParaRPr sz="2800">
              <a:latin typeface="Trebuchet MS"/>
              <a:cs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91438" y="1025016"/>
            <a:ext cx="5993765"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6044819" y="1125727"/>
            <a:ext cx="85725" cy="122555"/>
          </a:xfrm>
          <a:custGeom>
            <a:avLst/>
            <a:gdLst/>
            <a:ahLst/>
            <a:cxnLst/>
            <a:rect l="l" t="t" r="r" b="b"/>
            <a:pathLst>
              <a:path w="85725" h="122555">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4" name="object 4"/>
          <p:cNvSpPr/>
          <p:nvPr/>
        </p:nvSpPr>
        <p:spPr>
          <a:xfrm>
            <a:off x="2024760" y="1077975"/>
            <a:ext cx="109600" cy="969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581530" y="1075436"/>
            <a:ext cx="149987" cy="232155"/>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3599179" y="1074800"/>
            <a:ext cx="175259" cy="238633"/>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6814311" y="1030858"/>
            <a:ext cx="271145" cy="327025"/>
          </a:xfrm>
          <a:custGeom>
            <a:avLst/>
            <a:gdLst/>
            <a:ahLst/>
            <a:cxnLst/>
            <a:rect l="l" t="t" r="r" b="b"/>
            <a:pathLst>
              <a:path w="271145" h="327025">
                <a:moveTo>
                  <a:pt x="60325" y="0"/>
                </a:moveTo>
                <a:lnTo>
                  <a:pt x="270891" y="0"/>
                </a:lnTo>
                <a:lnTo>
                  <a:pt x="261239" y="50926"/>
                </a:lnTo>
                <a:lnTo>
                  <a:pt x="110490" y="50926"/>
                </a:lnTo>
                <a:lnTo>
                  <a:pt x="96901" y="126111"/>
                </a:lnTo>
                <a:lnTo>
                  <a:pt x="204978" y="126111"/>
                </a:lnTo>
                <a:lnTo>
                  <a:pt x="195834" y="174751"/>
                </a:lnTo>
                <a:lnTo>
                  <a:pt x="87757" y="174751"/>
                </a:lnTo>
                <a:lnTo>
                  <a:pt x="69469" y="276098"/>
                </a:lnTo>
                <a:lnTo>
                  <a:pt x="217678" y="276098"/>
                </a:lnTo>
                <a:lnTo>
                  <a:pt x="208153"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8" name="object 8"/>
          <p:cNvSpPr/>
          <p:nvPr/>
        </p:nvSpPr>
        <p:spPr>
          <a:xfrm>
            <a:off x="6234429" y="1030858"/>
            <a:ext cx="297815" cy="331470"/>
          </a:xfrm>
          <a:custGeom>
            <a:avLst/>
            <a:gdLst/>
            <a:ahLst/>
            <a:cxnLst/>
            <a:rect l="l" t="t" r="r" b="b"/>
            <a:pathLst>
              <a:path w="297815" h="331469">
                <a:moveTo>
                  <a:pt x="60071" y="0"/>
                </a:moveTo>
                <a:lnTo>
                  <a:pt x="86868" y="0"/>
                </a:lnTo>
                <a:lnTo>
                  <a:pt x="204978" y="202691"/>
                </a:lnTo>
                <a:lnTo>
                  <a:pt x="240411" y="0"/>
                </a:lnTo>
                <a:lnTo>
                  <a:pt x="297815"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9" name="object 9"/>
          <p:cNvSpPr/>
          <p:nvPr/>
        </p:nvSpPr>
        <p:spPr>
          <a:xfrm>
            <a:off x="5652261" y="1030858"/>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5529326" y="1030858"/>
            <a:ext cx="118745" cy="327025"/>
          </a:xfrm>
          <a:custGeom>
            <a:avLst/>
            <a:gdLst/>
            <a:ahLst/>
            <a:cxnLst/>
            <a:rect l="l" t="t" r="r" b="b"/>
            <a:pathLst>
              <a:path w="118745" h="327025">
                <a:moveTo>
                  <a:pt x="60071" y="0"/>
                </a:moveTo>
                <a:lnTo>
                  <a:pt x="118490"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255133" y="1030858"/>
            <a:ext cx="277495" cy="327025"/>
          </a:xfrm>
          <a:custGeom>
            <a:avLst/>
            <a:gdLst/>
            <a:ahLst/>
            <a:cxnLst/>
            <a:rect l="l" t="t" r="r" b="b"/>
            <a:pathLst>
              <a:path w="277495" h="327025">
                <a:moveTo>
                  <a:pt x="60705" y="0"/>
                </a:moveTo>
                <a:lnTo>
                  <a:pt x="276987" y="0"/>
                </a:lnTo>
                <a:lnTo>
                  <a:pt x="267588" y="50926"/>
                </a:lnTo>
                <a:lnTo>
                  <a:pt x="110236" y="50926"/>
                </a:lnTo>
                <a:lnTo>
                  <a:pt x="96646" y="126111"/>
                </a:lnTo>
                <a:lnTo>
                  <a:pt x="211581" y="126111"/>
                </a:lnTo>
                <a:lnTo>
                  <a:pt x="202437" y="174751"/>
                </a:lnTo>
                <a:lnTo>
                  <a:pt x="87502" y="174751"/>
                </a:lnTo>
                <a:lnTo>
                  <a:pt x="59562" y="327025"/>
                </a:lnTo>
                <a:lnTo>
                  <a:pt x="0" y="327025"/>
                </a:lnTo>
                <a:lnTo>
                  <a:pt x="60705"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4507738" y="1030858"/>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384802" y="1030858"/>
            <a:ext cx="118745" cy="327025"/>
          </a:xfrm>
          <a:custGeom>
            <a:avLst/>
            <a:gdLst/>
            <a:ahLst/>
            <a:cxnLst/>
            <a:rect l="l" t="t" r="r" b="b"/>
            <a:pathLst>
              <a:path w="118745" h="327025">
                <a:moveTo>
                  <a:pt x="60071" y="0"/>
                </a:moveTo>
                <a:lnTo>
                  <a:pt x="118490"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3866769" y="1030858"/>
            <a:ext cx="286385" cy="332740"/>
          </a:xfrm>
          <a:custGeom>
            <a:avLst/>
            <a:gdLst/>
            <a:ahLst/>
            <a:cxnLst/>
            <a:rect l="l" t="t" r="r" b="b"/>
            <a:pathLst>
              <a:path w="286385" h="332740">
                <a:moveTo>
                  <a:pt x="43433" y="0"/>
                </a:moveTo>
                <a:lnTo>
                  <a:pt x="103377" y="0"/>
                </a:lnTo>
                <a:lnTo>
                  <a:pt x="61594" y="222757"/>
                </a:lnTo>
                <a:lnTo>
                  <a:pt x="60832" y="226821"/>
                </a:lnTo>
                <a:lnTo>
                  <a:pt x="60451" y="231012"/>
                </a:lnTo>
                <a:lnTo>
                  <a:pt x="60451" y="235457"/>
                </a:lnTo>
                <a:lnTo>
                  <a:pt x="81496" y="274935"/>
                </a:lnTo>
                <a:lnTo>
                  <a:pt x="111125" y="281686"/>
                </a:lnTo>
                <a:lnTo>
                  <a:pt x="125458" y="280664"/>
                </a:lnTo>
                <a:lnTo>
                  <a:pt x="160908" y="265429"/>
                </a:lnTo>
                <a:lnTo>
                  <a:pt x="182590" y="233515"/>
                </a:lnTo>
                <a:lnTo>
                  <a:pt x="226948" y="0"/>
                </a:lnTo>
                <a:lnTo>
                  <a:pt x="285876" y="0"/>
                </a:lnTo>
                <a:lnTo>
                  <a:pt x="244220" y="226313"/>
                </a:lnTo>
                <a:lnTo>
                  <a:pt x="227790" y="271160"/>
                </a:lnTo>
                <a:lnTo>
                  <a:pt x="197357" y="304673"/>
                </a:lnTo>
                <a:lnTo>
                  <a:pt x="155352" y="325643"/>
                </a:lnTo>
                <a:lnTo>
                  <a:pt x="104393" y="332613"/>
                </a:lnTo>
                <a:lnTo>
                  <a:pt x="82393" y="331229"/>
                </a:lnTo>
                <a:lnTo>
                  <a:pt x="44725" y="320129"/>
                </a:lnTo>
                <a:lnTo>
                  <a:pt x="7254" y="283972"/>
                </a:lnTo>
                <a:lnTo>
                  <a:pt x="0" y="249174"/>
                </a:lnTo>
                <a:lnTo>
                  <a:pt x="0" y="241173"/>
                </a:lnTo>
                <a:lnTo>
                  <a:pt x="761" y="232790"/>
                </a:lnTo>
                <a:lnTo>
                  <a:pt x="2412" y="223900"/>
                </a:lnTo>
                <a:lnTo>
                  <a:pt x="43433"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220211" y="1030858"/>
            <a:ext cx="307975" cy="327025"/>
          </a:xfrm>
          <a:custGeom>
            <a:avLst/>
            <a:gdLst/>
            <a:ahLst/>
            <a:cxnLst/>
            <a:rect l="l" t="t" r="r" b="b"/>
            <a:pathLst>
              <a:path w="307975" h="327025">
                <a:moveTo>
                  <a:pt x="60071" y="0"/>
                </a:moveTo>
                <a:lnTo>
                  <a:pt x="118999" y="0"/>
                </a:lnTo>
                <a:lnTo>
                  <a:pt x="95758" y="126111"/>
                </a:lnTo>
                <a:lnTo>
                  <a:pt x="225678" y="126111"/>
                </a:lnTo>
                <a:lnTo>
                  <a:pt x="248920" y="0"/>
                </a:lnTo>
                <a:lnTo>
                  <a:pt x="307975" y="0"/>
                </a:lnTo>
                <a:lnTo>
                  <a:pt x="247523" y="327025"/>
                </a:lnTo>
                <a:lnTo>
                  <a:pt x="188849" y="327025"/>
                </a:lnTo>
                <a:lnTo>
                  <a:pt x="216662" y="174751"/>
                </a:lnTo>
                <a:lnTo>
                  <a:pt x="86740" y="174751"/>
                </a:lnTo>
                <a:lnTo>
                  <a:pt x="5892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2801873" y="1030858"/>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214879" y="1030858"/>
            <a:ext cx="271145" cy="327025"/>
          </a:xfrm>
          <a:custGeom>
            <a:avLst/>
            <a:gdLst/>
            <a:ahLst/>
            <a:cxnLst/>
            <a:rect l="l" t="t" r="r" b="b"/>
            <a:pathLst>
              <a:path w="271144" h="327025">
                <a:moveTo>
                  <a:pt x="60325" y="0"/>
                </a:moveTo>
                <a:lnTo>
                  <a:pt x="270890" y="0"/>
                </a:lnTo>
                <a:lnTo>
                  <a:pt x="261238" y="50926"/>
                </a:lnTo>
                <a:lnTo>
                  <a:pt x="110489" y="50926"/>
                </a:lnTo>
                <a:lnTo>
                  <a:pt x="96900" y="126111"/>
                </a:lnTo>
                <a:lnTo>
                  <a:pt x="204977" y="126111"/>
                </a:lnTo>
                <a:lnTo>
                  <a:pt x="195833" y="174751"/>
                </a:lnTo>
                <a:lnTo>
                  <a:pt x="87756" y="174751"/>
                </a:lnTo>
                <a:lnTo>
                  <a:pt x="69468" y="276098"/>
                </a:lnTo>
                <a:lnTo>
                  <a:pt x="217677" y="276098"/>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1809242" y="1030858"/>
            <a:ext cx="118745" cy="327025"/>
          </a:xfrm>
          <a:custGeom>
            <a:avLst/>
            <a:gdLst/>
            <a:ahLst/>
            <a:cxnLst/>
            <a:rect l="l" t="t" r="r" b="b"/>
            <a:pathLst>
              <a:path w="118744" h="327025">
                <a:moveTo>
                  <a:pt x="60070" y="0"/>
                </a:moveTo>
                <a:lnTo>
                  <a:pt x="118490" y="0"/>
                </a:lnTo>
                <a:lnTo>
                  <a:pt x="58293"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1214361" y="1030858"/>
            <a:ext cx="298450" cy="331470"/>
          </a:xfrm>
          <a:custGeom>
            <a:avLst/>
            <a:gdLst/>
            <a:ahLst/>
            <a:cxnLst/>
            <a:rect l="l" t="t" r="r" b="b"/>
            <a:pathLst>
              <a:path w="298450" h="331469">
                <a:moveTo>
                  <a:pt x="60083" y="0"/>
                </a:moveTo>
                <a:lnTo>
                  <a:pt x="86880" y="0"/>
                </a:lnTo>
                <a:lnTo>
                  <a:pt x="204990" y="202691"/>
                </a:lnTo>
                <a:lnTo>
                  <a:pt x="240423" y="0"/>
                </a:lnTo>
                <a:lnTo>
                  <a:pt x="297827" y="0"/>
                </a:lnTo>
                <a:lnTo>
                  <a:pt x="236867" y="331469"/>
                </a:lnTo>
                <a:lnTo>
                  <a:pt x="214261" y="331469"/>
                </a:lnTo>
                <a:lnTo>
                  <a:pt x="93738" y="120141"/>
                </a:lnTo>
                <a:lnTo>
                  <a:pt x="57543" y="327025"/>
                </a:lnTo>
                <a:lnTo>
                  <a:pt x="0" y="327025"/>
                </a:lnTo>
                <a:lnTo>
                  <a:pt x="60083"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091438" y="1030858"/>
            <a:ext cx="118745" cy="327025"/>
          </a:xfrm>
          <a:custGeom>
            <a:avLst/>
            <a:gdLst/>
            <a:ahLst/>
            <a:cxnLst/>
            <a:rect l="l" t="t" r="r" b="b"/>
            <a:pathLst>
              <a:path w="118744" h="327025">
                <a:moveTo>
                  <a:pt x="60058" y="0"/>
                </a:moveTo>
                <a:lnTo>
                  <a:pt x="118541" y="0"/>
                </a:lnTo>
                <a:lnTo>
                  <a:pt x="58267"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931923" y="1027430"/>
            <a:ext cx="259715" cy="330835"/>
          </a:xfrm>
          <a:custGeom>
            <a:avLst/>
            <a:gdLst/>
            <a:ahLst/>
            <a:cxnLst/>
            <a:rect l="l" t="t" r="r" b="b"/>
            <a:pathLst>
              <a:path w="259714" h="330834">
                <a:moveTo>
                  <a:pt x="145287" y="0"/>
                </a:moveTo>
                <a:lnTo>
                  <a:pt x="192706" y="5127"/>
                </a:lnTo>
                <a:lnTo>
                  <a:pt x="228981" y="20447"/>
                </a:lnTo>
                <a:lnTo>
                  <a:pt x="257681" y="61327"/>
                </a:lnTo>
                <a:lnTo>
                  <a:pt x="259587" y="79502"/>
                </a:lnTo>
                <a:lnTo>
                  <a:pt x="258202" y="98480"/>
                </a:lnTo>
                <a:lnTo>
                  <a:pt x="237236" y="147700"/>
                </a:lnTo>
                <a:lnTo>
                  <a:pt x="195105" y="179830"/>
                </a:lnTo>
                <a:lnTo>
                  <a:pt x="177292" y="185547"/>
                </a:lnTo>
                <a:lnTo>
                  <a:pt x="250317" y="330454"/>
                </a:lnTo>
                <a:lnTo>
                  <a:pt x="184912" y="330454"/>
                </a:lnTo>
                <a:lnTo>
                  <a:pt x="122300" y="195199"/>
                </a:lnTo>
                <a:lnTo>
                  <a:pt x="114325" y="195010"/>
                </a:lnTo>
                <a:lnTo>
                  <a:pt x="105457" y="194643"/>
                </a:lnTo>
                <a:lnTo>
                  <a:pt x="95708" y="194109"/>
                </a:lnTo>
                <a:lnTo>
                  <a:pt x="85089" y="193421"/>
                </a:lnTo>
                <a:lnTo>
                  <a:pt x="59817" y="330454"/>
                </a:lnTo>
                <a:lnTo>
                  <a:pt x="0" y="330454"/>
                </a:lnTo>
                <a:lnTo>
                  <a:pt x="59817"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5921247" y="1026413"/>
            <a:ext cx="287020" cy="331470"/>
          </a:xfrm>
          <a:custGeom>
            <a:avLst/>
            <a:gdLst/>
            <a:ahLst/>
            <a:cxnLst/>
            <a:rect l="l" t="t" r="r" b="b"/>
            <a:pathLst>
              <a:path w="287020" h="331469">
                <a:moveTo>
                  <a:pt x="198627" y="0"/>
                </a:moveTo>
                <a:lnTo>
                  <a:pt x="219328" y="0"/>
                </a:lnTo>
                <a:lnTo>
                  <a:pt x="286638" y="331470"/>
                </a:lnTo>
                <a:lnTo>
                  <a:pt x="226060" y="331470"/>
                </a:lnTo>
                <a:lnTo>
                  <a:pt x="215773"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1514094" y="1025652"/>
            <a:ext cx="277495" cy="332740"/>
          </a:xfrm>
          <a:custGeom>
            <a:avLst/>
            <a:gdLst/>
            <a:ahLst/>
            <a:cxnLst/>
            <a:rect l="l" t="t" r="r" b="b"/>
            <a:pathLst>
              <a:path w="277494" h="332740">
                <a:moveTo>
                  <a:pt x="120776" y="0"/>
                </a:moveTo>
                <a:lnTo>
                  <a:pt x="187102" y="8556"/>
                </a:lnTo>
                <a:lnTo>
                  <a:pt x="236474" y="34162"/>
                </a:lnTo>
                <a:lnTo>
                  <a:pt x="267049" y="76009"/>
                </a:lnTo>
                <a:lnTo>
                  <a:pt x="277241" y="133096"/>
                </a:lnTo>
                <a:lnTo>
                  <a:pt x="273861" y="176242"/>
                </a:lnTo>
                <a:lnTo>
                  <a:pt x="263731" y="214804"/>
                </a:lnTo>
                <a:lnTo>
                  <a:pt x="223266" y="278130"/>
                </a:lnTo>
                <a:lnTo>
                  <a:pt x="160178" y="318706"/>
                </a:lnTo>
                <a:lnTo>
                  <a:pt x="121860" y="328850"/>
                </a:lnTo>
                <a:lnTo>
                  <a:pt x="78993" y="332232"/>
                </a:lnTo>
                <a:lnTo>
                  <a:pt x="0" y="332232"/>
                </a:lnTo>
                <a:lnTo>
                  <a:pt x="59562" y="5842"/>
                </a:lnTo>
                <a:lnTo>
                  <a:pt x="106247" y="377"/>
                </a:lnTo>
                <a:lnTo>
                  <a:pt x="120776"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6549770" y="1025271"/>
            <a:ext cx="251460" cy="338455"/>
          </a:xfrm>
          <a:custGeom>
            <a:avLst/>
            <a:gdLst/>
            <a:ahLst/>
            <a:cxnLst/>
            <a:rect l="l" t="t" r="r" b="b"/>
            <a:pathLst>
              <a:path w="251459" h="338455">
                <a:moveTo>
                  <a:pt x="181101" y="0"/>
                </a:moveTo>
                <a:lnTo>
                  <a:pt x="200271" y="809"/>
                </a:lnTo>
                <a:lnTo>
                  <a:pt x="218344" y="3238"/>
                </a:lnTo>
                <a:lnTo>
                  <a:pt x="235323" y="7286"/>
                </a:lnTo>
                <a:lnTo>
                  <a:pt x="251205" y="12953"/>
                </a:lnTo>
                <a:lnTo>
                  <a:pt x="234823" y="68579"/>
                </a:lnTo>
                <a:lnTo>
                  <a:pt x="221797" y="60652"/>
                </a:lnTo>
                <a:lnTo>
                  <a:pt x="208057" y="54975"/>
                </a:lnTo>
                <a:lnTo>
                  <a:pt x="193603" y="51560"/>
                </a:lnTo>
                <a:lnTo>
                  <a:pt x="178434" y="50418"/>
                </a:lnTo>
                <a:lnTo>
                  <a:pt x="154310" y="53417"/>
                </a:lnTo>
                <a:lnTo>
                  <a:pt x="112158" y="77368"/>
                </a:lnTo>
                <a:lnTo>
                  <a:pt x="79198" y="122924"/>
                </a:lnTo>
                <a:lnTo>
                  <a:pt x="62192" y="175986"/>
                </a:lnTo>
                <a:lnTo>
                  <a:pt x="60071" y="204469"/>
                </a:lnTo>
                <a:lnTo>
                  <a:pt x="61235" y="222378"/>
                </a:lnTo>
                <a:lnTo>
                  <a:pt x="78612" y="264794"/>
                </a:lnTo>
                <a:lnTo>
                  <a:pt x="114528" y="285869"/>
                </a:lnTo>
                <a:lnTo>
                  <a:pt x="130175" y="287274"/>
                </a:lnTo>
                <a:lnTo>
                  <a:pt x="154437" y="285533"/>
                </a:lnTo>
                <a:lnTo>
                  <a:pt x="175974" y="280304"/>
                </a:lnTo>
                <a:lnTo>
                  <a:pt x="194772" y="271575"/>
                </a:lnTo>
                <a:lnTo>
                  <a:pt x="210820" y="259333"/>
                </a:lnTo>
                <a:lnTo>
                  <a:pt x="209676" y="310514"/>
                </a:lnTo>
                <a:lnTo>
                  <a:pt x="192051" y="322609"/>
                </a:lnTo>
                <a:lnTo>
                  <a:pt x="170973" y="331263"/>
                </a:lnTo>
                <a:lnTo>
                  <a:pt x="146419"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4816602" y="1025271"/>
            <a:ext cx="277495" cy="338455"/>
          </a:xfrm>
          <a:custGeom>
            <a:avLst/>
            <a:gdLst/>
            <a:ahLst/>
            <a:cxnLst/>
            <a:rect l="l" t="t" r="r" b="b"/>
            <a:pathLst>
              <a:path w="277495" h="338455">
                <a:moveTo>
                  <a:pt x="199136" y="0"/>
                </a:moveTo>
                <a:lnTo>
                  <a:pt x="222567" y="1385"/>
                </a:lnTo>
                <a:lnTo>
                  <a:pt x="242760" y="5556"/>
                </a:lnTo>
                <a:lnTo>
                  <a:pt x="259714" y="12537"/>
                </a:lnTo>
                <a:lnTo>
                  <a:pt x="273431" y="22351"/>
                </a:lnTo>
                <a:lnTo>
                  <a:pt x="256032" y="70738"/>
                </a:lnTo>
                <a:lnTo>
                  <a:pt x="239650" y="62071"/>
                </a:lnTo>
                <a:lnTo>
                  <a:pt x="223281" y="55879"/>
                </a:lnTo>
                <a:lnTo>
                  <a:pt x="206936" y="52165"/>
                </a:lnTo>
                <a:lnTo>
                  <a:pt x="190626" y="50926"/>
                </a:lnTo>
                <a:lnTo>
                  <a:pt x="162645" y="53619"/>
                </a:lnTo>
                <a:lnTo>
                  <a:pt x="115349" y="75197"/>
                </a:lnTo>
                <a:lnTo>
                  <a:pt x="80416" y="117066"/>
                </a:lnTo>
                <a:lnTo>
                  <a:pt x="62561" y="171080"/>
                </a:lnTo>
                <a:lnTo>
                  <a:pt x="60325" y="202183"/>
                </a:lnTo>
                <a:lnTo>
                  <a:pt x="61706" y="221184"/>
                </a:lnTo>
                <a:lnTo>
                  <a:pt x="82423" y="264921"/>
                </a:lnTo>
                <a:lnTo>
                  <a:pt x="124731" y="285871"/>
                </a:lnTo>
                <a:lnTo>
                  <a:pt x="142875" y="287274"/>
                </a:lnTo>
                <a:lnTo>
                  <a:pt x="158357" y="286176"/>
                </a:lnTo>
                <a:lnTo>
                  <a:pt x="198755" y="269620"/>
                </a:lnTo>
                <a:lnTo>
                  <a:pt x="210565" y="204977"/>
                </a:lnTo>
                <a:lnTo>
                  <a:pt x="165226" y="204977"/>
                </a:lnTo>
                <a:lnTo>
                  <a:pt x="174117" y="156209"/>
                </a:lnTo>
                <a:lnTo>
                  <a:pt x="277113" y="156209"/>
                </a:lnTo>
                <a:lnTo>
                  <a:pt x="250062" y="302894"/>
                </a:lnTo>
                <a:lnTo>
                  <a:pt x="223416" y="318323"/>
                </a:lnTo>
                <a:lnTo>
                  <a:pt x="193960" y="329358"/>
                </a:lnTo>
                <a:lnTo>
                  <a:pt x="161694" y="335988"/>
                </a:lnTo>
                <a:lnTo>
                  <a:pt x="126619" y="338200"/>
                </a:lnTo>
                <a:lnTo>
                  <a:pt x="99829" y="335940"/>
                </a:lnTo>
                <a:lnTo>
                  <a:pt x="54109" y="317894"/>
                </a:lnTo>
                <a:lnTo>
                  <a:pt x="19770" y="282916"/>
                </a:lnTo>
                <a:lnTo>
                  <a:pt x="2192" y="237196"/>
                </a:lnTo>
                <a:lnTo>
                  <a:pt x="0" y="210692"/>
                </a:lnTo>
                <a:lnTo>
                  <a:pt x="3335" y="164639"/>
                </a:lnTo>
                <a:lnTo>
                  <a:pt x="13350" y="123634"/>
                </a:lnTo>
                <a:lnTo>
                  <a:pt x="30057" y="87677"/>
                </a:lnTo>
                <a:lnTo>
                  <a:pt x="53467" y="56768"/>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4150614" y="1025271"/>
            <a:ext cx="218440" cy="338455"/>
          </a:xfrm>
          <a:custGeom>
            <a:avLst/>
            <a:gdLst/>
            <a:ahLst/>
            <a:cxnLst/>
            <a:rect l="l" t="t" r="r" b="b"/>
            <a:pathLst>
              <a:path w="218439" h="338455">
                <a:moveTo>
                  <a:pt x="141986" y="0"/>
                </a:moveTo>
                <a:lnTo>
                  <a:pt x="183007" y="3682"/>
                </a:lnTo>
                <a:lnTo>
                  <a:pt x="218059" y="12064"/>
                </a:lnTo>
                <a:lnTo>
                  <a:pt x="200278" y="70103"/>
                </a:lnTo>
                <a:lnTo>
                  <a:pt x="187275" y="61769"/>
                </a:lnTo>
                <a:lnTo>
                  <a:pt x="174164" y="55816"/>
                </a:lnTo>
                <a:lnTo>
                  <a:pt x="160934" y="52244"/>
                </a:lnTo>
                <a:lnTo>
                  <a:pt x="147574" y="51053"/>
                </a:lnTo>
                <a:lnTo>
                  <a:pt x="124051" y="53599"/>
                </a:lnTo>
                <a:lnTo>
                  <a:pt x="107219" y="61229"/>
                </a:lnTo>
                <a:lnTo>
                  <a:pt x="97103" y="73931"/>
                </a:lnTo>
                <a:lnTo>
                  <a:pt x="93725" y="91693"/>
                </a:lnTo>
                <a:lnTo>
                  <a:pt x="95511" y="100748"/>
                </a:lnTo>
                <a:lnTo>
                  <a:pt x="100869" y="110601"/>
                </a:lnTo>
                <a:lnTo>
                  <a:pt x="109799" y="121286"/>
                </a:lnTo>
                <a:lnTo>
                  <a:pt x="122300" y="132841"/>
                </a:lnTo>
                <a:lnTo>
                  <a:pt x="156083" y="161416"/>
                </a:lnTo>
                <a:lnTo>
                  <a:pt x="163296" y="167634"/>
                </a:lnTo>
                <a:lnTo>
                  <a:pt x="169306" y="172958"/>
                </a:lnTo>
                <a:lnTo>
                  <a:pt x="174103" y="177401"/>
                </a:lnTo>
                <a:lnTo>
                  <a:pt x="177673" y="180975"/>
                </a:lnTo>
                <a:lnTo>
                  <a:pt x="181737" y="185038"/>
                </a:lnTo>
                <a:lnTo>
                  <a:pt x="185927" y="190753"/>
                </a:lnTo>
                <a:lnTo>
                  <a:pt x="190373" y="197992"/>
                </a:lnTo>
                <a:lnTo>
                  <a:pt x="194945" y="205231"/>
                </a:lnTo>
                <a:lnTo>
                  <a:pt x="198247" y="212598"/>
                </a:lnTo>
                <a:lnTo>
                  <a:pt x="200533" y="220090"/>
                </a:lnTo>
                <a:lnTo>
                  <a:pt x="202691" y="227583"/>
                </a:lnTo>
                <a:lnTo>
                  <a:pt x="203835" y="235076"/>
                </a:lnTo>
                <a:lnTo>
                  <a:pt x="203835" y="242824"/>
                </a:lnTo>
                <a:lnTo>
                  <a:pt x="195437" y="282828"/>
                </a:lnTo>
                <a:lnTo>
                  <a:pt x="170180" y="312927"/>
                </a:lnTo>
                <a:lnTo>
                  <a:pt x="131619" y="331898"/>
                </a:lnTo>
                <a:lnTo>
                  <a:pt x="83058" y="338200"/>
                </a:lnTo>
                <a:lnTo>
                  <a:pt x="61364" y="337012"/>
                </a:lnTo>
                <a:lnTo>
                  <a:pt x="40290" y="333454"/>
                </a:lnTo>
                <a:lnTo>
                  <a:pt x="19835" y="327538"/>
                </a:lnTo>
                <a:lnTo>
                  <a:pt x="0" y="319277"/>
                </a:lnTo>
                <a:lnTo>
                  <a:pt x="18796" y="261874"/>
                </a:lnTo>
                <a:lnTo>
                  <a:pt x="34345" y="271708"/>
                </a:lnTo>
                <a:lnTo>
                  <a:pt x="51085" y="278733"/>
                </a:lnTo>
                <a:lnTo>
                  <a:pt x="69016" y="282948"/>
                </a:lnTo>
                <a:lnTo>
                  <a:pt x="88137" y="284352"/>
                </a:lnTo>
                <a:lnTo>
                  <a:pt x="99615" y="283729"/>
                </a:lnTo>
                <a:lnTo>
                  <a:pt x="134669" y="268599"/>
                </a:lnTo>
                <a:lnTo>
                  <a:pt x="143510" y="245363"/>
                </a:lnTo>
                <a:lnTo>
                  <a:pt x="141724" y="235813"/>
                </a:lnTo>
                <a:lnTo>
                  <a:pt x="136366" y="225821"/>
                </a:lnTo>
                <a:lnTo>
                  <a:pt x="127436" y="215378"/>
                </a:lnTo>
                <a:lnTo>
                  <a:pt x="114935" y="204469"/>
                </a:lnTo>
                <a:lnTo>
                  <a:pt x="79883" y="176529"/>
                </a:lnTo>
                <a:lnTo>
                  <a:pt x="72524" y="170505"/>
                </a:lnTo>
                <a:lnTo>
                  <a:pt x="46227" y="141604"/>
                </a:lnTo>
                <a:lnTo>
                  <a:pt x="42037" y="134746"/>
                </a:lnTo>
                <a:lnTo>
                  <a:pt x="38988" y="127634"/>
                </a:lnTo>
                <a:lnTo>
                  <a:pt x="36830" y="120268"/>
                </a:lnTo>
                <a:lnTo>
                  <a:pt x="34798" y="113029"/>
                </a:lnTo>
                <a:lnTo>
                  <a:pt x="33782" y="105537"/>
                </a:lnTo>
                <a:lnTo>
                  <a:pt x="33782" y="97789"/>
                </a:lnTo>
                <a:lnTo>
                  <a:pt x="41227" y="57372"/>
                </a:lnTo>
                <a:lnTo>
                  <a:pt x="63626" y="26288"/>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2502026" y="1025271"/>
            <a:ext cx="251460" cy="338455"/>
          </a:xfrm>
          <a:custGeom>
            <a:avLst/>
            <a:gdLst/>
            <a:ahLst/>
            <a:cxnLst/>
            <a:rect l="l" t="t" r="r" b="b"/>
            <a:pathLst>
              <a:path w="251460" h="338455">
                <a:moveTo>
                  <a:pt x="181102" y="0"/>
                </a:moveTo>
                <a:lnTo>
                  <a:pt x="200271" y="809"/>
                </a:lnTo>
                <a:lnTo>
                  <a:pt x="218344" y="3238"/>
                </a:lnTo>
                <a:lnTo>
                  <a:pt x="235323" y="7286"/>
                </a:lnTo>
                <a:lnTo>
                  <a:pt x="251206" y="12953"/>
                </a:lnTo>
                <a:lnTo>
                  <a:pt x="234823" y="68579"/>
                </a:lnTo>
                <a:lnTo>
                  <a:pt x="221797" y="60652"/>
                </a:lnTo>
                <a:lnTo>
                  <a:pt x="208057" y="54975"/>
                </a:lnTo>
                <a:lnTo>
                  <a:pt x="193603" y="51560"/>
                </a:lnTo>
                <a:lnTo>
                  <a:pt x="178435" y="50418"/>
                </a:lnTo>
                <a:lnTo>
                  <a:pt x="154310" y="53417"/>
                </a:lnTo>
                <a:lnTo>
                  <a:pt x="112158" y="77368"/>
                </a:lnTo>
                <a:lnTo>
                  <a:pt x="79198" y="122924"/>
                </a:lnTo>
                <a:lnTo>
                  <a:pt x="62192" y="175986"/>
                </a:lnTo>
                <a:lnTo>
                  <a:pt x="60071" y="204469"/>
                </a:lnTo>
                <a:lnTo>
                  <a:pt x="61235" y="222378"/>
                </a:lnTo>
                <a:lnTo>
                  <a:pt x="78612" y="264794"/>
                </a:lnTo>
                <a:lnTo>
                  <a:pt x="114528" y="285869"/>
                </a:lnTo>
                <a:lnTo>
                  <a:pt x="130175" y="287274"/>
                </a:lnTo>
                <a:lnTo>
                  <a:pt x="154437" y="285533"/>
                </a:lnTo>
                <a:lnTo>
                  <a:pt x="175974" y="280304"/>
                </a:lnTo>
                <a:lnTo>
                  <a:pt x="194772" y="271575"/>
                </a:lnTo>
                <a:lnTo>
                  <a:pt x="210820" y="259333"/>
                </a:lnTo>
                <a:lnTo>
                  <a:pt x="209677" y="310514"/>
                </a:lnTo>
                <a:lnTo>
                  <a:pt x="192051" y="322609"/>
                </a:lnTo>
                <a:lnTo>
                  <a:pt x="170973" y="331263"/>
                </a:lnTo>
                <a:lnTo>
                  <a:pt x="146419" y="336464"/>
                </a:lnTo>
                <a:lnTo>
                  <a:pt x="118364" y="338200"/>
                </a:lnTo>
                <a:lnTo>
                  <a:pt x="93075" y="336012"/>
                </a:lnTo>
                <a:lnTo>
                  <a:pt x="50212" y="318537"/>
                </a:lnTo>
                <a:lnTo>
                  <a:pt x="18377" y="284462"/>
                </a:lnTo>
                <a:lnTo>
                  <a:pt x="2045" y="239071"/>
                </a:lnTo>
                <a:lnTo>
                  <a:pt x="0" y="212470"/>
                </a:lnTo>
                <a:lnTo>
                  <a:pt x="3141" y="169225"/>
                </a:lnTo>
                <a:lnTo>
                  <a:pt x="12557" y="129587"/>
                </a:lnTo>
                <a:lnTo>
                  <a:pt x="28235" y="93545"/>
                </a:lnTo>
                <a:lnTo>
                  <a:pt x="50165" y="61087"/>
                </a:lnTo>
                <a:lnTo>
                  <a:pt x="107918" y="15255"/>
                </a:lnTo>
                <a:lnTo>
                  <a:pt x="142569" y="3811"/>
                </a:lnTo>
                <a:lnTo>
                  <a:pt x="181102"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3539871" y="1025016"/>
            <a:ext cx="294005" cy="338455"/>
          </a:xfrm>
          <a:custGeom>
            <a:avLst/>
            <a:gdLst/>
            <a:ahLst/>
            <a:cxnLst/>
            <a:rect l="l" t="t" r="r" b="b"/>
            <a:pathLst>
              <a:path w="294004" h="338455">
                <a:moveTo>
                  <a:pt x="171576" y="0"/>
                </a:moveTo>
                <a:lnTo>
                  <a:pt x="223551" y="7794"/>
                </a:lnTo>
                <a:lnTo>
                  <a:pt x="262000" y="31115"/>
                </a:lnTo>
                <a:lnTo>
                  <a:pt x="285829" y="69246"/>
                </a:lnTo>
                <a:lnTo>
                  <a:pt x="293750" y="121285"/>
                </a:lnTo>
                <a:lnTo>
                  <a:pt x="290704" y="167312"/>
                </a:lnTo>
                <a:lnTo>
                  <a:pt x="281574" y="208803"/>
                </a:lnTo>
                <a:lnTo>
                  <a:pt x="266372" y="245746"/>
                </a:lnTo>
                <a:lnTo>
                  <a:pt x="245109" y="278130"/>
                </a:lnTo>
                <a:lnTo>
                  <a:pt x="187388" y="323389"/>
                </a:lnTo>
                <a:lnTo>
                  <a:pt x="111759"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29" name="object 29"/>
          <p:cNvSpPr txBox="1"/>
          <p:nvPr/>
        </p:nvSpPr>
        <p:spPr>
          <a:xfrm>
            <a:off x="78739" y="1632330"/>
            <a:ext cx="7997190" cy="4368800"/>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The </a:t>
            </a:r>
            <a:r>
              <a:rPr sz="2800" dirty="0">
                <a:latin typeface="Trebuchet MS"/>
                <a:cs typeface="Trebuchet MS"/>
              </a:rPr>
              <a:t>Banks </a:t>
            </a:r>
            <a:r>
              <a:rPr sz="2800" spc="-5" dirty="0">
                <a:latin typeface="Trebuchet MS"/>
                <a:cs typeface="Trebuchet MS"/>
              </a:rPr>
              <a:t>ensures </a:t>
            </a:r>
            <a:r>
              <a:rPr sz="2800" spc="-10" dirty="0">
                <a:latin typeface="Trebuchet MS"/>
                <a:cs typeface="Trebuchet MS"/>
              </a:rPr>
              <a:t>that their indirect </a:t>
            </a:r>
            <a:r>
              <a:rPr sz="2800" spc="-5" dirty="0">
                <a:latin typeface="Trebuchet MS"/>
                <a:cs typeface="Trebuchet MS"/>
              </a:rPr>
              <a:t>housing  finance </a:t>
            </a:r>
            <a:r>
              <a:rPr sz="2800" dirty="0">
                <a:latin typeface="Trebuchet MS"/>
                <a:cs typeface="Trebuchet MS"/>
              </a:rPr>
              <a:t>is </a:t>
            </a:r>
            <a:r>
              <a:rPr sz="2800" spc="-5" dirty="0">
                <a:latin typeface="Trebuchet MS"/>
                <a:cs typeface="Trebuchet MS"/>
              </a:rPr>
              <a:t>channeled by </a:t>
            </a:r>
            <a:r>
              <a:rPr sz="2800" spc="-10" dirty="0">
                <a:latin typeface="Trebuchet MS"/>
                <a:cs typeface="Trebuchet MS"/>
              </a:rPr>
              <a:t>way </a:t>
            </a:r>
            <a:r>
              <a:rPr sz="2800" spc="-5" dirty="0">
                <a:latin typeface="Trebuchet MS"/>
                <a:cs typeface="Trebuchet MS"/>
              </a:rPr>
              <a:t>of term loans </a:t>
            </a:r>
            <a:r>
              <a:rPr sz="2800" spc="-10" dirty="0">
                <a:latin typeface="Trebuchet MS"/>
                <a:cs typeface="Trebuchet MS"/>
              </a:rPr>
              <a:t>to  housing </a:t>
            </a:r>
            <a:r>
              <a:rPr sz="2800" spc="-5" dirty="0">
                <a:latin typeface="Trebuchet MS"/>
                <a:cs typeface="Trebuchet MS"/>
              </a:rPr>
              <a:t>finance institutions, </a:t>
            </a:r>
            <a:r>
              <a:rPr sz="2800" spc="-10" dirty="0">
                <a:latin typeface="Trebuchet MS"/>
                <a:cs typeface="Trebuchet MS"/>
              </a:rPr>
              <a:t>housing </a:t>
            </a:r>
            <a:r>
              <a:rPr sz="2800" spc="-5" dirty="0">
                <a:latin typeface="Trebuchet MS"/>
                <a:cs typeface="Trebuchet MS"/>
              </a:rPr>
              <a:t>boards,  other public housing agencies, etc </a:t>
            </a:r>
            <a:r>
              <a:rPr sz="2800" dirty="0">
                <a:latin typeface="Trebuchet MS"/>
                <a:cs typeface="Trebuchet MS"/>
              </a:rPr>
              <a:t>primarily for  </a:t>
            </a:r>
            <a:r>
              <a:rPr sz="2800" spc="-10" dirty="0">
                <a:latin typeface="Trebuchet MS"/>
                <a:cs typeface="Trebuchet MS"/>
              </a:rPr>
              <a:t>augmenting the </a:t>
            </a:r>
            <a:r>
              <a:rPr sz="2800" spc="-5" dirty="0">
                <a:latin typeface="Trebuchet MS"/>
                <a:cs typeface="Trebuchet MS"/>
              </a:rPr>
              <a:t>supply of serviced land for </a:t>
            </a:r>
            <a:r>
              <a:rPr sz="2800" spc="-10" dirty="0">
                <a:latin typeface="Trebuchet MS"/>
                <a:cs typeface="Trebuchet MS"/>
              </a:rPr>
              <a:t>the  constructed</a:t>
            </a:r>
            <a:r>
              <a:rPr sz="2800" spc="35" dirty="0">
                <a:latin typeface="Trebuchet MS"/>
                <a:cs typeface="Trebuchet MS"/>
              </a:rPr>
              <a:t> </a:t>
            </a:r>
            <a:r>
              <a:rPr sz="2800" spc="-10" dirty="0">
                <a:latin typeface="Trebuchet MS"/>
                <a:cs typeface="Trebuchet MS"/>
              </a:rPr>
              <a:t>units.</a:t>
            </a:r>
            <a:endParaRPr sz="2800">
              <a:latin typeface="Trebuchet MS"/>
              <a:cs typeface="Trebuchet MS"/>
            </a:endParaRPr>
          </a:p>
          <a:p>
            <a:pPr marL="287020" marR="5715"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It should </a:t>
            </a:r>
            <a:r>
              <a:rPr sz="2800" spc="-10" dirty="0">
                <a:latin typeface="Trebuchet MS"/>
                <a:cs typeface="Trebuchet MS"/>
              </a:rPr>
              <a:t>also </a:t>
            </a:r>
            <a:r>
              <a:rPr sz="2800" spc="-5" dirty="0">
                <a:latin typeface="Trebuchet MS"/>
                <a:cs typeface="Trebuchet MS"/>
              </a:rPr>
              <a:t>be </a:t>
            </a:r>
            <a:r>
              <a:rPr sz="2800" spc="-10" dirty="0">
                <a:latin typeface="Trebuchet MS"/>
                <a:cs typeface="Trebuchet MS"/>
              </a:rPr>
              <a:t>ensured that the </a:t>
            </a:r>
            <a:r>
              <a:rPr sz="2800" spc="-5" dirty="0">
                <a:latin typeface="Trebuchet MS"/>
                <a:cs typeface="Trebuchet MS"/>
              </a:rPr>
              <a:t>supply </a:t>
            </a:r>
            <a:r>
              <a:rPr sz="2800" spc="-10" dirty="0">
                <a:latin typeface="Trebuchet MS"/>
                <a:cs typeface="Trebuchet MS"/>
              </a:rPr>
              <a:t>of  plots </a:t>
            </a:r>
            <a:r>
              <a:rPr sz="2800" spc="-5" dirty="0">
                <a:latin typeface="Trebuchet MS"/>
                <a:cs typeface="Trebuchet MS"/>
              </a:rPr>
              <a:t>/ </a:t>
            </a:r>
            <a:r>
              <a:rPr sz="2800" spc="-10" dirty="0">
                <a:latin typeface="Trebuchet MS"/>
                <a:cs typeface="Trebuchet MS"/>
              </a:rPr>
              <a:t>houses is </a:t>
            </a:r>
            <a:r>
              <a:rPr sz="2800" spc="-5" dirty="0">
                <a:latin typeface="Trebuchet MS"/>
                <a:cs typeface="Trebuchet MS"/>
              </a:rPr>
              <a:t>time </a:t>
            </a:r>
            <a:r>
              <a:rPr sz="2800" spc="-10" dirty="0">
                <a:latin typeface="Trebuchet MS"/>
                <a:cs typeface="Trebuchet MS"/>
              </a:rPr>
              <a:t>bound and </a:t>
            </a:r>
            <a:r>
              <a:rPr sz="2800" spc="-5" dirty="0">
                <a:latin typeface="Trebuchet MS"/>
                <a:cs typeface="Trebuchet MS"/>
              </a:rPr>
              <a:t>public  </a:t>
            </a:r>
            <a:r>
              <a:rPr sz="2800" spc="-10" dirty="0">
                <a:latin typeface="Trebuchet MS"/>
                <a:cs typeface="Trebuchet MS"/>
              </a:rPr>
              <a:t>agencies </a:t>
            </a:r>
            <a:r>
              <a:rPr sz="2800" spc="-5" dirty="0">
                <a:latin typeface="Trebuchet MS"/>
                <a:cs typeface="Trebuchet MS"/>
              </a:rPr>
              <a:t>do </a:t>
            </a:r>
            <a:r>
              <a:rPr sz="2800" spc="-10" dirty="0">
                <a:latin typeface="Trebuchet MS"/>
                <a:cs typeface="Trebuchet MS"/>
              </a:rPr>
              <a:t>not </a:t>
            </a:r>
            <a:r>
              <a:rPr sz="2800" spc="-5" dirty="0">
                <a:latin typeface="Trebuchet MS"/>
                <a:cs typeface="Trebuchet MS"/>
              </a:rPr>
              <a:t>utilize </a:t>
            </a:r>
            <a:r>
              <a:rPr sz="2800" spc="-10" dirty="0">
                <a:latin typeface="Trebuchet MS"/>
                <a:cs typeface="Trebuchet MS"/>
              </a:rPr>
              <a:t>the bank </a:t>
            </a:r>
            <a:r>
              <a:rPr sz="2800" spc="-5" dirty="0">
                <a:latin typeface="Trebuchet MS"/>
                <a:cs typeface="Trebuchet MS"/>
              </a:rPr>
              <a:t>loan </a:t>
            </a:r>
            <a:r>
              <a:rPr sz="2800" spc="-10" dirty="0">
                <a:latin typeface="Trebuchet MS"/>
                <a:cs typeface="Trebuchet MS"/>
              </a:rPr>
              <a:t>merely for  acquisition </a:t>
            </a:r>
            <a:r>
              <a:rPr sz="2800" spc="-5" dirty="0">
                <a:latin typeface="Trebuchet MS"/>
                <a:cs typeface="Trebuchet MS"/>
              </a:rPr>
              <a:t>of</a:t>
            </a:r>
            <a:r>
              <a:rPr sz="2800" spc="55" dirty="0">
                <a:latin typeface="Trebuchet MS"/>
                <a:cs typeface="Trebuchet MS"/>
              </a:rPr>
              <a:t> </a:t>
            </a:r>
            <a:r>
              <a:rPr sz="2800" spc="-5" dirty="0">
                <a:latin typeface="Trebuchet MS"/>
                <a:cs typeface="Trebuchet MS"/>
              </a:rPr>
              <a:t>land.</a:t>
            </a:r>
            <a:endParaRPr sz="2800">
              <a:latin typeface="Trebuchet MS"/>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52792" y="476376"/>
            <a:ext cx="6257378"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6805421" y="577087"/>
            <a:ext cx="85725" cy="122555"/>
          </a:xfrm>
          <a:custGeom>
            <a:avLst/>
            <a:gdLst/>
            <a:ahLst/>
            <a:cxnLst/>
            <a:rect l="l" t="t" r="r" b="b"/>
            <a:pathLst>
              <a:path w="85725" h="122554">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4" name="object 4"/>
          <p:cNvSpPr/>
          <p:nvPr/>
        </p:nvSpPr>
        <p:spPr>
          <a:xfrm>
            <a:off x="5502402" y="577087"/>
            <a:ext cx="85725" cy="122555"/>
          </a:xfrm>
          <a:custGeom>
            <a:avLst/>
            <a:gdLst/>
            <a:ahLst/>
            <a:cxnLst/>
            <a:rect l="l" t="t" r="r" b="b"/>
            <a:pathLst>
              <a:path w="85725" h="122554">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5" name="object 5"/>
          <p:cNvSpPr/>
          <p:nvPr/>
        </p:nvSpPr>
        <p:spPr>
          <a:xfrm>
            <a:off x="1784095" y="529336"/>
            <a:ext cx="109600" cy="969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161023" y="526161"/>
            <a:ext cx="175260" cy="238632"/>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2363342" y="526795"/>
            <a:ext cx="149987" cy="232155"/>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4722367" y="526161"/>
            <a:ext cx="175259" cy="238632"/>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3679952" y="526161"/>
            <a:ext cx="175260" cy="238632"/>
          </a:xfrm>
          <a:prstGeom prst="rect">
            <a:avLst/>
          </a:prstGeom>
          <a:blipFill>
            <a:blip r:embed="rId4" cstate="print"/>
            <a:stretch>
              <a:fillRect/>
            </a:stretch>
          </a:blipFill>
        </p:spPr>
        <p:txBody>
          <a:bodyPr wrap="square" lIns="0" tIns="0" rIns="0" bIns="0" rtlCol="0"/>
          <a:lstStyle/>
          <a:p>
            <a:endParaRPr/>
          </a:p>
        </p:txBody>
      </p:sp>
      <p:sp>
        <p:nvSpPr>
          <p:cNvPr id="10" name="object 10"/>
          <p:cNvSpPr/>
          <p:nvPr/>
        </p:nvSpPr>
        <p:spPr>
          <a:xfrm>
            <a:off x="2046223" y="526161"/>
            <a:ext cx="175259" cy="238632"/>
          </a:xfrm>
          <a:prstGeom prst="rect">
            <a:avLst/>
          </a:prstGeom>
          <a:blipFill>
            <a:blip r:embed="rId4" cstate="print"/>
            <a:stretch>
              <a:fillRect/>
            </a:stretch>
          </a:blipFill>
        </p:spPr>
        <p:txBody>
          <a:bodyPr wrap="square" lIns="0" tIns="0" rIns="0" bIns="0" rtlCol="0"/>
          <a:lstStyle/>
          <a:p>
            <a:endParaRPr/>
          </a:p>
        </p:txBody>
      </p:sp>
      <p:sp>
        <p:nvSpPr>
          <p:cNvPr id="11" name="object 11"/>
          <p:cNvSpPr/>
          <p:nvPr/>
        </p:nvSpPr>
        <p:spPr>
          <a:xfrm>
            <a:off x="6994525" y="482219"/>
            <a:ext cx="215900" cy="327025"/>
          </a:xfrm>
          <a:custGeom>
            <a:avLst/>
            <a:gdLst/>
            <a:ahLst/>
            <a:cxnLst/>
            <a:rect l="l" t="t" r="r" b="b"/>
            <a:pathLst>
              <a:path w="215900" h="327025">
                <a:moveTo>
                  <a:pt x="59944" y="0"/>
                </a:moveTo>
                <a:lnTo>
                  <a:pt x="118491" y="0"/>
                </a:lnTo>
                <a:lnTo>
                  <a:pt x="67818" y="276097"/>
                </a:lnTo>
                <a:lnTo>
                  <a:pt x="215646" y="276097"/>
                </a:lnTo>
                <a:lnTo>
                  <a:pt x="206248" y="327025"/>
                </a:lnTo>
                <a:lnTo>
                  <a:pt x="0" y="327025"/>
                </a:lnTo>
                <a:lnTo>
                  <a:pt x="59944"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6412738" y="482219"/>
            <a:ext cx="297815" cy="331470"/>
          </a:xfrm>
          <a:custGeom>
            <a:avLst/>
            <a:gdLst/>
            <a:ahLst/>
            <a:cxnLst/>
            <a:rect l="l" t="t" r="r" b="b"/>
            <a:pathLst>
              <a:path w="297815" h="331469">
                <a:moveTo>
                  <a:pt x="60071" y="0"/>
                </a:moveTo>
                <a:lnTo>
                  <a:pt x="86867" y="0"/>
                </a:lnTo>
                <a:lnTo>
                  <a:pt x="204978" y="202691"/>
                </a:lnTo>
                <a:lnTo>
                  <a:pt x="240411" y="0"/>
                </a:lnTo>
                <a:lnTo>
                  <a:pt x="297814" y="0"/>
                </a:lnTo>
                <a:lnTo>
                  <a:pt x="236855" y="331469"/>
                </a:lnTo>
                <a:lnTo>
                  <a:pt x="214376" y="331469"/>
                </a:lnTo>
                <a:lnTo>
                  <a:pt x="93726"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5968238" y="482219"/>
            <a:ext cx="118745" cy="327025"/>
          </a:xfrm>
          <a:custGeom>
            <a:avLst/>
            <a:gdLst/>
            <a:ahLst/>
            <a:cxnLst/>
            <a:rect l="l" t="t" r="r" b="b"/>
            <a:pathLst>
              <a:path w="118745" h="327025">
                <a:moveTo>
                  <a:pt x="60071" y="0"/>
                </a:moveTo>
                <a:lnTo>
                  <a:pt x="118617" y="0"/>
                </a:lnTo>
                <a:lnTo>
                  <a:pt x="58292"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5683758" y="482219"/>
            <a:ext cx="275590" cy="327025"/>
          </a:xfrm>
          <a:custGeom>
            <a:avLst/>
            <a:gdLst/>
            <a:ahLst/>
            <a:cxnLst/>
            <a:rect l="l" t="t" r="r" b="b"/>
            <a:pathLst>
              <a:path w="275589" h="327025">
                <a:moveTo>
                  <a:pt x="9397" y="0"/>
                </a:moveTo>
                <a:lnTo>
                  <a:pt x="275463" y="0"/>
                </a:lnTo>
                <a:lnTo>
                  <a:pt x="265938" y="50926"/>
                </a:lnTo>
                <a:lnTo>
                  <a:pt x="162813" y="50926"/>
                </a:lnTo>
                <a:lnTo>
                  <a:pt x="112267" y="327025"/>
                </a:lnTo>
                <a:lnTo>
                  <a:pt x="53593" y="327025"/>
                </a:lnTo>
                <a:lnTo>
                  <a:pt x="104012" y="50926"/>
                </a:lnTo>
                <a:lnTo>
                  <a:pt x="0" y="50926"/>
                </a:lnTo>
                <a:lnTo>
                  <a:pt x="9397"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5109717" y="482219"/>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6" y="331469"/>
                </a:lnTo>
                <a:lnTo>
                  <a:pt x="93726"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4402073" y="482219"/>
            <a:ext cx="275590" cy="327025"/>
          </a:xfrm>
          <a:custGeom>
            <a:avLst/>
            <a:gdLst/>
            <a:ahLst/>
            <a:cxnLst/>
            <a:rect l="l" t="t" r="r" b="b"/>
            <a:pathLst>
              <a:path w="275589" h="327025">
                <a:moveTo>
                  <a:pt x="9398" y="0"/>
                </a:moveTo>
                <a:lnTo>
                  <a:pt x="275463" y="0"/>
                </a:lnTo>
                <a:lnTo>
                  <a:pt x="265938" y="50926"/>
                </a:lnTo>
                <a:lnTo>
                  <a:pt x="162813" y="50926"/>
                </a:lnTo>
                <a:lnTo>
                  <a:pt x="112267"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3931665" y="482219"/>
            <a:ext cx="297815" cy="331470"/>
          </a:xfrm>
          <a:custGeom>
            <a:avLst/>
            <a:gdLst/>
            <a:ahLst/>
            <a:cxnLst/>
            <a:rect l="l" t="t" r="r" b="b"/>
            <a:pathLst>
              <a:path w="297814" h="331469">
                <a:moveTo>
                  <a:pt x="60071" y="0"/>
                </a:moveTo>
                <a:lnTo>
                  <a:pt x="86868" y="0"/>
                </a:lnTo>
                <a:lnTo>
                  <a:pt x="204978" y="202691"/>
                </a:lnTo>
                <a:lnTo>
                  <a:pt x="240411" y="0"/>
                </a:lnTo>
                <a:lnTo>
                  <a:pt x="297814"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3487165" y="482219"/>
            <a:ext cx="118745" cy="327025"/>
          </a:xfrm>
          <a:custGeom>
            <a:avLst/>
            <a:gdLst/>
            <a:ahLst/>
            <a:cxnLst/>
            <a:rect l="l" t="t" r="r" b="b"/>
            <a:pathLst>
              <a:path w="118745" h="327025">
                <a:moveTo>
                  <a:pt x="60071" y="0"/>
                </a:moveTo>
                <a:lnTo>
                  <a:pt x="118618"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3202685" y="482219"/>
            <a:ext cx="275590" cy="327025"/>
          </a:xfrm>
          <a:custGeom>
            <a:avLst/>
            <a:gdLst/>
            <a:ahLst/>
            <a:cxnLst/>
            <a:rect l="l" t="t" r="r" b="b"/>
            <a:pathLst>
              <a:path w="275589" h="327025">
                <a:moveTo>
                  <a:pt x="9397" y="0"/>
                </a:moveTo>
                <a:lnTo>
                  <a:pt x="275463" y="0"/>
                </a:lnTo>
                <a:lnTo>
                  <a:pt x="265938" y="50926"/>
                </a:lnTo>
                <a:lnTo>
                  <a:pt x="162813" y="50926"/>
                </a:lnTo>
                <a:lnTo>
                  <a:pt x="112267" y="327025"/>
                </a:lnTo>
                <a:lnTo>
                  <a:pt x="53593" y="327025"/>
                </a:lnTo>
                <a:lnTo>
                  <a:pt x="104012" y="50926"/>
                </a:lnTo>
                <a:lnTo>
                  <a:pt x="0" y="50926"/>
                </a:lnTo>
                <a:lnTo>
                  <a:pt x="9397"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2603373" y="482219"/>
            <a:ext cx="286385" cy="332740"/>
          </a:xfrm>
          <a:custGeom>
            <a:avLst/>
            <a:gdLst/>
            <a:ahLst/>
            <a:cxnLst/>
            <a:rect l="l" t="t" r="r" b="b"/>
            <a:pathLst>
              <a:path w="286385" h="332740">
                <a:moveTo>
                  <a:pt x="43560" y="0"/>
                </a:moveTo>
                <a:lnTo>
                  <a:pt x="103377" y="0"/>
                </a:lnTo>
                <a:lnTo>
                  <a:pt x="61594" y="222757"/>
                </a:lnTo>
                <a:lnTo>
                  <a:pt x="60832" y="226821"/>
                </a:lnTo>
                <a:lnTo>
                  <a:pt x="60451" y="231012"/>
                </a:lnTo>
                <a:lnTo>
                  <a:pt x="60451" y="235457"/>
                </a:lnTo>
                <a:lnTo>
                  <a:pt x="81549" y="274935"/>
                </a:lnTo>
                <a:lnTo>
                  <a:pt x="111125" y="281685"/>
                </a:lnTo>
                <a:lnTo>
                  <a:pt x="125458" y="280664"/>
                </a:lnTo>
                <a:lnTo>
                  <a:pt x="160908" y="265429"/>
                </a:lnTo>
                <a:lnTo>
                  <a:pt x="182608" y="233515"/>
                </a:lnTo>
                <a:lnTo>
                  <a:pt x="227075" y="0"/>
                </a:lnTo>
                <a:lnTo>
                  <a:pt x="286003" y="0"/>
                </a:lnTo>
                <a:lnTo>
                  <a:pt x="244220" y="226313"/>
                </a:lnTo>
                <a:lnTo>
                  <a:pt x="227837" y="271160"/>
                </a:lnTo>
                <a:lnTo>
                  <a:pt x="197357" y="304672"/>
                </a:lnTo>
                <a:lnTo>
                  <a:pt x="155368" y="325643"/>
                </a:lnTo>
                <a:lnTo>
                  <a:pt x="104520" y="332613"/>
                </a:lnTo>
                <a:lnTo>
                  <a:pt x="82446" y="331229"/>
                </a:lnTo>
                <a:lnTo>
                  <a:pt x="44727" y="320129"/>
                </a:lnTo>
                <a:lnTo>
                  <a:pt x="7254" y="283971"/>
                </a:lnTo>
                <a:lnTo>
                  <a:pt x="0" y="249173"/>
                </a:lnTo>
                <a:lnTo>
                  <a:pt x="0" y="241172"/>
                </a:lnTo>
                <a:lnTo>
                  <a:pt x="762" y="232790"/>
                </a:lnTo>
                <a:lnTo>
                  <a:pt x="2412" y="223900"/>
                </a:lnTo>
                <a:lnTo>
                  <a:pt x="43560"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410461" y="482219"/>
            <a:ext cx="275590" cy="327025"/>
          </a:xfrm>
          <a:custGeom>
            <a:avLst/>
            <a:gdLst/>
            <a:ahLst/>
            <a:cxnLst/>
            <a:rect l="l" t="t" r="r" b="b"/>
            <a:pathLst>
              <a:path w="275589" h="327025">
                <a:moveTo>
                  <a:pt x="9397" y="0"/>
                </a:moveTo>
                <a:lnTo>
                  <a:pt x="275463" y="0"/>
                </a:lnTo>
                <a:lnTo>
                  <a:pt x="265938" y="50926"/>
                </a:lnTo>
                <a:lnTo>
                  <a:pt x="162813" y="50926"/>
                </a:lnTo>
                <a:lnTo>
                  <a:pt x="112268" y="327025"/>
                </a:lnTo>
                <a:lnTo>
                  <a:pt x="53593" y="327025"/>
                </a:lnTo>
                <a:lnTo>
                  <a:pt x="104012" y="50926"/>
                </a:lnTo>
                <a:lnTo>
                  <a:pt x="0" y="50926"/>
                </a:lnTo>
                <a:lnTo>
                  <a:pt x="9397"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1075715" y="482219"/>
            <a:ext cx="297815" cy="331470"/>
          </a:xfrm>
          <a:custGeom>
            <a:avLst/>
            <a:gdLst/>
            <a:ahLst/>
            <a:cxnLst/>
            <a:rect l="l" t="t" r="r" b="b"/>
            <a:pathLst>
              <a:path w="297815" h="331469">
                <a:moveTo>
                  <a:pt x="60045" y="0"/>
                </a:moveTo>
                <a:lnTo>
                  <a:pt x="86829" y="0"/>
                </a:lnTo>
                <a:lnTo>
                  <a:pt x="204952" y="202691"/>
                </a:lnTo>
                <a:lnTo>
                  <a:pt x="240385" y="0"/>
                </a:lnTo>
                <a:lnTo>
                  <a:pt x="297789" y="0"/>
                </a:lnTo>
                <a:lnTo>
                  <a:pt x="236829" y="331469"/>
                </a:lnTo>
                <a:lnTo>
                  <a:pt x="214350" y="331469"/>
                </a:lnTo>
                <a:lnTo>
                  <a:pt x="93751" y="120141"/>
                </a:lnTo>
                <a:lnTo>
                  <a:pt x="57594" y="327025"/>
                </a:lnTo>
                <a:lnTo>
                  <a:pt x="0" y="327025"/>
                </a:lnTo>
                <a:lnTo>
                  <a:pt x="60045"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952792" y="482219"/>
            <a:ext cx="118745" cy="327025"/>
          </a:xfrm>
          <a:custGeom>
            <a:avLst/>
            <a:gdLst/>
            <a:ahLst/>
            <a:cxnLst/>
            <a:rect l="l" t="t" r="r" b="b"/>
            <a:pathLst>
              <a:path w="118744" h="327025">
                <a:moveTo>
                  <a:pt x="60045" y="0"/>
                </a:moveTo>
                <a:lnTo>
                  <a:pt x="118541" y="0"/>
                </a:lnTo>
                <a:lnTo>
                  <a:pt x="58267" y="327025"/>
                </a:lnTo>
                <a:lnTo>
                  <a:pt x="0" y="327025"/>
                </a:lnTo>
                <a:lnTo>
                  <a:pt x="60045"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1691132" y="478790"/>
            <a:ext cx="259715" cy="330835"/>
          </a:xfrm>
          <a:custGeom>
            <a:avLst/>
            <a:gdLst/>
            <a:ahLst/>
            <a:cxnLst/>
            <a:rect l="l" t="t" r="r" b="b"/>
            <a:pathLst>
              <a:path w="259714" h="330834">
                <a:moveTo>
                  <a:pt x="145415" y="0"/>
                </a:moveTo>
                <a:lnTo>
                  <a:pt x="192722" y="5127"/>
                </a:lnTo>
                <a:lnTo>
                  <a:pt x="228981" y="20447"/>
                </a:lnTo>
                <a:lnTo>
                  <a:pt x="257788" y="61327"/>
                </a:lnTo>
                <a:lnTo>
                  <a:pt x="259715" y="79501"/>
                </a:lnTo>
                <a:lnTo>
                  <a:pt x="258310" y="98480"/>
                </a:lnTo>
                <a:lnTo>
                  <a:pt x="237236" y="147700"/>
                </a:lnTo>
                <a:lnTo>
                  <a:pt x="195105" y="179830"/>
                </a:lnTo>
                <a:lnTo>
                  <a:pt x="177292" y="185547"/>
                </a:lnTo>
                <a:lnTo>
                  <a:pt x="250317" y="330454"/>
                </a:lnTo>
                <a:lnTo>
                  <a:pt x="184912" y="330454"/>
                </a:lnTo>
                <a:lnTo>
                  <a:pt x="122428" y="195199"/>
                </a:lnTo>
                <a:lnTo>
                  <a:pt x="114379" y="195010"/>
                </a:lnTo>
                <a:lnTo>
                  <a:pt x="105473" y="194643"/>
                </a:lnTo>
                <a:lnTo>
                  <a:pt x="95710" y="194109"/>
                </a:lnTo>
                <a:lnTo>
                  <a:pt x="85090" y="193421"/>
                </a:lnTo>
                <a:lnTo>
                  <a:pt x="59817" y="330454"/>
                </a:lnTo>
                <a:lnTo>
                  <a:pt x="0" y="330454"/>
                </a:lnTo>
                <a:lnTo>
                  <a:pt x="59817" y="3429"/>
                </a:lnTo>
                <a:lnTo>
                  <a:pt x="89658" y="1928"/>
                </a:lnTo>
                <a:lnTo>
                  <a:pt x="113855" y="857"/>
                </a:lnTo>
                <a:lnTo>
                  <a:pt x="132433" y="214"/>
                </a:lnTo>
                <a:lnTo>
                  <a:pt x="145415"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6681723" y="477773"/>
            <a:ext cx="287020" cy="331470"/>
          </a:xfrm>
          <a:custGeom>
            <a:avLst/>
            <a:gdLst/>
            <a:ahLst/>
            <a:cxnLst/>
            <a:rect l="l" t="t" r="r" b="b"/>
            <a:pathLst>
              <a:path w="287020" h="331470">
                <a:moveTo>
                  <a:pt x="198627" y="0"/>
                </a:moveTo>
                <a:lnTo>
                  <a:pt x="219455" y="0"/>
                </a:lnTo>
                <a:lnTo>
                  <a:pt x="286639" y="331470"/>
                </a:lnTo>
                <a:lnTo>
                  <a:pt x="226059" y="331470"/>
                </a:lnTo>
                <a:lnTo>
                  <a:pt x="215900"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5378703" y="477773"/>
            <a:ext cx="287020" cy="331470"/>
          </a:xfrm>
          <a:custGeom>
            <a:avLst/>
            <a:gdLst/>
            <a:ahLst/>
            <a:cxnLst/>
            <a:rect l="l" t="t" r="r" b="b"/>
            <a:pathLst>
              <a:path w="287020" h="331470">
                <a:moveTo>
                  <a:pt x="198628" y="0"/>
                </a:moveTo>
                <a:lnTo>
                  <a:pt x="219456" y="0"/>
                </a:lnTo>
                <a:lnTo>
                  <a:pt x="286638" y="331470"/>
                </a:lnTo>
                <a:lnTo>
                  <a:pt x="226060" y="331470"/>
                </a:lnTo>
                <a:lnTo>
                  <a:pt x="215900" y="264922"/>
                </a:lnTo>
                <a:lnTo>
                  <a:pt x="98806" y="264922"/>
                </a:lnTo>
                <a:lnTo>
                  <a:pt x="60451" y="331470"/>
                </a:lnTo>
                <a:lnTo>
                  <a:pt x="0" y="331470"/>
                </a:lnTo>
                <a:lnTo>
                  <a:pt x="198628"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2295905" y="477012"/>
            <a:ext cx="277495" cy="332740"/>
          </a:xfrm>
          <a:custGeom>
            <a:avLst/>
            <a:gdLst/>
            <a:ahLst/>
            <a:cxnLst/>
            <a:rect l="l" t="t" r="r" b="b"/>
            <a:pathLst>
              <a:path w="277494" h="332740">
                <a:moveTo>
                  <a:pt x="120776" y="0"/>
                </a:moveTo>
                <a:lnTo>
                  <a:pt x="187102" y="8556"/>
                </a:lnTo>
                <a:lnTo>
                  <a:pt x="236474" y="34162"/>
                </a:lnTo>
                <a:lnTo>
                  <a:pt x="267112" y="76009"/>
                </a:lnTo>
                <a:lnTo>
                  <a:pt x="277368" y="133096"/>
                </a:lnTo>
                <a:lnTo>
                  <a:pt x="273986" y="176242"/>
                </a:lnTo>
                <a:lnTo>
                  <a:pt x="263842" y="214804"/>
                </a:lnTo>
                <a:lnTo>
                  <a:pt x="223266" y="278129"/>
                </a:lnTo>
                <a:lnTo>
                  <a:pt x="160242" y="318706"/>
                </a:lnTo>
                <a:lnTo>
                  <a:pt x="121931" y="328850"/>
                </a:lnTo>
                <a:lnTo>
                  <a:pt x="79120" y="332232"/>
                </a:lnTo>
                <a:lnTo>
                  <a:pt x="0" y="332232"/>
                </a:lnTo>
                <a:lnTo>
                  <a:pt x="59689" y="5841"/>
                </a:lnTo>
                <a:lnTo>
                  <a:pt x="106249" y="377"/>
                </a:lnTo>
                <a:lnTo>
                  <a:pt x="120776"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2902839" y="476630"/>
            <a:ext cx="251460" cy="338455"/>
          </a:xfrm>
          <a:custGeom>
            <a:avLst/>
            <a:gdLst/>
            <a:ahLst/>
            <a:cxnLst/>
            <a:rect l="l" t="t" r="r" b="b"/>
            <a:pathLst>
              <a:path w="251460" h="338455">
                <a:moveTo>
                  <a:pt x="181102" y="0"/>
                </a:moveTo>
                <a:lnTo>
                  <a:pt x="200271" y="809"/>
                </a:lnTo>
                <a:lnTo>
                  <a:pt x="218344" y="3238"/>
                </a:lnTo>
                <a:lnTo>
                  <a:pt x="235323" y="7286"/>
                </a:lnTo>
                <a:lnTo>
                  <a:pt x="251206" y="12954"/>
                </a:lnTo>
                <a:lnTo>
                  <a:pt x="234950" y="68580"/>
                </a:lnTo>
                <a:lnTo>
                  <a:pt x="221851" y="60652"/>
                </a:lnTo>
                <a:lnTo>
                  <a:pt x="208073" y="54975"/>
                </a:lnTo>
                <a:lnTo>
                  <a:pt x="193605" y="51560"/>
                </a:lnTo>
                <a:lnTo>
                  <a:pt x="178435" y="50419"/>
                </a:lnTo>
                <a:lnTo>
                  <a:pt x="154310" y="53417"/>
                </a:lnTo>
                <a:lnTo>
                  <a:pt x="112158" y="77368"/>
                </a:lnTo>
                <a:lnTo>
                  <a:pt x="79251" y="122924"/>
                </a:lnTo>
                <a:lnTo>
                  <a:pt x="62210" y="175986"/>
                </a:lnTo>
                <a:lnTo>
                  <a:pt x="60071" y="204470"/>
                </a:lnTo>
                <a:lnTo>
                  <a:pt x="61235" y="222378"/>
                </a:lnTo>
                <a:lnTo>
                  <a:pt x="78612" y="264795"/>
                </a:lnTo>
                <a:lnTo>
                  <a:pt x="114581" y="285869"/>
                </a:lnTo>
                <a:lnTo>
                  <a:pt x="130175" y="287274"/>
                </a:lnTo>
                <a:lnTo>
                  <a:pt x="154491" y="285533"/>
                </a:lnTo>
                <a:lnTo>
                  <a:pt x="176022" y="280304"/>
                </a:lnTo>
                <a:lnTo>
                  <a:pt x="194790" y="271575"/>
                </a:lnTo>
                <a:lnTo>
                  <a:pt x="210819" y="259334"/>
                </a:lnTo>
                <a:lnTo>
                  <a:pt x="209677" y="310515"/>
                </a:lnTo>
                <a:lnTo>
                  <a:pt x="192105" y="322609"/>
                </a:lnTo>
                <a:lnTo>
                  <a:pt x="171021" y="331263"/>
                </a:lnTo>
                <a:lnTo>
                  <a:pt x="146436"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5" y="61087"/>
                </a:lnTo>
                <a:lnTo>
                  <a:pt x="107965" y="15255"/>
                </a:lnTo>
                <a:lnTo>
                  <a:pt x="142622" y="3811"/>
                </a:lnTo>
                <a:lnTo>
                  <a:pt x="181102"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6101715" y="476376"/>
            <a:ext cx="294005" cy="338455"/>
          </a:xfrm>
          <a:custGeom>
            <a:avLst/>
            <a:gdLst/>
            <a:ahLst/>
            <a:cxnLst/>
            <a:rect l="l" t="t" r="r" b="b"/>
            <a:pathLst>
              <a:path w="294004" h="338455">
                <a:moveTo>
                  <a:pt x="171704" y="0"/>
                </a:moveTo>
                <a:lnTo>
                  <a:pt x="223615" y="7794"/>
                </a:lnTo>
                <a:lnTo>
                  <a:pt x="262000" y="31114"/>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4"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4663059" y="476376"/>
            <a:ext cx="294005" cy="338455"/>
          </a:xfrm>
          <a:custGeom>
            <a:avLst/>
            <a:gdLst/>
            <a:ahLst/>
            <a:cxnLst/>
            <a:rect l="l" t="t" r="r" b="b"/>
            <a:pathLst>
              <a:path w="294004" h="338455">
                <a:moveTo>
                  <a:pt x="171703" y="0"/>
                </a:moveTo>
                <a:lnTo>
                  <a:pt x="223615" y="7794"/>
                </a:lnTo>
                <a:lnTo>
                  <a:pt x="262000" y="31114"/>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31" name="object 31"/>
          <p:cNvSpPr/>
          <p:nvPr/>
        </p:nvSpPr>
        <p:spPr>
          <a:xfrm>
            <a:off x="3620642" y="476376"/>
            <a:ext cx="294005" cy="338455"/>
          </a:xfrm>
          <a:custGeom>
            <a:avLst/>
            <a:gdLst/>
            <a:ahLst/>
            <a:cxnLst/>
            <a:rect l="l" t="t" r="r" b="b"/>
            <a:pathLst>
              <a:path w="294004" h="338455">
                <a:moveTo>
                  <a:pt x="171704" y="0"/>
                </a:moveTo>
                <a:lnTo>
                  <a:pt x="223615" y="7794"/>
                </a:lnTo>
                <a:lnTo>
                  <a:pt x="262001" y="31114"/>
                </a:lnTo>
                <a:lnTo>
                  <a:pt x="285829" y="69246"/>
                </a:lnTo>
                <a:lnTo>
                  <a:pt x="293751"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4"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1986914" y="476376"/>
            <a:ext cx="294005" cy="338455"/>
          </a:xfrm>
          <a:custGeom>
            <a:avLst/>
            <a:gdLst/>
            <a:ahLst/>
            <a:cxnLst/>
            <a:rect l="l" t="t" r="r" b="b"/>
            <a:pathLst>
              <a:path w="294005" h="338455">
                <a:moveTo>
                  <a:pt x="171704" y="0"/>
                </a:moveTo>
                <a:lnTo>
                  <a:pt x="223615" y="7794"/>
                </a:lnTo>
                <a:lnTo>
                  <a:pt x="262001" y="31114"/>
                </a:lnTo>
                <a:lnTo>
                  <a:pt x="285829" y="69246"/>
                </a:lnTo>
                <a:lnTo>
                  <a:pt x="293751"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4" y="0"/>
                </a:lnTo>
                <a:close/>
              </a:path>
            </a:pathLst>
          </a:custGeom>
          <a:ln w="3175">
            <a:solidFill>
              <a:srgbClr val="58134A"/>
            </a:solidFill>
          </a:ln>
        </p:spPr>
        <p:txBody>
          <a:bodyPr wrap="square" lIns="0" tIns="0" rIns="0" bIns="0" rtlCol="0"/>
          <a:lstStyle/>
          <a:p>
            <a:endParaRPr/>
          </a:p>
        </p:txBody>
      </p:sp>
      <p:sp>
        <p:nvSpPr>
          <p:cNvPr id="33" name="object 33"/>
          <p:cNvSpPr/>
          <p:nvPr/>
        </p:nvSpPr>
        <p:spPr>
          <a:xfrm>
            <a:off x="1818132" y="1021714"/>
            <a:ext cx="4512945" cy="437769"/>
          </a:xfrm>
          <a:prstGeom prst="rect">
            <a:avLst/>
          </a:prstGeom>
          <a:blipFill>
            <a:blip r:embed="rId6" cstate="print"/>
            <a:stretch>
              <a:fillRect/>
            </a:stretch>
          </a:blipFill>
        </p:spPr>
        <p:txBody>
          <a:bodyPr wrap="square" lIns="0" tIns="0" rIns="0" bIns="0" rtlCol="0"/>
          <a:lstStyle/>
          <a:p>
            <a:endParaRPr/>
          </a:p>
        </p:txBody>
      </p:sp>
      <p:sp>
        <p:nvSpPr>
          <p:cNvPr id="34" name="object 34"/>
          <p:cNvSpPr/>
          <p:nvPr/>
        </p:nvSpPr>
        <p:spPr>
          <a:xfrm>
            <a:off x="5989192" y="1196721"/>
            <a:ext cx="116966" cy="115569"/>
          </a:xfrm>
          <a:prstGeom prst="rect">
            <a:avLst/>
          </a:prstGeom>
          <a:blipFill>
            <a:blip r:embed="rId7" cstate="print"/>
            <a:stretch>
              <a:fillRect/>
            </a:stretch>
          </a:blipFill>
        </p:spPr>
        <p:txBody>
          <a:bodyPr wrap="square" lIns="0" tIns="0" rIns="0" bIns="0" rtlCol="0"/>
          <a:lstStyle/>
          <a:p>
            <a:endParaRPr/>
          </a:p>
        </p:txBody>
      </p:sp>
      <p:sp>
        <p:nvSpPr>
          <p:cNvPr id="35" name="object 35"/>
          <p:cNvSpPr/>
          <p:nvPr/>
        </p:nvSpPr>
        <p:spPr>
          <a:xfrm>
            <a:off x="3924172" y="1196721"/>
            <a:ext cx="116966" cy="115569"/>
          </a:xfrm>
          <a:prstGeom prst="rect">
            <a:avLst/>
          </a:prstGeom>
          <a:blipFill>
            <a:blip r:embed="rId8" cstate="print"/>
            <a:stretch>
              <a:fillRect/>
            </a:stretch>
          </a:blipFill>
        </p:spPr>
        <p:txBody>
          <a:bodyPr wrap="square" lIns="0" tIns="0" rIns="0" bIns="0" rtlCol="0"/>
          <a:lstStyle/>
          <a:p>
            <a:endParaRPr/>
          </a:p>
        </p:txBody>
      </p:sp>
      <p:sp>
        <p:nvSpPr>
          <p:cNvPr id="36" name="object 36"/>
          <p:cNvSpPr/>
          <p:nvPr/>
        </p:nvSpPr>
        <p:spPr>
          <a:xfrm>
            <a:off x="4217670" y="1125727"/>
            <a:ext cx="85725" cy="122555"/>
          </a:xfrm>
          <a:custGeom>
            <a:avLst/>
            <a:gdLst/>
            <a:ahLst/>
            <a:cxnLst/>
            <a:rect l="l" t="t" r="r" b="b"/>
            <a:pathLst>
              <a:path w="85725" h="122555">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37" name="object 37"/>
          <p:cNvSpPr/>
          <p:nvPr/>
        </p:nvSpPr>
        <p:spPr>
          <a:xfrm>
            <a:off x="2197100" y="1074800"/>
            <a:ext cx="175259" cy="238633"/>
          </a:xfrm>
          <a:prstGeom prst="rect">
            <a:avLst/>
          </a:prstGeom>
          <a:blipFill>
            <a:blip r:embed="rId9" cstate="print"/>
            <a:stretch>
              <a:fillRect/>
            </a:stretch>
          </a:blipFill>
        </p:spPr>
        <p:txBody>
          <a:bodyPr wrap="square" lIns="0" tIns="0" rIns="0" bIns="0" rtlCol="0"/>
          <a:lstStyle/>
          <a:p>
            <a:endParaRPr/>
          </a:p>
        </p:txBody>
      </p:sp>
      <p:sp>
        <p:nvSpPr>
          <p:cNvPr id="38" name="object 38"/>
          <p:cNvSpPr/>
          <p:nvPr/>
        </p:nvSpPr>
        <p:spPr>
          <a:xfrm>
            <a:off x="6017767" y="1074419"/>
            <a:ext cx="95757" cy="83692"/>
          </a:xfrm>
          <a:prstGeom prst="rect">
            <a:avLst/>
          </a:prstGeom>
          <a:blipFill>
            <a:blip r:embed="rId10" cstate="print"/>
            <a:stretch>
              <a:fillRect/>
            </a:stretch>
          </a:blipFill>
        </p:spPr>
        <p:txBody>
          <a:bodyPr wrap="square" lIns="0" tIns="0" rIns="0" bIns="0" rtlCol="0"/>
          <a:lstStyle/>
          <a:p>
            <a:endParaRPr/>
          </a:p>
        </p:txBody>
      </p:sp>
      <p:sp>
        <p:nvSpPr>
          <p:cNvPr id="39" name="object 39"/>
          <p:cNvSpPr/>
          <p:nvPr/>
        </p:nvSpPr>
        <p:spPr>
          <a:xfrm>
            <a:off x="3952747" y="1074419"/>
            <a:ext cx="95757" cy="83692"/>
          </a:xfrm>
          <a:prstGeom prst="rect">
            <a:avLst/>
          </a:prstGeom>
          <a:blipFill>
            <a:blip r:embed="rId10" cstate="print"/>
            <a:stretch>
              <a:fillRect/>
            </a:stretch>
          </a:blipFill>
        </p:spPr>
        <p:txBody>
          <a:bodyPr wrap="square" lIns="0" tIns="0" rIns="0" bIns="0" rtlCol="0"/>
          <a:lstStyle/>
          <a:p>
            <a:endParaRPr/>
          </a:p>
        </p:txBody>
      </p:sp>
      <p:sp>
        <p:nvSpPr>
          <p:cNvPr id="40" name="object 40"/>
          <p:cNvSpPr/>
          <p:nvPr/>
        </p:nvSpPr>
        <p:spPr>
          <a:xfrm>
            <a:off x="5612891" y="1030858"/>
            <a:ext cx="308610" cy="327025"/>
          </a:xfrm>
          <a:custGeom>
            <a:avLst/>
            <a:gdLst/>
            <a:ahLst/>
            <a:cxnLst/>
            <a:rect l="l" t="t" r="r" b="b"/>
            <a:pathLst>
              <a:path w="308610" h="327025">
                <a:moveTo>
                  <a:pt x="60071" y="0"/>
                </a:moveTo>
                <a:lnTo>
                  <a:pt x="118999" y="0"/>
                </a:lnTo>
                <a:lnTo>
                  <a:pt x="95758" y="126111"/>
                </a:lnTo>
                <a:lnTo>
                  <a:pt x="225679" y="126111"/>
                </a:lnTo>
                <a:lnTo>
                  <a:pt x="248920" y="0"/>
                </a:lnTo>
                <a:lnTo>
                  <a:pt x="308102" y="0"/>
                </a:lnTo>
                <a:lnTo>
                  <a:pt x="247523" y="327025"/>
                </a:lnTo>
                <a:lnTo>
                  <a:pt x="188849" y="327025"/>
                </a:lnTo>
                <a:lnTo>
                  <a:pt x="216788" y="174751"/>
                </a:lnTo>
                <a:lnTo>
                  <a:pt x="86868" y="174751"/>
                </a:lnTo>
                <a:lnTo>
                  <a:pt x="5892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1" name="object 41"/>
          <p:cNvSpPr/>
          <p:nvPr/>
        </p:nvSpPr>
        <p:spPr>
          <a:xfrm>
            <a:off x="5310885" y="1030858"/>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2" name="object 42"/>
          <p:cNvSpPr/>
          <p:nvPr/>
        </p:nvSpPr>
        <p:spPr>
          <a:xfrm>
            <a:off x="4712970" y="1030858"/>
            <a:ext cx="295910" cy="327025"/>
          </a:xfrm>
          <a:custGeom>
            <a:avLst/>
            <a:gdLst/>
            <a:ahLst/>
            <a:cxnLst/>
            <a:rect l="l" t="t" r="r" b="b"/>
            <a:pathLst>
              <a:path w="295910" h="327025">
                <a:moveTo>
                  <a:pt x="60070" y="0"/>
                </a:moveTo>
                <a:lnTo>
                  <a:pt x="118109" y="0"/>
                </a:lnTo>
                <a:lnTo>
                  <a:pt x="91058" y="148716"/>
                </a:lnTo>
                <a:lnTo>
                  <a:pt x="226821" y="0"/>
                </a:lnTo>
                <a:lnTo>
                  <a:pt x="295528" y="0"/>
                </a:lnTo>
                <a:lnTo>
                  <a:pt x="166242" y="143763"/>
                </a:lnTo>
                <a:lnTo>
                  <a:pt x="247522" y="327025"/>
                </a:lnTo>
                <a:lnTo>
                  <a:pt x="182117" y="327025"/>
                </a:lnTo>
                <a:lnTo>
                  <a:pt x="121030" y="187325"/>
                </a:lnTo>
                <a:lnTo>
                  <a:pt x="74549" y="238378"/>
                </a:lnTo>
                <a:lnTo>
                  <a:pt x="58038"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3" name="object 43"/>
          <p:cNvSpPr/>
          <p:nvPr/>
        </p:nvSpPr>
        <p:spPr>
          <a:xfrm>
            <a:off x="4407153"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4" name="object 44"/>
          <p:cNvSpPr/>
          <p:nvPr/>
        </p:nvSpPr>
        <p:spPr>
          <a:xfrm>
            <a:off x="3105657"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6"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5" name="object 45"/>
          <p:cNvSpPr/>
          <p:nvPr/>
        </p:nvSpPr>
        <p:spPr>
          <a:xfrm>
            <a:off x="2982722" y="1030858"/>
            <a:ext cx="118745" cy="327025"/>
          </a:xfrm>
          <a:custGeom>
            <a:avLst/>
            <a:gdLst/>
            <a:ahLst/>
            <a:cxnLst/>
            <a:rect l="l" t="t" r="r" b="b"/>
            <a:pathLst>
              <a:path w="118744"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6" name="object 46"/>
          <p:cNvSpPr/>
          <p:nvPr/>
        </p:nvSpPr>
        <p:spPr>
          <a:xfrm>
            <a:off x="2464689" y="1030858"/>
            <a:ext cx="286385" cy="332740"/>
          </a:xfrm>
          <a:custGeom>
            <a:avLst/>
            <a:gdLst/>
            <a:ahLst/>
            <a:cxnLst/>
            <a:rect l="l" t="t" r="r" b="b"/>
            <a:pathLst>
              <a:path w="286385" h="332740">
                <a:moveTo>
                  <a:pt x="43561" y="0"/>
                </a:moveTo>
                <a:lnTo>
                  <a:pt x="103378" y="0"/>
                </a:lnTo>
                <a:lnTo>
                  <a:pt x="61594" y="222757"/>
                </a:lnTo>
                <a:lnTo>
                  <a:pt x="60833" y="226821"/>
                </a:lnTo>
                <a:lnTo>
                  <a:pt x="60452" y="231012"/>
                </a:lnTo>
                <a:lnTo>
                  <a:pt x="60452" y="235457"/>
                </a:lnTo>
                <a:lnTo>
                  <a:pt x="81549" y="274935"/>
                </a:lnTo>
                <a:lnTo>
                  <a:pt x="111125" y="281686"/>
                </a:lnTo>
                <a:lnTo>
                  <a:pt x="125458" y="280664"/>
                </a:lnTo>
                <a:lnTo>
                  <a:pt x="160909" y="265429"/>
                </a:lnTo>
                <a:lnTo>
                  <a:pt x="182608" y="233515"/>
                </a:lnTo>
                <a:lnTo>
                  <a:pt x="227075" y="0"/>
                </a:lnTo>
                <a:lnTo>
                  <a:pt x="286004" y="0"/>
                </a:lnTo>
                <a:lnTo>
                  <a:pt x="244221" y="226313"/>
                </a:lnTo>
                <a:lnTo>
                  <a:pt x="227838" y="271160"/>
                </a:lnTo>
                <a:lnTo>
                  <a:pt x="197358" y="304673"/>
                </a:lnTo>
                <a:lnTo>
                  <a:pt x="155368" y="325643"/>
                </a:lnTo>
                <a:lnTo>
                  <a:pt x="104521" y="332613"/>
                </a:lnTo>
                <a:lnTo>
                  <a:pt x="82446" y="331229"/>
                </a:lnTo>
                <a:lnTo>
                  <a:pt x="44727" y="320129"/>
                </a:lnTo>
                <a:lnTo>
                  <a:pt x="7254" y="283972"/>
                </a:lnTo>
                <a:lnTo>
                  <a:pt x="0" y="249174"/>
                </a:lnTo>
                <a:lnTo>
                  <a:pt x="0" y="241173"/>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47" name="object 47"/>
          <p:cNvSpPr/>
          <p:nvPr/>
        </p:nvSpPr>
        <p:spPr>
          <a:xfrm>
            <a:off x="1818132" y="1030858"/>
            <a:ext cx="308610" cy="327025"/>
          </a:xfrm>
          <a:custGeom>
            <a:avLst/>
            <a:gdLst/>
            <a:ahLst/>
            <a:cxnLst/>
            <a:rect l="l" t="t" r="r" b="b"/>
            <a:pathLst>
              <a:path w="308610" h="327025">
                <a:moveTo>
                  <a:pt x="60070" y="0"/>
                </a:moveTo>
                <a:lnTo>
                  <a:pt x="118999" y="0"/>
                </a:lnTo>
                <a:lnTo>
                  <a:pt x="95757" y="126111"/>
                </a:lnTo>
                <a:lnTo>
                  <a:pt x="225679" y="126111"/>
                </a:lnTo>
                <a:lnTo>
                  <a:pt x="248919" y="0"/>
                </a:lnTo>
                <a:lnTo>
                  <a:pt x="308101" y="0"/>
                </a:lnTo>
                <a:lnTo>
                  <a:pt x="247523" y="327025"/>
                </a:lnTo>
                <a:lnTo>
                  <a:pt x="188849" y="327025"/>
                </a:lnTo>
                <a:lnTo>
                  <a:pt x="216788" y="174751"/>
                </a:lnTo>
                <a:lnTo>
                  <a:pt x="86868" y="174751"/>
                </a:lnTo>
                <a:lnTo>
                  <a:pt x="58928"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8" name="object 48"/>
          <p:cNvSpPr/>
          <p:nvPr/>
        </p:nvSpPr>
        <p:spPr>
          <a:xfrm>
            <a:off x="4093971" y="1026413"/>
            <a:ext cx="287020" cy="331470"/>
          </a:xfrm>
          <a:custGeom>
            <a:avLst/>
            <a:gdLst/>
            <a:ahLst/>
            <a:cxnLst/>
            <a:rect l="l" t="t" r="r" b="b"/>
            <a:pathLst>
              <a:path w="287020" h="331469">
                <a:moveTo>
                  <a:pt x="198627" y="0"/>
                </a:moveTo>
                <a:lnTo>
                  <a:pt x="219455" y="0"/>
                </a:lnTo>
                <a:lnTo>
                  <a:pt x="286638" y="331470"/>
                </a:lnTo>
                <a:lnTo>
                  <a:pt x="226060" y="331470"/>
                </a:lnTo>
                <a:lnTo>
                  <a:pt x="215900"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49" name="object 49"/>
          <p:cNvSpPr/>
          <p:nvPr/>
        </p:nvSpPr>
        <p:spPr>
          <a:xfrm>
            <a:off x="5922517" y="1025905"/>
            <a:ext cx="248920" cy="334645"/>
          </a:xfrm>
          <a:custGeom>
            <a:avLst/>
            <a:gdLst/>
            <a:ahLst/>
            <a:cxnLst/>
            <a:rect l="l" t="t" r="r" b="b"/>
            <a:pathLst>
              <a:path w="248920" h="334644">
                <a:moveTo>
                  <a:pt x="126492" y="0"/>
                </a:moveTo>
                <a:lnTo>
                  <a:pt x="179832" y="5024"/>
                </a:lnTo>
                <a:lnTo>
                  <a:pt x="217932" y="20097"/>
                </a:lnTo>
                <a:lnTo>
                  <a:pt x="240792" y="45219"/>
                </a:lnTo>
                <a:lnTo>
                  <a:pt x="248412" y="80391"/>
                </a:lnTo>
                <a:lnTo>
                  <a:pt x="247600" y="90914"/>
                </a:lnTo>
                <a:lnTo>
                  <a:pt x="228405" y="129528"/>
                </a:lnTo>
                <a:lnTo>
                  <a:pt x="202437" y="149352"/>
                </a:lnTo>
                <a:lnTo>
                  <a:pt x="210466" y="153900"/>
                </a:lnTo>
                <a:lnTo>
                  <a:pt x="235412" y="188094"/>
                </a:lnTo>
                <a:lnTo>
                  <a:pt x="241681" y="221742"/>
                </a:lnTo>
                <a:lnTo>
                  <a:pt x="239202" y="248175"/>
                </a:lnTo>
                <a:lnTo>
                  <a:pt x="219338" y="290518"/>
                </a:lnTo>
                <a:lnTo>
                  <a:pt x="179022" y="318785"/>
                </a:lnTo>
                <a:lnTo>
                  <a:pt x="114633" y="332882"/>
                </a:lnTo>
                <a:lnTo>
                  <a:pt x="73152" y="334645"/>
                </a:lnTo>
                <a:lnTo>
                  <a:pt x="57650" y="334478"/>
                </a:lnTo>
                <a:lnTo>
                  <a:pt x="40290" y="333978"/>
                </a:lnTo>
                <a:lnTo>
                  <a:pt x="21074" y="333144"/>
                </a:lnTo>
                <a:lnTo>
                  <a:pt x="0" y="331978"/>
                </a:lnTo>
                <a:lnTo>
                  <a:pt x="59817" y="5334"/>
                </a:lnTo>
                <a:lnTo>
                  <a:pt x="78057" y="3000"/>
                </a:lnTo>
                <a:lnTo>
                  <a:pt x="95250" y="1333"/>
                </a:lnTo>
                <a:lnTo>
                  <a:pt x="111394" y="333"/>
                </a:lnTo>
                <a:lnTo>
                  <a:pt x="126492" y="0"/>
                </a:lnTo>
                <a:close/>
              </a:path>
            </a:pathLst>
          </a:custGeom>
          <a:ln w="3175">
            <a:solidFill>
              <a:srgbClr val="58134A"/>
            </a:solidFill>
          </a:ln>
        </p:spPr>
        <p:txBody>
          <a:bodyPr wrap="square" lIns="0" tIns="0" rIns="0" bIns="0" rtlCol="0"/>
          <a:lstStyle/>
          <a:p>
            <a:endParaRPr/>
          </a:p>
        </p:txBody>
      </p:sp>
      <p:sp>
        <p:nvSpPr>
          <p:cNvPr id="50" name="object 50"/>
          <p:cNvSpPr/>
          <p:nvPr/>
        </p:nvSpPr>
        <p:spPr>
          <a:xfrm>
            <a:off x="3857497" y="1025905"/>
            <a:ext cx="248920" cy="334645"/>
          </a:xfrm>
          <a:custGeom>
            <a:avLst/>
            <a:gdLst/>
            <a:ahLst/>
            <a:cxnLst/>
            <a:rect l="l" t="t" r="r" b="b"/>
            <a:pathLst>
              <a:path w="248920" h="334644">
                <a:moveTo>
                  <a:pt x="126491" y="0"/>
                </a:moveTo>
                <a:lnTo>
                  <a:pt x="179832" y="5024"/>
                </a:lnTo>
                <a:lnTo>
                  <a:pt x="217932" y="20097"/>
                </a:lnTo>
                <a:lnTo>
                  <a:pt x="240792" y="45219"/>
                </a:lnTo>
                <a:lnTo>
                  <a:pt x="248412" y="80391"/>
                </a:lnTo>
                <a:lnTo>
                  <a:pt x="247600" y="90914"/>
                </a:lnTo>
                <a:lnTo>
                  <a:pt x="228405" y="129528"/>
                </a:lnTo>
                <a:lnTo>
                  <a:pt x="202437" y="149352"/>
                </a:lnTo>
                <a:lnTo>
                  <a:pt x="210466" y="153900"/>
                </a:lnTo>
                <a:lnTo>
                  <a:pt x="235412" y="188094"/>
                </a:lnTo>
                <a:lnTo>
                  <a:pt x="241680" y="221742"/>
                </a:lnTo>
                <a:lnTo>
                  <a:pt x="239202" y="248175"/>
                </a:lnTo>
                <a:lnTo>
                  <a:pt x="219338" y="290518"/>
                </a:lnTo>
                <a:lnTo>
                  <a:pt x="179022" y="318785"/>
                </a:lnTo>
                <a:lnTo>
                  <a:pt x="114633" y="332882"/>
                </a:lnTo>
                <a:lnTo>
                  <a:pt x="73151" y="334645"/>
                </a:lnTo>
                <a:lnTo>
                  <a:pt x="57650" y="334478"/>
                </a:lnTo>
                <a:lnTo>
                  <a:pt x="40290" y="333978"/>
                </a:lnTo>
                <a:lnTo>
                  <a:pt x="21074" y="333144"/>
                </a:lnTo>
                <a:lnTo>
                  <a:pt x="0" y="331978"/>
                </a:lnTo>
                <a:lnTo>
                  <a:pt x="59816" y="5334"/>
                </a:lnTo>
                <a:lnTo>
                  <a:pt x="78057" y="3000"/>
                </a:lnTo>
                <a:lnTo>
                  <a:pt x="95250" y="1333"/>
                </a:lnTo>
                <a:lnTo>
                  <a:pt x="111394" y="333"/>
                </a:lnTo>
                <a:lnTo>
                  <a:pt x="126491" y="0"/>
                </a:lnTo>
                <a:close/>
              </a:path>
            </a:pathLst>
          </a:custGeom>
          <a:ln w="3175">
            <a:solidFill>
              <a:srgbClr val="58134A"/>
            </a:solidFill>
          </a:ln>
        </p:spPr>
        <p:txBody>
          <a:bodyPr wrap="square" lIns="0" tIns="0" rIns="0" bIns="0" rtlCol="0"/>
          <a:lstStyle/>
          <a:p>
            <a:endParaRPr/>
          </a:p>
        </p:txBody>
      </p:sp>
      <p:sp>
        <p:nvSpPr>
          <p:cNvPr id="51" name="object 51"/>
          <p:cNvSpPr/>
          <p:nvPr/>
        </p:nvSpPr>
        <p:spPr>
          <a:xfrm>
            <a:off x="3414521" y="1025271"/>
            <a:ext cx="277495" cy="338455"/>
          </a:xfrm>
          <a:custGeom>
            <a:avLst/>
            <a:gdLst/>
            <a:ahLst/>
            <a:cxnLst/>
            <a:rect l="l" t="t" r="r" b="b"/>
            <a:pathLst>
              <a:path w="277495" h="338455">
                <a:moveTo>
                  <a:pt x="199136" y="0"/>
                </a:moveTo>
                <a:lnTo>
                  <a:pt x="222569" y="1385"/>
                </a:lnTo>
                <a:lnTo>
                  <a:pt x="242776" y="5556"/>
                </a:lnTo>
                <a:lnTo>
                  <a:pt x="259768" y="12537"/>
                </a:lnTo>
                <a:lnTo>
                  <a:pt x="273557" y="22351"/>
                </a:lnTo>
                <a:lnTo>
                  <a:pt x="256158" y="70738"/>
                </a:lnTo>
                <a:lnTo>
                  <a:pt x="239724" y="62071"/>
                </a:lnTo>
                <a:lnTo>
                  <a:pt x="223361" y="55879"/>
                </a:lnTo>
                <a:lnTo>
                  <a:pt x="207045" y="52165"/>
                </a:lnTo>
                <a:lnTo>
                  <a:pt x="190753" y="50926"/>
                </a:lnTo>
                <a:lnTo>
                  <a:pt x="162698" y="53619"/>
                </a:lnTo>
                <a:lnTo>
                  <a:pt x="115351" y="75197"/>
                </a:lnTo>
                <a:lnTo>
                  <a:pt x="80416" y="117066"/>
                </a:lnTo>
                <a:lnTo>
                  <a:pt x="62561" y="171080"/>
                </a:lnTo>
                <a:lnTo>
                  <a:pt x="60325" y="202183"/>
                </a:lnTo>
                <a:lnTo>
                  <a:pt x="61706" y="221184"/>
                </a:lnTo>
                <a:lnTo>
                  <a:pt x="82423" y="264921"/>
                </a:lnTo>
                <a:lnTo>
                  <a:pt x="124731" y="285871"/>
                </a:lnTo>
                <a:lnTo>
                  <a:pt x="142875" y="287274"/>
                </a:lnTo>
                <a:lnTo>
                  <a:pt x="158357" y="286176"/>
                </a:lnTo>
                <a:lnTo>
                  <a:pt x="198754" y="269620"/>
                </a:lnTo>
                <a:lnTo>
                  <a:pt x="210565" y="204977"/>
                </a:lnTo>
                <a:lnTo>
                  <a:pt x="165226" y="204977"/>
                </a:lnTo>
                <a:lnTo>
                  <a:pt x="174116" y="156209"/>
                </a:lnTo>
                <a:lnTo>
                  <a:pt x="277113" y="156209"/>
                </a:lnTo>
                <a:lnTo>
                  <a:pt x="250062" y="302894"/>
                </a:lnTo>
                <a:lnTo>
                  <a:pt x="223416" y="318323"/>
                </a:lnTo>
                <a:lnTo>
                  <a:pt x="193960" y="329358"/>
                </a:lnTo>
                <a:lnTo>
                  <a:pt x="161694" y="335988"/>
                </a:lnTo>
                <a:lnTo>
                  <a:pt x="126618" y="338200"/>
                </a:lnTo>
                <a:lnTo>
                  <a:pt x="99829" y="335940"/>
                </a:lnTo>
                <a:lnTo>
                  <a:pt x="54109" y="317894"/>
                </a:lnTo>
                <a:lnTo>
                  <a:pt x="19823" y="282916"/>
                </a:lnTo>
                <a:lnTo>
                  <a:pt x="2210" y="237196"/>
                </a:lnTo>
                <a:lnTo>
                  <a:pt x="0" y="210692"/>
                </a:lnTo>
                <a:lnTo>
                  <a:pt x="3353" y="164639"/>
                </a:lnTo>
                <a:lnTo>
                  <a:pt x="13398" y="123634"/>
                </a:lnTo>
                <a:lnTo>
                  <a:pt x="30110" y="87677"/>
                </a:lnTo>
                <a:lnTo>
                  <a:pt x="53466" y="56768"/>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52" name="object 52"/>
          <p:cNvSpPr/>
          <p:nvPr/>
        </p:nvSpPr>
        <p:spPr>
          <a:xfrm>
            <a:off x="2748533" y="1025271"/>
            <a:ext cx="218440" cy="338455"/>
          </a:xfrm>
          <a:custGeom>
            <a:avLst/>
            <a:gdLst/>
            <a:ahLst/>
            <a:cxnLst/>
            <a:rect l="l" t="t" r="r" b="b"/>
            <a:pathLst>
              <a:path w="218439" h="338455">
                <a:moveTo>
                  <a:pt x="141986" y="0"/>
                </a:moveTo>
                <a:lnTo>
                  <a:pt x="183134" y="3682"/>
                </a:lnTo>
                <a:lnTo>
                  <a:pt x="218186" y="12064"/>
                </a:lnTo>
                <a:lnTo>
                  <a:pt x="200279" y="70103"/>
                </a:lnTo>
                <a:lnTo>
                  <a:pt x="187275" y="61769"/>
                </a:lnTo>
                <a:lnTo>
                  <a:pt x="174164" y="55816"/>
                </a:lnTo>
                <a:lnTo>
                  <a:pt x="160934" y="52244"/>
                </a:lnTo>
                <a:lnTo>
                  <a:pt x="147574" y="51053"/>
                </a:lnTo>
                <a:lnTo>
                  <a:pt x="124071" y="53599"/>
                </a:lnTo>
                <a:lnTo>
                  <a:pt x="107283" y="61229"/>
                </a:lnTo>
                <a:lnTo>
                  <a:pt x="97210" y="73931"/>
                </a:lnTo>
                <a:lnTo>
                  <a:pt x="93853" y="91693"/>
                </a:lnTo>
                <a:lnTo>
                  <a:pt x="95638" y="100748"/>
                </a:lnTo>
                <a:lnTo>
                  <a:pt x="100996" y="110601"/>
                </a:lnTo>
                <a:lnTo>
                  <a:pt x="109926" y="121286"/>
                </a:lnTo>
                <a:lnTo>
                  <a:pt x="122428" y="132841"/>
                </a:lnTo>
                <a:lnTo>
                  <a:pt x="156083" y="161416"/>
                </a:lnTo>
                <a:lnTo>
                  <a:pt x="163298" y="167634"/>
                </a:lnTo>
                <a:lnTo>
                  <a:pt x="190500" y="197992"/>
                </a:lnTo>
                <a:lnTo>
                  <a:pt x="194945" y="205231"/>
                </a:lnTo>
                <a:lnTo>
                  <a:pt x="198247" y="212598"/>
                </a:lnTo>
                <a:lnTo>
                  <a:pt x="200533" y="220090"/>
                </a:lnTo>
                <a:lnTo>
                  <a:pt x="202692" y="227583"/>
                </a:lnTo>
                <a:lnTo>
                  <a:pt x="203835" y="235076"/>
                </a:lnTo>
                <a:lnTo>
                  <a:pt x="203835" y="242824"/>
                </a:lnTo>
                <a:lnTo>
                  <a:pt x="195453" y="282828"/>
                </a:lnTo>
                <a:lnTo>
                  <a:pt x="170307" y="312927"/>
                </a:lnTo>
                <a:lnTo>
                  <a:pt x="131635" y="331898"/>
                </a:lnTo>
                <a:lnTo>
                  <a:pt x="83058" y="338200"/>
                </a:lnTo>
                <a:lnTo>
                  <a:pt x="61364" y="337012"/>
                </a:lnTo>
                <a:lnTo>
                  <a:pt x="40290" y="333454"/>
                </a:lnTo>
                <a:lnTo>
                  <a:pt x="19835" y="327538"/>
                </a:lnTo>
                <a:lnTo>
                  <a:pt x="0" y="319277"/>
                </a:lnTo>
                <a:lnTo>
                  <a:pt x="18796" y="261874"/>
                </a:lnTo>
                <a:lnTo>
                  <a:pt x="34347" y="271708"/>
                </a:lnTo>
                <a:lnTo>
                  <a:pt x="51101" y="278733"/>
                </a:lnTo>
                <a:lnTo>
                  <a:pt x="69070" y="282948"/>
                </a:lnTo>
                <a:lnTo>
                  <a:pt x="88265" y="284352"/>
                </a:lnTo>
                <a:lnTo>
                  <a:pt x="99671" y="283729"/>
                </a:lnTo>
                <a:lnTo>
                  <a:pt x="134743" y="268599"/>
                </a:lnTo>
                <a:lnTo>
                  <a:pt x="143637" y="245363"/>
                </a:lnTo>
                <a:lnTo>
                  <a:pt x="141851" y="235813"/>
                </a:lnTo>
                <a:lnTo>
                  <a:pt x="136493" y="225821"/>
                </a:lnTo>
                <a:lnTo>
                  <a:pt x="127563" y="215378"/>
                </a:lnTo>
                <a:lnTo>
                  <a:pt x="115062" y="204469"/>
                </a:lnTo>
                <a:lnTo>
                  <a:pt x="80010" y="176529"/>
                </a:lnTo>
                <a:lnTo>
                  <a:pt x="72578" y="170505"/>
                </a:lnTo>
                <a:lnTo>
                  <a:pt x="46228" y="141604"/>
                </a:lnTo>
                <a:lnTo>
                  <a:pt x="42037" y="134746"/>
                </a:lnTo>
                <a:lnTo>
                  <a:pt x="38989" y="127634"/>
                </a:lnTo>
                <a:lnTo>
                  <a:pt x="36830" y="120268"/>
                </a:lnTo>
                <a:lnTo>
                  <a:pt x="34798" y="113029"/>
                </a:lnTo>
                <a:lnTo>
                  <a:pt x="33782" y="105537"/>
                </a:lnTo>
                <a:lnTo>
                  <a:pt x="33782" y="97789"/>
                </a:lnTo>
                <a:lnTo>
                  <a:pt x="41227" y="57372"/>
                </a:lnTo>
                <a:lnTo>
                  <a:pt x="63627" y="26288"/>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53" name="object 53"/>
          <p:cNvSpPr/>
          <p:nvPr/>
        </p:nvSpPr>
        <p:spPr>
          <a:xfrm>
            <a:off x="2137791" y="1025016"/>
            <a:ext cx="294005" cy="338455"/>
          </a:xfrm>
          <a:custGeom>
            <a:avLst/>
            <a:gdLst/>
            <a:ahLst/>
            <a:cxnLst/>
            <a:rect l="l" t="t" r="r" b="b"/>
            <a:pathLst>
              <a:path w="294005" h="338455">
                <a:moveTo>
                  <a:pt x="171703" y="0"/>
                </a:moveTo>
                <a:lnTo>
                  <a:pt x="223615" y="7794"/>
                </a:lnTo>
                <a:lnTo>
                  <a:pt x="262000" y="31115"/>
                </a:lnTo>
                <a:lnTo>
                  <a:pt x="285829" y="69246"/>
                </a:lnTo>
                <a:lnTo>
                  <a:pt x="293750" y="121285"/>
                </a:lnTo>
                <a:lnTo>
                  <a:pt x="290704" y="167312"/>
                </a:lnTo>
                <a:lnTo>
                  <a:pt x="281574" y="208803"/>
                </a:lnTo>
                <a:lnTo>
                  <a:pt x="266372" y="245746"/>
                </a:lnTo>
                <a:lnTo>
                  <a:pt x="245109" y="278130"/>
                </a:lnTo>
                <a:lnTo>
                  <a:pt x="187436" y="323389"/>
                </a:lnTo>
                <a:lnTo>
                  <a:pt x="111759"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54" name="object 54"/>
          <p:cNvSpPr/>
          <p:nvPr/>
        </p:nvSpPr>
        <p:spPr>
          <a:xfrm>
            <a:off x="6177915" y="1024636"/>
            <a:ext cx="153670" cy="434975"/>
          </a:xfrm>
          <a:custGeom>
            <a:avLst/>
            <a:gdLst/>
            <a:ahLst/>
            <a:cxnLst/>
            <a:rect l="l" t="t" r="r" b="b"/>
            <a:pathLst>
              <a:path w="153670" h="434975">
                <a:moveTo>
                  <a:pt x="71627" y="0"/>
                </a:moveTo>
                <a:lnTo>
                  <a:pt x="106584" y="23510"/>
                </a:lnTo>
                <a:lnTo>
                  <a:pt x="132207" y="60833"/>
                </a:lnTo>
                <a:lnTo>
                  <a:pt x="147923" y="109093"/>
                </a:lnTo>
                <a:lnTo>
                  <a:pt x="153162" y="165353"/>
                </a:lnTo>
                <a:lnTo>
                  <a:pt x="150540" y="205142"/>
                </a:lnTo>
                <a:lnTo>
                  <a:pt x="142668" y="244109"/>
                </a:lnTo>
                <a:lnTo>
                  <a:pt x="129534" y="282243"/>
                </a:lnTo>
                <a:lnTo>
                  <a:pt x="111125" y="319531"/>
                </a:lnTo>
                <a:lnTo>
                  <a:pt x="88386" y="354391"/>
                </a:lnTo>
                <a:lnTo>
                  <a:pt x="62277" y="385238"/>
                </a:lnTo>
                <a:lnTo>
                  <a:pt x="32811" y="412061"/>
                </a:lnTo>
                <a:lnTo>
                  <a:pt x="0" y="434848"/>
                </a:lnTo>
                <a:lnTo>
                  <a:pt x="0" y="394842"/>
                </a:lnTo>
                <a:lnTo>
                  <a:pt x="19355" y="376221"/>
                </a:lnTo>
                <a:lnTo>
                  <a:pt x="36830" y="351218"/>
                </a:lnTo>
                <a:lnTo>
                  <a:pt x="66039" y="282066"/>
                </a:lnTo>
                <a:lnTo>
                  <a:pt x="77208" y="241438"/>
                </a:lnTo>
                <a:lnTo>
                  <a:pt x="85185" y="201644"/>
                </a:lnTo>
                <a:lnTo>
                  <a:pt x="89971" y="162659"/>
                </a:lnTo>
                <a:lnTo>
                  <a:pt x="91567" y="124460"/>
                </a:lnTo>
                <a:lnTo>
                  <a:pt x="90326" y="97625"/>
                </a:lnTo>
                <a:lnTo>
                  <a:pt x="86598" y="73136"/>
                </a:lnTo>
                <a:lnTo>
                  <a:pt x="80369" y="51004"/>
                </a:lnTo>
                <a:lnTo>
                  <a:pt x="71627" y="31241"/>
                </a:lnTo>
                <a:lnTo>
                  <a:pt x="71627" y="0"/>
                </a:lnTo>
                <a:close/>
              </a:path>
            </a:pathLst>
          </a:custGeom>
          <a:ln w="3175">
            <a:solidFill>
              <a:srgbClr val="58134A"/>
            </a:solidFill>
          </a:ln>
        </p:spPr>
        <p:txBody>
          <a:bodyPr wrap="square" lIns="0" tIns="0" rIns="0" bIns="0" rtlCol="0"/>
          <a:lstStyle/>
          <a:p>
            <a:endParaRPr/>
          </a:p>
        </p:txBody>
      </p:sp>
      <p:sp>
        <p:nvSpPr>
          <p:cNvPr id="55" name="object 55"/>
          <p:cNvSpPr/>
          <p:nvPr/>
        </p:nvSpPr>
        <p:spPr>
          <a:xfrm>
            <a:off x="5162677" y="1021714"/>
            <a:ext cx="149225" cy="438150"/>
          </a:xfrm>
          <a:custGeom>
            <a:avLst/>
            <a:gdLst/>
            <a:ahLst/>
            <a:cxnLst/>
            <a:rect l="l" t="t" r="r" b="b"/>
            <a:pathLst>
              <a:path w="149225" h="438150">
                <a:moveTo>
                  <a:pt x="148971" y="0"/>
                </a:moveTo>
                <a:lnTo>
                  <a:pt x="148971" y="33400"/>
                </a:lnTo>
                <a:lnTo>
                  <a:pt x="122195" y="66844"/>
                </a:lnTo>
                <a:lnTo>
                  <a:pt x="100287" y="105457"/>
                </a:lnTo>
                <a:lnTo>
                  <a:pt x="83248" y="149240"/>
                </a:lnTo>
                <a:lnTo>
                  <a:pt x="71077" y="198199"/>
                </a:lnTo>
                <a:lnTo>
                  <a:pt x="63775" y="252337"/>
                </a:lnTo>
                <a:lnTo>
                  <a:pt x="61340" y="311658"/>
                </a:lnTo>
                <a:lnTo>
                  <a:pt x="62482" y="336278"/>
                </a:lnTo>
                <a:lnTo>
                  <a:pt x="65897" y="358886"/>
                </a:lnTo>
                <a:lnTo>
                  <a:pt x="71574" y="379470"/>
                </a:lnTo>
                <a:lnTo>
                  <a:pt x="79501" y="398018"/>
                </a:lnTo>
                <a:lnTo>
                  <a:pt x="79501" y="437769"/>
                </a:lnTo>
                <a:lnTo>
                  <a:pt x="44737" y="405187"/>
                </a:lnTo>
                <a:lnTo>
                  <a:pt x="19891" y="366474"/>
                </a:lnTo>
                <a:lnTo>
                  <a:pt x="4974" y="321593"/>
                </a:lnTo>
                <a:lnTo>
                  <a:pt x="0" y="270510"/>
                </a:lnTo>
                <a:lnTo>
                  <a:pt x="2621" y="230457"/>
                </a:lnTo>
                <a:lnTo>
                  <a:pt x="10493" y="190690"/>
                </a:lnTo>
                <a:lnTo>
                  <a:pt x="23627" y="151209"/>
                </a:lnTo>
                <a:lnTo>
                  <a:pt x="42037" y="112013"/>
                </a:lnTo>
                <a:lnTo>
                  <a:pt x="64442" y="75723"/>
                </a:lnTo>
                <a:lnTo>
                  <a:pt x="89741" y="44958"/>
                </a:lnTo>
                <a:lnTo>
                  <a:pt x="117921" y="19716"/>
                </a:lnTo>
                <a:lnTo>
                  <a:pt x="148971" y="0"/>
                </a:lnTo>
                <a:close/>
              </a:path>
            </a:pathLst>
          </a:custGeom>
          <a:ln w="3175">
            <a:solidFill>
              <a:srgbClr val="58134A"/>
            </a:solidFill>
          </a:ln>
        </p:spPr>
        <p:txBody>
          <a:bodyPr wrap="square" lIns="0" tIns="0" rIns="0" bIns="0" rtlCol="0"/>
          <a:lstStyle/>
          <a:p>
            <a:endParaRPr/>
          </a:p>
        </p:txBody>
      </p:sp>
      <p:sp>
        <p:nvSpPr>
          <p:cNvPr id="56" name="object 56"/>
          <p:cNvSpPr txBox="1"/>
          <p:nvPr/>
        </p:nvSpPr>
        <p:spPr>
          <a:xfrm>
            <a:off x="78739" y="1632330"/>
            <a:ext cx="7996555" cy="4948555"/>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The National </a:t>
            </a:r>
            <a:r>
              <a:rPr sz="2800" spc="-10" dirty="0">
                <a:latin typeface="Trebuchet MS"/>
                <a:cs typeface="Trebuchet MS"/>
              </a:rPr>
              <a:t>Housing </a:t>
            </a:r>
            <a:r>
              <a:rPr sz="2800" spc="-5" dirty="0">
                <a:latin typeface="Trebuchet MS"/>
                <a:cs typeface="Trebuchet MS"/>
              </a:rPr>
              <a:t>Bank (NHB) </a:t>
            </a:r>
            <a:r>
              <a:rPr sz="2800" spc="-10" dirty="0">
                <a:latin typeface="Trebuchet MS"/>
                <a:cs typeface="Trebuchet MS"/>
              </a:rPr>
              <a:t>was </a:t>
            </a:r>
            <a:r>
              <a:rPr sz="2800" spc="-5" dirty="0">
                <a:latin typeface="Trebuchet MS"/>
                <a:cs typeface="Trebuchet MS"/>
              </a:rPr>
              <a:t>set up </a:t>
            </a:r>
            <a:r>
              <a:rPr sz="2800" spc="-10" dirty="0">
                <a:latin typeface="Trebuchet MS"/>
                <a:cs typeface="Trebuchet MS"/>
              </a:rPr>
              <a:t>on  </a:t>
            </a:r>
            <a:r>
              <a:rPr sz="2800" spc="-5" dirty="0">
                <a:latin typeface="Trebuchet MS"/>
                <a:cs typeface="Trebuchet MS"/>
              </a:rPr>
              <a:t>July 9, </a:t>
            </a:r>
            <a:r>
              <a:rPr sz="2800" spc="-10" dirty="0">
                <a:latin typeface="Trebuchet MS"/>
                <a:cs typeface="Trebuchet MS"/>
              </a:rPr>
              <a:t>1988 under the </a:t>
            </a:r>
            <a:r>
              <a:rPr sz="2800" spc="-5" dirty="0">
                <a:latin typeface="Trebuchet MS"/>
                <a:cs typeface="Trebuchet MS"/>
              </a:rPr>
              <a:t>National Housing Bank  Act, </a:t>
            </a:r>
            <a:r>
              <a:rPr sz="2800" spc="-10" dirty="0">
                <a:latin typeface="Trebuchet MS"/>
                <a:cs typeface="Trebuchet MS"/>
              </a:rPr>
              <a:t>1987 </a:t>
            </a:r>
            <a:r>
              <a:rPr sz="2800" spc="-5" dirty="0">
                <a:latin typeface="Trebuchet MS"/>
                <a:cs typeface="Trebuchet MS"/>
              </a:rPr>
              <a:t>as </a:t>
            </a:r>
            <a:r>
              <a:rPr sz="2800" spc="-10" dirty="0">
                <a:latin typeface="Trebuchet MS"/>
                <a:cs typeface="Trebuchet MS"/>
              </a:rPr>
              <a:t>the </a:t>
            </a:r>
            <a:r>
              <a:rPr sz="2800" spc="-5" dirty="0">
                <a:latin typeface="Trebuchet MS"/>
                <a:cs typeface="Trebuchet MS"/>
              </a:rPr>
              <a:t>Apex level institution for  </a:t>
            </a:r>
            <a:r>
              <a:rPr sz="2800" spc="-10" dirty="0">
                <a:latin typeface="Trebuchet MS"/>
                <a:cs typeface="Trebuchet MS"/>
              </a:rPr>
              <a:t>housing</a:t>
            </a:r>
            <a:r>
              <a:rPr sz="2800" dirty="0">
                <a:latin typeface="Trebuchet MS"/>
                <a:cs typeface="Trebuchet MS"/>
              </a:rPr>
              <a:t> </a:t>
            </a:r>
            <a:r>
              <a:rPr sz="2800" spc="-10" dirty="0">
                <a:latin typeface="Trebuchet MS"/>
                <a:cs typeface="Trebuchet MS"/>
              </a:rPr>
              <a:t>finance.</a:t>
            </a:r>
            <a:endParaRPr sz="2800">
              <a:latin typeface="Trebuchet MS"/>
              <a:cs typeface="Trebuchet MS"/>
            </a:endParaRPr>
          </a:p>
          <a:p>
            <a:pPr marL="287020" marR="8255" indent="-274320" algn="just">
              <a:lnSpc>
                <a:spcPct val="100000"/>
              </a:lnSpc>
              <a:spcBef>
                <a:spcPts val="600"/>
              </a:spcBef>
              <a:buClr>
                <a:srgbClr val="B03E9A"/>
              </a:buClr>
              <a:buSzPct val="73214"/>
              <a:buFont typeface="Wingdings"/>
              <a:buChar char=""/>
              <a:tabLst>
                <a:tab pos="387985" algn="l"/>
              </a:tabLst>
            </a:pPr>
            <a:r>
              <a:rPr dirty="0"/>
              <a:t>	</a:t>
            </a:r>
            <a:r>
              <a:rPr sz="2800" spc="-180" dirty="0">
                <a:latin typeface="Trebuchet MS"/>
                <a:cs typeface="Trebuchet MS"/>
              </a:rPr>
              <a:t>To </a:t>
            </a:r>
            <a:r>
              <a:rPr sz="2800" spc="-10" dirty="0">
                <a:latin typeface="Trebuchet MS"/>
                <a:cs typeface="Trebuchet MS"/>
              </a:rPr>
              <a:t>promote the housing </a:t>
            </a:r>
            <a:r>
              <a:rPr sz="2800" spc="-5" dirty="0">
                <a:latin typeface="Trebuchet MS"/>
                <a:cs typeface="Trebuchet MS"/>
              </a:rPr>
              <a:t>financial institutions  </a:t>
            </a:r>
            <a:r>
              <a:rPr sz="2800" spc="-10" dirty="0">
                <a:latin typeface="Trebuchet MS"/>
                <a:cs typeface="Trebuchet MS"/>
              </a:rPr>
              <a:t>both </a:t>
            </a:r>
            <a:r>
              <a:rPr sz="2800" spc="-5" dirty="0">
                <a:latin typeface="Trebuchet MS"/>
                <a:cs typeface="Trebuchet MS"/>
              </a:rPr>
              <a:t>at local </a:t>
            </a:r>
            <a:r>
              <a:rPr sz="2800" spc="-10" dirty="0">
                <a:latin typeface="Trebuchet MS"/>
                <a:cs typeface="Trebuchet MS"/>
              </a:rPr>
              <a:t>and </a:t>
            </a:r>
            <a:r>
              <a:rPr sz="2800" spc="-5" dirty="0">
                <a:latin typeface="Trebuchet MS"/>
                <a:cs typeface="Trebuchet MS"/>
              </a:rPr>
              <a:t>regional</a:t>
            </a:r>
            <a:r>
              <a:rPr sz="2800" spc="20" dirty="0">
                <a:latin typeface="Trebuchet MS"/>
                <a:cs typeface="Trebuchet MS"/>
              </a:rPr>
              <a:t> </a:t>
            </a:r>
            <a:r>
              <a:rPr sz="2800" spc="-5" dirty="0">
                <a:latin typeface="Trebuchet MS"/>
                <a:cs typeface="Trebuchet MS"/>
              </a:rPr>
              <a:t>levels.</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387985" algn="l"/>
              </a:tabLst>
            </a:pPr>
            <a:r>
              <a:rPr dirty="0"/>
              <a:t>	</a:t>
            </a:r>
            <a:r>
              <a:rPr sz="2800" spc="-5" dirty="0">
                <a:latin typeface="Trebuchet MS"/>
                <a:cs typeface="Trebuchet MS"/>
              </a:rPr>
              <a:t>The NHB </a:t>
            </a:r>
            <a:r>
              <a:rPr sz="2800" dirty="0">
                <a:latin typeface="Trebuchet MS"/>
                <a:cs typeface="Trebuchet MS"/>
              </a:rPr>
              <a:t>is </a:t>
            </a:r>
            <a:r>
              <a:rPr sz="2800" spc="-5" dirty="0">
                <a:latin typeface="Trebuchet MS"/>
                <a:cs typeface="Trebuchet MS"/>
              </a:rPr>
              <a:t>wholly owned </a:t>
            </a:r>
            <a:r>
              <a:rPr sz="2800" dirty="0">
                <a:latin typeface="Trebuchet MS"/>
                <a:cs typeface="Trebuchet MS"/>
              </a:rPr>
              <a:t>by </a:t>
            </a:r>
            <a:r>
              <a:rPr sz="2800" spc="-10" dirty="0">
                <a:latin typeface="Trebuchet MS"/>
                <a:cs typeface="Trebuchet MS"/>
              </a:rPr>
              <a:t>the </a:t>
            </a:r>
            <a:r>
              <a:rPr sz="2800" spc="-5" dirty="0">
                <a:latin typeface="Trebuchet MS"/>
                <a:cs typeface="Trebuchet MS"/>
              </a:rPr>
              <a:t>RBI which </a:t>
            </a:r>
            <a:r>
              <a:rPr sz="2800" dirty="0">
                <a:latin typeface="Trebuchet MS"/>
                <a:cs typeface="Trebuchet MS"/>
              </a:rPr>
              <a:t>has  </a:t>
            </a:r>
            <a:r>
              <a:rPr sz="2800" spc="-5" dirty="0">
                <a:latin typeface="Trebuchet MS"/>
                <a:cs typeface="Trebuchet MS"/>
              </a:rPr>
              <a:t>contributed </a:t>
            </a:r>
            <a:r>
              <a:rPr sz="2800" spc="-10" dirty="0">
                <a:latin typeface="Trebuchet MS"/>
                <a:cs typeface="Trebuchet MS"/>
              </a:rPr>
              <a:t>the entire </a:t>
            </a:r>
            <a:r>
              <a:rPr sz="2800" spc="-5" dirty="0">
                <a:latin typeface="Trebuchet MS"/>
                <a:cs typeface="Trebuchet MS"/>
              </a:rPr>
              <a:t>paid-up</a:t>
            </a:r>
            <a:r>
              <a:rPr sz="2800" spc="55" dirty="0">
                <a:latin typeface="Trebuchet MS"/>
                <a:cs typeface="Trebuchet MS"/>
              </a:rPr>
              <a:t> </a:t>
            </a:r>
            <a:r>
              <a:rPr sz="2800" spc="-10" dirty="0">
                <a:latin typeface="Trebuchet MS"/>
                <a:cs typeface="Trebuchet MS"/>
              </a:rPr>
              <a:t>capital.</a:t>
            </a:r>
            <a:endParaRPr sz="2800">
              <a:latin typeface="Trebuchet MS"/>
              <a:cs typeface="Trebuchet MS"/>
            </a:endParaRPr>
          </a:p>
          <a:p>
            <a:pPr marL="287020" marR="5715" indent="-274320" algn="just">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Ensures a </a:t>
            </a:r>
            <a:r>
              <a:rPr sz="2800" spc="-10" dirty="0">
                <a:latin typeface="Trebuchet MS"/>
                <a:cs typeface="Trebuchet MS"/>
              </a:rPr>
              <a:t>sound and healthy housing</a:t>
            </a:r>
            <a:r>
              <a:rPr sz="2800" spc="685" dirty="0">
                <a:latin typeface="Trebuchet MS"/>
                <a:cs typeface="Trebuchet MS"/>
              </a:rPr>
              <a:t> </a:t>
            </a:r>
            <a:r>
              <a:rPr sz="2800" spc="-5" dirty="0">
                <a:latin typeface="Trebuchet MS"/>
                <a:cs typeface="Trebuchet MS"/>
              </a:rPr>
              <a:t>finance  system </a:t>
            </a:r>
            <a:r>
              <a:rPr sz="2800" spc="-10" dirty="0">
                <a:latin typeface="Trebuchet MS"/>
                <a:cs typeface="Trebuchet MS"/>
              </a:rPr>
              <a:t>through </a:t>
            </a:r>
            <a:r>
              <a:rPr sz="2800" spc="-5" dirty="0">
                <a:latin typeface="Trebuchet MS"/>
                <a:cs typeface="Trebuchet MS"/>
              </a:rPr>
              <a:t>effective regulation </a:t>
            </a:r>
            <a:r>
              <a:rPr sz="2800" spc="-10" dirty="0">
                <a:latin typeface="Trebuchet MS"/>
                <a:cs typeface="Trebuchet MS"/>
              </a:rPr>
              <a:t>and  supervision </a:t>
            </a:r>
            <a:r>
              <a:rPr sz="2800" spc="-5" dirty="0">
                <a:latin typeface="Trebuchet MS"/>
                <a:cs typeface="Trebuchet MS"/>
              </a:rPr>
              <a:t>of </a:t>
            </a:r>
            <a:r>
              <a:rPr sz="2800" spc="-10" dirty="0">
                <a:latin typeface="Trebuchet MS"/>
                <a:cs typeface="Trebuchet MS"/>
              </a:rPr>
              <a:t>housing finance</a:t>
            </a:r>
            <a:r>
              <a:rPr sz="2800" spc="85" dirty="0">
                <a:latin typeface="Trebuchet MS"/>
                <a:cs typeface="Trebuchet MS"/>
              </a:rPr>
              <a:t> </a:t>
            </a:r>
            <a:r>
              <a:rPr sz="2800" spc="-10" dirty="0">
                <a:latin typeface="Trebuchet MS"/>
                <a:cs typeface="Trebuchet MS"/>
              </a:rPr>
              <a:t>institutions.</a:t>
            </a:r>
            <a:endParaRPr sz="2800">
              <a:latin typeface="Trebuchet MS"/>
              <a:cs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13763" y="628776"/>
            <a:ext cx="4337939"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6069965" y="800480"/>
            <a:ext cx="116966" cy="11556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2291969" y="800480"/>
            <a:ext cx="116967" cy="115569"/>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733035" y="678561"/>
            <a:ext cx="175260" cy="238632"/>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973072" y="678561"/>
            <a:ext cx="175259" cy="238632"/>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6098540" y="678180"/>
            <a:ext cx="95758" cy="83692"/>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2320544" y="678180"/>
            <a:ext cx="95757" cy="83692"/>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5693664" y="634619"/>
            <a:ext cx="307975" cy="327025"/>
          </a:xfrm>
          <a:custGeom>
            <a:avLst/>
            <a:gdLst/>
            <a:ahLst/>
            <a:cxnLst/>
            <a:rect l="l" t="t" r="r" b="b"/>
            <a:pathLst>
              <a:path w="307975" h="327025">
                <a:moveTo>
                  <a:pt x="60071" y="0"/>
                </a:moveTo>
                <a:lnTo>
                  <a:pt x="118999" y="0"/>
                </a:lnTo>
                <a:lnTo>
                  <a:pt x="95758" y="126110"/>
                </a:lnTo>
                <a:lnTo>
                  <a:pt x="225678" y="126110"/>
                </a:lnTo>
                <a:lnTo>
                  <a:pt x="248920" y="0"/>
                </a:lnTo>
                <a:lnTo>
                  <a:pt x="307975" y="0"/>
                </a:lnTo>
                <a:lnTo>
                  <a:pt x="247523" y="327025"/>
                </a:lnTo>
                <a:lnTo>
                  <a:pt x="188849" y="327025"/>
                </a:lnTo>
                <a:lnTo>
                  <a:pt x="216662" y="174751"/>
                </a:lnTo>
                <a:lnTo>
                  <a:pt x="86740" y="174751"/>
                </a:lnTo>
                <a:lnTo>
                  <a:pt x="5892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5391658" y="634619"/>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4982336" y="634619"/>
            <a:ext cx="277495" cy="327025"/>
          </a:xfrm>
          <a:custGeom>
            <a:avLst/>
            <a:gdLst/>
            <a:ahLst/>
            <a:cxnLst/>
            <a:rect l="l" t="t" r="r" b="b"/>
            <a:pathLst>
              <a:path w="277495" h="327025">
                <a:moveTo>
                  <a:pt x="60705" y="0"/>
                </a:moveTo>
                <a:lnTo>
                  <a:pt x="276987" y="0"/>
                </a:lnTo>
                <a:lnTo>
                  <a:pt x="267588" y="50926"/>
                </a:lnTo>
                <a:lnTo>
                  <a:pt x="110236" y="50926"/>
                </a:lnTo>
                <a:lnTo>
                  <a:pt x="96647" y="126110"/>
                </a:lnTo>
                <a:lnTo>
                  <a:pt x="211582" y="126110"/>
                </a:lnTo>
                <a:lnTo>
                  <a:pt x="202437" y="174751"/>
                </a:lnTo>
                <a:lnTo>
                  <a:pt x="87502" y="174751"/>
                </a:lnTo>
                <a:lnTo>
                  <a:pt x="59562" y="327025"/>
                </a:lnTo>
                <a:lnTo>
                  <a:pt x="0" y="327025"/>
                </a:lnTo>
                <a:lnTo>
                  <a:pt x="60705"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4025391" y="634619"/>
            <a:ext cx="271145" cy="327025"/>
          </a:xfrm>
          <a:custGeom>
            <a:avLst/>
            <a:gdLst/>
            <a:ahLst/>
            <a:cxnLst/>
            <a:rect l="l" t="t" r="r" b="b"/>
            <a:pathLst>
              <a:path w="271145" h="327025">
                <a:moveTo>
                  <a:pt x="60325" y="0"/>
                </a:moveTo>
                <a:lnTo>
                  <a:pt x="270891" y="0"/>
                </a:lnTo>
                <a:lnTo>
                  <a:pt x="261238" y="50926"/>
                </a:lnTo>
                <a:lnTo>
                  <a:pt x="110490" y="50926"/>
                </a:lnTo>
                <a:lnTo>
                  <a:pt x="96900" y="126110"/>
                </a:lnTo>
                <a:lnTo>
                  <a:pt x="204978" y="126110"/>
                </a:lnTo>
                <a:lnTo>
                  <a:pt x="195834" y="174751"/>
                </a:lnTo>
                <a:lnTo>
                  <a:pt x="87757" y="174751"/>
                </a:lnTo>
                <a:lnTo>
                  <a:pt x="69469" y="276097"/>
                </a:lnTo>
                <a:lnTo>
                  <a:pt x="217678" y="276097"/>
                </a:lnTo>
                <a:lnTo>
                  <a:pt x="208153"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3756786" y="634619"/>
            <a:ext cx="281305" cy="331470"/>
          </a:xfrm>
          <a:custGeom>
            <a:avLst/>
            <a:gdLst/>
            <a:ahLst/>
            <a:cxnLst/>
            <a:rect l="l" t="t" r="r" b="b"/>
            <a:pathLst>
              <a:path w="281304" h="331469">
                <a:moveTo>
                  <a:pt x="0" y="0"/>
                </a:moveTo>
                <a:lnTo>
                  <a:pt x="62102" y="0"/>
                </a:lnTo>
                <a:lnTo>
                  <a:pt x="101091" y="216915"/>
                </a:lnTo>
                <a:lnTo>
                  <a:pt x="215900" y="0"/>
                </a:lnTo>
                <a:lnTo>
                  <a:pt x="280797" y="0"/>
                </a:lnTo>
                <a:lnTo>
                  <a:pt x="97282" y="331469"/>
                </a:lnTo>
                <a:lnTo>
                  <a:pt x="65659" y="331469"/>
                </a:lnTo>
                <a:lnTo>
                  <a:pt x="0"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3592321" y="634619"/>
            <a:ext cx="118745" cy="327025"/>
          </a:xfrm>
          <a:custGeom>
            <a:avLst/>
            <a:gdLst/>
            <a:ahLst/>
            <a:cxnLst/>
            <a:rect l="l" t="t" r="r" b="b"/>
            <a:pathLst>
              <a:path w="118745" h="327025">
                <a:moveTo>
                  <a:pt x="60070" y="0"/>
                </a:moveTo>
                <a:lnTo>
                  <a:pt x="118490"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307841" y="6346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2720848" y="634619"/>
            <a:ext cx="271145" cy="327025"/>
          </a:xfrm>
          <a:custGeom>
            <a:avLst/>
            <a:gdLst/>
            <a:ahLst/>
            <a:cxnLst/>
            <a:rect l="l" t="t" r="r" b="b"/>
            <a:pathLst>
              <a:path w="271144"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480945" y="634619"/>
            <a:ext cx="234315" cy="331470"/>
          </a:xfrm>
          <a:custGeom>
            <a:avLst/>
            <a:gdLst/>
            <a:ahLst/>
            <a:cxnLst/>
            <a:rect l="l" t="t" r="r" b="b"/>
            <a:pathLst>
              <a:path w="234314" h="331469">
                <a:moveTo>
                  <a:pt x="176530" y="0"/>
                </a:moveTo>
                <a:lnTo>
                  <a:pt x="234187" y="0"/>
                </a:lnTo>
                <a:lnTo>
                  <a:pt x="196596" y="204469"/>
                </a:lnTo>
                <a:lnTo>
                  <a:pt x="178736" y="268350"/>
                </a:lnTo>
                <a:lnTo>
                  <a:pt x="153162" y="306323"/>
                </a:lnTo>
                <a:lnTo>
                  <a:pt x="117617" y="325183"/>
                </a:lnTo>
                <a:lnTo>
                  <a:pt x="69596" y="331469"/>
                </a:lnTo>
                <a:lnTo>
                  <a:pt x="54570" y="330420"/>
                </a:lnTo>
                <a:lnTo>
                  <a:pt x="18923" y="314578"/>
                </a:lnTo>
                <a:lnTo>
                  <a:pt x="0" y="268477"/>
                </a:lnTo>
                <a:lnTo>
                  <a:pt x="0" y="264032"/>
                </a:lnTo>
                <a:lnTo>
                  <a:pt x="381" y="258571"/>
                </a:lnTo>
                <a:lnTo>
                  <a:pt x="1269" y="251967"/>
                </a:lnTo>
                <a:lnTo>
                  <a:pt x="52450" y="251967"/>
                </a:lnTo>
                <a:lnTo>
                  <a:pt x="53734" y="264469"/>
                </a:lnTo>
                <a:lnTo>
                  <a:pt x="58150" y="273399"/>
                </a:lnTo>
                <a:lnTo>
                  <a:pt x="65684" y="278757"/>
                </a:lnTo>
                <a:lnTo>
                  <a:pt x="76327" y="280542"/>
                </a:lnTo>
                <a:lnTo>
                  <a:pt x="85280" y="280160"/>
                </a:lnTo>
                <a:lnTo>
                  <a:pt x="122731" y="261407"/>
                </a:lnTo>
                <a:lnTo>
                  <a:pt x="135864" y="221912"/>
                </a:lnTo>
                <a:lnTo>
                  <a:pt x="139319" y="204215"/>
                </a:lnTo>
                <a:lnTo>
                  <a:pt x="176530"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6003163" y="629666"/>
            <a:ext cx="248920" cy="334645"/>
          </a:xfrm>
          <a:custGeom>
            <a:avLst/>
            <a:gdLst/>
            <a:ahLst/>
            <a:cxnLst/>
            <a:rect l="l" t="t" r="r" b="b"/>
            <a:pathLst>
              <a:path w="248920" h="334644">
                <a:moveTo>
                  <a:pt x="126619" y="0"/>
                </a:moveTo>
                <a:lnTo>
                  <a:pt x="179959" y="5024"/>
                </a:lnTo>
                <a:lnTo>
                  <a:pt x="218059" y="20097"/>
                </a:lnTo>
                <a:lnTo>
                  <a:pt x="240919" y="45219"/>
                </a:lnTo>
                <a:lnTo>
                  <a:pt x="248538" y="80391"/>
                </a:lnTo>
                <a:lnTo>
                  <a:pt x="247727" y="90914"/>
                </a:lnTo>
                <a:lnTo>
                  <a:pt x="228478" y="129528"/>
                </a:lnTo>
                <a:lnTo>
                  <a:pt x="202564" y="149351"/>
                </a:lnTo>
                <a:lnTo>
                  <a:pt x="210591" y="153900"/>
                </a:lnTo>
                <a:lnTo>
                  <a:pt x="235485" y="188094"/>
                </a:lnTo>
                <a:lnTo>
                  <a:pt x="241808" y="221742"/>
                </a:lnTo>
                <a:lnTo>
                  <a:pt x="239329" y="248175"/>
                </a:lnTo>
                <a:lnTo>
                  <a:pt x="219465" y="290518"/>
                </a:lnTo>
                <a:lnTo>
                  <a:pt x="179149" y="318785"/>
                </a:lnTo>
                <a:lnTo>
                  <a:pt x="114760" y="332882"/>
                </a:lnTo>
                <a:lnTo>
                  <a:pt x="73278" y="334645"/>
                </a:lnTo>
                <a:lnTo>
                  <a:pt x="57703" y="334478"/>
                </a:lnTo>
                <a:lnTo>
                  <a:pt x="40306" y="333978"/>
                </a:lnTo>
                <a:lnTo>
                  <a:pt x="21076" y="333144"/>
                </a:lnTo>
                <a:lnTo>
                  <a:pt x="0" y="331978"/>
                </a:lnTo>
                <a:lnTo>
                  <a:pt x="59944" y="5334"/>
                </a:lnTo>
                <a:lnTo>
                  <a:pt x="78130" y="3000"/>
                </a:lnTo>
                <a:lnTo>
                  <a:pt x="95329" y="1333"/>
                </a:lnTo>
                <a:lnTo>
                  <a:pt x="111504" y="333"/>
                </a:lnTo>
                <a:lnTo>
                  <a:pt x="126619"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2225167" y="629666"/>
            <a:ext cx="248920" cy="334645"/>
          </a:xfrm>
          <a:custGeom>
            <a:avLst/>
            <a:gdLst/>
            <a:ahLst/>
            <a:cxnLst/>
            <a:rect l="l" t="t" r="r" b="b"/>
            <a:pathLst>
              <a:path w="248919" h="334644">
                <a:moveTo>
                  <a:pt x="126618" y="0"/>
                </a:moveTo>
                <a:lnTo>
                  <a:pt x="179958" y="5024"/>
                </a:lnTo>
                <a:lnTo>
                  <a:pt x="218058" y="20097"/>
                </a:lnTo>
                <a:lnTo>
                  <a:pt x="240918" y="45219"/>
                </a:lnTo>
                <a:lnTo>
                  <a:pt x="248538" y="80391"/>
                </a:lnTo>
                <a:lnTo>
                  <a:pt x="247727" y="90914"/>
                </a:lnTo>
                <a:lnTo>
                  <a:pt x="228478" y="129528"/>
                </a:lnTo>
                <a:lnTo>
                  <a:pt x="202564" y="149351"/>
                </a:lnTo>
                <a:lnTo>
                  <a:pt x="210591" y="153900"/>
                </a:lnTo>
                <a:lnTo>
                  <a:pt x="235485" y="188094"/>
                </a:lnTo>
                <a:lnTo>
                  <a:pt x="241807" y="221742"/>
                </a:lnTo>
                <a:lnTo>
                  <a:pt x="239329" y="248175"/>
                </a:lnTo>
                <a:lnTo>
                  <a:pt x="219465" y="290518"/>
                </a:lnTo>
                <a:lnTo>
                  <a:pt x="179149" y="318785"/>
                </a:lnTo>
                <a:lnTo>
                  <a:pt x="114760" y="332882"/>
                </a:lnTo>
                <a:lnTo>
                  <a:pt x="73278" y="334645"/>
                </a:lnTo>
                <a:lnTo>
                  <a:pt x="57703" y="334478"/>
                </a:lnTo>
                <a:lnTo>
                  <a:pt x="40306" y="333978"/>
                </a:lnTo>
                <a:lnTo>
                  <a:pt x="21076" y="333144"/>
                </a:lnTo>
                <a:lnTo>
                  <a:pt x="0" y="331978"/>
                </a:lnTo>
                <a:lnTo>
                  <a:pt x="59943" y="5334"/>
                </a:lnTo>
                <a:lnTo>
                  <a:pt x="78130" y="3000"/>
                </a:lnTo>
                <a:lnTo>
                  <a:pt x="95329" y="1333"/>
                </a:lnTo>
                <a:lnTo>
                  <a:pt x="111504" y="333"/>
                </a:lnTo>
                <a:lnTo>
                  <a:pt x="126618"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4296917" y="629030"/>
            <a:ext cx="218440" cy="338455"/>
          </a:xfrm>
          <a:custGeom>
            <a:avLst/>
            <a:gdLst/>
            <a:ahLst/>
            <a:cxnLst/>
            <a:rect l="l" t="t" r="r" b="b"/>
            <a:pathLst>
              <a:path w="218439" h="338455">
                <a:moveTo>
                  <a:pt x="141986" y="0"/>
                </a:moveTo>
                <a:lnTo>
                  <a:pt x="183007" y="3683"/>
                </a:lnTo>
                <a:lnTo>
                  <a:pt x="218059" y="12065"/>
                </a:lnTo>
                <a:lnTo>
                  <a:pt x="200279" y="70104"/>
                </a:lnTo>
                <a:lnTo>
                  <a:pt x="187275" y="61769"/>
                </a:lnTo>
                <a:lnTo>
                  <a:pt x="174164" y="55816"/>
                </a:lnTo>
                <a:lnTo>
                  <a:pt x="160934" y="52244"/>
                </a:lnTo>
                <a:lnTo>
                  <a:pt x="147574" y="51054"/>
                </a:lnTo>
                <a:lnTo>
                  <a:pt x="124051" y="53599"/>
                </a:lnTo>
                <a:lnTo>
                  <a:pt x="107219" y="61229"/>
                </a:lnTo>
                <a:lnTo>
                  <a:pt x="97103" y="73931"/>
                </a:lnTo>
                <a:lnTo>
                  <a:pt x="93726" y="91694"/>
                </a:lnTo>
                <a:lnTo>
                  <a:pt x="95511" y="100748"/>
                </a:lnTo>
                <a:lnTo>
                  <a:pt x="100869" y="110601"/>
                </a:lnTo>
                <a:lnTo>
                  <a:pt x="109799" y="121286"/>
                </a:lnTo>
                <a:lnTo>
                  <a:pt x="122301" y="132842"/>
                </a:lnTo>
                <a:lnTo>
                  <a:pt x="156083" y="161417"/>
                </a:lnTo>
                <a:lnTo>
                  <a:pt x="163296" y="167634"/>
                </a:lnTo>
                <a:lnTo>
                  <a:pt x="169306" y="172958"/>
                </a:lnTo>
                <a:lnTo>
                  <a:pt x="174103" y="177401"/>
                </a:lnTo>
                <a:lnTo>
                  <a:pt x="177673" y="180975"/>
                </a:lnTo>
                <a:lnTo>
                  <a:pt x="181737" y="185039"/>
                </a:lnTo>
                <a:lnTo>
                  <a:pt x="185928" y="190754"/>
                </a:lnTo>
                <a:lnTo>
                  <a:pt x="190373" y="197993"/>
                </a:lnTo>
                <a:lnTo>
                  <a:pt x="194945" y="205232"/>
                </a:lnTo>
                <a:lnTo>
                  <a:pt x="198247" y="212598"/>
                </a:lnTo>
                <a:lnTo>
                  <a:pt x="200533" y="220091"/>
                </a:lnTo>
                <a:lnTo>
                  <a:pt x="202692" y="227584"/>
                </a:lnTo>
                <a:lnTo>
                  <a:pt x="203835" y="235077"/>
                </a:lnTo>
                <a:lnTo>
                  <a:pt x="203835" y="242824"/>
                </a:lnTo>
                <a:lnTo>
                  <a:pt x="195437" y="282829"/>
                </a:lnTo>
                <a:lnTo>
                  <a:pt x="170180" y="312928"/>
                </a:lnTo>
                <a:lnTo>
                  <a:pt x="131619" y="331898"/>
                </a:lnTo>
                <a:lnTo>
                  <a:pt x="83058" y="338201"/>
                </a:lnTo>
                <a:lnTo>
                  <a:pt x="61364" y="337012"/>
                </a:lnTo>
                <a:lnTo>
                  <a:pt x="40290" y="333454"/>
                </a:lnTo>
                <a:lnTo>
                  <a:pt x="19835" y="327538"/>
                </a:lnTo>
                <a:lnTo>
                  <a:pt x="0" y="319278"/>
                </a:lnTo>
                <a:lnTo>
                  <a:pt x="18796" y="261874"/>
                </a:lnTo>
                <a:lnTo>
                  <a:pt x="34345" y="271708"/>
                </a:lnTo>
                <a:lnTo>
                  <a:pt x="51085" y="278733"/>
                </a:lnTo>
                <a:lnTo>
                  <a:pt x="69016" y="282948"/>
                </a:lnTo>
                <a:lnTo>
                  <a:pt x="88137" y="284353"/>
                </a:lnTo>
                <a:lnTo>
                  <a:pt x="99615" y="283729"/>
                </a:lnTo>
                <a:lnTo>
                  <a:pt x="134669" y="268599"/>
                </a:lnTo>
                <a:lnTo>
                  <a:pt x="143510" y="245364"/>
                </a:lnTo>
                <a:lnTo>
                  <a:pt x="141724" y="235813"/>
                </a:lnTo>
                <a:lnTo>
                  <a:pt x="136366" y="225821"/>
                </a:lnTo>
                <a:lnTo>
                  <a:pt x="127436" y="215378"/>
                </a:lnTo>
                <a:lnTo>
                  <a:pt x="114935" y="204470"/>
                </a:lnTo>
                <a:lnTo>
                  <a:pt x="79883" y="176530"/>
                </a:lnTo>
                <a:lnTo>
                  <a:pt x="72524" y="170505"/>
                </a:lnTo>
                <a:lnTo>
                  <a:pt x="46228" y="141605"/>
                </a:lnTo>
                <a:lnTo>
                  <a:pt x="42037" y="134747"/>
                </a:lnTo>
                <a:lnTo>
                  <a:pt x="38989" y="127635"/>
                </a:lnTo>
                <a:lnTo>
                  <a:pt x="36830" y="120269"/>
                </a:lnTo>
                <a:lnTo>
                  <a:pt x="34798" y="113030"/>
                </a:lnTo>
                <a:lnTo>
                  <a:pt x="33782" y="105537"/>
                </a:lnTo>
                <a:lnTo>
                  <a:pt x="33782" y="97790"/>
                </a:lnTo>
                <a:lnTo>
                  <a:pt x="41227" y="57372"/>
                </a:lnTo>
                <a:lnTo>
                  <a:pt x="63627" y="26289"/>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3007995" y="629030"/>
            <a:ext cx="251460" cy="338455"/>
          </a:xfrm>
          <a:custGeom>
            <a:avLst/>
            <a:gdLst/>
            <a:ahLst/>
            <a:cxnLst/>
            <a:rect l="l" t="t" r="r" b="b"/>
            <a:pathLst>
              <a:path w="251460" h="338455">
                <a:moveTo>
                  <a:pt x="181102" y="0"/>
                </a:moveTo>
                <a:lnTo>
                  <a:pt x="200271" y="809"/>
                </a:lnTo>
                <a:lnTo>
                  <a:pt x="218344" y="3238"/>
                </a:lnTo>
                <a:lnTo>
                  <a:pt x="235323" y="7286"/>
                </a:lnTo>
                <a:lnTo>
                  <a:pt x="251206" y="12954"/>
                </a:lnTo>
                <a:lnTo>
                  <a:pt x="234823" y="68580"/>
                </a:lnTo>
                <a:lnTo>
                  <a:pt x="221797" y="60652"/>
                </a:lnTo>
                <a:lnTo>
                  <a:pt x="208057" y="54975"/>
                </a:lnTo>
                <a:lnTo>
                  <a:pt x="193603" y="51560"/>
                </a:lnTo>
                <a:lnTo>
                  <a:pt x="178435" y="50419"/>
                </a:lnTo>
                <a:lnTo>
                  <a:pt x="154310" y="53417"/>
                </a:lnTo>
                <a:lnTo>
                  <a:pt x="112158" y="77368"/>
                </a:lnTo>
                <a:lnTo>
                  <a:pt x="79198" y="122924"/>
                </a:lnTo>
                <a:lnTo>
                  <a:pt x="62192" y="175986"/>
                </a:lnTo>
                <a:lnTo>
                  <a:pt x="60071" y="204470"/>
                </a:lnTo>
                <a:lnTo>
                  <a:pt x="61235" y="222378"/>
                </a:lnTo>
                <a:lnTo>
                  <a:pt x="78612" y="264795"/>
                </a:lnTo>
                <a:lnTo>
                  <a:pt x="114528" y="285869"/>
                </a:lnTo>
                <a:lnTo>
                  <a:pt x="130175" y="287274"/>
                </a:lnTo>
                <a:lnTo>
                  <a:pt x="154437" y="285533"/>
                </a:lnTo>
                <a:lnTo>
                  <a:pt x="175974" y="280304"/>
                </a:lnTo>
                <a:lnTo>
                  <a:pt x="194772" y="271575"/>
                </a:lnTo>
                <a:lnTo>
                  <a:pt x="210819" y="259334"/>
                </a:lnTo>
                <a:lnTo>
                  <a:pt x="209677" y="310515"/>
                </a:lnTo>
                <a:lnTo>
                  <a:pt x="192051" y="322609"/>
                </a:lnTo>
                <a:lnTo>
                  <a:pt x="170973" y="331263"/>
                </a:lnTo>
                <a:lnTo>
                  <a:pt x="146419"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5" y="61087"/>
                </a:lnTo>
                <a:lnTo>
                  <a:pt x="107918" y="15255"/>
                </a:lnTo>
                <a:lnTo>
                  <a:pt x="142569" y="3811"/>
                </a:lnTo>
                <a:lnTo>
                  <a:pt x="181102"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4673727" y="628776"/>
            <a:ext cx="294005" cy="338455"/>
          </a:xfrm>
          <a:custGeom>
            <a:avLst/>
            <a:gdLst/>
            <a:ahLst/>
            <a:cxnLst/>
            <a:rect l="l" t="t" r="r" b="b"/>
            <a:pathLst>
              <a:path w="294004"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1913763" y="628776"/>
            <a:ext cx="294005" cy="338455"/>
          </a:xfrm>
          <a:custGeom>
            <a:avLst/>
            <a:gdLst/>
            <a:ahLst/>
            <a:cxnLst/>
            <a:rect l="l" t="t" r="r" b="b"/>
            <a:pathLst>
              <a:path w="294005"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24" name="object 24"/>
          <p:cNvSpPr txBox="1"/>
          <p:nvPr/>
        </p:nvSpPr>
        <p:spPr>
          <a:xfrm>
            <a:off x="78739" y="1318005"/>
            <a:ext cx="7995920" cy="5024755"/>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180" dirty="0">
                <a:latin typeface="Trebuchet MS"/>
                <a:cs typeface="Trebuchet MS"/>
              </a:rPr>
              <a:t>To </a:t>
            </a:r>
            <a:r>
              <a:rPr sz="2800" spc="-5" dirty="0">
                <a:latin typeface="Trebuchet MS"/>
                <a:cs typeface="Trebuchet MS"/>
              </a:rPr>
              <a:t>promote a sound, </a:t>
            </a:r>
            <a:r>
              <a:rPr sz="2800" spc="-50" dirty="0">
                <a:latin typeface="Trebuchet MS"/>
                <a:cs typeface="Trebuchet MS"/>
              </a:rPr>
              <a:t>healthy, </a:t>
            </a:r>
            <a:r>
              <a:rPr sz="2800" spc="-5" dirty="0">
                <a:latin typeface="Trebuchet MS"/>
                <a:cs typeface="Trebuchet MS"/>
              </a:rPr>
              <a:t>viable </a:t>
            </a:r>
            <a:r>
              <a:rPr sz="2800" spc="-10" dirty="0">
                <a:latin typeface="Trebuchet MS"/>
                <a:cs typeface="Trebuchet MS"/>
              </a:rPr>
              <a:t>and </a:t>
            </a:r>
            <a:r>
              <a:rPr sz="2800" spc="-5" dirty="0">
                <a:latin typeface="Trebuchet MS"/>
                <a:cs typeface="Trebuchet MS"/>
              </a:rPr>
              <a:t>cost  effective </a:t>
            </a:r>
            <a:r>
              <a:rPr sz="2800" spc="-10" dirty="0">
                <a:latin typeface="Trebuchet MS"/>
                <a:cs typeface="Trebuchet MS"/>
              </a:rPr>
              <a:t>housing </a:t>
            </a:r>
            <a:r>
              <a:rPr sz="2800" spc="-5" dirty="0">
                <a:latin typeface="Trebuchet MS"/>
                <a:cs typeface="Trebuchet MS"/>
              </a:rPr>
              <a:t>finance system </a:t>
            </a:r>
            <a:r>
              <a:rPr sz="2800" spc="-10" dirty="0">
                <a:latin typeface="Trebuchet MS"/>
                <a:cs typeface="Trebuchet MS"/>
              </a:rPr>
              <a:t>to </a:t>
            </a:r>
            <a:r>
              <a:rPr sz="2800" spc="-5" dirty="0">
                <a:latin typeface="Trebuchet MS"/>
                <a:cs typeface="Trebuchet MS"/>
              </a:rPr>
              <a:t>cater </a:t>
            </a:r>
            <a:r>
              <a:rPr sz="2800" spc="-10" dirty="0">
                <a:latin typeface="Trebuchet MS"/>
                <a:cs typeface="Trebuchet MS"/>
              </a:rPr>
              <a:t>to all  segments </a:t>
            </a:r>
            <a:r>
              <a:rPr sz="2800" spc="-5" dirty="0">
                <a:latin typeface="Trebuchet MS"/>
                <a:cs typeface="Trebuchet MS"/>
              </a:rPr>
              <a:t>of </a:t>
            </a:r>
            <a:r>
              <a:rPr sz="2800" spc="-10" dirty="0">
                <a:latin typeface="Trebuchet MS"/>
                <a:cs typeface="Trebuchet MS"/>
              </a:rPr>
              <a:t>the</a:t>
            </a:r>
            <a:r>
              <a:rPr sz="2800" spc="35" dirty="0">
                <a:latin typeface="Trebuchet MS"/>
                <a:cs typeface="Trebuchet MS"/>
              </a:rPr>
              <a:t> </a:t>
            </a:r>
            <a:r>
              <a:rPr sz="2800" spc="-10" dirty="0">
                <a:latin typeface="Trebuchet MS"/>
                <a:cs typeface="Trebuchet MS"/>
              </a:rPr>
              <a:t>population.</a:t>
            </a:r>
            <a:endParaRPr sz="2800">
              <a:latin typeface="Trebuchet MS"/>
              <a:cs typeface="Trebuchet MS"/>
            </a:endParaRPr>
          </a:p>
          <a:p>
            <a:pPr marL="287020" marR="5715" indent="-274320" algn="just">
              <a:lnSpc>
                <a:spcPct val="100000"/>
              </a:lnSpc>
              <a:spcBef>
                <a:spcPts val="605"/>
              </a:spcBef>
              <a:buClr>
                <a:srgbClr val="B03E9A"/>
              </a:buClr>
              <a:buSzPct val="73214"/>
              <a:buFont typeface="Wingdings"/>
              <a:buChar char=""/>
              <a:tabLst>
                <a:tab pos="287020" algn="l"/>
              </a:tabLst>
            </a:pPr>
            <a:r>
              <a:rPr sz="2800" spc="-180" dirty="0">
                <a:latin typeface="Trebuchet MS"/>
                <a:cs typeface="Trebuchet MS"/>
              </a:rPr>
              <a:t>To </a:t>
            </a:r>
            <a:r>
              <a:rPr sz="2800" spc="-5" dirty="0">
                <a:latin typeface="Trebuchet MS"/>
                <a:cs typeface="Trebuchet MS"/>
              </a:rPr>
              <a:t>integrate </a:t>
            </a:r>
            <a:r>
              <a:rPr sz="2800" spc="-10" dirty="0">
                <a:latin typeface="Trebuchet MS"/>
                <a:cs typeface="Trebuchet MS"/>
              </a:rPr>
              <a:t>the housing </a:t>
            </a:r>
            <a:r>
              <a:rPr sz="2800" spc="-5" dirty="0">
                <a:latin typeface="Trebuchet MS"/>
                <a:cs typeface="Trebuchet MS"/>
              </a:rPr>
              <a:t>finance system with  </a:t>
            </a:r>
            <a:r>
              <a:rPr sz="2800" spc="-10" dirty="0">
                <a:latin typeface="Trebuchet MS"/>
                <a:cs typeface="Trebuchet MS"/>
              </a:rPr>
              <a:t>the </a:t>
            </a:r>
            <a:r>
              <a:rPr sz="2800" spc="-5" dirty="0">
                <a:latin typeface="Trebuchet MS"/>
                <a:cs typeface="Trebuchet MS"/>
              </a:rPr>
              <a:t>overall </a:t>
            </a:r>
            <a:r>
              <a:rPr sz="2800" spc="-10" dirty="0">
                <a:latin typeface="Trebuchet MS"/>
                <a:cs typeface="Trebuchet MS"/>
              </a:rPr>
              <a:t>financial</a:t>
            </a:r>
            <a:r>
              <a:rPr sz="2800" spc="55" dirty="0">
                <a:latin typeface="Trebuchet MS"/>
                <a:cs typeface="Trebuchet MS"/>
              </a:rPr>
              <a:t> </a:t>
            </a:r>
            <a:r>
              <a:rPr sz="2800" spc="-10" dirty="0">
                <a:latin typeface="Trebuchet MS"/>
                <a:cs typeface="Trebuchet MS"/>
              </a:rPr>
              <a:t>system.</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5" dirty="0">
                <a:latin typeface="Trebuchet MS"/>
                <a:cs typeface="Trebuchet MS"/>
              </a:rPr>
              <a:t>promote a network of dedicated housing  finance institutions to adequately serve </a:t>
            </a:r>
            <a:r>
              <a:rPr sz="2800" spc="-10" dirty="0">
                <a:latin typeface="Trebuchet MS"/>
                <a:cs typeface="Trebuchet MS"/>
              </a:rPr>
              <a:t>various  </a:t>
            </a:r>
            <a:r>
              <a:rPr sz="2800" spc="-5" dirty="0">
                <a:latin typeface="Trebuchet MS"/>
                <a:cs typeface="Trebuchet MS"/>
              </a:rPr>
              <a:t>regions </a:t>
            </a:r>
            <a:r>
              <a:rPr sz="2800" spc="-10" dirty="0">
                <a:latin typeface="Trebuchet MS"/>
                <a:cs typeface="Trebuchet MS"/>
              </a:rPr>
              <a:t>and different income</a:t>
            </a:r>
            <a:r>
              <a:rPr sz="2800" spc="45" dirty="0">
                <a:latin typeface="Trebuchet MS"/>
                <a:cs typeface="Trebuchet MS"/>
              </a:rPr>
              <a:t> </a:t>
            </a:r>
            <a:r>
              <a:rPr sz="2800" spc="-5" dirty="0">
                <a:latin typeface="Trebuchet MS"/>
                <a:cs typeface="Trebuchet MS"/>
              </a:rPr>
              <a:t>groups.</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10" dirty="0">
                <a:latin typeface="Trebuchet MS"/>
                <a:cs typeface="Trebuchet MS"/>
              </a:rPr>
              <a:t>augment </a:t>
            </a:r>
            <a:r>
              <a:rPr sz="2800" spc="-5" dirty="0">
                <a:latin typeface="Trebuchet MS"/>
                <a:cs typeface="Trebuchet MS"/>
              </a:rPr>
              <a:t>resources for </a:t>
            </a:r>
            <a:r>
              <a:rPr sz="2800" spc="-10" dirty="0">
                <a:latin typeface="Trebuchet MS"/>
                <a:cs typeface="Trebuchet MS"/>
              </a:rPr>
              <a:t>the </a:t>
            </a:r>
            <a:r>
              <a:rPr sz="2800" spc="-5" dirty="0">
                <a:latin typeface="Trebuchet MS"/>
                <a:cs typeface="Trebuchet MS"/>
              </a:rPr>
              <a:t>sector </a:t>
            </a:r>
            <a:r>
              <a:rPr sz="2800" spc="-10" dirty="0">
                <a:latin typeface="Trebuchet MS"/>
                <a:cs typeface="Trebuchet MS"/>
              </a:rPr>
              <a:t>and  channelize them </a:t>
            </a:r>
            <a:r>
              <a:rPr sz="2800" spc="-5" dirty="0">
                <a:latin typeface="Trebuchet MS"/>
                <a:cs typeface="Trebuchet MS"/>
              </a:rPr>
              <a:t>for</a:t>
            </a:r>
            <a:r>
              <a:rPr sz="2800" spc="30" dirty="0">
                <a:latin typeface="Trebuchet MS"/>
                <a:cs typeface="Trebuchet MS"/>
              </a:rPr>
              <a:t> </a:t>
            </a:r>
            <a:r>
              <a:rPr sz="2800" spc="-10" dirty="0">
                <a:latin typeface="Trebuchet MS"/>
                <a:cs typeface="Trebuchet MS"/>
              </a:rPr>
              <a:t>housing.</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10" dirty="0">
                <a:latin typeface="Trebuchet MS"/>
                <a:cs typeface="Trebuchet MS"/>
              </a:rPr>
              <a:t>make housing credit more</a:t>
            </a:r>
            <a:r>
              <a:rPr sz="2800" spc="220" dirty="0">
                <a:latin typeface="Trebuchet MS"/>
                <a:cs typeface="Trebuchet MS"/>
              </a:rPr>
              <a:t> </a:t>
            </a:r>
            <a:r>
              <a:rPr sz="2800" spc="-5" dirty="0">
                <a:latin typeface="Trebuchet MS"/>
                <a:cs typeface="Trebuchet MS"/>
              </a:rPr>
              <a:t>affordable.</a:t>
            </a:r>
            <a:endParaRPr sz="2800">
              <a:latin typeface="Trebuchet MS"/>
              <a:cs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29577" y="1000125"/>
            <a:ext cx="3100336" cy="35750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411220" y="1284605"/>
            <a:ext cx="72516" cy="72770"/>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292728" y="1284605"/>
            <a:ext cx="72517" cy="7277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174364" y="1284605"/>
            <a:ext cx="72516" cy="7277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3553967" y="1280541"/>
            <a:ext cx="76834" cy="76835"/>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928239" y="1053464"/>
            <a:ext cx="158495" cy="245237"/>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884732" y="1052702"/>
            <a:ext cx="185064" cy="252095"/>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2570226" y="1006221"/>
            <a:ext cx="286385" cy="346075"/>
          </a:xfrm>
          <a:custGeom>
            <a:avLst/>
            <a:gdLst/>
            <a:ahLst/>
            <a:cxnLst/>
            <a:rect l="l" t="t" r="r" b="b"/>
            <a:pathLst>
              <a:path w="286385" h="346075">
                <a:moveTo>
                  <a:pt x="63754" y="0"/>
                </a:moveTo>
                <a:lnTo>
                  <a:pt x="286131" y="0"/>
                </a:lnTo>
                <a:lnTo>
                  <a:pt x="275971" y="53720"/>
                </a:lnTo>
                <a:lnTo>
                  <a:pt x="116712" y="53720"/>
                </a:lnTo>
                <a:lnTo>
                  <a:pt x="102362" y="133223"/>
                </a:lnTo>
                <a:lnTo>
                  <a:pt x="216535" y="133223"/>
                </a:lnTo>
                <a:lnTo>
                  <a:pt x="206882" y="184657"/>
                </a:lnTo>
                <a:lnTo>
                  <a:pt x="92710" y="184657"/>
                </a:lnTo>
                <a:lnTo>
                  <a:pt x="73406" y="291845"/>
                </a:lnTo>
                <a:lnTo>
                  <a:pt x="229997" y="291845"/>
                </a:lnTo>
                <a:lnTo>
                  <a:pt x="219837" y="345566"/>
                </a:lnTo>
                <a:lnTo>
                  <a:pt x="0" y="345566"/>
                </a:lnTo>
                <a:lnTo>
                  <a:pt x="63754"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2269235" y="1006221"/>
            <a:ext cx="302260" cy="351790"/>
          </a:xfrm>
          <a:custGeom>
            <a:avLst/>
            <a:gdLst/>
            <a:ahLst/>
            <a:cxnLst/>
            <a:rect l="l" t="t" r="r" b="b"/>
            <a:pathLst>
              <a:path w="302260" h="351790">
                <a:moveTo>
                  <a:pt x="46100" y="0"/>
                </a:moveTo>
                <a:lnTo>
                  <a:pt x="109219" y="0"/>
                </a:lnTo>
                <a:lnTo>
                  <a:pt x="65150" y="235457"/>
                </a:lnTo>
                <a:lnTo>
                  <a:pt x="64388" y="239649"/>
                </a:lnTo>
                <a:lnTo>
                  <a:pt x="64007" y="244093"/>
                </a:lnTo>
                <a:lnTo>
                  <a:pt x="64007" y="248792"/>
                </a:lnTo>
                <a:lnTo>
                  <a:pt x="78358" y="284988"/>
                </a:lnTo>
                <a:lnTo>
                  <a:pt x="117475" y="297688"/>
                </a:lnTo>
                <a:lnTo>
                  <a:pt x="132621" y="296614"/>
                </a:lnTo>
                <a:lnTo>
                  <a:pt x="170180" y="280415"/>
                </a:lnTo>
                <a:lnTo>
                  <a:pt x="193039" y="246822"/>
                </a:lnTo>
                <a:lnTo>
                  <a:pt x="239902" y="0"/>
                </a:lnTo>
                <a:lnTo>
                  <a:pt x="302259" y="0"/>
                </a:lnTo>
                <a:lnTo>
                  <a:pt x="258063" y="239140"/>
                </a:lnTo>
                <a:lnTo>
                  <a:pt x="240728" y="286496"/>
                </a:lnTo>
                <a:lnTo>
                  <a:pt x="208533" y="321944"/>
                </a:lnTo>
                <a:lnTo>
                  <a:pt x="164226" y="344058"/>
                </a:lnTo>
                <a:lnTo>
                  <a:pt x="110489" y="351408"/>
                </a:lnTo>
                <a:lnTo>
                  <a:pt x="87153" y="349954"/>
                </a:lnTo>
                <a:lnTo>
                  <a:pt x="47339" y="338282"/>
                </a:lnTo>
                <a:lnTo>
                  <a:pt x="7715" y="300037"/>
                </a:lnTo>
                <a:lnTo>
                  <a:pt x="0" y="263270"/>
                </a:lnTo>
                <a:lnTo>
                  <a:pt x="166" y="256889"/>
                </a:lnTo>
                <a:lnTo>
                  <a:pt x="666" y="250316"/>
                </a:lnTo>
                <a:lnTo>
                  <a:pt x="1500" y="243554"/>
                </a:lnTo>
                <a:lnTo>
                  <a:pt x="2666" y="236600"/>
                </a:lnTo>
                <a:lnTo>
                  <a:pt x="4610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1934082" y="1006221"/>
            <a:ext cx="314960" cy="350520"/>
          </a:xfrm>
          <a:custGeom>
            <a:avLst/>
            <a:gdLst/>
            <a:ahLst/>
            <a:cxnLst/>
            <a:rect l="l" t="t" r="r" b="b"/>
            <a:pathLst>
              <a:path w="314960" h="350519">
                <a:moveTo>
                  <a:pt x="63373" y="0"/>
                </a:moveTo>
                <a:lnTo>
                  <a:pt x="91693" y="0"/>
                </a:lnTo>
                <a:lnTo>
                  <a:pt x="216535" y="214121"/>
                </a:lnTo>
                <a:lnTo>
                  <a:pt x="254000" y="0"/>
                </a:lnTo>
                <a:lnTo>
                  <a:pt x="314579" y="0"/>
                </a:lnTo>
                <a:lnTo>
                  <a:pt x="250190" y="350265"/>
                </a:lnTo>
                <a:lnTo>
                  <a:pt x="226441" y="350265"/>
                </a:lnTo>
                <a:lnTo>
                  <a:pt x="99060" y="126873"/>
                </a:lnTo>
                <a:lnTo>
                  <a:pt x="60833" y="345566"/>
                </a:lnTo>
                <a:lnTo>
                  <a:pt x="0" y="345566"/>
                </a:lnTo>
                <a:lnTo>
                  <a:pt x="63373"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1803654" y="1006221"/>
            <a:ext cx="125730" cy="346075"/>
          </a:xfrm>
          <a:custGeom>
            <a:avLst/>
            <a:gdLst/>
            <a:ahLst/>
            <a:cxnLst/>
            <a:rect l="l" t="t" r="r" b="b"/>
            <a:pathLst>
              <a:path w="125730" h="346075">
                <a:moveTo>
                  <a:pt x="63500" y="0"/>
                </a:moveTo>
                <a:lnTo>
                  <a:pt x="125348" y="0"/>
                </a:lnTo>
                <a:lnTo>
                  <a:pt x="61594" y="345566"/>
                </a:lnTo>
                <a:lnTo>
                  <a:pt x="0" y="345566"/>
                </a:lnTo>
                <a:lnTo>
                  <a:pt x="63500"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1504061" y="1006221"/>
            <a:ext cx="291465" cy="346075"/>
          </a:xfrm>
          <a:custGeom>
            <a:avLst/>
            <a:gdLst/>
            <a:ahLst/>
            <a:cxnLst/>
            <a:rect l="l" t="t" r="r" b="b"/>
            <a:pathLst>
              <a:path w="291464" h="346075">
                <a:moveTo>
                  <a:pt x="9905" y="0"/>
                </a:moveTo>
                <a:lnTo>
                  <a:pt x="291211" y="0"/>
                </a:lnTo>
                <a:lnTo>
                  <a:pt x="281050" y="53720"/>
                </a:lnTo>
                <a:lnTo>
                  <a:pt x="172084" y="53720"/>
                </a:lnTo>
                <a:lnTo>
                  <a:pt x="118744" y="345566"/>
                </a:lnTo>
                <a:lnTo>
                  <a:pt x="56641" y="345566"/>
                </a:lnTo>
                <a:lnTo>
                  <a:pt x="109981" y="53720"/>
                </a:lnTo>
                <a:lnTo>
                  <a:pt x="0" y="53720"/>
                </a:lnTo>
                <a:lnTo>
                  <a:pt x="9905"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1150696" y="1006221"/>
            <a:ext cx="314960" cy="350520"/>
          </a:xfrm>
          <a:custGeom>
            <a:avLst/>
            <a:gdLst/>
            <a:ahLst/>
            <a:cxnLst/>
            <a:rect l="l" t="t" r="r" b="b"/>
            <a:pathLst>
              <a:path w="314959" h="350519">
                <a:moveTo>
                  <a:pt x="63449" y="0"/>
                </a:moveTo>
                <a:lnTo>
                  <a:pt x="91757" y="0"/>
                </a:lnTo>
                <a:lnTo>
                  <a:pt x="216585" y="214121"/>
                </a:lnTo>
                <a:lnTo>
                  <a:pt x="254050" y="0"/>
                </a:lnTo>
                <a:lnTo>
                  <a:pt x="314629" y="0"/>
                </a:lnTo>
                <a:lnTo>
                  <a:pt x="250240" y="350265"/>
                </a:lnTo>
                <a:lnTo>
                  <a:pt x="226491" y="350265"/>
                </a:lnTo>
                <a:lnTo>
                  <a:pt x="99072" y="126873"/>
                </a:lnTo>
                <a:lnTo>
                  <a:pt x="60858" y="345566"/>
                </a:lnTo>
                <a:lnTo>
                  <a:pt x="0" y="345566"/>
                </a:lnTo>
                <a:lnTo>
                  <a:pt x="63449"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856992" y="1000760"/>
            <a:ext cx="293370" cy="351155"/>
          </a:xfrm>
          <a:custGeom>
            <a:avLst/>
            <a:gdLst/>
            <a:ahLst/>
            <a:cxnLst/>
            <a:rect l="l" t="t" r="r" b="b"/>
            <a:pathLst>
              <a:path w="293369" h="351155">
                <a:moveTo>
                  <a:pt x="127634" y="0"/>
                </a:moveTo>
                <a:lnTo>
                  <a:pt x="197675" y="9032"/>
                </a:lnTo>
                <a:lnTo>
                  <a:pt x="249808" y="36067"/>
                </a:lnTo>
                <a:lnTo>
                  <a:pt x="282162" y="80279"/>
                </a:lnTo>
                <a:lnTo>
                  <a:pt x="292988" y="140588"/>
                </a:lnTo>
                <a:lnTo>
                  <a:pt x="289417" y="186168"/>
                </a:lnTo>
                <a:lnTo>
                  <a:pt x="278701" y="226901"/>
                </a:lnTo>
                <a:lnTo>
                  <a:pt x="260842" y="262800"/>
                </a:lnTo>
                <a:lnTo>
                  <a:pt x="235838" y="293877"/>
                </a:lnTo>
                <a:lnTo>
                  <a:pt x="204954" y="318881"/>
                </a:lnTo>
                <a:lnTo>
                  <a:pt x="169259" y="336740"/>
                </a:lnTo>
                <a:lnTo>
                  <a:pt x="128754" y="347456"/>
                </a:lnTo>
                <a:lnTo>
                  <a:pt x="83438" y="351027"/>
                </a:lnTo>
                <a:lnTo>
                  <a:pt x="0" y="351027"/>
                </a:lnTo>
                <a:lnTo>
                  <a:pt x="62991" y="6095"/>
                </a:lnTo>
                <a:lnTo>
                  <a:pt x="112248" y="381"/>
                </a:lnTo>
                <a:lnTo>
                  <a:pt x="127634"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29577" y="1000252"/>
            <a:ext cx="265430" cy="357505"/>
          </a:xfrm>
          <a:custGeom>
            <a:avLst/>
            <a:gdLst/>
            <a:ahLst/>
            <a:cxnLst/>
            <a:rect l="l" t="t" r="r" b="b"/>
            <a:pathLst>
              <a:path w="265430" h="357505">
                <a:moveTo>
                  <a:pt x="191312" y="0"/>
                </a:moveTo>
                <a:lnTo>
                  <a:pt x="211593" y="857"/>
                </a:lnTo>
                <a:lnTo>
                  <a:pt x="230698" y="3428"/>
                </a:lnTo>
                <a:lnTo>
                  <a:pt x="248627" y="7715"/>
                </a:lnTo>
                <a:lnTo>
                  <a:pt x="265379" y="13715"/>
                </a:lnTo>
                <a:lnTo>
                  <a:pt x="248158" y="72517"/>
                </a:lnTo>
                <a:lnTo>
                  <a:pt x="234341" y="64109"/>
                </a:lnTo>
                <a:lnTo>
                  <a:pt x="219790" y="58118"/>
                </a:lnTo>
                <a:lnTo>
                  <a:pt x="204504" y="54532"/>
                </a:lnTo>
                <a:lnTo>
                  <a:pt x="188480" y="53339"/>
                </a:lnTo>
                <a:lnTo>
                  <a:pt x="163011" y="56507"/>
                </a:lnTo>
                <a:lnTo>
                  <a:pt x="118482" y="81843"/>
                </a:lnTo>
                <a:lnTo>
                  <a:pt x="83691" y="129964"/>
                </a:lnTo>
                <a:lnTo>
                  <a:pt x="65699" y="186058"/>
                </a:lnTo>
                <a:lnTo>
                  <a:pt x="63449" y="216153"/>
                </a:lnTo>
                <a:lnTo>
                  <a:pt x="64673" y="235061"/>
                </a:lnTo>
                <a:lnTo>
                  <a:pt x="83032" y="279781"/>
                </a:lnTo>
                <a:lnTo>
                  <a:pt x="121028" y="302158"/>
                </a:lnTo>
                <a:lnTo>
                  <a:pt x="137528" y="303657"/>
                </a:lnTo>
                <a:lnTo>
                  <a:pt x="163195" y="301821"/>
                </a:lnTo>
                <a:lnTo>
                  <a:pt x="185943" y="296306"/>
                </a:lnTo>
                <a:lnTo>
                  <a:pt x="205772" y="287101"/>
                </a:lnTo>
                <a:lnTo>
                  <a:pt x="222681" y="274193"/>
                </a:lnTo>
                <a:lnTo>
                  <a:pt x="221500" y="328168"/>
                </a:lnTo>
                <a:lnTo>
                  <a:pt x="202910" y="340983"/>
                </a:lnTo>
                <a:lnTo>
                  <a:pt x="180632" y="350107"/>
                </a:lnTo>
                <a:lnTo>
                  <a:pt x="154667" y="355564"/>
                </a:lnTo>
                <a:lnTo>
                  <a:pt x="125018" y="357377"/>
                </a:lnTo>
                <a:lnTo>
                  <a:pt x="98305" y="355088"/>
                </a:lnTo>
                <a:lnTo>
                  <a:pt x="53018" y="336696"/>
                </a:lnTo>
                <a:lnTo>
                  <a:pt x="19373" y="300690"/>
                </a:lnTo>
                <a:lnTo>
                  <a:pt x="2152" y="252735"/>
                </a:lnTo>
                <a:lnTo>
                  <a:pt x="0" y="224662"/>
                </a:lnTo>
                <a:lnTo>
                  <a:pt x="3309" y="178889"/>
                </a:lnTo>
                <a:lnTo>
                  <a:pt x="13239" y="136985"/>
                </a:lnTo>
                <a:lnTo>
                  <a:pt x="29789" y="98915"/>
                </a:lnTo>
                <a:lnTo>
                  <a:pt x="52959" y="64643"/>
                </a:lnTo>
                <a:lnTo>
                  <a:pt x="81465" y="36379"/>
                </a:lnTo>
                <a:lnTo>
                  <a:pt x="114025" y="16176"/>
                </a:lnTo>
                <a:lnTo>
                  <a:pt x="150640" y="4046"/>
                </a:lnTo>
                <a:lnTo>
                  <a:pt x="191312"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821931" y="1000125"/>
            <a:ext cx="310515" cy="357505"/>
          </a:xfrm>
          <a:custGeom>
            <a:avLst/>
            <a:gdLst/>
            <a:ahLst/>
            <a:cxnLst/>
            <a:rect l="l" t="t" r="r" b="b"/>
            <a:pathLst>
              <a:path w="310515" h="357505">
                <a:moveTo>
                  <a:pt x="181394" y="0"/>
                </a:moveTo>
                <a:lnTo>
                  <a:pt x="236304" y="8207"/>
                </a:lnTo>
                <a:lnTo>
                  <a:pt x="276936" y="32892"/>
                </a:lnTo>
                <a:lnTo>
                  <a:pt x="302059" y="73072"/>
                </a:lnTo>
                <a:lnTo>
                  <a:pt x="310438" y="128015"/>
                </a:lnTo>
                <a:lnTo>
                  <a:pt x="307224" y="176684"/>
                </a:lnTo>
                <a:lnTo>
                  <a:pt x="297580" y="220567"/>
                </a:lnTo>
                <a:lnTo>
                  <a:pt x="281506" y="259639"/>
                </a:lnTo>
                <a:lnTo>
                  <a:pt x="259003" y="293877"/>
                </a:lnTo>
                <a:lnTo>
                  <a:pt x="230921" y="321714"/>
                </a:lnTo>
                <a:lnTo>
                  <a:pt x="198091" y="341598"/>
                </a:lnTo>
                <a:lnTo>
                  <a:pt x="160512" y="353528"/>
                </a:lnTo>
                <a:lnTo>
                  <a:pt x="118186" y="357504"/>
                </a:lnTo>
                <a:lnTo>
                  <a:pt x="92258" y="355215"/>
                </a:lnTo>
                <a:lnTo>
                  <a:pt x="49029" y="336823"/>
                </a:lnTo>
                <a:lnTo>
                  <a:pt x="17846" y="300720"/>
                </a:lnTo>
                <a:lnTo>
                  <a:pt x="1983" y="251952"/>
                </a:lnTo>
                <a:lnTo>
                  <a:pt x="0" y="223138"/>
                </a:lnTo>
                <a:lnTo>
                  <a:pt x="3147" y="178704"/>
                </a:lnTo>
                <a:lnTo>
                  <a:pt x="12590" y="137604"/>
                </a:lnTo>
                <a:lnTo>
                  <a:pt x="28326" y="99837"/>
                </a:lnTo>
                <a:lnTo>
                  <a:pt x="50355" y="65404"/>
                </a:lnTo>
                <a:lnTo>
                  <a:pt x="77432" y="36754"/>
                </a:lnTo>
                <a:lnTo>
                  <a:pt x="142951" y="4075"/>
                </a:lnTo>
                <a:lnTo>
                  <a:pt x="181394" y="0"/>
                </a:lnTo>
                <a:close/>
              </a:path>
            </a:pathLst>
          </a:custGeom>
          <a:ln w="3175">
            <a:solidFill>
              <a:srgbClr val="58134A"/>
            </a:solidFill>
          </a:ln>
        </p:spPr>
        <p:txBody>
          <a:bodyPr wrap="square" lIns="0" tIns="0" rIns="0" bIns="0" rtlCol="0"/>
          <a:lstStyle/>
          <a:p>
            <a:endParaRPr/>
          </a:p>
        </p:txBody>
      </p:sp>
      <p:sp>
        <p:nvSpPr>
          <p:cNvPr id="18" name="object 18"/>
          <p:cNvSpPr txBox="1"/>
          <p:nvPr/>
        </p:nvSpPr>
        <p:spPr>
          <a:xfrm>
            <a:off x="78739" y="1632330"/>
            <a:ext cx="7997190" cy="4445000"/>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180" dirty="0">
                <a:latin typeface="Trebuchet MS"/>
                <a:cs typeface="Trebuchet MS"/>
              </a:rPr>
              <a:t>To </a:t>
            </a:r>
            <a:r>
              <a:rPr sz="2800" spc="-5" dirty="0">
                <a:latin typeface="Trebuchet MS"/>
                <a:cs typeface="Trebuchet MS"/>
              </a:rPr>
              <a:t>regulate </a:t>
            </a:r>
            <a:r>
              <a:rPr sz="2800" spc="-10" dirty="0">
                <a:latin typeface="Trebuchet MS"/>
                <a:cs typeface="Trebuchet MS"/>
              </a:rPr>
              <a:t>the </a:t>
            </a:r>
            <a:r>
              <a:rPr sz="2800" spc="-5" dirty="0">
                <a:latin typeface="Trebuchet MS"/>
                <a:cs typeface="Trebuchet MS"/>
              </a:rPr>
              <a:t>activities of </a:t>
            </a:r>
            <a:r>
              <a:rPr sz="2800" spc="-10" dirty="0">
                <a:latin typeface="Trebuchet MS"/>
                <a:cs typeface="Trebuchet MS"/>
              </a:rPr>
              <a:t>housing </a:t>
            </a:r>
            <a:r>
              <a:rPr sz="2800" spc="-5" dirty="0">
                <a:latin typeface="Trebuchet MS"/>
                <a:cs typeface="Trebuchet MS"/>
              </a:rPr>
              <a:t>finance  </a:t>
            </a:r>
            <a:r>
              <a:rPr sz="2800" spc="-10" dirty="0">
                <a:latin typeface="Trebuchet MS"/>
                <a:cs typeface="Trebuchet MS"/>
              </a:rPr>
              <a:t>companies </a:t>
            </a:r>
            <a:r>
              <a:rPr sz="2800" spc="-5" dirty="0">
                <a:latin typeface="Trebuchet MS"/>
                <a:cs typeface="Trebuchet MS"/>
              </a:rPr>
              <a:t>based </a:t>
            </a:r>
            <a:r>
              <a:rPr sz="2800" dirty="0">
                <a:latin typeface="Trebuchet MS"/>
                <a:cs typeface="Trebuchet MS"/>
              </a:rPr>
              <a:t>on </a:t>
            </a:r>
            <a:r>
              <a:rPr sz="2800" spc="-5" dirty="0">
                <a:latin typeface="Trebuchet MS"/>
                <a:cs typeface="Trebuchet MS"/>
              </a:rPr>
              <a:t>regulatory </a:t>
            </a:r>
            <a:r>
              <a:rPr sz="2800" spc="-10" dirty="0">
                <a:latin typeface="Trebuchet MS"/>
                <a:cs typeface="Trebuchet MS"/>
              </a:rPr>
              <a:t>and </a:t>
            </a:r>
            <a:r>
              <a:rPr sz="2800" spc="-5" dirty="0">
                <a:latin typeface="Trebuchet MS"/>
                <a:cs typeface="Trebuchet MS"/>
              </a:rPr>
              <a:t>supervisory  </a:t>
            </a:r>
            <a:r>
              <a:rPr sz="2800" spc="-10" dirty="0">
                <a:latin typeface="Trebuchet MS"/>
                <a:cs typeface="Trebuchet MS"/>
              </a:rPr>
              <a:t>authority derived under the</a:t>
            </a:r>
            <a:r>
              <a:rPr sz="2800" spc="-95" dirty="0">
                <a:latin typeface="Trebuchet MS"/>
                <a:cs typeface="Trebuchet MS"/>
              </a:rPr>
              <a:t> </a:t>
            </a:r>
            <a:r>
              <a:rPr sz="2800" spc="-10" dirty="0">
                <a:latin typeface="Trebuchet MS"/>
                <a:cs typeface="Trebuchet MS"/>
              </a:rPr>
              <a:t>Act.</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10" dirty="0">
                <a:latin typeface="Trebuchet MS"/>
                <a:cs typeface="Trebuchet MS"/>
              </a:rPr>
              <a:t>encourage </a:t>
            </a:r>
            <a:r>
              <a:rPr sz="2800" spc="-5" dirty="0">
                <a:latin typeface="Trebuchet MS"/>
                <a:cs typeface="Trebuchet MS"/>
              </a:rPr>
              <a:t>augmentation of supply </a:t>
            </a:r>
            <a:r>
              <a:rPr sz="2800" spc="-10" dirty="0">
                <a:latin typeface="Trebuchet MS"/>
                <a:cs typeface="Trebuchet MS"/>
              </a:rPr>
              <a:t>of  </a:t>
            </a:r>
            <a:r>
              <a:rPr sz="2800" spc="-5" dirty="0">
                <a:latin typeface="Trebuchet MS"/>
                <a:cs typeface="Trebuchet MS"/>
              </a:rPr>
              <a:t>buildable land and also building materials for  </a:t>
            </a:r>
            <a:r>
              <a:rPr sz="2800" spc="-10" dirty="0">
                <a:latin typeface="Trebuchet MS"/>
                <a:cs typeface="Trebuchet MS"/>
              </a:rPr>
              <a:t>housing and </a:t>
            </a:r>
            <a:r>
              <a:rPr sz="2800" spc="-5" dirty="0">
                <a:latin typeface="Trebuchet MS"/>
                <a:cs typeface="Trebuchet MS"/>
              </a:rPr>
              <a:t>to </a:t>
            </a:r>
            <a:r>
              <a:rPr sz="2800" spc="-10" dirty="0">
                <a:latin typeface="Trebuchet MS"/>
                <a:cs typeface="Trebuchet MS"/>
              </a:rPr>
              <a:t>upgrade the housing </a:t>
            </a:r>
            <a:r>
              <a:rPr sz="2800" spc="-5" dirty="0">
                <a:latin typeface="Trebuchet MS"/>
                <a:cs typeface="Trebuchet MS"/>
              </a:rPr>
              <a:t>stock in </a:t>
            </a:r>
            <a:r>
              <a:rPr sz="2800" spc="-10" dirty="0">
                <a:latin typeface="Trebuchet MS"/>
                <a:cs typeface="Trebuchet MS"/>
              </a:rPr>
              <a:t>the  </a:t>
            </a:r>
            <a:r>
              <a:rPr sz="2800" spc="-50" dirty="0">
                <a:latin typeface="Trebuchet MS"/>
                <a:cs typeface="Trebuchet MS"/>
              </a:rPr>
              <a:t>country.</a:t>
            </a:r>
            <a:endParaRPr sz="2800">
              <a:latin typeface="Trebuchet MS"/>
              <a:cs typeface="Trebuchet MS"/>
            </a:endParaRPr>
          </a:p>
          <a:p>
            <a:pPr marL="287020" marR="5715" indent="-274320" algn="just">
              <a:lnSpc>
                <a:spcPct val="100000"/>
              </a:lnSpc>
              <a:spcBef>
                <a:spcPts val="605"/>
              </a:spcBef>
              <a:buClr>
                <a:srgbClr val="B03E9A"/>
              </a:buClr>
              <a:buSzPct val="73214"/>
              <a:buFont typeface="Wingdings"/>
              <a:buChar char=""/>
              <a:tabLst>
                <a:tab pos="287020" algn="l"/>
              </a:tabLst>
            </a:pPr>
            <a:r>
              <a:rPr sz="2800" spc="-180" dirty="0">
                <a:latin typeface="Trebuchet MS"/>
                <a:cs typeface="Trebuchet MS"/>
              </a:rPr>
              <a:t>To </a:t>
            </a:r>
            <a:r>
              <a:rPr sz="2800" spc="-10" dirty="0">
                <a:latin typeface="Trebuchet MS"/>
                <a:cs typeface="Trebuchet MS"/>
              </a:rPr>
              <a:t>encourage </a:t>
            </a:r>
            <a:r>
              <a:rPr sz="2800" spc="-5" dirty="0">
                <a:latin typeface="Trebuchet MS"/>
                <a:cs typeface="Trebuchet MS"/>
              </a:rPr>
              <a:t>public </a:t>
            </a:r>
            <a:r>
              <a:rPr sz="2800" spc="-10" dirty="0">
                <a:latin typeface="Trebuchet MS"/>
                <a:cs typeface="Trebuchet MS"/>
              </a:rPr>
              <a:t>agencies </a:t>
            </a:r>
            <a:r>
              <a:rPr sz="2800" spc="-5" dirty="0">
                <a:latin typeface="Trebuchet MS"/>
                <a:cs typeface="Trebuchet MS"/>
              </a:rPr>
              <a:t>to </a:t>
            </a:r>
            <a:r>
              <a:rPr sz="2800" spc="-10" dirty="0">
                <a:latin typeface="Trebuchet MS"/>
                <a:cs typeface="Trebuchet MS"/>
              </a:rPr>
              <a:t>emerge </a:t>
            </a:r>
            <a:r>
              <a:rPr sz="2800" dirty="0">
                <a:latin typeface="Trebuchet MS"/>
                <a:cs typeface="Trebuchet MS"/>
              </a:rPr>
              <a:t>as  </a:t>
            </a:r>
            <a:r>
              <a:rPr sz="2800" spc="-5" dirty="0">
                <a:latin typeface="Trebuchet MS"/>
                <a:cs typeface="Trebuchet MS"/>
              </a:rPr>
              <a:t>facilitators </a:t>
            </a:r>
            <a:r>
              <a:rPr sz="2800" spc="-10" dirty="0">
                <a:latin typeface="Trebuchet MS"/>
                <a:cs typeface="Trebuchet MS"/>
              </a:rPr>
              <a:t>and </a:t>
            </a:r>
            <a:r>
              <a:rPr sz="2800" spc="-5" dirty="0">
                <a:latin typeface="Trebuchet MS"/>
                <a:cs typeface="Trebuchet MS"/>
              </a:rPr>
              <a:t>suppliers of served land, for  </a:t>
            </a:r>
            <a:r>
              <a:rPr sz="2800" spc="-10" dirty="0">
                <a:latin typeface="Trebuchet MS"/>
                <a:cs typeface="Trebuchet MS"/>
              </a:rPr>
              <a:t>housing.</a:t>
            </a:r>
            <a:endParaRPr sz="2800">
              <a:latin typeface="Trebuchet MS"/>
              <a:cs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90725" y="506856"/>
            <a:ext cx="4171061" cy="33845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5980048" y="678561"/>
            <a:ext cx="116966" cy="11556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644644" y="556641"/>
            <a:ext cx="175259" cy="238633"/>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655567" y="556641"/>
            <a:ext cx="175259" cy="238633"/>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6008623" y="556259"/>
            <a:ext cx="95757" cy="83692"/>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5603747" y="512698"/>
            <a:ext cx="308610" cy="327025"/>
          </a:xfrm>
          <a:custGeom>
            <a:avLst/>
            <a:gdLst/>
            <a:ahLst/>
            <a:cxnLst/>
            <a:rect l="l" t="t" r="r" b="b"/>
            <a:pathLst>
              <a:path w="308610" h="327025">
                <a:moveTo>
                  <a:pt x="60071" y="0"/>
                </a:moveTo>
                <a:lnTo>
                  <a:pt x="118999" y="0"/>
                </a:lnTo>
                <a:lnTo>
                  <a:pt x="95757" y="126111"/>
                </a:lnTo>
                <a:lnTo>
                  <a:pt x="225678" y="126111"/>
                </a:lnTo>
                <a:lnTo>
                  <a:pt x="248919" y="0"/>
                </a:lnTo>
                <a:lnTo>
                  <a:pt x="308101" y="0"/>
                </a:lnTo>
                <a:lnTo>
                  <a:pt x="247523" y="327025"/>
                </a:lnTo>
                <a:lnTo>
                  <a:pt x="188849" y="327025"/>
                </a:lnTo>
                <a:lnTo>
                  <a:pt x="216788" y="174751"/>
                </a:lnTo>
                <a:lnTo>
                  <a:pt x="86867" y="174751"/>
                </a:lnTo>
                <a:lnTo>
                  <a:pt x="5892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8" name="object 8"/>
          <p:cNvSpPr/>
          <p:nvPr/>
        </p:nvSpPr>
        <p:spPr>
          <a:xfrm>
            <a:off x="5301741" y="51269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70"/>
                </a:lnTo>
                <a:lnTo>
                  <a:pt x="214375" y="331470"/>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9" name="object 9"/>
          <p:cNvSpPr/>
          <p:nvPr/>
        </p:nvSpPr>
        <p:spPr>
          <a:xfrm>
            <a:off x="4893945" y="512698"/>
            <a:ext cx="277495" cy="327025"/>
          </a:xfrm>
          <a:custGeom>
            <a:avLst/>
            <a:gdLst/>
            <a:ahLst/>
            <a:cxnLst/>
            <a:rect l="l" t="t" r="r" b="b"/>
            <a:pathLst>
              <a:path w="277495" h="327025">
                <a:moveTo>
                  <a:pt x="60705" y="0"/>
                </a:moveTo>
                <a:lnTo>
                  <a:pt x="276987" y="0"/>
                </a:lnTo>
                <a:lnTo>
                  <a:pt x="267588" y="50926"/>
                </a:lnTo>
                <a:lnTo>
                  <a:pt x="110235" y="50926"/>
                </a:lnTo>
                <a:lnTo>
                  <a:pt x="96646" y="126111"/>
                </a:lnTo>
                <a:lnTo>
                  <a:pt x="211581" y="126111"/>
                </a:lnTo>
                <a:lnTo>
                  <a:pt x="202437" y="174751"/>
                </a:lnTo>
                <a:lnTo>
                  <a:pt x="87502" y="174751"/>
                </a:lnTo>
                <a:lnTo>
                  <a:pt x="59562" y="327025"/>
                </a:lnTo>
                <a:lnTo>
                  <a:pt x="0" y="327025"/>
                </a:lnTo>
                <a:lnTo>
                  <a:pt x="60705"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3907282" y="512698"/>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70"/>
                </a:lnTo>
                <a:lnTo>
                  <a:pt x="214375" y="331470"/>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3462782" y="512698"/>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3178301" y="512698"/>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2563114" y="51269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70"/>
                </a:lnTo>
                <a:lnTo>
                  <a:pt x="214375" y="331470"/>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2277236" y="512698"/>
            <a:ext cx="286385" cy="332740"/>
          </a:xfrm>
          <a:custGeom>
            <a:avLst/>
            <a:gdLst/>
            <a:ahLst/>
            <a:cxnLst/>
            <a:rect l="l" t="t" r="r" b="b"/>
            <a:pathLst>
              <a:path w="286385" h="332740">
                <a:moveTo>
                  <a:pt x="43561" y="0"/>
                </a:moveTo>
                <a:lnTo>
                  <a:pt x="103377" y="0"/>
                </a:lnTo>
                <a:lnTo>
                  <a:pt x="61594" y="222758"/>
                </a:lnTo>
                <a:lnTo>
                  <a:pt x="60832" y="226822"/>
                </a:lnTo>
                <a:lnTo>
                  <a:pt x="60451" y="231012"/>
                </a:lnTo>
                <a:lnTo>
                  <a:pt x="60451" y="235458"/>
                </a:lnTo>
                <a:lnTo>
                  <a:pt x="81549" y="274935"/>
                </a:lnTo>
                <a:lnTo>
                  <a:pt x="111125" y="281686"/>
                </a:lnTo>
                <a:lnTo>
                  <a:pt x="125458" y="280664"/>
                </a:lnTo>
                <a:lnTo>
                  <a:pt x="160908" y="265429"/>
                </a:lnTo>
                <a:lnTo>
                  <a:pt x="182608" y="233515"/>
                </a:lnTo>
                <a:lnTo>
                  <a:pt x="227075" y="0"/>
                </a:lnTo>
                <a:lnTo>
                  <a:pt x="286004" y="0"/>
                </a:lnTo>
                <a:lnTo>
                  <a:pt x="244220" y="226313"/>
                </a:lnTo>
                <a:lnTo>
                  <a:pt x="227837" y="271160"/>
                </a:lnTo>
                <a:lnTo>
                  <a:pt x="197357" y="304673"/>
                </a:lnTo>
                <a:lnTo>
                  <a:pt x="155368" y="325643"/>
                </a:lnTo>
                <a:lnTo>
                  <a:pt x="104520" y="332613"/>
                </a:lnTo>
                <a:lnTo>
                  <a:pt x="82446" y="331229"/>
                </a:lnTo>
                <a:lnTo>
                  <a:pt x="44727" y="320129"/>
                </a:lnTo>
                <a:lnTo>
                  <a:pt x="7254" y="283972"/>
                </a:lnTo>
                <a:lnTo>
                  <a:pt x="0" y="249174"/>
                </a:lnTo>
                <a:lnTo>
                  <a:pt x="0" y="241173"/>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1990725" y="512698"/>
            <a:ext cx="277495" cy="327025"/>
          </a:xfrm>
          <a:custGeom>
            <a:avLst/>
            <a:gdLst/>
            <a:ahLst/>
            <a:cxnLst/>
            <a:rect l="l" t="t" r="r" b="b"/>
            <a:pathLst>
              <a:path w="277494" h="327025">
                <a:moveTo>
                  <a:pt x="60706" y="0"/>
                </a:moveTo>
                <a:lnTo>
                  <a:pt x="276987" y="0"/>
                </a:lnTo>
                <a:lnTo>
                  <a:pt x="267588" y="50926"/>
                </a:lnTo>
                <a:lnTo>
                  <a:pt x="110236" y="50926"/>
                </a:lnTo>
                <a:lnTo>
                  <a:pt x="96647" y="126111"/>
                </a:lnTo>
                <a:lnTo>
                  <a:pt x="211581" y="126111"/>
                </a:lnTo>
                <a:lnTo>
                  <a:pt x="202437" y="174751"/>
                </a:lnTo>
                <a:lnTo>
                  <a:pt x="87502"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913373" y="507745"/>
            <a:ext cx="248920" cy="334645"/>
          </a:xfrm>
          <a:custGeom>
            <a:avLst/>
            <a:gdLst/>
            <a:ahLst/>
            <a:cxnLst/>
            <a:rect l="l" t="t" r="r" b="b"/>
            <a:pathLst>
              <a:path w="248920" h="334644">
                <a:moveTo>
                  <a:pt x="126491" y="0"/>
                </a:moveTo>
                <a:lnTo>
                  <a:pt x="179832" y="5024"/>
                </a:lnTo>
                <a:lnTo>
                  <a:pt x="217932" y="20097"/>
                </a:lnTo>
                <a:lnTo>
                  <a:pt x="240792" y="45219"/>
                </a:lnTo>
                <a:lnTo>
                  <a:pt x="248412" y="80390"/>
                </a:lnTo>
                <a:lnTo>
                  <a:pt x="247600" y="90914"/>
                </a:lnTo>
                <a:lnTo>
                  <a:pt x="228405" y="129528"/>
                </a:lnTo>
                <a:lnTo>
                  <a:pt x="202437" y="149351"/>
                </a:lnTo>
                <a:lnTo>
                  <a:pt x="210466" y="153900"/>
                </a:lnTo>
                <a:lnTo>
                  <a:pt x="235412" y="188094"/>
                </a:lnTo>
                <a:lnTo>
                  <a:pt x="241680" y="221741"/>
                </a:lnTo>
                <a:lnTo>
                  <a:pt x="239202" y="248175"/>
                </a:lnTo>
                <a:lnTo>
                  <a:pt x="219338" y="290518"/>
                </a:lnTo>
                <a:lnTo>
                  <a:pt x="179022" y="318785"/>
                </a:lnTo>
                <a:lnTo>
                  <a:pt x="114633" y="332882"/>
                </a:lnTo>
                <a:lnTo>
                  <a:pt x="73151" y="334644"/>
                </a:lnTo>
                <a:lnTo>
                  <a:pt x="57650" y="334478"/>
                </a:lnTo>
                <a:lnTo>
                  <a:pt x="40290" y="333978"/>
                </a:lnTo>
                <a:lnTo>
                  <a:pt x="21074" y="333144"/>
                </a:lnTo>
                <a:lnTo>
                  <a:pt x="0" y="331977"/>
                </a:lnTo>
                <a:lnTo>
                  <a:pt x="59816" y="5333"/>
                </a:lnTo>
                <a:lnTo>
                  <a:pt x="78057" y="3000"/>
                </a:lnTo>
                <a:lnTo>
                  <a:pt x="95250" y="1333"/>
                </a:lnTo>
                <a:lnTo>
                  <a:pt x="111394" y="333"/>
                </a:lnTo>
                <a:lnTo>
                  <a:pt x="126491"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4207002" y="507111"/>
            <a:ext cx="218440" cy="338455"/>
          </a:xfrm>
          <a:custGeom>
            <a:avLst/>
            <a:gdLst/>
            <a:ahLst/>
            <a:cxnLst/>
            <a:rect l="l" t="t" r="r" b="b"/>
            <a:pathLst>
              <a:path w="218439" h="338455">
                <a:moveTo>
                  <a:pt x="141986" y="0"/>
                </a:moveTo>
                <a:lnTo>
                  <a:pt x="183134" y="3683"/>
                </a:lnTo>
                <a:lnTo>
                  <a:pt x="218186" y="12064"/>
                </a:lnTo>
                <a:lnTo>
                  <a:pt x="200278" y="70103"/>
                </a:lnTo>
                <a:lnTo>
                  <a:pt x="187275" y="61769"/>
                </a:lnTo>
                <a:lnTo>
                  <a:pt x="174164" y="55816"/>
                </a:lnTo>
                <a:lnTo>
                  <a:pt x="160934" y="52244"/>
                </a:lnTo>
                <a:lnTo>
                  <a:pt x="147574" y="51053"/>
                </a:lnTo>
                <a:lnTo>
                  <a:pt x="124071" y="53599"/>
                </a:lnTo>
                <a:lnTo>
                  <a:pt x="107283" y="61229"/>
                </a:lnTo>
                <a:lnTo>
                  <a:pt x="97210" y="73931"/>
                </a:lnTo>
                <a:lnTo>
                  <a:pt x="93852" y="91693"/>
                </a:lnTo>
                <a:lnTo>
                  <a:pt x="95638" y="100748"/>
                </a:lnTo>
                <a:lnTo>
                  <a:pt x="100996" y="110601"/>
                </a:lnTo>
                <a:lnTo>
                  <a:pt x="109926" y="121286"/>
                </a:lnTo>
                <a:lnTo>
                  <a:pt x="122427" y="132841"/>
                </a:lnTo>
                <a:lnTo>
                  <a:pt x="156083" y="161416"/>
                </a:lnTo>
                <a:lnTo>
                  <a:pt x="163298" y="167634"/>
                </a:lnTo>
                <a:lnTo>
                  <a:pt x="190500" y="197992"/>
                </a:lnTo>
                <a:lnTo>
                  <a:pt x="194945" y="205231"/>
                </a:lnTo>
                <a:lnTo>
                  <a:pt x="198247" y="212598"/>
                </a:lnTo>
                <a:lnTo>
                  <a:pt x="200533" y="220090"/>
                </a:lnTo>
                <a:lnTo>
                  <a:pt x="202692" y="227584"/>
                </a:lnTo>
                <a:lnTo>
                  <a:pt x="203835" y="235076"/>
                </a:lnTo>
                <a:lnTo>
                  <a:pt x="203835" y="242824"/>
                </a:lnTo>
                <a:lnTo>
                  <a:pt x="195452" y="282829"/>
                </a:lnTo>
                <a:lnTo>
                  <a:pt x="170307" y="312927"/>
                </a:lnTo>
                <a:lnTo>
                  <a:pt x="131635" y="331898"/>
                </a:lnTo>
                <a:lnTo>
                  <a:pt x="83058" y="338200"/>
                </a:lnTo>
                <a:lnTo>
                  <a:pt x="61364" y="337012"/>
                </a:lnTo>
                <a:lnTo>
                  <a:pt x="40290" y="333454"/>
                </a:lnTo>
                <a:lnTo>
                  <a:pt x="19835" y="327538"/>
                </a:lnTo>
                <a:lnTo>
                  <a:pt x="0" y="319277"/>
                </a:lnTo>
                <a:lnTo>
                  <a:pt x="18796" y="261874"/>
                </a:lnTo>
                <a:lnTo>
                  <a:pt x="34347" y="271708"/>
                </a:lnTo>
                <a:lnTo>
                  <a:pt x="51101" y="278733"/>
                </a:lnTo>
                <a:lnTo>
                  <a:pt x="69070" y="282948"/>
                </a:lnTo>
                <a:lnTo>
                  <a:pt x="88264" y="284352"/>
                </a:lnTo>
                <a:lnTo>
                  <a:pt x="99671" y="283729"/>
                </a:lnTo>
                <a:lnTo>
                  <a:pt x="134743" y="268599"/>
                </a:lnTo>
                <a:lnTo>
                  <a:pt x="143637" y="245363"/>
                </a:lnTo>
                <a:lnTo>
                  <a:pt x="141851" y="235813"/>
                </a:lnTo>
                <a:lnTo>
                  <a:pt x="136493" y="225821"/>
                </a:lnTo>
                <a:lnTo>
                  <a:pt x="127563" y="215378"/>
                </a:lnTo>
                <a:lnTo>
                  <a:pt x="115062" y="204469"/>
                </a:lnTo>
                <a:lnTo>
                  <a:pt x="80010" y="176529"/>
                </a:lnTo>
                <a:lnTo>
                  <a:pt x="72578" y="170505"/>
                </a:lnTo>
                <a:lnTo>
                  <a:pt x="46227" y="141604"/>
                </a:lnTo>
                <a:lnTo>
                  <a:pt x="42037" y="134747"/>
                </a:lnTo>
                <a:lnTo>
                  <a:pt x="38988" y="127635"/>
                </a:lnTo>
                <a:lnTo>
                  <a:pt x="36830" y="120268"/>
                </a:lnTo>
                <a:lnTo>
                  <a:pt x="34798" y="113029"/>
                </a:lnTo>
                <a:lnTo>
                  <a:pt x="33782" y="105537"/>
                </a:lnTo>
                <a:lnTo>
                  <a:pt x="33782" y="97789"/>
                </a:lnTo>
                <a:lnTo>
                  <a:pt x="41227" y="57372"/>
                </a:lnTo>
                <a:lnTo>
                  <a:pt x="63626" y="26288"/>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2878454" y="507111"/>
            <a:ext cx="251460" cy="338455"/>
          </a:xfrm>
          <a:custGeom>
            <a:avLst/>
            <a:gdLst/>
            <a:ahLst/>
            <a:cxnLst/>
            <a:rect l="l" t="t" r="r" b="b"/>
            <a:pathLst>
              <a:path w="251460" h="338455">
                <a:moveTo>
                  <a:pt x="181101" y="0"/>
                </a:moveTo>
                <a:lnTo>
                  <a:pt x="200271" y="809"/>
                </a:lnTo>
                <a:lnTo>
                  <a:pt x="218344" y="3238"/>
                </a:lnTo>
                <a:lnTo>
                  <a:pt x="235323" y="7286"/>
                </a:lnTo>
                <a:lnTo>
                  <a:pt x="251206" y="12953"/>
                </a:lnTo>
                <a:lnTo>
                  <a:pt x="234950" y="68579"/>
                </a:lnTo>
                <a:lnTo>
                  <a:pt x="221851" y="60652"/>
                </a:lnTo>
                <a:lnTo>
                  <a:pt x="208073" y="54975"/>
                </a:lnTo>
                <a:lnTo>
                  <a:pt x="193605" y="51560"/>
                </a:lnTo>
                <a:lnTo>
                  <a:pt x="178434" y="50418"/>
                </a:lnTo>
                <a:lnTo>
                  <a:pt x="154310" y="53417"/>
                </a:lnTo>
                <a:lnTo>
                  <a:pt x="112158" y="77368"/>
                </a:lnTo>
                <a:lnTo>
                  <a:pt x="79251" y="122924"/>
                </a:lnTo>
                <a:lnTo>
                  <a:pt x="62210" y="175986"/>
                </a:lnTo>
                <a:lnTo>
                  <a:pt x="60070" y="204469"/>
                </a:lnTo>
                <a:lnTo>
                  <a:pt x="61235" y="222378"/>
                </a:lnTo>
                <a:lnTo>
                  <a:pt x="78612" y="264794"/>
                </a:lnTo>
                <a:lnTo>
                  <a:pt x="114581" y="285869"/>
                </a:lnTo>
                <a:lnTo>
                  <a:pt x="130175" y="287274"/>
                </a:lnTo>
                <a:lnTo>
                  <a:pt x="154491" y="285533"/>
                </a:lnTo>
                <a:lnTo>
                  <a:pt x="176021" y="280304"/>
                </a:lnTo>
                <a:lnTo>
                  <a:pt x="194790" y="271575"/>
                </a:lnTo>
                <a:lnTo>
                  <a:pt x="210819" y="259334"/>
                </a:lnTo>
                <a:lnTo>
                  <a:pt x="209676"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1"/>
                </a:lnTo>
                <a:lnTo>
                  <a:pt x="3141" y="169225"/>
                </a:lnTo>
                <a:lnTo>
                  <a:pt x="12557" y="129587"/>
                </a:lnTo>
                <a:lnTo>
                  <a:pt x="28235" y="93545"/>
                </a:lnTo>
                <a:lnTo>
                  <a:pt x="50164" y="61087"/>
                </a:lnTo>
                <a:lnTo>
                  <a:pt x="107965" y="15255"/>
                </a:lnTo>
                <a:lnTo>
                  <a:pt x="142622" y="3811"/>
                </a:lnTo>
                <a:lnTo>
                  <a:pt x="181101"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4585334" y="506856"/>
            <a:ext cx="294005" cy="338455"/>
          </a:xfrm>
          <a:custGeom>
            <a:avLst/>
            <a:gdLst/>
            <a:ahLst/>
            <a:cxnLst/>
            <a:rect l="l" t="t" r="r" b="b"/>
            <a:pathLst>
              <a:path w="294004" h="338455">
                <a:moveTo>
                  <a:pt x="171703" y="0"/>
                </a:moveTo>
                <a:lnTo>
                  <a:pt x="223615" y="7794"/>
                </a:lnTo>
                <a:lnTo>
                  <a:pt x="262000" y="31114"/>
                </a:lnTo>
                <a:lnTo>
                  <a:pt x="285829" y="69246"/>
                </a:lnTo>
                <a:lnTo>
                  <a:pt x="293750" y="121284"/>
                </a:lnTo>
                <a:lnTo>
                  <a:pt x="290704" y="167312"/>
                </a:lnTo>
                <a:lnTo>
                  <a:pt x="281574" y="208803"/>
                </a:lnTo>
                <a:lnTo>
                  <a:pt x="266372" y="245746"/>
                </a:lnTo>
                <a:lnTo>
                  <a:pt x="245110" y="278129"/>
                </a:lnTo>
                <a:lnTo>
                  <a:pt x="187436" y="323389"/>
                </a:lnTo>
                <a:lnTo>
                  <a:pt x="111760" y="338454"/>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3596259" y="506856"/>
            <a:ext cx="294005" cy="338455"/>
          </a:xfrm>
          <a:custGeom>
            <a:avLst/>
            <a:gdLst/>
            <a:ahLst/>
            <a:cxnLst/>
            <a:rect l="l" t="t" r="r" b="b"/>
            <a:pathLst>
              <a:path w="294004" h="338455">
                <a:moveTo>
                  <a:pt x="171703" y="0"/>
                </a:moveTo>
                <a:lnTo>
                  <a:pt x="223615" y="7794"/>
                </a:lnTo>
                <a:lnTo>
                  <a:pt x="262000" y="31114"/>
                </a:lnTo>
                <a:lnTo>
                  <a:pt x="285829" y="69246"/>
                </a:lnTo>
                <a:lnTo>
                  <a:pt x="293750" y="121284"/>
                </a:lnTo>
                <a:lnTo>
                  <a:pt x="290704" y="167312"/>
                </a:lnTo>
                <a:lnTo>
                  <a:pt x="281574" y="208803"/>
                </a:lnTo>
                <a:lnTo>
                  <a:pt x="266372" y="245746"/>
                </a:lnTo>
                <a:lnTo>
                  <a:pt x="245110" y="278129"/>
                </a:lnTo>
                <a:lnTo>
                  <a:pt x="187436" y="323389"/>
                </a:lnTo>
                <a:lnTo>
                  <a:pt x="111760" y="338454"/>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1" name="object 21"/>
          <p:cNvSpPr txBox="1"/>
          <p:nvPr/>
        </p:nvSpPr>
        <p:spPr>
          <a:xfrm>
            <a:off x="535940" y="1555521"/>
            <a:ext cx="7693660" cy="2369238"/>
          </a:xfrm>
          <a:prstGeom prst="rect">
            <a:avLst/>
          </a:prstGeom>
        </p:spPr>
        <p:txBody>
          <a:bodyPr vert="horz" wrap="square" lIns="0" tIns="88900" rIns="0" bIns="0" rtlCol="0">
            <a:spAutoFit/>
          </a:bodyPr>
          <a:lstStyle/>
          <a:p>
            <a:pPr marL="287020" indent="-274320">
              <a:lnSpc>
                <a:spcPct val="150000"/>
              </a:lnSpc>
              <a:spcBef>
                <a:spcPts val="700"/>
              </a:spcBef>
              <a:buClr>
                <a:srgbClr val="B03E9A"/>
              </a:buClr>
              <a:buSzPct val="73214"/>
              <a:tabLst>
                <a:tab pos="287020" algn="l"/>
              </a:tabLst>
            </a:pPr>
            <a:r>
              <a:rPr lang="en-US" sz="3200" spc="-20" dirty="0">
                <a:latin typeface="Trebuchet MS"/>
                <a:cs typeface="Trebuchet MS"/>
              </a:rPr>
              <a:t>1. </a:t>
            </a:r>
            <a:r>
              <a:rPr sz="3200" spc="-20">
                <a:latin typeface="Trebuchet MS"/>
                <a:cs typeface="Trebuchet MS"/>
              </a:rPr>
              <a:t>Promotion </a:t>
            </a:r>
            <a:r>
              <a:rPr sz="3200" spc="-10" dirty="0">
                <a:latin typeface="Trebuchet MS"/>
                <a:cs typeface="Trebuchet MS"/>
              </a:rPr>
              <a:t>and </a:t>
            </a:r>
            <a:r>
              <a:rPr sz="3200" spc="-5" dirty="0">
                <a:latin typeface="Trebuchet MS"/>
                <a:cs typeface="Trebuchet MS"/>
              </a:rPr>
              <a:t>Development</a:t>
            </a:r>
            <a:r>
              <a:rPr sz="3200" spc="40" dirty="0">
                <a:latin typeface="Trebuchet MS"/>
                <a:cs typeface="Trebuchet MS"/>
              </a:rPr>
              <a:t> </a:t>
            </a:r>
            <a:r>
              <a:rPr sz="3200" spc="-10" dirty="0">
                <a:latin typeface="Trebuchet MS"/>
                <a:cs typeface="Trebuchet MS"/>
              </a:rPr>
              <a:t>Function</a:t>
            </a:r>
            <a:endParaRPr sz="3200">
              <a:latin typeface="Trebuchet MS"/>
              <a:cs typeface="Trebuchet MS"/>
            </a:endParaRPr>
          </a:p>
          <a:p>
            <a:pPr marL="287020" indent="-274320">
              <a:lnSpc>
                <a:spcPct val="150000"/>
              </a:lnSpc>
              <a:spcBef>
                <a:spcPts val="600"/>
              </a:spcBef>
              <a:buClr>
                <a:srgbClr val="B03E9A"/>
              </a:buClr>
              <a:buSzPct val="73214"/>
              <a:tabLst>
                <a:tab pos="287020" algn="l"/>
              </a:tabLst>
            </a:pPr>
            <a:r>
              <a:rPr lang="en-US" sz="3200" spc="-20" dirty="0">
                <a:latin typeface="Trebuchet MS"/>
                <a:cs typeface="Trebuchet MS"/>
              </a:rPr>
              <a:t>2. </a:t>
            </a:r>
            <a:r>
              <a:rPr sz="3200" spc="-20">
                <a:latin typeface="Trebuchet MS"/>
                <a:cs typeface="Trebuchet MS"/>
              </a:rPr>
              <a:t>Regulatory</a:t>
            </a:r>
            <a:r>
              <a:rPr sz="3200" spc="-25">
                <a:latin typeface="Trebuchet MS"/>
                <a:cs typeface="Trebuchet MS"/>
              </a:rPr>
              <a:t> </a:t>
            </a:r>
            <a:r>
              <a:rPr sz="3200" spc="-10" dirty="0">
                <a:latin typeface="Trebuchet MS"/>
                <a:cs typeface="Trebuchet MS"/>
              </a:rPr>
              <a:t>Function</a:t>
            </a:r>
            <a:endParaRPr sz="3200">
              <a:latin typeface="Trebuchet MS"/>
              <a:cs typeface="Trebuchet MS"/>
            </a:endParaRPr>
          </a:p>
          <a:p>
            <a:pPr marL="287020" indent="-274320">
              <a:lnSpc>
                <a:spcPct val="150000"/>
              </a:lnSpc>
              <a:spcBef>
                <a:spcPts val="600"/>
              </a:spcBef>
              <a:buClr>
                <a:srgbClr val="B03E9A"/>
              </a:buClr>
              <a:buSzPct val="73214"/>
              <a:tabLst>
                <a:tab pos="287020" algn="l"/>
              </a:tabLst>
            </a:pPr>
            <a:r>
              <a:rPr lang="en-US" sz="3200" spc="-10" dirty="0">
                <a:latin typeface="Trebuchet MS"/>
                <a:cs typeface="Trebuchet MS"/>
              </a:rPr>
              <a:t>3. </a:t>
            </a:r>
            <a:r>
              <a:rPr sz="3200" spc="-10">
                <a:latin typeface="Trebuchet MS"/>
                <a:cs typeface="Trebuchet MS"/>
              </a:rPr>
              <a:t>Financing</a:t>
            </a:r>
            <a:r>
              <a:rPr sz="3200" spc="35">
                <a:latin typeface="Trebuchet MS"/>
                <a:cs typeface="Trebuchet MS"/>
              </a:rPr>
              <a:t> </a:t>
            </a:r>
            <a:r>
              <a:rPr sz="3200" spc="-10" dirty="0">
                <a:latin typeface="Trebuchet MS"/>
                <a:cs typeface="Trebuchet MS"/>
              </a:rPr>
              <a:t>Function</a:t>
            </a:r>
            <a:endParaRPr sz="3200">
              <a:latin typeface="Trebuchet MS"/>
              <a:cs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4088" y="476376"/>
            <a:ext cx="6961428"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431159" y="577087"/>
            <a:ext cx="85725" cy="122555"/>
          </a:xfrm>
          <a:custGeom>
            <a:avLst/>
            <a:gdLst/>
            <a:ahLst/>
            <a:cxnLst/>
            <a:rect l="l" t="t" r="r" b="b"/>
            <a:pathLst>
              <a:path w="85725" h="122554">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4" name="object 4"/>
          <p:cNvSpPr/>
          <p:nvPr/>
        </p:nvSpPr>
        <p:spPr>
          <a:xfrm>
            <a:off x="964107" y="529336"/>
            <a:ext cx="109613" cy="969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146672" y="527050"/>
            <a:ext cx="113411" cy="116586"/>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93839" y="527050"/>
            <a:ext cx="113398" cy="116586"/>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4416171" y="526795"/>
            <a:ext cx="149987" cy="232155"/>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3987927" y="526795"/>
            <a:ext cx="149987" cy="232155"/>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5805932" y="526161"/>
            <a:ext cx="175259" cy="238632"/>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2669539" y="526161"/>
            <a:ext cx="175259" cy="238632"/>
          </a:xfrm>
          <a:prstGeom prst="rect">
            <a:avLst/>
          </a:prstGeom>
          <a:blipFill>
            <a:blip r:embed="rId8" cstate="print"/>
            <a:stretch>
              <a:fillRect/>
            </a:stretch>
          </a:blipFill>
        </p:spPr>
        <p:txBody>
          <a:bodyPr wrap="square" lIns="0" tIns="0" rIns="0" bIns="0" rtlCol="0"/>
          <a:lstStyle/>
          <a:p>
            <a:endParaRPr/>
          </a:p>
        </p:txBody>
      </p:sp>
      <p:sp>
        <p:nvSpPr>
          <p:cNvPr id="11" name="object 11"/>
          <p:cNvSpPr/>
          <p:nvPr/>
        </p:nvSpPr>
        <p:spPr>
          <a:xfrm>
            <a:off x="1907539" y="526161"/>
            <a:ext cx="175259" cy="238632"/>
          </a:xfrm>
          <a:prstGeom prst="rect">
            <a:avLst/>
          </a:prstGeom>
          <a:blipFill>
            <a:blip r:embed="rId8" cstate="print"/>
            <a:stretch>
              <a:fillRect/>
            </a:stretch>
          </a:blipFill>
        </p:spPr>
        <p:txBody>
          <a:bodyPr wrap="square" lIns="0" tIns="0" rIns="0" bIns="0" rtlCol="0"/>
          <a:lstStyle/>
          <a:p>
            <a:endParaRPr/>
          </a:p>
        </p:txBody>
      </p:sp>
      <p:sp>
        <p:nvSpPr>
          <p:cNvPr id="12" name="object 12"/>
          <p:cNvSpPr/>
          <p:nvPr/>
        </p:nvSpPr>
        <p:spPr>
          <a:xfrm>
            <a:off x="1226324" y="526161"/>
            <a:ext cx="175247" cy="238632"/>
          </a:xfrm>
          <a:prstGeom prst="rect">
            <a:avLst/>
          </a:prstGeom>
          <a:blipFill>
            <a:blip r:embed="rId9" cstate="print"/>
            <a:stretch>
              <a:fillRect/>
            </a:stretch>
          </a:blipFill>
        </p:spPr>
        <p:txBody>
          <a:bodyPr wrap="square" lIns="0" tIns="0" rIns="0" bIns="0" rtlCol="0"/>
          <a:lstStyle/>
          <a:p>
            <a:endParaRPr/>
          </a:p>
        </p:txBody>
      </p:sp>
      <p:sp>
        <p:nvSpPr>
          <p:cNvPr id="13" name="object 13"/>
          <p:cNvSpPr/>
          <p:nvPr/>
        </p:nvSpPr>
        <p:spPr>
          <a:xfrm>
            <a:off x="7290054" y="482219"/>
            <a:ext cx="275590" cy="327025"/>
          </a:xfrm>
          <a:custGeom>
            <a:avLst/>
            <a:gdLst/>
            <a:ahLst/>
            <a:cxnLst/>
            <a:rect l="l" t="t" r="r" b="b"/>
            <a:pathLst>
              <a:path w="275590" h="327025">
                <a:moveTo>
                  <a:pt x="9398" y="0"/>
                </a:moveTo>
                <a:lnTo>
                  <a:pt x="275463" y="0"/>
                </a:lnTo>
                <a:lnTo>
                  <a:pt x="265938" y="50926"/>
                </a:lnTo>
                <a:lnTo>
                  <a:pt x="162814" y="50926"/>
                </a:lnTo>
                <a:lnTo>
                  <a:pt x="112268" y="327025"/>
                </a:lnTo>
                <a:lnTo>
                  <a:pt x="53594" y="327025"/>
                </a:lnTo>
                <a:lnTo>
                  <a:pt x="104013" y="50926"/>
                </a:lnTo>
                <a:lnTo>
                  <a:pt x="0" y="50926"/>
                </a:lnTo>
                <a:lnTo>
                  <a:pt x="9398"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6955281" y="482219"/>
            <a:ext cx="297815" cy="331470"/>
          </a:xfrm>
          <a:custGeom>
            <a:avLst/>
            <a:gdLst/>
            <a:ahLst/>
            <a:cxnLst/>
            <a:rect l="l" t="t" r="r" b="b"/>
            <a:pathLst>
              <a:path w="297815" h="331469">
                <a:moveTo>
                  <a:pt x="60071" y="0"/>
                </a:moveTo>
                <a:lnTo>
                  <a:pt x="86868" y="0"/>
                </a:lnTo>
                <a:lnTo>
                  <a:pt x="204977" y="202691"/>
                </a:lnTo>
                <a:lnTo>
                  <a:pt x="240411" y="0"/>
                </a:lnTo>
                <a:lnTo>
                  <a:pt x="297815" y="0"/>
                </a:lnTo>
                <a:lnTo>
                  <a:pt x="236854"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6681723" y="482219"/>
            <a:ext cx="271145" cy="327025"/>
          </a:xfrm>
          <a:custGeom>
            <a:avLst/>
            <a:gdLst/>
            <a:ahLst/>
            <a:cxnLst/>
            <a:rect l="l" t="t" r="r" b="b"/>
            <a:pathLst>
              <a:path w="271145" h="327025">
                <a:moveTo>
                  <a:pt x="60325" y="0"/>
                </a:moveTo>
                <a:lnTo>
                  <a:pt x="270891" y="0"/>
                </a:lnTo>
                <a:lnTo>
                  <a:pt x="261239" y="50926"/>
                </a:lnTo>
                <a:lnTo>
                  <a:pt x="110490" y="50926"/>
                </a:lnTo>
                <a:lnTo>
                  <a:pt x="96900" y="126110"/>
                </a:lnTo>
                <a:lnTo>
                  <a:pt x="204977" y="126110"/>
                </a:lnTo>
                <a:lnTo>
                  <a:pt x="195833" y="174751"/>
                </a:lnTo>
                <a:lnTo>
                  <a:pt x="87756" y="174751"/>
                </a:lnTo>
                <a:lnTo>
                  <a:pt x="69469"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6309105" y="482219"/>
            <a:ext cx="338455" cy="331470"/>
          </a:xfrm>
          <a:custGeom>
            <a:avLst/>
            <a:gdLst/>
            <a:ahLst/>
            <a:cxnLst/>
            <a:rect l="l" t="t" r="r" b="b"/>
            <a:pathLst>
              <a:path w="338454" h="331469">
                <a:moveTo>
                  <a:pt x="121539" y="0"/>
                </a:moveTo>
                <a:lnTo>
                  <a:pt x="154051" y="0"/>
                </a:lnTo>
                <a:lnTo>
                  <a:pt x="187071" y="207390"/>
                </a:lnTo>
                <a:lnTo>
                  <a:pt x="295148" y="0"/>
                </a:lnTo>
                <a:lnTo>
                  <a:pt x="328675" y="0"/>
                </a:lnTo>
                <a:lnTo>
                  <a:pt x="338074" y="327025"/>
                </a:lnTo>
                <a:lnTo>
                  <a:pt x="280416" y="327025"/>
                </a:lnTo>
                <a:lnTo>
                  <a:pt x="276605" y="149986"/>
                </a:lnTo>
                <a:lnTo>
                  <a:pt x="177292" y="331469"/>
                </a:lnTo>
                <a:lnTo>
                  <a:pt x="156972" y="331469"/>
                </a:lnTo>
                <a:lnTo>
                  <a:pt x="124587" y="148208"/>
                </a:lnTo>
                <a:lnTo>
                  <a:pt x="56134" y="327025"/>
                </a:lnTo>
                <a:lnTo>
                  <a:pt x="0" y="327025"/>
                </a:lnTo>
                <a:lnTo>
                  <a:pt x="121539"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5494782" y="482219"/>
            <a:ext cx="215900" cy="327025"/>
          </a:xfrm>
          <a:custGeom>
            <a:avLst/>
            <a:gdLst/>
            <a:ahLst/>
            <a:cxnLst/>
            <a:rect l="l" t="t" r="r" b="b"/>
            <a:pathLst>
              <a:path w="215900" h="327025">
                <a:moveTo>
                  <a:pt x="60070" y="0"/>
                </a:moveTo>
                <a:lnTo>
                  <a:pt x="118617" y="0"/>
                </a:lnTo>
                <a:lnTo>
                  <a:pt x="67944" y="276097"/>
                </a:lnTo>
                <a:lnTo>
                  <a:pt x="215645" y="276097"/>
                </a:lnTo>
                <a:lnTo>
                  <a:pt x="206375"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5221732"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4953127" y="482219"/>
            <a:ext cx="281305" cy="331470"/>
          </a:xfrm>
          <a:custGeom>
            <a:avLst/>
            <a:gdLst/>
            <a:ahLst/>
            <a:cxnLst/>
            <a:rect l="l" t="t" r="r" b="b"/>
            <a:pathLst>
              <a:path w="281304" h="331469">
                <a:moveTo>
                  <a:pt x="0" y="0"/>
                </a:moveTo>
                <a:lnTo>
                  <a:pt x="62102" y="0"/>
                </a:lnTo>
                <a:lnTo>
                  <a:pt x="101092" y="216915"/>
                </a:lnTo>
                <a:lnTo>
                  <a:pt x="215900" y="0"/>
                </a:lnTo>
                <a:lnTo>
                  <a:pt x="280797" y="0"/>
                </a:lnTo>
                <a:lnTo>
                  <a:pt x="97282" y="331469"/>
                </a:lnTo>
                <a:lnTo>
                  <a:pt x="65659" y="331469"/>
                </a:lnTo>
                <a:lnTo>
                  <a:pt x="0"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4638040"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4" y="174751"/>
                </a:lnTo>
                <a:lnTo>
                  <a:pt x="87757" y="174751"/>
                </a:lnTo>
                <a:lnTo>
                  <a:pt x="69469"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3620770" y="482219"/>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2921254" y="482219"/>
            <a:ext cx="297815" cy="331470"/>
          </a:xfrm>
          <a:custGeom>
            <a:avLst/>
            <a:gdLst/>
            <a:ahLst/>
            <a:cxnLst/>
            <a:rect l="l" t="t" r="r" b="b"/>
            <a:pathLst>
              <a:path w="297814" h="331469">
                <a:moveTo>
                  <a:pt x="60070" y="0"/>
                </a:moveTo>
                <a:lnTo>
                  <a:pt x="86868" y="0"/>
                </a:lnTo>
                <a:lnTo>
                  <a:pt x="204977" y="202691"/>
                </a:lnTo>
                <a:lnTo>
                  <a:pt x="240410" y="0"/>
                </a:lnTo>
                <a:lnTo>
                  <a:pt x="297814" y="0"/>
                </a:lnTo>
                <a:lnTo>
                  <a:pt x="236854" y="331469"/>
                </a:lnTo>
                <a:lnTo>
                  <a:pt x="214248" y="331469"/>
                </a:lnTo>
                <a:lnTo>
                  <a:pt x="93725" y="120141"/>
                </a:lnTo>
                <a:lnTo>
                  <a:pt x="57531"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2476754" y="482219"/>
            <a:ext cx="118745" cy="327025"/>
          </a:xfrm>
          <a:custGeom>
            <a:avLst/>
            <a:gdLst/>
            <a:ahLst/>
            <a:cxnLst/>
            <a:rect l="l" t="t" r="r" b="b"/>
            <a:pathLst>
              <a:path w="118744" h="327025">
                <a:moveTo>
                  <a:pt x="60070" y="0"/>
                </a:moveTo>
                <a:lnTo>
                  <a:pt x="118490" y="0"/>
                </a:lnTo>
                <a:lnTo>
                  <a:pt x="58293"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2192273" y="4822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1462786" y="482219"/>
            <a:ext cx="338455" cy="331470"/>
          </a:xfrm>
          <a:custGeom>
            <a:avLst/>
            <a:gdLst/>
            <a:ahLst/>
            <a:cxnLst/>
            <a:rect l="l" t="t" r="r" b="b"/>
            <a:pathLst>
              <a:path w="338455" h="331469">
                <a:moveTo>
                  <a:pt x="121538" y="0"/>
                </a:moveTo>
                <a:lnTo>
                  <a:pt x="154050" y="0"/>
                </a:lnTo>
                <a:lnTo>
                  <a:pt x="187070" y="207390"/>
                </a:lnTo>
                <a:lnTo>
                  <a:pt x="295147" y="0"/>
                </a:lnTo>
                <a:lnTo>
                  <a:pt x="328675" y="0"/>
                </a:lnTo>
                <a:lnTo>
                  <a:pt x="338074" y="327025"/>
                </a:lnTo>
                <a:lnTo>
                  <a:pt x="280415" y="327025"/>
                </a:lnTo>
                <a:lnTo>
                  <a:pt x="276606" y="149986"/>
                </a:lnTo>
                <a:lnTo>
                  <a:pt x="177291" y="331469"/>
                </a:lnTo>
                <a:lnTo>
                  <a:pt x="156972" y="331469"/>
                </a:lnTo>
                <a:lnTo>
                  <a:pt x="124586" y="148208"/>
                </a:lnTo>
                <a:lnTo>
                  <a:pt x="56133" y="327025"/>
                </a:lnTo>
                <a:lnTo>
                  <a:pt x="0" y="327025"/>
                </a:lnTo>
                <a:lnTo>
                  <a:pt x="121538"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871232" y="478790"/>
            <a:ext cx="259715" cy="330835"/>
          </a:xfrm>
          <a:custGeom>
            <a:avLst/>
            <a:gdLst/>
            <a:ahLst/>
            <a:cxnLst/>
            <a:rect l="l" t="t" r="r" b="b"/>
            <a:pathLst>
              <a:path w="259715" h="330834">
                <a:moveTo>
                  <a:pt x="145338" y="0"/>
                </a:moveTo>
                <a:lnTo>
                  <a:pt x="192693" y="5127"/>
                </a:lnTo>
                <a:lnTo>
                  <a:pt x="228942" y="20447"/>
                </a:lnTo>
                <a:lnTo>
                  <a:pt x="257719" y="61327"/>
                </a:lnTo>
                <a:lnTo>
                  <a:pt x="259638" y="79501"/>
                </a:lnTo>
                <a:lnTo>
                  <a:pt x="258236" y="98480"/>
                </a:lnTo>
                <a:lnTo>
                  <a:pt x="237197" y="147700"/>
                </a:lnTo>
                <a:lnTo>
                  <a:pt x="195072" y="179830"/>
                </a:lnTo>
                <a:lnTo>
                  <a:pt x="177266" y="185547"/>
                </a:lnTo>
                <a:lnTo>
                  <a:pt x="250266" y="330454"/>
                </a:lnTo>
                <a:lnTo>
                  <a:pt x="184848" y="330454"/>
                </a:lnTo>
                <a:lnTo>
                  <a:pt x="122339" y="195199"/>
                </a:lnTo>
                <a:lnTo>
                  <a:pt x="114316" y="195010"/>
                </a:lnTo>
                <a:lnTo>
                  <a:pt x="105430" y="194643"/>
                </a:lnTo>
                <a:lnTo>
                  <a:pt x="95680" y="194109"/>
                </a:lnTo>
                <a:lnTo>
                  <a:pt x="85064" y="193421"/>
                </a:lnTo>
                <a:lnTo>
                  <a:pt x="59829" y="330454"/>
                </a:lnTo>
                <a:lnTo>
                  <a:pt x="0" y="330454"/>
                </a:lnTo>
                <a:lnTo>
                  <a:pt x="59829" y="3429"/>
                </a:lnTo>
                <a:lnTo>
                  <a:pt x="89619" y="1928"/>
                </a:lnTo>
                <a:lnTo>
                  <a:pt x="113799" y="857"/>
                </a:lnTo>
                <a:lnTo>
                  <a:pt x="132372" y="214"/>
                </a:lnTo>
                <a:lnTo>
                  <a:pt x="145338"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6057010" y="477773"/>
            <a:ext cx="262890" cy="331470"/>
          </a:xfrm>
          <a:custGeom>
            <a:avLst/>
            <a:gdLst/>
            <a:ahLst/>
            <a:cxnLst/>
            <a:rect l="l" t="t" r="r" b="b"/>
            <a:pathLst>
              <a:path w="262889" h="331470">
                <a:moveTo>
                  <a:pt x="132841" y="0"/>
                </a:moveTo>
                <a:lnTo>
                  <a:pt x="189535" y="6096"/>
                </a:lnTo>
                <a:lnTo>
                  <a:pt x="230060" y="24384"/>
                </a:lnTo>
                <a:lnTo>
                  <a:pt x="254392" y="54863"/>
                </a:lnTo>
                <a:lnTo>
                  <a:pt x="262509" y="97536"/>
                </a:lnTo>
                <a:lnTo>
                  <a:pt x="260036" y="123511"/>
                </a:lnTo>
                <a:lnTo>
                  <a:pt x="240327" y="166651"/>
                </a:lnTo>
                <a:lnTo>
                  <a:pt x="201967" y="197510"/>
                </a:lnTo>
                <a:lnTo>
                  <a:pt x="150862" y="213183"/>
                </a:lnTo>
                <a:lnTo>
                  <a:pt x="120903" y="215137"/>
                </a:lnTo>
                <a:lnTo>
                  <a:pt x="110928" y="214899"/>
                </a:lnTo>
                <a:lnTo>
                  <a:pt x="101012" y="214185"/>
                </a:lnTo>
                <a:lnTo>
                  <a:pt x="91168" y="212994"/>
                </a:lnTo>
                <a:lnTo>
                  <a:pt x="81406" y="211327"/>
                </a:lnTo>
                <a:lnTo>
                  <a:pt x="59309" y="331470"/>
                </a:lnTo>
                <a:lnTo>
                  <a:pt x="0" y="331470"/>
                </a:lnTo>
                <a:lnTo>
                  <a:pt x="61594" y="4825"/>
                </a:lnTo>
                <a:lnTo>
                  <a:pt x="83550" y="2732"/>
                </a:lnTo>
                <a:lnTo>
                  <a:pt x="102743" y="1222"/>
                </a:lnTo>
                <a:lnTo>
                  <a:pt x="119173" y="307"/>
                </a:lnTo>
                <a:lnTo>
                  <a:pt x="132841"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3307588" y="477773"/>
            <a:ext cx="287020" cy="331470"/>
          </a:xfrm>
          <a:custGeom>
            <a:avLst/>
            <a:gdLst/>
            <a:ahLst/>
            <a:cxnLst/>
            <a:rect l="l" t="t" r="r" b="b"/>
            <a:pathLst>
              <a:path w="287020" h="331470">
                <a:moveTo>
                  <a:pt x="198627" y="0"/>
                </a:moveTo>
                <a:lnTo>
                  <a:pt x="219328" y="0"/>
                </a:lnTo>
                <a:lnTo>
                  <a:pt x="286638" y="331470"/>
                </a:lnTo>
                <a:lnTo>
                  <a:pt x="226060" y="331470"/>
                </a:lnTo>
                <a:lnTo>
                  <a:pt x="215773"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604088" y="477773"/>
            <a:ext cx="262890" cy="331470"/>
          </a:xfrm>
          <a:custGeom>
            <a:avLst/>
            <a:gdLst/>
            <a:ahLst/>
            <a:cxnLst/>
            <a:rect l="l" t="t" r="r" b="b"/>
            <a:pathLst>
              <a:path w="262890" h="331470">
                <a:moveTo>
                  <a:pt x="132829" y="0"/>
                </a:moveTo>
                <a:lnTo>
                  <a:pt x="189577" y="6096"/>
                </a:lnTo>
                <a:lnTo>
                  <a:pt x="230109" y="24384"/>
                </a:lnTo>
                <a:lnTo>
                  <a:pt x="254428" y="54863"/>
                </a:lnTo>
                <a:lnTo>
                  <a:pt x="262534" y="97536"/>
                </a:lnTo>
                <a:lnTo>
                  <a:pt x="260072" y="123511"/>
                </a:lnTo>
                <a:lnTo>
                  <a:pt x="240374" y="166651"/>
                </a:lnTo>
                <a:lnTo>
                  <a:pt x="201976" y="197510"/>
                </a:lnTo>
                <a:lnTo>
                  <a:pt x="150912" y="213183"/>
                </a:lnTo>
                <a:lnTo>
                  <a:pt x="121005" y="215137"/>
                </a:lnTo>
                <a:lnTo>
                  <a:pt x="110999" y="214899"/>
                </a:lnTo>
                <a:lnTo>
                  <a:pt x="101077" y="214185"/>
                </a:lnTo>
                <a:lnTo>
                  <a:pt x="91239" y="212994"/>
                </a:lnTo>
                <a:lnTo>
                  <a:pt x="81483" y="211327"/>
                </a:lnTo>
                <a:lnTo>
                  <a:pt x="59385" y="331470"/>
                </a:lnTo>
                <a:lnTo>
                  <a:pt x="0" y="331470"/>
                </a:lnTo>
                <a:lnTo>
                  <a:pt x="61620" y="4825"/>
                </a:lnTo>
                <a:lnTo>
                  <a:pt x="83565" y="2732"/>
                </a:lnTo>
                <a:lnTo>
                  <a:pt x="102749" y="1222"/>
                </a:lnTo>
                <a:lnTo>
                  <a:pt x="119170" y="307"/>
                </a:lnTo>
                <a:lnTo>
                  <a:pt x="132829"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4348734" y="477012"/>
            <a:ext cx="277495" cy="332740"/>
          </a:xfrm>
          <a:custGeom>
            <a:avLst/>
            <a:gdLst/>
            <a:ahLst/>
            <a:cxnLst/>
            <a:rect l="l" t="t" r="r" b="b"/>
            <a:pathLst>
              <a:path w="277495" h="332740">
                <a:moveTo>
                  <a:pt x="120776" y="0"/>
                </a:moveTo>
                <a:lnTo>
                  <a:pt x="187102" y="8556"/>
                </a:lnTo>
                <a:lnTo>
                  <a:pt x="236474" y="34162"/>
                </a:lnTo>
                <a:lnTo>
                  <a:pt x="267049" y="76009"/>
                </a:lnTo>
                <a:lnTo>
                  <a:pt x="277240" y="133096"/>
                </a:lnTo>
                <a:lnTo>
                  <a:pt x="273861" y="176242"/>
                </a:lnTo>
                <a:lnTo>
                  <a:pt x="263731" y="214804"/>
                </a:lnTo>
                <a:lnTo>
                  <a:pt x="223265" y="278129"/>
                </a:lnTo>
                <a:lnTo>
                  <a:pt x="160178" y="318706"/>
                </a:lnTo>
                <a:lnTo>
                  <a:pt x="121860" y="328850"/>
                </a:lnTo>
                <a:lnTo>
                  <a:pt x="78993" y="332232"/>
                </a:lnTo>
                <a:lnTo>
                  <a:pt x="0" y="332232"/>
                </a:lnTo>
                <a:lnTo>
                  <a:pt x="59562" y="5841"/>
                </a:lnTo>
                <a:lnTo>
                  <a:pt x="106247" y="377"/>
                </a:lnTo>
                <a:lnTo>
                  <a:pt x="120776" y="0"/>
                </a:lnTo>
                <a:close/>
              </a:path>
            </a:pathLst>
          </a:custGeom>
          <a:ln w="3175">
            <a:solidFill>
              <a:srgbClr val="58134A"/>
            </a:solidFill>
          </a:ln>
        </p:spPr>
        <p:txBody>
          <a:bodyPr wrap="square" lIns="0" tIns="0" rIns="0" bIns="0" rtlCol="0"/>
          <a:lstStyle/>
          <a:p>
            <a:endParaRPr/>
          </a:p>
        </p:txBody>
      </p:sp>
      <p:sp>
        <p:nvSpPr>
          <p:cNvPr id="31" name="object 31"/>
          <p:cNvSpPr/>
          <p:nvPr/>
        </p:nvSpPr>
        <p:spPr>
          <a:xfrm>
            <a:off x="3920490" y="477012"/>
            <a:ext cx="277495" cy="332740"/>
          </a:xfrm>
          <a:custGeom>
            <a:avLst/>
            <a:gdLst/>
            <a:ahLst/>
            <a:cxnLst/>
            <a:rect l="l" t="t" r="r" b="b"/>
            <a:pathLst>
              <a:path w="277495" h="332740">
                <a:moveTo>
                  <a:pt x="120776" y="0"/>
                </a:moveTo>
                <a:lnTo>
                  <a:pt x="187102" y="8556"/>
                </a:lnTo>
                <a:lnTo>
                  <a:pt x="236474" y="34162"/>
                </a:lnTo>
                <a:lnTo>
                  <a:pt x="267049" y="76009"/>
                </a:lnTo>
                <a:lnTo>
                  <a:pt x="277240" y="133096"/>
                </a:lnTo>
                <a:lnTo>
                  <a:pt x="273861" y="176242"/>
                </a:lnTo>
                <a:lnTo>
                  <a:pt x="263731" y="214804"/>
                </a:lnTo>
                <a:lnTo>
                  <a:pt x="223265" y="278129"/>
                </a:lnTo>
                <a:lnTo>
                  <a:pt x="160178" y="318706"/>
                </a:lnTo>
                <a:lnTo>
                  <a:pt x="121860" y="328850"/>
                </a:lnTo>
                <a:lnTo>
                  <a:pt x="78994" y="332232"/>
                </a:lnTo>
                <a:lnTo>
                  <a:pt x="0" y="332232"/>
                </a:lnTo>
                <a:lnTo>
                  <a:pt x="59562" y="5841"/>
                </a:lnTo>
                <a:lnTo>
                  <a:pt x="106247" y="377"/>
                </a:lnTo>
                <a:lnTo>
                  <a:pt x="120776"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5746622" y="476376"/>
            <a:ext cx="294005" cy="338455"/>
          </a:xfrm>
          <a:custGeom>
            <a:avLst/>
            <a:gdLst/>
            <a:ahLst/>
            <a:cxnLst/>
            <a:rect l="l" t="t" r="r" b="b"/>
            <a:pathLst>
              <a:path w="294004"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33" name="object 33"/>
          <p:cNvSpPr/>
          <p:nvPr/>
        </p:nvSpPr>
        <p:spPr>
          <a:xfrm>
            <a:off x="2610230" y="476376"/>
            <a:ext cx="294005" cy="338455"/>
          </a:xfrm>
          <a:custGeom>
            <a:avLst/>
            <a:gdLst/>
            <a:ahLst/>
            <a:cxnLst/>
            <a:rect l="l" t="t" r="r" b="b"/>
            <a:pathLst>
              <a:path w="294005"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34" name="object 34"/>
          <p:cNvSpPr/>
          <p:nvPr/>
        </p:nvSpPr>
        <p:spPr>
          <a:xfrm>
            <a:off x="1848230" y="476376"/>
            <a:ext cx="294005" cy="338455"/>
          </a:xfrm>
          <a:custGeom>
            <a:avLst/>
            <a:gdLst/>
            <a:ahLst/>
            <a:cxnLst/>
            <a:rect l="l" t="t" r="r" b="b"/>
            <a:pathLst>
              <a:path w="294005"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57" y="15509"/>
                </a:lnTo>
                <a:lnTo>
                  <a:pt x="171576" y="0"/>
                </a:lnTo>
                <a:close/>
              </a:path>
            </a:pathLst>
          </a:custGeom>
          <a:ln w="3175">
            <a:solidFill>
              <a:srgbClr val="58134A"/>
            </a:solidFill>
          </a:ln>
        </p:spPr>
        <p:txBody>
          <a:bodyPr wrap="square" lIns="0" tIns="0" rIns="0" bIns="0" rtlCol="0"/>
          <a:lstStyle/>
          <a:p>
            <a:endParaRPr/>
          </a:p>
        </p:txBody>
      </p:sp>
      <p:sp>
        <p:nvSpPr>
          <p:cNvPr id="35" name="object 35"/>
          <p:cNvSpPr/>
          <p:nvPr/>
        </p:nvSpPr>
        <p:spPr>
          <a:xfrm>
            <a:off x="1166939" y="476376"/>
            <a:ext cx="294005" cy="338455"/>
          </a:xfrm>
          <a:custGeom>
            <a:avLst/>
            <a:gdLst/>
            <a:ahLst/>
            <a:cxnLst/>
            <a:rect l="l" t="t" r="r" b="b"/>
            <a:pathLst>
              <a:path w="294005" h="338455">
                <a:moveTo>
                  <a:pt x="171640" y="0"/>
                </a:moveTo>
                <a:lnTo>
                  <a:pt x="223615" y="7794"/>
                </a:lnTo>
                <a:lnTo>
                  <a:pt x="262064" y="31114"/>
                </a:lnTo>
                <a:lnTo>
                  <a:pt x="285892" y="69246"/>
                </a:lnTo>
                <a:lnTo>
                  <a:pt x="293814" y="121285"/>
                </a:lnTo>
                <a:lnTo>
                  <a:pt x="290768" y="167312"/>
                </a:lnTo>
                <a:lnTo>
                  <a:pt x="281638" y="208803"/>
                </a:lnTo>
                <a:lnTo>
                  <a:pt x="266436" y="245746"/>
                </a:lnTo>
                <a:lnTo>
                  <a:pt x="245173" y="278130"/>
                </a:lnTo>
                <a:lnTo>
                  <a:pt x="187451" y="323389"/>
                </a:lnTo>
                <a:lnTo>
                  <a:pt x="111823" y="338455"/>
                </a:lnTo>
                <a:lnTo>
                  <a:pt x="87301" y="336266"/>
                </a:lnTo>
                <a:lnTo>
                  <a:pt x="46401" y="318791"/>
                </a:lnTo>
                <a:lnTo>
                  <a:pt x="16887" y="284620"/>
                </a:lnTo>
                <a:lnTo>
                  <a:pt x="1876" y="238468"/>
                </a:lnTo>
                <a:lnTo>
                  <a:pt x="0" y="211200"/>
                </a:lnTo>
                <a:lnTo>
                  <a:pt x="2978" y="169150"/>
                </a:lnTo>
                <a:lnTo>
                  <a:pt x="11915" y="130254"/>
                </a:lnTo>
                <a:lnTo>
                  <a:pt x="26810" y="94525"/>
                </a:lnTo>
                <a:lnTo>
                  <a:pt x="47663" y="61975"/>
                </a:lnTo>
                <a:lnTo>
                  <a:pt x="102469" y="15509"/>
                </a:lnTo>
                <a:lnTo>
                  <a:pt x="171640" y="0"/>
                </a:lnTo>
                <a:close/>
              </a:path>
            </a:pathLst>
          </a:custGeom>
          <a:ln w="3175">
            <a:solidFill>
              <a:srgbClr val="58134A"/>
            </a:solidFill>
          </a:ln>
        </p:spPr>
        <p:txBody>
          <a:bodyPr wrap="square" lIns="0" tIns="0" rIns="0" bIns="0" rtlCol="0"/>
          <a:lstStyle/>
          <a:p>
            <a:endParaRPr/>
          </a:p>
        </p:txBody>
      </p:sp>
      <p:sp>
        <p:nvSpPr>
          <p:cNvPr id="36" name="object 36"/>
          <p:cNvSpPr/>
          <p:nvPr/>
        </p:nvSpPr>
        <p:spPr>
          <a:xfrm>
            <a:off x="2978276" y="1025016"/>
            <a:ext cx="2214372" cy="338455"/>
          </a:xfrm>
          <a:prstGeom prst="rect">
            <a:avLst/>
          </a:prstGeom>
          <a:blipFill>
            <a:blip r:embed="rId10" cstate="print"/>
            <a:stretch>
              <a:fillRect/>
            </a:stretch>
          </a:blipFill>
        </p:spPr>
        <p:txBody>
          <a:bodyPr wrap="square" lIns="0" tIns="0" rIns="0" bIns="0" rtlCol="0"/>
          <a:lstStyle/>
          <a:p>
            <a:endParaRPr/>
          </a:p>
        </p:txBody>
      </p:sp>
      <p:sp>
        <p:nvSpPr>
          <p:cNvPr id="37" name="object 37"/>
          <p:cNvSpPr/>
          <p:nvPr/>
        </p:nvSpPr>
        <p:spPr>
          <a:xfrm>
            <a:off x="4643120" y="1074800"/>
            <a:ext cx="175259" cy="238633"/>
          </a:xfrm>
          <a:prstGeom prst="rect">
            <a:avLst/>
          </a:prstGeom>
          <a:blipFill>
            <a:blip r:embed="rId11" cstate="print"/>
            <a:stretch>
              <a:fillRect/>
            </a:stretch>
          </a:blipFill>
        </p:spPr>
        <p:txBody>
          <a:bodyPr wrap="square" lIns="0" tIns="0" rIns="0" bIns="0" rtlCol="0"/>
          <a:lstStyle/>
          <a:p>
            <a:endParaRPr/>
          </a:p>
        </p:txBody>
      </p:sp>
      <p:sp>
        <p:nvSpPr>
          <p:cNvPr id="38" name="object 38"/>
          <p:cNvSpPr/>
          <p:nvPr/>
        </p:nvSpPr>
        <p:spPr>
          <a:xfrm>
            <a:off x="4894834" y="1030858"/>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39" name="object 39"/>
          <p:cNvSpPr/>
          <p:nvPr/>
        </p:nvSpPr>
        <p:spPr>
          <a:xfrm>
            <a:off x="4450334" y="1030858"/>
            <a:ext cx="118745" cy="327025"/>
          </a:xfrm>
          <a:custGeom>
            <a:avLst/>
            <a:gdLst/>
            <a:ahLst/>
            <a:cxnLst/>
            <a:rect l="l" t="t" r="r" b="b"/>
            <a:pathLst>
              <a:path w="118745" h="327025">
                <a:moveTo>
                  <a:pt x="60070" y="0"/>
                </a:moveTo>
                <a:lnTo>
                  <a:pt x="118490"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0" name="object 40"/>
          <p:cNvSpPr/>
          <p:nvPr/>
        </p:nvSpPr>
        <p:spPr>
          <a:xfrm>
            <a:off x="4165853" y="1030858"/>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41" name="object 41"/>
          <p:cNvSpPr/>
          <p:nvPr/>
        </p:nvSpPr>
        <p:spPr>
          <a:xfrm>
            <a:off x="3550665" y="1030858"/>
            <a:ext cx="297815" cy="331470"/>
          </a:xfrm>
          <a:custGeom>
            <a:avLst/>
            <a:gdLst/>
            <a:ahLst/>
            <a:cxnLst/>
            <a:rect l="l" t="t" r="r" b="b"/>
            <a:pathLst>
              <a:path w="297814" h="331469">
                <a:moveTo>
                  <a:pt x="60071" y="0"/>
                </a:moveTo>
                <a:lnTo>
                  <a:pt x="86868" y="0"/>
                </a:lnTo>
                <a:lnTo>
                  <a:pt x="204978" y="202691"/>
                </a:lnTo>
                <a:lnTo>
                  <a:pt x="240411" y="0"/>
                </a:lnTo>
                <a:lnTo>
                  <a:pt x="297814"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2" name="object 42"/>
          <p:cNvSpPr/>
          <p:nvPr/>
        </p:nvSpPr>
        <p:spPr>
          <a:xfrm>
            <a:off x="3264789" y="1030858"/>
            <a:ext cx="286385" cy="332740"/>
          </a:xfrm>
          <a:custGeom>
            <a:avLst/>
            <a:gdLst/>
            <a:ahLst/>
            <a:cxnLst/>
            <a:rect l="l" t="t" r="r" b="b"/>
            <a:pathLst>
              <a:path w="286385" h="332740">
                <a:moveTo>
                  <a:pt x="43434" y="0"/>
                </a:moveTo>
                <a:lnTo>
                  <a:pt x="103377" y="0"/>
                </a:lnTo>
                <a:lnTo>
                  <a:pt x="61595" y="222757"/>
                </a:lnTo>
                <a:lnTo>
                  <a:pt x="60833" y="226821"/>
                </a:lnTo>
                <a:lnTo>
                  <a:pt x="60451" y="231012"/>
                </a:lnTo>
                <a:lnTo>
                  <a:pt x="60451" y="235457"/>
                </a:lnTo>
                <a:lnTo>
                  <a:pt x="81496" y="274935"/>
                </a:lnTo>
                <a:lnTo>
                  <a:pt x="111125" y="281686"/>
                </a:lnTo>
                <a:lnTo>
                  <a:pt x="125458" y="280664"/>
                </a:lnTo>
                <a:lnTo>
                  <a:pt x="160909" y="265429"/>
                </a:lnTo>
                <a:lnTo>
                  <a:pt x="182590" y="233515"/>
                </a:lnTo>
                <a:lnTo>
                  <a:pt x="226949" y="0"/>
                </a:lnTo>
                <a:lnTo>
                  <a:pt x="285876" y="0"/>
                </a:lnTo>
                <a:lnTo>
                  <a:pt x="244221" y="226313"/>
                </a:lnTo>
                <a:lnTo>
                  <a:pt x="227790" y="271160"/>
                </a:lnTo>
                <a:lnTo>
                  <a:pt x="197358" y="304673"/>
                </a:lnTo>
                <a:lnTo>
                  <a:pt x="155352" y="325643"/>
                </a:lnTo>
                <a:lnTo>
                  <a:pt x="104394" y="332613"/>
                </a:lnTo>
                <a:lnTo>
                  <a:pt x="82393" y="331229"/>
                </a:lnTo>
                <a:lnTo>
                  <a:pt x="44725" y="320129"/>
                </a:lnTo>
                <a:lnTo>
                  <a:pt x="7254" y="283972"/>
                </a:lnTo>
                <a:lnTo>
                  <a:pt x="0" y="249174"/>
                </a:lnTo>
                <a:lnTo>
                  <a:pt x="0" y="241173"/>
                </a:lnTo>
                <a:lnTo>
                  <a:pt x="762" y="232790"/>
                </a:lnTo>
                <a:lnTo>
                  <a:pt x="2412" y="223900"/>
                </a:lnTo>
                <a:lnTo>
                  <a:pt x="43434" y="0"/>
                </a:lnTo>
                <a:close/>
              </a:path>
            </a:pathLst>
          </a:custGeom>
          <a:ln w="3175">
            <a:solidFill>
              <a:srgbClr val="58134A"/>
            </a:solidFill>
          </a:ln>
        </p:spPr>
        <p:txBody>
          <a:bodyPr wrap="square" lIns="0" tIns="0" rIns="0" bIns="0" rtlCol="0"/>
          <a:lstStyle/>
          <a:p>
            <a:endParaRPr/>
          </a:p>
        </p:txBody>
      </p:sp>
      <p:sp>
        <p:nvSpPr>
          <p:cNvPr id="43" name="object 43"/>
          <p:cNvSpPr/>
          <p:nvPr/>
        </p:nvSpPr>
        <p:spPr>
          <a:xfrm>
            <a:off x="2978276" y="1030858"/>
            <a:ext cx="277495" cy="327025"/>
          </a:xfrm>
          <a:custGeom>
            <a:avLst/>
            <a:gdLst/>
            <a:ahLst/>
            <a:cxnLst/>
            <a:rect l="l" t="t" r="r" b="b"/>
            <a:pathLst>
              <a:path w="277495" h="327025">
                <a:moveTo>
                  <a:pt x="60706" y="0"/>
                </a:moveTo>
                <a:lnTo>
                  <a:pt x="276987" y="0"/>
                </a:lnTo>
                <a:lnTo>
                  <a:pt x="267589" y="50926"/>
                </a:lnTo>
                <a:lnTo>
                  <a:pt x="110236" y="50926"/>
                </a:lnTo>
                <a:lnTo>
                  <a:pt x="96647" y="126111"/>
                </a:lnTo>
                <a:lnTo>
                  <a:pt x="211581" y="126111"/>
                </a:lnTo>
                <a:lnTo>
                  <a:pt x="202437" y="174751"/>
                </a:lnTo>
                <a:lnTo>
                  <a:pt x="87503"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44" name="object 44"/>
          <p:cNvSpPr/>
          <p:nvPr/>
        </p:nvSpPr>
        <p:spPr>
          <a:xfrm>
            <a:off x="3866007" y="1025271"/>
            <a:ext cx="251460" cy="338455"/>
          </a:xfrm>
          <a:custGeom>
            <a:avLst/>
            <a:gdLst/>
            <a:ahLst/>
            <a:cxnLst/>
            <a:rect l="l" t="t" r="r" b="b"/>
            <a:pathLst>
              <a:path w="251460" h="338455">
                <a:moveTo>
                  <a:pt x="181101" y="0"/>
                </a:moveTo>
                <a:lnTo>
                  <a:pt x="200271" y="809"/>
                </a:lnTo>
                <a:lnTo>
                  <a:pt x="218344" y="3238"/>
                </a:lnTo>
                <a:lnTo>
                  <a:pt x="235323" y="7286"/>
                </a:lnTo>
                <a:lnTo>
                  <a:pt x="251205" y="12953"/>
                </a:lnTo>
                <a:lnTo>
                  <a:pt x="234822" y="68579"/>
                </a:lnTo>
                <a:lnTo>
                  <a:pt x="221797" y="60652"/>
                </a:lnTo>
                <a:lnTo>
                  <a:pt x="208057" y="54975"/>
                </a:lnTo>
                <a:lnTo>
                  <a:pt x="193603" y="51560"/>
                </a:lnTo>
                <a:lnTo>
                  <a:pt x="178434" y="50418"/>
                </a:lnTo>
                <a:lnTo>
                  <a:pt x="154310" y="53417"/>
                </a:lnTo>
                <a:lnTo>
                  <a:pt x="112158" y="77368"/>
                </a:lnTo>
                <a:lnTo>
                  <a:pt x="79198" y="122924"/>
                </a:lnTo>
                <a:lnTo>
                  <a:pt x="62192" y="175986"/>
                </a:lnTo>
                <a:lnTo>
                  <a:pt x="60070" y="204469"/>
                </a:lnTo>
                <a:lnTo>
                  <a:pt x="61235" y="222378"/>
                </a:lnTo>
                <a:lnTo>
                  <a:pt x="78612" y="264794"/>
                </a:lnTo>
                <a:lnTo>
                  <a:pt x="114528" y="285869"/>
                </a:lnTo>
                <a:lnTo>
                  <a:pt x="130175" y="287274"/>
                </a:lnTo>
                <a:lnTo>
                  <a:pt x="154437" y="285533"/>
                </a:lnTo>
                <a:lnTo>
                  <a:pt x="175974" y="280304"/>
                </a:lnTo>
                <a:lnTo>
                  <a:pt x="194772" y="271575"/>
                </a:lnTo>
                <a:lnTo>
                  <a:pt x="210819" y="259333"/>
                </a:lnTo>
                <a:lnTo>
                  <a:pt x="209676" y="310514"/>
                </a:lnTo>
                <a:lnTo>
                  <a:pt x="192051" y="322609"/>
                </a:lnTo>
                <a:lnTo>
                  <a:pt x="170973" y="331263"/>
                </a:lnTo>
                <a:lnTo>
                  <a:pt x="146419"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45" name="object 45"/>
          <p:cNvSpPr/>
          <p:nvPr/>
        </p:nvSpPr>
        <p:spPr>
          <a:xfrm>
            <a:off x="4583810" y="1025016"/>
            <a:ext cx="294005" cy="338455"/>
          </a:xfrm>
          <a:custGeom>
            <a:avLst/>
            <a:gdLst/>
            <a:ahLst/>
            <a:cxnLst/>
            <a:rect l="l" t="t" r="r" b="b"/>
            <a:pathLst>
              <a:path w="294004" h="338455">
                <a:moveTo>
                  <a:pt x="171576" y="0"/>
                </a:moveTo>
                <a:lnTo>
                  <a:pt x="223551" y="7794"/>
                </a:lnTo>
                <a:lnTo>
                  <a:pt x="262000" y="31115"/>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46" name="object 46"/>
          <p:cNvSpPr txBox="1"/>
          <p:nvPr/>
        </p:nvSpPr>
        <p:spPr>
          <a:xfrm>
            <a:off x="78739" y="1589659"/>
            <a:ext cx="7995920" cy="4905375"/>
          </a:xfrm>
          <a:prstGeom prst="rect">
            <a:avLst/>
          </a:prstGeom>
        </p:spPr>
        <p:txBody>
          <a:bodyPr vert="horz" wrap="square" lIns="0" tIns="60960" rIns="0" bIns="0" rtlCol="0">
            <a:spAutoFit/>
          </a:bodyPr>
          <a:lstStyle/>
          <a:p>
            <a:pPr marL="287020" marR="5080" indent="-274320" algn="just">
              <a:lnSpc>
                <a:spcPts val="3020"/>
              </a:lnSpc>
              <a:spcBef>
                <a:spcPts val="480"/>
              </a:spcBef>
              <a:buClr>
                <a:srgbClr val="B03E9A"/>
              </a:buClr>
              <a:buSzPct val="73214"/>
              <a:buFont typeface="Wingdings"/>
              <a:buChar char=""/>
              <a:tabLst>
                <a:tab pos="287020" algn="l"/>
              </a:tabLst>
            </a:pPr>
            <a:r>
              <a:rPr sz="2800" spc="-10" dirty="0">
                <a:latin typeface="Trebuchet MS"/>
                <a:cs typeface="Trebuchet MS"/>
              </a:rPr>
              <a:t>NHB </a:t>
            </a:r>
            <a:r>
              <a:rPr sz="2800" spc="-5" dirty="0">
                <a:latin typeface="Trebuchet MS"/>
                <a:cs typeface="Trebuchet MS"/>
              </a:rPr>
              <a:t>has </a:t>
            </a:r>
            <a:r>
              <a:rPr sz="2800" spc="-10" dirty="0">
                <a:latin typeface="Trebuchet MS"/>
                <a:cs typeface="Trebuchet MS"/>
              </a:rPr>
              <a:t>designed and conducted the various  training </a:t>
            </a:r>
            <a:r>
              <a:rPr sz="2800" spc="-5" dirty="0">
                <a:latin typeface="Trebuchet MS"/>
                <a:cs typeface="Trebuchet MS"/>
              </a:rPr>
              <a:t>programmes </a:t>
            </a:r>
            <a:r>
              <a:rPr sz="2800" spc="-10" dirty="0">
                <a:latin typeface="Trebuchet MS"/>
                <a:cs typeface="Trebuchet MS"/>
              </a:rPr>
              <a:t>considering </a:t>
            </a:r>
            <a:r>
              <a:rPr sz="2800" spc="-5" dirty="0">
                <a:latin typeface="Trebuchet MS"/>
                <a:cs typeface="Trebuchet MS"/>
              </a:rPr>
              <a:t>the </a:t>
            </a:r>
            <a:r>
              <a:rPr sz="2800" spc="-10" dirty="0">
                <a:latin typeface="Trebuchet MS"/>
                <a:cs typeface="Trebuchet MS"/>
              </a:rPr>
              <a:t>need </a:t>
            </a:r>
            <a:r>
              <a:rPr sz="2800" spc="-5" dirty="0">
                <a:latin typeface="Trebuchet MS"/>
                <a:cs typeface="Trebuchet MS"/>
              </a:rPr>
              <a:t>for  </a:t>
            </a:r>
            <a:r>
              <a:rPr sz="2800" spc="-10" dirty="0">
                <a:latin typeface="Trebuchet MS"/>
                <a:cs typeface="Trebuchet MS"/>
              </a:rPr>
              <a:t>trained</a:t>
            </a:r>
            <a:r>
              <a:rPr sz="2800" spc="20" dirty="0">
                <a:latin typeface="Trebuchet MS"/>
                <a:cs typeface="Trebuchet MS"/>
              </a:rPr>
              <a:t> </a:t>
            </a:r>
            <a:r>
              <a:rPr sz="2800" spc="-10" dirty="0">
                <a:latin typeface="Trebuchet MS"/>
                <a:cs typeface="Trebuchet MS"/>
              </a:rPr>
              <a:t>persons.</a:t>
            </a:r>
            <a:endParaRPr sz="2800">
              <a:latin typeface="Trebuchet MS"/>
              <a:cs typeface="Trebuchet MS"/>
            </a:endParaRPr>
          </a:p>
          <a:p>
            <a:pPr marL="287020" marR="5715" indent="-274320" algn="just">
              <a:lnSpc>
                <a:spcPts val="3030"/>
              </a:lnSpc>
              <a:spcBef>
                <a:spcPts val="605"/>
              </a:spcBef>
              <a:buClr>
                <a:srgbClr val="B03E9A"/>
              </a:buClr>
              <a:buSzPct val="73214"/>
              <a:buFont typeface="Wingdings"/>
              <a:buChar char=""/>
              <a:tabLst>
                <a:tab pos="287020" algn="l"/>
              </a:tabLst>
            </a:pPr>
            <a:r>
              <a:rPr sz="2800" spc="-5" dirty="0">
                <a:latin typeface="Trebuchet MS"/>
                <a:cs typeface="Trebuchet MS"/>
              </a:rPr>
              <a:t>The NHB also contributes </a:t>
            </a:r>
            <a:r>
              <a:rPr sz="2800" spc="-10" dirty="0">
                <a:latin typeface="Trebuchet MS"/>
                <a:cs typeface="Trebuchet MS"/>
              </a:rPr>
              <a:t>to improve or  </a:t>
            </a:r>
            <a:r>
              <a:rPr sz="2800" spc="-5" dirty="0">
                <a:latin typeface="Trebuchet MS"/>
                <a:cs typeface="Trebuchet MS"/>
              </a:rPr>
              <a:t>strengthen credit </a:t>
            </a:r>
            <a:r>
              <a:rPr sz="2800" spc="-10" dirty="0">
                <a:latin typeface="Trebuchet MS"/>
                <a:cs typeface="Trebuchet MS"/>
              </a:rPr>
              <a:t>delivery network </a:t>
            </a:r>
            <a:r>
              <a:rPr sz="2800" spc="-5" dirty="0">
                <a:latin typeface="Trebuchet MS"/>
                <a:cs typeface="Trebuchet MS"/>
              </a:rPr>
              <a:t>for </a:t>
            </a:r>
            <a:r>
              <a:rPr sz="2800" spc="-10" dirty="0">
                <a:latin typeface="Trebuchet MS"/>
                <a:cs typeface="Trebuchet MS"/>
              </a:rPr>
              <a:t>housing  finance in the</a:t>
            </a:r>
            <a:r>
              <a:rPr sz="2800" spc="40" dirty="0">
                <a:latin typeface="Trebuchet MS"/>
                <a:cs typeface="Trebuchet MS"/>
              </a:rPr>
              <a:t> </a:t>
            </a:r>
            <a:r>
              <a:rPr sz="2800" spc="-50" dirty="0">
                <a:latin typeface="Trebuchet MS"/>
                <a:cs typeface="Trebuchet MS"/>
              </a:rPr>
              <a:t>country.</a:t>
            </a:r>
            <a:endParaRPr sz="2800">
              <a:latin typeface="Trebuchet MS"/>
              <a:cs typeface="Trebuchet MS"/>
            </a:endParaRPr>
          </a:p>
          <a:p>
            <a:pPr marL="287020" marR="5080" indent="-274320" algn="just">
              <a:lnSpc>
                <a:spcPct val="90000"/>
              </a:lnSpc>
              <a:spcBef>
                <a:spcPts val="540"/>
              </a:spcBef>
              <a:buClr>
                <a:srgbClr val="B03E9A"/>
              </a:buClr>
              <a:buSzPct val="73214"/>
              <a:buFont typeface="Wingdings"/>
              <a:buChar char=""/>
              <a:tabLst>
                <a:tab pos="287020" algn="l"/>
              </a:tabLst>
            </a:pPr>
            <a:r>
              <a:rPr sz="2800" spc="-10" dirty="0">
                <a:latin typeface="Trebuchet MS"/>
                <a:cs typeface="Trebuchet MS"/>
              </a:rPr>
              <a:t>As </a:t>
            </a:r>
            <a:r>
              <a:rPr sz="2800" spc="-5" dirty="0">
                <a:latin typeface="Trebuchet MS"/>
                <a:cs typeface="Trebuchet MS"/>
              </a:rPr>
              <a:t>a part of this role, </a:t>
            </a:r>
            <a:r>
              <a:rPr sz="2800" spc="-10" dirty="0">
                <a:latin typeface="Trebuchet MS"/>
                <a:cs typeface="Trebuchet MS"/>
              </a:rPr>
              <a:t>NHB </a:t>
            </a:r>
            <a:r>
              <a:rPr sz="2800" spc="-5" dirty="0">
                <a:latin typeface="Trebuchet MS"/>
                <a:cs typeface="Trebuchet MS"/>
              </a:rPr>
              <a:t>has framed a scheme  for guaranteeing the bonds </a:t>
            </a:r>
            <a:r>
              <a:rPr sz="2800" spc="-10" dirty="0">
                <a:latin typeface="Trebuchet MS"/>
                <a:cs typeface="Trebuchet MS"/>
              </a:rPr>
              <a:t>to </a:t>
            </a:r>
            <a:r>
              <a:rPr sz="2800" spc="-5" dirty="0">
                <a:latin typeface="Trebuchet MS"/>
                <a:cs typeface="Trebuchet MS"/>
              </a:rPr>
              <a:t>be </a:t>
            </a:r>
            <a:r>
              <a:rPr sz="2800" dirty="0">
                <a:latin typeface="Trebuchet MS"/>
                <a:cs typeface="Trebuchet MS"/>
              </a:rPr>
              <a:t>issued </a:t>
            </a:r>
            <a:r>
              <a:rPr sz="2800" spc="-5" dirty="0">
                <a:latin typeface="Trebuchet MS"/>
                <a:cs typeface="Trebuchet MS"/>
              </a:rPr>
              <a:t>by </a:t>
            </a:r>
            <a:r>
              <a:rPr sz="2800" spc="-10" dirty="0">
                <a:latin typeface="Trebuchet MS"/>
                <a:cs typeface="Trebuchet MS"/>
              </a:rPr>
              <a:t>the  housing finance</a:t>
            </a:r>
            <a:r>
              <a:rPr sz="2800" spc="40" dirty="0">
                <a:latin typeface="Trebuchet MS"/>
                <a:cs typeface="Trebuchet MS"/>
              </a:rPr>
              <a:t> </a:t>
            </a:r>
            <a:r>
              <a:rPr sz="2800" spc="-50" dirty="0">
                <a:latin typeface="Trebuchet MS"/>
                <a:cs typeface="Trebuchet MS"/>
              </a:rPr>
              <a:t>company.</a:t>
            </a:r>
            <a:endParaRPr sz="2800">
              <a:latin typeface="Trebuchet MS"/>
              <a:cs typeface="Trebuchet MS"/>
            </a:endParaRPr>
          </a:p>
          <a:p>
            <a:pPr marL="287020" marR="6985" indent="-274320" algn="just">
              <a:lnSpc>
                <a:spcPts val="3020"/>
              </a:lnSpc>
              <a:spcBef>
                <a:spcPts val="650"/>
              </a:spcBef>
              <a:buClr>
                <a:srgbClr val="B03E9A"/>
              </a:buClr>
              <a:buSzPct val="73214"/>
              <a:buFont typeface="Wingdings"/>
              <a:buChar char=""/>
              <a:tabLst>
                <a:tab pos="393700" algn="l"/>
              </a:tabLst>
            </a:pPr>
            <a:r>
              <a:rPr dirty="0"/>
              <a:t>	</a:t>
            </a:r>
            <a:r>
              <a:rPr sz="2800" spc="-10" dirty="0">
                <a:latin typeface="Trebuchet MS"/>
                <a:cs typeface="Trebuchet MS"/>
              </a:rPr>
              <a:t>NHB </a:t>
            </a:r>
            <a:r>
              <a:rPr sz="2800" spc="-5" dirty="0">
                <a:latin typeface="Trebuchet MS"/>
                <a:cs typeface="Trebuchet MS"/>
              </a:rPr>
              <a:t>operates as a </a:t>
            </a:r>
            <a:r>
              <a:rPr sz="2800" spc="-10" dirty="0">
                <a:latin typeface="Trebuchet MS"/>
                <a:cs typeface="Trebuchet MS"/>
              </a:rPr>
              <a:t>multifunctional  Development </a:t>
            </a:r>
            <a:r>
              <a:rPr sz="2800" spc="-5" dirty="0">
                <a:latin typeface="Trebuchet MS"/>
                <a:cs typeface="Trebuchet MS"/>
              </a:rPr>
              <a:t>Finance Institution </a:t>
            </a:r>
            <a:r>
              <a:rPr sz="2800" spc="-10" dirty="0">
                <a:latin typeface="Trebuchet MS"/>
                <a:cs typeface="Trebuchet MS"/>
              </a:rPr>
              <a:t>(DFI) </a:t>
            </a:r>
            <a:r>
              <a:rPr sz="2800" spc="-5" dirty="0">
                <a:latin typeface="Trebuchet MS"/>
                <a:cs typeface="Trebuchet MS"/>
              </a:rPr>
              <a:t>for </a:t>
            </a:r>
            <a:r>
              <a:rPr sz="2800" spc="-10" dirty="0">
                <a:latin typeface="Trebuchet MS"/>
                <a:cs typeface="Trebuchet MS"/>
              </a:rPr>
              <a:t>the  housing</a:t>
            </a:r>
            <a:r>
              <a:rPr sz="2800" dirty="0">
                <a:latin typeface="Trebuchet MS"/>
                <a:cs typeface="Trebuchet MS"/>
              </a:rPr>
              <a:t> </a:t>
            </a:r>
            <a:r>
              <a:rPr sz="2800" spc="-60" dirty="0">
                <a:latin typeface="Trebuchet MS"/>
                <a:cs typeface="Trebuchet MS"/>
              </a:rPr>
              <a:t>sector.</a:t>
            </a:r>
            <a:endParaRPr sz="280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29577" y="1000125"/>
            <a:ext cx="3100336" cy="35750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411220" y="1284605"/>
            <a:ext cx="72516" cy="72770"/>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292728" y="1284605"/>
            <a:ext cx="72517" cy="7277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174364" y="1284605"/>
            <a:ext cx="72516" cy="7277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3553967" y="1280541"/>
            <a:ext cx="76834" cy="76835"/>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928239" y="1053464"/>
            <a:ext cx="158495" cy="245237"/>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884732" y="1052702"/>
            <a:ext cx="185064" cy="252095"/>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2570226" y="1006221"/>
            <a:ext cx="286385" cy="346075"/>
          </a:xfrm>
          <a:custGeom>
            <a:avLst/>
            <a:gdLst/>
            <a:ahLst/>
            <a:cxnLst/>
            <a:rect l="l" t="t" r="r" b="b"/>
            <a:pathLst>
              <a:path w="286385" h="346075">
                <a:moveTo>
                  <a:pt x="63754" y="0"/>
                </a:moveTo>
                <a:lnTo>
                  <a:pt x="286131" y="0"/>
                </a:lnTo>
                <a:lnTo>
                  <a:pt x="275971" y="53720"/>
                </a:lnTo>
                <a:lnTo>
                  <a:pt x="116712" y="53720"/>
                </a:lnTo>
                <a:lnTo>
                  <a:pt x="102362" y="133223"/>
                </a:lnTo>
                <a:lnTo>
                  <a:pt x="216535" y="133223"/>
                </a:lnTo>
                <a:lnTo>
                  <a:pt x="206882" y="184657"/>
                </a:lnTo>
                <a:lnTo>
                  <a:pt x="92710" y="184657"/>
                </a:lnTo>
                <a:lnTo>
                  <a:pt x="73406" y="291845"/>
                </a:lnTo>
                <a:lnTo>
                  <a:pt x="229997" y="291845"/>
                </a:lnTo>
                <a:lnTo>
                  <a:pt x="219837" y="345566"/>
                </a:lnTo>
                <a:lnTo>
                  <a:pt x="0" y="345566"/>
                </a:lnTo>
                <a:lnTo>
                  <a:pt x="63754"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2269235" y="1006221"/>
            <a:ext cx="302260" cy="351790"/>
          </a:xfrm>
          <a:custGeom>
            <a:avLst/>
            <a:gdLst/>
            <a:ahLst/>
            <a:cxnLst/>
            <a:rect l="l" t="t" r="r" b="b"/>
            <a:pathLst>
              <a:path w="302260" h="351790">
                <a:moveTo>
                  <a:pt x="46100" y="0"/>
                </a:moveTo>
                <a:lnTo>
                  <a:pt x="109219" y="0"/>
                </a:lnTo>
                <a:lnTo>
                  <a:pt x="65150" y="235457"/>
                </a:lnTo>
                <a:lnTo>
                  <a:pt x="64388" y="239649"/>
                </a:lnTo>
                <a:lnTo>
                  <a:pt x="64007" y="244093"/>
                </a:lnTo>
                <a:lnTo>
                  <a:pt x="64007" y="248792"/>
                </a:lnTo>
                <a:lnTo>
                  <a:pt x="78358" y="284988"/>
                </a:lnTo>
                <a:lnTo>
                  <a:pt x="117475" y="297688"/>
                </a:lnTo>
                <a:lnTo>
                  <a:pt x="132621" y="296614"/>
                </a:lnTo>
                <a:lnTo>
                  <a:pt x="170180" y="280415"/>
                </a:lnTo>
                <a:lnTo>
                  <a:pt x="193039" y="246822"/>
                </a:lnTo>
                <a:lnTo>
                  <a:pt x="239902" y="0"/>
                </a:lnTo>
                <a:lnTo>
                  <a:pt x="302259" y="0"/>
                </a:lnTo>
                <a:lnTo>
                  <a:pt x="258063" y="239140"/>
                </a:lnTo>
                <a:lnTo>
                  <a:pt x="240728" y="286496"/>
                </a:lnTo>
                <a:lnTo>
                  <a:pt x="208533" y="321944"/>
                </a:lnTo>
                <a:lnTo>
                  <a:pt x="164226" y="344058"/>
                </a:lnTo>
                <a:lnTo>
                  <a:pt x="110489" y="351408"/>
                </a:lnTo>
                <a:lnTo>
                  <a:pt x="87153" y="349954"/>
                </a:lnTo>
                <a:lnTo>
                  <a:pt x="47339" y="338282"/>
                </a:lnTo>
                <a:lnTo>
                  <a:pt x="7715" y="300037"/>
                </a:lnTo>
                <a:lnTo>
                  <a:pt x="0" y="263270"/>
                </a:lnTo>
                <a:lnTo>
                  <a:pt x="166" y="256889"/>
                </a:lnTo>
                <a:lnTo>
                  <a:pt x="666" y="250316"/>
                </a:lnTo>
                <a:lnTo>
                  <a:pt x="1500" y="243554"/>
                </a:lnTo>
                <a:lnTo>
                  <a:pt x="2666" y="236600"/>
                </a:lnTo>
                <a:lnTo>
                  <a:pt x="4610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1934082" y="1006221"/>
            <a:ext cx="314960" cy="350520"/>
          </a:xfrm>
          <a:custGeom>
            <a:avLst/>
            <a:gdLst/>
            <a:ahLst/>
            <a:cxnLst/>
            <a:rect l="l" t="t" r="r" b="b"/>
            <a:pathLst>
              <a:path w="314960" h="350519">
                <a:moveTo>
                  <a:pt x="63373" y="0"/>
                </a:moveTo>
                <a:lnTo>
                  <a:pt x="91693" y="0"/>
                </a:lnTo>
                <a:lnTo>
                  <a:pt x="216535" y="214121"/>
                </a:lnTo>
                <a:lnTo>
                  <a:pt x="254000" y="0"/>
                </a:lnTo>
                <a:lnTo>
                  <a:pt x="314579" y="0"/>
                </a:lnTo>
                <a:lnTo>
                  <a:pt x="250190" y="350265"/>
                </a:lnTo>
                <a:lnTo>
                  <a:pt x="226441" y="350265"/>
                </a:lnTo>
                <a:lnTo>
                  <a:pt x="99060" y="126873"/>
                </a:lnTo>
                <a:lnTo>
                  <a:pt x="60833" y="345566"/>
                </a:lnTo>
                <a:lnTo>
                  <a:pt x="0" y="345566"/>
                </a:lnTo>
                <a:lnTo>
                  <a:pt x="63373"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1803654" y="1006221"/>
            <a:ext cx="125730" cy="346075"/>
          </a:xfrm>
          <a:custGeom>
            <a:avLst/>
            <a:gdLst/>
            <a:ahLst/>
            <a:cxnLst/>
            <a:rect l="l" t="t" r="r" b="b"/>
            <a:pathLst>
              <a:path w="125730" h="346075">
                <a:moveTo>
                  <a:pt x="63500" y="0"/>
                </a:moveTo>
                <a:lnTo>
                  <a:pt x="125348" y="0"/>
                </a:lnTo>
                <a:lnTo>
                  <a:pt x="61594" y="345566"/>
                </a:lnTo>
                <a:lnTo>
                  <a:pt x="0" y="345566"/>
                </a:lnTo>
                <a:lnTo>
                  <a:pt x="63500"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1504061" y="1006221"/>
            <a:ext cx="291465" cy="346075"/>
          </a:xfrm>
          <a:custGeom>
            <a:avLst/>
            <a:gdLst/>
            <a:ahLst/>
            <a:cxnLst/>
            <a:rect l="l" t="t" r="r" b="b"/>
            <a:pathLst>
              <a:path w="291464" h="346075">
                <a:moveTo>
                  <a:pt x="9905" y="0"/>
                </a:moveTo>
                <a:lnTo>
                  <a:pt x="291211" y="0"/>
                </a:lnTo>
                <a:lnTo>
                  <a:pt x="281050" y="53720"/>
                </a:lnTo>
                <a:lnTo>
                  <a:pt x="172084" y="53720"/>
                </a:lnTo>
                <a:lnTo>
                  <a:pt x="118744" y="345566"/>
                </a:lnTo>
                <a:lnTo>
                  <a:pt x="56641" y="345566"/>
                </a:lnTo>
                <a:lnTo>
                  <a:pt x="109981" y="53720"/>
                </a:lnTo>
                <a:lnTo>
                  <a:pt x="0" y="53720"/>
                </a:lnTo>
                <a:lnTo>
                  <a:pt x="9905"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1150696" y="1006221"/>
            <a:ext cx="314960" cy="350520"/>
          </a:xfrm>
          <a:custGeom>
            <a:avLst/>
            <a:gdLst/>
            <a:ahLst/>
            <a:cxnLst/>
            <a:rect l="l" t="t" r="r" b="b"/>
            <a:pathLst>
              <a:path w="314959" h="350519">
                <a:moveTo>
                  <a:pt x="63449" y="0"/>
                </a:moveTo>
                <a:lnTo>
                  <a:pt x="91757" y="0"/>
                </a:lnTo>
                <a:lnTo>
                  <a:pt x="216585" y="214121"/>
                </a:lnTo>
                <a:lnTo>
                  <a:pt x="254050" y="0"/>
                </a:lnTo>
                <a:lnTo>
                  <a:pt x="314629" y="0"/>
                </a:lnTo>
                <a:lnTo>
                  <a:pt x="250240" y="350265"/>
                </a:lnTo>
                <a:lnTo>
                  <a:pt x="226491" y="350265"/>
                </a:lnTo>
                <a:lnTo>
                  <a:pt x="99072" y="126873"/>
                </a:lnTo>
                <a:lnTo>
                  <a:pt x="60858" y="345566"/>
                </a:lnTo>
                <a:lnTo>
                  <a:pt x="0" y="345566"/>
                </a:lnTo>
                <a:lnTo>
                  <a:pt x="63449"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856992" y="1000760"/>
            <a:ext cx="293370" cy="351155"/>
          </a:xfrm>
          <a:custGeom>
            <a:avLst/>
            <a:gdLst/>
            <a:ahLst/>
            <a:cxnLst/>
            <a:rect l="l" t="t" r="r" b="b"/>
            <a:pathLst>
              <a:path w="293369" h="351155">
                <a:moveTo>
                  <a:pt x="127634" y="0"/>
                </a:moveTo>
                <a:lnTo>
                  <a:pt x="197675" y="9032"/>
                </a:lnTo>
                <a:lnTo>
                  <a:pt x="249808" y="36067"/>
                </a:lnTo>
                <a:lnTo>
                  <a:pt x="282162" y="80279"/>
                </a:lnTo>
                <a:lnTo>
                  <a:pt x="292988" y="140588"/>
                </a:lnTo>
                <a:lnTo>
                  <a:pt x="289417" y="186168"/>
                </a:lnTo>
                <a:lnTo>
                  <a:pt x="278701" y="226901"/>
                </a:lnTo>
                <a:lnTo>
                  <a:pt x="260842" y="262800"/>
                </a:lnTo>
                <a:lnTo>
                  <a:pt x="235838" y="293877"/>
                </a:lnTo>
                <a:lnTo>
                  <a:pt x="204954" y="318881"/>
                </a:lnTo>
                <a:lnTo>
                  <a:pt x="169259" y="336740"/>
                </a:lnTo>
                <a:lnTo>
                  <a:pt x="128754" y="347456"/>
                </a:lnTo>
                <a:lnTo>
                  <a:pt x="83438" y="351027"/>
                </a:lnTo>
                <a:lnTo>
                  <a:pt x="0" y="351027"/>
                </a:lnTo>
                <a:lnTo>
                  <a:pt x="62991" y="6095"/>
                </a:lnTo>
                <a:lnTo>
                  <a:pt x="112248" y="381"/>
                </a:lnTo>
                <a:lnTo>
                  <a:pt x="127634"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29577" y="1000252"/>
            <a:ext cx="265430" cy="357505"/>
          </a:xfrm>
          <a:custGeom>
            <a:avLst/>
            <a:gdLst/>
            <a:ahLst/>
            <a:cxnLst/>
            <a:rect l="l" t="t" r="r" b="b"/>
            <a:pathLst>
              <a:path w="265430" h="357505">
                <a:moveTo>
                  <a:pt x="191312" y="0"/>
                </a:moveTo>
                <a:lnTo>
                  <a:pt x="211593" y="857"/>
                </a:lnTo>
                <a:lnTo>
                  <a:pt x="230698" y="3428"/>
                </a:lnTo>
                <a:lnTo>
                  <a:pt x="248627" y="7715"/>
                </a:lnTo>
                <a:lnTo>
                  <a:pt x="265379" y="13715"/>
                </a:lnTo>
                <a:lnTo>
                  <a:pt x="248158" y="72517"/>
                </a:lnTo>
                <a:lnTo>
                  <a:pt x="234341" y="64109"/>
                </a:lnTo>
                <a:lnTo>
                  <a:pt x="219790" y="58118"/>
                </a:lnTo>
                <a:lnTo>
                  <a:pt x="204504" y="54532"/>
                </a:lnTo>
                <a:lnTo>
                  <a:pt x="188480" y="53339"/>
                </a:lnTo>
                <a:lnTo>
                  <a:pt x="163011" y="56507"/>
                </a:lnTo>
                <a:lnTo>
                  <a:pt x="118482" y="81843"/>
                </a:lnTo>
                <a:lnTo>
                  <a:pt x="83691" y="129964"/>
                </a:lnTo>
                <a:lnTo>
                  <a:pt x="65699" y="186058"/>
                </a:lnTo>
                <a:lnTo>
                  <a:pt x="63449" y="216153"/>
                </a:lnTo>
                <a:lnTo>
                  <a:pt x="64673" y="235061"/>
                </a:lnTo>
                <a:lnTo>
                  <a:pt x="83032" y="279781"/>
                </a:lnTo>
                <a:lnTo>
                  <a:pt x="121028" y="302158"/>
                </a:lnTo>
                <a:lnTo>
                  <a:pt x="137528" y="303657"/>
                </a:lnTo>
                <a:lnTo>
                  <a:pt x="163195" y="301821"/>
                </a:lnTo>
                <a:lnTo>
                  <a:pt x="185943" y="296306"/>
                </a:lnTo>
                <a:lnTo>
                  <a:pt x="205772" y="287101"/>
                </a:lnTo>
                <a:lnTo>
                  <a:pt x="222681" y="274193"/>
                </a:lnTo>
                <a:lnTo>
                  <a:pt x="221500" y="328168"/>
                </a:lnTo>
                <a:lnTo>
                  <a:pt x="202910" y="340983"/>
                </a:lnTo>
                <a:lnTo>
                  <a:pt x="180632" y="350107"/>
                </a:lnTo>
                <a:lnTo>
                  <a:pt x="154667" y="355564"/>
                </a:lnTo>
                <a:lnTo>
                  <a:pt x="125018" y="357377"/>
                </a:lnTo>
                <a:lnTo>
                  <a:pt x="98305" y="355088"/>
                </a:lnTo>
                <a:lnTo>
                  <a:pt x="53018" y="336696"/>
                </a:lnTo>
                <a:lnTo>
                  <a:pt x="19373" y="300690"/>
                </a:lnTo>
                <a:lnTo>
                  <a:pt x="2152" y="252735"/>
                </a:lnTo>
                <a:lnTo>
                  <a:pt x="0" y="224662"/>
                </a:lnTo>
                <a:lnTo>
                  <a:pt x="3309" y="178889"/>
                </a:lnTo>
                <a:lnTo>
                  <a:pt x="13239" y="136985"/>
                </a:lnTo>
                <a:lnTo>
                  <a:pt x="29789" y="98915"/>
                </a:lnTo>
                <a:lnTo>
                  <a:pt x="52959" y="64643"/>
                </a:lnTo>
                <a:lnTo>
                  <a:pt x="81465" y="36379"/>
                </a:lnTo>
                <a:lnTo>
                  <a:pt x="114025" y="16176"/>
                </a:lnTo>
                <a:lnTo>
                  <a:pt x="150640" y="4046"/>
                </a:lnTo>
                <a:lnTo>
                  <a:pt x="191312"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821931" y="1000125"/>
            <a:ext cx="310515" cy="357505"/>
          </a:xfrm>
          <a:custGeom>
            <a:avLst/>
            <a:gdLst/>
            <a:ahLst/>
            <a:cxnLst/>
            <a:rect l="l" t="t" r="r" b="b"/>
            <a:pathLst>
              <a:path w="310515" h="357505">
                <a:moveTo>
                  <a:pt x="181394" y="0"/>
                </a:moveTo>
                <a:lnTo>
                  <a:pt x="236304" y="8207"/>
                </a:lnTo>
                <a:lnTo>
                  <a:pt x="276936" y="32892"/>
                </a:lnTo>
                <a:lnTo>
                  <a:pt x="302059" y="73072"/>
                </a:lnTo>
                <a:lnTo>
                  <a:pt x="310438" y="128015"/>
                </a:lnTo>
                <a:lnTo>
                  <a:pt x="307224" y="176684"/>
                </a:lnTo>
                <a:lnTo>
                  <a:pt x="297580" y="220567"/>
                </a:lnTo>
                <a:lnTo>
                  <a:pt x="281506" y="259639"/>
                </a:lnTo>
                <a:lnTo>
                  <a:pt x="259003" y="293877"/>
                </a:lnTo>
                <a:lnTo>
                  <a:pt x="230921" y="321714"/>
                </a:lnTo>
                <a:lnTo>
                  <a:pt x="198091" y="341598"/>
                </a:lnTo>
                <a:lnTo>
                  <a:pt x="160512" y="353528"/>
                </a:lnTo>
                <a:lnTo>
                  <a:pt x="118186" y="357504"/>
                </a:lnTo>
                <a:lnTo>
                  <a:pt x="92258" y="355215"/>
                </a:lnTo>
                <a:lnTo>
                  <a:pt x="49029" y="336823"/>
                </a:lnTo>
                <a:lnTo>
                  <a:pt x="17846" y="300720"/>
                </a:lnTo>
                <a:lnTo>
                  <a:pt x="1983" y="251952"/>
                </a:lnTo>
                <a:lnTo>
                  <a:pt x="0" y="223138"/>
                </a:lnTo>
                <a:lnTo>
                  <a:pt x="3147" y="178704"/>
                </a:lnTo>
                <a:lnTo>
                  <a:pt x="12590" y="137604"/>
                </a:lnTo>
                <a:lnTo>
                  <a:pt x="28326" y="99837"/>
                </a:lnTo>
                <a:lnTo>
                  <a:pt x="50355" y="65404"/>
                </a:lnTo>
                <a:lnTo>
                  <a:pt x="77432" y="36754"/>
                </a:lnTo>
                <a:lnTo>
                  <a:pt x="142951" y="4075"/>
                </a:lnTo>
                <a:lnTo>
                  <a:pt x="181394" y="0"/>
                </a:lnTo>
                <a:close/>
              </a:path>
            </a:pathLst>
          </a:custGeom>
          <a:ln w="3175">
            <a:solidFill>
              <a:srgbClr val="58134A"/>
            </a:solidFill>
          </a:ln>
        </p:spPr>
        <p:txBody>
          <a:bodyPr wrap="square" lIns="0" tIns="0" rIns="0" bIns="0" rtlCol="0"/>
          <a:lstStyle/>
          <a:p>
            <a:endParaRPr/>
          </a:p>
        </p:txBody>
      </p:sp>
      <p:sp>
        <p:nvSpPr>
          <p:cNvPr id="18" name="object 18"/>
          <p:cNvSpPr txBox="1"/>
          <p:nvPr/>
        </p:nvSpPr>
        <p:spPr>
          <a:xfrm>
            <a:off x="78739" y="2135250"/>
            <a:ext cx="7994650" cy="3394075"/>
          </a:xfrm>
          <a:prstGeom prst="rect">
            <a:avLst/>
          </a:prstGeom>
        </p:spPr>
        <p:txBody>
          <a:bodyPr vert="horz" wrap="square" lIns="0" tIns="12065" rIns="0" bIns="0" rtlCol="0">
            <a:spAutoFit/>
          </a:bodyPr>
          <a:lstStyle/>
          <a:p>
            <a:pPr marL="287020" marR="5080">
              <a:lnSpc>
                <a:spcPct val="100000"/>
              </a:lnSpc>
              <a:spcBef>
                <a:spcPts val="95"/>
              </a:spcBef>
              <a:tabLst>
                <a:tab pos="1128395" algn="l"/>
                <a:tab pos="1837055" algn="l"/>
                <a:tab pos="2797175" algn="l"/>
                <a:tab pos="4435475" algn="l"/>
                <a:tab pos="5146040" algn="l"/>
                <a:tab pos="6787515" algn="l"/>
              </a:tabLst>
            </a:pPr>
            <a:r>
              <a:rPr sz="2800" spc="-10" dirty="0">
                <a:latin typeface="Trebuchet MS"/>
                <a:cs typeface="Trebuchet MS"/>
              </a:rPr>
              <a:t>NH</a:t>
            </a:r>
            <a:r>
              <a:rPr sz="2800" spc="-5" dirty="0">
                <a:latin typeface="Trebuchet MS"/>
                <a:cs typeface="Trebuchet MS"/>
              </a:rPr>
              <a:t>B</a:t>
            </a:r>
            <a:r>
              <a:rPr sz="2800" dirty="0">
                <a:latin typeface="Trebuchet MS"/>
                <a:cs typeface="Trebuchet MS"/>
              </a:rPr>
              <a:t>	</a:t>
            </a:r>
            <a:r>
              <a:rPr sz="2800" spc="-5" dirty="0">
                <a:latin typeface="Trebuchet MS"/>
                <a:cs typeface="Trebuchet MS"/>
              </a:rPr>
              <a:t>h</a:t>
            </a:r>
            <a:r>
              <a:rPr sz="2800" spc="-10" dirty="0">
                <a:latin typeface="Trebuchet MS"/>
                <a:cs typeface="Trebuchet MS"/>
              </a:rPr>
              <a:t>a</a:t>
            </a:r>
            <a:r>
              <a:rPr sz="2800" spc="-5" dirty="0">
                <a:latin typeface="Trebuchet MS"/>
                <a:cs typeface="Trebuchet MS"/>
              </a:rPr>
              <a:t>s</a:t>
            </a:r>
            <a:r>
              <a:rPr sz="2800" dirty="0">
                <a:latin typeface="Trebuchet MS"/>
                <a:cs typeface="Trebuchet MS"/>
              </a:rPr>
              <a:t>	</a:t>
            </a:r>
            <a:r>
              <a:rPr sz="2800" spc="-10" dirty="0">
                <a:latin typeface="Trebuchet MS"/>
                <a:cs typeface="Trebuchet MS"/>
              </a:rPr>
              <a:t>bee</a:t>
            </a:r>
            <a:r>
              <a:rPr sz="2800" spc="-5" dirty="0">
                <a:latin typeface="Trebuchet MS"/>
                <a:cs typeface="Trebuchet MS"/>
              </a:rPr>
              <a:t>n</a:t>
            </a:r>
            <a:r>
              <a:rPr sz="2800" dirty="0">
                <a:latin typeface="Trebuchet MS"/>
                <a:cs typeface="Trebuchet MS"/>
              </a:rPr>
              <a:t>	</a:t>
            </a:r>
            <a:r>
              <a:rPr sz="2800" spc="-5" dirty="0">
                <a:latin typeface="Trebuchet MS"/>
                <a:cs typeface="Trebuchet MS"/>
              </a:rPr>
              <a:t>fina</a:t>
            </a:r>
            <a:r>
              <a:rPr sz="2800" dirty="0">
                <a:latin typeface="Trebuchet MS"/>
                <a:cs typeface="Trebuchet MS"/>
              </a:rPr>
              <a:t>n</a:t>
            </a:r>
            <a:r>
              <a:rPr sz="2800" spc="-10" dirty="0">
                <a:latin typeface="Trebuchet MS"/>
                <a:cs typeface="Trebuchet MS"/>
              </a:rPr>
              <a:t>c</a:t>
            </a:r>
            <a:r>
              <a:rPr sz="2800" spc="-15" dirty="0">
                <a:latin typeface="Trebuchet MS"/>
                <a:cs typeface="Trebuchet MS"/>
              </a:rPr>
              <a:t>i</a:t>
            </a:r>
            <a:r>
              <a:rPr sz="2800" spc="-10" dirty="0">
                <a:latin typeface="Trebuchet MS"/>
                <a:cs typeface="Trebuchet MS"/>
              </a:rPr>
              <a:t>n</a:t>
            </a:r>
            <a:r>
              <a:rPr sz="2800" spc="-5" dirty="0">
                <a:latin typeface="Trebuchet MS"/>
                <a:cs typeface="Trebuchet MS"/>
              </a:rPr>
              <a:t>g</a:t>
            </a:r>
            <a:r>
              <a:rPr sz="2800" dirty="0">
                <a:latin typeface="Trebuchet MS"/>
                <a:cs typeface="Trebuchet MS"/>
              </a:rPr>
              <a:t>	</a:t>
            </a:r>
            <a:r>
              <a:rPr sz="2800" spc="-10" dirty="0">
                <a:latin typeface="Trebuchet MS"/>
                <a:cs typeface="Trebuchet MS"/>
              </a:rPr>
              <a:t>th</a:t>
            </a:r>
            <a:r>
              <a:rPr sz="2800" spc="-5" dirty="0">
                <a:latin typeface="Trebuchet MS"/>
                <a:cs typeface="Trebuchet MS"/>
              </a:rPr>
              <a:t>e</a:t>
            </a:r>
            <a:r>
              <a:rPr sz="2800" dirty="0">
                <a:latin typeface="Trebuchet MS"/>
                <a:cs typeface="Trebuchet MS"/>
              </a:rPr>
              <a:t>	</a:t>
            </a:r>
            <a:r>
              <a:rPr sz="2800" spc="-5" dirty="0">
                <a:latin typeface="Trebuchet MS"/>
                <a:cs typeface="Trebuchet MS"/>
              </a:rPr>
              <a:t>following</a:t>
            </a:r>
            <a:r>
              <a:rPr sz="2800" dirty="0">
                <a:latin typeface="Trebuchet MS"/>
                <a:cs typeface="Trebuchet MS"/>
              </a:rPr>
              <a:t>	</a:t>
            </a:r>
            <a:r>
              <a:rPr sz="2800" spc="-10" dirty="0">
                <a:latin typeface="Trebuchet MS"/>
                <a:cs typeface="Trebuchet MS"/>
              </a:rPr>
              <a:t>hou</a:t>
            </a:r>
            <a:r>
              <a:rPr sz="2800" spc="-20" dirty="0">
                <a:latin typeface="Trebuchet MS"/>
                <a:cs typeface="Trebuchet MS"/>
              </a:rPr>
              <a:t>s</a:t>
            </a:r>
            <a:r>
              <a:rPr sz="2800" spc="-10" dirty="0">
                <a:latin typeface="Trebuchet MS"/>
                <a:cs typeface="Trebuchet MS"/>
              </a:rPr>
              <a:t>ing  schemes </a:t>
            </a:r>
            <a:r>
              <a:rPr sz="2800" spc="-5" dirty="0">
                <a:latin typeface="Trebuchet MS"/>
                <a:cs typeface="Trebuchet MS"/>
              </a:rPr>
              <a:t>at all </a:t>
            </a:r>
            <a:r>
              <a:rPr sz="2800" spc="-10" dirty="0">
                <a:latin typeface="Trebuchet MS"/>
                <a:cs typeface="Trebuchet MS"/>
              </a:rPr>
              <a:t>India</a:t>
            </a:r>
            <a:r>
              <a:rPr sz="2800" spc="50" dirty="0">
                <a:latin typeface="Trebuchet MS"/>
                <a:cs typeface="Trebuchet MS"/>
              </a:rPr>
              <a:t> </a:t>
            </a:r>
            <a:r>
              <a:rPr sz="2800" spc="-5" dirty="0">
                <a:latin typeface="Trebuchet MS"/>
                <a:cs typeface="Trebuchet MS"/>
              </a:rPr>
              <a:t>level:-</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Indira </a:t>
            </a:r>
            <a:r>
              <a:rPr sz="2800" spc="-45" dirty="0">
                <a:latin typeface="Trebuchet MS"/>
                <a:cs typeface="Trebuchet MS"/>
              </a:rPr>
              <a:t>Awas</a:t>
            </a:r>
            <a:r>
              <a:rPr sz="2800" spc="-180" dirty="0">
                <a:latin typeface="Trebuchet MS"/>
                <a:cs typeface="Trebuchet MS"/>
              </a:rPr>
              <a:t> </a:t>
            </a:r>
            <a:r>
              <a:rPr sz="2800" spc="-70" dirty="0">
                <a:latin typeface="Trebuchet MS"/>
                <a:cs typeface="Trebuchet MS"/>
              </a:rPr>
              <a:t>Yojna</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Golden Jubilee </a:t>
            </a:r>
            <a:r>
              <a:rPr sz="2800" spc="-25" dirty="0">
                <a:latin typeface="Trebuchet MS"/>
                <a:cs typeface="Trebuchet MS"/>
              </a:rPr>
              <a:t>Rural </a:t>
            </a:r>
            <a:r>
              <a:rPr sz="2800" spc="-10" dirty="0">
                <a:latin typeface="Trebuchet MS"/>
                <a:cs typeface="Trebuchet MS"/>
              </a:rPr>
              <a:t>Housing Finance</a:t>
            </a:r>
            <a:r>
              <a:rPr sz="2800" spc="60" dirty="0">
                <a:latin typeface="Trebuchet MS"/>
                <a:cs typeface="Trebuchet MS"/>
              </a:rPr>
              <a:t> </a:t>
            </a:r>
            <a:r>
              <a:rPr sz="2800" spc="-5" dirty="0">
                <a:latin typeface="Trebuchet MS"/>
                <a:cs typeface="Trebuchet MS"/>
              </a:rPr>
              <a:t>Scheme</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Bharat</a:t>
            </a:r>
            <a:r>
              <a:rPr sz="2800" spc="5" dirty="0">
                <a:latin typeface="Trebuchet MS"/>
                <a:cs typeface="Trebuchet MS"/>
              </a:rPr>
              <a:t> </a:t>
            </a:r>
            <a:r>
              <a:rPr sz="2800" spc="-10" dirty="0">
                <a:latin typeface="Trebuchet MS"/>
                <a:cs typeface="Trebuchet MS"/>
              </a:rPr>
              <a:t>Nirman</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7020" algn="l"/>
              </a:tabLst>
            </a:pPr>
            <a:r>
              <a:rPr sz="2800" spc="-20" dirty="0">
                <a:latin typeface="Trebuchet MS"/>
                <a:cs typeface="Trebuchet MS"/>
              </a:rPr>
              <a:t>Productive </a:t>
            </a:r>
            <a:r>
              <a:rPr sz="2800" spc="-10" dirty="0">
                <a:latin typeface="Trebuchet MS"/>
                <a:cs typeface="Trebuchet MS"/>
              </a:rPr>
              <a:t>Housing in </a:t>
            </a:r>
            <a:r>
              <a:rPr sz="2800" spc="-25" dirty="0">
                <a:latin typeface="Trebuchet MS"/>
                <a:cs typeface="Trebuchet MS"/>
              </a:rPr>
              <a:t>Rural</a:t>
            </a:r>
            <a:r>
              <a:rPr sz="2800" spc="-90" dirty="0">
                <a:latin typeface="Trebuchet MS"/>
                <a:cs typeface="Trebuchet MS"/>
              </a:rPr>
              <a:t> </a:t>
            </a:r>
            <a:r>
              <a:rPr sz="2800" spc="-5" dirty="0">
                <a:latin typeface="Trebuchet MS"/>
                <a:cs typeface="Trebuchet MS"/>
              </a:rPr>
              <a:t>Areas(PHIRA)</a:t>
            </a:r>
            <a:endParaRPr sz="2800">
              <a:latin typeface="Trebuchet MS"/>
              <a:cs typeface="Trebuchet MS"/>
            </a:endParaRPr>
          </a:p>
          <a:p>
            <a:pPr marL="287020" indent="-274320">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1% Interest subvention</a:t>
            </a:r>
            <a:r>
              <a:rPr sz="2800" spc="15" dirty="0">
                <a:latin typeface="Trebuchet MS"/>
                <a:cs typeface="Trebuchet MS"/>
              </a:rPr>
              <a:t> </a:t>
            </a:r>
            <a:r>
              <a:rPr sz="2800" spc="-10" dirty="0">
                <a:latin typeface="Trebuchet MS"/>
                <a:cs typeface="Trebuchet MS"/>
              </a:rPr>
              <a:t>scheme</a:t>
            </a:r>
            <a:endParaRPr sz="2800">
              <a:latin typeface="Trebuchet MS"/>
              <a:cs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512824" y="1025016"/>
            <a:ext cx="5145912"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012185" y="1125727"/>
            <a:ext cx="85725" cy="122555"/>
          </a:xfrm>
          <a:custGeom>
            <a:avLst/>
            <a:gdLst/>
            <a:ahLst/>
            <a:cxnLst/>
            <a:rect l="l" t="t" r="r" b="b"/>
            <a:pathLst>
              <a:path w="85725" h="122555">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4" name="object 4"/>
          <p:cNvSpPr/>
          <p:nvPr/>
        </p:nvSpPr>
        <p:spPr>
          <a:xfrm>
            <a:off x="3858259" y="1077975"/>
            <a:ext cx="109600" cy="969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605788" y="1077975"/>
            <a:ext cx="109600" cy="969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6109208" y="1074800"/>
            <a:ext cx="175259" cy="238633"/>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3513835" y="1074800"/>
            <a:ext cx="175260" cy="238633"/>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6360921" y="1030858"/>
            <a:ext cx="297815" cy="331470"/>
          </a:xfrm>
          <a:custGeom>
            <a:avLst/>
            <a:gdLst/>
            <a:ahLst/>
            <a:cxnLst/>
            <a:rect l="l" t="t" r="r" b="b"/>
            <a:pathLst>
              <a:path w="297815" h="331469">
                <a:moveTo>
                  <a:pt x="60070" y="0"/>
                </a:moveTo>
                <a:lnTo>
                  <a:pt x="86867" y="0"/>
                </a:lnTo>
                <a:lnTo>
                  <a:pt x="204977" y="202691"/>
                </a:lnTo>
                <a:lnTo>
                  <a:pt x="240410"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9" name="object 9"/>
          <p:cNvSpPr/>
          <p:nvPr/>
        </p:nvSpPr>
        <p:spPr>
          <a:xfrm>
            <a:off x="5916421" y="1030858"/>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5631941" y="1030858"/>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016753"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4730877" y="1030858"/>
            <a:ext cx="286385" cy="332740"/>
          </a:xfrm>
          <a:custGeom>
            <a:avLst/>
            <a:gdLst/>
            <a:ahLst/>
            <a:cxnLst/>
            <a:rect l="l" t="t" r="r" b="b"/>
            <a:pathLst>
              <a:path w="286385" h="332740">
                <a:moveTo>
                  <a:pt x="43561" y="0"/>
                </a:moveTo>
                <a:lnTo>
                  <a:pt x="103377" y="0"/>
                </a:lnTo>
                <a:lnTo>
                  <a:pt x="61595" y="222757"/>
                </a:lnTo>
                <a:lnTo>
                  <a:pt x="60833" y="226821"/>
                </a:lnTo>
                <a:lnTo>
                  <a:pt x="60451" y="231012"/>
                </a:lnTo>
                <a:lnTo>
                  <a:pt x="60451" y="235457"/>
                </a:lnTo>
                <a:lnTo>
                  <a:pt x="81549" y="274935"/>
                </a:lnTo>
                <a:lnTo>
                  <a:pt x="111125" y="281686"/>
                </a:lnTo>
                <a:lnTo>
                  <a:pt x="125458" y="280664"/>
                </a:lnTo>
                <a:lnTo>
                  <a:pt x="160909" y="265429"/>
                </a:lnTo>
                <a:lnTo>
                  <a:pt x="182608" y="233515"/>
                </a:lnTo>
                <a:lnTo>
                  <a:pt x="227075" y="0"/>
                </a:lnTo>
                <a:lnTo>
                  <a:pt x="286003" y="0"/>
                </a:lnTo>
                <a:lnTo>
                  <a:pt x="244221" y="226313"/>
                </a:lnTo>
                <a:lnTo>
                  <a:pt x="227837" y="271160"/>
                </a:lnTo>
                <a:lnTo>
                  <a:pt x="197358" y="304673"/>
                </a:lnTo>
                <a:lnTo>
                  <a:pt x="155368" y="325643"/>
                </a:lnTo>
                <a:lnTo>
                  <a:pt x="104521" y="332613"/>
                </a:lnTo>
                <a:lnTo>
                  <a:pt x="82446" y="331229"/>
                </a:lnTo>
                <a:lnTo>
                  <a:pt x="44727" y="320129"/>
                </a:lnTo>
                <a:lnTo>
                  <a:pt x="7254" y="283972"/>
                </a:lnTo>
                <a:lnTo>
                  <a:pt x="0" y="249174"/>
                </a:lnTo>
                <a:lnTo>
                  <a:pt x="0" y="241173"/>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444365" y="1030858"/>
            <a:ext cx="277495" cy="327025"/>
          </a:xfrm>
          <a:custGeom>
            <a:avLst/>
            <a:gdLst/>
            <a:ahLst/>
            <a:cxnLst/>
            <a:rect l="l" t="t" r="r" b="b"/>
            <a:pathLst>
              <a:path w="277495" h="327025">
                <a:moveTo>
                  <a:pt x="60706" y="0"/>
                </a:moveTo>
                <a:lnTo>
                  <a:pt x="276987" y="0"/>
                </a:lnTo>
                <a:lnTo>
                  <a:pt x="267588" y="50926"/>
                </a:lnTo>
                <a:lnTo>
                  <a:pt x="110236" y="50926"/>
                </a:lnTo>
                <a:lnTo>
                  <a:pt x="96647" y="126111"/>
                </a:lnTo>
                <a:lnTo>
                  <a:pt x="211582" y="126111"/>
                </a:lnTo>
                <a:lnTo>
                  <a:pt x="202437" y="174751"/>
                </a:lnTo>
                <a:lnTo>
                  <a:pt x="87502"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4045330" y="1030858"/>
            <a:ext cx="277495" cy="327025"/>
          </a:xfrm>
          <a:custGeom>
            <a:avLst/>
            <a:gdLst/>
            <a:ahLst/>
            <a:cxnLst/>
            <a:rect l="l" t="t" r="r" b="b"/>
            <a:pathLst>
              <a:path w="277495" h="327025">
                <a:moveTo>
                  <a:pt x="0" y="0"/>
                </a:moveTo>
                <a:lnTo>
                  <a:pt x="60452" y="0"/>
                </a:lnTo>
                <a:lnTo>
                  <a:pt x="113157" y="127888"/>
                </a:lnTo>
                <a:lnTo>
                  <a:pt x="211201" y="0"/>
                </a:lnTo>
                <a:lnTo>
                  <a:pt x="277495" y="0"/>
                </a:lnTo>
                <a:lnTo>
                  <a:pt x="134112" y="182371"/>
                </a:lnTo>
                <a:lnTo>
                  <a:pt x="107569" y="327025"/>
                </a:lnTo>
                <a:lnTo>
                  <a:pt x="50038" y="327025"/>
                </a:lnTo>
                <a:lnTo>
                  <a:pt x="76962" y="180593"/>
                </a:lnTo>
                <a:lnTo>
                  <a:pt x="0"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193542" y="1030858"/>
            <a:ext cx="275590" cy="327025"/>
          </a:xfrm>
          <a:custGeom>
            <a:avLst/>
            <a:gdLst/>
            <a:ahLst/>
            <a:cxnLst/>
            <a:rect l="l" t="t" r="r" b="b"/>
            <a:pathLst>
              <a:path w="275589" h="327025">
                <a:moveTo>
                  <a:pt x="9397" y="0"/>
                </a:moveTo>
                <a:lnTo>
                  <a:pt x="275462" y="0"/>
                </a:lnTo>
                <a:lnTo>
                  <a:pt x="265937" y="50926"/>
                </a:lnTo>
                <a:lnTo>
                  <a:pt x="162813" y="50926"/>
                </a:lnTo>
                <a:lnTo>
                  <a:pt x="112268" y="327025"/>
                </a:lnTo>
                <a:lnTo>
                  <a:pt x="53593" y="327025"/>
                </a:lnTo>
                <a:lnTo>
                  <a:pt x="104012" y="50926"/>
                </a:lnTo>
                <a:lnTo>
                  <a:pt x="0" y="50926"/>
                </a:lnTo>
                <a:lnTo>
                  <a:pt x="9397"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2680080" y="1030858"/>
            <a:ext cx="215900" cy="327025"/>
          </a:xfrm>
          <a:custGeom>
            <a:avLst/>
            <a:gdLst/>
            <a:ahLst/>
            <a:cxnLst/>
            <a:rect l="l" t="t" r="r" b="b"/>
            <a:pathLst>
              <a:path w="215900" h="327025">
                <a:moveTo>
                  <a:pt x="59943" y="0"/>
                </a:moveTo>
                <a:lnTo>
                  <a:pt x="118491" y="0"/>
                </a:lnTo>
                <a:lnTo>
                  <a:pt x="67818" y="276098"/>
                </a:lnTo>
                <a:lnTo>
                  <a:pt x="215645" y="276098"/>
                </a:lnTo>
                <a:lnTo>
                  <a:pt x="206248" y="327025"/>
                </a:lnTo>
                <a:lnTo>
                  <a:pt x="0" y="327025"/>
                </a:lnTo>
                <a:lnTo>
                  <a:pt x="59943"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394585" y="1030858"/>
            <a:ext cx="286385" cy="332740"/>
          </a:xfrm>
          <a:custGeom>
            <a:avLst/>
            <a:gdLst/>
            <a:ahLst/>
            <a:cxnLst/>
            <a:rect l="l" t="t" r="r" b="b"/>
            <a:pathLst>
              <a:path w="286385" h="332740">
                <a:moveTo>
                  <a:pt x="43560" y="0"/>
                </a:moveTo>
                <a:lnTo>
                  <a:pt x="103377" y="0"/>
                </a:lnTo>
                <a:lnTo>
                  <a:pt x="61594" y="222757"/>
                </a:lnTo>
                <a:lnTo>
                  <a:pt x="60832" y="226821"/>
                </a:lnTo>
                <a:lnTo>
                  <a:pt x="60451" y="231012"/>
                </a:lnTo>
                <a:lnTo>
                  <a:pt x="60451" y="235457"/>
                </a:lnTo>
                <a:lnTo>
                  <a:pt x="81549" y="274935"/>
                </a:lnTo>
                <a:lnTo>
                  <a:pt x="111125" y="281686"/>
                </a:lnTo>
                <a:lnTo>
                  <a:pt x="125458" y="280664"/>
                </a:lnTo>
                <a:lnTo>
                  <a:pt x="160908" y="265429"/>
                </a:lnTo>
                <a:lnTo>
                  <a:pt x="182608" y="233515"/>
                </a:lnTo>
                <a:lnTo>
                  <a:pt x="227075" y="0"/>
                </a:lnTo>
                <a:lnTo>
                  <a:pt x="286003" y="0"/>
                </a:lnTo>
                <a:lnTo>
                  <a:pt x="244220" y="226313"/>
                </a:lnTo>
                <a:lnTo>
                  <a:pt x="227837" y="271160"/>
                </a:lnTo>
                <a:lnTo>
                  <a:pt x="197357" y="304673"/>
                </a:lnTo>
                <a:lnTo>
                  <a:pt x="155368" y="325643"/>
                </a:lnTo>
                <a:lnTo>
                  <a:pt x="104520" y="332613"/>
                </a:lnTo>
                <a:lnTo>
                  <a:pt x="82446" y="331229"/>
                </a:lnTo>
                <a:lnTo>
                  <a:pt x="44727" y="320129"/>
                </a:lnTo>
                <a:lnTo>
                  <a:pt x="7254" y="283972"/>
                </a:lnTo>
                <a:lnTo>
                  <a:pt x="0" y="249174"/>
                </a:lnTo>
                <a:lnTo>
                  <a:pt x="0" y="241173"/>
                </a:lnTo>
                <a:lnTo>
                  <a:pt x="762" y="232790"/>
                </a:lnTo>
                <a:lnTo>
                  <a:pt x="2412" y="223900"/>
                </a:lnTo>
                <a:lnTo>
                  <a:pt x="43560"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1795907" y="1030858"/>
            <a:ext cx="271145" cy="327025"/>
          </a:xfrm>
          <a:custGeom>
            <a:avLst/>
            <a:gdLst/>
            <a:ahLst/>
            <a:cxnLst/>
            <a:rect l="l" t="t" r="r" b="b"/>
            <a:pathLst>
              <a:path w="271144" h="327025">
                <a:moveTo>
                  <a:pt x="60198" y="0"/>
                </a:moveTo>
                <a:lnTo>
                  <a:pt x="270763" y="0"/>
                </a:lnTo>
                <a:lnTo>
                  <a:pt x="261112" y="50926"/>
                </a:lnTo>
                <a:lnTo>
                  <a:pt x="110490" y="50926"/>
                </a:lnTo>
                <a:lnTo>
                  <a:pt x="96774" y="126111"/>
                </a:lnTo>
                <a:lnTo>
                  <a:pt x="204850" y="126111"/>
                </a:lnTo>
                <a:lnTo>
                  <a:pt x="195706" y="174751"/>
                </a:lnTo>
                <a:lnTo>
                  <a:pt x="87630" y="174751"/>
                </a:lnTo>
                <a:lnTo>
                  <a:pt x="69342" y="276098"/>
                </a:lnTo>
                <a:lnTo>
                  <a:pt x="217550" y="276098"/>
                </a:lnTo>
                <a:lnTo>
                  <a:pt x="208025"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3765296" y="1027430"/>
            <a:ext cx="259715" cy="330835"/>
          </a:xfrm>
          <a:custGeom>
            <a:avLst/>
            <a:gdLst/>
            <a:ahLst/>
            <a:cxnLst/>
            <a:rect l="l" t="t" r="r" b="b"/>
            <a:pathLst>
              <a:path w="259714" h="330834">
                <a:moveTo>
                  <a:pt x="145414" y="0"/>
                </a:moveTo>
                <a:lnTo>
                  <a:pt x="192722" y="5127"/>
                </a:lnTo>
                <a:lnTo>
                  <a:pt x="228980" y="20447"/>
                </a:lnTo>
                <a:lnTo>
                  <a:pt x="257788" y="61327"/>
                </a:lnTo>
                <a:lnTo>
                  <a:pt x="259714" y="79502"/>
                </a:lnTo>
                <a:lnTo>
                  <a:pt x="258310" y="98480"/>
                </a:lnTo>
                <a:lnTo>
                  <a:pt x="237236" y="147700"/>
                </a:lnTo>
                <a:lnTo>
                  <a:pt x="195105" y="179830"/>
                </a:lnTo>
                <a:lnTo>
                  <a:pt x="177291" y="185547"/>
                </a:lnTo>
                <a:lnTo>
                  <a:pt x="250316" y="330454"/>
                </a:lnTo>
                <a:lnTo>
                  <a:pt x="184912" y="330454"/>
                </a:lnTo>
                <a:lnTo>
                  <a:pt x="122427" y="195199"/>
                </a:lnTo>
                <a:lnTo>
                  <a:pt x="114379" y="195010"/>
                </a:lnTo>
                <a:lnTo>
                  <a:pt x="105473" y="194643"/>
                </a:lnTo>
                <a:lnTo>
                  <a:pt x="95710" y="194109"/>
                </a:lnTo>
                <a:lnTo>
                  <a:pt x="85089" y="193421"/>
                </a:lnTo>
                <a:lnTo>
                  <a:pt x="59816" y="330454"/>
                </a:lnTo>
                <a:lnTo>
                  <a:pt x="0" y="330454"/>
                </a:lnTo>
                <a:lnTo>
                  <a:pt x="59816" y="3429"/>
                </a:lnTo>
                <a:lnTo>
                  <a:pt x="89658" y="1928"/>
                </a:lnTo>
                <a:lnTo>
                  <a:pt x="113855" y="857"/>
                </a:lnTo>
                <a:lnTo>
                  <a:pt x="132433" y="214"/>
                </a:lnTo>
                <a:lnTo>
                  <a:pt x="145414"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512824" y="1027430"/>
            <a:ext cx="259715" cy="330835"/>
          </a:xfrm>
          <a:custGeom>
            <a:avLst/>
            <a:gdLst/>
            <a:ahLst/>
            <a:cxnLst/>
            <a:rect l="l" t="t" r="r" b="b"/>
            <a:pathLst>
              <a:path w="259714" h="330834">
                <a:moveTo>
                  <a:pt x="145414" y="0"/>
                </a:moveTo>
                <a:lnTo>
                  <a:pt x="192722" y="5127"/>
                </a:lnTo>
                <a:lnTo>
                  <a:pt x="228981" y="20447"/>
                </a:lnTo>
                <a:lnTo>
                  <a:pt x="257788" y="61327"/>
                </a:lnTo>
                <a:lnTo>
                  <a:pt x="259714" y="79502"/>
                </a:lnTo>
                <a:lnTo>
                  <a:pt x="258310" y="98480"/>
                </a:lnTo>
                <a:lnTo>
                  <a:pt x="237236" y="147700"/>
                </a:lnTo>
                <a:lnTo>
                  <a:pt x="195105" y="179830"/>
                </a:lnTo>
                <a:lnTo>
                  <a:pt x="177292" y="185547"/>
                </a:lnTo>
                <a:lnTo>
                  <a:pt x="250317" y="330454"/>
                </a:lnTo>
                <a:lnTo>
                  <a:pt x="184912" y="330454"/>
                </a:lnTo>
                <a:lnTo>
                  <a:pt x="122427" y="195199"/>
                </a:lnTo>
                <a:lnTo>
                  <a:pt x="114379" y="195010"/>
                </a:lnTo>
                <a:lnTo>
                  <a:pt x="105473" y="194643"/>
                </a:lnTo>
                <a:lnTo>
                  <a:pt x="95710" y="194109"/>
                </a:lnTo>
                <a:lnTo>
                  <a:pt x="85089" y="193421"/>
                </a:lnTo>
                <a:lnTo>
                  <a:pt x="59816" y="330454"/>
                </a:lnTo>
                <a:lnTo>
                  <a:pt x="0" y="330454"/>
                </a:lnTo>
                <a:lnTo>
                  <a:pt x="59816" y="3429"/>
                </a:lnTo>
                <a:lnTo>
                  <a:pt x="89658" y="1928"/>
                </a:lnTo>
                <a:lnTo>
                  <a:pt x="113855" y="857"/>
                </a:lnTo>
                <a:lnTo>
                  <a:pt x="132433" y="214"/>
                </a:lnTo>
                <a:lnTo>
                  <a:pt x="145414"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2888488" y="1026413"/>
            <a:ext cx="287020" cy="331470"/>
          </a:xfrm>
          <a:custGeom>
            <a:avLst/>
            <a:gdLst/>
            <a:ahLst/>
            <a:cxnLst/>
            <a:rect l="l" t="t" r="r" b="b"/>
            <a:pathLst>
              <a:path w="287019" h="331469">
                <a:moveTo>
                  <a:pt x="198628" y="0"/>
                </a:moveTo>
                <a:lnTo>
                  <a:pt x="219456" y="0"/>
                </a:lnTo>
                <a:lnTo>
                  <a:pt x="286638" y="331470"/>
                </a:lnTo>
                <a:lnTo>
                  <a:pt x="226060" y="331470"/>
                </a:lnTo>
                <a:lnTo>
                  <a:pt x="215900" y="264922"/>
                </a:lnTo>
                <a:lnTo>
                  <a:pt x="98806" y="264922"/>
                </a:lnTo>
                <a:lnTo>
                  <a:pt x="60451" y="331470"/>
                </a:lnTo>
                <a:lnTo>
                  <a:pt x="0" y="331470"/>
                </a:lnTo>
                <a:lnTo>
                  <a:pt x="198628"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5332095" y="1025271"/>
            <a:ext cx="251460" cy="338455"/>
          </a:xfrm>
          <a:custGeom>
            <a:avLst/>
            <a:gdLst/>
            <a:ahLst/>
            <a:cxnLst/>
            <a:rect l="l" t="t" r="r" b="b"/>
            <a:pathLst>
              <a:path w="251460" h="338455">
                <a:moveTo>
                  <a:pt x="181101" y="0"/>
                </a:moveTo>
                <a:lnTo>
                  <a:pt x="200271" y="809"/>
                </a:lnTo>
                <a:lnTo>
                  <a:pt x="218344" y="3238"/>
                </a:lnTo>
                <a:lnTo>
                  <a:pt x="235323" y="7286"/>
                </a:lnTo>
                <a:lnTo>
                  <a:pt x="251205" y="12953"/>
                </a:lnTo>
                <a:lnTo>
                  <a:pt x="234950" y="68579"/>
                </a:lnTo>
                <a:lnTo>
                  <a:pt x="221851" y="60652"/>
                </a:lnTo>
                <a:lnTo>
                  <a:pt x="208073" y="54975"/>
                </a:lnTo>
                <a:lnTo>
                  <a:pt x="193605" y="51560"/>
                </a:lnTo>
                <a:lnTo>
                  <a:pt x="178434" y="50418"/>
                </a:lnTo>
                <a:lnTo>
                  <a:pt x="154310" y="53417"/>
                </a:lnTo>
                <a:lnTo>
                  <a:pt x="112158" y="77368"/>
                </a:lnTo>
                <a:lnTo>
                  <a:pt x="79251" y="122924"/>
                </a:lnTo>
                <a:lnTo>
                  <a:pt x="62210" y="175986"/>
                </a:lnTo>
                <a:lnTo>
                  <a:pt x="60070" y="204469"/>
                </a:lnTo>
                <a:lnTo>
                  <a:pt x="61235" y="222378"/>
                </a:lnTo>
                <a:lnTo>
                  <a:pt x="78612" y="264794"/>
                </a:lnTo>
                <a:lnTo>
                  <a:pt x="114581" y="285869"/>
                </a:lnTo>
                <a:lnTo>
                  <a:pt x="130175" y="287274"/>
                </a:lnTo>
                <a:lnTo>
                  <a:pt x="154491" y="285533"/>
                </a:lnTo>
                <a:lnTo>
                  <a:pt x="176022" y="280304"/>
                </a:lnTo>
                <a:lnTo>
                  <a:pt x="194790" y="271575"/>
                </a:lnTo>
                <a:lnTo>
                  <a:pt x="210819" y="259333"/>
                </a:lnTo>
                <a:lnTo>
                  <a:pt x="209676"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65" y="15255"/>
                </a:lnTo>
                <a:lnTo>
                  <a:pt x="142622" y="3811"/>
                </a:lnTo>
                <a:lnTo>
                  <a:pt x="181101"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2076450" y="1025271"/>
            <a:ext cx="277495" cy="338455"/>
          </a:xfrm>
          <a:custGeom>
            <a:avLst/>
            <a:gdLst/>
            <a:ahLst/>
            <a:cxnLst/>
            <a:rect l="l" t="t" r="r" b="b"/>
            <a:pathLst>
              <a:path w="277494" h="338455">
                <a:moveTo>
                  <a:pt x="199136" y="0"/>
                </a:moveTo>
                <a:lnTo>
                  <a:pt x="222569" y="1385"/>
                </a:lnTo>
                <a:lnTo>
                  <a:pt x="242776" y="5556"/>
                </a:lnTo>
                <a:lnTo>
                  <a:pt x="259768" y="12537"/>
                </a:lnTo>
                <a:lnTo>
                  <a:pt x="273557" y="22351"/>
                </a:lnTo>
                <a:lnTo>
                  <a:pt x="256158" y="70738"/>
                </a:lnTo>
                <a:lnTo>
                  <a:pt x="239724" y="62071"/>
                </a:lnTo>
                <a:lnTo>
                  <a:pt x="223361" y="55879"/>
                </a:lnTo>
                <a:lnTo>
                  <a:pt x="207045" y="52165"/>
                </a:lnTo>
                <a:lnTo>
                  <a:pt x="190754" y="50926"/>
                </a:lnTo>
                <a:lnTo>
                  <a:pt x="162698" y="53619"/>
                </a:lnTo>
                <a:lnTo>
                  <a:pt x="115351" y="75197"/>
                </a:lnTo>
                <a:lnTo>
                  <a:pt x="80416" y="117066"/>
                </a:lnTo>
                <a:lnTo>
                  <a:pt x="62561" y="171080"/>
                </a:lnTo>
                <a:lnTo>
                  <a:pt x="60325" y="202183"/>
                </a:lnTo>
                <a:lnTo>
                  <a:pt x="61706" y="221184"/>
                </a:lnTo>
                <a:lnTo>
                  <a:pt x="82423" y="264921"/>
                </a:lnTo>
                <a:lnTo>
                  <a:pt x="124731" y="285871"/>
                </a:lnTo>
                <a:lnTo>
                  <a:pt x="142875" y="287274"/>
                </a:lnTo>
                <a:lnTo>
                  <a:pt x="158357" y="286176"/>
                </a:lnTo>
                <a:lnTo>
                  <a:pt x="198755" y="269620"/>
                </a:lnTo>
                <a:lnTo>
                  <a:pt x="210566" y="204977"/>
                </a:lnTo>
                <a:lnTo>
                  <a:pt x="165226" y="204977"/>
                </a:lnTo>
                <a:lnTo>
                  <a:pt x="174117" y="156209"/>
                </a:lnTo>
                <a:lnTo>
                  <a:pt x="277113" y="156209"/>
                </a:lnTo>
                <a:lnTo>
                  <a:pt x="250062" y="302894"/>
                </a:lnTo>
                <a:lnTo>
                  <a:pt x="223416" y="318323"/>
                </a:lnTo>
                <a:lnTo>
                  <a:pt x="193960" y="329358"/>
                </a:lnTo>
                <a:lnTo>
                  <a:pt x="161694" y="335988"/>
                </a:lnTo>
                <a:lnTo>
                  <a:pt x="126618" y="338200"/>
                </a:lnTo>
                <a:lnTo>
                  <a:pt x="99829" y="335940"/>
                </a:lnTo>
                <a:lnTo>
                  <a:pt x="54109" y="317894"/>
                </a:lnTo>
                <a:lnTo>
                  <a:pt x="19823" y="282916"/>
                </a:lnTo>
                <a:lnTo>
                  <a:pt x="2210" y="237196"/>
                </a:lnTo>
                <a:lnTo>
                  <a:pt x="0" y="210692"/>
                </a:lnTo>
                <a:lnTo>
                  <a:pt x="3353" y="164639"/>
                </a:lnTo>
                <a:lnTo>
                  <a:pt x="13398" y="123634"/>
                </a:lnTo>
                <a:lnTo>
                  <a:pt x="30110" y="87677"/>
                </a:lnTo>
                <a:lnTo>
                  <a:pt x="53467" y="56768"/>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6049898" y="1025016"/>
            <a:ext cx="294005" cy="338455"/>
          </a:xfrm>
          <a:custGeom>
            <a:avLst/>
            <a:gdLst/>
            <a:ahLst/>
            <a:cxnLst/>
            <a:rect l="l" t="t" r="r" b="b"/>
            <a:pathLst>
              <a:path w="294004" h="338455">
                <a:moveTo>
                  <a:pt x="171703" y="0"/>
                </a:moveTo>
                <a:lnTo>
                  <a:pt x="223615" y="7794"/>
                </a:lnTo>
                <a:lnTo>
                  <a:pt x="262000" y="31115"/>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3454527" y="1025016"/>
            <a:ext cx="294005" cy="338455"/>
          </a:xfrm>
          <a:custGeom>
            <a:avLst/>
            <a:gdLst/>
            <a:ahLst/>
            <a:cxnLst/>
            <a:rect l="l" t="t" r="r" b="b"/>
            <a:pathLst>
              <a:path w="294004" h="338455">
                <a:moveTo>
                  <a:pt x="171703" y="0"/>
                </a:moveTo>
                <a:lnTo>
                  <a:pt x="223615" y="7794"/>
                </a:lnTo>
                <a:lnTo>
                  <a:pt x="262000" y="31115"/>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6" name="object 26"/>
          <p:cNvSpPr txBox="1"/>
          <p:nvPr/>
        </p:nvSpPr>
        <p:spPr>
          <a:xfrm>
            <a:off x="78739" y="1632330"/>
            <a:ext cx="7997190" cy="4948555"/>
          </a:xfrm>
          <a:prstGeom prst="rect">
            <a:avLst/>
          </a:prstGeom>
        </p:spPr>
        <p:txBody>
          <a:bodyPr vert="horz" wrap="square" lIns="0" tIns="12065" rIns="0" bIns="0" rtlCol="0">
            <a:spAutoFit/>
          </a:bodyPr>
          <a:lstStyle/>
          <a:p>
            <a:pPr marL="287020" marR="6350"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According to </a:t>
            </a:r>
            <a:r>
              <a:rPr sz="2800" spc="-10" dirty="0">
                <a:latin typeface="Trebuchet MS"/>
                <a:cs typeface="Trebuchet MS"/>
              </a:rPr>
              <a:t>NHB </a:t>
            </a:r>
            <a:r>
              <a:rPr sz="2800" spc="-5" dirty="0">
                <a:latin typeface="Trebuchet MS"/>
                <a:cs typeface="Trebuchet MS"/>
              </a:rPr>
              <a:t>Act, </a:t>
            </a:r>
            <a:r>
              <a:rPr sz="2800" spc="-10" dirty="0">
                <a:latin typeface="Trebuchet MS"/>
                <a:cs typeface="Trebuchet MS"/>
              </a:rPr>
              <a:t>1988, NHB is expected to  </a:t>
            </a:r>
            <a:r>
              <a:rPr sz="2800" spc="-5" dirty="0">
                <a:latin typeface="Trebuchet MS"/>
                <a:cs typeface="Trebuchet MS"/>
              </a:rPr>
              <a:t>regulate </a:t>
            </a:r>
            <a:r>
              <a:rPr sz="2800" spc="-10" dirty="0">
                <a:latin typeface="Trebuchet MS"/>
                <a:cs typeface="Trebuchet MS"/>
              </a:rPr>
              <a:t>the </a:t>
            </a:r>
            <a:r>
              <a:rPr sz="2800" spc="-5" dirty="0">
                <a:latin typeface="Trebuchet MS"/>
                <a:cs typeface="Trebuchet MS"/>
              </a:rPr>
              <a:t>housing finance </a:t>
            </a:r>
            <a:r>
              <a:rPr sz="2800" dirty="0">
                <a:latin typeface="Trebuchet MS"/>
                <a:cs typeface="Trebuchet MS"/>
              </a:rPr>
              <a:t>system </a:t>
            </a:r>
            <a:r>
              <a:rPr sz="2800" spc="-5" dirty="0">
                <a:latin typeface="Trebuchet MS"/>
                <a:cs typeface="Trebuchet MS"/>
              </a:rPr>
              <a:t>of </a:t>
            </a:r>
            <a:r>
              <a:rPr sz="2800" spc="-10" dirty="0">
                <a:latin typeface="Trebuchet MS"/>
                <a:cs typeface="Trebuchet MS"/>
              </a:rPr>
              <a:t>the  country </a:t>
            </a:r>
            <a:r>
              <a:rPr sz="2800" spc="-5" dirty="0">
                <a:latin typeface="Trebuchet MS"/>
                <a:cs typeface="Trebuchet MS"/>
              </a:rPr>
              <a:t>to its</a:t>
            </a:r>
            <a:r>
              <a:rPr sz="2800" spc="20" dirty="0">
                <a:latin typeface="Trebuchet MS"/>
                <a:cs typeface="Trebuchet MS"/>
              </a:rPr>
              <a:t> </a:t>
            </a:r>
            <a:r>
              <a:rPr sz="2800" spc="-10" dirty="0">
                <a:latin typeface="Trebuchet MS"/>
                <a:cs typeface="Trebuchet MS"/>
              </a:rPr>
              <a:t>advantage.</a:t>
            </a:r>
            <a:endParaRPr sz="2800">
              <a:latin typeface="Trebuchet MS"/>
              <a:cs typeface="Trebuchet MS"/>
            </a:endParaRPr>
          </a:p>
          <a:p>
            <a:pPr marL="287020" marR="635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10" dirty="0">
                <a:latin typeface="Trebuchet MS"/>
                <a:cs typeface="Trebuchet MS"/>
              </a:rPr>
              <a:t>prevent any </a:t>
            </a:r>
            <a:r>
              <a:rPr sz="2800" spc="-5" dirty="0">
                <a:latin typeface="Trebuchet MS"/>
                <a:cs typeface="Trebuchet MS"/>
              </a:rPr>
              <a:t>housing finance institutions  </a:t>
            </a:r>
            <a:r>
              <a:rPr sz="2800" spc="-10" dirty="0">
                <a:latin typeface="Trebuchet MS"/>
                <a:cs typeface="Trebuchet MS"/>
              </a:rPr>
              <a:t>being conducted in </a:t>
            </a:r>
            <a:r>
              <a:rPr sz="2800" spc="-5" dirty="0">
                <a:latin typeface="Trebuchet MS"/>
                <a:cs typeface="Trebuchet MS"/>
              </a:rPr>
              <a:t>such a </a:t>
            </a:r>
            <a:r>
              <a:rPr sz="2800" spc="-10" dirty="0">
                <a:latin typeface="Trebuchet MS"/>
                <a:cs typeface="Trebuchet MS"/>
              </a:rPr>
              <a:t>manner which may  </a:t>
            </a:r>
            <a:r>
              <a:rPr sz="2800" spc="-5" dirty="0">
                <a:latin typeface="Trebuchet MS"/>
                <a:cs typeface="Trebuchet MS"/>
              </a:rPr>
              <a:t>be against </a:t>
            </a:r>
            <a:r>
              <a:rPr sz="2800" spc="-10" dirty="0">
                <a:latin typeface="Trebuchet MS"/>
                <a:cs typeface="Trebuchet MS"/>
              </a:rPr>
              <a:t>the </a:t>
            </a:r>
            <a:r>
              <a:rPr sz="2800" spc="-5" dirty="0">
                <a:latin typeface="Trebuchet MS"/>
                <a:cs typeface="Trebuchet MS"/>
              </a:rPr>
              <a:t>interest of </a:t>
            </a:r>
            <a:r>
              <a:rPr sz="2800" spc="-10" dirty="0">
                <a:latin typeface="Trebuchet MS"/>
                <a:cs typeface="Trebuchet MS"/>
              </a:rPr>
              <a:t>depositors </a:t>
            </a:r>
            <a:r>
              <a:rPr sz="2800" spc="-5" dirty="0">
                <a:latin typeface="Trebuchet MS"/>
                <a:cs typeface="Trebuchet MS"/>
              </a:rPr>
              <a:t>or of </a:t>
            </a:r>
            <a:r>
              <a:rPr sz="2800" spc="-10" dirty="0">
                <a:latin typeface="Trebuchet MS"/>
                <a:cs typeface="Trebuchet MS"/>
              </a:rPr>
              <a:t>the  housing finance</a:t>
            </a:r>
            <a:r>
              <a:rPr sz="2800" spc="40" dirty="0">
                <a:latin typeface="Trebuchet MS"/>
                <a:cs typeface="Trebuchet MS"/>
              </a:rPr>
              <a:t> </a:t>
            </a:r>
            <a:r>
              <a:rPr sz="2800" spc="-10" dirty="0">
                <a:latin typeface="Trebuchet MS"/>
                <a:cs typeface="Trebuchet MS"/>
              </a:rPr>
              <a:t>institutions.</a:t>
            </a:r>
            <a:endParaRPr sz="2800">
              <a:latin typeface="Trebuchet MS"/>
              <a:cs typeface="Trebuchet MS"/>
            </a:endParaRPr>
          </a:p>
          <a:p>
            <a:pPr marL="287020" marR="8255" indent="-274320" algn="just">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For this </a:t>
            </a:r>
            <a:r>
              <a:rPr sz="2800" spc="-10" dirty="0">
                <a:latin typeface="Trebuchet MS"/>
                <a:cs typeface="Trebuchet MS"/>
              </a:rPr>
              <a:t>purpose, NHB </a:t>
            </a:r>
            <a:r>
              <a:rPr sz="2800" spc="-5" dirty="0">
                <a:latin typeface="Trebuchet MS"/>
                <a:cs typeface="Trebuchet MS"/>
              </a:rPr>
              <a:t>has </a:t>
            </a:r>
            <a:r>
              <a:rPr sz="2800" spc="-10" dirty="0">
                <a:latin typeface="Trebuchet MS"/>
                <a:cs typeface="Trebuchet MS"/>
              </a:rPr>
              <a:t>been </a:t>
            </a:r>
            <a:r>
              <a:rPr sz="2800" spc="-5" dirty="0">
                <a:latin typeface="Trebuchet MS"/>
                <a:cs typeface="Trebuchet MS"/>
              </a:rPr>
              <a:t>given </a:t>
            </a:r>
            <a:r>
              <a:rPr sz="2800" spc="-10" dirty="0">
                <a:latin typeface="Trebuchet MS"/>
                <a:cs typeface="Trebuchet MS"/>
              </a:rPr>
              <a:t>power to  determine the</a:t>
            </a:r>
            <a:r>
              <a:rPr sz="2800" spc="20" dirty="0">
                <a:latin typeface="Trebuchet MS"/>
                <a:cs typeface="Trebuchet MS"/>
              </a:rPr>
              <a:t> </a:t>
            </a:r>
            <a:r>
              <a:rPr sz="2800" spc="-55" dirty="0">
                <a:latin typeface="Trebuchet MS"/>
                <a:cs typeface="Trebuchet MS"/>
              </a:rPr>
              <a:t>policy.</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180" dirty="0">
                <a:latin typeface="Trebuchet MS"/>
                <a:cs typeface="Trebuchet MS"/>
              </a:rPr>
              <a:t>To </a:t>
            </a:r>
            <a:r>
              <a:rPr sz="2800" spc="-5" dirty="0">
                <a:latin typeface="Trebuchet MS"/>
                <a:cs typeface="Trebuchet MS"/>
              </a:rPr>
              <a:t>give </a:t>
            </a:r>
            <a:r>
              <a:rPr sz="2800" spc="-10" dirty="0">
                <a:latin typeface="Trebuchet MS"/>
                <a:cs typeface="Trebuchet MS"/>
              </a:rPr>
              <a:t>directions </a:t>
            </a:r>
            <a:r>
              <a:rPr sz="2800" spc="-5" dirty="0">
                <a:latin typeface="Trebuchet MS"/>
                <a:cs typeface="Trebuchet MS"/>
              </a:rPr>
              <a:t>to the </a:t>
            </a:r>
            <a:r>
              <a:rPr sz="2800" spc="-10" dirty="0">
                <a:latin typeface="Trebuchet MS"/>
                <a:cs typeface="Trebuchet MS"/>
              </a:rPr>
              <a:t>housing </a:t>
            </a:r>
            <a:r>
              <a:rPr sz="2800" spc="-5" dirty="0">
                <a:latin typeface="Trebuchet MS"/>
                <a:cs typeface="Trebuchet MS"/>
              </a:rPr>
              <a:t>finance  </a:t>
            </a:r>
            <a:r>
              <a:rPr sz="2800" spc="-10" dirty="0">
                <a:latin typeface="Trebuchet MS"/>
                <a:cs typeface="Trebuchet MS"/>
              </a:rPr>
              <a:t>institutions and </a:t>
            </a:r>
            <a:r>
              <a:rPr sz="2800" spc="-5" dirty="0">
                <a:latin typeface="Trebuchet MS"/>
                <a:cs typeface="Trebuchet MS"/>
              </a:rPr>
              <a:t>their</a:t>
            </a:r>
            <a:r>
              <a:rPr sz="2800" spc="75" dirty="0">
                <a:latin typeface="Trebuchet MS"/>
                <a:cs typeface="Trebuchet MS"/>
              </a:rPr>
              <a:t> </a:t>
            </a:r>
            <a:r>
              <a:rPr sz="2800" spc="-10" dirty="0">
                <a:latin typeface="Trebuchet MS"/>
                <a:cs typeface="Trebuchet MS"/>
              </a:rPr>
              <a:t>auditors.</a:t>
            </a:r>
            <a:endParaRPr sz="2800">
              <a:latin typeface="Trebuchet MS"/>
              <a:cs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760601" y="1025016"/>
            <a:ext cx="4649724"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2550414"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4" name="object 4"/>
          <p:cNvSpPr/>
          <p:nvPr/>
        </p:nvSpPr>
        <p:spPr>
          <a:xfrm>
            <a:off x="5860796" y="1074800"/>
            <a:ext cx="175259" cy="23863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112509" y="1030858"/>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6" name="object 6"/>
          <p:cNvSpPr/>
          <p:nvPr/>
        </p:nvSpPr>
        <p:spPr>
          <a:xfrm>
            <a:off x="5668009" y="1030858"/>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7" name="object 7"/>
          <p:cNvSpPr/>
          <p:nvPr/>
        </p:nvSpPr>
        <p:spPr>
          <a:xfrm>
            <a:off x="5383529" y="1030858"/>
            <a:ext cx="275590" cy="327025"/>
          </a:xfrm>
          <a:custGeom>
            <a:avLst/>
            <a:gdLst/>
            <a:ahLst/>
            <a:cxnLst/>
            <a:rect l="l" t="t" r="r" b="b"/>
            <a:pathLst>
              <a:path w="275589" h="327025">
                <a:moveTo>
                  <a:pt x="9398" y="0"/>
                </a:moveTo>
                <a:lnTo>
                  <a:pt x="275463" y="0"/>
                </a:lnTo>
                <a:lnTo>
                  <a:pt x="265938" y="50926"/>
                </a:lnTo>
                <a:lnTo>
                  <a:pt x="162814"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8" name="object 8"/>
          <p:cNvSpPr/>
          <p:nvPr/>
        </p:nvSpPr>
        <p:spPr>
          <a:xfrm>
            <a:off x="4768341"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9" name="object 9"/>
          <p:cNvSpPr/>
          <p:nvPr/>
        </p:nvSpPr>
        <p:spPr>
          <a:xfrm>
            <a:off x="4482465" y="1030858"/>
            <a:ext cx="286385" cy="332740"/>
          </a:xfrm>
          <a:custGeom>
            <a:avLst/>
            <a:gdLst/>
            <a:ahLst/>
            <a:cxnLst/>
            <a:rect l="l" t="t" r="r" b="b"/>
            <a:pathLst>
              <a:path w="286385" h="332740">
                <a:moveTo>
                  <a:pt x="43561" y="0"/>
                </a:moveTo>
                <a:lnTo>
                  <a:pt x="103377" y="0"/>
                </a:lnTo>
                <a:lnTo>
                  <a:pt x="61595" y="222757"/>
                </a:lnTo>
                <a:lnTo>
                  <a:pt x="60833" y="226821"/>
                </a:lnTo>
                <a:lnTo>
                  <a:pt x="60451" y="231012"/>
                </a:lnTo>
                <a:lnTo>
                  <a:pt x="60451" y="235457"/>
                </a:lnTo>
                <a:lnTo>
                  <a:pt x="81549" y="274935"/>
                </a:lnTo>
                <a:lnTo>
                  <a:pt x="111125" y="281686"/>
                </a:lnTo>
                <a:lnTo>
                  <a:pt x="125458" y="280664"/>
                </a:lnTo>
                <a:lnTo>
                  <a:pt x="160909" y="265429"/>
                </a:lnTo>
                <a:lnTo>
                  <a:pt x="182608" y="233515"/>
                </a:lnTo>
                <a:lnTo>
                  <a:pt x="227075" y="0"/>
                </a:lnTo>
                <a:lnTo>
                  <a:pt x="286004" y="0"/>
                </a:lnTo>
                <a:lnTo>
                  <a:pt x="244221" y="226313"/>
                </a:lnTo>
                <a:lnTo>
                  <a:pt x="227837" y="271160"/>
                </a:lnTo>
                <a:lnTo>
                  <a:pt x="197358" y="304673"/>
                </a:lnTo>
                <a:lnTo>
                  <a:pt x="155368" y="325643"/>
                </a:lnTo>
                <a:lnTo>
                  <a:pt x="104521" y="332613"/>
                </a:lnTo>
                <a:lnTo>
                  <a:pt x="82446" y="331229"/>
                </a:lnTo>
                <a:lnTo>
                  <a:pt x="44727" y="320129"/>
                </a:lnTo>
                <a:lnTo>
                  <a:pt x="7254" y="283972"/>
                </a:lnTo>
                <a:lnTo>
                  <a:pt x="0" y="249174"/>
                </a:lnTo>
                <a:lnTo>
                  <a:pt x="0" y="241173"/>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4195953" y="1030858"/>
            <a:ext cx="277495" cy="327025"/>
          </a:xfrm>
          <a:custGeom>
            <a:avLst/>
            <a:gdLst/>
            <a:ahLst/>
            <a:cxnLst/>
            <a:rect l="l" t="t" r="r" b="b"/>
            <a:pathLst>
              <a:path w="277495" h="327025">
                <a:moveTo>
                  <a:pt x="60706" y="0"/>
                </a:moveTo>
                <a:lnTo>
                  <a:pt x="276987" y="0"/>
                </a:lnTo>
                <a:lnTo>
                  <a:pt x="267588" y="50926"/>
                </a:lnTo>
                <a:lnTo>
                  <a:pt x="110236" y="50926"/>
                </a:lnTo>
                <a:lnTo>
                  <a:pt x="96647" y="126111"/>
                </a:lnTo>
                <a:lnTo>
                  <a:pt x="211582" y="126111"/>
                </a:lnTo>
                <a:lnTo>
                  <a:pt x="202437" y="174751"/>
                </a:lnTo>
                <a:lnTo>
                  <a:pt x="87502"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3448558" y="1030858"/>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3325621" y="1030858"/>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2739898" y="1030858"/>
            <a:ext cx="297815" cy="331470"/>
          </a:xfrm>
          <a:custGeom>
            <a:avLst/>
            <a:gdLst/>
            <a:ahLst/>
            <a:cxnLst/>
            <a:rect l="l" t="t" r="r" b="b"/>
            <a:pathLst>
              <a:path w="297814" h="331469">
                <a:moveTo>
                  <a:pt x="60070" y="0"/>
                </a:moveTo>
                <a:lnTo>
                  <a:pt x="86868" y="0"/>
                </a:lnTo>
                <a:lnTo>
                  <a:pt x="204977" y="202691"/>
                </a:lnTo>
                <a:lnTo>
                  <a:pt x="240410"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2157729" y="1030858"/>
            <a:ext cx="297815" cy="331470"/>
          </a:xfrm>
          <a:custGeom>
            <a:avLst/>
            <a:gdLst/>
            <a:ahLst/>
            <a:cxnLst/>
            <a:rect l="l" t="t" r="r" b="b"/>
            <a:pathLst>
              <a:path w="297814" h="331469">
                <a:moveTo>
                  <a:pt x="60070" y="0"/>
                </a:moveTo>
                <a:lnTo>
                  <a:pt x="86868" y="0"/>
                </a:lnTo>
                <a:lnTo>
                  <a:pt x="204977" y="202691"/>
                </a:lnTo>
                <a:lnTo>
                  <a:pt x="240411" y="0"/>
                </a:lnTo>
                <a:lnTo>
                  <a:pt x="297814" y="0"/>
                </a:lnTo>
                <a:lnTo>
                  <a:pt x="236855"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034794" y="1030858"/>
            <a:ext cx="118745" cy="327025"/>
          </a:xfrm>
          <a:custGeom>
            <a:avLst/>
            <a:gdLst/>
            <a:ahLst/>
            <a:cxnLst/>
            <a:rect l="l" t="t" r="r" b="b"/>
            <a:pathLst>
              <a:path w="118744" h="327025">
                <a:moveTo>
                  <a:pt x="60070" y="0"/>
                </a:moveTo>
                <a:lnTo>
                  <a:pt x="118618" y="0"/>
                </a:lnTo>
                <a:lnTo>
                  <a:pt x="58293"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1760601" y="1030858"/>
            <a:ext cx="277495" cy="327025"/>
          </a:xfrm>
          <a:custGeom>
            <a:avLst/>
            <a:gdLst/>
            <a:ahLst/>
            <a:cxnLst/>
            <a:rect l="l" t="t" r="r" b="b"/>
            <a:pathLst>
              <a:path w="277494" h="327025">
                <a:moveTo>
                  <a:pt x="60706" y="0"/>
                </a:moveTo>
                <a:lnTo>
                  <a:pt x="276987" y="0"/>
                </a:lnTo>
                <a:lnTo>
                  <a:pt x="267588" y="50926"/>
                </a:lnTo>
                <a:lnTo>
                  <a:pt x="110236" y="50926"/>
                </a:lnTo>
                <a:lnTo>
                  <a:pt x="96647" y="126111"/>
                </a:lnTo>
                <a:lnTo>
                  <a:pt x="211581" y="126111"/>
                </a:lnTo>
                <a:lnTo>
                  <a:pt x="202437" y="174751"/>
                </a:lnTo>
                <a:lnTo>
                  <a:pt x="87503"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426716" y="1026413"/>
            <a:ext cx="287020" cy="331470"/>
          </a:xfrm>
          <a:custGeom>
            <a:avLst/>
            <a:gdLst/>
            <a:ahLst/>
            <a:cxnLst/>
            <a:rect l="l" t="t" r="r" b="b"/>
            <a:pathLst>
              <a:path w="287019" h="331469">
                <a:moveTo>
                  <a:pt x="198627" y="0"/>
                </a:moveTo>
                <a:lnTo>
                  <a:pt x="219456" y="0"/>
                </a:lnTo>
                <a:lnTo>
                  <a:pt x="286638" y="331470"/>
                </a:lnTo>
                <a:lnTo>
                  <a:pt x="226059" y="331470"/>
                </a:lnTo>
                <a:lnTo>
                  <a:pt x="215900"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5083683" y="1025271"/>
            <a:ext cx="251460" cy="338455"/>
          </a:xfrm>
          <a:custGeom>
            <a:avLst/>
            <a:gdLst/>
            <a:ahLst/>
            <a:cxnLst/>
            <a:rect l="l" t="t" r="r" b="b"/>
            <a:pathLst>
              <a:path w="251460" h="338455">
                <a:moveTo>
                  <a:pt x="181101" y="0"/>
                </a:moveTo>
                <a:lnTo>
                  <a:pt x="200271" y="809"/>
                </a:lnTo>
                <a:lnTo>
                  <a:pt x="218344" y="3238"/>
                </a:lnTo>
                <a:lnTo>
                  <a:pt x="235323" y="7286"/>
                </a:lnTo>
                <a:lnTo>
                  <a:pt x="251205" y="12953"/>
                </a:lnTo>
                <a:lnTo>
                  <a:pt x="234950" y="68579"/>
                </a:lnTo>
                <a:lnTo>
                  <a:pt x="221851" y="60652"/>
                </a:lnTo>
                <a:lnTo>
                  <a:pt x="208073" y="54975"/>
                </a:lnTo>
                <a:lnTo>
                  <a:pt x="193605" y="51560"/>
                </a:lnTo>
                <a:lnTo>
                  <a:pt x="178434" y="50418"/>
                </a:lnTo>
                <a:lnTo>
                  <a:pt x="154310" y="53417"/>
                </a:lnTo>
                <a:lnTo>
                  <a:pt x="112158" y="77368"/>
                </a:lnTo>
                <a:lnTo>
                  <a:pt x="79251" y="122924"/>
                </a:lnTo>
                <a:lnTo>
                  <a:pt x="62210" y="175986"/>
                </a:lnTo>
                <a:lnTo>
                  <a:pt x="60070" y="204469"/>
                </a:lnTo>
                <a:lnTo>
                  <a:pt x="61235" y="222378"/>
                </a:lnTo>
                <a:lnTo>
                  <a:pt x="78612" y="264794"/>
                </a:lnTo>
                <a:lnTo>
                  <a:pt x="114581" y="285869"/>
                </a:lnTo>
                <a:lnTo>
                  <a:pt x="130175" y="287274"/>
                </a:lnTo>
                <a:lnTo>
                  <a:pt x="154491" y="285533"/>
                </a:lnTo>
                <a:lnTo>
                  <a:pt x="176022" y="280304"/>
                </a:lnTo>
                <a:lnTo>
                  <a:pt x="194790" y="271575"/>
                </a:lnTo>
                <a:lnTo>
                  <a:pt x="210819" y="259333"/>
                </a:lnTo>
                <a:lnTo>
                  <a:pt x="209676"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65" y="15255"/>
                </a:lnTo>
                <a:lnTo>
                  <a:pt x="142622" y="3811"/>
                </a:lnTo>
                <a:lnTo>
                  <a:pt x="181101"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3757421" y="1025271"/>
            <a:ext cx="277495" cy="338455"/>
          </a:xfrm>
          <a:custGeom>
            <a:avLst/>
            <a:gdLst/>
            <a:ahLst/>
            <a:cxnLst/>
            <a:rect l="l" t="t" r="r" b="b"/>
            <a:pathLst>
              <a:path w="277495" h="338455">
                <a:moveTo>
                  <a:pt x="199136" y="0"/>
                </a:moveTo>
                <a:lnTo>
                  <a:pt x="222569" y="1385"/>
                </a:lnTo>
                <a:lnTo>
                  <a:pt x="242776" y="5556"/>
                </a:lnTo>
                <a:lnTo>
                  <a:pt x="259768" y="12537"/>
                </a:lnTo>
                <a:lnTo>
                  <a:pt x="273557" y="22351"/>
                </a:lnTo>
                <a:lnTo>
                  <a:pt x="256158" y="70738"/>
                </a:lnTo>
                <a:lnTo>
                  <a:pt x="239724" y="62071"/>
                </a:lnTo>
                <a:lnTo>
                  <a:pt x="223361" y="55879"/>
                </a:lnTo>
                <a:lnTo>
                  <a:pt x="207045" y="52165"/>
                </a:lnTo>
                <a:lnTo>
                  <a:pt x="190753" y="50926"/>
                </a:lnTo>
                <a:lnTo>
                  <a:pt x="162698" y="53619"/>
                </a:lnTo>
                <a:lnTo>
                  <a:pt x="115351" y="75197"/>
                </a:lnTo>
                <a:lnTo>
                  <a:pt x="80416" y="117066"/>
                </a:lnTo>
                <a:lnTo>
                  <a:pt x="62561" y="171080"/>
                </a:lnTo>
                <a:lnTo>
                  <a:pt x="60325" y="202183"/>
                </a:lnTo>
                <a:lnTo>
                  <a:pt x="61706" y="221184"/>
                </a:lnTo>
                <a:lnTo>
                  <a:pt x="82423" y="264921"/>
                </a:lnTo>
                <a:lnTo>
                  <a:pt x="124731" y="285871"/>
                </a:lnTo>
                <a:lnTo>
                  <a:pt x="142875" y="287274"/>
                </a:lnTo>
                <a:lnTo>
                  <a:pt x="158357" y="286176"/>
                </a:lnTo>
                <a:lnTo>
                  <a:pt x="198754" y="269620"/>
                </a:lnTo>
                <a:lnTo>
                  <a:pt x="210565" y="204977"/>
                </a:lnTo>
                <a:lnTo>
                  <a:pt x="165226" y="204977"/>
                </a:lnTo>
                <a:lnTo>
                  <a:pt x="174116" y="156209"/>
                </a:lnTo>
                <a:lnTo>
                  <a:pt x="277113" y="156209"/>
                </a:lnTo>
                <a:lnTo>
                  <a:pt x="250062" y="302894"/>
                </a:lnTo>
                <a:lnTo>
                  <a:pt x="223416" y="318323"/>
                </a:lnTo>
                <a:lnTo>
                  <a:pt x="193960" y="329358"/>
                </a:lnTo>
                <a:lnTo>
                  <a:pt x="161694" y="335988"/>
                </a:lnTo>
                <a:lnTo>
                  <a:pt x="126618" y="338200"/>
                </a:lnTo>
                <a:lnTo>
                  <a:pt x="99829" y="335940"/>
                </a:lnTo>
                <a:lnTo>
                  <a:pt x="54109" y="317894"/>
                </a:lnTo>
                <a:lnTo>
                  <a:pt x="19823" y="282916"/>
                </a:lnTo>
                <a:lnTo>
                  <a:pt x="2210" y="237196"/>
                </a:lnTo>
                <a:lnTo>
                  <a:pt x="0" y="210692"/>
                </a:lnTo>
                <a:lnTo>
                  <a:pt x="3353" y="164639"/>
                </a:lnTo>
                <a:lnTo>
                  <a:pt x="13398" y="123634"/>
                </a:lnTo>
                <a:lnTo>
                  <a:pt x="30110" y="87677"/>
                </a:lnTo>
                <a:lnTo>
                  <a:pt x="53466" y="56768"/>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3055239" y="1025271"/>
            <a:ext cx="251460" cy="338455"/>
          </a:xfrm>
          <a:custGeom>
            <a:avLst/>
            <a:gdLst/>
            <a:ahLst/>
            <a:cxnLst/>
            <a:rect l="l" t="t" r="r" b="b"/>
            <a:pathLst>
              <a:path w="251460" h="338455">
                <a:moveTo>
                  <a:pt x="181102" y="0"/>
                </a:moveTo>
                <a:lnTo>
                  <a:pt x="200271" y="809"/>
                </a:lnTo>
                <a:lnTo>
                  <a:pt x="218344" y="3238"/>
                </a:lnTo>
                <a:lnTo>
                  <a:pt x="235323" y="7286"/>
                </a:lnTo>
                <a:lnTo>
                  <a:pt x="251206" y="12953"/>
                </a:lnTo>
                <a:lnTo>
                  <a:pt x="234950" y="68579"/>
                </a:lnTo>
                <a:lnTo>
                  <a:pt x="221851" y="60652"/>
                </a:lnTo>
                <a:lnTo>
                  <a:pt x="208073" y="54975"/>
                </a:lnTo>
                <a:lnTo>
                  <a:pt x="193605" y="51560"/>
                </a:lnTo>
                <a:lnTo>
                  <a:pt x="178435" y="50418"/>
                </a:lnTo>
                <a:lnTo>
                  <a:pt x="154310" y="53417"/>
                </a:lnTo>
                <a:lnTo>
                  <a:pt x="112158" y="77368"/>
                </a:lnTo>
                <a:lnTo>
                  <a:pt x="79251" y="122924"/>
                </a:lnTo>
                <a:lnTo>
                  <a:pt x="62210" y="175986"/>
                </a:lnTo>
                <a:lnTo>
                  <a:pt x="60071" y="204469"/>
                </a:lnTo>
                <a:lnTo>
                  <a:pt x="61235" y="222378"/>
                </a:lnTo>
                <a:lnTo>
                  <a:pt x="78612" y="264794"/>
                </a:lnTo>
                <a:lnTo>
                  <a:pt x="114581" y="285869"/>
                </a:lnTo>
                <a:lnTo>
                  <a:pt x="130175" y="287274"/>
                </a:lnTo>
                <a:lnTo>
                  <a:pt x="154491" y="285533"/>
                </a:lnTo>
                <a:lnTo>
                  <a:pt x="176022" y="280304"/>
                </a:lnTo>
                <a:lnTo>
                  <a:pt x="194790" y="271575"/>
                </a:lnTo>
                <a:lnTo>
                  <a:pt x="210820" y="259333"/>
                </a:lnTo>
                <a:lnTo>
                  <a:pt x="209676"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5" y="61087"/>
                </a:lnTo>
                <a:lnTo>
                  <a:pt x="107965" y="15255"/>
                </a:lnTo>
                <a:lnTo>
                  <a:pt x="142622" y="3811"/>
                </a:lnTo>
                <a:lnTo>
                  <a:pt x="181102"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5801486" y="1025016"/>
            <a:ext cx="294005" cy="338455"/>
          </a:xfrm>
          <a:custGeom>
            <a:avLst/>
            <a:gdLst/>
            <a:ahLst/>
            <a:cxnLst/>
            <a:rect l="l" t="t" r="r" b="b"/>
            <a:pathLst>
              <a:path w="294004" h="338455">
                <a:moveTo>
                  <a:pt x="171703" y="0"/>
                </a:moveTo>
                <a:lnTo>
                  <a:pt x="223615" y="7794"/>
                </a:lnTo>
                <a:lnTo>
                  <a:pt x="262000" y="31115"/>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2" name="object 22"/>
          <p:cNvSpPr txBox="1"/>
          <p:nvPr/>
        </p:nvSpPr>
        <p:spPr>
          <a:xfrm>
            <a:off x="78739" y="1632330"/>
            <a:ext cx="7997190" cy="5024755"/>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180" dirty="0">
                <a:latin typeface="Trebuchet MS"/>
                <a:cs typeface="Trebuchet MS"/>
              </a:rPr>
              <a:t>To </a:t>
            </a:r>
            <a:r>
              <a:rPr sz="2800" dirty="0">
                <a:latin typeface="Trebuchet MS"/>
                <a:cs typeface="Trebuchet MS"/>
              </a:rPr>
              <a:t>provide </a:t>
            </a:r>
            <a:r>
              <a:rPr sz="2800" spc="-5" dirty="0">
                <a:latin typeface="Trebuchet MS"/>
                <a:cs typeface="Trebuchet MS"/>
              </a:rPr>
              <a:t>financial assistance to various banks  </a:t>
            </a:r>
            <a:r>
              <a:rPr sz="2800" spc="-10" dirty="0">
                <a:latin typeface="Trebuchet MS"/>
                <a:cs typeface="Trebuchet MS"/>
              </a:rPr>
              <a:t>and housing finance</a:t>
            </a:r>
            <a:r>
              <a:rPr sz="2800" spc="50" dirty="0">
                <a:latin typeface="Trebuchet MS"/>
                <a:cs typeface="Trebuchet MS"/>
              </a:rPr>
              <a:t> </a:t>
            </a:r>
            <a:r>
              <a:rPr sz="2800" spc="-10" dirty="0">
                <a:latin typeface="Trebuchet MS"/>
                <a:cs typeface="Trebuchet MS"/>
              </a:rPr>
              <a:t>institutions.</a:t>
            </a:r>
            <a:endParaRPr sz="2800">
              <a:latin typeface="Trebuchet MS"/>
              <a:cs typeface="Trebuchet MS"/>
            </a:endParaRPr>
          </a:p>
          <a:p>
            <a:pPr marL="287020" marR="5715"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The financing </a:t>
            </a:r>
            <a:r>
              <a:rPr sz="2800" dirty="0">
                <a:latin typeface="Trebuchet MS"/>
                <a:cs typeface="Trebuchet MS"/>
              </a:rPr>
              <a:t>of </a:t>
            </a:r>
            <a:r>
              <a:rPr sz="2800" spc="-10" dirty="0">
                <a:latin typeface="Trebuchet MS"/>
                <a:cs typeface="Trebuchet MS"/>
              </a:rPr>
              <a:t>housing </a:t>
            </a:r>
            <a:r>
              <a:rPr sz="2800" spc="-5" dirty="0">
                <a:latin typeface="Trebuchet MS"/>
                <a:cs typeface="Trebuchet MS"/>
              </a:rPr>
              <a:t>sector by </a:t>
            </a:r>
            <a:r>
              <a:rPr sz="2800" spc="-10" dirty="0">
                <a:latin typeface="Trebuchet MS"/>
                <a:cs typeface="Trebuchet MS"/>
              </a:rPr>
              <a:t>the </a:t>
            </a:r>
            <a:r>
              <a:rPr sz="2800" dirty="0">
                <a:latin typeface="Trebuchet MS"/>
                <a:cs typeface="Trebuchet MS"/>
              </a:rPr>
              <a:t>NHB is  </a:t>
            </a:r>
            <a:r>
              <a:rPr sz="2800" spc="-5" dirty="0">
                <a:latin typeface="Trebuchet MS"/>
                <a:cs typeface="Trebuchet MS"/>
              </a:rPr>
              <a:t>done by extending refinance </a:t>
            </a:r>
            <a:r>
              <a:rPr sz="2800" spc="-10" dirty="0">
                <a:latin typeface="Trebuchet MS"/>
                <a:cs typeface="Trebuchet MS"/>
              </a:rPr>
              <a:t>to </a:t>
            </a:r>
            <a:r>
              <a:rPr sz="2800" spc="-5" dirty="0">
                <a:latin typeface="Trebuchet MS"/>
                <a:cs typeface="Trebuchet MS"/>
              </a:rPr>
              <a:t>different  </a:t>
            </a:r>
            <a:r>
              <a:rPr sz="2800" spc="-10" dirty="0">
                <a:latin typeface="Trebuchet MS"/>
                <a:cs typeface="Trebuchet MS"/>
              </a:rPr>
              <a:t>primary </a:t>
            </a:r>
            <a:r>
              <a:rPr sz="2800" spc="-5" dirty="0">
                <a:latin typeface="Trebuchet MS"/>
                <a:cs typeface="Trebuchet MS"/>
              </a:rPr>
              <a:t>lenders in respect</a:t>
            </a:r>
            <a:r>
              <a:rPr sz="2800" spc="25" dirty="0">
                <a:latin typeface="Trebuchet MS"/>
                <a:cs typeface="Trebuchet MS"/>
              </a:rPr>
              <a:t> </a:t>
            </a:r>
            <a:r>
              <a:rPr sz="2800" spc="-5" dirty="0">
                <a:latin typeface="Trebuchet MS"/>
                <a:cs typeface="Trebuchet MS"/>
              </a:rPr>
              <a:t>of:</a:t>
            </a:r>
            <a:endParaRPr sz="2800">
              <a:latin typeface="Trebuchet MS"/>
              <a:cs typeface="Trebuchet MS"/>
            </a:endParaRPr>
          </a:p>
          <a:p>
            <a:pPr marL="287020" marR="762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Eligible </a:t>
            </a:r>
            <a:r>
              <a:rPr sz="2800" spc="-10" dirty="0">
                <a:latin typeface="Trebuchet MS"/>
                <a:cs typeface="Trebuchet MS"/>
              </a:rPr>
              <a:t>housing </a:t>
            </a:r>
            <a:r>
              <a:rPr sz="2800" spc="-5" dirty="0">
                <a:latin typeface="Trebuchet MS"/>
                <a:cs typeface="Trebuchet MS"/>
              </a:rPr>
              <a:t>loans </a:t>
            </a:r>
            <a:r>
              <a:rPr sz="2800" spc="-10" dirty="0">
                <a:latin typeface="Trebuchet MS"/>
                <a:cs typeface="Trebuchet MS"/>
              </a:rPr>
              <a:t>extended </a:t>
            </a:r>
            <a:r>
              <a:rPr sz="2800" spc="-5" dirty="0">
                <a:latin typeface="Trebuchet MS"/>
                <a:cs typeface="Trebuchet MS"/>
              </a:rPr>
              <a:t>by </a:t>
            </a:r>
            <a:r>
              <a:rPr sz="2800" spc="-10" dirty="0">
                <a:latin typeface="Trebuchet MS"/>
                <a:cs typeface="Trebuchet MS"/>
              </a:rPr>
              <a:t>them to  individual</a:t>
            </a:r>
            <a:r>
              <a:rPr sz="2800" spc="35" dirty="0">
                <a:latin typeface="Trebuchet MS"/>
                <a:cs typeface="Trebuchet MS"/>
              </a:rPr>
              <a:t> </a:t>
            </a:r>
            <a:r>
              <a:rPr sz="2800" spc="-10" dirty="0">
                <a:latin typeface="Trebuchet MS"/>
                <a:cs typeface="Trebuchet MS"/>
              </a:rPr>
              <a:t>beneficiaries.</a:t>
            </a:r>
            <a:endParaRPr sz="2800">
              <a:latin typeface="Trebuchet MS"/>
              <a:cs typeface="Trebuchet MS"/>
            </a:endParaRPr>
          </a:p>
          <a:p>
            <a:pPr marL="287020" marR="7620" indent="-274320" algn="just">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For </a:t>
            </a:r>
            <a:r>
              <a:rPr sz="2800" spc="-10" dirty="0">
                <a:latin typeface="Trebuchet MS"/>
                <a:cs typeface="Trebuchet MS"/>
              </a:rPr>
              <a:t>project </a:t>
            </a:r>
            <a:r>
              <a:rPr sz="2800" spc="-5" dirty="0">
                <a:latin typeface="Trebuchet MS"/>
                <a:cs typeface="Trebuchet MS"/>
              </a:rPr>
              <a:t>loans </a:t>
            </a:r>
            <a:r>
              <a:rPr sz="2800" spc="-10" dirty="0">
                <a:latin typeface="Trebuchet MS"/>
                <a:cs typeface="Trebuchet MS"/>
              </a:rPr>
              <a:t>extended </a:t>
            </a:r>
            <a:r>
              <a:rPr sz="2800" spc="-5" dirty="0">
                <a:latin typeface="Trebuchet MS"/>
                <a:cs typeface="Trebuchet MS"/>
              </a:rPr>
              <a:t>by </a:t>
            </a:r>
            <a:r>
              <a:rPr sz="2800" spc="-10" dirty="0">
                <a:latin typeface="Trebuchet MS"/>
                <a:cs typeface="Trebuchet MS"/>
              </a:rPr>
              <a:t>them </a:t>
            </a:r>
            <a:r>
              <a:rPr sz="2800" spc="-5" dirty="0">
                <a:latin typeface="Trebuchet MS"/>
                <a:cs typeface="Trebuchet MS"/>
              </a:rPr>
              <a:t>to various  </a:t>
            </a:r>
            <a:r>
              <a:rPr sz="2800" spc="-10" dirty="0">
                <a:latin typeface="Trebuchet MS"/>
                <a:cs typeface="Trebuchet MS"/>
              </a:rPr>
              <a:t>implementing</a:t>
            </a:r>
            <a:r>
              <a:rPr sz="2800" spc="20" dirty="0">
                <a:latin typeface="Trebuchet MS"/>
                <a:cs typeface="Trebuchet MS"/>
              </a:rPr>
              <a:t> </a:t>
            </a:r>
            <a:r>
              <a:rPr sz="2800" spc="-10" dirty="0">
                <a:latin typeface="Trebuchet MS"/>
                <a:cs typeface="Trebuchet MS"/>
              </a:rPr>
              <a:t>agencies.</a:t>
            </a:r>
            <a:endParaRPr sz="2800">
              <a:latin typeface="Trebuchet MS"/>
              <a:cs typeface="Trebuchet MS"/>
            </a:endParaRPr>
          </a:p>
          <a:p>
            <a:pPr marL="287020" marR="762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Acting </a:t>
            </a:r>
            <a:r>
              <a:rPr sz="2800" dirty="0">
                <a:latin typeface="Trebuchet MS"/>
                <a:cs typeface="Trebuchet MS"/>
              </a:rPr>
              <a:t>as </a:t>
            </a:r>
            <a:r>
              <a:rPr sz="2800" spc="-5" dirty="0">
                <a:latin typeface="Trebuchet MS"/>
                <a:cs typeface="Trebuchet MS"/>
              </a:rPr>
              <a:t>special </a:t>
            </a:r>
            <a:r>
              <a:rPr sz="2800" spc="-10" dirty="0">
                <a:latin typeface="Trebuchet MS"/>
                <a:cs typeface="Trebuchet MS"/>
              </a:rPr>
              <a:t>purpose vehicle </a:t>
            </a:r>
            <a:r>
              <a:rPr sz="2800" spc="-5" dirty="0">
                <a:latin typeface="Trebuchet MS"/>
                <a:cs typeface="Trebuchet MS"/>
              </a:rPr>
              <a:t>for  </a:t>
            </a:r>
            <a:r>
              <a:rPr sz="2800" spc="-10" dirty="0">
                <a:latin typeface="Trebuchet MS"/>
                <a:cs typeface="Trebuchet MS"/>
              </a:rPr>
              <a:t>securitizing the housing </a:t>
            </a:r>
            <a:r>
              <a:rPr sz="2800" spc="-5" dirty="0">
                <a:latin typeface="Trebuchet MS"/>
                <a:cs typeface="Trebuchet MS"/>
              </a:rPr>
              <a:t>loan</a:t>
            </a:r>
            <a:r>
              <a:rPr sz="2800" spc="45" dirty="0">
                <a:latin typeface="Trebuchet MS"/>
                <a:cs typeface="Trebuchet MS"/>
              </a:rPr>
              <a:t> </a:t>
            </a:r>
            <a:r>
              <a:rPr sz="2800" spc="-5" dirty="0">
                <a:latin typeface="Trebuchet MS"/>
                <a:cs typeface="Trebuchet MS"/>
              </a:rPr>
              <a:t>receivables.</a:t>
            </a:r>
            <a:endParaRPr sz="28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57200"/>
            <a:ext cx="6108700" cy="1107996"/>
          </a:xfrm>
        </p:spPr>
        <p:txBody>
          <a:bodyPr/>
          <a:lstStyle/>
          <a:p>
            <a:r>
              <a:rPr lang="en-US" sz="3600" b="1" dirty="0"/>
              <a:t>Housing Finance Company</a:t>
            </a:r>
            <a:r>
              <a:rPr lang="en-US" sz="3600" dirty="0"/>
              <a:t> </a:t>
            </a:r>
          </a:p>
        </p:txBody>
      </p:sp>
      <p:sp>
        <p:nvSpPr>
          <p:cNvPr id="3" name="Text Placeholder 2"/>
          <p:cNvSpPr>
            <a:spLocks noGrp="1"/>
          </p:cNvSpPr>
          <p:nvPr>
            <p:ph type="body" idx="1"/>
          </p:nvPr>
        </p:nvSpPr>
        <p:spPr>
          <a:xfrm>
            <a:off x="457200" y="1577340"/>
            <a:ext cx="7467600" cy="4431983"/>
          </a:xfrm>
        </p:spPr>
        <p:txBody>
          <a:bodyPr/>
          <a:lstStyle/>
          <a:p>
            <a:pPr algn="just"/>
            <a:r>
              <a:rPr lang="en-US" sz="2400" b="1" dirty="0"/>
              <a:t>Definition:</a:t>
            </a:r>
            <a:r>
              <a:rPr lang="en-US" sz="2400" dirty="0"/>
              <a:t> The </a:t>
            </a:r>
            <a:r>
              <a:rPr lang="en-US" sz="2400" b="1" dirty="0"/>
              <a:t>Housing Finance Company</a:t>
            </a:r>
            <a:r>
              <a:rPr lang="en-US" sz="2400" dirty="0"/>
              <a:t> is yet another form of non-banking financial company which is engaged in the principal business of </a:t>
            </a:r>
            <a:r>
              <a:rPr lang="en-US" sz="2400" b="1" dirty="0"/>
              <a:t>financing of acquisition or construction of houses</a:t>
            </a:r>
            <a:r>
              <a:rPr lang="en-US" sz="2400" dirty="0"/>
              <a:t> that includes the development of plots of lands for the construction of new houses.</a:t>
            </a:r>
          </a:p>
          <a:p>
            <a:pPr algn="just"/>
            <a:r>
              <a:rPr lang="en-US" sz="2400" dirty="0"/>
              <a:t>The terms “Housing Finance” or “Home Loan” means finance for buying or modifying a property. The different housing loan products could be classified as:- (a) Home Loans (b) Home Extension Loans (c) Home Improvement Loans (d) Land Loans (e) NRI Loans (f) Home Equity Loans (g) Short Term bridging Loans (h) Converting high interest housing loan to low interest housing loan.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68997" y="476376"/>
            <a:ext cx="6832511"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361816" y="648080"/>
            <a:ext cx="116967" cy="115569"/>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655186" y="577087"/>
            <a:ext cx="85725" cy="122555"/>
          </a:xfrm>
          <a:custGeom>
            <a:avLst/>
            <a:gdLst/>
            <a:ahLst/>
            <a:cxnLst/>
            <a:rect l="l" t="t" r="r" b="b"/>
            <a:pathLst>
              <a:path w="85725" h="122554">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5" name="object 5"/>
          <p:cNvSpPr/>
          <p:nvPr/>
        </p:nvSpPr>
        <p:spPr>
          <a:xfrm>
            <a:off x="3102229" y="529336"/>
            <a:ext cx="109600" cy="96900"/>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4352163" y="526795"/>
            <a:ext cx="149987" cy="232155"/>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6082665" y="527050"/>
            <a:ext cx="113411" cy="116586"/>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5741923" y="526161"/>
            <a:ext cx="175260" cy="238632"/>
          </a:xfrm>
          <a:prstGeom prst="rect">
            <a:avLst/>
          </a:prstGeom>
          <a:blipFill>
            <a:blip r:embed="rId7" cstate="print"/>
            <a:stretch>
              <a:fillRect/>
            </a:stretch>
          </a:blipFill>
        </p:spPr>
        <p:txBody>
          <a:bodyPr wrap="square" lIns="0" tIns="0" rIns="0" bIns="0" rtlCol="0"/>
          <a:lstStyle/>
          <a:p>
            <a:endParaRPr/>
          </a:p>
        </p:txBody>
      </p:sp>
      <p:sp>
        <p:nvSpPr>
          <p:cNvPr id="9" name="object 9"/>
          <p:cNvSpPr/>
          <p:nvPr/>
        </p:nvSpPr>
        <p:spPr>
          <a:xfrm>
            <a:off x="1048016" y="526161"/>
            <a:ext cx="175247" cy="238632"/>
          </a:xfrm>
          <a:prstGeom prst="rect">
            <a:avLst/>
          </a:prstGeom>
          <a:blipFill>
            <a:blip r:embed="rId8" cstate="print"/>
            <a:stretch>
              <a:fillRect/>
            </a:stretch>
          </a:blipFill>
        </p:spPr>
        <p:txBody>
          <a:bodyPr wrap="square" lIns="0" tIns="0" rIns="0" bIns="0" rtlCol="0"/>
          <a:lstStyle/>
          <a:p>
            <a:endParaRPr/>
          </a:p>
        </p:txBody>
      </p:sp>
      <p:sp>
        <p:nvSpPr>
          <p:cNvPr id="10" name="object 10"/>
          <p:cNvSpPr/>
          <p:nvPr/>
        </p:nvSpPr>
        <p:spPr>
          <a:xfrm>
            <a:off x="3390391" y="525780"/>
            <a:ext cx="95758" cy="83692"/>
          </a:xfrm>
          <a:prstGeom prst="rect">
            <a:avLst/>
          </a:prstGeom>
          <a:blipFill>
            <a:blip r:embed="rId9" cstate="print"/>
            <a:stretch>
              <a:fillRect/>
            </a:stretch>
          </a:blipFill>
        </p:spPr>
        <p:txBody>
          <a:bodyPr wrap="square" lIns="0" tIns="0" rIns="0" bIns="0" rtlCol="0"/>
          <a:lstStyle/>
          <a:p>
            <a:endParaRPr/>
          </a:p>
        </p:txBody>
      </p:sp>
      <p:sp>
        <p:nvSpPr>
          <p:cNvPr id="11" name="object 11"/>
          <p:cNvSpPr/>
          <p:nvPr/>
        </p:nvSpPr>
        <p:spPr>
          <a:xfrm>
            <a:off x="7226045" y="482219"/>
            <a:ext cx="275590" cy="327025"/>
          </a:xfrm>
          <a:custGeom>
            <a:avLst/>
            <a:gdLst/>
            <a:ahLst/>
            <a:cxnLst/>
            <a:rect l="l" t="t" r="r" b="b"/>
            <a:pathLst>
              <a:path w="275590" h="327025">
                <a:moveTo>
                  <a:pt x="9398" y="0"/>
                </a:moveTo>
                <a:lnTo>
                  <a:pt x="275462" y="0"/>
                </a:lnTo>
                <a:lnTo>
                  <a:pt x="265937"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6891273" y="482219"/>
            <a:ext cx="297815" cy="331470"/>
          </a:xfrm>
          <a:custGeom>
            <a:avLst/>
            <a:gdLst/>
            <a:ahLst/>
            <a:cxnLst/>
            <a:rect l="l" t="t" r="r" b="b"/>
            <a:pathLst>
              <a:path w="297815" h="331469">
                <a:moveTo>
                  <a:pt x="60071" y="0"/>
                </a:moveTo>
                <a:lnTo>
                  <a:pt x="86868" y="0"/>
                </a:lnTo>
                <a:lnTo>
                  <a:pt x="204977" y="202691"/>
                </a:lnTo>
                <a:lnTo>
                  <a:pt x="240410" y="0"/>
                </a:lnTo>
                <a:lnTo>
                  <a:pt x="297815" y="0"/>
                </a:lnTo>
                <a:lnTo>
                  <a:pt x="236854" y="331469"/>
                </a:lnTo>
                <a:lnTo>
                  <a:pt x="214249" y="331469"/>
                </a:lnTo>
                <a:lnTo>
                  <a:pt x="93725" y="120141"/>
                </a:lnTo>
                <a:lnTo>
                  <a:pt x="57530"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6617716"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6245097" y="482219"/>
            <a:ext cx="338455" cy="331470"/>
          </a:xfrm>
          <a:custGeom>
            <a:avLst/>
            <a:gdLst/>
            <a:ahLst/>
            <a:cxnLst/>
            <a:rect l="l" t="t" r="r" b="b"/>
            <a:pathLst>
              <a:path w="338454" h="331469">
                <a:moveTo>
                  <a:pt x="121538" y="0"/>
                </a:moveTo>
                <a:lnTo>
                  <a:pt x="154050" y="0"/>
                </a:lnTo>
                <a:lnTo>
                  <a:pt x="187071" y="207390"/>
                </a:lnTo>
                <a:lnTo>
                  <a:pt x="295148" y="0"/>
                </a:lnTo>
                <a:lnTo>
                  <a:pt x="328675" y="0"/>
                </a:lnTo>
                <a:lnTo>
                  <a:pt x="338074" y="327025"/>
                </a:lnTo>
                <a:lnTo>
                  <a:pt x="280416" y="327025"/>
                </a:lnTo>
                <a:lnTo>
                  <a:pt x="276605" y="149986"/>
                </a:lnTo>
                <a:lnTo>
                  <a:pt x="177291" y="331469"/>
                </a:lnTo>
                <a:lnTo>
                  <a:pt x="156972" y="331469"/>
                </a:lnTo>
                <a:lnTo>
                  <a:pt x="124587" y="148208"/>
                </a:lnTo>
                <a:lnTo>
                  <a:pt x="56134" y="327025"/>
                </a:lnTo>
                <a:lnTo>
                  <a:pt x="0" y="327025"/>
                </a:lnTo>
                <a:lnTo>
                  <a:pt x="121538"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5430773" y="482219"/>
            <a:ext cx="215900" cy="327025"/>
          </a:xfrm>
          <a:custGeom>
            <a:avLst/>
            <a:gdLst/>
            <a:ahLst/>
            <a:cxnLst/>
            <a:rect l="l" t="t" r="r" b="b"/>
            <a:pathLst>
              <a:path w="215900" h="327025">
                <a:moveTo>
                  <a:pt x="60071" y="0"/>
                </a:moveTo>
                <a:lnTo>
                  <a:pt x="118617" y="0"/>
                </a:lnTo>
                <a:lnTo>
                  <a:pt x="67945" y="276097"/>
                </a:lnTo>
                <a:lnTo>
                  <a:pt x="215646" y="276097"/>
                </a:lnTo>
                <a:lnTo>
                  <a:pt x="206375"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157723"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4"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4889119" y="482219"/>
            <a:ext cx="281305" cy="331470"/>
          </a:xfrm>
          <a:custGeom>
            <a:avLst/>
            <a:gdLst/>
            <a:ahLst/>
            <a:cxnLst/>
            <a:rect l="l" t="t" r="r" b="b"/>
            <a:pathLst>
              <a:path w="281304" h="331469">
                <a:moveTo>
                  <a:pt x="0" y="0"/>
                </a:moveTo>
                <a:lnTo>
                  <a:pt x="62102" y="0"/>
                </a:lnTo>
                <a:lnTo>
                  <a:pt x="101091" y="216915"/>
                </a:lnTo>
                <a:lnTo>
                  <a:pt x="215900" y="0"/>
                </a:lnTo>
                <a:lnTo>
                  <a:pt x="280796" y="0"/>
                </a:lnTo>
                <a:lnTo>
                  <a:pt x="97281" y="331469"/>
                </a:lnTo>
                <a:lnTo>
                  <a:pt x="65658" y="331469"/>
                </a:lnTo>
                <a:lnTo>
                  <a:pt x="0"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4574032"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3844797" y="482219"/>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2723769" y="482219"/>
            <a:ext cx="286385" cy="332740"/>
          </a:xfrm>
          <a:custGeom>
            <a:avLst/>
            <a:gdLst/>
            <a:ahLst/>
            <a:cxnLst/>
            <a:rect l="l" t="t" r="r" b="b"/>
            <a:pathLst>
              <a:path w="286385" h="332740">
                <a:moveTo>
                  <a:pt x="43433" y="0"/>
                </a:moveTo>
                <a:lnTo>
                  <a:pt x="103378" y="0"/>
                </a:lnTo>
                <a:lnTo>
                  <a:pt x="61594" y="222757"/>
                </a:lnTo>
                <a:lnTo>
                  <a:pt x="60832" y="226821"/>
                </a:lnTo>
                <a:lnTo>
                  <a:pt x="60451" y="231012"/>
                </a:lnTo>
                <a:lnTo>
                  <a:pt x="60451" y="235457"/>
                </a:lnTo>
                <a:lnTo>
                  <a:pt x="81496" y="274935"/>
                </a:lnTo>
                <a:lnTo>
                  <a:pt x="111125" y="281685"/>
                </a:lnTo>
                <a:lnTo>
                  <a:pt x="125458" y="280664"/>
                </a:lnTo>
                <a:lnTo>
                  <a:pt x="160908" y="265429"/>
                </a:lnTo>
                <a:lnTo>
                  <a:pt x="182590" y="233515"/>
                </a:lnTo>
                <a:lnTo>
                  <a:pt x="226949" y="0"/>
                </a:lnTo>
                <a:lnTo>
                  <a:pt x="285876" y="0"/>
                </a:lnTo>
                <a:lnTo>
                  <a:pt x="244220" y="226313"/>
                </a:lnTo>
                <a:lnTo>
                  <a:pt x="227790" y="271160"/>
                </a:lnTo>
                <a:lnTo>
                  <a:pt x="197357" y="304672"/>
                </a:lnTo>
                <a:lnTo>
                  <a:pt x="155352" y="325643"/>
                </a:lnTo>
                <a:lnTo>
                  <a:pt x="104393" y="332613"/>
                </a:lnTo>
                <a:lnTo>
                  <a:pt x="82393" y="331229"/>
                </a:lnTo>
                <a:lnTo>
                  <a:pt x="44725" y="320129"/>
                </a:lnTo>
                <a:lnTo>
                  <a:pt x="7254" y="283971"/>
                </a:lnTo>
                <a:lnTo>
                  <a:pt x="0" y="249173"/>
                </a:lnTo>
                <a:lnTo>
                  <a:pt x="0" y="241172"/>
                </a:lnTo>
                <a:lnTo>
                  <a:pt x="762" y="232790"/>
                </a:lnTo>
                <a:lnTo>
                  <a:pt x="2412" y="223900"/>
                </a:lnTo>
                <a:lnTo>
                  <a:pt x="43433"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956561" y="482219"/>
            <a:ext cx="297815" cy="331470"/>
          </a:xfrm>
          <a:custGeom>
            <a:avLst/>
            <a:gdLst/>
            <a:ahLst/>
            <a:cxnLst/>
            <a:rect l="l" t="t" r="r" b="b"/>
            <a:pathLst>
              <a:path w="297814" h="331469">
                <a:moveTo>
                  <a:pt x="60070" y="0"/>
                </a:moveTo>
                <a:lnTo>
                  <a:pt x="86868" y="0"/>
                </a:lnTo>
                <a:lnTo>
                  <a:pt x="204977" y="202691"/>
                </a:lnTo>
                <a:lnTo>
                  <a:pt x="240411" y="0"/>
                </a:lnTo>
                <a:lnTo>
                  <a:pt x="297814" y="0"/>
                </a:lnTo>
                <a:lnTo>
                  <a:pt x="236855" y="331469"/>
                </a:lnTo>
                <a:lnTo>
                  <a:pt x="214249" y="331469"/>
                </a:lnTo>
                <a:lnTo>
                  <a:pt x="93725" y="120141"/>
                </a:lnTo>
                <a:lnTo>
                  <a:pt x="57531"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1833626" y="482219"/>
            <a:ext cx="118745" cy="327025"/>
          </a:xfrm>
          <a:custGeom>
            <a:avLst/>
            <a:gdLst/>
            <a:ahLst/>
            <a:cxnLst/>
            <a:rect l="l" t="t" r="r" b="b"/>
            <a:pathLst>
              <a:path w="118744" h="327025">
                <a:moveTo>
                  <a:pt x="60071" y="0"/>
                </a:moveTo>
                <a:lnTo>
                  <a:pt x="118491"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1315592" y="482219"/>
            <a:ext cx="286385" cy="332740"/>
          </a:xfrm>
          <a:custGeom>
            <a:avLst/>
            <a:gdLst/>
            <a:ahLst/>
            <a:cxnLst/>
            <a:rect l="l" t="t" r="r" b="b"/>
            <a:pathLst>
              <a:path w="286384" h="332740">
                <a:moveTo>
                  <a:pt x="43434" y="0"/>
                </a:moveTo>
                <a:lnTo>
                  <a:pt x="103378" y="0"/>
                </a:lnTo>
                <a:lnTo>
                  <a:pt x="61594" y="222757"/>
                </a:lnTo>
                <a:lnTo>
                  <a:pt x="60832" y="226821"/>
                </a:lnTo>
                <a:lnTo>
                  <a:pt x="60451" y="231012"/>
                </a:lnTo>
                <a:lnTo>
                  <a:pt x="60451" y="235457"/>
                </a:lnTo>
                <a:lnTo>
                  <a:pt x="81496" y="274935"/>
                </a:lnTo>
                <a:lnTo>
                  <a:pt x="111125" y="281685"/>
                </a:lnTo>
                <a:lnTo>
                  <a:pt x="125458" y="280664"/>
                </a:lnTo>
                <a:lnTo>
                  <a:pt x="160909" y="265429"/>
                </a:lnTo>
                <a:lnTo>
                  <a:pt x="182590" y="233515"/>
                </a:lnTo>
                <a:lnTo>
                  <a:pt x="226948" y="0"/>
                </a:lnTo>
                <a:lnTo>
                  <a:pt x="285876" y="0"/>
                </a:lnTo>
                <a:lnTo>
                  <a:pt x="244220" y="226313"/>
                </a:lnTo>
                <a:lnTo>
                  <a:pt x="227790" y="271160"/>
                </a:lnTo>
                <a:lnTo>
                  <a:pt x="197357" y="304672"/>
                </a:lnTo>
                <a:lnTo>
                  <a:pt x="155352" y="325643"/>
                </a:lnTo>
                <a:lnTo>
                  <a:pt x="104393" y="332613"/>
                </a:lnTo>
                <a:lnTo>
                  <a:pt x="82393" y="331229"/>
                </a:lnTo>
                <a:lnTo>
                  <a:pt x="44725" y="320129"/>
                </a:lnTo>
                <a:lnTo>
                  <a:pt x="7254" y="283971"/>
                </a:lnTo>
                <a:lnTo>
                  <a:pt x="0" y="249173"/>
                </a:lnTo>
                <a:lnTo>
                  <a:pt x="0" y="241172"/>
                </a:lnTo>
                <a:lnTo>
                  <a:pt x="762" y="232790"/>
                </a:lnTo>
                <a:lnTo>
                  <a:pt x="2412" y="223900"/>
                </a:lnTo>
                <a:lnTo>
                  <a:pt x="43434"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668997" y="482219"/>
            <a:ext cx="308610" cy="327025"/>
          </a:xfrm>
          <a:custGeom>
            <a:avLst/>
            <a:gdLst/>
            <a:ahLst/>
            <a:cxnLst/>
            <a:rect l="l" t="t" r="r" b="b"/>
            <a:pathLst>
              <a:path w="308609" h="327025">
                <a:moveTo>
                  <a:pt x="60045" y="0"/>
                </a:moveTo>
                <a:lnTo>
                  <a:pt x="118986" y="0"/>
                </a:lnTo>
                <a:lnTo>
                  <a:pt x="95770" y="126110"/>
                </a:lnTo>
                <a:lnTo>
                  <a:pt x="225691" y="126110"/>
                </a:lnTo>
                <a:lnTo>
                  <a:pt x="248907" y="0"/>
                </a:lnTo>
                <a:lnTo>
                  <a:pt x="308063" y="0"/>
                </a:lnTo>
                <a:lnTo>
                  <a:pt x="247573" y="327025"/>
                </a:lnTo>
                <a:lnTo>
                  <a:pt x="188861" y="327025"/>
                </a:lnTo>
                <a:lnTo>
                  <a:pt x="216763" y="174751"/>
                </a:lnTo>
                <a:lnTo>
                  <a:pt x="86842" y="174751"/>
                </a:lnTo>
                <a:lnTo>
                  <a:pt x="58928" y="327025"/>
                </a:lnTo>
                <a:lnTo>
                  <a:pt x="0" y="327025"/>
                </a:lnTo>
                <a:lnTo>
                  <a:pt x="60045"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3009392" y="478790"/>
            <a:ext cx="259715" cy="330835"/>
          </a:xfrm>
          <a:custGeom>
            <a:avLst/>
            <a:gdLst/>
            <a:ahLst/>
            <a:cxnLst/>
            <a:rect l="l" t="t" r="r" b="b"/>
            <a:pathLst>
              <a:path w="259714" h="330834">
                <a:moveTo>
                  <a:pt x="145287" y="0"/>
                </a:moveTo>
                <a:lnTo>
                  <a:pt x="192706" y="5127"/>
                </a:lnTo>
                <a:lnTo>
                  <a:pt x="228981" y="20447"/>
                </a:lnTo>
                <a:lnTo>
                  <a:pt x="257681" y="61327"/>
                </a:lnTo>
                <a:lnTo>
                  <a:pt x="259587" y="79501"/>
                </a:lnTo>
                <a:lnTo>
                  <a:pt x="258202" y="98480"/>
                </a:lnTo>
                <a:lnTo>
                  <a:pt x="237235" y="147700"/>
                </a:lnTo>
                <a:lnTo>
                  <a:pt x="195105" y="179830"/>
                </a:lnTo>
                <a:lnTo>
                  <a:pt x="177291" y="185547"/>
                </a:lnTo>
                <a:lnTo>
                  <a:pt x="250317" y="330454"/>
                </a:lnTo>
                <a:lnTo>
                  <a:pt x="184912" y="330454"/>
                </a:lnTo>
                <a:lnTo>
                  <a:pt x="122300" y="195199"/>
                </a:lnTo>
                <a:lnTo>
                  <a:pt x="114325" y="195010"/>
                </a:lnTo>
                <a:lnTo>
                  <a:pt x="105457" y="194643"/>
                </a:lnTo>
                <a:lnTo>
                  <a:pt x="95708" y="194109"/>
                </a:lnTo>
                <a:lnTo>
                  <a:pt x="85089" y="193421"/>
                </a:lnTo>
                <a:lnTo>
                  <a:pt x="59816" y="330454"/>
                </a:lnTo>
                <a:lnTo>
                  <a:pt x="0" y="330454"/>
                </a:lnTo>
                <a:lnTo>
                  <a:pt x="59816" y="3429"/>
                </a:lnTo>
                <a:lnTo>
                  <a:pt x="89602" y="1928"/>
                </a:lnTo>
                <a:lnTo>
                  <a:pt x="113791"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5993003" y="477773"/>
            <a:ext cx="262890" cy="331470"/>
          </a:xfrm>
          <a:custGeom>
            <a:avLst/>
            <a:gdLst/>
            <a:ahLst/>
            <a:cxnLst/>
            <a:rect l="l" t="t" r="r" b="b"/>
            <a:pathLst>
              <a:path w="262889" h="331470">
                <a:moveTo>
                  <a:pt x="132842" y="0"/>
                </a:moveTo>
                <a:lnTo>
                  <a:pt x="189535" y="6096"/>
                </a:lnTo>
                <a:lnTo>
                  <a:pt x="230060" y="24384"/>
                </a:lnTo>
                <a:lnTo>
                  <a:pt x="254392" y="54863"/>
                </a:lnTo>
                <a:lnTo>
                  <a:pt x="262509" y="97536"/>
                </a:lnTo>
                <a:lnTo>
                  <a:pt x="260036" y="123511"/>
                </a:lnTo>
                <a:lnTo>
                  <a:pt x="240327" y="166651"/>
                </a:lnTo>
                <a:lnTo>
                  <a:pt x="201967" y="197510"/>
                </a:lnTo>
                <a:lnTo>
                  <a:pt x="150862" y="213183"/>
                </a:lnTo>
                <a:lnTo>
                  <a:pt x="120904" y="215137"/>
                </a:lnTo>
                <a:lnTo>
                  <a:pt x="110928" y="214899"/>
                </a:lnTo>
                <a:lnTo>
                  <a:pt x="101012" y="214185"/>
                </a:lnTo>
                <a:lnTo>
                  <a:pt x="91168" y="212994"/>
                </a:lnTo>
                <a:lnTo>
                  <a:pt x="81407" y="211327"/>
                </a:lnTo>
                <a:lnTo>
                  <a:pt x="59309" y="331470"/>
                </a:lnTo>
                <a:lnTo>
                  <a:pt x="0" y="331470"/>
                </a:lnTo>
                <a:lnTo>
                  <a:pt x="61595" y="4825"/>
                </a:lnTo>
                <a:lnTo>
                  <a:pt x="83550" y="2732"/>
                </a:lnTo>
                <a:lnTo>
                  <a:pt x="102743"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3531615" y="477773"/>
            <a:ext cx="287020" cy="331470"/>
          </a:xfrm>
          <a:custGeom>
            <a:avLst/>
            <a:gdLst/>
            <a:ahLst/>
            <a:cxnLst/>
            <a:rect l="l" t="t" r="r" b="b"/>
            <a:pathLst>
              <a:path w="287020" h="331470">
                <a:moveTo>
                  <a:pt x="198628" y="0"/>
                </a:moveTo>
                <a:lnTo>
                  <a:pt x="219329" y="0"/>
                </a:lnTo>
                <a:lnTo>
                  <a:pt x="286638" y="331470"/>
                </a:lnTo>
                <a:lnTo>
                  <a:pt x="226060" y="331470"/>
                </a:lnTo>
                <a:lnTo>
                  <a:pt x="215773" y="264922"/>
                </a:lnTo>
                <a:lnTo>
                  <a:pt x="98806" y="264922"/>
                </a:lnTo>
                <a:lnTo>
                  <a:pt x="60451" y="331470"/>
                </a:lnTo>
                <a:lnTo>
                  <a:pt x="0" y="331470"/>
                </a:lnTo>
                <a:lnTo>
                  <a:pt x="198628"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3295015" y="477266"/>
            <a:ext cx="248920" cy="334645"/>
          </a:xfrm>
          <a:custGeom>
            <a:avLst/>
            <a:gdLst/>
            <a:ahLst/>
            <a:cxnLst/>
            <a:rect l="l" t="t" r="r" b="b"/>
            <a:pathLst>
              <a:path w="248920" h="334645">
                <a:moveTo>
                  <a:pt x="126619" y="0"/>
                </a:moveTo>
                <a:lnTo>
                  <a:pt x="179959" y="5024"/>
                </a:lnTo>
                <a:lnTo>
                  <a:pt x="218059" y="20097"/>
                </a:lnTo>
                <a:lnTo>
                  <a:pt x="240919" y="45219"/>
                </a:lnTo>
                <a:lnTo>
                  <a:pt x="248538" y="80391"/>
                </a:lnTo>
                <a:lnTo>
                  <a:pt x="247727" y="90914"/>
                </a:lnTo>
                <a:lnTo>
                  <a:pt x="228478" y="129528"/>
                </a:lnTo>
                <a:lnTo>
                  <a:pt x="202564" y="149351"/>
                </a:lnTo>
                <a:lnTo>
                  <a:pt x="210591" y="153900"/>
                </a:lnTo>
                <a:lnTo>
                  <a:pt x="235485" y="188094"/>
                </a:lnTo>
                <a:lnTo>
                  <a:pt x="241808" y="221742"/>
                </a:lnTo>
                <a:lnTo>
                  <a:pt x="239329" y="248175"/>
                </a:lnTo>
                <a:lnTo>
                  <a:pt x="219465" y="290518"/>
                </a:lnTo>
                <a:lnTo>
                  <a:pt x="179149" y="318785"/>
                </a:lnTo>
                <a:lnTo>
                  <a:pt x="114760" y="332882"/>
                </a:lnTo>
                <a:lnTo>
                  <a:pt x="73279" y="334645"/>
                </a:lnTo>
                <a:lnTo>
                  <a:pt x="57703" y="334478"/>
                </a:lnTo>
                <a:lnTo>
                  <a:pt x="40306" y="333978"/>
                </a:lnTo>
                <a:lnTo>
                  <a:pt x="21076" y="333144"/>
                </a:lnTo>
                <a:lnTo>
                  <a:pt x="0" y="331978"/>
                </a:lnTo>
                <a:lnTo>
                  <a:pt x="59944" y="5334"/>
                </a:lnTo>
                <a:lnTo>
                  <a:pt x="78130" y="3000"/>
                </a:lnTo>
                <a:lnTo>
                  <a:pt x="95329" y="1333"/>
                </a:lnTo>
                <a:lnTo>
                  <a:pt x="111504" y="333"/>
                </a:lnTo>
                <a:lnTo>
                  <a:pt x="126619"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4284726" y="477012"/>
            <a:ext cx="277495" cy="332740"/>
          </a:xfrm>
          <a:custGeom>
            <a:avLst/>
            <a:gdLst/>
            <a:ahLst/>
            <a:cxnLst/>
            <a:rect l="l" t="t" r="r" b="b"/>
            <a:pathLst>
              <a:path w="277495" h="332740">
                <a:moveTo>
                  <a:pt x="120776" y="0"/>
                </a:moveTo>
                <a:lnTo>
                  <a:pt x="187102" y="8556"/>
                </a:lnTo>
                <a:lnTo>
                  <a:pt x="236474" y="34162"/>
                </a:lnTo>
                <a:lnTo>
                  <a:pt x="267049" y="76009"/>
                </a:lnTo>
                <a:lnTo>
                  <a:pt x="277240" y="133096"/>
                </a:lnTo>
                <a:lnTo>
                  <a:pt x="273861" y="176242"/>
                </a:lnTo>
                <a:lnTo>
                  <a:pt x="263731" y="214804"/>
                </a:lnTo>
                <a:lnTo>
                  <a:pt x="223265" y="278129"/>
                </a:lnTo>
                <a:lnTo>
                  <a:pt x="160178" y="318706"/>
                </a:lnTo>
                <a:lnTo>
                  <a:pt x="121860" y="328850"/>
                </a:lnTo>
                <a:lnTo>
                  <a:pt x="78994" y="332232"/>
                </a:lnTo>
                <a:lnTo>
                  <a:pt x="0" y="332232"/>
                </a:lnTo>
                <a:lnTo>
                  <a:pt x="59562" y="5841"/>
                </a:lnTo>
                <a:lnTo>
                  <a:pt x="106247" y="377"/>
                </a:lnTo>
                <a:lnTo>
                  <a:pt x="120776"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2265426" y="476630"/>
            <a:ext cx="277495" cy="338455"/>
          </a:xfrm>
          <a:custGeom>
            <a:avLst/>
            <a:gdLst/>
            <a:ahLst/>
            <a:cxnLst/>
            <a:rect l="l" t="t" r="r" b="b"/>
            <a:pathLst>
              <a:path w="277494" h="338455">
                <a:moveTo>
                  <a:pt x="199136" y="0"/>
                </a:moveTo>
                <a:lnTo>
                  <a:pt x="222567" y="1385"/>
                </a:lnTo>
                <a:lnTo>
                  <a:pt x="242760" y="5556"/>
                </a:lnTo>
                <a:lnTo>
                  <a:pt x="259715" y="12537"/>
                </a:lnTo>
                <a:lnTo>
                  <a:pt x="273431" y="22352"/>
                </a:lnTo>
                <a:lnTo>
                  <a:pt x="256031" y="70739"/>
                </a:lnTo>
                <a:lnTo>
                  <a:pt x="239650" y="62071"/>
                </a:lnTo>
                <a:lnTo>
                  <a:pt x="223281" y="55880"/>
                </a:lnTo>
                <a:lnTo>
                  <a:pt x="206936" y="52165"/>
                </a:lnTo>
                <a:lnTo>
                  <a:pt x="190626" y="50927"/>
                </a:lnTo>
                <a:lnTo>
                  <a:pt x="162645" y="53619"/>
                </a:lnTo>
                <a:lnTo>
                  <a:pt x="115349" y="75197"/>
                </a:lnTo>
                <a:lnTo>
                  <a:pt x="80416" y="117066"/>
                </a:lnTo>
                <a:lnTo>
                  <a:pt x="62561" y="171080"/>
                </a:lnTo>
                <a:lnTo>
                  <a:pt x="60325" y="202184"/>
                </a:lnTo>
                <a:lnTo>
                  <a:pt x="61706" y="221184"/>
                </a:lnTo>
                <a:lnTo>
                  <a:pt x="82423" y="264922"/>
                </a:lnTo>
                <a:lnTo>
                  <a:pt x="124731" y="285871"/>
                </a:lnTo>
                <a:lnTo>
                  <a:pt x="142875" y="287274"/>
                </a:lnTo>
                <a:lnTo>
                  <a:pt x="158357" y="286176"/>
                </a:lnTo>
                <a:lnTo>
                  <a:pt x="198755" y="269621"/>
                </a:lnTo>
                <a:lnTo>
                  <a:pt x="210566" y="204978"/>
                </a:lnTo>
                <a:lnTo>
                  <a:pt x="165226" y="204978"/>
                </a:lnTo>
                <a:lnTo>
                  <a:pt x="174117" y="156210"/>
                </a:lnTo>
                <a:lnTo>
                  <a:pt x="277113" y="156210"/>
                </a:lnTo>
                <a:lnTo>
                  <a:pt x="250062" y="302895"/>
                </a:lnTo>
                <a:lnTo>
                  <a:pt x="223416" y="318323"/>
                </a:lnTo>
                <a:lnTo>
                  <a:pt x="193960" y="329358"/>
                </a:lnTo>
                <a:lnTo>
                  <a:pt x="161694" y="335988"/>
                </a:lnTo>
                <a:lnTo>
                  <a:pt x="126618" y="338201"/>
                </a:lnTo>
                <a:lnTo>
                  <a:pt x="99829" y="335940"/>
                </a:lnTo>
                <a:lnTo>
                  <a:pt x="54109" y="317894"/>
                </a:lnTo>
                <a:lnTo>
                  <a:pt x="19770" y="282916"/>
                </a:lnTo>
                <a:lnTo>
                  <a:pt x="2192" y="237196"/>
                </a:lnTo>
                <a:lnTo>
                  <a:pt x="0" y="210693"/>
                </a:lnTo>
                <a:lnTo>
                  <a:pt x="3335" y="164639"/>
                </a:lnTo>
                <a:lnTo>
                  <a:pt x="13350" y="123634"/>
                </a:lnTo>
                <a:lnTo>
                  <a:pt x="30057" y="87677"/>
                </a:lnTo>
                <a:lnTo>
                  <a:pt x="53467" y="56769"/>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31" name="object 31"/>
          <p:cNvSpPr/>
          <p:nvPr/>
        </p:nvSpPr>
        <p:spPr>
          <a:xfrm>
            <a:off x="1599438" y="476630"/>
            <a:ext cx="218440" cy="338455"/>
          </a:xfrm>
          <a:custGeom>
            <a:avLst/>
            <a:gdLst/>
            <a:ahLst/>
            <a:cxnLst/>
            <a:rect l="l" t="t" r="r" b="b"/>
            <a:pathLst>
              <a:path w="218439" h="338455">
                <a:moveTo>
                  <a:pt x="141986" y="0"/>
                </a:moveTo>
                <a:lnTo>
                  <a:pt x="183006" y="3683"/>
                </a:lnTo>
                <a:lnTo>
                  <a:pt x="218059" y="12065"/>
                </a:lnTo>
                <a:lnTo>
                  <a:pt x="200279" y="70104"/>
                </a:lnTo>
                <a:lnTo>
                  <a:pt x="187275" y="61769"/>
                </a:lnTo>
                <a:lnTo>
                  <a:pt x="174164" y="55816"/>
                </a:lnTo>
                <a:lnTo>
                  <a:pt x="160934" y="52244"/>
                </a:lnTo>
                <a:lnTo>
                  <a:pt x="147574" y="51054"/>
                </a:lnTo>
                <a:lnTo>
                  <a:pt x="124051" y="53599"/>
                </a:lnTo>
                <a:lnTo>
                  <a:pt x="107219" y="61229"/>
                </a:lnTo>
                <a:lnTo>
                  <a:pt x="97103" y="73931"/>
                </a:lnTo>
                <a:lnTo>
                  <a:pt x="93725" y="91694"/>
                </a:lnTo>
                <a:lnTo>
                  <a:pt x="95511" y="100748"/>
                </a:lnTo>
                <a:lnTo>
                  <a:pt x="100869" y="110601"/>
                </a:lnTo>
                <a:lnTo>
                  <a:pt x="109799" y="121286"/>
                </a:lnTo>
                <a:lnTo>
                  <a:pt x="122300" y="132842"/>
                </a:lnTo>
                <a:lnTo>
                  <a:pt x="156082" y="161417"/>
                </a:lnTo>
                <a:lnTo>
                  <a:pt x="163296" y="167634"/>
                </a:lnTo>
                <a:lnTo>
                  <a:pt x="169306" y="172958"/>
                </a:lnTo>
                <a:lnTo>
                  <a:pt x="174103" y="177401"/>
                </a:lnTo>
                <a:lnTo>
                  <a:pt x="177673" y="180975"/>
                </a:lnTo>
                <a:lnTo>
                  <a:pt x="181737" y="185039"/>
                </a:lnTo>
                <a:lnTo>
                  <a:pt x="200532" y="220091"/>
                </a:lnTo>
                <a:lnTo>
                  <a:pt x="203835" y="235077"/>
                </a:lnTo>
                <a:lnTo>
                  <a:pt x="203835" y="242824"/>
                </a:lnTo>
                <a:lnTo>
                  <a:pt x="195437" y="282829"/>
                </a:lnTo>
                <a:lnTo>
                  <a:pt x="170180" y="312928"/>
                </a:lnTo>
                <a:lnTo>
                  <a:pt x="131619" y="331898"/>
                </a:lnTo>
                <a:lnTo>
                  <a:pt x="83057" y="338201"/>
                </a:lnTo>
                <a:lnTo>
                  <a:pt x="61364" y="337012"/>
                </a:lnTo>
                <a:lnTo>
                  <a:pt x="40290" y="333454"/>
                </a:lnTo>
                <a:lnTo>
                  <a:pt x="19835" y="327538"/>
                </a:lnTo>
                <a:lnTo>
                  <a:pt x="0" y="319278"/>
                </a:lnTo>
                <a:lnTo>
                  <a:pt x="18796" y="261874"/>
                </a:lnTo>
                <a:lnTo>
                  <a:pt x="34345" y="271708"/>
                </a:lnTo>
                <a:lnTo>
                  <a:pt x="51085" y="278733"/>
                </a:lnTo>
                <a:lnTo>
                  <a:pt x="69016" y="282948"/>
                </a:lnTo>
                <a:lnTo>
                  <a:pt x="88137" y="284353"/>
                </a:lnTo>
                <a:lnTo>
                  <a:pt x="99615" y="283729"/>
                </a:lnTo>
                <a:lnTo>
                  <a:pt x="134669" y="268599"/>
                </a:lnTo>
                <a:lnTo>
                  <a:pt x="143510" y="245364"/>
                </a:lnTo>
                <a:lnTo>
                  <a:pt x="141724" y="235813"/>
                </a:lnTo>
                <a:lnTo>
                  <a:pt x="136366" y="225821"/>
                </a:lnTo>
                <a:lnTo>
                  <a:pt x="127436" y="215378"/>
                </a:lnTo>
                <a:lnTo>
                  <a:pt x="114935" y="204470"/>
                </a:lnTo>
                <a:lnTo>
                  <a:pt x="79882" y="176530"/>
                </a:lnTo>
                <a:lnTo>
                  <a:pt x="72524" y="170505"/>
                </a:lnTo>
                <a:lnTo>
                  <a:pt x="46228" y="141605"/>
                </a:lnTo>
                <a:lnTo>
                  <a:pt x="42037" y="134747"/>
                </a:lnTo>
                <a:lnTo>
                  <a:pt x="38988" y="127635"/>
                </a:lnTo>
                <a:lnTo>
                  <a:pt x="36830" y="120269"/>
                </a:lnTo>
                <a:lnTo>
                  <a:pt x="34798" y="113030"/>
                </a:lnTo>
                <a:lnTo>
                  <a:pt x="33781" y="105537"/>
                </a:lnTo>
                <a:lnTo>
                  <a:pt x="33781" y="97790"/>
                </a:lnTo>
                <a:lnTo>
                  <a:pt x="41227" y="57372"/>
                </a:lnTo>
                <a:lnTo>
                  <a:pt x="63626" y="26289"/>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5682615" y="476376"/>
            <a:ext cx="294005" cy="338455"/>
          </a:xfrm>
          <a:custGeom>
            <a:avLst/>
            <a:gdLst/>
            <a:ahLst/>
            <a:cxnLst/>
            <a:rect l="l" t="t" r="r" b="b"/>
            <a:pathLst>
              <a:path w="294004"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33" name="object 33"/>
          <p:cNvSpPr/>
          <p:nvPr/>
        </p:nvSpPr>
        <p:spPr>
          <a:xfrm>
            <a:off x="988631" y="476376"/>
            <a:ext cx="294005" cy="338455"/>
          </a:xfrm>
          <a:custGeom>
            <a:avLst/>
            <a:gdLst/>
            <a:ahLst/>
            <a:cxnLst/>
            <a:rect l="l" t="t" r="r" b="b"/>
            <a:pathLst>
              <a:path w="294005" h="338455">
                <a:moveTo>
                  <a:pt x="171678" y="0"/>
                </a:moveTo>
                <a:lnTo>
                  <a:pt x="223637" y="7794"/>
                </a:lnTo>
                <a:lnTo>
                  <a:pt x="262089" y="31114"/>
                </a:lnTo>
                <a:lnTo>
                  <a:pt x="285896" y="69246"/>
                </a:lnTo>
                <a:lnTo>
                  <a:pt x="293814" y="121285"/>
                </a:lnTo>
                <a:lnTo>
                  <a:pt x="290769" y="167312"/>
                </a:lnTo>
                <a:lnTo>
                  <a:pt x="281636" y="208803"/>
                </a:lnTo>
                <a:lnTo>
                  <a:pt x="266420" y="245746"/>
                </a:lnTo>
                <a:lnTo>
                  <a:pt x="245122" y="278130"/>
                </a:lnTo>
                <a:lnTo>
                  <a:pt x="187467" y="323389"/>
                </a:lnTo>
                <a:lnTo>
                  <a:pt x="111848" y="338455"/>
                </a:lnTo>
                <a:lnTo>
                  <a:pt x="87312" y="336266"/>
                </a:lnTo>
                <a:lnTo>
                  <a:pt x="46401" y="318791"/>
                </a:lnTo>
                <a:lnTo>
                  <a:pt x="16887" y="284620"/>
                </a:lnTo>
                <a:lnTo>
                  <a:pt x="1876" y="238468"/>
                </a:lnTo>
                <a:lnTo>
                  <a:pt x="0" y="211200"/>
                </a:lnTo>
                <a:lnTo>
                  <a:pt x="2978" y="169150"/>
                </a:lnTo>
                <a:lnTo>
                  <a:pt x="11915" y="130254"/>
                </a:lnTo>
                <a:lnTo>
                  <a:pt x="26810" y="94525"/>
                </a:lnTo>
                <a:lnTo>
                  <a:pt x="47663" y="61975"/>
                </a:lnTo>
                <a:lnTo>
                  <a:pt x="102498" y="15509"/>
                </a:lnTo>
                <a:lnTo>
                  <a:pt x="171678" y="0"/>
                </a:lnTo>
                <a:close/>
              </a:path>
            </a:pathLst>
          </a:custGeom>
          <a:ln w="3175">
            <a:solidFill>
              <a:srgbClr val="58134A"/>
            </a:solidFill>
          </a:ln>
        </p:spPr>
        <p:txBody>
          <a:bodyPr wrap="square" lIns="0" tIns="0" rIns="0" bIns="0" rtlCol="0"/>
          <a:lstStyle/>
          <a:p>
            <a:endParaRPr/>
          </a:p>
        </p:txBody>
      </p:sp>
      <p:sp>
        <p:nvSpPr>
          <p:cNvPr id="34" name="object 34"/>
          <p:cNvSpPr/>
          <p:nvPr/>
        </p:nvSpPr>
        <p:spPr>
          <a:xfrm>
            <a:off x="1583055" y="1021714"/>
            <a:ext cx="4994910" cy="437769"/>
          </a:xfrm>
          <a:prstGeom prst="rect">
            <a:avLst/>
          </a:prstGeom>
          <a:blipFill>
            <a:blip r:embed="rId10" cstate="print"/>
            <a:stretch>
              <a:fillRect/>
            </a:stretch>
          </a:blipFill>
        </p:spPr>
        <p:txBody>
          <a:bodyPr wrap="square" lIns="0" tIns="0" rIns="0" bIns="0" rtlCol="0"/>
          <a:lstStyle/>
          <a:p>
            <a:endParaRPr/>
          </a:p>
        </p:txBody>
      </p:sp>
      <p:sp>
        <p:nvSpPr>
          <p:cNvPr id="35" name="object 35"/>
          <p:cNvSpPr/>
          <p:nvPr/>
        </p:nvSpPr>
        <p:spPr>
          <a:xfrm>
            <a:off x="3420490"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36" name="object 36"/>
          <p:cNvSpPr/>
          <p:nvPr/>
        </p:nvSpPr>
        <p:spPr>
          <a:xfrm>
            <a:off x="3137280" y="1077975"/>
            <a:ext cx="109600" cy="96900"/>
          </a:xfrm>
          <a:prstGeom prst="rect">
            <a:avLst/>
          </a:prstGeom>
          <a:blipFill>
            <a:blip r:embed="rId11" cstate="print"/>
            <a:stretch>
              <a:fillRect/>
            </a:stretch>
          </a:blipFill>
        </p:spPr>
        <p:txBody>
          <a:bodyPr wrap="square" lIns="0" tIns="0" rIns="0" bIns="0" rtlCol="0"/>
          <a:lstStyle/>
          <a:p>
            <a:endParaRPr/>
          </a:p>
        </p:txBody>
      </p:sp>
      <p:sp>
        <p:nvSpPr>
          <p:cNvPr id="37" name="object 37"/>
          <p:cNvSpPr/>
          <p:nvPr/>
        </p:nvSpPr>
        <p:spPr>
          <a:xfrm>
            <a:off x="2264029" y="1077975"/>
            <a:ext cx="109600" cy="96900"/>
          </a:xfrm>
          <a:prstGeom prst="rect">
            <a:avLst/>
          </a:prstGeom>
          <a:blipFill>
            <a:blip r:embed="rId11" cstate="print"/>
            <a:stretch>
              <a:fillRect/>
            </a:stretch>
          </a:blipFill>
        </p:spPr>
        <p:txBody>
          <a:bodyPr wrap="square" lIns="0" tIns="0" rIns="0" bIns="0" rtlCol="0"/>
          <a:lstStyle/>
          <a:p>
            <a:endParaRPr/>
          </a:p>
        </p:txBody>
      </p:sp>
      <p:sp>
        <p:nvSpPr>
          <p:cNvPr id="38" name="object 38"/>
          <p:cNvSpPr/>
          <p:nvPr/>
        </p:nvSpPr>
        <p:spPr>
          <a:xfrm>
            <a:off x="2545460" y="1075689"/>
            <a:ext cx="113410" cy="116586"/>
          </a:xfrm>
          <a:prstGeom prst="rect">
            <a:avLst/>
          </a:prstGeom>
          <a:blipFill>
            <a:blip r:embed="rId6" cstate="print"/>
            <a:stretch>
              <a:fillRect/>
            </a:stretch>
          </a:blipFill>
        </p:spPr>
        <p:txBody>
          <a:bodyPr wrap="square" lIns="0" tIns="0" rIns="0" bIns="0" rtlCol="0"/>
          <a:lstStyle/>
          <a:p>
            <a:endParaRPr/>
          </a:p>
        </p:txBody>
      </p:sp>
      <p:sp>
        <p:nvSpPr>
          <p:cNvPr id="39" name="object 39"/>
          <p:cNvSpPr/>
          <p:nvPr/>
        </p:nvSpPr>
        <p:spPr>
          <a:xfrm>
            <a:off x="5612510" y="1075436"/>
            <a:ext cx="149987" cy="232155"/>
          </a:xfrm>
          <a:prstGeom prst="rect">
            <a:avLst/>
          </a:prstGeom>
          <a:blipFill>
            <a:blip r:embed="rId12" cstate="print"/>
            <a:stretch>
              <a:fillRect/>
            </a:stretch>
          </a:blipFill>
        </p:spPr>
        <p:txBody>
          <a:bodyPr wrap="square" lIns="0" tIns="0" rIns="0" bIns="0" rtlCol="0"/>
          <a:lstStyle/>
          <a:p>
            <a:endParaRPr/>
          </a:p>
        </p:txBody>
      </p:sp>
      <p:sp>
        <p:nvSpPr>
          <p:cNvPr id="40" name="object 40"/>
          <p:cNvSpPr/>
          <p:nvPr/>
        </p:nvSpPr>
        <p:spPr>
          <a:xfrm>
            <a:off x="6186932" y="1074800"/>
            <a:ext cx="175259" cy="238633"/>
          </a:xfrm>
          <a:prstGeom prst="rect">
            <a:avLst/>
          </a:prstGeom>
          <a:blipFill>
            <a:blip r:embed="rId13" cstate="print"/>
            <a:stretch>
              <a:fillRect/>
            </a:stretch>
          </a:blipFill>
        </p:spPr>
        <p:txBody>
          <a:bodyPr wrap="square" lIns="0" tIns="0" rIns="0" bIns="0" rtlCol="0"/>
          <a:lstStyle/>
          <a:p>
            <a:endParaRPr/>
          </a:p>
        </p:txBody>
      </p:sp>
      <p:sp>
        <p:nvSpPr>
          <p:cNvPr id="41" name="object 41"/>
          <p:cNvSpPr/>
          <p:nvPr/>
        </p:nvSpPr>
        <p:spPr>
          <a:xfrm>
            <a:off x="4079240" y="1074800"/>
            <a:ext cx="175260" cy="238633"/>
          </a:xfrm>
          <a:prstGeom prst="rect">
            <a:avLst/>
          </a:prstGeom>
          <a:blipFill>
            <a:blip r:embed="rId14" cstate="print"/>
            <a:stretch>
              <a:fillRect/>
            </a:stretch>
          </a:blipFill>
        </p:spPr>
        <p:txBody>
          <a:bodyPr wrap="square" lIns="0" tIns="0" rIns="0" bIns="0" rtlCol="0"/>
          <a:lstStyle/>
          <a:p>
            <a:endParaRPr/>
          </a:p>
        </p:txBody>
      </p:sp>
      <p:sp>
        <p:nvSpPr>
          <p:cNvPr id="42" name="object 42"/>
          <p:cNvSpPr/>
          <p:nvPr/>
        </p:nvSpPr>
        <p:spPr>
          <a:xfrm>
            <a:off x="2792983" y="1074800"/>
            <a:ext cx="175259" cy="238633"/>
          </a:xfrm>
          <a:prstGeom prst="rect">
            <a:avLst/>
          </a:prstGeom>
          <a:blipFill>
            <a:blip r:embed="rId13" cstate="print"/>
            <a:stretch>
              <a:fillRect/>
            </a:stretch>
          </a:blipFill>
        </p:spPr>
        <p:txBody>
          <a:bodyPr wrap="square" lIns="0" tIns="0" rIns="0" bIns="0" rtlCol="0"/>
          <a:lstStyle/>
          <a:p>
            <a:endParaRPr/>
          </a:p>
        </p:txBody>
      </p:sp>
      <p:sp>
        <p:nvSpPr>
          <p:cNvPr id="43" name="object 43"/>
          <p:cNvSpPr/>
          <p:nvPr/>
        </p:nvSpPr>
        <p:spPr>
          <a:xfrm>
            <a:off x="1919732" y="1074800"/>
            <a:ext cx="175259" cy="238633"/>
          </a:xfrm>
          <a:prstGeom prst="rect">
            <a:avLst/>
          </a:prstGeom>
          <a:blipFill>
            <a:blip r:embed="rId13" cstate="print"/>
            <a:stretch>
              <a:fillRect/>
            </a:stretch>
          </a:blipFill>
        </p:spPr>
        <p:txBody>
          <a:bodyPr wrap="square" lIns="0" tIns="0" rIns="0" bIns="0" rtlCol="0"/>
          <a:lstStyle/>
          <a:p>
            <a:endParaRPr/>
          </a:p>
        </p:txBody>
      </p:sp>
      <p:sp>
        <p:nvSpPr>
          <p:cNvPr id="44" name="object 44"/>
          <p:cNvSpPr/>
          <p:nvPr/>
        </p:nvSpPr>
        <p:spPr>
          <a:xfrm>
            <a:off x="5261228" y="1030858"/>
            <a:ext cx="286385" cy="332740"/>
          </a:xfrm>
          <a:custGeom>
            <a:avLst/>
            <a:gdLst/>
            <a:ahLst/>
            <a:cxnLst/>
            <a:rect l="l" t="t" r="r" b="b"/>
            <a:pathLst>
              <a:path w="286385" h="332740">
                <a:moveTo>
                  <a:pt x="43434" y="0"/>
                </a:moveTo>
                <a:lnTo>
                  <a:pt x="103378" y="0"/>
                </a:lnTo>
                <a:lnTo>
                  <a:pt x="61595" y="222757"/>
                </a:lnTo>
                <a:lnTo>
                  <a:pt x="60833" y="226821"/>
                </a:lnTo>
                <a:lnTo>
                  <a:pt x="60451" y="231012"/>
                </a:lnTo>
                <a:lnTo>
                  <a:pt x="60451" y="235457"/>
                </a:lnTo>
                <a:lnTo>
                  <a:pt x="81496" y="274935"/>
                </a:lnTo>
                <a:lnTo>
                  <a:pt x="111125" y="281686"/>
                </a:lnTo>
                <a:lnTo>
                  <a:pt x="125458" y="280664"/>
                </a:lnTo>
                <a:lnTo>
                  <a:pt x="160909" y="265429"/>
                </a:lnTo>
                <a:lnTo>
                  <a:pt x="182590" y="233515"/>
                </a:lnTo>
                <a:lnTo>
                  <a:pt x="226949" y="0"/>
                </a:lnTo>
                <a:lnTo>
                  <a:pt x="285876" y="0"/>
                </a:lnTo>
                <a:lnTo>
                  <a:pt x="244221" y="226313"/>
                </a:lnTo>
                <a:lnTo>
                  <a:pt x="227790" y="271160"/>
                </a:lnTo>
                <a:lnTo>
                  <a:pt x="197358" y="304673"/>
                </a:lnTo>
                <a:lnTo>
                  <a:pt x="155352" y="325643"/>
                </a:lnTo>
                <a:lnTo>
                  <a:pt x="104394" y="332613"/>
                </a:lnTo>
                <a:lnTo>
                  <a:pt x="82393" y="331229"/>
                </a:lnTo>
                <a:lnTo>
                  <a:pt x="44725" y="320129"/>
                </a:lnTo>
                <a:lnTo>
                  <a:pt x="7254" y="283972"/>
                </a:lnTo>
                <a:lnTo>
                  <a:pt x="0" y="249174"/>
                </a:lnTo>
                <a:lnTo>
                  <a:pt x="0" y="241173"/>
                </a:lnTo>
                <a:lnTo>
                  <a:pt x="762" y="232790"/>
                </a:lnTo>
                <a:lnTo>
                  <a:pt x="2412" y="223900"/>
                </a:lnTo>
                <a:lnTo>
                  <a:pt x="43434" y="0"/>
                </a:lnTo>
                <a:close/>
              </a:path>
            </a:pathLst>
          </a:custGeom>
          <a:ln w="3175">
            <a:solidFill>
              <a:srgbClr val="58134A"/>
            </a:solidFill>
          </a:ln>
        </p:spPr>
        <p:txBody>
          <a:bodyPr wrap="square" lIns="0" tIns="0" rIns="0" bIns="0" rtlCol="0"/>
          <a:lstStyle/>
          <a:p>
            <a:endParaRPr/>
          </a:p>
        </p:txBody>
      </p:sp>
      <p:sp>
        <p:nvSpPr>
          <p:cNvPr id="45" name="object 45"/>
          <p:cNvSpPr/>
          <p:nvPr/>
        </p:nvSpPr>
        <p:spPr>
          <a:xfrm>
            <a:off x="4936235" y="1030858"/>
            <a:ext cx="307975" cy="327025"/>
          </a:xfrm>
          <a:custGeom>
            <a:avLst/>
            <a:gdLst/>
            <a:ahLst/>
            <a:cxnLst/>
            <a:rect l="l" t="t" r="r" b="b"/>
            <a:pathLst>
              <a:path w="307975" h="327025">
                <a:moveTo>
                  <a:pt x="60071" y="0"/>
                </a:moveTo>
                <a:lnTo>
                  <a:pt x="118999" y="0"/>
                </a:lnTo>
                <a:lnTo>
                  <a:pt x="95758" y="126111"/>
                </a:lnTo>
                <a:lnTo>
                  <a:pt x="225678" y="126111"/>
                </a:lnTo>
                <a:lnTo>
                  <a:pt x="248919" y="0"/>
                </a:lnTo>
                <a:lnTo>
                  <a:pt x="307975" y="0"/>
                </a:lnTo>
                <a:lnTo>
                  <a:pt x="247523" y="327025"/>
                </a:lnTo>
                <a:lnTo>
                  <a:pt x="188849" y="327025"/>
                </a:lnTo>
                <a:lnTo>
                  <a:pt x="216662" y="174751"/>
                </a:lnTo>
                <a:lnTo>
                  <a:pt x="86740" y="174751"/>
                </a:lnTo>
                <a:lnTo>
                  <a:pt x="5892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6" name="object 46"/>
          <p:cNvSpPr/>
          <p:nvPr/>
        </p:nvSpPr>
        <p:spPr>
          <a:xfrm>
            <a:off x="4330953"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7" name="object 47"/>
          <p:cNvSpPr/>
          <p:nvPr/>
        </p:nvSpPr>
        <p:spPr>
          <a:xfrm>
            <a:off x="3886453" y="1030858"/>
            <a:ext cx="118745" cy="327025"/>
          </a:xfrm>
          <a:custGeom>
            <a:avLst/>
            <a:gdLst/>
            <a:ahLst/>
            <a:cxnLst/>
            <a:rect l="l" t="t" r="r" b="b"/>
            <a:pathLst>
              <a:path w="118745" h="327025">
                <a:moveTo>
                  <a:pt x="60071" y="0"/>
                </a:moveTo>
                <a:lnTo>
                  <a:pt x="118491"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8" name="object 48"/>
          <p:cNvSpPr/>
          <p:nvPr/>
        </p:nvSpPr>
        <p:spPr>
          <a:xfrm>
            <a:off x="3601973" y="1030858"/>
            <a:ext cx="275590" cy="327025"/>
          </a:xfrm>
          <a:custGeom>
            <a:avLst/>
            <a:gdLst/>
            <a:ahLst/>
            <a:cxnLst/>
            <a:rect l="l" t="t" r="r" b="b"/>
            <a:pathLst>
              <a:path w="275589" h="327025">
                <a:moveTo>
                  <a:pt x="9398" y="0"/>
                </a:moveTo>
                <a:lnTo>
                  <a:pt x="275463" y="0"/>
                </a:lnTo>
                <a:lnTo>
                  <a:pt x="265938" y="50926"/>
                </a:lnTo>
                <a:lnTo>
                  <a:pt x="162813" y="50926"/>
                </a:lnTo>
                <a:lnTo>
                  <a:pt x="112267"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49" name="object 49"/>
          <p:cNvSpPr/>
          <p:nvPr/>
        </p:nvSpPr>
        <p:spPr>
          <a:xfrm>
            <a:off x="3044444" y="1027430"/>
            <a:ext cx="259715" cy="330835"/>
          </a:xfrm>
          <a:custGeom>
            <a:avLst/>
            <a:gdLst/>
            <a:ahLst/>
            <a:cxnLst/>
            <a:rect l="l" t="t" r="r" b="b"/>
            <a:pathLst>
              <a:path w="259714" h="330834">
                <a:moveTo>
                  <a:pt x="145287" y="0"/>
                </a:moveTo>
                <a:lnTo>
                  <a:pt x="192706" y="5127"/>
                </a:lnTo>
                <a:lnTo>
                  <a:pt x="228981" y="20447"/>
                </a:lnTo>
                <a:lnTo>
                  <a:pt x="257681" y="61327"/>
                </a:lnTo>
                <a:lnTo>
                  <a:pt x="259588" y="79502"/>
                </a:lnTo>
                <a:lnTo>
                  <a:pt x="258202" y="98480"/>
                </a:lnTo>
                <a:lnTo>
                  <a:pt x="237235" y="147700"/>
                </a:lnTo>
                <a:lnTo>
                  <a:pt x="195105" y="179830"/>
                </a:lnTo>
                <a:lnTo>
                  <a:pt x="177292" y="185547"/>
                </a:lnTo>
                <a:lnTo>
                  <a:pt x="250317" y="330454"/>
                </a:lnTo>
                <a:lnTo>
                  <a:pt x="184912" y="330454"/>
                </a:lnTo>
                <a:lnTo>
                  <a:pt x="122300" y="195199"/>
                </a:lnTo>
                <a:lnTo>
                  <a:pt x="114325" y="195010"/>
                </a:lnTo>
                <a:lnTo>
                  <a:pt x="105457" y="194643"/>
                </a:lnTo>
                <a:lnTo>
                  <a:pt x="95708" y="194109"/>
                </a:lnTo>
                <a:lnTo>
                  <a:pt x="85089" y="193421"/>
                </a:lnTo>
                <a:lnTo>
                  <a:pt x="59817" y="330454"/>
                </a:lnTo>
                <a:lnTo>
                  <a:pt x="0" y="330454"/>
                </a:lnTo>
                <a:lnTo>
                  <a:pt x="59817"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50" name="object 50"/>
          <p:cNvSpPr/>
          <p:nvPr/>
        </p:nvSpPr>
        <p:spPr>
          <a:xfrm>
            <a:off x="2171192" y="1027430"/>
            <a:ext cx="259715" cy="330835"/>
          </a:xfrm>
          <a:custGeom>
            <a:avLst/>
            <a:gdLst/>
            <a:ahLst/>
            <a:cxnLst/>
            <a:rect l="l" t="t" r="r" b="b"/>
            <a:pathLst>
              <a:path w="259714" h="330834">
                <a:moveTo>
                  <a:pt x="145287" y="0"/>
                </a:moveTo>
                <a:lnTo>
                  <a:pt x="192706" y="5127"/>
                </a:lnTo>
                <a:lnTo>
                  <a:pt x="228981" y="20447"/>
                </a:lnTo>
                <a:lnTo>
                  <a:pt x="257681" y="61327"/>
                </a:lnTo>
                <a:lnTo>
                  <a:pt x="259587" y="79502"/>
                </a:lnTo>
                <a:lnTo>
                  <a:pt x="258202" y="98480"/>
                </a:lnTo>
                <a:lnTo>
                  <a:pt x="237235" y="147700"/>
                </a:lnTo>
                <a:lnTo>
                  <a:pt x="195105" y="179830"/>
                </a:lnTo>
                <a:lnTo>
                  <a:pt x="177291" y="185547"/>
                </a:lnTo>
                <a:lnTo>
                  <a:pt x="250316" y="330454"/>
                </a:lnTo>
                <a:lnTo>
                  <a:pt x="184912" y="330454"/>
                </a:lnTo>
                <a:lnTo>
                  <a:pt x="122300" y="195199"/>
                </a:lnTo>
                <a:lnTo>
                  <a:pt x="114325" y="195010"/>
                </a:lnTo>
                <a:lnTo>
                  <a:pt x="105457" y="194643"/>
                </a:lnTo>
                <a:lnTo>
                  <a:pt x="95708" y="194109"/>
                </a:lnTo>
                <a:lnTo>
                  <a:pt x="85089" y="193421"/>
                </a:lnTo>
                <a:lnTo>
                  <a:pt x="59816" y="330454"/>
                </a:lnTo>
                <a:lnTo>
                  <a:pt x="0" y="330454"/>
                </a:lnTo>
                <a:lnTo>
                  <a:pt x="59816" y="3429"/>
                </a:lnTo>
                <a:lnTo>
                  <a:pt x="89602" y="1928"/>
                </a:lnTo>
                <a:lnTo>
                  <a:pt x="113791"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51" name="object 51"/>
          <p:cNvSpPr/>
          <p:nvPr/>
        </p:nvSpPr>
        <p:spPr>
          <a:xfrm>
            <a:off x="3296920" y="1026413"/>
            <a:ext cx="287020" cy="331470"/>
          </a:xfrm>
          <a:custGeom>
            <a:avLst/>
            <a:gdLst/>
            <a:ahLst/>
            <a:cxnLst/>
            <a:rect l="l" t="t" r="r" b="b"/>
            <a:pathLst>
              <a:path w="287020" h="331469">
                <a:moveTo>
                  <a:pt x="198627" y="0"/>
                </a:moveTo>
                <a:lnTo>
                  <a:pt x="219328" y="0"/>
                </a:lnTo>
                <a:lnTo>
                  <a:pt x="286638" y="331470"/>
                </a:lnTo>
                <a:lnTo>
                  <a:pt x="226059" y="331470"/>
                </a:lnTo>
                <a:lnTo>
                  <a:pt x="215772"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52" name="object 52"/>
          <p:cNvSpPr/>
          <p:nvPr/>
        </p:nvSpPr>
        <p:spPr>
          <a:xfrm>
            <a:off x="2455798" y="1026413"/>
            <a:ext cx="262890" cy="331470"/>
          </a:xfrm>
          <a:custGeom>
            <a:avLst/>
            <a:gdLst/>
            <a:ahLst/>
            <a:cxnLst/>
            <a:rect l="l" t="t" r="r" b="b"/>
            <a:pathLst>
              <a:path w="262889" h="331469">
                <a:moveTo>
                  <a:pt x="132842" y="0"/>
                </a:moveTo>
                <a:lnTo>
                  <a:pt x="189535" y="6096"/>
                </a:lnTo>
                <a:lnTo>
                  <a:pt x="230060" y="24384"/>
                </a:lnTo>
                <a:lnTo>
                  <a:pt x="254392" y="54863"/>
                </a:lnTo>
                <a:lnTo>
                  <a:pt x="262508" y="97536"/>
                </a:lnTo>
                <a:lnTo>
                  <a:pt x="260036" y="123511"/>
                </a:lnTo>
                <a:lnTo>
                  <a:pt x="240327" y="166651"/>
                </a:lnTo>
                <a:lnTo>
                  <a:pt x="201967" y="197510"/>
                </a:lnTo>
                <a:lnTo>
                  <a:pt x="150862" y="213183"/>
                </a:lnTo>
                <a:lnTo>
                  <a:pt x="120903" y="215137"/>
                </a:lnTo>
                <a:lnTo>
                  <a:pt x="110928" y="214899"/>
                </a:lnTo>
                <a:lnTo>
                  <a:pt x="101012" y="214185"/>
                </a:lnTo>
                <a:lnTo>
                  <a:pt x="91168" y="212994"/>
                </a:lnTo>
                <a:lnTo>
                  <a:pt x="81406" y="211327"/>
                </a:lnTo>
                <a:lnTo>
                  <a:pt x="59308" y="331470"/>
                </a:lnTo>
                <a:lnTo>
                  <a:pt x="0" y="331470"/>
                </a:lnTo>
                <a:lnTo>
                  <a:pt x="61594" y="4825"/>
                </a:lnTo>
                <a:lnTo>
                  <a:pt x="83550" y="2732"/>
                </a:lnTo>
                <a:lnTo>
                  <a:pt x="102742"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53" name="object 53"/>
          <p:cNvSpPr/>
          <p:nvPr/>
        </p:nvSpPr>
        <p:spPr>
          <a:xfrm>
            <a:off x="5545073" y="1025652"/>
            <a:ext cx="277495" cy="332740"/>
          </a:xfrm>
          <a:custGeom>
            <a:avLst/>
            <a:gdLst/>
            <a:ahLst/>
            <a:cxnLst/>
            <a:rect l="l" t="t" r="r" b="b"/>
            <a:pathLst>
              <a:path w="277495" h="332740">
                <a:moveTo>
                  <a:pt x="120776" y="0"/>
                </a:moveTo>
                <a:lnTo>
                  <a:pt x="187102" y="8556"/>
                </a:lnTo>
                <a:lnTo>
                  <a:pt x="236474" y="34162"/>
                </a:lnTo>
                <a:lnTo>
                  <a:pt x="267049" y="76009"/>
                </a:lnTo>
                <a:lnTo>
                  <a:pt x="277240" y="133096"/>
                </a:lnTo>
                <a:lnTo>
                  <a:pt x="273861" y="176242"/>
                </a:lnTo>
                <a:lnTo>
                  <a:pt x="263731" y="214804"/>
                </a:lnTo>
                <a:lnTo>
                  <a:pt x="223265" y="278130"/>
                </a:lnTo>
                <a:lnTo>
                  <a:pt x="160178" y="318706"/>
                </a:lnTo>
                <a:lnTo>
                  <a:pt x="121860" y="328850"/>
                </a:lnTo>
                <a:lnTo>
                  <a:pt x="78993" y="332232"/>
                </a:lnTo>
                <a:lnTo>
                  <a:pt x="0" y="332232"/>
                </a:lnTo>
                <a:lnTo>
                  <a:pt x="59562" y="5842"/>
                </a:lnTo>
                <a:lnTo>
                  <a:pt x="106247" y="377"/>
                </a:lnTo>
                <a:lnTo>
                  <a:pt x="120776" y="0"/>
                </a:lnTo>
                <a:close/>
              </a:path>
            </a:pathLst>
          </a:custGeom>
          <a:ln w="3175">
            <a:solidFill>
              <a:srgbClr val="58134A"/>
            </a:solidFill>
          </a:ln>
        </p:spPr>
        <p:txBody>
          <a:bodyPr wrap="square" lIns="0" tIns="0" rIns="0" bIns="0" rtlCol="0"/>
          <a:lstStyle/>
          <a:p>
            <a:endParaRPr/>
          </a:p>
        </p:txBody>
      </p:sp>
      <p:sp>
        <p:nvSpPr>
          <p:cNvPr id="54" name="object 54"/>
          <p:cNvSpPr/>
          <p:nvPr/>
        </p:nvSpPr>
        <p:spPr>
          <a:xfrm>
            <a:off x="5850254" y="1025271"/>
            <a:ext cx="251460" cy="338455"/>
          </a:xfrm>
          <a:custGeom>
            <a:avLst/>
            <a:gdLst/>
            <a:ahLst/>
            <a:cxnLst/>
            <a:rect l="l" t="t" r="r" b="b"/>
            <a:pathLst>
              <a:path w="251460" h="338455">
                <a:moveTo>
                  <a:pt x="181102" y="0"/>
                </a:moveTo>
                <a:lnTo>
                  <a:pt x="200271" y="809"/>
                </a:lnTo>
                <a:lnTo>
                  <a:pt x="218344" y="3238"/>
                </a:lnTo>
                <a:lnTo>
                  <a:pt x="235323" y="7286"/>
                </a:lnTo>
                <a:lnTo>
                  <a:pt x="251206" y="12953"/>
                </a:lnTo>
                <a:lnTo>
                  <a:pt x="234823" y="68579"/>
                </a:lnTo>
                <a:lnTo>
                  <a:pt x="221797" y="60652"/>
                </a:lnTo>
                <a:lnTo>
                  <a:pt x="208057" y="54975"/>
                </a:lnTo>
                <a:lnTo>
                  <a:pt x="193603" y="51560"/>
                </a:lnTo>
                <a:lnTo>
                  <a:pt x="178435" y="50418"/>
                </a:lnTo>
                <a:lnTo>
                  <a:pt x="154310" y="53417"/>
                </a:lnTo>
                <a:lnTo>
                  <a:pt x="112158" y="77368"/>
                </a:lnTo>
                <a:lnTo>
                  <a:pt x="79198" y="122924"/>
                </a:lnTo>
                <a:lnTo>
                  <a:pt x="62192" y="175986"/>
                </a:lnTo>
                <a:lnTo>
                  <a:pt x="60071" y="204469"/>
                </a:lnTo>
                <a:lnTo>
                  <a:pt x="61235" y="222378"/>
                </a:lnTo>
                <a:lnTo>
                  <a:pt x="78612" y="264794"/>
                </a:lnTo>
                <a:lnTo>
                  <a:pt x="114528" y="285869"/>
                </a:lnTo>
                <a:lnTo>
                  <a:pt x="130175" y="287274"/>
                </a:lnTo>
                <a:lnTo>
                  <a:pt x="154437" y="285533"/>
                </a:lnTo>
                <a:lnTo>
                  <a:pt x="175974" y="280304"/>
                </a:lnTo>
                <a:lnTo>
                  <a:pt x="194772" y="271575"/>
                </a:lnTo>
                <a:lnTo>
                  <a:pt x="210820" y="259333"/>
                </a:lnTo>
                <a:lnTo>
                  <a:pt x="209677" y="310514"/>
                </a:lnTo>
                <a:lnTo>
                  <a:pt x="192051" y="322609"/>
                </a:lnTo>
                <a:lnTo>
                  <a:pt x="170973" y="331263"/>
                </a:lnTo>
                <a:lnTo>
                  <a:pt x="146419" y="336464"/>
                </a:lnTo>
                <a:lnTo>
                  <a:pt x="118364" y="338200"/>
                </a:lnTo>
                <a:lnTo>
                  <a:pt x="93075" y="336012"/>
                </a:lnTo>
                <a:lnTo>
                  <a:pt x="50212" y="318537"/>
                </a:lnTo>
                <a:lnTo>
                  <a:pt x="18377" y="284462"/>
                </a:lnTo>
                <a:lnTo>
                  <a:pt x="2045" y="239071"/>
                </a:lnTo>
                <a:lnTo>
                  <a:pt x="0" y="212470"/>
                </a:lnTo>
                <a:lnTo>
                  <a:pt x="3141" y="169225"/>
                </a:lnTo>
                <a:lnTo>
                  <a:pt x="12557" y="129587"/>
                </a:lnTo>
                <a:lnTo>
                  <a:pt x="28235" y="93545"/>
                </a:lnTo>
                <a:lnTo>
                  <a:pt x="50165" y="61087"/>
                </a:lnTo>
                <a:lnTo>
                  <a:pt x="107918" y="15255"/>
                </a:lnTo>
                <a:lnTo>
                  <a:pt x="142569" y="3811"/>
                </a:lnTo>
                <a:lnTo>
                  <a:pt x="181102" y="0"/>
                </a:lnTo>
                <a:close/>
              </a:path>
            </a:pathLst>
          </a:custGeom>
          <a:ln w="3175">
            <a:solidFill>
              <a:srgbClr val="58134A"/>
            </a:solidFill>
          </a:ln>
        </p:spPr>
        <p:txBody>
          <a:bodyPr wrap="square" lIns="0" tIns="0" rIns="0" bIns="0" rtlCol="0"/>
          <a:lstStyle/>
          <a:p>
            <a:endParaRPr/>
          </a:p>
        </p:txBody>
      </p:sp>
      <p:sp>
        <p:nvSpPr>
          <p:cNvPr id="55" name="object 55"/>
          <p:cNvSpPr/>
          <p:nvPr/>
        </p:nvSpPr>
        <p:spPr>
          <a:xfrm>
            <a:off x="1583055" y="1025271"/>
            <a:ext cx="251460" cy="338455"/>
          </a:xfrm>
          <a:custGeom>
            <a:avLst/>
            <a:gdLst/>
            <a:ahLst/>
            <a:cxnLst/>
            <a:rect l="l" t="t" r="r" b="b"/>
            <a:pathLst>
              <a:path w="251460" h="338455">
                <a:moveTo>
                  <a:pt x="181101" y="0"/>
                </a:moveTo>
                <a:lnTo>
                  <a:pt x="200271" y="809"/>
                </a:lnTo>
                <a:lnTo>
                  <a:pt x="218344" y="3238"/>
                </a:lnTo>
                <a:lnTo>
                  <a:pt x="235323" y="7286"/>
                </a:lnTo>
                <a:lnTo>
                  <a:pt x="251206" y="12953"/>
                </a:lnTo>
                <a:lnTo>
                  <a:pt x="234822" y="68579"/>
                </a:lnTo>
                <a:lnTo>
                  <a:pt x="221797" y="60652"/>
                </a:lnTo>
                <a:lnTo>
                  <a:pt x="208057" y="54975"/>
                </a:lnTo>
                <a:lnTo>
                  <a:pt x="193603" y="51560"/>
                </a:lnTo>
                <a:lnTo>
                  <a:pt x="178434" y="50418"/>
                </a:lnTo>
                <a:lnTo>
                  <a:pt x="154310" y="53417"/>
                </a:lnTo>
                <a:lnTo>
                  <a:pt x="112158" y="77368"/>
                </a:lnTo>
                <a:lnTo>
                  <a:pt x="79198" y="122924"/>
                </a:lnTo>
                <a:lnTo>
                  <a:pt x="62192" y="175986"/>
                </a:lnTo>
                <a:lnTo>
                  <a:pt x="60070" y="204469"/>
                </a:lnTo>
                <a:lnTo>
                  <a:pt x="61235" y="222378"/>
                </a:lnTo>
                <a:lnTo>
                  <a:pt x="78612" y="264794"/>
                </a:lnTo>
                <a:lnTo>
                  <a:pt x="114528" y="285869"/>
                </a:lnTo>
                <a:lnTo>
                  <a:pt x="130175" y="287274"/>
                </a:lnTo>
                <a:lnTo>
                  <a:pt x="154437" y="285533"/>
                </a:lnTo>
                <a:lnTo>
                  <a:pt x="175974" y="280304"/>
                </a:lnTo>
                <a:lnTo>
                  <a:pt x="194772" y="271575"/>
                </a:lnTo>
                <a:lnTo>
                  <a:pt x="210819" y="259333"/>
                </a:lnTo>
                <a:lnTo>
                  <a:pt x="209676" y="310514"/>
                </a:lnTo>
                <a:lnTo>
                  <a:pt x="192051" y="322609"/>
                </a:lnTo>
                <a:lnTo>
                  <a:pt x="170973" y="331263"/>
                </a:lnTo>
                <a:lnTo>
                  <a:pt x="146419"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56" name="object 56"/>
          <p:cNvSpPr/>
          <p:nvPr/>
        </p:nvSpPr>
        <p:spPr>
          <a:xfrm>
            <a:off x="6127622" y="1025016"/>
            <a:ext cx="294005" cy="338455"/>
          </a:xfrm>
          <a:custGeom>
            <a:avLst/>
            <a:gdLst/>
            <a:ahLst/>
            <a:cxnLst/>
            <a:rect l="l" t="t" r="r" b="b"/>
            <a:pathLst>
              <a:path w="294004" h="338455">
                <a:moveTo>
                  <a:pt x="171576" y="0"/>
                </a:moveTo>
                <a:lnTo>
                  <a:pt x="223551" y="7794"/>
                </a:lnTo>
                <a:lnTo>
                  <a:pt x="262000" y="31115"/>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57" name="object 57"/>
          <p:cNvSpPr/>
          <p:nvPr/>
        </p:nvSpPr>
        <p:spPr>
          <a:xfrm>
            <a:off x="4019930" y="1025016"/>
            <a:ext cx="294005" cy="338455"/>
          </a:xfrm>
          <a:custGeom>
            <a:avLst/>
            <a:gdLst/>
            <a:ahLst/>
            <a:cxnLst/>
            <a:rect l="l" t="t" r="r" b="b"/>
            <a:pathLst>
              <a:path w="294004" h="338455">
                <a:moveTo>
                  <a:pt x="171577" y="0"/>
                </a:moveTo>
                <a:lnTo>
                  <a:pt x="223551" y="7794"/>
                </a:lnTo>
                <a:lnTo>
                  <a:pt x="262001" y="31115"/>
                </a:lnTo>
                <a:lnTo>
                  <a:pt x="285829" y="69246"/>
                </a:lnTo>
                <a:lnTo>
                  <a:pt x="293751"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7" y="0"/>
                </a:lnTo>
                <a:close/>
              </a:path>
            </a:pathLst>
          </a:custGeom>
          <a:ln w="3175">
            <a:solidFill>
              <a:srgbClr val="58134A"/>
            </a:solidFill>
          </a:ln>
        </p:spPr>
        <p:txBody>
          <a:bodyPr wrap="square" lIns="0" tIns="0" rIns="0" bIns="0" rtlCol="0"/>
          <a:lstStyle/>
          <a:p>
            <a:endParaRPr/>
          </a:p>
        </p:txBody>
      </p:sp>
      <p:sp>
        <p:nvSpPr>
          <p:cNvPr id="58" name="object 58"/>
          <p:cNvSpPr/>
          <p:nvPr/>
        </p:nvSpPr>
        <p:spPr>
          <a:xfrm>
            <a:off x="2733675" y="1025016"/>
            <a:ext cx="294005" cy="338455"/>
          </a:xfrm>
          <a:custGeom>
            <a:avLst/>
            <a:gdLst/>
            <a:ahLst/>
            <a:cxnLst/>
            <a:rect l="l" t="t" r="r" b="b"/>
            <a:pathLst>
              <a:path w="294005" h="338455">
                <a:moveTo>
                  <a:pt x="171576" y="0"/>
                </a:moveTo>
                <a:lnTo>
                  <a:pt x="223551" y="7794"/>
                </a:lnTo>
                <a:lnTo>
                  <a:pt x="262000" y="31115"/>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59" name="object 59"/>
          <p:cNvSpPr/>
          <p:nvPr/>
        </p:nvSpPr>
        <p:spPr>
          <a:xfrm>
            <a:off x="1860423" y="1025016"/>
            <a:ext cx="294005" cy="338455"/>
          </a:xfrm>
          <a:custGeom>
            <a:avLst/>
            <a:gdLst/>
            <a:ahLst/>
            <a:cxnLst/>
            <a:rect l="l" t="t" r="r" b="b"/>
            <a:pathLst>
              <a:path w="294005" h="338455">
                <a:moveTo>
                  <a:pt x="171576" y="0"/>
                </a:moveTo>
                <a:lnTo>
                  <a:pt x="223551" y="7794"/>
                </a:lnTo>
                <a:lnTo>
                  <a:pt x="262000" y="31115"/>
                </a:lnTo>
                <a:lnTo>
                  <a:pt x="285829" y="69246"/>
                </a:lnTo>
                <a:lnTo>
                  <a:pt x="293750" y="121285"/>
                </a:lnTo>
                <a:lnTo>
                  <a:pt x="290704" y="167312"/>
                </a:lnTo>
                <a:lnTo>
                  <a:pt x="281574" y="208803"/>
                </a:lnTo>
                <a:lnTo>
                  <a:pt x="266372" y="245746"/>
                </a:lnTo>
                <a:lnTo>
                  <a:pt x="245109" y="278130"/>
                </a:lnTo>
                <a:lnTo>
                  <a:pt x="187388" y="323389"/>
                </a:lnTo>
                <a:lnTo>
                  <a:pt x="111759"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57" y="15509"/>
                </a:lnTo>
                <a:lnTo>
                  <a:pt x="171576" y="0"/>
                </a:lnTo>
                <a:close/>
              </a:path>
            </a:pathLst>
          </a:custGeom>
          <a:ln w="3175">
            <a:solidFill>
              <a:srgbClr val="58134A"/>
            </a:solidFill>
          </a:ln>
        </p:spPr>
        <p:txBody>
          <a:bodyPr wrap="square" lIns="0" tIns="0" rIns="0" bIns="0" rtlCol="0"/>
          <a:lstStyle/>
          <a:p>
            <a:endParaRPr/>
          </a:p>
        </p:txBody>
      </p:sp>
      <p:sp>
        <p:nvSpPr>
          <p:cNvPr id="60" name="object 60"/>
          <p:cNvSpPr/>
          <p:nvPr/>
        </p:nvSpPr>
        <p:spPr>
          <a:xfrm>
            <a:off x="6424803" y="1024636"/>
            <a:ext cx="153670" cy="434975"/>
          </a:xfrm>
          <a:custGeom>
            <a:avLst/>
            <a:gdLst/>
            <a:ahLst/>
            <a:cxnLst/>
            <a:rect l="l" t="t" r="r" b="b"/>
            <a:pathLst>
              <a:path w="153670" h="434975">
                <a:moveTo>
                  <a:pt x="71627" y="0"/>
                </a:moveTo>
                <a:lnTo>
                  <a:pt x="106537" y="23510"/>
                </a:lnTo>
                <a:lnTo>
                  <a:pt x="132206" y="60833"/>
                </a:lnTo>
                <a:lnTo>
                  <a:pt x="147923" y="109093"/>
                </a:lnTo>
                <a:lnTo>
                  <a:pt x="153162" y="165353"/>
                </a:lnTo>
                <a:lnTo>
                  <a:pt x="150520" y="205142"/>
                </a:lnTo>
                <a:lnTo>
                  <a:pt x="142605" y="244109"/>
                </a:lnTo>
                <a:lnTo>
                  <a:pt x="129426" y="282243"/>
                </a:lnTo>
                <a:lnTo>
                  <a:pt x="110998" y="319531"/>
                </a:lnTo>
                <a:lnTo>
                  <a:pt x="88332" y="354391"/>
                </a:lnTo>
                <a:lnTo>
                  <a:pt x="62261" y="385238"/>
                </a:lnTo>
                <a:lnTo>
                  <a:pt x="32809" y="412061"/>
                </a:lnTo>
                <a:lnTo>
                  <a:pt x="0" y="434848"/>
                </a:lnTo>
                <a:lnTo>
                  <a:pt x="0" y="394842"/>
                </a:lnTo>
                <a:lnTo>
                  <a:pt x="19355" y="376221"/>
                </a:lnTo>
                <a:lnTo>
                  <a:pt x="36830" y="351218"/>
                </a:lnTo>
                <a:lnTo>
                  <a:pt x="66039" y="282066"/>
                </a:lnTo>
                <a:lnTo>
                  <a:pt x="77208" y="241438"/>
                </a:lnTo>
                <a:lnTo>
                  <a:pt x="85185" y="201644"/>
                </a:lnTo>
                <a:lnTo>
                  <a:pt x="89971" y="162659"/>
                </a:lnTo>
                <a:lnTo>
                  <a:pt x="91567" y="124460"/>
                </a:lnTo>
                <a:lnTo>
                  <a:pt x="90308" y="97625"/>
                </a:lnTo>
                <a:lnTo>
                  <a:pt x="86550" y="73136"/>
                </a:lnTo>
                <a:lnTo>
                  <a:pt x="80315" y="51004"/>
                </a:lnTo>
                <a:lnTo>
                  <a:pt x="71627" y="31241"/>
                </a:lnTo>
                <a:lnTo>
                  <a:pt x="71627" y="0"/>
                </a:lnTo>
                <a:close/>
              </a:path>
            </a:pathLst>
          </a:custGeom>
          <a:ln w="3175">
            <a:solidFill>
              <a:srgbClr val="58134A"/>
            </a:solidFill>
          </a:ln>
        </p:spPr>
        <p:txBody>
          <a:bodyPr wrap="square" lIns="0" tIns="0" rIns="0" bIns="0" rtlCol="0"/>
          <a:lstStyle/>
          <a:p>
            <a:endParaRPr/>
          </a:p>
        </p:txBody>
      </p:sp>
      <p:sp>
        <p:nvSpPr>
          <p:cNvPr id="61" name="object 61"/>
          <p:cNvSpPr/>
          <p:nvPr/>
        </p:nvSpPr>
        <p:spPr>
          <a:xfrm>
            <a:off x="4787772" y="1021714"/>
            <a:ext cx="149225" cy="438150"/>
          </a:xfrm>
          <a:custGeom>
            <a:avLst/>
            <a:gdLst/>
            <a:ahLst/>
            <a:cxnLst/>
            <a:rect l="l" t="t" r="r" b="b"/>
            <a:pathLst>
              <a:path w="149225" h="438150">
                <a:moveTo>
                  <a:pt x="148843" y="0"/>
                </a:moveTo>
                <a:lnTo>
                  <a:pt x="148843" y="33400"/>
                </a:lnTo>
                <a:lnTo>
                  <a:pt x="122121" y="66844"/>
                </a:lnTo>
                <a:lnTo>
                  <a:pt x="100250" y="105457"/>
                </a:lnTo>
                <a:lnTo>
                  <a:pt x="83232" y="149240"/>
                </a:lnTo>
                <a:lnTo>
                  <a:pt x="71072" y="198199"/>
                </a:lnTo>
                <a:lnTo>
                  <a:pt x="63774" y="252337"/>
                </a:lnTo>
                <a:lnTo>
                  <a:pt x="61340" y="311658"/>
                </a:lnTo>
                <a:lnTo>
                  <a:pt x="62482" y="336278"/>
                </a:lnTo>
                <a:lnTo>
                  <a:pt x="65897" y="358886"/>
                </a:lnTo>
                <a:lnTo>
                  <a:pt x="71574" y="379470"/>
                </a:lnTo>
                <a:lnTo>
                  <a:pt x="79501" y="398018"/>
                </a:lnTo>
                <a:lnTo>
                  <a:pt x="79501" y="437769"/>
                </a:lnTo>
                <a:lnTo>
                  <a:pt x="44684" y="405187"/>
                </a:lnTo>
                <a:lnTo>
                  <a:pt x="19843" y="366474"/>
                </a:lnTo>
                <a:lnTo>
                  <a:pt x="4956" y="321593"/>
                </a:lnTo>
                <a:lnTo>
                  <a:pt x="0" y="270510"/>
                </a:lnTo>
                <a:lnTo>
                  <a:pt x="2619" y="230457"/>
                </a:lnTo>
                <a:lnTo>
                  <a:pt x="10477" y="190690"/>
                </a:lnTo>
                <a:lnTo>
                  <a:pt x="23574" y="151209"/>
                </a:lnTo>
                <a:lnTo>
                  <a:pt x="41910" y="112013"/>
                </a:lnTo>
                <a:lnTo>
                  <a:pt x="64369" y="75723"/>
                </a:lnTo>
                <a:lnTo>
                  <a:pt x="89662" y="44958"/>
                </a:lnTo>
                <a:lnTo>
                  <a:pt x="117812" y="19716"/>
                </a:lnTo>
                <a:lnTo>
                  <a:pt x="148843" y="0"/>
                </a:lnTo>
                <a:close/>
              </a:path>
            </a:pathLst>
          </a:custGeom>
          <a:ln w="3175">
            <a:solidFill>
              <a:srgbClr val="58134A"/>
            </a:solidFill>
          </a:ln>
        </p:spPr>
        <p:txBody>
          <a:bodyPr wrap="square" lIns="0" tIns="0" rIns="0" bIns="0" rtlCol="0"/>
          <a:lstStyle/>
          <a:p>
            <a:endParaRPr/>
          </a:p>
        </p:txBody>
      </p:sp>
      <p:sp>
        <p:nvSpPr>
          <p:cNvPr id="62" name="object 62"/>
          <p:cNvSpPr txBox="1"/>
          <p:nvPr/>
        </p:nvSpPr>
        <p:spPr>
          <a:xfrm>
            <a:off x="78739" y="1632330"/>
            <a:ext cx="7997825" cy="5024755"/>
          </a:xfrm>
          <a:prstGeom prst="rect">
            <a:avLst/>
          </a:prstGeom>
        </p:spPr>
        <p:txBody>
          <a:bodyPr vert="horz" wrap="square" lIns="0" tIns="12065" rIns="0" bIns="0" rtlCol="0">
            <a:spAutoFit/>
          </a:bodyPr>
          <a:lstStyle/>
          <a:p>
            <a:pPr marL="287020" marR="5715"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Housing </a:t>
            </a:r>
            <a:r>
              <a:rPr sz="2800" spc="-10" dirty="0">
                <a:latin typeface="Trebuchet MS"/>
                <a:cs typeface="Trebuchet MS"/>
              </a:rPr>
              <a:t>Urban </a:t>
            </a:r>
            <a:r>
              <a:rPr sz="2800" spc="-5" dirty="0">
                <a:latin typeface="Trebuchet MS"/>
                <a:cs typeface="Trebuchet MS"/>
              </a:rPr>
              <a:t>Development Corporation </a:t>
            </a:r>
            <a:r>
              <a:rPr sz="2800" dirty="0">
                <a:latin typeface="Trebuchet MS"/>
                <a:cs typeface="Trebuchet MS"/>
              </a:rPr>
              <a:t>ltd.  </a:t>
            </a:r>
            <a:r>
              <a:rPr sz="2800" spc="-10" dirty="0">
                <a:latin typeface="Trebuchet MS"/>
                <a:cs typeface="Trebuchet MS"/>
              </a:rPr>
              <a:t>established </a:t>
            </a:r>
            <a:r>
              <a:rPr sz="2800" spc="-5" dirty="0">
                <a:latin typeface="Trebuchet MS"/>
                <a:cs typeface="Trebuchet MS"/>
              </a:rPr>
              <a:t>on April </a:t>
            </a:r>
            <a:r>
              <a:rPr sz="2800" spc="-10" dirty="0">
                <a:latin typeface="Trebuchet MS"/>
                <a:cs typeface="Trebuchet MS"/>
              </a:rPr>
              <a:t>25,</a:t>
            </a:r>
            <a:r>
              <a:rPr sz="2800" spc="-114" dirty="0">
                <a:latin typeface="Trebuchet MS"/>
                <a:cs typeface="Trebuchet MS"/>
              </a:rPr>
              <a:t> </a:t>
            </a:r>
            <a:r>
              <a:rPr sz="2800" spc="-10" dirty="0">
                <a:latin typeface="Trebuchet MS"/>
                <a:cs typeface="Trebuchet MS"/>
              </a:rPr>
              <a:t>1970</a:t>
            </a:r>
            <a:endParaRPr sz="2800">
              <a:latin typeface="Trebuchet MS"/>
              <a:cs typeface="Trebuchet MS"/>
            </a:endParaRPr>
          </a:p>
          <a:p>
            <a:pPr marL="287020" marR="7620" indent="-274320" algn="just">
              <a:lnSpc>
                <a:spcPct val="100000"/>
              </a:lnSpc>
              <a:spcBef>
                <a:spcPts val="600"/>
              </a:spcBef>
              <a:buClr>
                <a:srgbClr val="B03E9A"/>
              </a:buClr>
              <a:buSzPct val="73214"/>
              <a:buFont typeface="Wingdings"/>
              <a:buChar char=""/>
              <a:tabLst>
                <a:tab pos="287020" algn="l"/>
              </a:tabLst>
            </a:pPr>
            <a:r>
              <a:rPr sz="2800" spc="-10" dirty="0">
                <a:latin typeface="Trebuchet MS"/>
                <a:cs typeface="Trebuchet MS"/>
              </a:rPr>
              <a:t>HUDCO </a:t>
            </a:r>
            <a:r>
              <a:rPr sz="2800" dirty="0">
                <a:latin typeface="Trebuchet MS"/>
                <a:cs typeface="Trebuchet MS"/>
              </a:rPr>
              <a:t>is </a:t>
            </a:r>
            <a:r>
              <a:rPr sz="2800" spc="-5" dirty="0">
                <a:latin typeface="Trebuchet MS"/>
                <a:cs typeface="Trebuchet MS"/>
              </a:rPr>
              <a:t>fully owned by </a:t>
            </a:r>
            <a:r>
              <a:rPr sz="2800" spc="-10" dirty="0">
                <a:latin typeface="Trebuchet MS"/>
                <a:cs typeface="Trebuchet MS"/>
              </a:rPr>
              <a:t>the Government of  </a:t>
            </a:r>
            <a:r>
              <a:rPr sz="2800" spc="-5" dirty="0">
                <a:latin typeface="Trebuchet MS"/>
                <a:cs typeface="Trebuchet MS"/>
              </a:rPr>
              <a:t>India</a:t>
            </a:r>
            <a:r>
              <a:rPr sz="2800" spc="-10" dirty="0">
                <a:latin typeface="Trebuchet MS"/>
                <a:cs typeface="Trebuchet MS"/>
              </a:rPr>
              <a:t> </a:t>
            </a:r>
            <a:r>
              <a:rPr sz="2800" spc="-5" dirty="0">
                <a:latin typeface="Trebuchet MS"/>
                <a:cs typeface="Trebuchet MS"/>
              </a:rPr>
              <a:t>.</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10" dirty="0">
                <a:latin typeface="Trebuchet MS"/>
                <a:cs typeface="Trebuchet MS"/>
              </a:rPr>
              <a:t>HUDCO plays </a:t>
            </a:r>
            <a:r>
              <a:rPr sz="2800" spc="-5" dirty="0">
                <a:latin typeface="Trebuchet MS"/>
                <a:cs typeface="Trebuchet MS"/>
              </a:rPr>
              <a:t>a major role </a:t>
            </a:r>
            <a:r>
              <a:rPr sz="2800" spc="-10" dirty="0">
                <a:latin typeface="Trebuchet MS"/>
                <a:cs typeface="Trebuchet MS"/>
              </a:rPr>
              <a:t>in </a:t>
            </a:r>
            <a:r>
              <a:rPr sz="2800" spc="-5" dirty="0">
                <a:latin typeface="Trebuchet MS"/>
                <a:cs typeface="Trebuchet MS"/>
              </a:rPr>
              <a:t>implementation </a:t>
            </a:r>
            <a:r>
              <a:rPr sz="2800" spc="5" dirty="0">
                <a:latin typeface="Trebuchet MS"/>
                <a:cs typeface="Trebuchet MS"/>
              </a:rPr>
              <a:t>of  </a:t>
            </a:r>
            <a:r>
              <a:rPr sz="2800" spc="-10" dirty="0">
                <a:latin typeface="Trebuchet MS"/>
                <a:cs typeface="Trebuchet MS"/>
              </a:rPr>
              <a:t>National Housing</a:t>
            </a:r>
            <a:r>
              <a:rPr sz="2800" spc="55" dirty="0">
                <a:latin typeface="Trebuchet MS"/>
                <a:cs typeface="Trebuchet MS"/>
              </a:rPr>
              <a:t> </a:t>
            </a:r>
            <a:r>
              <a:rPr sz="2800" spc="-75" dirty="0">
                <a:latin typeface="Trebuchet MS"/>
                <a:cs typeface="Trebuchet MS"/>
              </a:rPr>
              <a:t>Policy.</a:t>
            </a:r>
            <a:endParaRPr sz="2800">
              <a:latin typeface="Trebuchet MS"/>
              <a:cs typeface="Trebuchet MS"/>
            </a:endParaRPr>
          </a:p>
          <a:p>
            <a:pPr marL="287020" marR="635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HUDCO offers </a:t>
            </a:r>
            <a:r>
              <a:rPr sz="2800" spc="-10" dirty="0">
                <a:latin typeface="Trebuchet MS"/>
                <a:cs typeface="Trebuchet MS"/>
              </a:rPr>
              <a:t>housing </a:t>
            </a:r>
            <a:r>
              <a:rPr sz="2800" spc="-5" dirty="0">
                <a:latin typeface="Trebuchet MS"/>
                <a:cs typeface="Trebuchet MS"/>
              </a:rPr>
              <a:t>loans for </a:t>
            </a:r>
            <a:r>
              <a:rPr sz="2800" spc="-15" dirty="0">
                <a:latin typeface="Trebuchet MS"/>
                <a:cs typeface="Trebuchet MS"/>
              </a:rPr>
              <a:t>the  </a:t>
            </a:r>
            <a:r>
              <a:rPr sz="2800" spc="-10" dirty="0">
                <a:latin typeface="Trebuchet MS"/>
                <a:cs typeface="Trebuchet MS"/>
              </a:rPr>
              <a:t>buying/constructing house/flat </a:t>
            </a:r>
            <a:r>
              <a:rPr sz="2800" spc="-5" dirty="0">
                <a:latin typeface="Trebuchet MS"/>
                <a:cs typeface="Trebuchet MS"/>
              </a:rPr>
              <a:t>&amp; </a:t>
            </a:r>
            <a:r>
              <a:rPr sz="2800" spc="-10" dirty="0">
                <a:latin typeface="Trebuchet MS"/>
                <a:cs typeface="Trebuchet MS"/>
              </a:rPr>
              <a:t>Loans are also  </a:t>
            </a:r>
            <a:r>
              <a:rPr sz="2800" spc="-5" dirty="0">
                <a:latin typeface="Trebuchet MS"/>
                <a:cs typeface="Trebuchet MS"/>
              </a:rPr>
              <a:t>offered for renovation/extension/alteration </a:t>
            </a:r>
            <a:r>
              <a:rPr sz="2800" spc="-10" dirty="0">
                <a:latin typeface="Trebuchet MS"/>
                <a:cs typeface="Trebuchet MS"/>
              </a:rPr>
              <a:t>of  existing</a:t>
            </a:r>
            <a:r>
              <a:rPr sz="2800" spc="10" dirty="0">
                <a:latin typeface="Trebuchet MS"/>
                <a:cs typeface="Trebuchet MS"/>
              </a:rPr>
              <a:t> </a:t>
            </a:r>
            <a:r>
              <a:rPr sz="2800" spc="-10" dirty="0">
                <a:latin typeface="Trebuchet MS"/>
                <a:cs typeface="Trebuchet MS"/>
              </a:rPr>
              <a:t>house/flat.</a:t>
            </a:r>
            <a:endParaRPr sz="2800">
              <a:latin typeface="Trebuchet MS"/>
              <a:cs typeface="Trebuchet MS"/>
            </a:endParaRPr>
          </a:p>
          <a:p>
            <a:pPr marL="287020" indent="-274320" algn="just">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It </a:t>
            </a:r>
            <a:r>
              <a:rPr sz="2800" spc="-10" dirty="0">
                <a:latin typeface="Trebuchet MS"/>
                <a:cs typeface="Trebuchet MS"/>
              </a:rPr>
              <a:t>is </a:t>
            </a:r>
            <a:r>
              <a:rPr sz="2800" spc="-5" dirty="0">
                <a:latin typeface="Trebuchet MS"/>
                <a:cs typeface="Trebuchet MS"/>
              </a:rPr>
              <a:t>one of </a:t>
            </a:r>
            <a:r>
              <a:rPr sz="2800" spc="-10" dirty="0">
                <a:latin typeface="Trebuchet MS"/>
                <a:cs typeface="Trebuchet MS"/>
              </a:rPr>
              <a:t>the </a:t>
            </a:r>
            <a:r>
              <a:rPr sz="2800" spc="-5" dirty="0">
                <a:latin typeface="Trebuchet MS"/>
                <a:cs typeface="Trebuchet MS"/>
              </a:rPr>
              <a:t>top </a:t>
            </a:r>
            <a:r>
              <a:rPr sz="2800" spc="-10" dirty="0">
                <a:latin typeface="Trebuchet MS"/>
                <a:cs typeface="Trebuchet MS"/>
              </a:rPr>
              <a:t>financing company in</a:t>
            </a:r>
            <a:r>
              <a:rPr sz="2800" spc="80" dirty="0">
                <a:latin typeface="Trebuchet MS"/>
                <a:cs typeface="Trebuchet MS"/>
              </a:rPr>
              <a:t> </a:t>
            </a:r>
            <a:r>
              <a:rPr sz="2800" spc="-10" dirty="0">
                <a:latin typeface="Trebuchet MS"/>
                <a:cs typeface="Trebuchet MS"/>
              </a:rPr>
              <a:t>India.</a:t>
            </a:r>
            <a:endParaRPr sz="2800">
              <a:latin typeface="Trebuchet MS"/>
              <a:cs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37375" y="501395"/>
            <a:ext cx="7080084" cy="31915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843146" y="551180"/>
            <a:ext cx="103377" cy="91566"/>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588258" y="549148"/>
            <a:ext cx="107060" cy="109981"/>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4803394" y="548894"/>
            <a:ext cx="141604" cy="219074"/>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6205092" y="548258"/>
            <a:ext cx="165480" cy="225170"/>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4089780" y="548258"/>
            <a:ext cx="165480" cy="225170"/>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2634360" y="548258"/>
            <a:ext cx="165480" cy="225170"/>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7064375" y="506856"/>
            <a:ext cx="281305" cy="313055"/>
          </a:xfrm>
          <a:custGeom>
            <a:avLst/>
            <a:gdLst/>
            <a:ahLst/>
            <a:cxnLst/>
            <a:rect l="l" t="t" r="r" b="b"/>
            <a:pathLst>
              <a:path w="281304" h="313055">
                <a:moveTo>
                  <a:pt x="56642" y="0"/>
                </a:moveTo>
                <a:lnTo>
                  <a:pt x="81915" y="0"/>
                </a:lnTo>
                <a:lnTo>
                  <a:pt x="193294" y="191134"/>
                </a:lnTo>
                <a:lnTo>
                  <a:pt x="226822" y="0"/>
                </a:lnTo>
                <a:lnTo>
                  <a:pt x="280924" y="0"/>
                </a:lnTo>
                <a:lnTo>
                  <a:pt x="223393" y="312673"/>
                </a:lnTo>
                <a:lnTo>
                  <a:pt x="202183" y="312673"/>
                </a:lnTo>
                <a:lnTo>
                  <a:pt x="88392" y="113283"/>
                </a:lnTo>
                <a:lnTo>
                  <a:pt x="54355"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6947281" y="506856"/>
            <a:ext cx="112395" cy="308610"/>
          </a:xfrm>
          <a:custGeom>
            <a:avLst/>
            <a:gdLst/>
            <a:ahLst/>
            <a:cxnLst/>
            <a:rect l="l" t="t" r="r" b="b"/>
            <a:pathLst>
              <a:path w="112395" h="308609">
                <a:moveTo>
                  <a:pt x="56642" y="0"/>
                </a:moveTo>
                <a:lnTo>
                  <a:pt x="111887" y="0"/>
                </a:lnTo>
                <a:lnTo>
                  <a:pt x="54991"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6457441" y="506856"/>
            <a:ext cx="269875" cy="313690"/>
          </a:xfrm>
          <a:custGeom>
            <a:avLst/>
            <a:gdLst/>
            <a:ahLst/>
            <a:cxnLst/>
            <a:rect l="l" t="t" r="r" b="b"/>
            <a:pathLst>
              <a:path w="269875" h="313690">
                <a:moveTo>
                  <a:pt x="41148" y="0"/>
                </a:moveTo>
                <a:lnTo>
                  <a:pt x="97536" y="0"/>
                </a:lnTo>
                <a:lnTo>
                  <a:pt x="58165" y="210184"/>
                </a:lnTo>
                <a:lnTo>
                  <a:pt x="57531" y="213867"/>
                </a:lnTo>
                <a:lnTo>
                  <a:pt x="57150" y="217931"/>
                </a:lnTo>
                <a:lnTo>
                  <a:pt x="57150" y="222122"/>
                </a:lnTo>
                <a:lnTo>
                  <a:pt x="76952" y="259361"/>
                </a:lnTo>
                <a:lnTo>
                  <a:pt x="104902" y="265683"/>
                </a:lnTo>
                <a:lnTo>
                  <a:pt x="118423" y="264729"/>
                </a:lnTo>
                <a:lnTo>
                  <a:pt x="160389" y="241891"/>
                </a:lnTo>
                <a:lnTo>
                  <a:pt x="214249" y="0"/>
                </a:lnTo>
                <a:lnTo>
                  <a:pt x="269875" y="0"/>
                </a:lnTo>
                <a:lnTo>
                  <a:pt x="230505" y="213487"/>
                </a:lnTo>
                <a:lnTo>
                  <a:pt x="214963" y="255777"/>
                </a:lnTo>
                <a:lnTo>
                  <a:pt x="186182" y="287400"/>
                </a:lnTo>
                <a:lnTo>
                  <a:pt x="146653" y="307117"/>
                </a:lnTo>
                <a:lnTo>
                  <a:pt x="98552" y="313689"/>
                </a:lnTo>
                <a:lnTo>
                  <a:pt x="77815" y="312380"/>
                </a:lnTo>
                <a:lnTo>
                  <a:pt x="27559" y="292734"/>
                </a:lnTo>
                <a:lnTo>
                  <a:pt x="1734" y="252408"/>
                </a:lnTo>
                <a:lnTo>
                  <a:pt x="0" y="234950"/>
                </a:lnTo>
                <a:lnTo>
                  <a:pt x="0" y="227583"/>
                </a:lnTo>
                <a:lnTo>
                  <a:pt x="888" y="219582"/>
                </a:lnTo>
                <a:lnTo>
                  <a:pt x="2412" y="211200"/>
                </a:lnTo>
                <a:lnTo>
                  <a:pt x="41148"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5846826" y="506856"/>
            <a:ext cx="290830" cy="308610"/>
          </a:xfrm>
          <a:custGeom>
            <a:avLst/>
            <a:gdLst/>
            <a:ahLst/>
            <a:cxnLst/>
            <a:rect l="l" t="t" r="r" b="b"/>
            <a:pathLst>
              <a:path w="290829" h="308609">
                <a:moveTo>
                  <a:pt x="56641" y="0"/>
                </a:moveTo>
                <a:lnTo>
                  <a:pt x="112268" y="0"/>
                </a:lnTo>
                <a:lnTo>
                  <a:pt x="90424" y="118998"/>
                </a:lnTo>
                <a:lnTo>
                  <a:pt x="212978" y="118998"/>
                </a:lnTo>
                <a:lnTo>
                  <a:pt x="234823" y="0"/>
                </a:lnTo>
                <a:lnTo>
                  <a:pt x="290702" y="0"/>
                </a:lnTo>
                <a:lnTo>
                  <a:pt x="233552" y="308482"/>
                </a:lnTo>
                <a:lnTo>
                  <a:pt x="178181" y="308482"/>
                </a:lnTo>
                <a:lnTo>
                  <a:pt x="204470" y="164845"/>
                </a:lnTo>
                <a:lnTo>
                  <a:pt x="81914" y="164845"/>
                </a:lnTo>
                <a:lnTo>
                  <a:pt x="55625" y="308482"/>
                </a:lnTo>
                <a:lnTo>
                  <a:pt x="0" y="308482"/>
                </a:lnTo>
                <a:lnTo>
                  <a:pt x="5664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5134990" y="506856"/>
            <a:ext cx="281305" cy="313055"/>
          </a:xfrm>
          <a:custGeom>
            <a:avLst/>
            <a:gdLst/>
            <a:ahLst/>
            <a:cxnLst/>
            <a:rect l="l" t="t" r="r" b="b"/>
            <a:pathLst>
              <a:path w="281304" h="313055">
                <a:moveTo>
                  <a:pt x="56642" y="0"/>
                </a:moveTo>
                <a:lnTo>
                  <a:pt x="81914" y="0"/>
                </a:lnTo>
                <a:lnTo>
                  <a:pt x="193294" y="191134"/>
                </a:lnTo>
                <a:lnTo>
                  <a:pt x="226822" y="0"/>
                </a:lnTo>
                <a:lnTo>
                  <a:pt x="280924" y="0"/>
                </a:lnTo>
                <a:lnTo>
                  <a:pt x="223393" y="312673"/>
                </a:lnTo>
                <a:lnTo>
                  <a:pt x="202184" y="312673"/>
                </a:lnTo>
                <a:lnTo>
                  <a:pt x="88392" y="113283"/>
                </a:lnTo>
                <a:lnTo>
                  <a:pt x="54356"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5017896" y="506856"/>
            <a:ext cx="112395" cy="308610"/>
          </a:xfrm>
          <a:custGeom>
            <a:avLst/>
            <a:gdLst/>
            <a:ahLst/>
            <a:cxnLst/>
            <a:rect l="l" t="t" r="r" b="b"/>
            <a:pathLst>
              <a:path w="112395" h="308609">
                <a:moveTo>
                  <a:pt x="56641" y="0"/>
                </a:moveTo>
                <a:lnTo>
                  <a:pt x="111887" y="0"/>
                </a:lnTo>
                <a:lnTo>
                  <a:pt x="54990" y="308482"/>
                </a:lnTo>
                <a:lnTo>
                  <a:pt x="0" y="308482"/>
                </a:lnTo>
                <a:lnTo>
                  <a:pt x="56641"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4624704" y="506856"/>
            <a:ext cx="112395" cy="308610"/>
          </a:xfrm>
          <a:custGeom>
            <a:avLst/>
            <a:gdLst/>
            <a:ahLst/>
            <a:cxnLst/>
            <a:rect l="l" t="t" r="r" b="b"/>
            <a:pathLst>
              <a:path w="112395" h="308609">
                <a:moveTo>
                  <a:pt x="56642" y="0"/>
                </a:moveTo>
                <a:lnTo>
                  <a:pt x="111887" y="0"/>
                </a:lnTo>
                <a:lnTo>
                  <a:pt x="54991"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4366386" y="506856"/>
            <a:ext cx="265430" cy="313055"/>
          </a:xfrm>
          <a:custGeom>
            <a:avLst/>
            <a:gdLst/>
            <a:ahLst/>
            <a:cxnLst/>
            <a:rect l="l" t="t" r="r" b="b"/>
            <a:pathLst>
              <a:path w="265429" h="313055">
                <a:moveTo>
                  <a:pt x="0" y="0"/>
                </a:moveTo>
                <a:lnTo>
                  <a:pt x="58547" y="0"/>
                </a:lnTo>
                <a:lnTo>
                  <a:pt x="95376" y="204723"/>
                </a:lnTo>
                <a:lnTo>
                  <a:pt x="203708" y="0"/>
                </a:lnTo>
                <a:lnTo>
                  <a:pt x="264922" y="0"/>
                </a:lnTo>
                <a:lnTo>
                  <a:pt x="91821" y="312673"/>
                </a:lnTo>
                <a:lnTo>
                  <a:pt x="61975" y="312673"/>
                </a:lnTo>
                <a:lnTo>
                  <a:pt x="0"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871851" y="506856"/>
            <a:ext cx="281305" cy="313055"/>
          </a:xfrm>
          <a:custGeom>
            <a:avLst/>
            <a:gdLst/>
            <a:ahLst/>
            <a:cxnLst/>
            <a:rect l="l" t="t" r="r" b="b"/>
            <a:pathLst>
              <a:path w="281305" h="313055">
                <a:moveTo>
                  <a:pt x="56642" y="0"/>
                </a:moveTo>
                <a:lnTo>
                  <a:pt x="81915" y="0"/>
                </a:lnTo>
                <a:lnTo>
                  <a:pt x="193294" y="191134"/>
                </a:lnTo>
                <a:lnTo>
                  <a:pt x="226822" y="0"/>
                </a:lnTo>
                <a:lnTo>
                  <a:pt x="280924" y="0"/>
                </a:lnTo>
                <a:lnTo>
                  <a:pt x="223393" y="312673"/>
                </a:lnTo>
                <a:lnTo>
                  <a:pt x="202184" y="312673"/>
                </a:lnTo>
                <a:lnTo>
                  <a:pt x="88392" y="113283"/>
                </a:lnTo>
                <a:lnTo>
                  <a:pt x="54356"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2451480" y="506856"/>
            <a:ext cx="112395" cy="308610"/>
          </a:xfrm>
          <a:custGeom>
            <a:avLst/>
            <a:gdLst/>
            <a:ahLst/>
            <a:cxnLst/>
            <a:rect l="l" t="t" r="r" b="b"/>
            <a:pathLst>
              <a:path w="112394" h="308609">
                <a:moveTo>
                  <a:pt x="56642" y="0"/>
                </a:moveTo>
                <a:lnTo>
                  <a:pt x="111887" y="0"/>
                </a:lnTo>
                <a:lnTo>
                  <a:pt x="54991"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2183638" y="506856"/>
            <a:ext cx="260350" cy="308610"/>
          </a:xfrm>
          <a:custGeom>
            <a:avLst/>
            <a:gdLst/>
            <a:ahLst/>
            <a:cxnLst/>
            <a:rect l="l" t="t" r="r" b="b"/>
            <a:pathLst>
              <a:path w="260350" h="308609">
                <a:moveTo>
                  <a:pt x="8889" y="0"/>
                </a:moveTo>
                <a:lnTo>
                  <a:pt x="259842" y="0"/>
                </a:lnTo>
                <a:lnTo>
                  <a:pt x="250825" y="48005"/>
                </a:lnTo>
                <a:lnTo>
                  <a:pt x="153543" y="48005"/>
                </a:lnTo>
                <a:lnTo>
                  <a:pt x="105918" y="308482"/>
                </a:lnTo>
                <a:lnTo>
                  <a:pt x="50545" y="308482"/>
                </a:lnTo>
                <a:lnTo>
                  <a:pt x="98170" y="48005"/>
                </a:lnTo>
                <a:lnTo>
                  <a:pt x="0" y="48005"/>
                </a:lnTo>
                <a:lnTo>
                  <a:pt x="8889"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882394" y="506856"/>
            <a:ext cx="269875" cy="313690"/>
          </a:xfrm>
          <a:custGeom>
            <a:avLst/>
            <a:gdLst/>
            <a:ahLst/>
            <a:cxnLst/>
            <a:rect l="l" t="t" r="r" b="b"/>
            <a:pathLst>
              <a:path w="269875" h="313690">
                <a:moveTo>
                  <a:pt x="41148" y="0"/>
                </a:moveTo>
                <a:lnTo>
                  <a:pt x="97536" y="0"/>
                </a:lnTo>
                <a:lnTo>
                  <a:pt x="58166" y="210184"/>
                </a:lnTo>
                <a:lnTo>
                  <a:pt x="57531" y="213867"/>
                </a:lnTo>
                <a:lnTo>
                  <a:pt x="57150" y="217931"/>
                </a:lnTo>
                <a:lnTo>
                  <a:pt x="57150" y="222122"/>
                </a:lnTo>
                <a:lnTo>
                  <a:pt x="76952" y="259361"/>
                </a:lnTo>
                <a:lnTo>
                  <a:pt x="104901" y="265683"/>
                </a:lnTo>
                <a:lnTo>
                  <a:pt x="118423" y="264729"/>
                </a:lnTo>
                <a:lnTo>
                  <a:pt x="160389" y="241891"/>
                </a:lnTo>
                <a:lnTo>
                  <a:pt x="214249" y="0"/>
                </a:lnTo>
                <a:lnTo>
                  <a:pt x="269875" y="0"/>
                </a:lnTo>
                <a:lnTo>
                  <a:pt x="230505" y="213487"/>
                </a:lnTo>
                <a:lnTo>
                  <a:pt x="214963" y="255777"/>
                </a:lnTo>
                <a:lnTo>
                  <a:pt x="186181" y="287400"/>
                </a:lnTo>
                <a:lnTo>
                  <a:pt x="146653" y="307117"/>
                </a:lnTo>
                <a:lnTo>
                  <a:pt x="98551" y="313689"/>
                </a:lnTo>
                <a:lnTo>
                  <a:pt x="77815" y="312380"/>
                </a:lnTo>
                <a:lnTo>
                  <a:pt x="27558" y="292734"/>
                </a:lnTo>
                <a:lnTo>
                  <a:pt x="1734" y="252408"/>
                </a:lnTo>
                <a:lnTo>
                  <a:pt x="0" y="234950"/>
                </a:lnTo>
                <a:lnTo>
                  <a:pt x="0" y="227583"/>
                </a:lnTo>
                <a:lnTo>
                  <a:pt x="888" y="219582"/>
                </a:lnTo>
                <a:lnTo>
                  <a:pt x="2412" y="211200"/>
                </a:lnTo>
                <a:lnTo>
                  <a:pt x="41148"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602994" y="506856"/>
            <a:ext cx="260350" cy="308610"/>
          </a:xfrm>
          <a:custGeom>
            <a:avLst/>
            <a:gdLst/>
            <a:ahLst/>
            <a:cxnLst/>
            <a:rect l="l" t="t" r="r" b="b"/>
            <a:pathLst>
              <a:path w="260350" h="308609">
                <a:moveTo>
                  <a:pt x="8890" y="0"/>
                </a:moveTo>
                <a:lnTo>
                  <a:pt x="259842" y="0"/>
                </a:lnTo>
                <a:lnTo>
                  <a:pt x="250825" y="48005"/>
                </a:lnTo>
                <a:lnTo>
                  <a:pt x="153543" y="48005"/>
                </a:lnTo>
                <a:lnTo>
                  <a:pt x="105918" y="308482"/>
                </a:lnTo>
                <a:lnTo>
                  <a:pt x="50545" y="308482"/>
                </a:lnTo>
                <a:lnTo>
                  <a:pt x="98170" y="48005"/>
                </a:lnTo>
                <a:lnTo>
                  <a:pt x="0" y="48005"/>
                </a:lnTo>
                <a:lnTo>
                  <a:pt x="8890"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1454785" y="506856"/>
            <a:ext cx="112395" cy="308610"/>
          </a:xfrm>
          <a:custGeom>
            <a:avLst/>
            <a:gdLst/>
            <a:ahLst/>
            <a:cxnLst/>
            <a:rect l="l" t="t" r="r" b="b"/>
            <a:pathLst>
              <a:path w="112394" h="308609">
                <a:moveTo>
                  <a:pt x="56642" y="0"/>
                </a:moveTo>
                <a:lnTo>
                  <a:pt x="111887" y="0"/>
                </a:lnTo>
                <a:lnTo>
                  <a:pt x="54990"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1186954" y="506856"/>
            <a:ext cx="260350" cy="308610"/>
          </a:xfrm>
          <a:custGeom>
            <a:avLst/>
            <a:gdLst/>
            <a:ahLst/>
            <a:cxnLst/>
            <a:rect l="l" t="t" r="r" b="b"/>
            <a:pathLst>
              <a:path w="260350" h="308609">
                <a:moveTo>
                  <a:pt x="8851" y="0"/>
                </a:moveTo>
                <a:lnTo>
                  <a:pt x="259829" y="0"/>
                </a:lnTo>
                <a:lnTo>
                  <a:pt x="250812" y="48005"/>
                </a:lnTo>
                <a:lnTo>
                  <a:pt x="153530" y="48005"/>
                </a:lnTo>
                <a:lnTo>
                  <a:pt x="105905" y="308482"/>
                </a:lnTo>
                <a:lnTo>
                  <a:pt x="50546" y="308482"/>
                </a:lnTo>
                <a:lnTo>
                  <a:pt x="98158" y="48005"/>
                </a:lnTo>
                <a:lnTo>
                  <a:pt x="0" y="48005"/>
                </a:lnTo>
                <a:lnTo>
                  <a:pt x="8851"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654392" y="506856"/>
            <a:ext cx="281305" cy="313055"/>
          </a:xfrm>
          <a:custGeom>
            <a:avLst/>
            <a:gdLst/>
            <a:ahLst/>
            <a:cxnLst/>
            <a:rect l="l" t="t" r="r" b="b"/>
            <a:pathLst>
              <a:path w="281305" h="313055">
                <a:moveTo>
                  <a:pt x="56654" y="0"/>
                </a:moveTo>
                <a:lnTo>
                  <a:pt x="81927" y="0"/>
                </a:lnTo>
                <a:lnTo>
                  <a:pt x="193332" y="191134"/>
                </a:lnTo>
                <a:lnTo>
                  <a:pt x="226809" y="0"/>
                </a:lnTo>
                <a:lnTo>
                  <a:pt x="280936" y="0"/>
                </a:lnTo>
                <a:lnTo>
                  <a:pt x="223443" y="312673"/>
                </a:lnTo>
                <a:lnTo>
                  <a:pt x="202171" y="312673"/>
                </a:lnTo>
                <a:lnTo>
                  <a:pt x="88455" y="113283"/>
                </a:lnTo>
                <a:lnTo>
                  <a:pt x="54330" y="308482"/>
                </a:lnTo>
                <a:lnTo>
                  <a:pt x="0" y="308482"/>
                </a:lnTo>
                <a:lnTo>
                  <a:pt x="56654"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537375" y="506856"/>
            <a:ext cx="112395" cy="308610"/>
          </a:xfrm>
          <a:custGeom>
            <a:avLst/>
            <a:gdLst/>
            <a:ahLst/>
            <a:cxnLst/>
            <a:rect l="l" t="t" r="r" b="b"/>
            <a:pathLst>
              <a:path w="112395" h="308609">
                <a:moveTo>
                  <a:pt x="56642" y="0"/>
                </a:moveTo>
                <a:lnTo>
                  <a:pt x="111823" y="0"/>
                </a:lnTo>
                <a:lnTo>
                  <a:pt x="54952" y="308482"/>
                </a:lnTo>
                <a:lnTo>
                  <a:pt x="0" y="308482"/>
                </a:lnTo>
                <a:lnTo>
                  <a:pt x="56642"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3755516" y="503681"/>
            <a:ext cx="245110" cy="311785"/>
          </a:xfrm>
          <a:custGeom>
            <a:avLst/>
            <a:gdLst/>
            <a:ahLst/>
            <a:cxnLst/>
            <a:rect l="l" t="t" r="r" b="b"/>
            <a:pathLst>
              <a:path w="245110" h="311784">
                <a:moveTo>
                  <a:pt x="137160" y="0"/>
                </a:moveTo>
                <a:lnTo>
                  <a:pt x="181832" y="4794"/>
                </a:lnTo>
                <a:lnTo>
                  <a:pt x="228695" y="29995"/>
                </a:lnTo>
                <a:lnTo>
                  <a:pt x="244983" y="74929"/>
                </a:lnTo>
                <a:lnTo>
                  <a:pt x="243651" y="92884"/>
                </a:lnTo>
                <a:lnTo>
                  <a:pt x="223774" y="139318"/>
                </a:lnTo>
                <a:lnTo>
                  <a:pt x="184019" y="169626"/>
                </a:lnTo>
                <a:lnTo>
                  <a:pt x="167259" y="175005"/>
                </a:lnTo>
                <a:lnTo>
                  <a:pt x="236093" y="311657"/>
                </a:lnTo>
                <a:lnTo>
                  <a:pt x="174371" y="311657"/>
                </a:lnTo>
                <a:lnTo>
                  <a:pt x="115443" y="184022"/>
                </a:lnTo>
                <a:lnTo>
                  <a:pt x="107874" y="183854"/>
                </a:lnTo>
                <a:lnTo>
                  <a:pt x="99472" y="183530"/>
                </a:lnTo>
                <a:lnTo>
                  <a:pt x="90261" y="183040"/>
                </a:lnTo>
                <a:lnTo>
                  <a:pt x="80263" y="182371"/>
                </a:lnTo>
                <a:lnTo>
                  <a:pt x="56387" y="311657"/>
                </a:lnTo>
                <a:lnTo>
                  <a:pt x="0" y="311657"/>
                </a:lnTo>
                <a:lnTo>
                  <a:pt x="56387" y="3175"/>
                </a:lnTo>
                <a:lnTo>
                  <a:pt x="84510" y="1768"/>
                </a:lnTo>
                <a:lnTo>
                  <a:pt x="107346" y="777"/>
                </a:lnTo>
                <a:lnTo>
                  <a:pt x="124896" y="192"/>
                </a:lnTo>
                <a:lnTo>
                  <a:pt x="137160"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3503676" y="502666"/>
            <a:ext cx="247650" cy="313055"/>
          </a:xfrm>
          <a:custGeom>
            <a:avLst/>
            <a:gdLst/>
            <a:ahLst/>
            <a:cxnLst/>
            <a:rect l="l" t="t" r="r" b="b"/>
            <a:pathLst>
              <a:path w="247650" h="313055">
                <a:moveTo>
                  <a:pt x="125222" y="0"/>
                </a:moveTo>
                <a:lnTo>
                  <a:pt x="178802" y="5740"/>
                </a:lnTo>
                <a:lnTo>
                  <a:pt x="217058" y="22971"/>
                </a:lnTo>
                <a:lnTo>
                  <a:pt x="240004" y="51702"/>
                </a:lnTo>
                <a:lnTo>
                  <a:pt x="247650" y="91948"/>
                </a:lnTo>
                <a:lnTo>
                  <a:pt x="245318" y="116472"/>
                </a:lnTo>
                <a:lnTo>
                  <a:pt x="226700" y="157188"/>
                </a:lnTo>
                <a:lnTo>
                  <a:pt x="190484" y="186283"/>
                </a:lnTo>
                <a:lnTo>
                  <a:pt x="142287" y="201090"/>
                </a:lnTo>
                <a:lnTo>
                  <a:pt x="114046" y="202946"/>
                </a:lnTo>
                <a:lnTo>
                  <a:pt x="104642" y="202729"/>
                </a:lnTo>
                <a:lnTo>
                  <a:pt x="95297" y="202072"/>
                </a:lnTo>
                <a:lnTo>
                  <a:pt x="86024" y="200963"/>
                </a:lnTo>
                <a:lnTo>
                  <a:pt x="76835" y="199389"/>
                </a:lnTo>
                <a:lnTo>
                  <a:pt x="56007" y="312674"/>
                </a:lnTo>
                <a:lnTo>
                  <a:pt x="0" y="312674"/>
                </a:lnTo>
                <a:lnTo>
                  <a:pt x="58038" y="4572"/>
                </a:lnTo>
                <a:lnTo>
                  <a:pt x="78751" y="2571"/>
                </a:lnTo>
                <a:lnTo>
                  <a:pt x="96869" y="1142"/>
                </a:lnTo>
                <a:lnTo>
                  <a:pt x="112367" y="285"/>
                </a:lnTo>
                <a:lnTo>
                  <a:pt x="125222"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4739894" y="502030"/>
            <a:ext cx="261620" cy="313690"/>
          </a:xfrm>
          <a:custGeom>
            <a:avLst/>
            <a:gdLst/>
            <a:ahLst/>
            <a:cxnLst/>
            <a:rect l="l" t="t" r="r" b="b"/>
            <a:pathLst>
              <a:path w="261620" h="313690">
                <a:moveTo>
                  <a:pt x="113918" y="0"/>
                </a:moveTo>
                <a:lnTo>
                  <a:pt x="176466" y="8016"/>
                </a:lnTo>
                <a:lnTo>
                  <a:pt x="223011" y="32131"/>
                </a:lnTo>
                <a:lnTo>
                  <a:pt x="251872" y="71564"/>
                </a:lnTo>
                <a:lnTo>
                  <a:pt x="261492" y="125476"/>
                </a:lnTo>
                <a:lnTo>
                  <a:pt x="258321" y="166171"/>
                </a:lnTo>
                <a:lnTo>
                  <a:pt x="232882" y="234561"/>
                </a:lnTo>
                <a:lnTo>
                  <a:pt x="182919" y="284591"/>
                </a:lnTo>
                <a:lnTo>
                  <a:pt x="114911" y="310118"/>
                </a:lnTo>
                <a:lnTo>
                  <a:pt x="74548" y="313309"/>
                </a:lnTo>
                <a:lnTo>
                  <a:pt x="0" y="313309"/>
                </a:lnTo>
                <a:lnTo>
                  <a:pt x="56260" y="5461"/>
                </a:lnTo>
                <a:lnTo>
                  <a:pt x="100177" y="335"/>
                </a:lnTo>
                <a:lnTo>
                  <a:pt x="113918"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7356093" y="501523"/>
            <a:ext cx="261620" cy="319405"/>
          </a:xfrm>
          <a:custGeom>
            <a:avLst/>
            <a:gdLst/>
            <a:ahLst/>
            <a:cxnLst/>
            <a:rect l="l" t="t" r="r" b="b"/>
            <a:pathLst>
              <a:path w="261620" h="319405">
                <a:moveTo>
                  <a:pt x="187832" y="0"/>
                </a:moveTo>
                <a:lnTo>
                  <a:pt x="209930" y="1329"/>
                </a:lnTo>
                <a:lnTo>
                  <a:pt x="228980" y="5302"/>
                </a:lnTo>
                <a:lnTo>
                  <a:pt x="244982" y="11894"/>
                </a:lnTo>
                <a:lnTo>
                  <a:pt x="257936" y="21081"/>
                </a:lnTo>
                <a:lnTo>
                  <a:pt x="241553" y="66801"/>
                </a:lnTo>
                <a:lnTo>
                  <a:pt x="226052" y="58614"/>
                </a:lnTo>
                <a:lnTo>
                  <a:pt x="210597" y="52736"/>
                </a:lnTo>
                <a:lnTo>
                  <a:pt x="195191" y="49192"/>
                </a:lnTo>
                <a:lnTo>
                  <a:pt x="179831" y="48005"/>
                </a:lnTo>
                <a:lnTo>
                  <a:pt x="153398" y="50553"/>
                </a:lnTo>
                <a:lnTo>
                  <a:pt x="108769" y="70937"/>
                </a:lnTo>
                <a:lnTo>
                  <a:pt x="75809" y="110442"/>
                </a:lnTo>
                <a:lnTo>
                  <a:pt x="58993" y="161496"/>
                </a:lnTo>
                <a:lnTo>
                  <a:pt x="56896" y="190880"/>
                </a:lnTo>
                <a:lnTo>
                  <a:pt x="58185" y="208787"/>
                </a:lnTo>
                <a:lnTo>
                  <a:pt x="77724" y="249936"/>
                </a:lnTo>
                <a:lnTo>
                  <a:pt x="117603" y="269706"/>
                </a:lnTo>
                <a:lnTo>
                  <a:pt x="134747" y="271017"/>
                </a:lnTo>
                <a:lnTo>
                  <a:pt x="149322" y="269990"/>
                </a:lnTo>
                <a:lnTo>
                  <a:pt x="187451" y="254380"/>
                </a:lnTo>
                <a:lnTo>
                  <a:pt x="198500" y="193421"/>
                </a:lnTo>
                <a:lnTo>
                  <a:pt x="155828" y="193421"/>
                </a:lnTo>
                <a:lnTo>
                  <a:pt x="164210" y="147447"/>
                </a:lnTo>
                <a:lnTo>
                  <a:pt x="261365" y="147447"/>
                </a:lnTo>
                <a:lnTo>
                  <a:pt x="235838" y="285750"/>
                </a:lnTo>
                <a:lnTo>
                  <a:pt x="210694" y="300325"/>
                </a:lnTo>
                <a:lnTo>
                  <a:pt x="182895" y="310721"/>
                </a:lnTo>
                <a:lnTo>
                  <a:pt x="152453" y="316950"/>
                </a:lnTo>
                <a:lnTo>
                  <a:pt x="119379" y="319024"/>
                </a:lnTo>
                <a:lnTo>
                  <a:pt x="94065" y="316904"/>
                </a:lnTo>
                <a:lnTo>
                  <a:pt x="50960" y="299950"/>
                </a:lnTo>
                <a:lnTo>
                  <a:pt x="18645" y="266944"/>
                </a:lnTo>
                <a:lnTo>
                  <a:pt x="2071" y="223839"/>
                </a:lnTo>
                <a:lnTo>
                  <a:pt x="0" y="198881"/>
                </a:lnTo>
                <a:lnTo>
                  <a:pt x="3145" y="155446"/>
                </a:lnTo>
                <a:lnTo>
                  <a:pt x="12588" y="116760"/>
                </a:lnTo>
                <a:lnTo>
                  <a:pt x="50419" y="53593"/>
                </a:lnTo>
                <a:lnTo>
                  <a:pt x="109982" y="13414"/>
                </a:lnTo>
                <a:lnTo>
                  <a:pt x="146609" y="3355"/>
                </a:lnTo>
                <a:lnTo>
                  <a:pt x="187832"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6725666" y="501523"/>
            <a:ext cx="205740" cy="319405"/>
          </a:xfrm>
          <a:custGeom>
            <a:avLst/>
            <a:gdLst/>
            <a:ahLst/>
            <a:cxnLst/>
            <a:rect l="l" t="t" r="r" b="b"/>
            <a:pathLst>
              <a:path w="205740" h="319405">
                <a:moveTo>
                  <a:pt x="133857" y="0"/>
                </a:moveTo>
                <a:lnTo>
                  <a:pt x="172719" y="3555"/>
                </a:lnTo>
                <a:lnTo>
                  <a:pt x="205739" y="11429"/>
                </a:lnTo>
                <a:lnTo>
                  <a:pt x="188849" y="66166"/>
                </a:lnTo>
                <a:lnTo>
                  <a:pt x="176607" y="58332"/>
                </a:lnTo>
                <a:lnTo>
                  <a:pt x="164258" y="52736"/>
                </a:lnTo>
                <a:lnTo>
                  <a:pt x="151790" y="49379"/>
                </a:lnTo>
                <a:lnTo>
                  <a:pt x="139191" y="48260"/>
                </a:lnTo>
                <a:lnTo>
                  <a:pt x="116949" y="50663"/>
                </a:lnTo>
                <a:lnTo>
                  <a:pt x="101076" y="57864"/>
                </a:lnTo>
                <a:lnTo>
                  <a:pt x="91561" y="69851"/>
                </a:lnTo>
                <a:lnTo>
                  <a:pt x="88391" y="86613"/>
                </a:lnTo>
                <a:lnTo>
                  <a:pt x="90080" y="95113"/>
                </a:lnTo>
                <a:lnTo>
                  <a:pt x="95138" y="104409"/>
                </a:lnTo>
                <a:lnTo>
                  <a:pt x="103554" y="114492"/>
                </a:lnTo>
                <a:lnTo>
                  <a:pt x="115315" y="125349"/>
                </a:lnTo>
                <a:lnTo>
                  <a:pt x="147192" y="152273"/>
                </a:lnTo>
                <a:lnTo>
                  <a:pt x="153977" y="158150"/>
                </a:lnTo>
                <a:lnTo>
                  <a:pt x="179577" y="186816"/>
                </a:lnTo>
                <a:lnTo>
                  <a:pt x="192277" y="221868"/>
                </a:lnTo>
                <a:lnTo>
                  <a:pt x="192277" y="229107"/>
                </a:lnTo>
                <a:lnTo>
                  <a:pt x="184356" y="266858"/>
                </a:lnTo>
                <a:lnTo>
                  <a:pt x="143527" y="305683"/>
                </a:lnTo>
                <a:lnTo>
                  <a:pt x="102431" y="317545"/>
                </a:lnTo>
                <a:lnTo>
                  <a:pt x="78358" y="319024"/>
                </a:lnTo>
                <a:lnTo>
                  <a:pt x="57882" y="317906"/>
                </a:lnTo>
                <a:lnTo>
                  <a:pt x="37988" y="314563"/>
                </a:lnTo>
                <a:lnTo>
                  <a:pt x="18690" y="309004"/>
                </a:lnTo>
                <a:lnTo>
                  <a:pt x="0" y="301243"/>
                </a:lnTo>
                <a:lnTo>
                  <a:pt x="17652" y="247014"/>
                </a:lnTo>
                <a:lnTo>
                  <a:pt x="32321" y="256349"/>
                </a:lnTo>
                <a:lnTo>
                  <a:pt x="48132" y="263016"/>
                </a:lnTo>
                <a:lnTo>
                  <a:pt x="65087" y="267017"/>
                </a:lnTo>
                <a:lnTo>
                  <a:pt x="83184" y="268350"/>
                </a:lnTo>
                <a:lnTo>
                  <a:pt x="93948" y="267753"/>
                </a:lnTo>
                <a:lnTo>
                  <a:pt x="131667" y="247157"/>
                </a:lnTo>
                <a:lnTo>
                  <a:pt x="135381" y="231521"/>
                </a:lnTo>
                <a:lnTo>
                  <a:pt x="133693" y="222541"/>
                </a:lnTo>
                <a:lnTo>
                  <a:pt x="128635" y="213121"/>
                </a:lnTo>
                <a:lnTo>
                  <a:pt x="120219" y="203249"/>
                </a:lnTo>
                <a:lnTo>
                  <a:pt x="108457" y="192912"/>
                </a:lnTo>
                <a:lnTo>
                  <a:pt x="75310" y="166624"/>
                </a:lnTo>
                <a:lnTo>
                  <a:pt x="68383" y="160936"/>
                </a:lnTo>
                <a:lnTo>
                  <a:pt x="43560" y="133603"/>
                </a:lnTo>
                <a:lnTo>
                  <a:pt x="39624" y="127126"/>
                </a:lnTo>
                <a:lnTo>
                  <a:pt x="36702" y="120396"/>
                </a:lnTo>
                <a:lnTo>
                  <a:pt x="34670" y="113537"/>
                </a:lnTo>
                <a:lnTo>
                  <a:pt x="32765" y="106679"/>
                </a:lnTo>
                <a:lnTo>
                  <a:pt x="31750" y="99567"/>
                </a:lnTo>
                <a:lnTo>
                  <a:pt x="31750" y="92328"/>
                </a:lnTo>
                <a:lnTo>
                  <a:pt x="38798" y="54133"/>
                </a:lnTo>
                <a:lnTo>
                  <a:pt x="75207" y="13983"/>
                </a:lnTo>
                <a:lnTo>
                  <a:pt x="112164" y="1549"/>
                </a:lnTo>
                <a:lnTo>
                  <a:pt x="133857" y="0"/>
                </a:lnTo>
                <a:close/>
              </a:path>
            </a:pathLst>
          </a:custGeom>
          <a:ln w="3175">
            <a:solidFill>
              <a:srgbClr val="58134A"/>
            </a:solidFill>
          </a:ln>
        </p:spPr>
        <p:txBody>
          <a:bodyPr wrap="square" lIns="0" tIns="0" rIns="0" bIns="0" rtlCol="0"/>
          <a:lstStyle/>
          <a:p>
            <a:endParaRPr/>
          </a:p>
        </p:txBody>
      </p:sp>
      <p:sp>
        <p:nvSpPr>
          <p:cNvPr id="31" name="object 31"/>
          <p:cNvSpPr/>
          <p:nvPr/>
        </p:nvSpPr>
        <p:spPr>
          <a:xfrm>
            <a:off x="5426709" y="501523"/>
            <a:ext cx="261620" cy="319405"/>
          </a:xfrm>
          <a:custGeom>
            <a:avLst/>
            <a:gdLst/>
            <a:ahLst/>
            <a:cxnLst/>
            <a:rect l="l" t="t" r="r" b="b"/>
            <a:pathLst>
              <a:path w="261620" h="319405">
                <a:moveTo>
                  <a:pt x="187832" y="0"/>
                </a:moveTo>
                <a:lnTo>
                  <a:pt x="209930" y="1329"/>
                </a:lnTo>
                <a:lnTo>
                  <a:pt x="228980" y="5302"/>
                </a:lnTo>
                <a:lnTo>
                  <a:pt x="244982" y="11894"/>
                </a:lnTo>
                <a:lnTo>
                  <a:pt x="257937" y="21081"/>
                </a:lnTo>
                <a:lnTo>
                  <a:pt x="241553" y="66801"/>
                </a:lnTo>
                <a:lnTo>
                  <a:pt x="226052" y="58614"/>
                </a:lnTo>
                <a:lnTo>
                  <a:pt x="210597" y="52736"/>
                </a:lnTo>
                <a:lnTo>
                  <a:pt x="195191" y="49192"/>
                </a:lnTo>
                <a:lnTo>
                  <a:pt x="179831" y="48005"/>
                </a:lnTo>
                <a:lnTo>
                  <a:pt x="153398" y="50553"/>
                </a:lnTo>
                <a:lnTo>
                  <a:pt x="108769" y="70937"/>
                </a:lnTo>
                <a:lnTo>
                  <a:pt x="75789" y="110442"/>
                </a:lnTo>
                <a:lnTo>
                  <a:pt x="58886" y="161496"/>
                </a:lnTo>
                <a:lnTo>
                  <a:pt x="56768" y="190880"/>
                </a:lnTo>
                <a:lnTo>
                  <a:pt x="58078" y="208787"/>
                </a:lnTo>
                <a:lnTo>
                  <a:pt x="77724" y="249936"/>
                </a:lnTo>
                <a:lnTo>
                  <a:pt x="117603" y="269706"/>
                </a:lnTo>
                <a:lnTo>
                  <a:pt x="134747" y="271017"/>
                </a:lnTo>
                <a:lnTo>
                  <a:pt x="149322" y="269990"/>
                </a:lnTo>
                <a:lnTo>
                  <a:pt x="187451" y="254380"/>
                </a:lnTo>
                <a:lnTo>
                  <a:pt x="198500" y="193421"/>
                </a:lnTo>
                <a:lnTo>
                  <a:pt x="155828" y="193421"/>
                </a:lnTo>
                <a:lnTo>
                  <a:pt x="164211" y="147447"/>
                </a:lnTo>
                <a:lnTo>
                  <a:pt x="261365" y="147447"/>
                </a:lnTo>
                <a:lnTo>
                  <a:pt x="235838" y="285750"/>
                </a:lnTo>
                <a:lnTo>
                  <a:pt x="210694" y="300325"/>
                </a:lnTo>
                <a:lnTo>
                  <a:pt x="182895" y="310721"/>
                </a:lnTo>
                <a:lnTo>
                  <a:pt x="152453" y="316950"/>
                </a:lnTo>
                <a:lnTo>
                  <a:pt x="119379" y="319024"/>
                </a:lnTo>
                <a:lnTo>
                  <a:pt x="94065" y="316904"/>
                </a:lnTo>
                <a:lnTo>
                  <a:pt x="50960" y="299950"/>
                </a:lnTo>
                <a:lnTo>
                  <a:pt x="18645" y="266944"/>
                </a:lnTo>
                <a:lnTo>
                  <a:pt x="2071" y="223839"/>
                </a:lnTo>
                <a:lnTo>
                  <a:pt x="0" y="198881"/>
                </a:lnTo>
                <a:lnTo>
                  <a:pt x="3145" y="155446"/>
                </a:lnTo>
                <a:lnTo>
                  <a:pt x="12588" y="116760"/>
                </a:lnTo>
                <a:lnTo>
                  <a:pt x="50418" y="53593"/>
                </a:lnTo>
                <a:lnTo>
                  <a:pt x="109982" y="13414"/>
                </a:lnTo>
                <a:lnTo>
                  <a:pt x="146609" y="3355"/>
                </a:lnTo>
                <a:lnTo>
                  <a:pt x="187832"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3154933" y="501523"/>
            <a:ext cx="205740" cy="319405"/>
          </a:xfrm>
          <a:custGeom>
            <a:avLst/>
            <a:gdLst/>
            <a:ahLst/>
            <a:cxnLst/>
            <a:rect l="l" t="t" r="r" b="b"/>
            <a:pathLst>
              <a:path w="205739" h="319405">
                <a:moveTo>
                  <a:pt x="133857" y="0"/>
                </a:moveTo>
                <a:lnTo>
                  <a:pt x="172719" y="3555"/>
                </a:lnTo>
                <a:lnTo>
                  <a:pt x="205740" y="11429"/>
                </a:lnTo>
                <a:lnTo>
                  <a:pt x="188849" y="66166"/>
                </a:lnTo>
                <a:lnTo>
                  <a:pt x="176607" y="58332"/>
                </a:lnTo>
                <a:lnTo>
                  <a:pt x="164258" y="52736"/>
                </a:lnTo>
                <a:lnTo>
                  <a:pt x="151790" y="49379"/>
                </a:lnTo>
                <a:lnTo>
                  <a:pt x="139192" y="48260"/>
                </a:lnTo>
                <a:lnTo>
                  <a:pt x="116949" y="50663"/>
                </a:lnTo>
                <a:lnTo>
                  <a:pt x="101076" y="57864"/>
                </a:lnTo>
                <a:lnTo>
                  <a:pt x="91561" y="69851"/>
                </a:lnTo>
                <a:lnTo>
                  <a:pt x="88392" y="86613"/>
                </a:lnTo>
                <a:lnTo>
                  <a:pt x="90080" y="95113"/>
                </a:lnTo>
                <a:lnTo>
                  <a:pt x="95138" y="104409"/>
                </a:lnTo>
                <a:lnTo>
                  <a:pt x="103554" y="114492"/>
                </a:lnTo>
                <a:lnTo>
                  <a:pt x="115316" y="125349"/>
                </a:lnTo>
                <a:lnTo>
                  <a:pt x="147193" y="152273"/>
                </a:lnTo>
                <a:lnTo>
                  <a:pt x="153977" y="158150"/>
                </a:lnTo>
                <a:lnTo>
                  <a:pt x="179578" y="186816"/>
                </a:lnTo>
                <a:lnTo>
                  <a:pt x="192278" y="221868"/>
                </a:lnTo>
                <a:lnTo>
                  <a:pt x="192278" y="229107"/>
                </a:lnTo>
                <a:lnTo>
                  <a:pt x="184356" y="266858"/>
                </a:lnTo>
                <a:lnTo>
                  <a:pt x="143527" y="305683"/>
                </a:lnTo>
                <a:lnTo>
                  <a:pt x="102431" y="317545"/>
                </a:lnTo>
                <a:lnTo>
                  <a:pt x="78359" y="319024"/>
                </a:lnTo>
                <a:lnTo>
                  <a:pt x="57882" y="317906"/>
                </a:lnTo>
                <a:lnTo>
                  <a:pt x="37988" y="314563"/>
                </a:lnTo>
                <a:lnTo>
                  <a:pt x="18690" y="309004"/>
                </a:lnTo>
                <a:lnTo>
                  <a:pt x="0" y="301243"/>
                </a:lnTo>
                <a:lnTo>
                  <a:pt x="17653" y="247014"/>
                </a:lnTo>
                <a:lnTo>
                  <a:pt x="32321" y="256349"/>
                </a:lnTo>
                <a:lnTo>
                  <a:pt x="48133" y="263016"/>
                </a:lnTo>
                <a:lnTo>
                  <a:pt x="65087" y="267017"/>
                </a:lnTo>
                <a:lnTo>
                  <a:pt x="83185" y="268350"/>
                </a:lnTo>
                <a:lnTo>
                  <a:pt x="93948" y="267753"/>
                </a:lnTo>
                <a:lnTo>
                  <a:pt x="131667" y="247157"/>
                </a:lnTo>
                <a:lnTo>
                  <a:pt x="135381" y="231521"/>
                </a:lnTo>
                <a:lnTo>
                  <a:pt x="133693" y="222541"/>
                </a:lnTo>
                <a:lnTo>
                  <a:pt x="128635" y="213121"/>
                </a:lnTo>
                <a:lnTo>
                  <a:pt x="120219" y="203249"/>
                </a:lnTo>
                <a:lnTo>
                  <a:pt x="108457" y="192912"/>
                </a:lnTo>
                <a:lnTo>
                  <a:pt x="75311" y="166624"/>
                </a:lnTo>
                <a:lnTo>
                  <a:pt x="68383" y="160936"/>
                </a:lnTo>
                <a:lnTo>
                  <a:pt x="43561" y="133603"/>
                </a:lnTo>
                <a:lnTo>
                  <a:pt x="39624" y="127126"/>
                </a:lnTo>
                <a:lnTo>
                  <a:pt x="36703" y="120396"/>
                </a:lnTo>
                <a:lnTo>
                  <a:pt x="34671" y="113537"/>
                </a:lnTo>
                <a:lnTo>
                  <a:pt x="32766" y="106679"/>
                </a:lnTo>
                <a:lnTo>
                  <a:pt x="31750" y="99567"/>
                </a:lnTo>
                <a:lnTo>
                  <a:pt x="31750" y="92328"/>
                </a:lnTo>
                <a:lnTo>
                  <a:pt x="38798" y="54133"/>
                </a:lnTo>
                <a:lnTo>
                  <a:pt x="75207" y="13983"/>
                </a:lnTo>
                <a:lnTo>
                  <a:pt x="112164" y="1549"/>
                </a:lnTo>
                <a:lnTo>
                  <a:pt x="133857" y="0"/>
                </a:lnTo>
                <a:close/>
              </a:path>
            </a:pathLst>
          </a:custGeom>
          <a:ln w="3175">
            <a:solidFill>
              <a:srgbClr val="58134A"/>
            </a:solidFill>
          </a:ln>
        </p:spPr>
        <p:txBody>
          <a:bodyPr wrap="square" lIns="0" tIns="0" rIns="0" bIns="0" rtlCol="0"/>
          <a:lstStyle/>
          <a:p>
            <a:endParaRPr/>
          </a:p>
        </p:txBody>
      </p:sp>
      <p:sp>
        <p:nvSpPr>
          <p:cNvPr id="33" name="object 33"/>
          <p:cNvSpPr/>
          <p:nvPr/>
        </p:nvSpPr>
        <p:spPr>
          <a:xfrm>
            <a:off x="937488" y="501523"/>
            <a:ext cx="206375" cy="319405"/>
          </a:xfrm>
          <a:custGeom>
            <a:avLst/>
            <a:gdLst/>
            <a:ahLst/>
            <a:cxnLst/>
            <a:rect l="l" t="t" r="r" b="b"/>
            <a:pathLst>
              <a:path w="206375" h="319405">
                <a:moveTo>
                  <a:pt x="133934" y="0"/>
                </a:moveTo>
                <a:lnTo>
                  <a:pt x="172681" y="3555"/>
                </a:lnTo>
                <a:lnTo>
                  <a:pt x="205752" y="11429"/>
                </a:lnTo>
                <a:lnTo>
                  <a:pt x="188899" y="66166"/>
                </a:lnTo>
                <a:lnTo>
                  <a:pt x="176634" y="58332"/>
                </a:lnTo>
                <a:lnTo>
                  <a:pt x="164261" y="52736"/>
                </a:lnTo>
                <a:lnTo>
                  <a:pt x="151784" y="49379"/>
                </a:lnTo>
                <a:lnTo>
                  <a:pt x="139204" y="48260"/>
                </a:lnTo>
                <a:lnTo>
                  <a:pt x="116999" y="50663"/>
                </a:lnTo>
                <a:lnTo>
                  <a:pt x="101136" y="57864"/>
                </a:lnTo>
                <a:lnTo>
                  <a:pt x="91616" y="69851"/>
                </a:lnTo>
                <a:lnTo>
                  <a:pt x="88442" y="86613"/>
                </a:lnTo>
                <a:lnTo>
                  <a:pt x="90128" y="95113"/>
                </a:lnTo>
                <a:lnTo>
                  <a:pt x="95184" y="104409"/>
                </a:lnTo>
                <a:lnTo>
                  <a:pt x="103610" y="114492"/>
                </a:lnTo>
                <a:lnTo>
                  <a:pt x="115404" y="125349"/>
                </a:lnTo>
                <a:lnTo>
                  <a:pt x="147205" y="152273"/>
                </a:lnTo>
                <a:lnTo>
                  <a:pt x="154011" y="158150"/>
                </a:lnTo>
                <a:lnTo>
                  <a:pt x="179628" y="186816"/>
                </a:lnTo>
                <a:lnTo>
                  <a:pt x="183845" y="193675"/>
                </a:lnTo>
                <a:lnTo>
                  <a:pt x="187007" y="200660"/>
                </a:lnTo>
                <a:lnTo>
                  <a:pt x="189115" y="207644"/>
                </a:lnTo>
                <a:lnTo>
                  <a:pt x="191223" y="214756"/>
                </a:lnTo>
                <a:lnTo>
                  <a:pt x="192265" y="221868"/>
                </a:lnTo>
                <a:lnTo>
                  <a:pt x="192265" y="229107"/>
                </a:lnTo>
                <a:lnTo>
                  <a:pt x="184346" y="266858"/>
                </a:lnTo>
                <a:lnTo>
                  <a:pt x="143552" y="305683"/>
                </a:lnTo>
                <a:lnTo>
                  <a:pt x="102437" y="317545"/>
                </a:lnTo>
                <a:lnTo>
                  <a:pt x="78346" y="319024"/>
                </a:lnTo>
                <a:lnTo>
                  <a:pt x="57891" y="317906"/>
                </a:lnTo>
                <a:lnTo>
                  <a:pt x="38015" y="314563"/>
                </a:lnTo>
                <a:lnTo>
                  <a:pt x="18719" y="309004"/>
                </a:lnTo>
                <a:lnTo>
                  <a:pt x="0" y="301243"/>
                </a:lnTo>
                <a:lnTo>
                  <a:pt x="17691" y="247014"/>
                </a:lnTo>
                <a:lnTo>
                  <a:pt x="32364" y="256349"/>
                </a:lnTo>
                <a:lnTo>
                  <a:pt x="48171" y="263016"/>
                </a:lnTo>
                <a:lnTo>
                  <a:pt x="65111" y="267017"/>
                </a:lnTo>
                <a:lnTo>
                  <a:pt x="83184" y="268350"/>
                </a:lnTo>
                <a:lnTo>
                  <a:pt x="93972" y="267753"/>
                </a:lnTo>
                <a:lnTo>
                  <a:pt x="131699" y="247157"/>
                </a:lnTo>
                <a:lnTo>
                  <a:pt x="135407" y="231521"/>
                </a:lnTo>
                <a:lnTo>
                  <a:pt x="133723" y="222541"/>
                </a:lnTo>
                <a:lnTo>
                  <a:pt x="128671" y="213121"/>
                </a:lnTo>
                <a:lnTo>
                  <a:pt x="120250" y="203249"/>
                </a:lnTo>
                <a:lnTo>
                  <a:pt x="108458" y="192912"/>
                </a:lnTo>
                <a:lnTo>
                  <a:pt x="75387" y="166624"/>
                </a:lnTo>
                <a:lnTo>
                  <a:pt x="68419" y="160936"/>
                </a:lnTo>
                <a:lnTo>
                  <a:pt x="43599" y="133603"/>
                </a:lnTo>
                <a:lnTo>
                  <a:pt x="39662" y="127126"/>
                </a:lnTo>
                <a:lnTo>
                  <a:pt x="36715" y="120396"/>
                </a:lnTo>
                <a:lnTo>
                  <a:pt x="34747" y="113537"/>
                </a:lnTo>
                <a:lnTo>
                  <a:pt x="32778" y="106679"/>
                </a:lnTo>
                <a:lnTo>
                  <a:pt x="31800" y="99567"/>
                </a:lnTo>
                <a:lnTo>
                  <a:pt x="31800" y="92328"/>
                </a:lnTo>
                <a:lnTo>
                  <a:pt x="38857" y="54133"/>
                </a:lnTo>
                <a:lnTo>
                  <a:pt x="75219" y="13983"/>
                </a:lnTo>
                <a:lnTo>
                  <a:pt x="112176" y="1549"/>
                </a:lnTo>
                <a:lnTo>
                  <a:pt x="133934" y="0"/>
                </a:lnTo>
                <a:close/>
              </a:path>
            </a:pathLst>
          </a:custGeom>
          <a:ln w="3175">
            <a:solidFill>
              <a:srgbClr val="58134A"/>
            </a:solidFill>
          </a:ln>
        </p:spPr>
        <p:txBody>
          <a:bodyPr wrap="square" lIns="0" tIns="0" rIns="0" bIns="0" rtlCol="0"/>
          <a:lstStyle/>
          <a:p>
            <a:endParaRPr/>
          </a:p>
        </p:txBody>
      </p:sp>
      <p:sp>
        <p:nvSpPr>
          <p:cNvPr id="34" name="object 34"/>
          <p:cNvSpPr/>
          <p:nvPr/>
        </p:nvSpPr>
        <p:spPr>
          <a:xfrm>
            <a:off x="6149213" y="501395"/>
            <a:ext cx="277495" cy="319405"/>
          </a:xfrm>
          <a:custGeom>
            <a:avLst/>
            <a:gdLst/>
            <a:ahLst/>
            <a:cxnLst/>
            <a:rect l="l" t="t" r="r" b="b"/>
            <a:pathLst>
              <a:path w="277495" h="319405">
                <a:moveTo>
                  <a:pt x="161925" y="0"/>
                </a:moveTo>
                <a:lnTo>
                  <a:pt x="210915" y="7334"/>
                </a:lnTo>
                <a:lnTo>
                  <a:pt x="247141" y="29337"/>
                </a:lnTo>
                <a:lnTo>
                  <a:pt x="269605" y="65246"/>
                </a:lnTo>
                <a:lnTo>
                  <a:pt x="277113" y="114300"/>
                </a:lnTo>
                <a:lnTo>
                  <a:pt x="274234" y="157761"/>
                </a:lnTo>
                <a:lnTo>
                  <a:pt x="265604" y="196913"/>
                </a:lnTo>
                <a:lnTo>
                  <a:pt x="231139" y="262381"/>
                </a:lnTo>
                <a:lnTo>
                  <a:pt x="176752" y="304958"/>
                </a:lnTo>
                <a:lnTo>
                  <a:pt x="105410" y="319150"/>
                </a:lnTo>
                <a:lnTo>
                  <a:pt x="82292" y="317101"/>
                </a:lnTo>
                <a:lnTo>
                  <a:pt x="43723" y="300666"/>
                </a:lnTo>
                <a:lnTo>
                  <a:pt x="15912" y="268448"/>
                </a:lnTo>
                <a:lnTo>
                  <a:pt x="1764" y="224875"/>
                </a:lnTo>
                <a:lnTo>
                  <a:pt x="0" y="199136"/>
                </a:lnTo>
                <a:lnTo>
                  <a:pt x="2809" y="159486"/>
                </a:lnTo>
                <a:lnTo>
                  <a:pt x="25288" y="89140"/>
                </a:lnTo>
                <a:lnTo>
                  <a:pt x="69127" y="32843"/>
                </a:lnTo>
                <a:lnTo>
                  <a:pt x="127611" y="3645"/>
                </a:lnTo>
                <a:lnTo>
                  <a:pt x="161925" y="0"/>
                </a:lnTo>
                <a:close/>
              </a:path>
            </a:pathLst>
          </a:custGeom>
          <a:ln w="3175">
            <a:solidFill>
              <a:srgbClr val="58134A"/>
            </a:solidFill>
          </a:ln>
        </p:spPr>
        <p:txBody>
          <a:bodyPr wrap="square" lIns="0" tIns="0" rIns="0" bIns="0" rtlCol="0"/>
          <a:lstStyle/>
          <a:p>
            <a:endParaRPr/>
          </a:p>
        </p:txBody>
      </p:sp>
      <p:sp>
        <p:nvSpPr>
          <p:cNvPr id="35" name="object 35"/>
          <p:cNvSpPr/>
          <p:nvPr/>
        </p:nvSpPr>
        <p:spPr>
          <a:xfrm>
            <a:off x="4033901" y="501395"/>
            <a:ext cx="277495" cy="319405"/>
          </a:xfrm>
          <a:custGeom>
            <a:avLst/>
            <a:gdLst/>
            <a:ahLst/>
            <a:cxnLst/>
            <a:rect l="l" t="t" r="r" b="b"/>
            <a:pathLst>
              <a:path w="277495" h="319405">
                <a:moveTo>
                  <a:pt x="161925" y="0"/>
                </a:moveTo>
                <a:lnTo>
                  <a:pt x="210915" y="7334"/>
                </a:lnTo>
                <a:lnTo>
                  <a:pt x="247141" y="29337"/>
                </a:lnTo>
                <a:lnTo>
                  <a:pt x="269605" y="65246"/>
                </a:lnTo>
                <a:lnTo>
                  <a:pt x="277113" y="114300"/>
                </a:lnTo>
                <a:lnTo>
                  <a:pt x="274234" y="157761"/>
                </a:lnTo>
                <a:lnTo>
                  <a:pt x="265604" y="196913"/>
                </a:lnTo>
                <a:lnTo>
                  <a:pt x="231139" y="262381"/>
                </a:lnTo>
                <a:lnTo>
                  <a:pt x="176752" y="304958"/>
                </a:lnTo>
                <a:lnTo>
                  <a:pt x="105410" y="319150"/>
                </a:lnTo>
                <a:lnTo>
                  <a:pt x="82292" y="317101"/>
                </a:lnTo>
                <a:lnTo>
                  <a:pt x="43723" y="300666"/>
                </a:lnTo>
                <a:lnTo>
                  <a:pt x="15912" y="268448"/>
                </a:lnTo>
                <a:lnTo>
                  <a:pt x="1764" y="224875"/>
                </a:lnTo>
                <a:lnTo>
                  <a:pt x="0" y="199136"/>
                </a:lnTo>
                <a:lnTo>
                  <a:pt x="2809" y="159486"/>
                </a:lnTo>
                <a:lnTo>
                  <a:pt x="25288" y="89140"/>
                </a:lnTo>
                <a:lnTo>
                  <a:pt x="69127" y="32843"/>
                </a:lnTo>
                <a:lnTo>
                  <a:pt x="127611" y="3645"/>
                </a:lnTo>
                <a:lnTo>
                  <a:pt x="161925" y="0"/>
                </a:lnTo>
                <a:close/>
              </a:path>
            </a:pathLst>
          </a:custGeom>
          <a:ln w="3175">
            <a:solidFill>
              <a:srgbClr val="58134A"/>
            </a:solidFill>
          </a:ln>
        </p:spPr>
        <p:txBody>
          <a:bodyPr wrap="square" lIns="0" tIns="0" rIns="0" bIns="0" rtlCol="0"/>
          <a:lstStyle/>
          <a:p>
            <a:endParaRPr/>
          </a:p>
        </p:txBody>
      </p:sp>
      <p:sp>
        <p:nvSpPr>
          <p:cNvPr id="36" name="object 36"/>
          <p:cNvSpPr/>
          <p:nvPr/>
        </p:nvSpPr>
        <p:spPr>
          <a:xfrm>
            <a:off x="2578480" y="501395"/>
            <a:ext cx="277495" cy="319405"/>
          </a:xfrm>
          <a:custGeom>
            <a:avLst/>
            <a:gdLst/>
            <a:ahLst/>
            <a:cxnLst/>
            <a:rect l="l" t="t" r="r" b="b"/>
            <a:pathLst>
              <a:path w="277494" h="319405">
                <a:moveTo>
                  <a:pt x="161925" y="0"/>
                </a:moveTo>
                <a:lnTo>
                  <a:pt x="210915" y="7334"/>
                </a:lnTo>
                <a:lnTo>
                  <a:pt x="247142" y="29337"/>
                </a:lnTo>
                <a:lnTo>
                  <a:pt x="269605" y="65246"/>
                </a:lnTo>
                <a:lnTo>
                  <a:pt x="277113" y="114300"/>
                </a:lnTo>
                <a:lnTo>
                  <a:pt x="274234" y="157761"/>
                </a:lnTo>
                <a:lnTo>
                  <a:pt x="265604" y="196913"/>
                </a:lnTo>
                <a:lnTo>
                  <a:pt x="231139" y="262381"/>
                </a:lnTo>
                <a:lnTo>
                  <a:pt x="176752" y="304958"/>
                </a:lnTo>
                <a:lnTo>
                  <a:pt x="105410" y="319150"/>
                </a:lnTo>
                <a:lnTo>
                  <a:pt x="82292" y="317101"/>
                </a:lnTo>
                <a:lnTo>
                  <a:pt x="43723" y="300666"/>
                </a:lnTo>
                <a:lnTo>
                  <a:pt x="15912" y="268448"/>
                </a:lnTo>
                <a:lnTo>
                  <a:pt x="1764" y="224875"/>
                </a:lnTo>
                <a:lnTo>
                  <a:pt x="0" y="199136"/>
                </a:lnTo>
                <a:lnTo>
                  <a:pt x="2809" y="159486"/>
                </a:lnTo>
                <a:lnTo>
                  <a:pt x="25288" y="89140"/>
                </a:lnTo>
                <a:lnTo>
                  <a:pt x="69127" y="32843"/>
                </a:lnTo>
                <a:lnTo>
                  <a:pt x="127611" y="3645"/>
                </a:lnTo>
                <a:lnTo>
                  <a:pt x="161925" y="0"/>
                </a:lnTo>
                <a:close/>
              </a:path>
            </a:pathLst>
          </a:custGeom>
          <a:ln w="3175">
            <a:solidFill>
              <a:srgbClr val="58134A"/>
            </a:solidFill>
          </a:ln>
        </p:spPr>
        <p:txBody>
          <a:bodyPr wrap="square" lIns="0" tIns="0" rIns="0" bIns="0" rtlCol="0"/>
          <a:lstStyle/>
          <a:p>
            <a:endParaRPr/>
          </a:p>
        </p:txBody>
      </p:sp>
      <p:sp>
        <p:nvSpPr>
          <p:cNvPr id="37" name="object 37"/>
          <p:cNvSpPr/>
          <p:nvPr/>
        </p:nvSpPr>
        <p:spPr>
          <a:xfrm>
            <a:off x="3177285" y="1049400"/>
            <a:ext cx="261365" cy="308483"/>
          </a:xfrm>
          <a:prstGeom prst="rect">
            <a:avLst/>
          </a:prstGeom>
          <a:blipFill>
            <a:blip r:embed="rId8" cstate="print"/>
            <a:stretch>
              <a:fillRect/>
            </a:stretch>
          </a:blipFill>
        </p:spPr>
        <p:txBody>
          <a:bodyPr wrap="square" lIns="0" tIns="0" rIns="0" bIns="0" rtlCol="0"/>
          <a:lstStyle/>
          <a:p>
            <a:endParaRPr/>
          </a:p>
        </p:txBody>
      </p:sp>
      <p:sp>
        <p:nvSpPr>
          <p:cNvPr id="38" name="object 38"/>
          <p:cNvSpPr/>
          <p:nvPr/>
        </p:nvSpPr>
        <p:spPr>
          <a:xfrm>
            <a:off x="3177285" y="1049400"/>
            <a:ext cx="261620" cy="308610"/>
          </a:xfrm>
          <a:custGeom>
            <a:avLst/>
            <a:gdLst/>
            <a:ahLst/>
            <a:cxnLst/>
            <a:rect l="l" t="t" r="r" b="b"/>
            <a:pathLst>
              <a:path w="261620" h="308609">
                <a:moveTo>
                  <a:pt x="57403" y="0"/>
                </a:moveTo>
                <a:lnTo>
                  <a:pt x="261365" y="0"/>
                </a:lnTo>
                <a:lnTo>
                  <a:pt x="252602" y="48006"/>
                </a:lnTo>
                <a:lnTo>
                  <a:pt x="104139" y="48006"/>
                </a:lnTo>
                <a:lnTo>
                  <a:pt x="91186" y="118999"/>
                </a:lnTo>
                <a:lnTo>
                  <a:pt x="199643" y="118999"/>
                </a:lnTo>
                <a:lnTo>
                  <a:pt x="191008" y="164846"/>
                </a:lnTo>
                <a:lnTo>
                  <a:pt x="82676" y="164846"/>
                </a:lnTo>
                <a:lnTo>
                  <a:pt x="56261" y="308483"/>
                </a:lnTo>
                <a:lnTo>
                  <a:pt x="0" y="308483"/>
                </a:lnTo>
                <a:lnTo>
                  <a:pt x="57403" y="0"/>
                </a:lnTo>
                <a:close/>
              </a:path>
            </a:pathLst>
          </a:custGeom>
          <a:ln w="3175">
            <a:solidFill>
              <a:srgbClr val="58134A"/>
            </a:solidFill>
          </a:ln>
        </p:spPr>
        <p:txBody>
          <a:bodyPr wrap="square" lIns="0" tIns="0" rIns="0" bIns="0" rtlCol="0"/>
          <a:lstStyle/>
          <a:p>
            <a:endParaRPr/>
          </a:p>
        </p:txBody>
      </p:sp>
      <p:sp>
        <p:nvSpPr>
          <p:cNvPr id="39" name="object 39"/>
          <p:cNvSpPr/>
          <p:nvPr/>
        </p:nvSpPr>
        <p:spPr>
          <a:xfrm>
            <a:off x="3436873" y="1025271"/>
            <a:ext cx="1555877" cy="338200"/>
          </a:xfrm>
          <a:prstGeom prst="rect">
            <a:avLst/>
          </a:prstGeom>
          <a:blipFill>
            <a:blip r:embed="rId9" cstate="print"/>
            <a:stretch>
              <a:fillRect/>
            </a:stretch>
          </a:blipFill>
        </p:spPr>
        <p:txBody>
          <a:bodyPr wrap="square" lIns="0" tIns="0" rIns="0" bIns="0" rtlCol="0"/>
          <a:lstStyle/>
          <a:p>
            <a:endParaRPr/>
          </a:p>
        </p:txBody>
      </p:sp>
      <p:sp>
        <p:nvSpPr>
          <p:cNvPr id="40" name="object 40"/>
          <p:cNvSpPr/>
          <p:nvPr/>
        </p:nvSpPr>
        <p:spPr>
          <a:xfrm>
            <a:off x="3952366"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41" name="object 41"/>
          <p:cNvSpPr/>
          <p:nvPr/>
        </p:nvSpPr>
        <p:spPr>
          <a:xfrm>
            <a:off x="4721859" y="1030858"/>
            <a:ext cx="271145" cy="327025"/>
          </a:xfrm>
          <a:custGeom>
            <a:avLst/>
            <a:gdLst/>
            <a:ahLst/>
            <a:cxnLst/>
            <a:rect l="l" t="t" r="r" b="b"/>
            <a:pathLst>
              <a:path w="271145" h="327025">
                <a:moveTo>
                  <a:pt x="60325" y="0"/>
                </a:moveTo>
                <a:lnTo>
                  <a:pt x="270890" y="0"/>
                </a:lnTo>
                <a:lnTo>
                  <a:pt x="261238" y="50926"/>
                </a:lnTo>
                <a:lnTo>
                  <a:pt x="110489" y="50926"/>
                </a:lnTo>
                <a:lnTo>
                  <a:pt x="96900" y="126111"/>
                </a:lnTo>
                <a:lnTo>
                  <a:pt x="204977" y="126111"/>
                </a:lnTo>
                <a:lnTo>
                  <a:pt x="195834" y="174751"/>
                </a:lnTo>
                <a:lnTo>
                  <a:pt x="87756" y="174751"/>
                </a:lnTo>
                <a:lnTo>
                  <a:pt x="69468" y="276098"/>
                </a:lnTo>
                <a:lnTo>
                  <a:pt x="217677" y="276098"/>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42" name="object 42"/>
          <p:cNvSpPr/>
          <p:nvPr/>
        </p:nvSpPr>
        <p:spPr>
          <a:xfrm>
            <a:off x="4141978" y="1030858"/>
            <a:ext cx="297815" cy="331470"/>
          </a:xfrm>
          <a:custGeom>
            <a:avLst/>
            <a:gdLst/>
            <a:ahLst/>
            <a:cxnLst/>
            <a:rect l="l" t="t" r="r" b="b"/>
            <a:pathLst>
              <a:path w="297814" h="331469">
                <a:moveTo>
                  <a:pt x="60071" y="0"/>
                </a:moveTo>
                <a:lnTo>
                  <a:pt x="86868" y="0"/>
                </a:lnTo>
                <a:lnTo>
                  <a:pt x="204977" y="202691"/>
                </a:lnTo>
                <a:lnTo>
                  <a:pt x="240411" y="0"/>
                </a:lnTo>
                <a:lnTo>
                  <a:pt x="297814"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3" name="object 43"/>
          <p:cNvSpPr/>
          <p:nvPr/>
        </p:nvSpPr>
        <p:spPr>
          <a:xfrm>
            <a:off x="3559809" y="1030858"/>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4" name="object 44"/>
          <p:cNvSpPr/>
          <p:nvPr/>
        </p:nvSpPr>
        <p:spPr>
          <a:xfrm>
            <a:off x="3436873" y="1030858"/>
            <a:ext cx="118745" cy="327025"/>
          </a:xfrm>
          <a:custGeom>
            <a:avLst/>
            <a:gdLst/>
            <a:ahLst/>
            <a:cxnLst/>
            <a:rect l="l" t="t" r="r" b="b"/>
            <a:pathLst>
              <a:path w="118745" h="327025">
                <a:moveTo>
                  <a:pt x="60071" y="0"/>
                </a:moveTo>
                <a:lnTo>
                  <a:pt x="118490" y="0"/>
                </a:lnTo>
                <a:lnTo>
                  <a:pt x="58292"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5" name="object 45"/>
          <p:cNvSpPr/>
          <p:nvPr/>
        </p:nvSpPr>
        <p:spPr>
          <a:xfrm>
            <a:off x="3828796" y="1026413"/>
            <a:ext cx="287020" cy="331470"/>
          </a:xfrm>
          <a:custGeom>
            <a:avLst/>
            <a:gdLst/>
            <a:ahLst/>
            <a:cxnLst/>
            <a:rect l="l" t="t" r="r" b="b"/>
            <a:pathLst>
              <a:path w="287020" h="331469">
                <a:moveTo>
                  <a:pt x="198627" y="0"/>
                </a:moveTo>
                <a:lnTo>
                  <a:pt x="219328" y="0"/>
                </a:lnTo>
                <a:lnTo>
                  <a:pt x="286638" y="331470"/>
                </a:lnTo>
                <a:lnTo>
                  <a:pt x="226059" y="331470"/>
                </a:lnTo>
                <a:lnTo>
                  <a:pt x="215773"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46" name="object 46"/>
          <p:cNvSpPr/>
          <p:nvPr/>
        </p:nvSpPr>
        <p:spPr>
          <a:xfrm>
            <a:off x="4457319" y="1025271"/>
            <a:ext cx="251460" cy="338455"/>
          </a:xfrm>
          <a:custGeom>
            <a:avLst/>
            <a:gdLst/>
            <a:ahLst/>
            <a:cxnLst/>
            <a:rect l="l" t="t" r="r" b="b"/>
            <a:pathLst>
              <a:path w="251460" h="338455">
                <a:moveTo>
                  <a:pt x="181101" y="0"/>
                </a:moveTo>
                <a:lnTo>
                  <a:pt x="200271" y="809"/>
                </a:lnTo>
                <a:lnTo>
                  <a:pt x="218344" y="3238"/>
                </a:lnTo>
                <a:lnTo>
                  <a:pt x="235323" y="7286"/>
                </a:lnTo>
                <a:lnTo>
                  <a:pt x="251205" y="12953"/>
                </a:lnTo>
                <a:lnTo>
                  <a:pt x="234822" y="68579"/>
                </a:lnTo>
                <a:lnTo>
                  <a:pt x="221797" y="60652"/>
                </a:lnTo>
                <a:lnTo>
                  <a:pt x="208057" y="54975"/>
                </a:lnTo>
                <a:lnTo>
                  <a:pt x="193603" y="51560"/>
                </a:lnTo>
                <a:lnTo>
                  <a:pt x="178434" y="50418"/>
                </a:lnTo>
                <a:lnTo>
                  <a:pt x="154310" y="53417"/>
                </a:lnTo>
                <a:lnTo>
                  <a:pt x="112158" y="77368"/>
                </a:lnTo>
                <a:lnTo>
                  <a:pt x="79198" y="122924"/>
                </a:lnTo>
                <a:lnTo>
                  <a:pt x="62192" y="175986"/>
                </a:lnTo>
                <a:lnTo>
                  <a:pt x="60070" y="204469"/>
                </a:lnTo>
                <a:lnTo>
                  <a:pt x="61235" y="222378"/>
                </a:lnTo>
                <a:lnTo>
                  <a:pt x="78612" y="264794"/>
                </a:lnTo>
                <a:lnTo>
                  <a:pt x="114528" y="285869"/>
                </a:lnTo>
                <a:lnTo>
                  <a:pt x="130175" y="287274"/>
                </a:lnTo>
                <a:lnTo>
                  <a:pt x="154437" y="285533"/>
                </a:lnTo>
                <a:lnTo>
                  <a:pt x="175974" y="280304"/>
                </a:lnTo>
                <a:lnTo>
                  <a:pt x="194772" y="271575"/>
                </a:lnTo>
                <a:lnTo>
                  <a:pt x="210819" y="259333"/>
                </a:lnTo>
                <a:lnTo>
                  <a:pt x="209676" y="310514"/>
                </a:lnTo>
                <a:lnTo>
                  <a:pt x="192051" y="322609"/>
                </a:lnTo>
                <a:lnTo>
                  <a:pt x="170973" y="331263"/>
                </a:lnTo>
                <a:lnTo>
                  <a:pt x="146419"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47" name="object 47"/>
          <p:cNvSpPr txBox="1"/>
          <p:nvPr/>
        </p:nvSpPr>
        <p:spPr>
          <a:xfrm>
            <a:off x="78739" y="1546301"/>
            <a:ext cx="7754620" cy="5119370"/>
          </a:xfrm>
          <a:prstGeom prst="rect">
            <a:avLst/>
          </a:prstGeom>
        </p:spPr>
        <p:txBody>
          <a:bodyPr vert="horz" wrap="square" lIns="0" tIns="94615" rIns="0" bIns="0" rtlCol="0">
            <a:spAutoFit/>
          </a:bodyPr>
          <a:lstStyle/>
          <a:p>
            <a:pPr marL="287020" marR="675005" indent="-274320">
              <a:lnSpc>
                <a:spcPts val="2690"/>
              </a:lnSpc>
              <a:spcBef>
                <a:spcPts val="745"/>
              </a:spcBef>
              <a:buClr>
                <a:srgbClr val="B03E9A"/>
              </a:buClr>
              <a:buSzPct val="73214"/>
              <a:buFont typeface="Wingdings"/>
              <a:buChar char=""/>
              <a:tabLst>
                <a:tab pos="287020" algn="l"/>
              </a:tabLst>
            </a:pPr>
            <a:r>
              <a:rPr sz="2800" spc="-5" dirty="0">
                <a:latin typeface="Trebuchet MS"/>
                <a:cs typeface="Trebuchet MS"/>
              </a:rPr>
              <a:t>In </a:t>
            </a:r>
            <a:r>
              <a:rPr sz="2800" spc="-10" dirty="0">
                <a:latin typeface="Trebuchet MS"/>
                <a:cs typeface="Trebuchet MS"/>
              </a:rPr>
              <a:t>India, </a:t>
            </a:r>
            <a:r>
              <a:rPr sz="2800" spc="-5" dirty="0">
                <a:latin typeface="Trebuchet MS"/>
                <a:cs typeface="Trebuchet MS"/>
              </a:rPr>
              <a:t>the following types of </a:t>
            </a:r>
            <a:r>
              <a:rPr sz="2800" spc="-10" dirty="0">
                <a:latin typeface="Trebuchet MS"/>
                <a:cs typeface="Trebuchet MS"/>
              </a:rPr>
              <a:t>institutions  provide </a:t>
            </a:r>
            <a:r>
              <a:rPr sz="2800" spc="-5" dirty="0">
                <a:latin typeface="Trebuchet MS"/>
                <a:cs typeface="Trebuchet MS"/>
              </a:rPr>
              <a:t>long </a:t>
            </a:r>
            <a:r>
              <a:rPr sz="2800" spc="-10" dirty="0">
                <a:latin typeface="Trebuchet MS"/>
                <a:cs typeface="Trebuchet MS"/>
              </a:rPr>
              <a:t>term </a:t>
            </a:r>
            <a:r>
              <a:rPr sz="2800" spc="-5" dirty="0">
                <a:latin typeface="Trebuchet MS"/>
                <a:cs typeface="Trebuchet MS"/>
              </a:rPr>
              <a:t>finance for</a:t>
            </a:r>
            <a:r>
              <a:rPr sz="2800" spc="25" dirty="0">
                <a:latin typeface="Trebuchet MS"/>
                <a:cs typeface="Trebuchet MS"/>
              </a:rPr>
              <a:t> </a:t>
            </a:r>
            <a:r>
              <a:rPr sz="2800" spc="-10" dirty="0">
                <a:latin typeface="Trebuchet MS"/>
                <a:cs typeface="Trebuchet MS"/>
              </a:rPr>
              <a:t>housing:</a:t>
            </a:r>
            <a:endParaRPr sz="2800">
              <a:latin typeface="Trebuchet MS"/>
              <a:cs typeface="Trebuchet MS"/>
            </a:endParaRPr>
          </a:p>
          <a:p>
            <a:pPr marL="287020" marR="88900" indent="-274320">
              <a:lnSpc>
                <a:spcPts val="2690"/>
              </a:lnSpc>
              <a:spcBef>
                <a:spcPts val="600"/>
              </a:spcBef>
              <a:buClr>
                <a:srgbClr val="B03E9A"/>
              </a:buClr>
              <a:buSzPct val="73214"/>
              <a:buFont typeface="Wingdings"/>
              <a:buChar char=""/>
              <a:tabLst>
                <a:tab pos="286385" algn="l"/>
                <a:tab pos="287020" algn="l"/>
              </a:tabLst>
            </a:pPr>
            <a:r>
              <a:rPr sz="2800" u="heavy" spc="-10" dirty="0">
                <a:uFill>
                  <a:solidFill>
                    <a:srgbClr val="000000"/>
                  </a:solidFill>
                </a:uFill>
                <a:latin typeface="Trebuchet MS"/>
                <a:cs typeface="Trebuchet MS"/>
              </a:rPr>
              <a:t>Commercial </a:t>
            </a:r>
            <a:r>
              <a:rPr sz="2800" u="heavy" spc="-5" dirty="0">
                <a:uFill>
                  <a:solidFill>
                    <a:srgbClr val="000000"/>
                  </a:solidFill>
                </a:uFill>
                <a:latin typeface="Trebuchet MS"/>
                <a:cs typeface="Trebuchet MS"/>
              </a:rPr>
              <a:t>banks</a:t>
            </a:r>
            <a:r>
              <a:rPr sz="2800" spc="-5" dirty="0">
                <a:latin typeface="Trebuchet MS"/>
                <a:cs typeface="Trebuchet MS"/>
              </a:rPr>
              <a:t>- a bank </a:t>
            </a:r>
            <a:r>
              <a:rPr sz="2800" spc="-10" dirty="0">
                <a:latin typeface="Trebuchet MS"/>
                <a:cs typeface="Trebuchet MS"/>
              </a:rPr>
              <a:t>that </a:t>
            </a:r>
            <a:r>
              <a:rPr sz="2800" spc="-5" dirty="0">
                <a:latin typeface="Trebuchet MS"/>
                <a:cs typeface="Trebuchet MS"/>
              </a:rPr>
              <a:t>offers services  to </a:t>
            </a:r>
            <a:r>
              <a:rPr sz="2800" spc="-10" dirty="0">
                <a:latin typeface="Trebuchet MS"/>
                <a:cs typeface="Trebuchet MS"/>
              </a:rPr>
              <a:t>the </a:t>
            </a:r>
            <a:r>
              <a:rPr sz="2800" spc="-5" dirty="0">
                <a:latin typeface="Trebuchet MS"/>
                <a:cs typeface="Trebuchet MS"/>
              </a:rPr>
              <a:t>general </a:t>
            </a:r>
            <a:r>
              <a:rPr sz="2800" spc="-10" dirty="0">
                <a:latin typeface="Trebuchet MS"/>
                <a:cs typeface="Trebuchet MS"/>
              </a:rPr>
              <a:t>public, companies </a:t>
            </a:r>
            <a:r>
              <a:rPr sz="2800" spc="-5" dirty="0">
                <a:latin typeface="Trebuchet MS"/>
                <a:cs typeface="Trebuchet MS"/>
              </a:rPr>
              <a:t>&amp; </a:t>
            </a:r>
            <a:r>
              <a:rPr sz="2800" spc="-10" dirty="0">
                <a:latin typeface="Trebuchet MS"/>
                <a:cs typeface="Trebuchet MS"/>
              </a:rPr>
              <a:t>are the  </a:t>
            </a:r>
            <a:r>
              <a:rPr sz="2800" spc="-5" dirty="0">
                <a:latin typeface="Trebuchet MS"/>
                <a:cs typeface="Trebuchet MS"/>
              </a:rPr>
              <a:t>largest </a:t>
            </a:r>
            <a:r>
              <a:rPr sz="2800" spc="-10" dirty="0">
                <a:latin typeface="Trebuchet MS"/>
                <a:cs typeface="Trebuchet MS"/>
              </a:rPr>
              <a:t>mobilizers </a:t>
            </a:r>
            <a:r>
              <a:rPr sz="2800" spc="-5" dirty="0">
                <a:latin typeface="Trebuchet MS"/>
                <a:cs typeface="Trebuchet MS"/>
              </a:rPr>
              <a:t>of </a:t>
            </a:r>
            <a:r>
              <a:rPr sz="2800" spc="-10" dirty="0">
                <a:latin typeface="Trebuchet MS"/>
                <a:cs typeface="Trebuchet MS"/>
              </a:rPr>
              <a:t>savings </a:t>
            </a:r>
            <a:r>
              <a:rPr sz="2800" spc="-5" dirty="0">
                <a:latin typeface="Trebuchet MS"/>
                <a:cs typeface="Trebuchet MS"/>
              </a:rPr>
              <a:t>in </a:t>
            </a:r>
            <a:r>
              <a:rPr sz="2800" spc="-10" dirty="0">
                <a:latin typeface="Trebuchet MS"/>
                <a:cs typeface="Trebuchet MS"/>
              </a:rPr>
              <a:t>the</a:t>
            </a:r>
            <a:r>
              <a:rPr sz="2800" spc="60" dirty="0">
                <a:latin typeface="Trebuchet MS"/>
                <a:cs typeface="Trebuchet MS"/>
              </a:rPr>
              <a:t> </a:t>
            </a:r>
            <a:r>
              <a:rPr sz="2800" spc="-50" dirty="0">
                <a:latin typeface="Trebuchet MS"/>
                <a:cs typeface="Trebuchet MS"/>
              </a:rPr>
              <a:t>country.</a:t>
            </a:r>
            <a:endParaRPr sz="2800">
              <a:latin typeface="Trebuchet MS"/>
              <a:cs typeface="Trebuchet MS"/>
            </a:endParaRPr>
          </a:p>
          <a:p>
            <a:pPr marL="287020" marR="5080" indent="-274320">
              <a:lnSpc>
                <a:spcPct val="80000"/>
              </a:lnSpc>
              <a:spcBef>
                <a:spcPts val="620"/>
              </a:spcBef>
              <a:buClr>
                <a:srgbClr val="B03E9A"/>
              </a:buClr>
              <a:buSzPct val="73214"/>
              <a:buFont typeface="Wingdings"/>
              <a:buChar char=""/>
              <a:tabLst>
                <a:tab pos="286385" algn="l"/>
                <a:tab pos="287020" algn="l"/>
              </a:tabLst>
            </a:pPr>
            <a:r>
              <a:rPr sz="2800" u="heavy" spc="-10" dirty="0">
                <a:uFill>
                  <a:solidFill>
                    <a:srgbClr val="000000"/>
                  </a:solidFill>
                </a:uFill>
                <a:latin typeface="Trebuchet MS"/>
                <a:cs typeface="Trebuchet MS"/>
              </a:rPr>
              <a:t>Cooperative banks</a:t>
            </a:r>
            <a:r>
              <a:rPr sz="2800" spc="-10" dirty="0">
                <a:latin typeface="Trebuchet MS"/>
                <a:cs typeface="Trebuchet MS"/>
              </a:rPr>
              <a:t>- </a:t>
            </a:r>
            <a:r>
              <a:rPr sz="2800" spc="-5" dirty="0">
                <a:latin typeface="Trebuchet MS"/>
                <a:cs typeface="Trebuchet MS"/>
              </a:rPr>
              <a:t>A </a:t>
            </a:r>
            <a:r>
              <a:rPr sz="2800" spc="-10" dirty="0">
                <a:latin typeface="Trebuchet MS"/>
                <a:cs typeface="Trebuchet MS"/>
              </a:rPr>
              <a:t>bank that holds</a:t>
            </a:r>
            <a:r>
              <a:rPr sz="2800" spc="-185" dirty="0">
                <a:latin typeface="Trebuchet MS"/>
                <a:cs typeface="Trebuchet MS"/>
              </a:rPr>
              <a:t> </a:t>
            </a:r>
            <a:r>
              <a:rPr sz="2800" spc="-10" dirty="0">
                <a:latin typeface="Trebuchet MS"/>
                <a:cs typeface="Trebuchet MS"/>
              </a:rPr>
              <a:t>deposits,  makes </a:t>
            </a:r>
            <a:r>
              <a:rPr sz="2800" spc="-5" dirty="0">
                <a:latin typeface="Trebuchet MS"/>
                <a:cs typeface="Trebuchet MS"/>
              </a:rPr>
              <a:t>loans </a:t>
            </a:r>
            <a:r>
              <a:rPr sz="2800" spc="-10" dirty="0">
                <a:latin typeface="Trebuchet MS"/>
                <a:cs typeface="Trebuchet MS"/>
              </a:rPr>
              <a:t>and </a:t>
            </a:r>
            <a:r>
              <a:rPr sz="2800" spc="-5" dirty="0">
                <a:latin typeface="Trebuchet MS"/>
                <a:cs typeface="Trebuchet MS"/>
              </a:rPr>
              <a:t>provides other </a:t>
            </a:r>
            <a:r>
              <a:rPr sz="2800" spc="-10" dirty="0">
                <a:latin typeface="Trebuchet MS"/>
                <a:cs typeface="Trebuchet MS"/>
              </a:rPr>
              <a:t>financial  </a:t>
            </a:r>
            <a:r>
              <a:rPr sz="2800" spc="-5" dirty="0">
                <a:latin typeface="Trebuchet MS"/>
                <a:cs typeface="Trebuchet MS"/>
              </a:rPr>
              <a:t>services to </a:t>
            </a:r>
            <a:r>
              <a:rPr sz="2800" spc="-10" dirty="0">
                <a:latin typeface="Trebuchet MS"/>
                <a:cs typeface="Trebuchet MS"/>
              </a:rPr>
              <a:t>cooperatives and </a:t>
            </a:r>
            <a:r>
              <a:rPr sz="2800" spc="-5" dirty="0">
                <a:latin typeface="Trebuchet MS"/>
                <a:cs typeface="Trebuchet MS"/>
              </a:rPr>
              <a:t>member-owned  </a:t>
            </a:r>
            <a:r>
              <a:rPr sz="2800" spc="-10" dirty="0">
                <a:latin typeface="Trebuchet MS"/>
                <a:cs typeface="Trebuchet MS"/>
              </a:rPr>
              <a:t>organizations </a:t>
            </a:r>
            <a:r>
              <a:rPr sz="2800" spc="-5" dirty="0">
                <a:latin typeface="Trebuchet MS"/>
                <a:cs typeface="Trebuchet MS"/>
              </a:rPr>
              <a:t>&amp; are apex level </a:t>
            </a:r>
            <a:r>
              <a:rPr sz="2800" spc="-10" dirty="0">
                <a:latin typeface="Trebuchet MS"/>
                <a:cs typeface="Trebuchet MS"/>
              </a:rPr>
              <a:t>institutions </a:t>
            </a:r>
            <a:r>
              <a:rPr sz="2800" spc="-5" dirty="0">
                <a:latin typeface="Trebuchet MS"/>
                <a:cs typeface="Trebuchet MS"/>
              </a:rPr>
              <a:t>of  </a:t>
            </a:r>
            <a:r>
              <a:rPr sz="2800" spc="-10" dirty="0">
                <a:latin typeface="Trebuchet MS"/>
                <a:cs typeface="Trebuchet MS"/>
              </a:rPr>
              <a:t>the </a:t>
            </a:r>
            <a:r>
              <a:rPr sz="2800" spc="-5" dirty="0">
                <a:latin typeface="Trebuchet MS"/>
                <a:cs typeface="Trebuchet MS"/>
              </a:rPr>
              <a:t>state </a:t>
            </a:r>
            <a:r>
              <a:rPr sz="2800" spc="-10" dirty="0">
                <a:latin typeface="Trebuchet MS"/>
                <a:cs typeface="Trebuchet MS"/>
              </a:rPr>
              <a:t>cooperative credit</a:t>
            </a:r>
            <a:r>
              <a:rPr sz="2800" spc="85" dirty="0">
                <a:latin typeface="Trebuchet MS"/>
                <a:cs typeface="Trebuchet MS"/>
              </a:rPr>
              <a:t> </a:t>
            </a:r>
            <a:r>
              <a:rPr sz="2800" spc="-10" dirty="0">
                <a:latin typeface="Trebuchet MS"/>
                <a:cs typeface="Trebuchet MS"/>
              </a:rPr>
              <a:t>structure.</a:t>
            </a:r>
            <a:endParaRPr sz="2800">
              <a:latin typeface="Trebuchet MS"/>
              <a:cs typeface="Trebuchet MS"/>
            </a:endParaRPr>
          </a:p>
          <a:p>
            <a:pPr marL="287020" indent="-274320">
              <a:lnSpc>
                <a:spcPts val="2950"/>
              </a:lnSpc>
              <a:buClr>
                <a:srgbClr val="B03E9A"/>
              </a:buClr>
              <a:buSzPct val="73214"/>
              <a:buFont typeface="Wingdings"/>
              <a:buChar char=""/>
              <a:tabLst>
                <a:tab pos="286385" algn="l"/>
                <a:tab pos="287020" algn="l"/>
              </a:tabLst>
            </a:pPr>
            <a:r>
              <a:rPr sz="2800" u="heavy" spc="-20" dirty="0">
                <a:uFill>
                  <a:solidFill>
                    <a:srgbClr val="000000"/>
                  </a:solidFill>
                </a:uFill>
                <a:latin typeface="Trebuchet MS"/>
                <a:cs typeface="Trebuchet MS"/>
              </a:rPr>
              <a:t>Regional </a:t>
            </a:r>
            <a:r>
              <a:rPr sz="2800" u="heavy" spc="-5" dirty="0">
                <a:uFill>
                  <a:solidFill>
                    <a:srgbClr val="000000"/>
                  </a:solidFill>
                </a:uFill>
                <a:latin typeface="Trebuchet MS"/>
                <a:cs typeface="Trebuchet MS"/>
              </a:rPr>
              <a:t>rural </a:t>
            </a:r>
            <a:r>
              <a:rPr sz="2800" u="heavy" spc="-10" dirty="0">
                <a:uFill>
                  <a:solidFill>
                    <a:srgbClr val="000000"/>
                  </a:solidFill>
                </a:uFill>
                <a:latin typeface="Trebuchet MS"/>
                <a:cs typeface="Trebuchet MS"/>
              </a:rPr>
              <a:t>banks</a:t>
            </a:r>
            <a:r>
              <a:rPr sz="2800" spc="-10" dirty="0">
                <a:latin typeface="Trebuchet MS"/>
                <a:cs typeface="Trebuchet MS"/>
              </a:rPr>
              <a:t>- </a:t>
            </a:r>
            <a:r>
              <a:rPr sz="2800" spc="-5" dirty="0">
                <a:latin typeface="Trebuchet MS"/>
                <a:cs typeface="Trebuchet MS"/>
              </a:rPr>
              <a:t>to </a:t>
            </a:r>
            <a:r>
              <a:rPr sz="2800" spc="-10" dirty="0">
                <a:latin typeface="Trebuchet MS"/>
                <a:cs typeface="Trebuchet MS"/>
              </a:rPr>
              <a:t>serve</a:t>
            </a:r>
            <a:r>
              <a:rPr sz="2800" spc="35" dirty="0">
                <a:latin typeface="Trebuchet MS"/>
                <a:cs typeface="Trebuchet MS"/>
              </a:rPr>
              <a:t> </a:t>
            </a:r>
            <a:r>
              <a:rPr sz="2800" spc="-10" dirty="0">
                <a:latin typeface="Trebuchet MS"/>
                <a:cs typeface="Trebuchet MS"/>
              </a:rPr>
              <a:t>primarily</a:t>
            </a:r>
            <a:endParaRPr sz="2800">
              <a:latin typeface="Trebuchet MS"/>
              <a:cs typeface="Trebuchet MS"/>
            </a:endParaRPr>
          </a:p>
          <a:p>
            <a:pPr marL="287020" marR="45085">
              <a:lnSpc>
                <a:spcPct val="80000"/>
              </a:lnSpc>
              <a:spcBef>
                <a:spcPts val="335"/>
              </a:spcBef>
            </a:pPr>
            <a:r>
              <a:rPr sz="2800" spc="-10" dirty="0">
                <a:latin typeface="Trebuchet MS"/>
                <a:cs typeface="Trebuchet MS"/>
              </a:rPr>
              <a:t>the </a:t>
            </a:r>
            <a:r>
              <a:rPr sz="2800" spc="-5" dirty="0">
                <a:latin typeface="Trebuchet MS"/>
                <a:cs typeface="Trebuchet MS"/>
              </a:rPr>
              <a:t>rural </a:t>
            </a:r>
            <a:r>
              <a:rPr sz="2800" spc="-10" dirty="0">
                <a:latin typeface="Trebuchet MS"/>
                <a:cs typeface="Trebuchet MS"/>
              </a:rPr>
              <a:t>areas </a:t>
            </a:r>
            <a:r>
              <a:rPr sz="2800" spc="-5" dirty="0">
                <a:latin typeface="Trebuchet MS"/>
                <a:cs typeface="Trebuchet MS"/>
              </a:rPr>
              <a:t>of </a:t>
            </a:r>
            <a:r>
              <a:rPr sz="2800" spc="-10" dirty="0">
                <a:latin typeface="Trebuchet MS"/>
                <a:cs typeface="Trebuchet MS"/>
              </a:rPr>
              <a:t>India with basic banking and  financial </a:t>
            </a:r>
            <a:r>
              <a:rPr sz="2800" spc="-5" dirty="0">
                <a:latin typeface="Trebuchet MS"/>
                <a:cs typeface="Trebuchet MS"/>
              </a:rPr>
              <a:t>services &amp; are </a:t>
            </a:r>
            <a:r>
              <a:rPr sz="2800" spc="-10" dirty="0">
                <a:latin typeface="Trebuchet MS"/>
                <a:cs typeface="Trebuchet MS"/>
              </a:rPr>
              <a:t>allowed </a:t>
            </a:r>
            <a:r>
              <a:rPr sz="2800" spc="-5" dirty="0">
                <a:latin typeface="Trebuchet MS"/>
                <a:cs typeface="Trebuchet MS"/>
              </a:rPr>
              <a:t>to lend for  </a:t>
            </a:r>
            <a:r>
              <a:rPr sz="2800" spc="-10" dirty="0">
                <a:latin typeface="Trebuchet MS"/>
                <a:cs typeface="Trebuchet MS"/>
              </a:rPr>
              <a:t>financing.</a:t>
            </a:r>
            <a:endParaRPr sz="2800">
              <a:latin typeface="Trebuchet MS"/>
              <a:cs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28142" y="1025016"/>
            <a:ext cx="2935147"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257041" y="1294257"/>
            <a:ext cx="68707" cy="68960"/>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144901" y="1294257"/>
            <a:ext cx="68833" cy="6896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391408" y="1290447"/>
            <a:ext cx="72770" cy="7277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3032886" y="1294257"/>
            <a:ext cx="68706" cy="68960"/>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798826" y="1075436"/>
            <a:ext cx="150113" cy="232155"/>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864819" y="1074800"/>
            <a:ext cx="175247" cy="238633"/>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2459989" y="1030858"/>
            <a:ext cx="271145" cy="327025"/>
          </a:xfrm>
          <a:custGeom>
            <a:avLst/>
            <a:gdLst/>
            <a:ahLst/>
            <a:cxnLst/>
            <a:rect l="l" t="t" r="r" b="b"/>
            <a:pathLst>
              <a:path w="271144" h="327025">
                <a:moveTo>
                  <a:pt x="60198" y="0"/>
                </a:moveTo>
                <a:lnTo>
                  <a:pt x="270764" y="0"/>
                </a:lnTo>
                <a:lnTo>
                  <a:pt x="261112" y="50926"/>
                </a:lnTo>
                <a:lnTo>
                  <a:pt x="110490" y="50926"/>
                </a:lnTo>
                <a:lnTo>
                  <a:pt x="96901" y="126111"/>
                </a:lnTo>
                <a:lnTo>
                  <a:pt x="204978" y="126111"/>
                </a:lnTo>
                <a:lnTo>
                  <a:pt x="195707" y="174751"/>
                </a:lnTo>
                <a:lnTo>
                  <a:pt x="87757" y="174751"/>
                </a:lnTo>
                <a:lnTo>
                  <a:pt x="69468" y="276098"/>
                </a:lnTo>
                <a:lnTo>
                  <a:pt x="217678" y="276098"/>
                </a:lnTo>
                <a:lnTo>
                  <a:pt x="208026"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2176272" y="1030858"/>
            <a:ext cx="286385" cy="332740"/>
          </a:xfrm>
          <a:custGeom>
            <a:avLst/>
            <a:gdLst/>
            <a:ahLst/>
            <a:cxnLst/>
            <a:rect l="l" t="t" r="r" b="b"/>
            <a:pathLst>
              <a:path w="286385" h="332740">
                <a:moveTo>
                  <a:pt x="43560" y="0"/>
                </a:moveTo>
                <a:lnTo>
                  <a:pt x="103377" y="0"/>
                </a:lnTo>
                <a:lnTo>
                  <a:pt x="61594" y="222757"/>
                </a:lnTo>
                <a:lnTo>
                  <a:pt x="60959" y="226821"/>
                </a:lnTo>
                <a:lnTo>
                  <a:pt x="60578" y="231012"/>
                </a:lnTo>
                <a:lnTo>
                  <a:pt x="60578" y="235457"/>
                </a:lnTo>
                <a:lnTo>
                  <a:pt x="81569" y="274935"/>
                </a:lnTo>
                <a:lnTo>
                  <a:pt x="111251" y="281686"/>
                </a:lnTo>
                <a:lnTo>
                  <a:pt x="125567" y="280664"/>
                </a:lnTo>
                <a:lnTo>
                  <a:pt x="161035" y="265429"/>
                </a:lnTo>
                <a:lnTo>
                  <a:pt x="182610" y="233515"/>
                </a:lnTo>
                <a:lnTo>
                  <a:pt x="227075" y="0"/>
                </a:lnTo>
                <a:lnTo>
                  <a:pt x="286003" y="0"/>
                </a:lnTo>
                <a:lnTo>
                  <a:pt x="244220" y="226313"/>
                </a:lnTo>
                <a:lnTo>
                  <a:pt x="227837" y="271160"/>
                </a:lnTo>
                <a:lnTo>
                  <a:pt x="197357" y="304673"/>
                </a:lnTo>
                <a:lnTo>
                  <a:pt x="155368" y="325643"/>
                </a:lnTo>
                <a:lnTo>
                  <a:pt x="104520" y="332613"/>
                </a:lnTo>
                <a:lnTo>
                  <a:pt x="82466" y="331229"/>
                </a:lnTo>
                <a:lnTo>
                  <a:pt x="44834" y="320129"/>
                </a:lnTo>
                <a:lnTo>
                  <a:pt x="7318" y="283972"/>
                </a:lnTo>
                <a:lnTo>
                  <a:pt x="0" y="249174"/>
                </a:lnTo>
                <a:lnTo>
                  <a:pt x="164" y="243099"/>
                </a:lnTo>
                <a:lnTo>
                  <a:pt x="650" y="236870"/>
                </a:lnTo>
                <a:lnTo>
                  <a:pt x="1446" y="230475"/>
                </a:lnTo>
                <a:lnTo>
                  <a:pt x="2539" y="223900"/>
                </a:lnTo>
                <a:lnTo>
                  <a:pt x="4356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1858645" y="1030858"/>
            <a:ext cx="297815" cy="331470"/>
          </a:xfrm>
          <a:custGeom>
            <a:avLst/>
            <a:gdLst/>
            <a:ahLst/>
            <a:cxnLst/>
            <a:rect l="l" t="t" r="r" b="b"/>
            <a:pathLst>
              <a:path w="297814" h="331469">
                <a:moveTo>
                  <a:pt x="60071" y="0"/>
                </a:moveTo>
                <a:lnTo>
                  <a:pt x="86868" y="0"/>
                </a:lnTo>
                <a:lnTo>
                  <a:pt x="204978" y="202691"/>
                </a:lnTo>
                <a:lnTo>
                  <a:pt x="240537" y="0"/>
                </a:lnTo>
                <a:lnTo>
                  <a:pt x="297815" y="0"/>
                </a:lnTo>
                <a:lnTo>
                  <a:pt x="236855" y="331469"/>
                </a:lnTo>
                <a:lnTo>
                  <a:pt x="214375" y="331469"/>
                </a:lnTo>
                <a:lnTo>
                  <a:pt x="93853" y="120141"/>
                </a:lnTo>
                <a:lnTo>
                  <a:pt x="5765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1735835" y="1030858"/>
            <a:ext cx="118745" cy="327025"/>
          </a:xfrm>
          <a:custGeom>
            <a:avLst/>
            <a:gdLst/>
            <a:ahLst/>
            <a:cxnLst/>
            <a:rect l="l" t="t" r="r" b="b"/>
            <a:pathLst>
              <a:path w="118744" h="327025">
                <a:moveTo>
                  <a:pt x="59943" y="0"/>
                </a:moveTo>
                <a:lnTo>
                  <a:pt x="118490" y="0"/>
                </a:lnTo>
                <a:lnTo>
                  <a:pt x="58165" y="327025"/>
                </a:lnTo>
                <a:lnTo>
                  <a:pt x="0" y="327025"/>
                </a:lnTo>
                <a:lnTo>
                  <a:pt x="59943"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1451355" y="1030858"/>
            <a:ext cx="275590" cy="327025"/>
          </a:xfrm>
          <a:custGeom>
            <a:avLst/>
            <a:gdLst/>
            <a:ahLst/>
            <a:cxnLst/>
            <a:rect l="l" t="t" r="r" b="b"/>
            <a:pathLst>
              <a:path w="275589" h="327025">
                <a:moveTo>
                  <a:pt x="9271" y="0"/>
                </a:moveTo>
                <a:lnTo>
                  <a:pt x="275463" y="0"/>
                </a:lnTo>
                <a:lnTo>
                  <a:pt x="265811" y="50926"/>
                </a:lnTo>
                <a:lnTo>
                  <a:pt x="162687" y="50926"/>
                </a:lnTo>
                <a:lnTo>
                  <a:pt x="112268" y="327025"/>
                </a:lnTo>
                <a:lnTo>
                  <a:pt x="53466" y="327025"/>
                </a:lnTo>
                <a:lnTo>
                  <a:pt x="104012" y="50926"/>
                </a:lnTo>
                <a:lnTo>
                  <a:pt x="0" y="50926"/>
                </a:lnTo>
                <a:lnTo>
                  <a:pt x="92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1116507" y="1030858"/>
            <a:ext cx="297815" cy="331470"/>
          </a:xfrm>
          <a:custGeom>
            <a:avLst/>
            <a:gdLst/>
            <a:ahLst/>
            <a:cxnLst/>
            <a:rect l="l" t="t" r="r" b="b"/>
            <a:pathLst>
              <a:path w="297815" h="331469">
                <a:moveTo>
                  <a:pt x="60058" y="0"/>
                </a:moveTo>
                <a:lnTo>
                  <a:pt x="86842" y="0"/>
                </a:lnTo>
                <a:lnTo>
                  <a:pt x="204927" y="202691"/>
                </a:lnTo>
                <a:lnTo>
                  <a:pt x="240487" y="0"/>
                </a:lnTo>
                <a:lnTo>
                  <a:pt x="297764" y="0"/>
                </a:lnTo>
                <a:lnTo>
                  <a:pt x="236804" y="331469"/>
                </a:lnTo>
                <a:lnTo>
                  <a:pt x="214325" y="331469"/>
                </a:lnTo>
                <a:lnTo>
                  <a:pt x="93764" y="120141"/>
                </a:lnTo>
                <a:lnTo>
                  <a:pt x="57594"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731516" y="1025652"/>
            <a:ext cx="277495" cy="332740"/>
          </a:xfrm>
          <a:custGeom>
            <a:avLst/>
            <a:gdLst/>
            <a:ahLst/>
            <a:cxnLst/>
            <a:rect l="l" t="t" r="r" b="b"/>
            <a:pathLst>
              <a:path w="277494" h="332740">
                <a:moveTo>
                  <a:pt x="120776" y="0"/>
                </a:moveTo>
                <a:lnTo>
                  <a:pt x="187039" y="8556"/>
                </a:lnTo>
                <a:lnTo>
                  <a:pt x="236346" y="34162"/>
                </a:lnTo>
                <a:lnTo>
                  <a:pt x="267033" y="76009"/>
                </a:lnTo>
                <a:lnTo>
                  <a:pt x="277240" y="133096"/>
                </a:lnTo>
                <a:lnTo>
                  <a:pt x="273859" y="176242"/>
                </a:lnTo>
                <a:lnTo>
                  <a:pt x="263715" y="214804"/>
                </a:lnTo>
                <a:lnTo>
                  <a:pt x="223138" y="278130"/>
                </a:lnTo>
                <a:lnTo>
                  <a:pt x="160115" y="318706"/>
                </a:lnTo>
                <a:lnTo>
                  <a:pt x="121804" y="328850"/>
                </a:lnTo>
                <a:lnTo>
                  <a:pt x="78993" y="332232"/>
                </a:lnTo>
                <a:lnTo>
                  <a:pt x="0" y="332232"/>
                </a:lnTo>
                <a:lnTo>
                  <a:pt x="59562" y="5842"/>
                </a:lnTo>
                <a:lnTo>
                  <a:pt x="106229" y="377"/>
                </a:lnTo>
                <a:lnTo>
                  <a:pt x="120776"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28142" y="1025271"/>
            <a:ext cx="251460" cy="338455"/>
          </a:xfrm>
          <a:custGeom>
            <a:avLst/>
            <a:gdLst/>
            <a:ahLst/>
            <a:cxnLst/>
            <a:rect l="l" t="t" r="r" b="b"/>
            <a:pathLst>
              <a:path w="251459" h="338455">
                <a:moveTo>
                  <a:pt x="181051" y="0"/>
                </a:moveTo>
                <a:lnTo>
                  <a:pt x="200248" y="809"/>
                </a:lnTo>
                <a:lnTo>
                  <a:pt x="218332" y="3238"/>
                </a:lnTo>
                <a:lnTo>
                  <a:pt x="235300" y="7286"/>
                </a:lnTo>
                <a:lnTo>
                  <a:pt x="251155" y="12953"/>
                </a:lnTo>
                <a:lnTo>
                  <a:pt x="234861" y="68579"/>
                </a:lnTo>
                <a:lnTo>
                  <a:pt x="221785" y="60652"/>
                </a:lnTo>
                <a:lnTo>
                  <a:pt x="208011" y="54975"/>
                </a:lnTo>
                <a:lnTo>
                  <a:pt x="193539" y="51560"/>
                </a:lnTo>
                <a:lnTo>
                  <a:pt x="178371" y="50418"/>
                </a:lnTo>
                <a:lnTo>
                  <a:pt x="154273" y="53417"/>
                </a:lnTo>
                <a:lnTo>
                  <a:pt x="112140" y="77368"/>
                </a:lnTo>
                <a:lnTo>
                  <a:pt x="79207" y="122924"/>
                </a:lnTo>
                <a:lnTo>
                  <a:pt x="62185" y="175986"/>
                </a:lnTo>
                <a:lnTo>
                  <a:pt x="60058" y="204469"/>
                </a:lnTo>
                <a:lnTo>
                  <a:pt x="61215" y="222378"/>
                </a:lnTo>
                <a:lnTo>
                  <a:pt x="78587" y="264794"/>
                </a:lnTo>
                <a:lnTo>
                  <a:pt x="114538" y="285869"/>
                </a:lnTo>
                <a:lnTo>
                  <a:pt x="130149" y="287274"/>
                </a:lnTo>
                <a:lnTo>
                  <a:pt x="154445" y="285533"/>
                </a:lnTo>
                <a:lnTo>
                  <a:pt x="175975" y="280304"/>
                </a:lnTo>
                <a:lnTo>
                  <a:pt x="194741" y="271575"/>
                </a:lnTo>
                <a:lnTo>
                  <a:pt x="210743" y="259333"/>
                </a:lnTo>
                <a:lnTo>
                  <a:pt x="209626" y="310514"/>
                </a:lnTo>
                <a:lnTo>
                  <a:pt x="192033" y="322609"/>
                </a:lnTo>
                <a:lnTo>
                  <a:pt x="170953" y="331263"/>
                </a:lnTo>
                <a:lnTo>
                  <a:pt x="146384" y="336464"/>
                </a:lnTo>
                <a:lnTo>
                  <a:pt x="118325" y="338200"/>
                </a:lnTo>
                <a:lnTo>
                  <a:pt x="93044" y="336012"/>
                </a:lnTo>
                <a:lnTo>
                  <a:pt x="50181" y="318537"/>
                </a:lnTo>
                <a:lnTo>
                  <a:pt x="18339" y="284462"/>
                </a:lnTo>
                <a:lnTo>
                  <a:pt x="2038" y="239071"/>
                </a:lnTo>
                <a:lnTo>
                  <a:pt x="0" y="212470"/>
                </a:lnTo>
                <a:lnTo>
                  <a:pt x="3133" y="169225"/>
                </a:lnTo>
                <a:lnTo>
                  <a:pt x="12533" y="129587"/>
                </a:lnTo>
                <a:lnTo>
                  <a:pt x="28198" y="93545"/>
                </a:lnTo>
                <a:lnTo>
                  <a:pt x="50126" y="61087"/>
                </a:lnTo>
                <a:lnTo>
                  <a:pt x="107911" y="15255"/>
                </a:lnTo>
                <a:lnTo>
                  <a:pt x="142563" y="3811"/>
                </a:lnTo>
                <a:lnTo>
                  <a:pt x="181051"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805433" y="1025016"/>
            <a:ext cx="294005" cy="338455"/>
          </a:xfrm>
          <a:custGeom>
            <a:avLst/>
            <a:gdLst/>
            <a:ahLst/>
            <a:cxnLst/>
            <a:rect l="l" t="t" r="r" b="b"/>
            <a:pathLst>
              <a:path w="294005" h="338455">
                <a:moveTo>
                  <a:pt x="171678" y="0"/>
                </a:moveTo>
                <a:lnTo>
                  <a:pt x="223637" y="7794"/>
                </a:lnTo>
                <a:lnTo>
                  <a:pt x="262089" y="31115"/>
                </a:lnTo>
                <a:lnTo>
                  <a:pt x="285864" y="69246"/>
                </a:lnTo>
                <a:lnTo>
                  <a:pt x="293789" y="121285"/>
                </a:lnTo>
                <a:lnTo>
                  <a:pt x="290748" y="167312"/>
                </a:lnTo>
                <a:lnTo>
                  <a:pt x="281624" y="208803"/>
                </a:lnTo>
                <a:lnTo>
                  <a:pt x="266416" y="245746"/>
                </a:lnTo>
                <a:lnTo>
                  <a:pt x="245122" y="278130"/>
                </a:lnTo>
                <a:lnTo>
                  <a:pt x="187467" y="323389"/>
                </a:lnTo>
                <a:lnTo>
                  <a:pt x="111848" y="338455"/>
                </a:lnTo>
                <a:lnTo>
                  <a:pt x="87312" y="336266"/>
                </a:lnTo>
                <a:lnTo>
                  <a:pt x="46401" y="318791"/>
                </a:lnTo>
                <a:lnTo>
                  <a:pt x="16887" y="284620"/>
                </a:lnTo>
                <a:lnTo>
                  <a:pt x="1876" y="238468"/>
                </a:lnTo>
                <a:lnTo>
                  <a:pt x="0" y="211200"/>
                </a:lnTo>
                <a:lnTo>
                  <a:pt x="2978" y="169150"/>
                </a:lnTo>
                <a:lnTo>
                  <a:pt x="11915" y="130254"/>
                </a:lnTo>
                <a:lnTo>
                  <a:pt x="26810" y="94525"/>
                </a:lnTo>
                <a:lnTo>
                  <a:pt x="47663" y="61975"/>
                </a:lnTo>
                <a:lnTo>
                  <a:pt x="102498" y="15509"/>
                </a:lnTo>
                <a:lnTo>
                  <a:pt x="171678" y="0"/>
                </a:lnTo>
                <a:close/>
              </a:path>
            </a:pathLst>
          </a:custGeom>
          <a:ln w="3175">
            <a:solidFill>
              <a:srgbClr val="58134A"/>
            </a:solidFill>
          </a:ln>
        </p:spPr>
        <p:txBody>
          <a:bodyPr wrap="square" lIns="0" tIns="0" rIns="0" bIns="0" rtlCol="0"/>
          <a:lstStyle/>
          <a:p>
            <a:endParaRPr/>
          </a:p>
        </p:txBody>
      </p:sp>
      <p:sp>
        <p:nvSpPr>
          <p:cNvPr id="18" name="object 18"/>
          <p:cNvSpPr txBox="1"/>
          <p:nvPr/>
        </p:nvSpPr>
        <p:spPr>
          <a:xfrm>
            <a:off x="78739" y="1589659"/>
            <a:ext cx="7923530" cy="4829175"/>
          </a:xfrm>
          <a:prstGeom prst="rect">
            <a:avLst/>
          </a:prstGeom>
        </p:spPr>
        <p:txBody>
          <a:bodyPr vert="horz" wrap="square" lIns="0" tIns="54610" rIns="0" bIns="0" rtlCol="0">
            <a:spAutoFit/>
          </a:bodyPr>
          <a:lstStyle/>
          <a:p>
            <a:pPr marL="287020" marR="10160" indent="-274320">
              <a:lnSpc>
                <a:spcPct val="90000"/>
              </a:lnSpc>
              <a:spcBef>
                <a:spcPts val="430"/>
              </a:spcBef>
              <a:buClr>
                <a:srgbClr val="B03E9A"/>
              </a:buClr>
              <a:buSzPct val="73214"/>
              <a:buFont typeface="Wingdings"/>
              <a:buChar char=""/>
              <a:tabLst>
                <a:tab pos="286385" algn="l"/>
                <a:tab pos="287020" algn="l"/>
              </a:tabLst>
            </a:pPr>
            <a:r>
              <a:rPr sz="2800" u="heavy" spc="-5" dirty="0">
                <a:uFill>
                  <a:solidFill>
                    <a:srgbClr val="000000"/>
                  </a:solidFill>
                </a:uFill>
                <a:latin typeface="Trebuchet MS"/>
                <a:cs typeface="Trebuchet MS"/>
              </a:rPr>
              <a:t>Agriculture </a:t>
            </a:r>
            <a:r>
              <a:rPr sz="2800" u="heavy" spc="-10" dirty="0">
                <a:uFill>
                  <a:solidFill>
                    <a:srgbClr val="000000"/>
                  </a:solidFill>
                </a:uFill>
                <a:latin typeface="Trebuchet MS"/>
                <a:cs typeface="Trebuchet MS"/>
              </a:rPr>
              <a:t>and </a:t>
            </a:r>
            <a:r>
              <a:rPr sz="2800" u="heavy" spc="-5" dirty="0">
                <a:uFill>
                  <a:solidFill>
                    <a:srgbClr val="000000"/>
                  </a:solidFill>
                </a:uFill>
                <a:latin typeface="Trebuchet MS"/>
                <a:cs typeface="Trebuchet MS"/>
              </a:rPr>
              <a:t>rural </a:t>
            </a:r>
            <a:r>
              <a:rPr sz="2800" u="heavy" spc="-10" dirty="0">
                <a:uFill>
                  <a:solidFill>
                    <a:srgbClr val="000000"/>
                  </a:solidFill>
                </a:uFill>
                <a:latin typeface="Trebuchet MS"/>
                <a:cs typeface="Trebuchet MS"/>
              </a:rPr>
              <a:t>development </a:t>
            </a:r>
            <a:r>
              <a:rPr sz="2800" u="heavy" spc="-5" dirty="0">
                <a:uFill>
                  <a:solidFill>
                    <a:srgbClr val="000000"/>
                  </a:solidFill>
                </a:uFill>
                <a:latin typeface="Trebuchet MS"/>
                <a:cs typeface="Trebuchet MS"/>
              </a:rPr>
              <a:t>banks</a:t>
            </a:r>
            <a:r>
              <a:rPr sz="2800" spc="-5" dirty="0">
                <a:latin typeface="Trebuchet MS"/>
                <a:cs typeface="Trebuchet MS"/>
              </a:rPr>
              <a:t>- </a:t>
            </a:r>
            <a:r>
              <a:rPr sz="2800" spc="-10" dirty="0">
                <a:latin typeface="Trebuchet MS"/>
                <a:cs typeface="Trebuchet MS"/>
              </a:rPr>
              <a:t>these  are term </a:t>
            </a:r>
            <a:r>
              <a:rPr sz="2800" spc="-5" dirty="0">
                <a:latin typeface="Trebuchet MS"/>
                <a:cs typeface="Trebuchet MS"/>
              </a:rPr>
              <a:t>lending </a:t>
            </a:r>
            <a:r>
              <a:rPr sz="2800" spc="-10" dirty="0">
                <a:latin typeface="Trebuchet MS"/>
                <a:cs typeface="Trebuchet MS"/>
              </a:rPr>
              <a:t>institutions </a:t>
            </a:r>
            <a:r>
              <a:rPr sz="2800" spc="-5" dirty="0">
                <a:latin typeface="Trebuchet MS"/>
                <a:cs typeface="Trebuchet MS"/>
              </a:rPr>
              <a:t>operating  </a:t>
            </a:r>
            <a:r>
              <a:rPr sz="2800" spc="-10" dirty="0">
                <a:latin typeface="Trebuchet MS"/>
                <a:cs typeface="Trebuchet MS"/>
              </a:rPr>
              <a:t>exclusively </a:t>
            </a:r>
            <a:r>
              <a:rPr sz="2800" spc="-5" dirty="0">
                <a:latin typeface="Trebuchet MS"/>
                <a:cs typeface="Trebuchet MS"/>
              </a:rPr>
              <a:t>in </a:t>
            </a:r>
            <a:r>
              <a:rPr sz="2800" spc="-10" dirty="0">
                <a:latin typeface="Trebuchet MS"/>
                <a:cs typeface="Trebuchet MS"/>
              </a:rPr>
              <a:t>the </a:t>
            </a:r>
            <a:r>
              <a:rPr sz="2800" spc="-5" dirty="0">
                <a:latin typeface="Trebuchet MS"/>
                <a:cs typeface="Trebuchet MS"/>
              </a:rPr>
              <a:t>rural sector &amp; </a:t>
            </a:r>
            <a:r>
              <a:rPr sz="2800" spc="-10" dirty="0">
                <a:latin typeface="Trebuchet MS"/>
                <a:cs typeface="Trebuchet MS"/>
              </a:rPr>
              <a:t>reaches </a:t>
            </a:r>
            <a:r>
              <a:rPr sz="2800" spc="-5" dirty="0">
                <a:latin typeface="Trebuchet MS"/>
                <a:cs typeface="Trebuchet MS"/>
              </a:rPr>
              <a:t>out </a:t>
            </a:r>
            <a:r>
              <a:rPr sz="2800" spc="-10" dirty="0">
                <a:latin typeface="Trebuchet MS"/>
                <a:cs typeface="Trebuchet MS"/>
              </a:rPr>
              <a:t>to  </a:t>
            </a:r>
            <a:r>
              <a:rPr sz="2800" spc="-5" dirty="0">
                <a:latin typeface="Trebuchet MS"/>
                <a:cs typeface="Trebuchet MS"/>
              </a:rPr>
              <a:t>allied </a:t>
            </a:r>
            <a:r>
              <a:rPr sz="2800" spc="-10" dirty="0">
                <a:latin typeface="Trebuchet MS"/>
                <a:cs typeface="Trebuchet MS"/>
              </a:rPr>
              <a:t>economies and supports </a:t>
            </a:r>
            <a:r>
              <a:rPr sz="2800" spc="-5" dirty="0">
                <a:latin typeface="Trebuchet MS"/>
                <a:cs typeface="Trebuchet MS"/>
              </a:rPr>
              <a:t>&amp; </a:t>
            </a:r>
            <a:r>
              <a:rPr sz="2800" spc="-10" dirty="0">
                <a:latin typeface="Trebuchet MS"/>
                <a:cs typeface="Trebuchet MS"/>
              </a:rPr>
              <a:t>promotes an  integrated</a:t>
            </a:r>
            <a:r>
              <a:rPr sz="2800" spc="20" dirty="0">
                <a:latin typeface="Trebuchet MS"/>
                <a:cs typeface="Trebuchet MS"/>
              </a:rPr>
              <a:t> </a:t>
            </a:r>
            <a:r>
              <a:rPr sz="2800" spc="-10" dirty="0">
                <a:latin typeface="Trebuchet MS"/>
                <a:cs typeface="Trebuchet MS"/>
              </a:rPr>
              <a:t>development.</a:t>
            </a:r>
            <a:endParaRPr sz="2800">
              <a:latin typeface="Trebuchet MS"/>
              <a:cs typeface="Trebuchet MS"/>
            </a:endParaRPr>
          </a:p>
          <a:p>
            <a:pPr marL="287020" marR="95250" indent="-274320">
              <a:lnSpc>
                <a:spcPts val="3020"/>
              </a:lnSpc>
              <a:spcBef>
                <a:spcPts val="650"/>
              </a:spcBef>
              <a:buClr>
                <a:srgbClr val="B03E9A"/>
              </a:buClr>
              <a:buSzPct val="73214"/>
              <a:buFont typeface="Wingdings"/>
              <a:buChar char=""/>
              <a:tabLst>
                <a:tab pos="286385" algn="l"/>
                <a:tab pos="287020" algn="l"/>
              </a:tabLst>
            </a:pPr>
            <a:r>
              <a:rPr sz="2800" u="heavy" spc="-10" dirty="0">
                <a:uFill>
                  <a:solidFill>
                    <a:srgbClr val="000000"/>
                  </a:solidFill>
                </a:uFill>
                <a:latin typeface="Trebuchet MS"/>
                <a:cs typeface="Trebuchet MS"/>
              </a:rPr>
              <a:t>Housing finance companies</a:t>
            </a:r>
            <a:r>
              <a:rPr sz="2800" spc="-10" dirty="0">
                <a:latin typeface="Trebuchet MS"/>
                <a:cs typeface="Trebuchet MS"/>
              </a:rPr>
              <a:t>- these are non  banking financial companies which should </a:t>
            </a:r>
            <a:r>
              <a:rPr sz="2800" spc="-5" dirty="0">
                <a:latin typeface="Trebuchet MS"/>
                <a:cs typeface="Trebuchet MS"/>
              </a:rPr>
              <a:t>form  a </a:t>
            </a:r>
            <a:r>
              <a:rPr sz="2800" spc="-10" dirty="0">
                <a:latin typeface="Trebuchet MS"/>
                <a:cs typeface="Trebuchet MS"/>
              </a:rPr>
              <a:t>major </a:t>
            </a:r>
            <a:r>
              <a:rPr sz="2800" spc="-5" dirty="0">
                <a:latin typeface="Trebuchet MS"/>
                <a:cs typeface="Trebuchet MS"/>
              </a:rPr>
              <a:t>share of the </a:t>
            </a:r>
            <a:r>
              <a:rPr sz="2800" spc="-30" dirty="0">
                <a:latin typeface="Trebuchet MS"/>
                <a:cs typeface="Trebuchet MS"/>
              </a:rPr>
              <a:t>company’s</a:t>
            </a:r>
            <a:r>
              <a:rPr sz="2800" spc="30" dirty="0">
                <a:latin typeface="Trebuchet MS"/>
                <a:cs typeface="Trebuchet MS"/>
              </a:rPr>
              <a:t> </a:t>
            </a:r>
            <a:r>
              <a:rPr sz="2800" spc="-10" dirty="0">
                <a:latin typeface="Trebuchet MS"/>
                <a:cs typeface="Trebuchet MS"/>
              </a:rPr>
              <a:t>assets</a:t>
            </a:r>
            <a:endParaRPr sz="2800">
              <a:latin typeface="Trebuchet MS"/>
              <a:cs typeface="Trebuchet MS"/>
            </a:endParaRPr>
          </a:p>
          <a:p>
            <a:pPr marL="287020" marR="5080" indent="-274320">
              <a:lnSpc>
                <a:spcPts val="3020"/>
              </a:lnSpc>
              <a:spcBef>
                <a:spcPts val="615"/>
              </a:spcBef>
              <a:buClr>
                <a:srgbClr val="B03E9A"/>
              </a:buClr>
              <a:buSzPct val="73214"/>
              <a:buFont typeface="Wingdings"/>
              <a:buChar char=""/>
              <a:tabLst>
                <a:tab pos="286385" algn="l"/>
                <a:tab pos="287020" algn="l"/>
              </a:tabLst>
            </a:pPr>
            <a:r>
              <a:rPr sz="2800" u="heavy" spc="-10" dirty="0">
                <a:uFill>
                  <a:solidFill>
                    <a:srgbClr val="000000"/>
                  </a:solidFill>
                </a:uFill>
                <a:latin typeface="Trebuchet MS"/>
                <a:cs typeface="Trebuchet MS"/>
              </a:rPr>
              <a:t>Cooperative housing finance societies</a:t>
            </a:r>
            <a:r>
              <a:rPr sz="2800" spc="-10" dirty="0">
                <a:latin typeface="Trebuchet MS"/>
                <a:cs typeface="Trebuchet MS"/>
              </a:rPr>
              <a:t>-these are  specialized housing finance which </a:t>
            </a:r>
            <a:r>
              <a:rPr sz="2800" spc="-5" dirty="0">
                <a:latin typeface="Trebuchet MS"/>
                <a:cs typeface="Trebuchet MS"/>
              </a:rPr>
              <a:t>is </a:t>
            </a:r>
            <a:r>
              <a:rPr sz="2800" spc="-10" dirty="0">
                <a:latin typeface="Trebuchet MS"/>
                <a:cs typeface="Trebuchet MS"/>
              </a:rPr>
              <a:t>used to  </a:t>
            </a:r>
            <a:r>
              <a:rPr sz="2800" spc="-5" dirty="0">
                <a:latin typeface="Trebuchet MS"/>
                <a:cs typeface="Trebuchet MS"/>
              </a:rPr>
              <a:t>support </a:t>
            </a:r>
            <a:r>
              <a:rPr sz="2800" spc="-10" dirty="0">
                <a:latin typeface="Trebuchet MS"/>
                <a:cs typeface="Trebuchet MS"/>
              </a:rPr>
              <a:t>and help the housing needs </a:t>
            </a:r>
            <a:r>
              <a:rPr sz="2800" spc="-5" dirty="0">
                <a:latin typeface="Trebuchet MS"/>
                <a:cs typeface="Trebuchet MS"/>
              </a:rPr>
              <a:t>of  </a:t>
            </a:r>
            <a:r>
              <a:rPr sz="2800" spc="-10" dirty="0">
                <a:latin typeface="Trebuchet MS"/>
                <a:cs typeface="Trebuchet MS"/>
              </a:rPr>
              <a:t>community </a:t>
            </a:r>
            <a:r>
              <a:rPr sz="2800" spc="-5" dirty="0">
                <a:latin typeface="Trebuchet MS"/>
                <a:cs typeface="Trebuchet MS"/>
              </a:rPr>
              <a:t>at</a:t>
            </a:r>
            <a:r>
              <a:rPr sz="2800" spc="15" dirty="0">
                <a:latin typeface="Trebuchet MS"/>
                <a:cs typeface="Trebuchet MS"/>
              </a:rPr>
              <a:t> </a:t>
            </a:r>
            <a:r>
              <a:rPr sz="2800" spc="-5" dirty="0">
                <a:latin typeface="Trebuchet MS"/>
                <a:cs typeface="Trebuchet MS"/>
              </a:rPr>
              <a:t>large.</a:t>
            </a:r>
            <a:endParaRPr sz="2800">
              <a:latin typeface="Trebuchet MS"/>
              <a:cs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04800"/>
            <a:ext cx="5346700" cy="635000"/>
          </a:xfrm>
        </p:spPr>
        <p:txBody>
          <a:bodyPr/>
          <a:lstStyle/>
          <a:p>
            <a:r>
              <a:rPr lang="en-US" dirty="0"/>
              <a:t>Objectives of HUDCO</a:t>
            </a:r>
          </a:p>
        </p:txBody>
      </p:sp>
      <p:sp>
        <p:nvSpPr>
          <p:cNvPr id="3" name="Text Placeholder 2"/>
          <p:cNvSpPr>
            <a:spLocks noGrp="1"/>
          </p:cNvSpPr>
          <p:nvPr>
            <p:ph type="body" idx="1"/>
          </p:nvPr>
        </p:nvSpPr>
        <p:spPr>
          <a:xfrm>
            <a:off x="304800" y="1219200"/>
            <a:ext cx="7543800" cy="5401479"/>
          </a:xfrm>
        </p:spPr>
        <p:txBody>
          <a:bodyPr/>
          <a:lstStyle/>
          <a:p>
            <a:pPr marL="287020" marR="6985" indent="-274320" algn="just">
              <a:spcBef>
                <a:spcPts val="740"/>
              </a:spcBef>
              <a:buClr>
                <a:srgbClr val="B03E9A"/>
              </a:buClr>
              <a:buSzPct val="73214"/>
              <a:buFont typeface="Wingdings 2"/>
              <a:buChar char=""/>
              <a:tabLst>
                <a:tab pos="287020" algn="l"/>
              </a:tabLst>
            </a:pPr>
            <a:r>
              <a:rPr lang="en-US" sz="2400" spc="-25" dirty="0">
                <a:latin typeface="Trebuchet MS"/>
                <a:cs typeface="Trebuchet MS"/>
              </a:rPr>
              <a:t>Provide </a:t>
            </a:r>
            <a:r>
              <a:rPr lang="en-US" sz="2400" b="1" dirty="0">
                <a:latin typeface="Trebuchet MS"/>
                <a:cs typeface="Trebuchet MS"/>
              </a:rPr>
              <a:t>long </a:t>
            </a:r>
            <a:r>
              <a:rPr lang="en-US" sz="2400" b="1" spc="-10" dirty="0">
                <a:latin typeface="Trebuchet MS"/>
                <a:cs typeface="Trebuchet MS"/>
              </a:rPr>
              <a:t>term </a:t>
            </a:r>
            <a:r>
              <a:rPr lang="en-US" sz="2400" b="1" spc="-5" dirty="0">
                <a:latin typeface="Trebuchet MS"/>
                <a:cs typeface="Trebuchet MS"/>
              </a:rPr>
              <a:t>finance </a:t>
            </a:r>
            <a:r>
              <a:rPr lang="en-US" sz="2400" spc="-5" dirty="0">
                <a:latin typeface="Trebuchet MS"/>
                <a:cs typeface="Trebuchet MS"/>
              </a:rPr>
              <a:t>for </a:t>
            </a:r>
            <a:r>
              <a:rPr lang="en-US" sz="2400" spc="-10" dirty="0">
                <a:latin typeface="Trebuchet MS"/>
                <a:cs typeface="Trebuchet MS"/>
              </a:rPr>
              <a:t>construction of  house </a:t>
            </a:r>
            <a:r>
              <a:rPr lang="en-US" sz="2400" spc="-5" dirty="0">
                <a:latin typeface="Trebuchet MS"/>
                <a:cs typeface="Trebuchet MS"/>
              </a:rPr>
              <a:t>for residential purpose </a:t>
            </a:r>
            <a:r>
              <a:rPr lang="en-US" sz="2400" spc="-10" dirty="0">
                <a:latin typeface="Trebuchet MS"/>
                <a:cs typeface="Trebuchet MS"/>
              </a:rPr>
              <a:t>in </a:t>
            </a:r>
            <a:r>
              <a:rPr lang="en-US" sz="2400" spc="-5" dirty="0">
                <a:latin typeface="Trebuchet MS"/>
                <a:cs typeface="Trebuchet MS"/>
              </a:rPr>
              <a:t>urban &amp; rural  </a:t>
            </a:r>
            <a:r>
              <a:rPr lang="en-US" sz="2400" spc="-10" dirty="0">
                <a:latin typeface="Trebuchet MS"/>
                <a:cs typeface="Trebuchet MS"/>
              </a:rPr>
              <a:t>areas.</a:t>
            </a:r>
            <a:endParaRPr lang="en-US" sz="2400" dirty="0">
              <a:latin typeface="Trebuchet MS"/>
              <a:cs typeface="Trebuchet MS"/>
            </a:endParaRPr>
          </a:p>
          <a:p>
            <a:pPr marL="287020" marR="5715" indent="-274320" algn="just">
              <a:spcBef>
                <a:spcPts val="625"/>
              </a:spcBef>
              <a:buClr>
                <a:srgbClr val="B03E9A"/>
              </a:buClr>
              <a:buSzPct val="73214"/>
              <a:buFont typeface="Wingdings 2"/>
              <a:buChar char=""/>
              <a:tabLst>
                <a:tab pos="287020" algn="l"/>
              </a:tabLst>
            </a:pPr>
            <a:r>
              <a:rPr lang="en-US" sz="2400" spc="-180" dirty="0">
                <a:latin typeface="Trebuchet MS"/>
                <a:cs typeface="Trebuchet MS"/>
              </a:rPr>
              <a:t>To </a:t>
            </a:r>
            <a:r>
              <a:rPr lang="en-US" sz="2400" b="1" spc="-5" dirty="0">
                <a:latin typeface="Trebuchet MS"/>
                <a:cs typeface="Trebuchet MS"/>
              </a:rPr>
              <a:t>subscribe to debentures &amp; bonds </a:t>
            </a:r>
            <a:r>
              <a:rPr lang="en-US" sz="2400" spc="-10" dirty="0">
                <a:latin typeface="Trebuchet MS"/>
                <a:cs typeface="Trebuchet MS"/>
              </a:rPr>
              <a:t>issued </a:t>
            </a:r>
            <a:r>
              <a:rPr lang="en-US" sz="2400" spc="-5" dirty="0">
                <a:latin typeface="Trebuchet MS"/>
                <a:cs typeface="Trebuchet MS"/>
              </a:rPr>
              <a:t>by  </a:t>
            </a:r>
            <a:r>
              <a:rPr lang="en-US" sz="2400" spc="-10" dirty="0">
                <a:latin typeface="Trebuchet MS"/>
                <a:cs typeface="Trebuchet MS"/>
              </a:rPr>
              <a:t>the </a:t>
            </a:r>
            <a:r>
              <a:rPr lang="en-US" sz="2400" spc="-5" dirty="0">
                <a:latin typeface="Trebuchet MS"/>
                <a:cs typeface="Trebuchet MS"/>
              </a:rPr>
              <a:t>state </a:t>
            </a:r>
            <a:r>
              <a:rPr lang="en-US" sz="2400" spc="-10" dirty="0">
                <a:latin typeface="Trebuchet MS"/>
                <a:cs typeface="Trebuchet MS"/>
              </a:rPr>
              <a:t>housing </a:t>
            </a:r>
            <a:r>
              <a:rPr lang="en-US" sz="2400" spc="-5" dirty="0">
                <a:latin typeface="Trebuchet MS"/>
                <a:cs typeface="Trebuchet MS"/>
              </a:rPr>
              <a:t>&amp; </a:t>
            </a:r>
            <a:r>
              <a:rPr lang="en-US" sz="2400" spc="-10" dirty="0">
                <a:latin typeface="Trebuchet MS"/>
                <a:cs typeface="Trebuchet MS"/>
              </a:rPr>
              <a:t>urban development </a:t>
            </a:r>
            <a:r>
              <a:rPr lang="en-US" sz="2400" spc="-5" dirty="0">
                <a:latin typeface="Trebuchet MS"/>
                <a:cs typeface="Trebuchet MS"/>
              </a:rPr>
              <a:t>boards,  trusts, </a:t>
            </a:r>
            <a:r>
              <a:rPr lang="en-US" sz="2400" spc="-10" dirty="0">
                <a:latin typeface="Trebuchet MS"/>
                <a:cs typeface="Trebuchet MS"/>
              </a:rPr>
              <a:t>authorities </a:t>
            </a:r>
            <a:r>
              <a:rPr lang="en-US" sz="2400" spc="-5" dirty="0">
                <a:latin typeface="Trebuchet MS"/>
                <a:cs typeface="Trebuchet MS"/>
              </a:rPr>
              <a:t>etc especially for </a:t>
            </a:r>
            <a:r>
              <a:rPr lang="en-US" sz="2400" spc="-10" dirty="0">
                <a:latin typeface="Trebuchet MS"/>
                <a:cs typeface="Trebuchet MS"/>
              </a:rPr>
              <a:t>the  purpose </a:t>
            </a:r>
            <a:r>
              <a:rPr lang="en-US" sz="2400" spc="-5" dirty="0">
                <a:latin typeface="Trebuchet MS"/>
                <a:cs typeface="Trebuchet MS"/>
              </a:rPr>
              <a:t>of</a:t>
            </a:r>
            <a:r>
              <a:rPr lang="en-US" sz="2400" spc="10" dirty="0">
                <a:latin typeface="Trebuchet MS"/>
                <a:cs typeface="Trebuchet MS"/>
              </a:rPr>
              <a:t> </a:t>
            </a:r>
            <a:r>
              <a:rPr lang="en-US" sz="2400" spc="-10" dirty="0">
                <a:latin typeface="Trebuchet MS"/>
                <a:cs typeface="Trebuchet MS"/>
              </a:rPr>
              <a:t>housing.</a:t>
            </a:r>
            <a:endParaRPr lang="en-US" sz="2400" dirty="0">
              <a:latin typeface="Trebuchet MS"/>
              <a:cs typeface="Trebuchet MS"/>
            </a:endParaRPr>
          </a:p>
          <a:p>
            <a:pPr marL="287020" marR="5080" indent="-274320" algn="just">
              <a:spcBef>
                <a:spcPts val="600"/>
              </a:spcBef>
              <a:buClr>
                <a:srgbClr val="B03E9A"/>
              </a:buClr>
              <a:buSzPct val="73214"/>
              <a:buFont typeface="Wingdings 2"/>
              <a:buChar char=""/>
              <a:tabLst>
                <a:tab pos="287020" algn="l"/>
              </a:tabLst>
            </a:pPr>
            <a:r>
              <a:rPr lang="en-US" sz="2400" spc="-180" dirty="0">
                <a:latin typeface="Trebuchet MS"/>
                <a:cs typeface="Trebuchet MS"/>
              </a:rPr>
              <a:t>To </a:t>
            </a:r>
            <a:r>
              <a:rPr lang="en-US" sz="2400" spc="-10" dirty="0">
                <a:latin typeface="Trebuchet MS"/>
                <a:cs typeface="Trebuchet MS"/>
              </a:rPr>
              <a:t>administrate </a:t>
            </a:r>
            <a:r>
              <a:rPr lang="en-US" sz="2400" b="1" spc="-5" dirty="0">
                <a:latin typeface="Trebuchet MS"/>
                <a:cs typeface="Trebuchet MS"/>
              </a:rPr>
              <a:t>the </a:t>
            </a:r>
            <a:r>
              <a:rPr lang="en-US" sz="2400" b="1" dirty="0">
                <a:latin typeface="Trebuchet MS"/>
                <a:cs typeface="Trebuchet MS"/>
              </a:rPr>
              <a:t>amount </a:t>
            </a:r>
            <a:r>
              <a:rPr lang="en-US" sz="2400" spc="-5" dirty="0">
                <a:latin typeface="Trebuchet MS"/>
                <a:cs typeface="Trebuchet MS"/>
              </a:rPr>
              <a:t>received from  </a:t>
            </a:r>
            <a:r>
              <a:rPr lang="en-US" sz="2400" spc="-10" dirty="0">
                <a:latin typeface="Trebuchet MS"/>
                <a:cs typeface="Trebuchet MS"/>
              </a:rPr>
              <a:t>time </a:t>
            </a:r>
            <a:r>
              <a:rPr lang="en-US" sz="2400" spc="-5" dirty="0">
                <a:latin typeface="Trebuchet MS"/>
                <a:cs typeface="Trebuchet MS"/>
              </a:rPr>
              <a:t>to </a:t>
            </a:r>
            <a:r>
              <a:rPr lang="en-US" sz="2400" spc="-10" dirty="0">
                <a:latin typeface="Trebuchet MS"/>
                <a:cs typeface="Trebuchet MS"/>
              </a:rPr>
              <a:t>time, </a:t>
            </a:r>
            <a:r>
              <a:rPr lang="en-US" sz="2400" spc="-5" dirty="0">
                <a:latin typeface="Trebuchet MS"/>
                <a:cs typeface="Trebuchet MS"/>
              </a:rPr>
              <a:t>from </a:t>
            </a:r>
            <a:r>
              <a:rPr lang="en-US" sz="2400" spc="-10" dirty="0">
                <a:latin typeface="Trebuchet MS"/>
                <a:cs typeface="Trebuchet MS"/>
              </a:rPr>
              <a:t>Government </a:t>
            </a:r>
            <a:r>
              <a:rPr lang="en-US" sz="2400" spc="-5" dirty="0">
                <a:latin typeface="Trebuchet MS"/>
                <a:cs typeface="Trebuchet MS"/>
              </a:rPr>
              <a:t>of </a:t>
            </a:r>
            <a:r>
              <a:rPr lang="en-US" sz="2400" spc="-10" dirty="0">
                <a:latin typeface="Trebuchet MS"/>
                <a:cs typeface="Trebuchet MS"/>
              </a:rPr>
              <a:t>India </a:t>
            </a:r>
            <a:r>
              <a:rPr lang="en-US" sz="2400" spc="-5" dirty="0">
                <a:latin typeface="Trebuchet MS"/>
                <a:cs typeface="Trebuchet MS"/>
              </a:rPr>
              <a:t>(GOI)  </a:t>
            </a:r>
            <a:r>
              <a:rPr lang="en-US" sz="2400" spc="-10" dirty="0">
                <a:latin typeface="Trebuchet MS"/>
                <a:cs typeface="Trebuchet MS"/>
              </a:rPr>
              <a:t>and </a:t>
            </a:r>
            <a:r>
              <a:rPr lang="en-US" sz="2400" dirty="0">
                <a:latin typeface="Trebuchet MS"/>
                <a:cs typeface="Trebuchet MS"/>
              </a:rPr>
              <a:t>other </a:t>
            </a:r>
            <a:r>
              <a:rPr lang="en-US" sz="2400" spc="-5" dirty="0">
                <a:latin typeface="Trebuchet MS"/>
                <a:cs typeface="Trebuchet MS"/>
              </a:rPr>
              <a:t>sources for </a:t>
            </a:r>
            <a:r>
              <a:rPr lang="en-US" sz="2400" spc="-10" dirty="0">
                <a:latin typeface="Trebuchet MS"/>
                <a:cs typeface="Trebuchet MS"/>
              </a:rPr>
              <a:t>the purpose </a:t>
            </a:r>
            <a:r>
              <a:rPr lang="en-US" sz="2400" spc="-5" dirty="0">
                <a:latin typeface="Trebuchet MS"/>
                <a:cs typeface="Trebuchet MS"/>
              </a:rPr>
              <a:t>of financing  or </a:t>
            </a:r>
            <a:r>
              <a:rPr lang="en-US" sz="2400" spc="-10" dirty="0">
                <a:latin typeface="Trebuchet MS"/>
                <a:cs typeface="Trebuchet MS"/>
              </a:rPr>
              <a:t>undertaking </a:t>
            </a:r>
            <a:r>
              <a:rPr lang="en-US" sz="2400" spc="-5" dirty="0">
                <a:latin typeface="Trebuchet MS"/>
                <a:cs typeface="Trebuchet MS"/>
              </a:rPr>
              <a:t>housing </a:t>
            </a:r>
            <a:r>
              <a:rPr lang="en-US" sz="2400" spc="-10" dirty="0">
                <a:latin typeface="Trebuchet MS"/>
                <a:cs typeface="Trebuchet MS"/>
              </a:rPr>
              <a:t>and urban </a:t>
            </a:r>
            <a:r>
              <a:rPr lang="en-US" sz="2400" spc="-5" dirty="0">
                <a:latin typeface="Trebuchet MS"/>
                <a:cs typeface="Trebuchet MS"/>
              </a:rPr>
              <a:t>development  </a:t>
            </a:r>
            <a:r>
              <a:rPr lang="en-US" sz="2400" spc="-10" dirty="0" err="1">
                <a:latin typeface="Trebuchet MS"/>
                <a:cs typeface="Trebuchet MS"/>
              </a:rPr>
              <a:t>programmes</a:t>
            </a:r>
            <a:r>
              <a:rPr lang="en-US" sz="2400" spc="-10" dirty="0">
                <a:latin typeface="Trebuchet MS"/>
                <a:cs typeface="Trebuchet MS"/>
              </a:rPr>
              <a:t> in </a:t>
            </a:r>
            <a:r>
              <a:rPr lang="en-US" sz="2400" spc="-5" dirty="0">
                <a:latin typeface="Trebuchet MS"/>
                <a:cs typeface="Trebuchet MS"/>
              </a:rPr>
              <a:t>the</a:t>
            </a:r>
            <a:r>
              <a:rPr lang="en-US" sz="2400" spc="20" dirty="0">
                <a:latin typeface="Trebuchet MS"/>
                <a:cs typeface="Trebuchet MS"/>
              </a:rPr>
              <a:t> </a:t>
            </a:r>
            <a:r>
              <a:rPr lang="en-US" sz="2400" spc="-50" dirty="0">
                <a:latin typeface="Trebuchet MS"/>
                <a:cs typeface="Trebuchet MS"/>
              </a:rPr>
              <a:t>country.</a:t>
            </a:r>
            <a:endParaRPr lang="en-US" sz="2400" dirty="0">
              <a:latin typeface="Trebuchet MS"/>
              <a:cs typeface="Trebuchet MS"/>
            </a:endParaRPr>
          </a:p>
          <a:p>
            <a:pPr marL="287020" marR="5715" indent="-274320" algn="just">
              <a:spcBef>
                <a:spcPts val="575"/>
              </a:spcBef>
              <a:buClr>
                <a:srgbClr val="B03E9A"/>
              </a:buClr>
              <a:buSzPct val="73214"/>
              <a:buFont typeface="Wingdings 2"/>
              <a:buChar char=""/>
              <a:tabLst>
                <a:tab pos="287020" algn="l"/>
              </a:tabLst>
            </a:pPr>
            <a:r>
              <a:rPr lang="en-US" sz="2400" spc="-180" dirty="0">
                <a:latin typeface="Trebuchet MS"/>
                <a:cs typeface="Trebuchet MS"/>
              </a:rPr>
              <a:t>To </a:t>
            </a:r>
            <a:r>
              <a:rPr lang="en-US" sz="2400" b="1" dirty="0">
                <a:latin typeface="Trebuchet MS"/>
                <a:cs typeface="Trebuchet MS"/>
              </a:rPr>
              <a:t>promote </a:t>
            </a:r>
            <a:r>
              <a:rPr lang="en-US" sz="2400" b="1" spc="-5" dirty="0">
                <a:latin typeface="Trebuchet MS"/>
                <a:cs typeface="Trebuchet MS"/>
              </a:rPr>
              <a:t>,establish </a:t>
            </a:r>
            <a:r>
              <a:rPr lang="en-US" sz="2400" b="1" spc="-10" dirty="0">
                <a:latin typeface="Trebuchet MS"/>
                <a:cs typeface="Trebuchet MS"/>
              </a:rPr>
              <a:t>,assist </a:t>
            </a:r>
            <a:r>
              <a:rPr lang="en-US" sz="2400" b="1" spc="-15" dirty="0">
                <a:latin typeface="Trebuchet MS"/>
                <a:cs typeface="Trebuchet MS"/>
              </a:rPr>
              <a:t>,collaborate </a:t>
            </a:r>
            <a:r>
              <a:rPr lang="en-US" sz="2400" spc="-10" dirty="0">
                <a:latin typeface="Trebuchet MS"/>
                <a:cs typeface="Trebuchet MS"/>
              </a:rPr>
              <a:t>and  provide </a:t>
            </a:r>
            <a:r>
              <a:rPr lang="en-US" sz="2400" spc="-5" dirty="0">
                <a:latin typeface="Trebuchet MS"/>
                <a:cs typeface="Trebuchet MS"/>
              </a:rPr>
              <a:t>consultancy services for </a:t>
            </a:r>
            <a:r>
              <a:rPr lang="en-US" sz="2400" spc="-10" dirty="0">
                <a:latin typeface="Trebuchet MS"/>
                <a:cs typeface="Trebuchet MS"/>
              </a:rPr>
              <a:t>the projects.</a:t>
            </a:r>
            <a:endParaRPr lang="en-US" sz="2400" dirty="0">
              <a:latin typeface="Trebuchet MS"/>
              <a:cs typeface="Trebuchet MS"/>
            </a:endParaRPr>
          </a:p>
          <a:p>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239000" cy="838200"/>
          </a:xfrm>
        </p:spPr>
        <p:txBody>
          <a:bodyPr/>
          <a:lstStyle/>
          <a:p>
            <a:r>
              <a:rPr lang="en-US" sz="3200" b="1" dirty="0" err="1"/>
              <a:t>Pradhan</a:t>
            </a:r>
            <a:r>
              <a:rPr lang="en-US" sz="3200" b="1" dirty="0"/>
              <a:t> </a:t>
            </a:r>
            <a:r>
              <a:rPr lang="en-US" sz="3200" b="1" dirty="0" err="1"/>
              <a:t>Mantri</a:t>
            </a:r>
            <a:r>
              <a:rPr lang="en-US" sz="3200" b="1" dirty="0"/>
              <a:t> </a:t>
            </a:r>
            <a:r>
              <a:rPr lang="en-US" sz="3200" b="1" dirty="0" err="1"/>
              <a:t>Awas</a:t>
            </a:r>
            <a:r>
              <a:rPr lang="en-US" sz="3200" b="1" dirty="0"/>
              <a:t> </a:t>
            </a:r>
            <a:r>
              <a:rPr lang="en-US" sz="3200" b="1" dirty="0" err="1"/>
              <a:t>Yojana</a:t>
            </a:r>
            <a:r>
              <a:rPr lang="en-US" sz="3200" b="1" dirty="0"/>
              <a:t> (PMAY)</a:t>
            </a:r>
            <a:br>
              <a:rPr lang="en-US" sz="3200" b="1" dirty="0"/>
            </a:br>
            <a:endParaRPr lang="en-US" sz="3200" dirty="0"/>
          </a:p>
        </p:txBody>
      </p:sp>
      <p:sp>
        <p:nvSpPr>
          <p:cNvPr id="3" name="Text Placeholder 2"/>
          <p:cNvSpPr>
            <a:spLocks noGrp="1"/>
          </p:cNvSpPr>
          <p:nvPr>
            <p:ph type="body" idx="1"/>
          </p:nvPr>
        </p:nvSpPr>
        <p:spPr>
          <a:xfrm>
            <a:off x="457200" y="1219200"/>
            <a:ext cx="7391400" cy="5170646"/>
          </a:xfrm>
        </p:spPr>
        <p:txBody>
          <a:bodyPr/>
          <a:lstStyle/>
          <a:p>
            <a:pPr algn="just"/>
            <a:r>
              <a:rPr lang="en-US" sz="2400" dirty="0">
                <a:solidFill>
                  <a:schemeClr val="tx1"/>
                </a:solidFill>
              </a:rPr>
              <a:t>The PMAY has been introduced by Prime Minister, </a:t>
            </a:r>
            <a:r>
              <a:rPr lang="en-US" sz="2400" dirty="0" err="1">
                <a:solidFill>
                  <a:schemeClr val="tx1"/>
                </a:solidFill>
              </a:rPr>
              <a:t>Narendra</a:t>
            </a:r>
            <a:r>
              <a:rPr lang="en-US" sz="2400" dirty="0">
                <a:solidFill>
                  <a:schemeClr val="tx1"/>
                </a:solidFill>
              </a:rPr>
              <a:t> </a:t>
            </a:r>
            <a:r>
              <a:rPr lang="en-US" sz="2400" dirty="0" err="1">
                <a:solidFill>
                  <a:schemeClr val="tx1"/>
                </a:solidFill>
              </a:rPr>
              <a:t>Modi</a:t>
            </a:r>
            <a:r>
              <a:rPr lang="en-US" sz="2400" dirty="0">
                <a:solidFill>
                  <a:schemeClr val="tx1"/>
                </a:solidFill>
              </a:rPr>
              <a:t> on 1 June 2015. PMAY Scheme is an initiative provided by the Government of India which aims at providing affordable housing to the urban poor. The mission is to provide housing for all by the year 2022, by that time Nation completes 75 years of its Independence.</a:t>
            </a:r>
          </a:p>
          <a:p>
            <a:pPr algn="just"/>
            <a:r>
              <a:rPr lang="en-US" sz="2400" dirty="0">
                <a:solidFill>
                  <a:schemeClr val="tx1"/>
                </a:solidFill>
              </a:rPr>
              <a:t>Under this scheme, affordable houses will be built in selected cities and towns using eco-friendly construction methods for the benefit of the urban poor population in India. Also, under the Credit Linked Subsidy Scheme, beneficiaries under PM </a:t>
            </a:r>
            <a:r>
              <a:rPr lang="en-US" sz="2400" dirty="0" err="1">
                <a:solidFill>
                  <a:schemeClr val="tx1"/>
                </a:solidFill>
              </a:rPr>
              <a:t>Awas</a:t>
            </a:r>
            <a:r>
              <a:rPr lang="en-US" sz="2400" dirty="0">
                <a:solidFill>
                  <a:schemeClr val="tx1"/>
                </a:solidFill>
              </a:rPr>
              <a:t> </a:t>
            </a:r>
            <a:r>
              <a:rPr lang="en-US" sz="2400" dirty="0" err="1">
                <a:solidFill>
                  <a:schemeClr val="tx1"/>
                </a:solidFill>
              </a:rPr>
              <a:t>Yojana</a:t>
            </a:r>
            <a:r>
              <a:rPr lang="en-US" sz="2400" dirty="0">
                <a:solidFill>
                  <a:schemeClr val="tx1"/>
                </a:solidFill>
              </a:rPr>
              <a:t> are eligible for interest subsidy if they avail a loan to purchase or construct a house.</a:t>
            </a:r>
          </a:p>
          <a:p>
            <a:pPr algn="just"/>
            <a:endParaRPr lang="en-US" sz="2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649601" y="680084"/>
            <a:ext cx="2837688" cy="35750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4942078" y="733679"/>
            <a:ext cx="176275" cy="250317"/>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008122" y="733679"/>
            <a:ext cx="176275" cy="250317"/>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5235575" y="686180"/>
            <a:ext cx="252095" cy="350520"/>
          </a:xfrm>
          <a:custGeom>
            <a:avLst/>
            <a:gdLst/>
            <a:ahLst/>
            <a:cxnLst/>
            <a:rect l="l" t="t" r="r" b="b"/>
            <a:pathLst>
              <a:path w="252095" h="350519">
                <a:moveTo>
                  <a:pt x="0" y="0"/>
                </a:moveTo>
                <a:lnTo>
                  <a:pt x="29463" y="0"/>
                </a:lnTo>
                <a:lnTo>
                  <a:pt x="192786" y="208534"/>
                </a:lnTo>
                <a:lnTo>
                  <a:pt x="192786" y="0"/>
                </a:lnTo>
                <a:lnTo>
                  <a:pt x="251713" y="0"/>
                </a:lnTo>
                <a:lnTo>
                  <a:pt x="251713" y="350266"/>
                </a:lnTo>
                <a:lnTo>
                  <a:pt x="226695" y="350266"/>
                </a:lnTo>
                <a:lnTo>
                  <a:pt x="58927" y="131572"/>
                </a:lnTo>
                <a:lnTo>
                  <a:pt x="58927" y="345821"/>
                </a:lnTo>
                <a:lnTo>
                  <a:pt x="0" y="345821"/>
                </a:lnTo>
                <a:lnTo>
                  <a:pt x="0" y="0"/>
                </a:lnTo>
                <a:close/>
              </a:path>
            </a:pathLst>
          </a:custGeom>
          <a:ln w="3175">
            <a:solidFill>
              <a:srgbClr val="58134A"/>
            </a:solidFill>
          </a:ln>
        </p:spPr>
        <p:txBody>
          <a:bodyPr wrap="square" lIns="0" tIns="0" rIns="0" bIns="0" rtlCol="0"/>
          <a:lstStyle/>
          <a:p>
            <a:endParaRPr/>
          </a:p>
        </p:txBody>
      </p:sp>
      <p:sp>
        <p:nvSpPr>
          <p:cNvPr id="6" name="object 6"/>
          <p:cNvSpPr/>
          <p:nvPr/>
        </p:nvSpPr>
        <p:spPr>
          <a:xfrm>
            <a:off x="4762753" y="686180"/>
            <a:ext cx="61594" cy="346075"/>
          </a:xfrm>
          <a:custGeom>
            <a:avLst/>
            <a:gdLst/>
            <a:ahLst/>
            <a:cxnLst/>
            <a:rect l="l" t="t" r="r" b="b"/>
            <a:pathLst>
              <a:path w="61595" h="346075">
                <a:moveTo>
                  <a:pt x="0" y="0"/>
                </a:moveTo>
                <a:lnTo>
                  <a:pt x="61341" y="0"/>
                </a:lnTo>
                <a:lnTo>
                  <a:pt x="61341" y="345567"/>
                </a:lnTo>
                <a:lnTo>
                  <a:pt x="0" y="345567"/>
                </a:lnTo>
                <a:lnTo>
                  <a:pt x="0" y="0"/>
                </a:lnTo>
                <a:close/>
              </a:path>
            </a:pathLst>
          </a:custGeom>
          <a:ln w="3175">
            <a:solidFill>
              <a:srgbClr val="58134A"/>
            </a:solidFill>
          </a:ln>
        </p:spPr>
        <p:txBody>
          <a:bodyPr wrap="square" lIns="0" tIns="0" rIns="0" bIns="0" rtlCol="0"/>
          <a:lstStyle/>
          <a:p>
            <a:endParaRPr/>
          </a:p>
        </p:txBody>
      </p:sp>
      <p:sp>
        <p:nvSpPr>
          <p:cNvPr id="7" name="object 7"/>
          <p:cNvSpPr/>
          <p:nvPr/>
        </p:nvSpPr>
        <p:spPr>
          <a:xfrm>
            <a:off x="4187063" y="686180"/>
            <a:ext cx="257175" cy="351790"/>
          </a:xfrm>
          <a:custGeom>
            <a:avLst/>
            <a:gdLst/>
            <a:ahLst/>
            <a:cxnLst/>
            <a:rect l="l" t="t" r="r" b="b"/>
            <a:pathLst>
              <a:path w="257175" h="351790">
                <a:moveTo>
                  <a:pt x="0" y="0"/>
                </a:moveTo>
                <a:lnTo>
                  <a:pt x="61340" y="0"/>
                </a:lnTo>
                <a:lnTo>
                  <a:pt x="61340" y="234188"/>
                </a:lnTo>
                <a:lnTo>
                  <a:pt x="62410" y="247451"/>
                </a:lnTo>
                <a:lnTo>
                  <a:pt x="87643" y="287174"/>
                </a:lnTo>
                <a:lnTo>
                  <a:pt x="125095" y="296926"/>
                </a:lnTo>
                <a:lnTo>
                  <a:pt x="140761" y="295856"/>
                </a:lnTo>
                <a:lnTo>
                  <a:pt x="176784" y="279908"/>
                </a:lnTo>
                <a:lnTo>
                  <a:pt x="195325" y="233045"/>
                </a:lnTo>
                <a:lnTo>
                  <a:pt x="195325" y="0"/>
                </a:lnTo>
                <a:lnTo>
                  <a:pt x="256666" y="0"/>
                </a:lnTo>
                <a:lnTo>
                  <a:pt x="256666" y="237744"/>
                </a:lnTo>
                <a:lnTo>
                  <a:pt x="254430" y="262963"/>
                </a:lnTo>
                <a:lnTo>
                  <a:pt x="236575" y="304734"/>
                </a:lnTo>
                <a:lnTo>
                  <a:pt x="201592" y="334478"/>
                </a:lnTo>
                <a:lnTo>
                  <a:pt x="153864" y="349527"/>
                </a:lnTo>
                <a:lnTo>
                  <a:pt x="125475" y="351409"/>
                </a:lnTo>
                <a:lnTo>
                  <a:pt x="97111" y="349573"/>
                </a:lnTo>
                <a:lnTo>
                  <a:pt x="50716" y="334853"/>
                </a:lnTo>
                <a:lnTo>
                  <a:pt x="18377" y="305605"/>
                </a:lnTo>
                <a:lnTo>
                  <a:pt x="2045" y="263401"/>
                </a:lnTo>
                <a:lnTo>
                  <a:pt x="0" y="237490"/>
                </a:lnTo>
                <a:lnTo>
                  <a:pt x="0" y="0"/>
                </a:lnTo>
                <a:close/>
              </a:path>
            </a:pathLst>
          </a:custGeom>
          <a:ln w="3175">
            <a:solidFill>
              <a:srgbClr val="58134A"/>
            </a:solidFill>
          </a:ln>
        </p:spPr>
        <p:txBody>
          <a:bodyPr wrap="square" lIns="0" tIns="0" rIns="0" bIns="0" rtlCol="0"/>
          <a:lstStyle/>
          <a:p>
            <a:endParaRPr/>
          </a:p>
        </p:txBody>
      </p:sp>
      <p:sp>
        <p:nvSpPr>
          <p:cNvPr id="8" name="object 8"/>
          <p:cNvSpPr/>
          <p:nvPr/>
        </p:nvSpPr>
        <p:spPr>
          <a:xfrm>
            <a:off x="3920363" y="686180"/>
            <a:ext cx="217804" cy="346075"/>
          </a:xfrm>
          <a:custGeom>
            <a:avLst/>
            <a:gdLst/>
            <a:ahLst/>
            <a:cxnLst/>
            <a:rect l="l" t="t" r="r" b="b"/>
            <a:pathLst>
              <a:path w="217804" h="346075">
                <a:moveTo>
                  <a:pt x="0" y="0"/>
                </a:moveTo>
                <a:lnTo>
                  <a:pt x="61340" y="0"/>
                </a:lnTo>
                <a:lnTo>
                  <a:pt x="61340" y="291084"/>
                </a:lnTo>
                <a:lnTo>
                  <a:pt x="217550" y="291084"/>
                </a:lnTo>
                <a:lnTo>
                  <a:pt x="217550" y="345567"/>
                </a:lnTo>
                <a:lnTo>
                  <a:pt x="0" y="345567"/>
                </a:lnTo>
                <a:lnTo>
                  <a:pt x="0" y="0"/>
                </a:lnTo>
                <a:close/>
              </a:path>
            </a:pathLst>
          </a:custGeom>
          <a:ln w="3175">
            <a:solidFill>
              <a:srgbClr val="58134A"/>
            </a:solidFill>
          </a:ln>
        </p:spPr>
        <p:txBody>
          <a:bodyPr wrap="square" lIns="0" tIns="0" rIns="0" bIns="0" rtlCol="0"/>
          <a:lstStyle/>
          <a:p>
            <a:endParaRPr/>
          </a:p>
        </p:txBody>
      </p:sp>
      <p:sp>
        <p:nvSpPr>
          <p:cNvPr id="9" name="object 9"/>
          <p:cNvSpPr/>
          <p:nvPr/>
        </p:nvSpPr>
        <p:spPr>
          <a:xfrm>
            <a:off x="3301619" y="686180"/>
            <a:ext cx="252095" cy="350520"/>
          </a:xfrm>
          <a:custGeom>
            <a:avLst/>
            <a:gdLst/>
            <a:ahLst/>
            <a:cxnLst/>
            <a:rect l="l" t="t" r="r" b="b"/>
            <a:pathLst>
              <a:path w="252095" h="350519">
                <a:moveTo>
                  <a:pt x="0" y="0"/>
                </a:moveTo>
                <a:lnTo>
                  <a:pt x="29463" y="0"/>
                </a:lnTo>
                <a:lnTo>
                  <a:pt x="192785" y="208534"/>
                </a:lnTo>
                <a:lnTo>
                  <a:pt x="192785" y="0"/>
                </a:lnTo>
                <a:lnTo>
                  <a:pt x="251713" y="0"/>
                </a:lnTo>
                <a:lnTo>
                  <a:pt x="251713" y="350266"/>
                </a:lnTo>
                <a:lnTo>
                  <a:pt x="226694" y="350266"/>
                </a:lnTo>
                <a:lnTo>
                  <a:pt x="58927" y="131572"/>
                </a:lnTo>
                <a:lnTo>
                  <a:pt x="58927" y="345821"/>
                </a:lnTo>
                <a:lnTo>
                  <a:pt x="0" y="345821"/>
                </a:lnTo>
                <a:lnTo>
                  <a:pt x="0"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4498213" y="680212"/>
            <a:ext cx="209550" cy="357505"/>
          </a:xfrm>
          <a:custGeom>
            <a:avLst/>
            <a:gdLst/>
            <a:ahLst/>
            <a:cxnLst/>
            <a:rect l="l" t="t" r="r" b="b"/>
            <a:pathLst>
              <a:path w="209550" h="357505">
                <a:moveTo>
                  <a:pt x="105410" y="0"/>
                </a:moveTo>
                <a:lnTo>
                  <a:pt x="133413" y="1404"/>
                </a:lnTo>
                <a:lnTo>
                  <a:pt x="157416" y="5619"/>
                </a:lnTo>
                <a:lnTo>
                  <a:pt x="177418" y="12644"/>
                </a:lnTo>
                <a:lnTo>
                  <a:pt x="193421" y="22478"/>
                </a:lnTo>
                <a:lnTo>
                  <a:pt x="174751" y="75311"/>
                </a:lnTo>
                <a:lnTo>
                  <a:pt x="158418" y="65216"/>
                </a:lnTo>
                <a:lnTo>
                  <a:pt x="141620" y="57991"/>
                </a:lnTo>
                <a:lnTo>
                  <a:pt x="124370" y="53647"/>
                </a:lnTo>
                <a:lnTo>
                  <a:pt x="106679" y="52197"/>
                </a:lnTo>
                <a:lnTo>
                  <a:pt x="96629" y="52889"/>
                </a:lnTo>
                <a:lnTo>
                  <a:pt x="64992" y="76263"/>
                </a:lnTo>
                <a:lnTo>
                  <a:pt x="62102" y="92583"/>
                </a:lnTo>
                <a:lnTo>
                  <a:pt x="66202" y="107584"/>
                </a:lnTo>
                <a:lnTo>
                  <a:pt x="78517" y="122872"/>
                </a:lnTo>
                <a:lnTo>
                  <a:pt x="99071" y="138445"/>
                </a:lnTo>
                <a:lnTo>
                  <a:pt x="127888" y="154304"/>
                </a:lnTo>
                <a:lnTo>
                  <a:pt x="144012" y="162615"/>
                </a:lnTo>
                <a:lnTo>
                  <a:pt x="157718" y="170592"/>
                </a:lnTo>
                <a:lnTo>
                  <a:pt x="191357" y="201041"/>
                </a:lnTo>
                <a:lnTo>
                  <a:pt x="207279" y="238934"/>
                </a:lnTo>
                <a:lnTo>
                  <a:pt x="209296" y="261238"/>
                </a:lnTo>
                <a:lnTo>
                  <a:pt x="207224" y="281267"/>
                </a:lnTo>
                <a:lnTo>
                  <a:pt x="190650" y="315799"/>
                </a:lnTo>
                <a:lnTo>
                  <a:pt x="158168" y="342161"/>
                </a:lnTo>
                <a:lnTo>
                  <a:pt x="113730" y="355687"/>
                </a:lnTo>
                <a:lnTo>
                  <a:pt x="87249" y="357377"/>
                </a:lnTo>
                <a:lnTo>
                  <a:pt x="63650" y="355828"/>
                </a:lnTo>
                <a:lnTo>
                  <a:pt x="41243" y="351170"/>
                </a:lnTo>
                <a:lnTo>
                  <a:pt x="20026" y="343394"/>
                </a:lnTo>
                <a:lnTo>
                  <a:pt x="0" y="332486"/>
                </a:lnTo>
                <a:lnTo>
                  <a:pt x="22606" y="277495"/>
                </a:lnTo>
                <a:lnTo>
                  <a:pt x="40725" y="288643"/>
                </a:lnTo>
                <a:lnTo>
                  <a:pt x="58689" y="296576"/>
                </a:lnTo>
                <a:lnTo>
                  <a:pt x="76487" y="301319"/>
                </a:lnTo>
                <a:lnTo>
                  <a:pt x="94107" y="302895"/>
                </a:lnTo>
                <a:lnTo>
                  <a:pt x="117776" y="300537"/>
                </a:lnTo>
                <a:lnTo>
                  <a:pt x="134683" y="293465"/>
                </a:lnTo>
                <a:lnTo>
                  <a:pt x="144827" y="281678"/>
                </a:lnTo>
                <a:lnTo>
                  <a:pt x="148209" y="265175"/>
                </a:lnTo>
                <a:lnTo>
                  <a:pt x="147401" y="256434"/>
                </a:lnTo>
                <a:lnTo>
                  <a:pt x="127329" y="223206"/>
                </a:lnTo>
                <a:lnTo>
                  <a:pt x="82931" y="195452"/>
                </a:lnTo>
                <a:lnTo>
                  <a:pt x="64662" y="185975"/>
                </a:lnTo>
                <a:lnTo>
                  <a:pt x="49657" y="177355"/>
                </a:lnTo>
                <a:lnTo>
                  <a:pt x="17160" y="148637"/>
                </a:lnTo>
                <a:lnTo>
                  <a:pt x="1216" y="103489"/>
                </a:lnTo>
                <a:lnTo>
                  <a:pt x="762" y="92963"/>
                </a:lnTo>
                <a:lnTo>
                  <a:pt x="2595" y="73796"/>
                </a:lnTo>
                <a:lnTo>
                  <a:pt x="30099" y="26415"/>
                </a:lnTo>
                <a:lnTo>
                  <a:pt x="63611" y="6635"/>
                </a:lnTo>
                <a:lnTo>
                  <a:pt x="83480" y="1662"/>
                </a:lnTo>
                <a:lnTo>
                  <a:pt x="10541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3608196" y="680212"/>
            <a:ext cx="262890" cy="357505"/>
          </a:xfrm>
          <a:custGeom>
            <a:avLst/>
            <a:gdLst/>
            <a:ahLst/>
            <a:cxnLst/>
            <a:rect l="l" t="t" r="r" b="b"/>
            <a:pathLst>
              <a:path w="262889" h="357505">
                <a:moveTo>
                  <a:pt x="158241" y="0"/>
                </a:moveTo>
                <a:lnTo>
                  <a:pt x="186481" y="1524"/>
                </a:lnTo>
                <a:lnTo>
                  <a:pt x="211756" y="6096"/>
                </a:lnTo>
                <a:lnTo>
                  <a:pt x="234055" y="13716"/>
                </a:lnTo>
                <a:lnTo>
                  <a:pt x="253364" y="24384"/>
                </a:lnTo>
                <a:lnTo>
                  <a:pt x="228091" y="75057"/>
                </a:lnTo>
                <a:lnTo>
                  <a:pt x="216255" y="66075"/>
                </a:lnTo>
                <a:lnTo>
                  <a:pt x="201310" y="59689"/>
                </a:lnTo>
                <a:lnTo>
                  <a:pt x="183247" y="55876"/>
                </a:lnTo>
                <a:lnTo>
                  <a:pt x="162051" y="54610"/>
                </a:lnTo>
                <a:lnTo>
                  <a:pt x="141479" y="56872"/>
                </a:lnTo>
                <a:lnTo>
                  <a:pt x="106098" y="74969"/>
                </a:lnTo>
                <a:lnTo>
                  <a:pt x="79238" y="110095"/>
                </a:lnTo>
                <a:lnTo>
                  <a:pt x="65470" y="155866"/>
                </a:lnTo>
                <a:lnTo>
                  <a:pt x="63753" y="182372"/>
                </a:lnTo>
                <a:lnTo>
                  <a:pt x="65349" y="208661"/>
                </a:lnTo>
                <a:lnTo>
                  <a:pt x="78112" y="252666"/>
                </a:lnTo>
                <a:lnTo>
                  <a:pt x="103135" y="284624"/>
                </a:lnTo>
                <a:lnTo>
                  <a:pt x="157606" y="302895"/>
                </a:lnTo>
                <a:lnTo>
                  <a:pt x="180679" y="300724"/>
                </a:lnTo>
                <a:lnTo>
                  <a:pt x="201120" y="294195"/>
                </a:lnTo>
                <a:lnTo>
                  <a:pt x="218918" y="283285"/>
                </a:lnTo>
                <a:lnTo>
                  <a:pt x="234061" y="267970"/>
                </a:lnTo>
                <a:lnTo>
                  <a:pt x="262508" y="317626"/>
                </a:lnTo>
                <a:lnTo>
                  <a:pt x="241629" y="335035"/>
                </a:lnTo>
                <a:lnTo>
                  <a:pt x="216344" y="347456"/>
                </a:lnTo>
                <a:lnTo>
                  <a:pt x="186678" y="354899"/>
                </a:lnTo>
                <a:lnTo>
                  <a:pt x="152653" y="357377"/>
                </a:lnTo>
                <a:lnTo>
                  <a:pt x="118463" y="354401"/>
                </a:lnTo>
                <a:lnTo>
                  <a:pt x="62178" y="330588"/>
                </a:lnTo>
                <a:lnTo>
                  <a:pt x="22556" y="283773"/>
                </a:lnTo>
                <a:lnTo>
                  <a:pt x="2502" y="218813"/>
                </a:lnTo>
                <a:lnTo>
                  <a:pt x="0" y="179832"/>
                </a:lnTo>
                <a:lnTo>
                  <a:pt x="2784" y="143037"/>
                </a:lnTo>
                <a:lnTo>
                  <a:pt x="25020" y="78926"/>
                </a:lnTo>
                <a:lnTo>
                  <a:pt x="68266" y="29039"/>
                </a:lnTo>
                <a:lnTo>
                  <a:pt x="125138" y="3234"/>
                </a:lnTo>
                <a:lnTo>
                  <a:pt x="15824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2649601" y="680212"/>
            <a:ext cx="262890" cy="357505"/>
          </a:xfrm>
          <a:custGeom>
            <a:avLst/>
            <a:gdLst/>
            <a:ahLst/>
            <a:cxnLst/>
            <a:rect l="l" t="t" r="r" b="b"/>
            <a:pathLst>
              <a:path w="262889" h="357505">
                <a:moveTo>
                  <a:pt x="158242" y="0"/>
                </a:moveTo>
                <a:lnTo>
                  <a:pt x="186481" y="1524"/>
                </a:lnTo>
                <a:lnTo>
                  <a:pt x="211756" y="6096"/>
                </a:lnTo>
                <a:lnTo>
                  <a:pt x="234055" y="13716"/>
                </a:lnTo>
                <a:lnTo>
                  <a:pt x="253365" y="24384"/>
                </a:lnTo>
                <a:lnTo>
                  <a:pt x="228092" y="75057"/>
                </a:lnTo>
                <a:lnTo>
                  <a:pt x="216255" y="66075"/>
                </a:lnTo>
                <a:lnTo>
                  <a:pt x="201310" y="59689"/>
                </a:lnTo>
                <a:lnTo>
                  <a:pt x="183247" y="55876"/>
                </a:lnTo>
                <a:lnTo>
                  <a:pt x="162051" y="54610"/>
                </a:lnTo>
                <a:lnTo>
                  <a:pt x="141479" y="56872"/>
                </a:lnTo>
                <a:lnTo>
                  <a:pt x="106098" y="74969"/>
                </a:lnTo>
                <a:lnTo>
                  <a:pt x="79238" y="110095"/>
                </a:lnTo>
                <a:lnTo>
                  <a:pt x="65470" y="155866"/>
                </a:lnTo>
                <a:lnTo>
                  <a:pt x="63754" y="182372"/>
                </a:lnTo>
                <a:lnTo>
                  <a:pt x="65349" y="208661"/>
                </a:lnTo>
                <a:lnTo>
                  <a:pt x="78112" y="252666"/>
                </a:lnTo>
                <a:lnTo>
                  <a:pt x="103135" y="284624"/>
                </a:lnTo>
                <a:lnTo>
                  <a:pt x="157606" y="302895"/>
                </a:lnTo>
                <a:lnTo>
                  <a:pt x="180679" y="300724"/>
                </a:lnTo>
                <a:lnTo>
                  <a:pt x="201120" y="294195"/>
                </a:lnTo>
                <a:lnTo>
                  <a:pt x="218918" y="283285"/>
                </a:lnTo>
                <a:lnTo>
                  <a:pt x="234061" y="267970"/>
                </a:lnTo>
                <a:lnTo>
                  <a:pt x="262509" y="317626"/>
                </a:lnTo>
                <a:lnTo>
                  <a:pt x="241629" y="335035"/>
                </a:lnTo>
                <a:lnTo>
                  <a:pt x="216344" y="347456"/>
                </a:lnTo>
                <a:lnTo>
                  <a:pt x="186678" y="354899"/>
                </a:lnTo>
                <a:lnTo>
                  <a:pt x="152654" y="357377"/>
                </a:lnTo>
                <a:lnTo>
                  <a:pt x="118463" y="354401"/>
                </a:lnTo>
                <a:lnTo>
                  <a:pt x="62178" y="330588"/>
                </a:lnTo>
                <a:lnTo>
                  <a:pt x="22556" y="283773"/>
                </a:lnTo>
                <a:lnTo>
                  <a:pt x="2502" y="218813"/>
                </a:lnTo>
                <a:lnTo>
                  <a:pt x="0" y="179832"/>
                </a:lnTo>
                <a:lnTo>
                  <a:pt x="2784" y="143037"/>
                </a:lnTo>
                <a:lnTo>
                  <a:pt x="25020" y="78926"/>
                </a:lnTo>
                <a:lnTo>
                  <a:pt x="68266" y="29039"/>
                </a:lnTo>
                <a:lnTo>
                  <a:pt x="125138" y="3234"/>
                </a:lnTo>
                <a:lnTo>
                  <a:pt x="158242"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879213" y="680084"/>
            <a:ext cx="302260" cy="357505"/>
          </a:xfrm>
          <a:custGeom>
            <a:avLst/>
            <a:gdLst/>
            <a:ahLst/>
            <a:cxnLst/>
            <a:rect l="l" t="t" r="r" b="b"/>
            <a:pathLst>
              <a:path w="302260" h="357505">
                <a:moveTo>
                  <a:pt x="148589" y="0"/>
                </a:moveTo>
                <a:lnTo>
                  <a:pt x="214407" y="11541"/>
                </a:lnTo>
                <a:lnTo>
                  <a:pt x="262509" y="46227"/>
                </a:lnTo>
                <a:lnTo>
                  <a:pt x="292115" y="101726"/>
                </a:lnTo>
                <a:lnTo>
                  <a:pt x="302006" y="175894"/>
                </a:lnTo>
                <a:lnTo>
                  <a:pt x="299432" y="215542"/>
                </a:lnTo>
                <a:lnTo>
                  <a:pt x="278806" y="281836"/>
                </a:lnTo>
                <a:lnTo>
                  <a:pt x="238009" y="329965"/>
                </a:lnTo>
                <a:lnTo>
                  <a:pt x="179613" y="354453"/>
                </a:lnTo>
                <a:lnTo>
                  <a:pt x="143890" y="357504"/>
                </a:lnTo>
                <a:lnTo>
                  <a:pt x="111148" y="354478"/>
                </a:lnTo>
                <a:lnTo>
                  <a:pt x="57808" y="330233"/>
                </a:lnTo>
                <a:lnTo>
                  <a:pt x="20949" y="282461"/>
                </a:lnTo>
                <a:lnTo>
                  <a:pt x="2331" y="215925"/>
                </a:lnTo>
                <a:lnTo>
                  <a:pt x="0" y="175894"/>
                </a:lnTo>
                <a:lnTo>
                  <a:pt x="2526" y="140440"/>
                </a:lnTo>
                <a:lnTo>
                  <a:pt x="22770" y="78007"/>
                </a:lnTo>
                <a:lnTo>
                  <a:pt x="62418" y="28717"/>
                </a:lnTo>
                <a:lnTo>
                  <a:pt x="116468" y="3190"/>
                </a:lnTo>
                <a:lnTo>
                  <a:pt x="148589"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2945257" y="680084"/>
            <a:ext cx="302260" cy="357505"/>
          </a:xfrm>
          <a:custGeom>
            <a:avLst/>
            <a:gdLst/>
            <a:ahLst/>
            <a:cxnLst/>
            <a:rect l="l" t="t" r="r" b="b"/>
            <a:pathLst>
              <a:path w="302260" h="357505">
                <a:moveTo>
                  <a:pt x="148590" y="0"/>
                </a:moveTo>
                <a:lnTo>
                  <a:pt x="214407" y="11541"/>
                </a:lnTo>
                <a:lnTo>
                  <a:pt x="262509" y="46227"/>
                </a:lnTo>
                <a:lnTo>
                  <a:pt x="292115" y="101726"/>
                </a:lnTo>
                <a:lnTo>
                  <a:pt x="302006" y="175894"/>
                </a:lnTo>
                <a:lnTo>
                  <a:pt x="299432" y="215542"/>
                </a:lnTo>
                <a:lnTo>
                  <a:pt x="278806" y="281836"/>
                </a:lnTo>
                <a:lnTo>
                  <a:pt x="238009" y="329965"/>
                </a:lnTo>
                <a:lnTo>
                  <a:pt x="179613" y="354453"/>
                </a:lnTo>
                <a:lnTo>
                  <a:pt x="143891" y="357504"/>
                </a:lnTo>
                <a:lnTo>
                  <a:pt x="111148" y="354478"/>
                </a:lnTo>
                <a:lnTo>
                  <a:pt x="57808" y="330233"/>
                </a:lnTo>
                <a:lnTo>
                  <a:pt x="20949" y="282461"/>
                </a:lnTo>
                <a:lnTo>
                  <a:pt x="2331" y="215925"/>
                </a:lnTo>
                <a:lnTo>
                  <a:pt x="0" y="175894"/>
                </a:lnTo>
                <a:lnTo>
                  <a:pt x="2526" y="140440"/>
                </a:lnTo>
                <a:lnTo>
                  <a:pt x="22770" y="78007"/>
                </a:lnTo>
                <a:lnTo>
                  <a:pt x="62418" y="28717"/>
                </a:lnTo>
                <a:lnTo>
                  <a:pt x="116468" y="3190"/>
                </a:lnTo>
                <a:lnTo>
                  <a:pt x="148590" y="0"/>
                </a:lnTo>
                <a:close/>
              </a:path>
            </a:pathLst>
          </a:custGeom>
          <a:ln w="3175">
            <a:solidFill>
              <a:srgbClr val="58134A"/>
            </a:solidFill>
          </a:ln>
        </p:spPr>
        <p:txBody>
          <a:bodyPr wrap="square" lIns="0" tIns="0" rIns="0" bIns="0" rtlCol="0"/>
          <a:lstStyle/>
          <a:p>
            <a:endParaRPr/>
          </a:p>
        </p:txBody>
      </p:sp>
      <p:sp>
        <p:nvSpPr>
          <p:cNvPr id="15" name="object 15"/>
          <p:cNvSpPr txBox="1"/>
          <p:nvPr/>
        </p:nvSpPr>
        <p:spPr>
          <a:xfrm>
            <a:off x="78739" y="1394205"/>
            <a:ext cx="7997825" cy="5299075"/>
          </a:xfrm>
          <a:prstGeom prst="rect">
            <a:avLst/>
          </a:prstGeom>
        </p:spPr>
        <p:txBody>
          <a:bodyPr vert="horz" wrap="square" lIns="0" tIns="12065" rIns="0" bIns="0" rtlCol="0">
            <a:spAutoFit/>
          </a:bodyPr>
          <a:lstStyle/>
          <a:p>
            <a:pPr marL="287020" marR="5715" indent="-274320" algn="just">
              <a:lnSpc>
                <a:spcPct val="100000"/>
              </a:lnSpc>
              <a:spcBef>
                <a:spcPts val="95"/>
              </a:spcBef>
              <a:buClr>
                <a:srgbClr val="B03E9A"/>
              </a:buClr>
              <a:buSzPct val="73214"/>
              <a:buFont typeface="Wingdings 2"/>
              <a:buChar char=""/>
              <a:tabLst>
                <a:tab pos="287020" algn="l"/>
              </a:tabLst>
            </a:pPr>
            <a:r>
              <a:rPr sz="2800" spc="-5" dirty="0">
                <a:latin typeface="Trebuchet MS"/>
                <a:cs typeface="Trebuchet MS"/>
              </a:rPr>
              <a:t>Housing Finance sector </a:t>
            </a:r>
            <a:r>
              <a:rPr sz="2800" spc="-10" dirty="0">
                <a:latin typeface="Trebuchet MS"/>
                <a:cs typeface="Trebuchet MS"/>
              </a:rPr>
              <a:t>is </a:t>
            </a:r>
            <a:r>
              <a:rPr sz="2800" dirty="0">
                <a:latin typeface="Trebuchet MS"/>
                <a:cs typeface="Trebuchet MS"/>
              </a:rPr>
              <a:t>set </a:t>
            </a:r>
            <a:r>
              <a:rPr sz="2800" spc="-5" dirty="0">
                <a:latin typeface="Trebuchet MS"/>
                <a:cs typeface="Trebuchet MS"/>
              </a:rPr>
              <a:t>to see higher  growth </a:t>
            </a:r>
            <a:r>
              <a:rPr sz="2800" dirty="0">
                <a:latin typeface="Trebuchet MS"/>
                <a:cs typeface="Trebuchet MS"/>
              </a:rPr>
              <a:t>in </a:t>
            </a:r>
            <a:r>
              <a:rPr sz="2800" spc="-5" dirty="0">
                <a:latin typeface="Trebuchet MS"/>
                <a:cs typeface="Trebuchet MS"/>
              </a:rPr>
              <a:t>next few years, with </a:t>
            </a:r>
            <a:r>
              <a:rPr sz="2800" spc="-10" dirty="0">
                <a:latin typeface="Trebuchet MS"/>
                <a:cs typeface="Trebuchet MS"/>
              </a:rPr>
              <a:t>an increase </a:t>
            </a:r>
            <a:r>
              <a:rPr sz="2800" spc="-15" dirty="0">
                <a:latin typeface="Trebuchet MS"/>
                <a:cs typeface="Trebuchet MS"/>
              </a:rPr>
              <a:t>in  </a:t>
            </a:r>
            <a:r>
              <a:rPr sz="2800" spc="-10" dirty="0">
                <a:latin typeface="Trebuchet MS"/>
                <a:cs typeface="Trebuchet MS"/>
              </a:rPr>
              <a:t>the demand and </a:t>
            </a:r>
            <a:r>
              <a:rPr sz="2800" spc="-5" dirty="0">
                <a:latin typeface="Trebuchet MS"/>
                <a:cs typeface="Trebuchet MS"/>
              </a:rPr>
              <a:t>supply of </a:t>
            </a:r>
            <a:r>
              <a:rPr sz="2800" spc="-10" dirty="0">
                <a:latin typeface="Trebuchet MS"/>
                <a:cs typeface="Trebuchet MS"/>
              </a:rPr>
              <a:t>housing</a:t>
            </a:r>
            <a:r>
              <a:rPr sz="2800" spc="75" dirty="0">
                <a:latin typeface="Trebuchet MS"/>
                <a:cs typeface="Trebuchet MS"/>
              </a:rPr>
              <a:t> </a:t>
            </a:r>
            <a:r>
              <a:rPr sz="2800" spc="-10" dirty="0">
                <a:latin typeface="Trebuchet MS"/>
                <a:cs typeface="Trebuchet MS"/>
              </a:rPr>
              <a:t>projects.</a:t>
            </a:r>
            <a:endParaRPr sz="2800">
              <a:latin typeface="Trebuchet MS"/>
              <a:cs typeface="Trebuchet MS"/>
            </a:endParaRPr>
          </a:p>
          <a:p>
            <a:pPr marL="287020" marR="5080" indent="-274320" algn="just">
              <a:lnSpc>
                <a:spcPct val="100000"/>
              </a:lnSpc>
              <a:spcBef>
                <a:spcPts val="605"/>
              </a:spcBef>
              <a:buClr>
                <a:srgbClr val="B03E9A"/>
              </a:buClr>
              <a:buSzPct val="73214"/>
              <a:buFont typeface="Wingdings 2"/>
              <a:buChar char=""/>
              <a:tabLst>
                <a:tab pos="287020" algn="l"/>
              </a:tabLst>
            </a:pPr>
            <a:r>
              <a:rPr sz="2800" spc="-10" dirty="0">
                <a:latin typeface="Trebuchet MS"/>
                <a:cs typeface="Trebuchet MS"/>
              </a:rPr>
              <a:t>HUDCO plays </a:t>
            </a:r>
            <a:r>
              <a:rPr sz="2800" spc="-5" dirty="0">
                <a:latin typeface="Trebuchet MS"/>
                <a:cs typeface="Trebuchet MS"/>
              </a:rPr>
              <a:t>a major role </a:t>
            </a:r>
            <a:r>
              <a:rPr sz="2800" spc="-10" dirty="0">
                <a:latin typeface="Trebuchet MS"/>
                <a:cs typeface="Trebuchet MS"/>
              </a:rPr>
              <a:t>in </a:t>
            </a:r>
            <a:r>
              <a:rPr sz="2800" spc="-5" dirty="0">
                <a:latin typeface="Trebuchet MS"/>
                <a:cs typeface="Trebuchet MS"/>
              </a:rPr>
              <a:t>implementation </a:t>
            </a:r>
            <a:r>
              <a:rPr sz="2800" spc="5" dirty="0">
                <a:latin typeface="Trebuchet MS"/>
                <a:cs typeface="Trebuchet MS"/>
              </a:rPr>
              <a:t>of  </a:t>
            </a:r>
            <a:r>
              <a:rPr sz="2800" spc="-5" dirty="0">
                <a:latin typeface="Trebuchet MS"/>
                <a:cs typeface="Trebuchet MS"/>
              </a:rPr>
              <a:t>National Housing </a:t>
            </a:r>
            <a:r>
              <a:rPr sz="2800" spc="-75" dirty="0">
                <a:latin typeface="Trebuchet MS"/>
                <a:cs typeface="Trebuchet MS"/>
              </a:rPr>
              <a:t>Policy. </a:t>
            </a:r>
            <a:r>
              <a:rPr sz="2800" spc="-10" dirty="0">
                <a:latin typeface="Trebuchet MS"/>
                <a:cs typeface="Trebuchet MS"/>
              </a:rPr>
              <a:t>44.33% </a:t>
            </a:r>
            <a:r>
              <a:rPr sz="2800" spc="-5" dirty="0">
                <a:latin typeface="Trebuchet MS"/>
                <a:cs typeface="Trebuchet MS"/>
              </a:rPr>
              <a:t>of housing loan  of HUDCO </a:t>
            </a:r>
            <a:r>
              <a:rPr sz="2800" spc="-10" dirty="0">
                <a:latin typeface="Trebuchet MS"/>
                <a:cs typeface="Trebuchet MS"/>
              </a:rPr>
              <a:t>has </a:t>
            </a:r>
            <a:r>
              <a:rPr sz="2800" spc="-5" dirty="0">
                <a:latin typeface="Trebuchet MS"/>
                <a:cs typeface="Trebuchet MS"/>
              </a:rPr>
              <a:t>been </a:t>
            </a:r>
            <a:r>
              <a:rPr sz="2800" spc="-10" dirty="0">
                <a:latin typeface="Trebuchet MS"/>
                <a:cs typeface="Trebuchet MS"/>
              </a:rPr>
              <a:t>allocated </a:t>
            </a:r>
            <a:r>
              <a:rPr sz="2800" spc="-5" dirty="0">
                <a:latin typeface="Trebuchet MS"/>
                <a:cs typeface="Trebuchet MS"/>
              </a:rPr>
              <a:t>for Economically  </a:t>
            </a:r>
            <a:r>
              <a:rPr sz="2800" spc="-30" dirty="0">
                <a:latin typeface="Trebuchet MS"/>
                <a:cs typeface="Trebuchet MS"/>
              </a:rPr>
              <a:t>Weaker </a:t>
            </a:r>
            <a:r>
              <a:rPr sz="2800" spc="-5" dirty="0">
                <a:latin typeface="Trebuchet MS"/>
                <a:cs typeface="Trebuchet MS"/>
              </a:rPr>
              <a:t>Section (EWS) </a:t>
            </a:r>
            <a:r>
              <a:rPr sz="2800" spc="-10" dirty="0">
                <a:latin typeface="Trebuchet MS"/>
                <a:cs typeface="Trebuchet MS"/>
              </a:rPr>
              <a:t>and Low Income </a:t>
            </a:r>
            <a:r>
              <a:rPr sz="2800" spc="-5" dirty="0">
                <a:latin typeface="Trebuchet MS"/>
                <a:cs typeface="Trebuchet MS"/>
              </a:rPr>
              <a:t>Group  (LIG).</a:t>
            </a:r>
            <a:endParaRPr sz="2800">
              <a:latin typeface="Trebuchet MS"/>
              <a:cs typeface="Trebuchet MS"/>
            </a:endParaRPr>
          </a:p>
          <a:p>
            <a:pPr marL="287020" marR="6350" indent="-274320" algn="just">
              <a:lnSpc>
                <a:spcPct val="100000"/>
              </a:lnSpc>
              <a:spcBef>
                <a:spcPts val="600"/>
              </a:spcBef>
              <a:buClr>
                <a:srgbClr val="B03E9A"/>
              </a:buClr>
              <a:buSzPct val="73214"/>
              <a:buFont typeface="Wingdings 2"/>
              <a:buChar char=""/>
              <a:tabLst>
                <a:tab pos="287020" algn="l"/>
              </a:tabLst>
            </a:pPr>
            <a:r>
              <a:rPr sz="2800" spc="-5" dirty="0">
                <a:latin typeface="Trebuchet MS"/>
                <a:cs typeface="Trebuchet MS"/>
              </a:rPr>
              <a:t>NHB operates </a:t>
            </a:r>
            <a:r>
              <a:rPr sz="2800" spc="-10" dirty="0">
                <a:latin typeface="Trebuchet MS"/>
                <a:cs typeface="Trebuchet MS"/>
              </a:rPr>
              <a:t>as the principle </a:t>
            </a:r>
            <a:r>
              <a:rPr sz="2800" spc="-5" dirty="0">
                <a:latin typeface="Trebuchet MS"/>
                <a:cs typeface="Trebuchet MS"/>
              </a:rPr>
              <a:t>agency </a:t>
            </a:r>
            <a:r>
              <a:rPr sz="2800" spc="-10" dirty="0">
                <a:latin typeface="Trebuchet MS"/>
                <a:cs typeface="Trebuchet MS"/>
              </a:rPr>
              <a:t>for  </a:t>
            </a:r>
            <a:r>
              <a:rPr sz="2800" spc="-5" dirty="0">
                <a:latin typeface="Trebuchet MS"/>
                <a:cs typeface="Trebuchet MS"/>
              </a:rPr>
              <a:t>promoting, regulating </a:t>
            </a:r>
            <a:r>
              <a:rPr sz="2800" spc="-10" dirty="0">
                <a:latin typeface="Trebuchet MS"/>
                <a:cs typeface="Trebuchet MS"/>
              </a:rPr>
              <a:t>and </a:t>
            </a:r>
            <a:r>
              <a:rPr sz="2800" spc="-5" dirty="0">
                <a:latin typeface="Trebuchet MS"/>
                <a:cs typeface="Trebuchet MS"/>
              </a:rPr>
              <a:t>providing financial  </a:t>
            </a:r>
            <a:r>
              <a:rPr sz="2800" spc="-10" dirty="0">
                <a:latin typeface="Trebuchet MS"/>
                <a:cs typeface="Trebuchet MS"/>
              </a:rPr>
              <a:t>and </a:t>
            </a:r>
            <a:r>
              <a:rPr sz="2800" spc="-5" dirty="0">
                <a:latin typeface="Trebuchet MS"/>
                <a:cs typeface="Trebuchet MS"/>
              </a:rPr>
              <a:t>other support to HFCs </a:t>
            </a:r>
            <a:r>
              <a:rPr sz="2800" dirty="0">
                <a:latin typeface="Trebuchet MS"/>
                <a:cs typeface="Trebuchet MS"/>
              </a:rPr>
              <a:t>at </a:t>
            </a:r>
            <a:r>
              <a:rPr sz="2800" spc="-5" dirty="0">
                <a:latin typeface="Trebuchet MS"/>
                <a:cs typeface="Trebuchet MS"/>
              </a:rPr>
              <a:t>local </a:t>
            </a:r>
            <a:r>
              <a:rPr sz="2800" spc="-10" dirty="0">
                <a:latin typeface="Trebuchet MS"/>
                <a:cs typeface="Trebuchet MS"/>
              </a:rPr>
              <a:t>and </a:t>
            </a:r>
            <a:r>
              <a:rPr sz="2800" spc="-5" dirty="0">
                <a:latin typeface="Trebuchet MS"/>
                <a:cs typeface="Trebuchet MS"/>
              </a:rPr>
              <a:t>regional  level.</a:t>
            </a:r>
            <a:endParaRPr sz="2800">
              <a:latin typeface="Trebuchet MS"/>
              <a:cs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8650" y="3001136"/>
            <a:ext cx="2673350" cy="635000"/>
          </a:xfrm>
          <a:prstGeom prst="rect">
            <a:avLst/>
          </a:prstGeom>
        </p:spPr>
        <p:txBody>
          <a:bodyPr vert="horz" wrap="square" lIns="0" tIns="12065" rIns="0" bIns="0" rtlCol="0">
            <a:spAutoFit/>
          </a:bodyPr>
          <a:lstStyle/>
          <a:p>
            <a:pPr marL="12700">
              <a:lnSpc>
                <a:spcPct val="100000"/>
              </a:lnSpc>
              <a:spcBef>
                <a:spcPts val="95"/>
              </a:spcBef>
            </a:pPr>
            <a:r>
              <a:rPr spc="-5" dirty="0"/>
              <a:t>THANK</a:t>
            </a:r>
            <a:r>
              <a:rPr spc="-150" dirty="0"/>
              <a:t> </a:t>
            </a:r>
            <a:r>
              <a:rPr spc="-10" dirty="0"/>
              <a:t>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62520" y="476376"/>
            <a:ext cx="6030683"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893823" y="529336"/>
            <a:ext cx="109600" cy="96900"/>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2473070" y="526795"/>
            <a:ext cx="149986" cy="232155"/>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5598667" y="526161"/>
            <a:ext cx="175259" cy="238632"/>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4832096" y="526161"/>
            <a:ext cx="175259" cy="238632"/>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3789679" y="526161"/>
            <a:ext cx="175259" cy="238632"/>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2155951" y="526161"/>
            <a:ext cx="175259" cy="238632"/>
          </a:xfrm>
          <a:prstGeom prst="rect">
            <a:avLst/>
          </a:prstGeom>
          <a:blipFill>
            <a:blip r:embed="rId5" cstate="print"/>
            <a:stretch>
              <a:fillRect/>
            </a:stretch>
          </a:blipFill>
        </p:spPr>
        <p:txBody>
          <a:bodyPr wrap="square" lIns="0" tIns="0" rIns="0" bIns="0" rtlCol="0"/>
          <a:lstStyle/>
          <a:p>
            <a:endParaRPr/>
          </a:p>
        </p:txBody>
      </p:sp>
      <p:sp>
        <p:nvSpPr>
          <p:cNvPr id="9" name="object 9"/>
          <p:cNvSpPr/>
          <p:nvPr/>
        </p:nvSpPr>
        <p:spPr>
          <a:xfrm>
            <a:off x="6507226" y="482219"/>
            <a:ext cx="297815" cy="331470"/>
          </a:xfrm>
          <a:custGeom>
            <a:avLst/>
            <a:gdLst/>
            <a:ahLst/>
            <a:cxnLst/>
            <a:rect l="l" t="t" r="r" b="b"/>
            <a:pathLst>
              <a:path w="297815" h="331469">
                <a:moveTo>
                  <a:pt x="60071" y="0"/>
                </a:moveTo>
                <a:lnTo>
                  <a:pt x="86868" y="0"/>
                </a:lnTo>
                <a:lnTo>
                  <a:pt x="204977" y="202691"/>
                </a:lnTo>
                <a:lnTo>
                  <a:pt x="240410" y="0"/>
                </a:lnTo>
                <a:lnTo>
                  <a:pt x="297815" y="0"/>
                </a:lnTo>
                <a:lnTo>
                  <a:pt x="236854" y="331469"/>
                </a:lnTo>
                <a:lnTo>
                  <a:pt x="214375" y="331469"/>
                </a:lnTo>
                <a:lnTo>
                  <a:pt x="93725" y="120141"/>
                </a:lnTo>
                <a:lnTo>
                  <a:pt x="5765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6384290" y="482219"/>
            <a:ext cx="118745" cy="327025"/>
          </a:xfrm>
          <a:custGeom>
            <a:avLst/>
            <a:gdLst/>
            <a:ahLst/>
            <a:cxnLst/>
            <a:rect l="l" t="t" r="r" b="b"/>
            <a:pathLst>
              <a:path w="118745" h="327025">
                <a:moveTo>
                  <a:pt x="60071" y="0"/>
                </a:moveTo>
                <a:lnTo>
                  <a:pt x="118617"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866257" y="482219"/>
            <a:ext cx="286385" cy="332740"/>
          </a:xfrm>
          <a:custGeom>
            <a:avLst/>
            <a:gdLst/>
            <a:ahLst/>
            <a:cxnLst/>
            <a:rect l="l" t="t" r="r" b="b"/>
            <a:pathLst>
              <a:path w="286385" h="332740">
                <a:moveTo>
                  <a:pt x="43560" y="0"/>
                </a:moveTo>
                <a:lnTo>
                  <a:pt x="103377" y="0"/>
                </a:lnTo>
                <a:lnTo>
                  <a:pt x="61594" y="222757"/>
                </a:lnTo>
                <a:lnTo>
                  <a:pt x="60832" y="226821"/>
                </a:lnTo>
                <a:lnTo>
                  <a:pt x="60451" y="231012"/>
                </a:lnTo>
                <a:lnTo>
                  <a:pt x="60451" y="235457"/>
                </a:lnTo>
                <a:lnTo>
                  <a:pt x="81549" y="274935"/>
                </a:lnTo>
                <a:lnTo>
                  <a:pt x="111125" y="281685"/>
                </a:lnTo>
                <a:lnTo>
                  <a:pt x="125458" y="280664"/>
                </a:lnTo>
                <a:lnTo>
                  <a:pt x="160908" y="265429"/>
                </a:lnTo>
                <a:lnTo>
                  <a:pt x="182608" y="233515"/>
                </a:lnTo>
                <a:lnTo>
                  <a:pt x="227075" y="0"/>
                </a:lnTo>
                <a:lnTo>
                  <a:pt x="286003" y="0"/>
                </a:lnTo>
                <a:lnTo>
                  <a:pt x="244220" y="226313"/>
                </a:lnTo>
                <a:lnTo>
                  <a:pt x="227837" y="271160"/>
                </a:lnTo>
                <a:lnTo>
                  <a:pt x="197357" y="304672"/>
                </a:lnTo>
                <a:lnTo>
                  <a:pt x="155368" y="325643"/>
                </a:lnTo>
                <a:lnTo>
                  <a:pt x="104520" y="332613"/>
                </a:lnTo>
                <a:lnTo>
                  <a:pt x="82446" y="331229"/>
                </a:lnTo>
                <a:lnTo>
                  <a:pt x="44727" y="320129"/>
                </a:lnTo>
                <a:lnTo>
                  <a:pt x="7254" y="283971"/>
                </a:lnTo>
                <a:lnTo>
                  <a:pt x="0" y="249173"/>
                </a:lnTo>
                <a:lnTo>
                  <a:pt x="0" y="241172"/>
                </a:lnTo>
                <a:lnTo>
                  <a:pt x="762" y="232790"/>
                </a:lnTo>
                <a:lnTo>
                  <a:pt x="2412" y="223900"/>
                </a:lnTo>
                <a:lnTo>
                  <a:pt x="43560"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5219700" y="482219"/>
            <a:ext cx="308610" cy="327025"/>
          </a:xfrm>
          <a:custGeom>
            <a:avLst/>
            <a:gdLst/>
            <a:ahLst/>
            <a:cxnLst/>
            <a:rect l="l" t="t" r="r" b="b"/>
            <a:pathLst>
              <a:path w="308610" h="327025">
                <a:moveTo>
                  <a:pt x="60071" y="0"/>
                </a:moveTo>
                <a:lnTo>
                  <a:pt x="118999" y="0"/>
                </a:lnTo>
                <a:lnTo>
                  <a:pt x="95758" y="126110"/>
                </a:lnTo>
                <a:lnTo>
                  <a:pt x="225678" y="126110"/>
                </a:lnTo>
                <a:lnTo>
                  <a:pt x="248920" y="0"/>
                </a:lnTo>
                <a:lnTo>
                  <a:pt x="308101" y="0"/>
                </a:lnTo>
                <a:lnTo>
                  <a:pt x="247523" y="327025"/>
                </a:lnTo>
                <a:lnTo>
                  <a:pt x="188849" y="327025"/>
                </a:lnTo>
                <a:lnTo>
                  <a:pt x="216788" y="174751"/>
                </a:lnTo>
                <a:lnTo>
                  <a:pt x="86867" y="174751"/>
                </a:lnTo>
                <a:lnTo>
                  <a:pt x="5892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511802" y="4822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4041394" y="482219"/>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69"/>
                </a:lnTo>
                <a:lnTo>
                  <a:pt x="214375" y="331469"/>
                </a:lnTo>
                <a:lnTo>
                  <a:pt x="93725" y="120141"/>
                </a:lnTo>
                <a:lnTo>
                  <a:pt x="5765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596894" y="482219"/>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3312414" y="4822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713101" y="482219"/>
            <a:ext cx="286385" cy="332740"/>
          </a:xfrm>
          <a:custGeom>
            <a:avLst/>
            <a:gdLst/>
            <a:ahLst/>
            <a:cxnLst/>
            <a:rect l="l" t="t" r="r" b="b"/>
            <a:pathLst>
              <a:path w="286385" h="332740">
                <a:moveTo>
                  <a:pt x="43561" y="0"/>
                </a:moveTo>
                <a:lnTo>
                  <a:pt x="103378" y="0"/>
                </a:lnTo>
                <a:lnTo>
                  <a:pt x="61594" y="222757"/>
                </a:lnTo>
                <a:lnTo>
                  <a:pt x="60832" y="226821"/>
                </a:lnTo>
                <a:lnTo>
                  <a:pt x="60451" y="231012"/>
                </a:lnTo>
                <a:lnTo>
                  <a:pt x="60451" y="235457"/>
                </a:lnTo>
                <a:lnTo>
                  <a:pt x="81549" y="274935"/>
                </a:lnTo>
                <a:lnTo>
                  <a:pt x="111125" y="281685"/>
                </a:lnTo>
                <a:lnTo>
                  <a:pt x="125458" y="280664"/>
                </a:lnTo>
                <a:lnTo>
                  <a:pt x="160909" y="265429"/>
                </a:lnTo>
                <a:lnTo>
                  <a:pt x="182608" y="233515"/>
                </a:lnTo>
                <a:lnTo>
                  <a:pt x="227075" y="0"/>
                </a:lnTo>
                <a:lnTo>
                  <a:pt x="286004" y="0"/>
                </a:lnTo>
                <a:lnTo>
                  <a:pt x="244221" y="226313"/>
                </a:lnTo>
                <a:lnTo>
                  <a:pt x="227838" y="271160"/>
                </a:lnTo>
                <a:lnTo>
                  <a:pt x="197357" y="304672"/>
                </a:lnTo>
                <a:lnTo>
                  <a:pt x="155368" y="325643"/>
                </a:lnTo>
                <a:lnTo>
                  <a:pt x="104521" y="332613"/>
                </a:lnTo>
                <a:lnTo>
                  <a:pt x="82446" y="331229"/>
                </a:lnTo>
                <a:lnTo>
                  <a:pt x="44727" y="320129"/>
                </a:lnTo>
                <a:lnTo>
                  <a:pt x="7254" y="283971"/>
                </a:lnTo>
                <a:lnTo>
                  <a:pt x="0" y="249173"/>
                </a:lnTo>
                <a:lnTo>
                  <a:pt x="0" y="241172"/>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1520189" y="482219"/>
            <a:ext cx="275590" cy="327025"/>
          </a:xfrm>
          <a:custGeom>
            <a:avLst/>
            <a:gdLst/>
            <a:ahLst/>
            <a:cxnLst/>
            <a:rect l="l" t="t" r="r" b="b"/>
            <a:pathLst>
              <a:path w="275589" h="327025">
                <a:moveTo>
                  <a:pt x="9397" y="0"/>
                </a:moveTo>
                <a:lnTo>
                  <a:pt x="275462" y="0"/>
                </a:lnTo>
                <a:lnTo>
                  <a:pt x="265937" y="50926"/>
                </a:lnTo>
                <a:lnTo>
                  <a:pt x="162814" y="50926"/>
                </a:lnTo>
                <a:lnTo>
                  <a:pt x="112267" y="327025"/>
                </a:lnTo>
                <a:lnTo>
                  <a:pt x="53593" y="327025"/>
                </a:lnTo>
                <a:lnTo>
                  <a:pt x="104012" y="50926"/>
                </a:lnTo>
                <a:lnTo>
                  <a:pt x="0" y="50926"/>
                </a:lnTo>
                <a:lnTo>
                  <a:pt x="9397"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1185443" y="482219"/>
            <a:ext cx="297815" cy="331470"/>
          </a:xfrm>
          <a:custGeom>
            <a:avLst/>
            <a:gdLst/>
            <a:ahLst/>
            <a:cxnLst/>
            <a:rect l="l" t="t" r="r" b="b"/>
            <a:pathLst>
              <a:path w="297815" h="331469">
                <a:moveTo>
                  <a:pt x="60045" y="0"/>
                </a:moveTo>
                <a:lnTo>
                  <a:pt x="86842" y="0"/>
                </a:lnTo>
                <a:lnTo>
                  <a:pt x="204952" y="202691"/>
                </a:lnTo>
                <a:lnTo>
                  <a:pt x="240385" y="0"/>
                </a:lnTo>
                <a:lnTo>
                  <a:pt x="297789" y="0"/>
                </a:lnTo>
                <a:lnTo>
                  <a:pt x="236829" y="331469"/>
                </a:lnTo>
                <a:lnTo>
                  <a:pt x="214350" y="331469"/>
                </a:lnTo>
                <a:lnTo>
                  <a:pt x="93700" y="120141"/>
                </a:lnTo>
                <a:lnTo>
                  <a:pt x="57594" y="327025"/>
                </a:lnTo>
                <a:lnTo>
                  <a:pt x="0" y="327025"/>
                </a:lnTo>
                <a:lnTo>
                  <a:pt x="60045"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062520" y="482219"/>
            <a:ext cx="118745" cy="327025"/>
          </a:xfrm>
          <a:custGeom>
            <a:avLst/>
            <a:gdLst/>
            <a:ahLst/>
            <a:cxnLst/>
            <a:rect l="l" t="t" r="r" b="b"/>
            <a:pathLst>
              <a:path w="118744" h="327025">
                <a:moveTo>
                  <a:pt x="60045" y="0"/>
                </a:moveTo>
                <a:lnTo>
                  <a:pt x="118541" y="0"/>
                </a:lnTo>
                <a:lnTo>
                  <a:pt x="58267" y="327025"/>
                </a:lnTo>
                <a:lnTo>
                  <a:pt x="0" y="327025"/>
                </a:lnTo>
                <a:lnTo>
                  <a:pt x="60045"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800860" y="478790"/>
            <a:ext cx="259715" cy="330835"/>
          </a:xfrm>
          <a:custGeom>
            <a:avLst/>
            <a:gdLst/>
            <a:ahLst/>
            <a:cxnLst/>
            <a:rect l="l" t="t" r="r" b="b"/>
            <a:pathLst>
              <a:path w="259714" h="330834">
                <a:moveTo>
                  <a:pt x="145414" y="0"/>
                </a:moveTo>
                <a:lnTo>
                  <a:pt x="192722" y="5127"/>
                </a:lnTo>
                <a:lnTo>
                  <a:pt x="228981" y="20447"/>
                </a:lnTo>
                <a:lnTo>
                  <a:pt x="257788" y="61327"/>
                </a:lnTo>
                <a:lnTo>
                  <a:pt x="259714" y="79501"/>
                </a:lnTo>
                <a:lnTo>
                  <a:pt x="258310" y="98480"/>
                </a:lnTo>
                <a:lnTo>
                  <a:pt x="237235" y="147700"/>
                </a:lnTo>
                <a:lnTo>
                  <a:pt x="195105" y="179830"/>
                </a:lnTo>
                <a:lnTo>
                  <a:pt x="177291" y="185547"/>
                </a:lnTo>
                <a:lnTo>
                  <a:pt x="250316" y="330454"/>
                </a:lnTo>
                <a:lnTo>
                  <a:pt x="184912" y="330454"/>
                </a:lnTo>
                <a:lnTo>
                  <a:pt x="122427" y="195199"/>
                </a:lnTo>
                <a:lnTo>
                  <a:pt x="114379" y="195010"/>
                </a:lnTo>
                <a:lnTo>
                  <a:pt x="105473" y="194643"/>
                </a:lnTo>
                <a:lnTo>
                  <a:pt x="95710" y="194109"/>
                </a:lnTo>
                <a:lnTo>
                  <a:pt x="85089" y="193421"/>
                </a:lnTo>
                <a:lnTo>
                  <a:pt x="59816" y="330454"/>
                </a:lnTo>
                <a:lnTo>
                  <a:pt x="0" y="330454"/>
                </a:lnTo>
                <a:lnTo>
                  <a:pt x="59816" y="3429"/>
                </a:lnTo>
                <a:lnTo>
                  <a:pt x="89658" y="1928"/>
                </a:lnTo>
                <a:lnTo>
                  <a:pt x="113855" y="857"/>
                </a:lnTo>
                <a:lnTo>
                  <a:pt x="132433" y="214"/>
                </a:lnTo>
                <a:lnTo>
                  <a:pt x="145414"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2405633" y="477012"/>
            <a:ext cx="277495" cy="332740"/>
          </a:xfrm>
          <a:custGeom>
            <a:avLst/>
            <a:gdLst/>
            <a:ahLst/>
            <a:cxnLst/>
            <a:rect l="l" t="t" r="r" b="b"/>
            <a:pathLst>
              <a:path w="277494" h="332740">
                <a:moveTo>
                  <a:pt x="120777" y="0"/>
                </a:moveTo>
                <a:lnTo>
                  <a:pt x="187102" y="8556"/>
                </a:lnTo>
                <a:lnTo>
                  <a:pt x="236474" y="34162"/>
                </a:lnTo>
                <a:lnTo>
                  <a:pt x="267112" y="76009"/>
                </a:lnTo>
                <a:lnTo>
                  <a:pt x="277368" y="133096"/>
                </a:lnTo>
                <a:lnTo>
                  <a:pt x="273986" y="176242"/>
                </a:lnTo>
                <a:lnTo>
                  <a:pt x="263842" y="214804"/>
                </a:lnTo>
                <a:lnTo>
                  <a:pt x="223266" y="278129"/>
                </a:lnTo>
                <a:lnTo>
                  <a:pt x="160242" y="318706"/>
                </a:lnTo>
                <a:lnTo>
                  <a:pt x="121931" y="328850"/>
                </a:lnTo>
                <a:lnTo>
                  <a:pt x="79121" y="332232"/>
                </a:lnTo>
                <a:lnTo>
                  <a:pt x="0" y="332232"/>
                </a:lnTo>
                <a:lnTo>
                  <a:pt x="59690" y="5841"/>
                </a:lnTo>
                <a:lnTo>
                  <a:pt x="106249" y="377"/>
                </a:lnTo>
                <a:lnTo>
                  <a:pt x="120777"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6816090" y="476630"/>
            <a:ext cx="277495" cy="338455"/>
          </a:xfrm>
          <a:custGeom>
            <a:avLst/>
            <a:gdLst/>
            <a:ahLst/>
            <a:cxnLst/>
            <a:rect l="l" t="t" r="r" b="b"/>
            <a:pathLst>
              <a:path w="277495" h="338455">
                <a:moveTo>
                  <a:pt x="199135" y="0"/>
                </a:moveTo>
                <a:lnTo>
                  <a:pt x="222569" y="1385"/>
                </a:lnTo>
                <a:lnTo>
                  <a:pt x="242776" y="5556"/>
                </a:lnTo>
                <a:lnTo>
                  <a:pt x="259768" y="12537"/>
                </a:lnTo>
                <a:lnTo>
                  <a:pt x="273557" y="22352"/>
                </a:lnTo>
                <a:lnTo>
                  <a:pt x="256158" y="70739"/>
                </a:lnTo>
                <a:lnTo>
                  <a:pt x="239724" y="62071"/>
                </a:lnTo>
                <a:lnTo>
                  <a:pt x="223361" y="55880"/>
                </a:lnTo>
                <a:lnTo>
                  <a:pt x="207045" y="52165"/>
                </a:lnTo>
                <a:lnTo>
                  <a:pt x="190753" y="50927"/>
                </a:lnTo>
                <a:lnTo>
                  <a:pt x="162698" y="53619"/>
                </a:lnTo>
                <a:lnTo>
                  <a:pt x="115351" y="75197"/>
                </a:lnTo>
                <a:lnTo>
                  <a:pt x="80416" y="117066"/>
                </a:lnTo>
                <a:lnTo>
                  <a:pt x="62561" y="171080"/>
                </a:lnTo>
                <a:lnTo>
                  <a:pt x="60325" y="202184"/>
                </a:lnTo>
                <a:lnTo>
                  <a:pt x="61706" y="221184"/>
                </a:lnTo>
                <a:lnTo>
                  <a:pt x="82423" y="264922"/>
                </a:lnTo>
                <a:lnTo>
                  <a:pt x="124731" y="285871"/>
                </a:lnTo>
                <a:lnTo>
                  <a:pt x="142875" y="287274"/>
                </a:lnTo>
                <a:lnTo>
                  <a:pt x="158357" y="286176"/>
                </a:lnTo>
                <a:lnTo>
                  <a:pt x="198754" y="269621"/>
                </a:lnTo>
                <a:lnTo>
                  <a:pt x="210565" y="204978"/>
                </a:lnTo>
                <a:lnTo>
                  <a:pt x="165226" y="204978"/>
                </a:lnTo>
                <a:lnTo>
                  <a:pt x="174116" y="156210"/>
                </a:lnTo>
                <a:lnTo>
                  <a:pt x="277113" y="156210"/>
                </a:lnTo>
                <a:lnTo>
                  <a:pt x="250062" y="302895"/>
                </a:lnTo>
                <a:lnTo>
                  <a:pt x="223416" y="318323"/>
                </a:lnTo>
                <a:lnTo>
                  <a:pt x="193960" y="329358"/>
                </a:lnTo>
                <a:lnTo>
                  <a:pt x="161694" y="335988"/>
                </a:lnTo>
                <a:lnTo>
                  <a:pt x="126618" y="338201"/>
                </a:lnTo>
                <a:lnTo>
                  <a:pt x="99829" y="335940"/>
                </a:lnTo>
                <a:lnTo>
                  <a:pt x="54109" y="317894"/>
                </a:lnTo>
                <a:lnTo>
                  <a:pt x="19823" y="282916"/>
                </a:lnTo>
                <a:lnTo>
                  <a:pt x="2210" y="237196"/>
                </a:lnTo>
                <a:lnTo>
                  <a:pt x="0" y="210693"/>
                </a:lnTo>
                <a:lnTo>
                  <a:pt x="3353" y="164639"/>
                </a:lnTo>
                <a:lnTo>
                  <a:pt x="13398" y="123634"/>
                </a:lnTo>
                <a:lnTo>
                  <a:pt x="30110" y="87677"/>
                </a:lnTo>
                <a:lnTo>
                  <a:pt x="53466" y="56769"/>
                </a:lnTo>
                <a:lnTo>
                  <a:pt x="82639" y="31932"/>
                </a:lnTo>
                <a:lnTo>
                  <a:pt x="116633" y="14192"/>
                </a:lnTo>
                <a:lnTo>
                  <a:pt x="155461" y="3548"/>
                </a:lnTo>
                <a:lnTo>
                  <a:pt x="199135"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6150102" y="476630"/>
            <a:ext cx="218440" cy="338455"/>
          </a:xfrm>
          <a:custGeom>
            <a:avLst/>
            <a:gdLst/>
            <a:ahLst/>
            <a:cxnLst/>
            <a:rect l="l" t="t" r="r" b="b"/>
            <a:pathLst>
              <a:path w="218439" h="338455">
                <a:moveTo>
                  <a:pt x="141986" y="0"/>
                </a:moveTo>
                <a:lnTo>
                  <a:pt x="183134" y="3683"/>
                </a:lnTo>
                <a:lnTo>
                  <a:pt x="218186" y="12065"/>
                </a:lnTo>
                <a:lnTo>
                  <a:pt x="200278" y="70104"/>
                </a:lnTo>
                <a:lnTo>
                  <a:pt x="187275" y="61769"/>
                </a:lnTo>
                <a:lnTo>
                  <a:pt x="174164" y="55816"/>
                </a:lnTo>
                <a:lnTo>
                  <a:pt x="160934" y="52244"/>
                </a:lnTo>
                <a:lnTo>
                  <a:pt x="147574" y="51054"/>
                </a:lnTo>
                <a:lnTo>
                  <a:pt x="124071" y="53599"/>
                </a:lnTo>
                <a:lnTo>
                  <a:pt x="107283" y="61229"/>
                </a:lnTo>
                <a:lnTo>
                  <a:pt x="97210" y="73931"/>
                </a:lnTo>
                <a:lnTo>
                  <a:pt x="93852" y="91694"/>
                </a:lnTo>
                <a:lnTo>
                  <a:pt x="95638" y="100748"/>
                </a:lnTo>
                <a:lnTo>
                  <a:pt x="100996" y="110601"/>
                </a:lnTo>
                <a:lnTo>
                  <a:pt x="109926" y="121286"/>
                </a:lnTo>
                <a:lnTo>
                  <a:pt x="122427" y="132842"/>
                </a:lnTo>
                <a:lnTo>
                  <a:pt x="156083" y="161417"/>
                </a:lnTo>
                <a:lnTo>
                  <a:pt x="163298" y="167634"/>
                </a:lnTo>
                <a:lnTo>
                  <a:pt x="190500" y="197993"/>
                </a:lnTo>
                <a:lnTo>
                  <a:pt x="194945" y="205232"/>
                </a:lnTo>
                <a:lnTo>
                  <a:pt x="198247" y="212598"/>
                </a:lnTo>
                <a:lnTo>
                  <a:pt x="200533" y="220091"/>
                </a:lnTo>
                <a:lnTo>
                  <a:pt x="202692" y="227584"/>
                </a:lnTo>
                <a:lnTo>
                  <a:pt x="203835" y="235077"/>
                </a:lnTo>
                <a:lnTo>
                  <a:pt x="203835" y="242824"/>
                </a:lnTo>
                <a:lnTo>
                  <a:pt x="195452" y="282829"/>
                </a:lnTo>
                <a:lnTo>
                  <a:pt x="170307" y="312928"/>
                </a:lnTo>
                <a:lnTo>
                  <a:pt x="131635" y="331898"/>
                </a:lnTo>
                <a:lnTo>
                  <a:pt x="83058" y="338201"/>
                </a:lnTo>
                <a:lnTo>
                  <a:pt x="61364" y="337012"/>
                </a:lnTo>
                <a:lnTo>
                  <a:pt x="40290" y="333454"/>
                </a:lnTo>
                <a:lnTo>
                  <a:pt x="19835" y="327538"/>
                </a:lnTo>
                <a:lnTo>
                  <a:pt x="0" y="319278"/>
                </a:lnTo>
                <a:lnTo>
                  <a:pt x="18796" y="261874"/>
                </a:lnTo>
                <a:lnTo>
                  <a:pt x="34347" y="271708"/>
                </a:lnTo>
                <a:lnTo>
                  <a:pt x="51101" y="278733"/>
                </a:lnTo>
                <a:lnTo>
                  <a:pt x="69070" y="282948"/>
                </a:lnTo>
                <a:lnTo>
                  <a:pt x="88264" y="284353"/>
                </a:lnTo>
                <a:lnTo>
                  <a:pt x="99671" y="283729"/>
                </a:lnTo>
                <a:lnTo>
                  <a:pt x="134743" y="268599"/>
                </a:lnTo>
                <a:lnTo>
                  <a:pt x="143637" y="245364"/>
                </a:lnTo>
                <a:lnTo>
                  <a:pt x="141851" y="235813"/>
                </a:lnTo>
                <a:lnTo>
                  <a:pt x="136493" y="225821"/>
                </a:lnTo>
                <a:lnTo>
                  <a:pt x="127563" y="215378"/>
                </a:lnTo>
                <a:lnTo>
                  <a:pt x="115062" y="204470"/>
                </a:lnTo>
                <a:lnTo>
                  <a:pt x="80010" y="176530"/>
                </a:lnTo>
                <a:lnTo>
                  <a:pt x="72578" y="170505"/>
                </a:lnTo>
                <a:lnTo>
                  <a:pt x="46227" y="141605"/>
                </a:lnTo>
                <a:lnTo>
                  <a:pt x="42037" y="134747"/>
                </a:lnTo>
                <a:lnTo>
                  <a:pt x="38988" y="127635"/>
                </a:lnTo>
                <a:lnTo>
                  <a:pt x="36830" y="120269"/>
                </a:lnTo>
                <a:lnTo>
                  <a:pt x="34798" y="113030"/>
                </a:lnTo>
                <a:lnTo>
                  <a:pt x="33782" y="105537"/>
                </a:lnTo>
                <a:lnTo>
                  <a:pt x="33782" y="97790"/>
                </a:lnTo>
                <a:lnTo>
                  <a:pt x="41227" y="57372"/>
                </a:lnTo>
                <a:lnTo>
                  <a:pt x="63626" y="26289"/>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3012567" y="476630"/>
            <a:ext cx="251460" cy="338455"/>
          </a:xfrm>
          <a:custGeom>
            <a:avLst/>
            <a:gdLst/>
            <a:ahLst/>
            <a:cxnLst/>
            <a:rect l="l" t="t" r="r" b="b"/>
            <a:pathLst>
              <a:path w="251460" h="338455">
                <a:moveTo>
                  <a:pt x="181101" y="0"/>
                </a:moveTo>
                <a:lnTo>
                  <a:pt x="200271" y="809"/>
                </a:lnTo>
                <a:lnTo>
                  <a:pt x="218344" y="3238"/>
                </a:lnTo>
                <a:lnTo>
                  <a:pt x="235323" y="7286"/>
                </a:lnTo>
                <a:lnTo>
                  <a:pt x="251206" y="12954"/>
                </a:lnTo>
                <a:lnTo>
                  <a:pt x="234950" y="68580"/>
                </a:lnTo>
                <a:lnTo>
                  <a:pt x="221851" y="60652"/>
                </a:lnTo>
                <a:lnTo>
                  <a:pt x="208073" y="54975"/>
                </a:lnTo>
                <a:lnTo>
                  <a:pt x="193605" y="51560"/>
                </a:lnTo>
                <a:lnTo>
                  <a:pt x="178434" y="50419"/>
                </a:lnTo>
                <a:lnTo>
                  <a:pt x="154310" y="53417"/>
                </a:lnTo>
                <a:lnTo>
                  <a:pt x="112158" y="77368"/>
                </a:lnTo>
                <a:lnTo>
                  <a:pt x="79251" y="122924"/>
                </a:lnTo>
                <a:lnTo>
                  <a:pt x="62210" y="175986"/>
                </a:lnTo>
                <a:lnTo>
                  <a:pt x="60070" y="204470"/>
                </a:lnTo>
                <a:lnTo>
                  <a:pt x="61235" y="222378"/>
                </a:lnTo>
                <a:lnTo>
                  <a:pt x="78612" y="264795"/>
                </a:lnTo>
                <a:lnTo>
                  <a:pt x="114581" y="285869"/>
                </a:lnTo>
                <a:lnTo>
                  <a:pt x="130175" y="287274"/>
                </a:lnTo>
                <a:lnTo>
                  <a:pt x="154491" y="285533"/>
                </a:lnTo>
                <a:lnTo>
                  <a:pt x="176021" y="280304"/>
                </a:lnTo>
                <a:lnTo>
                  <a:pt x="194790" y="271575"/>
                </a:lnTo>
                <a:lnTo>
                  <a:pt x="210819" y="259334"/>
                </a:lnTo>
                <a:lnTo>
                  <a:pt x="209676" y="310515"/>
                </a:lnTo>
                <a:lnTo>
                  <a:pt x="192105" y="322609"/>
                </a:lnTo>
                <a:lnTo>
                  <a:pt x="171021" y="331263"/>
                </a:lnTo>
                <a:lnTo>
                  <a:pt x="146436"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4" y="61087"/>
                </a:lnTo>
                <a:lnTo>
                  <a:pt x="107965" y="15255"/>
                </a:lnTo>
                <a:lnTo>
                  <a:pt x="142622" y="3811"/>
                </a:lnTo>
                <a:lnTo>
                  <a:pt x="181101"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5539359" y="476376"/>
            <a:ext cx="294005" cy="338455"/>
          </a:xfrm>
          <a:custGeom>
            <a:avLst/>
            <a:gdLst/>
            <a:ahLst/>
            <a:cxnLst/>
            <a:rect l="l" t="t" r="r" b="b"/>
            <a:pathLst>
              <a:path w="294004" h="338455">
                <a:moveTo>
                  <a:pt x="171703" y="0"/>
                </a:moveTo>
                <a:lnTo>
                  <a:pt x="223615" y="7794"/>
                </a:lnTo>
                <a:lnTo>
                  <a:pt x="262000" y="31114"/>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4772786" y="476376"/>
            <a:ext cx="294005" cy="338455"/>
          </a:xfrm>
          <a:custGeom>
            <a:avLst/>
            <a:gdLst/>
            <a:ahLst/>
            <a:cxnLst/>
            <a:rect l="l" t="t" r="r" b="b"/>
            <a:pathLst>
              <a:path w="294004" h="338455">
                <a:moveTo>
                  <a:pt x="171703" y="0"/>
                </a:moveTo>
                <a:lnTo>
                  <a:pt x="223615" y="7794"/>
                </a:lnTo>
                <a:lnTo>
                  <a:pt x="262000" y="31114"/>
                </a:lnTo>
                <a:lnTo>
                  <a:pt x="285829" y="69246"/>
                </a:lnTo>
                <a:lnTo>
                  <a:pt x="293750" y="121285"/>
                </a:lnTo>
                <a:lnTo>
                  <a:pt x="290704" y="167312"/>
                </a:lnTo>
                <a:lnTo>
                  <a:pt x="281574" y="208803"/>
                </a:lnTo>
                <a:lnTo>
                  <a:pt x="266372" y="245746"/>
                </a:lnTo>
                <a:lnTo>
                  <a:pt x="245110" y="278130"/>
                </a:lnTo>
                <a:lnTo>
                  <a:pt x="187436" y="323389"/>
                </a:lnTo>
                <a:lnTo>
                  <a:pt x="111760"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3730371" y="476376"/>
            <a:ext cx="294005" cy="338455"/>
          </a:xfrm>
          <a:custGeom>
            <a:avLst/>
            <a:gdLst/>
            <a:ahLst/>
            <a:cxnLst/>
            <a:rect l="l" t="t" r="r" b="b"/>
            <a:pathLst>
              <a:path w="294004" h="338455">
                <a:moveTo>
                  <a:pt x="171703" y="0"/>
                </a:moveTo>
                <a:lnTo>
                  <a:pt x="223615" y="7794"/>
                </a:lnTo>
                <a:lnTo>
                  <a:pt x="262000" y="31114"/>
                </a:lnTo>
                <a:lnTo>
                  <a:pt x="285829" y="69246"/>
                </a:lnTo>
                <a:lnTo>
                  <a:pt x="293750" y="121285"/>
                </a:lnTo>
                <a:lnTo>
                  <a:pt x="290704" y="167312"/>
                </a:lnTo>
                <a:lnTo>
                  <a:pt x="281574" y="208803"/>
                </a:lnTo>
                <a:lnTo>
                  <a:pt x="266372" y="245746"/>
                </a:lnTo>
                <a:lnTo>
                  <a:pt x="245109" y="278130"/>
                </a:lnTo>
                <a:lnTo>
                  <a:pt x="187436" y="323389"/>
                </a:lnTo>
                <a:lnTo>
                  <a:pt x="111759"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2096642" y="476376"/>
            <a:ext cx="294005" cy="338455"/>
          </a:xfrm>
          <a:custGeom>
            <a:avLst/>
            <a:gdLst/>
            <a:ahLst/>
            <a:cxnLst/>
            <a:rect l="l" t="t" r="r" b="b"/>
            <a:pathLst>
              <a:path w="294005" h="338455">
                <a:moveTo>
                  <a:pt x="171704" y="0"/>
                </a:moveTo>
                <a:lnTo>
                  <a:pt x="223615" y="7794"/>
                </a:lnTo>
                <a:lnTo>
                  <a:pt x="262000" y="31114"/>
                </a:lnTo>
                <a:lnTo>
                  <a:pt x="285829" y="69246"/>
                </a:lnTo>
                <a:lnTo>
                  <a:pt x="293750" y="121285"/>
                </a:lnTo>
                <a:lnTo>
                  <a:pt x="290704" y="167312"/>
                </a:lnTo>
                <a:lnTo>
                  <a:pt x="281574" y="208803"/>
                </a:lnTo>
                <a:lnTo>
                  <a:pt x="266372" y="245746"/>
                </a:lnTo>
                <a:lnTo>
                  <a:pt x="245109" y="278130"/>
                </a:lnTo>
                <a:lnTo>
                  <a:pt x="187436" y="323389"/>
                </a:lnTo>
                <a:lnTo>
                  <a:pt x="111759"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4"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3170301" y="1025271"/>
            <a:ext cx="1830070" cy="338200"/>
          </a:xfrm>
          <a:prstGeom prst="rect">
            <a:avLst/>
          </a:prstGeom>
          <a:blipFill>
            <a:blip r:embed="rId7" cstate="print"/>
            <a:stretch>
              <a:fillRect/>
            </a:stretch>
          </a:blipFill>
        </p:spPr>
        <p:txBody>
          <a:bodyPr wrap="square" lIns="0" tIns="0" rIns="0" bIns="0" rtlCol="0"/>
          <a:lstStyle/>
          <a:p>
            <a:endParaRPr/>
          </a:p>
        </p:txBody>
      </p:sp>
      <p:sp>
        <p:nvSpPr>
          <p:cNvPr id="31" name="object 31"/>
          <p:cNvSpPr/>
          <p:nvPr/>
        </p:nvSpPr>
        <p:spPr>
          <a:xfrm>
            <a:off x="3960114"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4729607" y="1030858"/>
            <a:ext cx="271145" cy="327025"/>
          </a:xfrm>
          <a:custGeom>
            <a:avLst/>
            <a:gdLst/>
            <a:ahLst/>
            <a:cxnLst/>
            <a:rect l="l" t="t" r="r" b="b"/>
            <a:pathLst>
              <a:path w="271145" h="327025">
                <a:moveTo>
                  <a:pt x="60197" y="0"/>
                </a:moveTo>
                <a:lnTo>
                  <a:pt x="270763" y="0"/>
                </a:lnTo>
                <a:lnTo>
                  <a:pt x="261112" y="50926"/>
                </a:lnTo>
                <a:lnTo>
                  <a:pt x="110489" y="50926"/>
                </a:lnTo>
                <a:lnTo>
                  <a:pt x="96773" y="126111"/>
                </a:lnTo>
                <a:lnTo>
                  <a:pt x="204850" y="126111"/>
                </a:lnTo>
                <a:lnTo>
                  <a:pt x="195706" y="174751"/>
                </a:lnTo>
                <a:lnTo>
                  <a:pt x="87629" y="174751"/>
                </a:lnTo>
                <a:lnTo>
                  <a:pt x="69341" y="276098"/>
                </a:lnTo>
                <a:lnTo>
                  <a:pt x="217550" y="276098"/>
                </a:lnTo>
                <a:lnTo>
                  <a:pt x="208025" y="327025"/>
                </a:lnTo>
                <a:lnTo>
                  <a:pt x="0" y="327025"/>
                </a:lnTo>
                <a:lnTo>
                  <a:pt x="60197" y="0"/>
                </a:lnTo>
                <a:close/>
              </a:path>
            </a:pathLst>
          </a:custGeom>
          <a:ln w="3175">
            <a:solidFill>
              <a:srgbClr val="58134A"/>
            </a:solidFill>
          </a:ln>
        </p:spPr>
        <p:txBody>
          <a:bodyPr wrap="square" lIns="0" tIns="0" rIns="0" bIns="0" rtlCol="0"/>
          <a:lstStyle/>
          <a:p>
            <a:endParaRPr/>
          </a:p>
        </p:txBody>
      </p:sp>
      <p:sp>
        <p:nvSpPr>
          <p:cNvPr id="33" name="object 33"/>
          <p:cNvSpPr/>
          <p:nvPr/>
        </p:nvSpPr>
        <p:spPr>
          <a:xfrm>
            <a:off x="4149597" y="1030858"/>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375" y="331469"/>
                </a:lnTo>
                <a:lnTo>
                  <a:pt x="93725" y="120141"/>
                </a:lnTo>
                <a:lnTo>
                  <a:pt x="5765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34" name="object 34"/>
          <p:cNvSpPr/>
          <p:nvPr/>
        </p:nvSpPr>
        <p:spPr>
          <a:xfrm>
            <a:off x="3567429"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35" name="object 35"/>
          <p:cNvSpPr/>
          <p:nvPr/>
        </p:nvSpPr>
        <p:spPr>
          <a:xfrm>
            <a:off x="3444494" y="1030858"/>
            <a:ext cx="118745" cy="327025"/>
          </a:xfrm>
          <a:custGeom>
            <a:avLst/>
            <a:gdLst/>
            <a:ahLst/>
            <a:cxnLst/>
            <a:rect l="l" t="t" r="r" b="b"/>
            <a:pathLst>
              <a:path w="118745" h="327025">
                <a:moveTo>
                  <a:pt x="60070" y="0"/>
                </a:moveTo>
                <a:lnTo>
                  <a:pt x="118617"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36" name="object 36"/>
          <p:cNvSpPr/>
          <p:nvPr/>
        </p:nvSpPr>
        <p:spPr>
          <a:xfrm>
            <a:off x="3170301" y="1030858"/>
            <a:ext cx="277495" cy="327025"/>
          </a:xfrm>
          <a:custGeom>
            <a:avLst/>
            <a:gdLst/>
            <a:ahLst/>
            <a:cxnLst/>
            <a:rect l="l" t="t" r="r" b="b"/>
            <a:pathLst>
              <a:path w="277495" h="327025">
                <a:moveTo>
                  <a:pt x="60706" y="0"/>
                </a:moveTo>
                <a:lnTo>
                  <a:pt x="276987" y="0"/>
                </a:lnTo>
                <a:lnTo>
                  <a:pt x="267588" y="50926"/>
                </a:lnTo>
                <a:lnTo>
                  <a:pt x="110236" y="50926"/>
                </a:lnTo>
                <a:lnTo>
                  <a:pt x="96647" y="126111"/>
                </a:lnTo>
                <a:lnTo>
                  <a:pt x="211582" y="126111"/>
                </a:lnTo>
                <a:lnTo>
                  <a:pt x="202437" y="174751"/>
                </a:lnTo>
                <a:lnTo>
                  <a:pt x="87502"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37" name="object 37"/>
          <p:cNvSpPr/>
          <p:nvPr/>
        </p:nvSpPr>
        <p:spPr>
          <a:xfrm>
            <a:off x="3836415" y="1026413"/>
            <a:ext cx="287020" cy="331470"/>
          </a:xfrm>
          <a:custGeom>
            <a:avLst/>
            <a:gdLst/>
            <a:ahLst/>
            <a:cxnLst/>
            <a:rect l="l" t="t" r="r" b="b"/>
            <a:pathLst>
              <a:path w="287020" h="331469">
                <a:moveTo>
                  <a:pt x="198628" y="0"/>
                </a:moveTo>
                <a:lnTo>
                  <a:pt x="219456" y="0"/>
                </a:lnTo>
                <a:lnTo>
                  <a:pt x="286638" y="331470"/>
                </a:lnTo>
                <a:lnTo>
                  <a:pt x="226060" y="331470"/>
                </a:lnTo>
                <a:lnTo>
                  <a:pt x="215900" y="264922"/>
                </a:lnTo>
                <a:lnTo>
                  <a:pt x="98806" y="264922"/>
                </a:lnTo>
                <a:lnTo>
                  <a:pt x="60451" y="331470"/>
                </a:lnTo>
                <a:lnTo>
                  <a:pt x="0" y="331470"/>
                </a:lnTo>
                <a:lnTo>
                  <a:pt x="198628" y="0"/>
                </a:lnTo>
                <a:close/>
              </a:path>
            </a:pathLst>
          </a:custGeom>
          <a:ln w="3175">
            <a:solidFill>
              <a:srgbClr val="58134A"/>
            </a:solidFill>
          </a:ln>
        </p:spPr>
        <p:txBody>
          <a:bodyPr wrap="square" lIns="0" tIns="0" rIns="0" bIns="0" rtlCol="0"/>
          <a:lstStyle/>
          <a:p>
            <a:endParaRPr/>
          </a:p>
        </p:txBody>
      </p:sp>
      <p:sp>
        <p:nvSpPr>
          <p:cNvPr id="38" name="object 38"/>
          <p:cNvSpPr/>
          <p:nvPr/>
        </p:nvSpPr>
        <p:spPr>
          <a:xfrm>
            <a:off x="4464939" y="1025271"/>
            <a:ext cx="251460" cy="338455"/>
          </a:xfrm>
          <a:custGeom>
            <a:avLst/>
            <a:gdLst/>
            <a:ahLst/>
            <a:cxnLst/>
            <a:rect l="l" t="t" r="r" b="b"/>
            <a:pathLst>
              <a:path w="251460" h="338455">
                <a:moveTo>
                  <a:pt x="181101" y="0"/>
                </a:moveTo>
                <a:lnTo>
                  <a:pt x="200271" y="809"/>
                </a:lnTo>
                <a:lnTo>
                  <a:pt x="218344" y="3238"/>
                </a:lnTo>
                <a:lnTo>
                  <a:pt x="235323" y="7286"/>
                </a:lnTo>
                <a:lnTo>
                  <a:pt x="251206" y="12953"/>
                </a:lnTo>
                <a:lnTo>
                  <a:pt x="234950" y="68579"/>
                </a:lnTo>
                <a:lnTo>
                  <a:pt x="221851" y="60652"/>
                </a:lnTo>
                <a:lnTo>
                  <a:pt x="208073" y="54975"/>
                </a:lnTo>
                <a:lnTo>
                  <a:pt x="193605" y="51560"/>
                </a:lnTo>
                <a:lnTo>
                  <a:pt x="178435" y="50418"/>
                </a:lnTo>
                <a:lnTo>
                  <a:pt x="154310" y="53417"/>
                </a:lnTo>
                <a:lnTo>
                  <a:pt x="112158" y="77368"/>
                </a:lnTo>
                <a:lnTo>
                  <a:pt x="79251" y="122924"/>
                </a:lnTo>
                <a:lnTo>
                  <a:pt x="62210" y="175986"/>
                </a:lnTo>
                <a:lnTo>
                  <a:pt x="60071" y="204469"/>
                </a:lnTo>
                <a:lnTo>
                  <a:pt x="61235" y="222378"/>
                </a:lnTo>
                <a:lnTo>
                  <a:pt x="78612" y="264794"/>
                </a:lnTo>
                <a:lnTo>
                  <a:pt x="114581" y="285869"/>
                </a:lnTo>
                <a:lnTo>
                  <a:pt x="130175" y="287274"/>
                </a:lnTo>
                <a:lnTo>
                  <a:pt x="154491" y="285533"/>
                </a:lnTo>
                <a:lnTo>
                  <a:pt x="176022" y="280304"/>
                </a:lnTo>
                <a:lnTo>
                  <a:pt x="194790" y="271575"/>
                </a:lnTo>
                <a:lnTo>
                  <a:pt x="210820" y="259333"/>
                </a:lnTo>
                <a:lnTo>
                  <a:pt x="209676" y="310514"/>
                </a:lnTo>
                <a:lnTo>
                  <a:pt x="192105" y="322609"/>
                </a:lnTo>
                <a:lnTo>
                  <a:pt x="171021" y="331263"/>
                </a:lnTo>
                <a:lnTo>
                  <a:pt x="146436" y="336464"/>
                </a:lnTo>
                <a:lnTo>
                  <a:pt x="118363" y="338200"/>
                </a:lnTo>
                <a:lnTo>
                  <a:pt x="93075" y="336012"/>
                </a:lnTo>
                <a:lnTo>
                  <a:pt x="50212" y="318537"/>
                </a:lnTo>
                <a:lnTo>
                  <a:pt x="18377" y="284462"/>
                </a:lnTo>
                <a:lnTo>
                  <a:pt x="2045" y="239071"/>
                </a:lnTo>
                <a:lnTo>
                  <a:pt x="0" y="212470"/>
                </a:lnTo>
                <a:lnTo>
                  <a:pt x="3141" y="169225"/>
                </a:lnTo>
                <a:lnTo>
                  <a:pt x="12557" y="129587"/>
                </a:lnTo>
                <a:lnTo>
                  <a:pt x="28235" y="93545"/>
                </a:lnTo>
                <a:lnTo>
                  <a:pt x="50164" y="61087"/>
                </a:lnTo>
                <a:lnTo>
                  <a:pt x="107965" y="15255"/>
                </a:lnTo>
                <a:lnTo>
                  <a:pt x="142622" y="3811"/>
                </a:lnTo>
                <a:lnTo>
                  <a:pt x="181101" y="0"/>
                </a:lnTo>
                <a:close/>
              </a:path>
            </a:pathLst>
          </a:custGeom>
          <a:ln w="3175">
            <a:solidFill>
              <a:srgbClr val="58134A"/>
            </a:solidFill>
          </a:ln>
        </p:spPr>
        <p:txBody>
          <a:bodyPr wrap="square" lIns="0" tIns="0" rIns="0" bIns="0" rtlCol="0"/>
          <a:lstStyle/>
          <a:p>
            <a:endParaRPr/>
          </a:p>
        </p:txBody>
      </p:sp>
      <p:sp>
        <p:nvSpPr>
          <p:cNvPr id="39" name="object 39"/>
          <p:cNvSpPr txBox="1"/>
          <p:nvPr/>
        </p:nvSpPr>
        <p:spPr>
          <a:xfrm>
            <a:off x="78739" y="1632330"/>
            <a:ext cx="7996555" cy="5177155"/>
          </a:xfrm>
          <a:prstGeom prst="rect">
            <a:avLst/>
          </a:prstGeom>
        </p:spPr>
        <p:txBody>
          <a:bodyPr vert="horz" wrap="square" lIns="0" tIns="12065" rIns="0" bIns="0" rtlCol="0">
            <a:spAutoFit/>
          </a:bodyPr>
          <a:lstStyle/>
          <a:p>
            <a:pPr marL="287020" marR="5715"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It refers to finance that </a:t>
            </a:r>
            <a:r>
              <a:rPr sz="2800" dirty="0">
                <a:latin typeface="Trebuchet MS"/>
                <a:cs typeface="Trebuchet MS"/>
              </a:rPr>
              <a:t>is </a:t>
            </a:r>
            <a:r>
              <a:rPr sz="2800" spc="-5" dirty="0">
                <a:latin typeface="Trebuchet MS"/>
                <a:cs typeface="Trebuchet MS"/>
              </a:rPr>
              <a:t>provided </a:t>
            </a:r>
            <a:r>
              <a:rPr sz="2800" spc="-10" dirty="0">
                <a:latin typeface="Trebuchet MS"/>
                <a:cs typeface="Trebuchet MS"/>
              </a:rPr>
              <a:t>to  </a:t>
            </a:r>
            <a:r>
              <a:rPr sz="2800" spc="-5" dirty="0">
                <a:latin typeface="Trebuchet MS"/>
                <a:cs typeface="Trebuchet MS"/>
              </a:rPr>
              <a:t>individuals or group of </a:t>
            </a:r>
            <a:r>
              <a:rPr sz="2800" spc="-10" dirty="0">
                <a:latin typeface="Trebuchet MS"/>
                <a:cs typeface="Trebuchet MS"/>
              </a:rPr>
              <a:t>individuals </a:t>
            </a:r>
            <a:r>
              <a:rPr sz="2800" spc="-5" dirty="0">
                <a:latin typeface="Trebuchet MS"/>
                <a:cs typeface="Trebuchet MS"/>
              </a:rPr>
              <a:t>including co-  operative societies for </a:t>
            </a:r>
            <a:r>
              <a:rPr sz="2800" spc="-10" dirty="0">
                <a:latin typeface="Trebuchet MS"/>
                <a:cs typeface="Trebuchet MS"/>
              </a:rPr>
              <a:t>purchase/build house or  houses.</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Housing Finance refers </a:t>
            </a:r>
            <a:r>
              <a:rPr sz="2800" dirty="0">
                <a:latin typeface="Trebuchet MS"/>
                <a:cs typeface="Trebuchet MS"/>
              </a:rPr>
              <a:t>to </a:t>
            </a:r>
            <a:r>
              <a:rPr sz="2800" spc="-10" dirty="0">
                <a:latin typeface="Trebuchet MS"/>
                <a:cs typeface="Trebuchet MS"/>
              </a:rPr>
              <a:t>the </a:t>
            </a:r>
            <a:r>
              <a:rPr sz="2800" spc="-5" dirty="0">
                <a:latin typeface="Trebuchet MS"/>
                <a:cs typeface="Trebuchet MS"/>
              </a:rPr>
              <a:t>finance for  </a:t>
            </a:r>
            <a:r>
              <a:rPr sz="2800" spc="-10" dirty="0">
                <a:latin typeface="Trebuchet MS"/>
                <a:cs typeface="Trebuchet MS"/>
              </a:rPr>
              <a:t>meeting the </a:t>
            </a:r>
            <a:r>
              <a:rPr sz="2800" spc="-5" dirty="0">
                <a:latin typeface="Trebuchet MS"/>
                <a:cs typeface="Trebuchet MS"/>
              </a:rPr>
              <a:t>various </a:t>
            </a:r>
            <a:r>
              <a:rPr sz="2800" spc="-10" dirty="0">
                <a:latin typeface="Trebuchet MS"/>
                <a:cs typeface="Trebuchet MS"/>
              </a:rPr>
              <a:t>needs </a:t>
            </a:r>
            <a:r>
              <a:rPr sz="2800" spc="-5" dirty="0">
                <a:latin typeface="Trebuchet MS"/>
                <a:cs typeface="Trebuchet MS"/>
              </a:rPr>
              <a:t>related to</a:t>
            </a:r>
            <a:r>
              <a:rPr sz="2800" spc="80" dirty="0">
                <a:latin typeface="Trebuchet MS"/>
                <a:cs typeface="Trebuchet MS"/>
              </a:rPr>
              <a:t> </a:t>
            </a:r>
            <a:r>
              <a:rPr sz="2800" spc="-10" dirty="0">
                <a:latin typeface="Trebuchet MS"/>
                <a:cs typeface="Trebuchet MS"/>
              </a:rPr>
              <a:t>housing:</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spc="-10" dirty="0">
                <a:latin typeface="Trebuchet MS"/>
                <a:cs typeface="Trebuchet MS"/>
              </a:rPr>
              <a:t>Purchase </a:t>
            </a:r>
            <a:r>
              <a:rPr sz="2800" spc="-5" dirty="0">
                <a:latin typeface="Trebuchet MS"/>
                <a:cs typeface="Trebuchet MS"/>
              </a:rPr>
              <a:t>of</a:t>
            </a:r>
            <a:r>
              <a:rPr sz="2800" spc="10" dirty="0">
                <a:latin typeface="Trebuchet MS"/>
                <a:cs typeface="Trebuchet MS"/>
              </a:rPr>
              <a:t> </a:t>
            </a:r>
            <a:r>
              <a:rPr sz="2800" spc="-5" dirty="0">
                <a:latin typeface="Trebuchet MS"/>
                <a:cs typeface="Trebuchet MS"/>
              </a:rPr>
              <a:t>land</a:t>
            </a:r>
            <a:endParaRPr sz="2800">
              <a:latin typeface="Trebuchet MS"/>
              <a:cs typeface="Trebuchet MS"/>
            </a:endParaRPr>
          </a:p>
          <a:p>
            <a:pPr marL="287020" indent="-274320" algn="just">
              <a:lnSpc>
                <a:spcPct val="100000"/>
              </a:lnSpc>
              <a:spcBef>
                <a:spcPts val="605"/>
              </a:spcBef>
              <a:buClr>
                <a:srgbClr val="B03E9A"/>
              </a:buClr>
              <a:buSzPct val="73214"/>
              <a:buFont typeface="Wingdings"/>
              <a:buChar char=""/>
              <a:tabLst>
                <a:tab pos="287020" algn="l"/>
              </a:tabLst>
            </a:pPr>
            <a:r>
              <a:rPr sz="2800" spc="-10" dirty="0">
                <a:latin typeface="Trebuchet MS"/>
                <a:cs typeface="Trebuchet MS"/>
              </a:rPr>
              <a:t>Acquisition </a:t>
            </a:r>
            <a:r>
              <a:rPr sz="2800" spc="-5" dirty="0">
                <a:latin typeface="Trebuchet MS"/>
                <a:cs typeface="Trebuchet MS"/>
              </a:rPr>
              <a:t>of a</a:t>
            </a:r>
            <a:r>
              <a:rPr sz="2800" spc="55" dirty="0">
                <a:latin typeface="Trebuchet MS"/>
                <a:cs typeface="Trebuchet MS"/>
              </a:rPr>
              <a:t> </a:t>
            </a:r>
            <a:r>
              <a:rPr sz="2800" spc="-5" dirty="0">
                <a:latin typeface="Trebuchet MS"/>
                <a:cs typeface="Trebuchet MS"/>
              </a:rPr>
              <a:t>Flat</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spc="-10" dirty="0">
                <a:latin typeface="Trebuchet MS"/>
                <a:cs typeface="Trebuchet MS"/>
              </a:rPr>
              <a:t>Construction </a:t>
            </a:r>
            <a:r>
              <a:rPr sz="2800" spc="-5" dirty="0">
                <a:latin typeface="Trebuchet MS"/>
                <a:cs typeface="Trebuchet MS"/>
              </a:rPr>
              <a:t>of a</a:t>
            </a:r>
            <a:r>
              <a:rPr sz="2800" spc="50" dirty="0">
                <a:latin typeface="Trebuchet MS"/>
                <a:cs typeface="Trebuchet MS"/>
              </a:rPr>
              <a:t> </a:t>
            </a:r>
            <a:r>
              <a:rPr sz="2800" spc="-10" dirty="0">
                <a:latin typeface="Trebuchet MS"/>
                <a:cs typeface="Trebuchet MS"/>
              </a:rPr>
              <a:t>house</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Extension of a </a:t>
            </a:r>
            <a:r>
              <a:rPr sz="2800" spc="-10" dirty="0">
                <a:latin typeface="Trebuchet MS"/>
                <a:cs typeface="Trebuchet MS"/>
              </a:rPr>
              <a:t>house</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spc="-10" dirty="0">
                <a:latin typeface="Trebuchet MS"/>
                <a:cs typeface="Trebuchet MS"/>
              </a:rPr>
              <a:t>Housing </a:t>
            </a:r>
            <a:r>
              <a:rPr sz="2800" spc="-5" dirty="0">
                <a:latin typeface="Trebuchet MS"/>
                <a:cs typeface="Trebuchet MS"/>
              </a:rPr>
              <a:t>loans from other</a:t>
            </a:r>
            <a:r>
              <a:rPr sz="2800" spc="15" dirty="0">
                <a:latin typeface="Trebuchet MS"/>
                <a:cs typeface="Trebuchet MS"/>
              </a:rPr>
              <a:t> </a:t>
            </a:r>
            <a:r>
              <a:rPr sz="2800" spc="-10" dirty="0">
                <a:latin typeface="Trebuchet MS"/>
                <a:cs typeface="Trebuchet MS"/>
              </a:rPr>
              <a:t>banks/HFCs.</a:t>
            </a:r>
            <a:endParaRPr sz="2800">
              <a:latin typeface="Trebuchet MS"/>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710563" y="704976"/>
            <a:ext cx="4717161" cy="41592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865117" y="882650"/>
            <a:ext cx="111124" cy="111887"/>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4997958" y="805687"/>
            <a:ext cx="85725" cy="122555"/>
          </a:xfrm>
          <a:custGeom>
            <a:avLst/>
            <a:gdLst/>
            <a:ahLst/>
            <a:cxnLst/>
            <a:rect l="l" t="t" r="r" b="b"/>
            <a:pathLst>
              <a:path w="85725" h="122555">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5" name="object 5"/>
          <p:cNvSpPr/>
          <p:nvPr/>
        </p:nvSpPr>
        <p:spPr>
          <a:xfrm>
            <a:off x="2372360" y="757936"/>
            <a:ext cx="109600" cy="96900"/>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2653792" y="755650"/>
            <a:ext cx="113283" cy="116586"/>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1800351" y="755650"/>
            <a:ext cx="113283" cy="116586"/>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4326890" y="755269"/>
            <a:ext cx="175260" cy="240156"/>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2901188" y="754761"/>
            <a:ext cx="175259" cy="238632"/>
          </a:xfrm>
          <a:prstGeom prst="rect">
            <a:avLst/>
          </a:prstGeom>
          <a:blipFill>
            <a:blip r:embed="rId7" cstate="print"/>
            <a:stretch>
              <a:fillRect/>
            </a:stretch>
          </a:blipFill>
        </p:spPr>
        <p:txBody>
          <a:bodyPr wrap="square" lIns="0" tIns="0" rIns="0" bIns="0" rtlCol="0"/>
          <a:lstStyle/>
          <a:p>
            <a:endParaRPr/>
          </a:p>
        </p:txBody>
      </p:sp>
      <p:sp>
        <p:nvSpPr>
          <p:cNvPr id="10" name="object 10"/>
          <p:cNvSpPr/>
          <p:nvPr/>
        </p:nvSpPr>
        <p:spPr>
          <a:xfrm>
            <a:off x="6089777" y="710819"/>
            <a:ext cx="338455" cy="331470"/>
          </a:xfrm>
          <a:custGeom>
            <a:avLst/>
            <a:gdLst/>
            <a:ahLst/>
            <a:cxnLst/>
            <a:rect l="l" t="t" r="r" b="b"/>
            <a:pathLst>
              <a:path w="338454" h="331469">
                <a:moveTo>
                  <a:pt x="121412" y="0"/>
                </a:moveTo>
                <a:lnTo>
                  <a:pt x="154050" y="0"/>
                </a:lnTo>
                <a:lnTo>
                  <a:pt x="187071" y="207390"/>
                </a:lnTo>
                <a:lnTo>
                  <a:pt x="295021" y="0"/>
                </a:lnTo>
                <a:lnTo>
                  <a:pt x="328549" y="0"/>
                </a:lnTo>
                <a:lnTo>
                  <a:pt x="337947" y="327025"/>
                </a:lnTo>
                <a:lnTo>
                  <a:pt x="280288" y="327025"/>
                </a:lnTo>
                <a:lnTo>
                  <a:pt x="276606" y="149986"/>
                </a:lnTo>
                <a:lnTo>
                  <a:pt x="177164" y="331469"/>
                </a:lnTo>
                <a:lnTo>
                  <a:pt x="156845" y="331469"/>
                </a:lnTo>
                <a:lnTo>
                  <a:pt x="124460" y="148208"/>
                </a:lnTo>
                <a:lnTo>
                  <a:pt x="56007" y="327025"/>
                </a:lnTo>
                <a:lnTo>
                  <a:pt x="0" y="327025"/>
                </a:lnTo>
                <a:lnTo>
                  <a:pt x="121412"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819013" y="710819"/>
            <a:ext cx="286385" cy="332740"/>
          </a:xfrm>
          <a:custGeom>
            <a:avLst/>
            <a:gdLst/>
            <a:ahLst/>
            <a:cxnLst/>
            <a:rect l="l" t="t" r="r" b="b"/>
            <a:pathLst>
              <a:path w="286385" h="332740">
                <a:moveTo>
                  <a:pt x="43561" y="0"/>
                </a:moveTo>
                <a:lnTo>
                  <a:pt x="103377" y="0"/>
                </a:lnTo>
                <a:lnTo>
                  <a:pt x="61595" y="222757"/>
                </a:lnTo>
                <a:lnTo>
                  <a:pt x="60833" y="226821"/>
                </a:lnTo>
                <a:lnTo>
                  <a:pt x="60451" y="231012"/>
                </a:lnTo>
                <a:lnTo>
                  <a:pt x="60451" y="235457"/>
                </a:lnTo>
                <a:lnTo>
                  <a:pt x="81549" y="274935"/>
                </a:lnTo>
                <a:lnTo>
                  <a:pt x="111125" y="281685"/>
                </a:lnTo>
                <a:lnTo>
                  <a:pt x="125458" y="280664"/>
                </a:lnTo>
                <a:lnTo>
                  <a:pt x="160909" y="265429"/>
                </a:lnTo>
                <a:lnTo>
                  <a:pt x="182608" y="233515"/>
                </a:lnTo>
                <a:lnTo>
                  <a:pt x="227075" y="0"/>
                </a:lnTo>
                <a:lnTo>
                  <a:pt x="286003" y="0"/>
                </a:lnTo>
                <a:lnTo>
                  <a:pt x="244221" y="226313"/>
                </a:lnTo>
                <a:lnTo>
                  <a:pt x="227837" y="271160"/>
                </a:lnTo>
                <a:lnTo>
                  <a:pt x="197358" y="304672"/>
                </a:lnTo>
                <a:lnTo>
                  <a:pt x="155368" y="325643"/>
                </a:lnTo>
                <a:lnTo>
                  <a:pt x="104521" y="332613"/>
                </a:lnTo>
                <a:lnTo>
                  <a:pt x="82446" y="331229"/>
                </a:lnTo>
                <a:lnTo>
                  <a:pt x="44727" y="320129"/>
                </a:lnTo>
                <a:lnTo>
                  <a:pt x="7254" y="283971"/>
                </a:lnTo>
                <a:lnTo>
                  <a:pt x="0" y="249173"/>
                </a:lnTo>
                <a:lnTo>
                  <a:pt x="0" y="241172"/>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5522214" y="7108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5187441" y="710819"/>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375" y="331469"/>
                </a:lnTo>
                <a:lnTo>
                  <a:pt x="93725" y="120141"/>
                </a:lnTo>
                <a:lnTo>
                  <a:pt x="5765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4621148" y="710819"/>
            <a:ext cx="286385" cy="332740"/>
          </a:xfrm>
          <a:custGeom>
            <a:avLst/>
            <a:gdLst/>
            <a:ahLst/>
            <a:cxnLst/>
            <a:rect l="l" t="t" r="r" b="b"/>
            <a:pathLst>
              <a:path w="286385" h="332740">
                <a:moveTo>
                  <a:pt x="43561" y="0"/>
                </a:moveTo>
                <a:lnTo>
                  <a:pt x="103377" y="0"/>
                </a:lnTo>
                <a:lnTo>
                  <a:pt x="61595" y="222757"/>
                </a:lnTo>
                <a:lnTo>
                  <a:pt x="60833" y="226821"/>
                </a:lnTo>
                <a:lnTo>
                  <a:pt x="60451" y="231012"/>
                </a:lnTo>
                <a:lnTo>
                  <a:pt x="60451" y="235457"/>
                </a:lnTo>
                <a:lnTo>
                  <a:pt x="81549" y="274935"/>
                </a:lnTo>
                <a:lnTo>
                  <a:pt x="111125" y="281685"/>
                </a:lnTo>
                <a:lnTo>
                  <a:pt x="125458" y="280664"/>
                </a:lnTo>
                <a:lnTo>
                  <a:pt x="160909" y="265429"/>
                </a:lnTo>
                <a:lnTo>
                  <a:pt x="182608" y="233515"/>
                </a:lnTo>
                <a:lnTo>
                  <a:pt x="227075" y="0"/>
                </a:lnTo>
                <a:lnTo>
                  <a:pt x="286003" y="0"/>
                </a:lnTo>
                <a:lnTo>
                  <a:pt x="244221" y="226313"/>
                </a:lnTo>
                <a:lnTo>
                  <a:pt x="227837" y="271160"/>
                </a:lnTo>
                <a:lnTo>
                  <a:pt x="197358" y="304672"/>
                </a:lnTo>
                <a:lnTo>
                  <a:pt x="155368" y="325643"/>
                </a:lnTo>
                <a:lnTo>
                  <a:pt x="104521" y="332613"/>
                </a:lnTo>
                <a:lnTo>
                  <a:pt x="82446" y="331229"/>
                </a:lnTo>
                <a:lnTo>
                  <a:pt x="44727" y="320129"/>
                </a:lnTo>
                <a:lnTo>
                  <a:pt x="7254" y="283971"/>
                </a:lnTo>
                <a:lnTo>
                  <a:pt x="0" y="249173"/>
                </a:lnTo>
                <a:lnTo>
                  <a:pt x="0" y="241172"/>
                </a:lnTo>
                <a:lnTo>
                  <a:pt x="762" y="232790"/>
                </a:lnTo>
                <a:lnTo>
                  <a:pt x="2412" y="223900"/>
                </a:lnTo>
                <a:lnTo>
                  <a:pt x="43561"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379342" y="710819"/>
            <a:ext cx="271145" cy="327025"/>
          </a:xfrm>
          <a:custGeom>
            <a:avLst/>
            <a:gdLst/>
            <a:ahLst/>
            <a:cxnLst/>
            <a:rect l="l" t="t" r="r" b="b"/>
            <a:pathLst>
              <a:path w="271145" h="327025">
                <a:moveTo>
                  <a:pt x="60198" y="0"/>
                </a:moveTo>
                <a:lnTo>
                  <a:pt x="270764" y="0"/>
                </a:lnTo>
                <a:lnTo>
                  <a:pt x="261112" y="50926"/>
                </a:lnTo>
                <a:lnTo>
                  <a:pt x="110490" y="50926"/>
                </a:lnTo>
                <a:lnTo>
                  <a:pt x="96774" y="126110"/>
                </a:lnTo>
                <a:lnTo>
                  <a:pt x="204851" y="126110"/>
                </a:lnTo>
                <a:lnTo>
                  <a:pt x="195707" y="174751"/>
                </a:lnTo>
                <a:lnTo>
                  <a:pt x="87630" y="174751"/>
                </a:lnTo>
                <a:lnTo>
                  <a:pt x="69342" y="276097"/>
                </a:lnTo>
                <a:lnTo>
                  <a:pt x="217551" y="276097"/>
                </a:lnTo>
                <a:lnTo>
                  <a:pt x="208026"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1993773" y="710819"/>
            <a:ext cx="286385" cy="332740"/>
          </a:xfrm>
          <a:custGeom>
            <a:avLst/>
            <a:gdLst/>
            <a:ahLst/>
            <a:cxnLst/>
            <a:rect l="l" t="t" r="r" b="b"/>
            <a:pathLst>
              <a:path w="286385" h="332740">
                <a:moveTo>
                  <a:pt x="43560" y="0"/>
                </a:moveTo>
                <a:lnTo>
                  <a:pt x="103377" y="0"/>
                </a:lnTo>
                <a:lnTo>
                  <a:pt x="61594" y="222757"/>
                </a:lnTo>
                <a:lnTo>
                  <a:pt x="60832" y="226821"/>
                </a:lnTo>
                <a:lnTo>
                  <a:pt x="60451" y="231012"/>
                </a:lnTo>
                <a:lnTo>
                  <a:pt x="60451" y="235457"/>
                </a:lnTo>
                <a:lnTo>
                  <a:pt x="81549" y="274935"/>
                </a:lnTo>
                <a:lnTo>
                  <a:pt x="111125" y="281685"/>
                </a:lnTo>
                <a:lnTo>
                  <a:pt x="125458" y="280664"/>
                </a:lnTo>
                <a:lnTo>
                  <a:pt x="160908" y="265429"/>
                </a:lnTo>
                <a:lnTo>
                  <a:pt x="182608" y="233515"/>
                </a:lnTo>
                <a:lnTo>
                  <a:pt x="227075" y="0"/>
                </a:lnTo>
                <a:lnTo>
                  <a:pt x="286003" y="0"/>
                </a:lnTo>
                <a:lnTo>
                  <a:pt x="244220" y="226313"/>
                </a:lnTo>
                <a:lnTo>
                  <a:pt x="227837" y="271160"/>
                </a:lnTo>
                <a:lnTo>
                  <a:pt x="197357" y="304672"/>
                </a:lnTo>
                <a:lnTo>
                  <a:pt x="155368" y="325643"/>
                </a:lnTo>
                <a:lnTo>
                  <a:pt x="104520" y="332613"/>
                </a:lnTo>
                <a:lnTo>
                  <a:pt x="82446" y="331229"/>
                </a:lnTo>
                <a:lnTo>
                  <a:pt x="44727" y="320129"/>
                </a:lnTo>
                <a:lnTo>
                  <a:pt x="7254" y="283971"/>
                </a:lnTo>
                <a:lnTo>
                  <a:pt x="0" y="249173"/>
                </a:lnTo>
                <a:lnTo>
                  <a:pt x="0" y="241172"/>
                </a:lnTo>
                <a:lnTo>
                  <a:pt x="762" y="232790"/>
                </a:lnTo>
                <a:lnTo>
                  <a:pt x="2412" y="223900"/>
                </a:lnTo>
                <a:lnTo>
                  <a:pt x="43560"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279395" y="707390"/>
            <a:ext cx="259715" cy="330835"/>
          </a:xfrm>
          <a:custGeom>
            <a:avLst/>
            <a:gdLst/>
            <a:ahLst/>
            <a:cxnLst/>
            <a:rect l="l" t="t" r="r" b="b"/>
            <a:pathLst>
              <a:path w="259714" h="330834">
                <a:moveTo>
                  <a:pt x="145415" y="0"/>
                </a:moveTo>
                <a:lnTo>
                  <a:pt x="192722" y="5127"/>
                </a:lnTo>
                <a:lnTo>
                  <a:pt x="228981" y="20447"/>
                </a:lnTo>
                <a:lnTo>
                  <a:pt x="257788" y="61327"/>
                </a:lnTo>
                <a:lnTo>
                  <a:pt x="259715" y="79501"/>
                </a:lnTo>
                <a:lnTo>
                  <a:pt x="258310" y="98480"/>
                </a:lnTo>
                <a:lnTo>
                  <a:pt x="237236" y="147700"/>
                </a:lnTo>
                <a:lnTo>
                  <a:pt x="195105" y="179830"/>
                </a:lnTo>
                <a:lnTo>
                  <a:pt x="177292" y="185547"/>
                </a:lnTo>
                <a:lnTo>
                  <a:pt x="250317" y="330454"/>
                </a:lnTo>
                <a:lnTo>
                  <a:pt x="184912" y="330454"/>
                </a:lnTo>
                <a:lnTo>
                  <a:pt x="122428" y="195199"/>
                </a:lnTo>
                <a:lnTo>
                  <a:pt x="114379" y="195010"/>
                </a:lnTo>
                <a:lnTo>
                  <a:pt x="105473" y="194643"/>
                </a:lnTo>
                <a:lnTo>
                  <a:pt x="95710" y="194109"/>
                </a:lnTo>
                <a:lnTo>
                  <a:pt x="85090" y="193421"/>
                </a:lnTo>
                <a:lnTo>
                  <a:pt x="59817" y="330454"/>
                </a:lnTo>
                <a:lnTo>
                  <a:pt x="0" y="330454"/>
                </a:lnTo>
                <a:lnTo>
                  <a:pt x="59817" y="3429"/>
                </a:lnTo>
                <a:lnTo>
                  <a:pt x="89658" y="1928"/>
                </a:lnTo>
                <a:lnTo>
                  <a:pt x="113855" y="857"/>
                </a:lnTo>
                <a:lnTo>
                  <a:pt x="132433" y="214"/>
                </a:lnTo>
                <a:lnTo>
                  <a:pt x="145415"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4874259" y="706373"/>
            <a:ext cx="287020" cy="331470"/>
          </a:xfrm>
          <a:custGeom>
            <a:avLst/>
            <a:gdLst/>
            <a:ahLst/>
            <a:cxnLst/>
            <a:rect l="l" t="t" r="r" b="b"/>
            <a:pathLst>
              <a:path w="287020" h="331469">
                <a:moveTo>
                  <a:pt x="198627" y="0"/>
                </a:moveTo>
                <a:lnTo>
                  <a:pt x="219455" y="0"/>
                </a:lnTo>
                <a:lnTo>
                  <a:pt x="286638" y="331470"/>
                </a:lnTo>
                <a:lnTo>
                  <a:pt x="226060" y="331470"/>
                </a:lnTo>
                <a:lnTo>
                  <a:pt x="215900"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2564002" y="706373"/>
            <a:ext cx="262890" cy="331470"/>
          </a:xfrm>
          <a:custGeom>
            <a:avLst/>
            <a:gdLst/>
            <a:ahLst/>
            <a:cxnLst/>
            <a:rect l="l" t="t" r="r" b="b"/>
            <a:pathLst>
              <a:path w="262889" h="331469">
                <a:moveTo>
                  <a:pt x="132842" y="0"/>
                </a:moveTo>
                <a:lnTo>
                  <a:pt x="189589" y="6096"/>
                </a:lnTo>
                <a:lnTo>
                  <a:pt x="230108" y="24384"/>
                </a:lnTo>
                <a:lnTo>
                  <a:pt x="254410" y="54863"/>
                </a:lnTo>
                <a:lnTo>
                  <a:pt x="262509" y="97536"/>
                </a:lnTo>
                <a:lnTo>
                  <a:pt x="260054" y="123511"/>
                </a:lnTo>
                <a:lnTo>
                  <a:pt x="240381" y="166651"/>
                </a:lnTo>
                <a:lnTo>
                  <a:pt x="201969" y="197510"/>
                </a:lnTo>
                <a:lnTo>
                  <a:pt x="150915" y="213183"/>
                </a:lnTo>
                <a:lnTo>
                  <a:pt x="121031" y="215137"/>
                </a:lnTo>
                <a:lnTo>
                  <a:pt x="110982" y="214899"/>
                </a:lnTo>
                <a:lnTo>
                  <a:pt x="101028" y="214185"/>
                </a:lnTo>
                <a:lnTo>
                  <a:pt x="91170" y="212994"/>
                </a:lnTo>
                <a:lnTo>
                  <a:pt x="81407" y="211327"/>
                </a:lnTo>
                <a:lnTo>
                  <a:pt x="59309" y="331470"/>
                </a:lnTo>
                <a:lnTo>
                  <a:pt x="0" y="331470"/>
                </a:lnTo>
                <a:lnTo>
                  <a:pt x="61595" y="4825"/>
                </a:lnTo>
                <a:lnTo>
                  <a:pt x="83550" y="2732"/>
                </a:lnTo>
                <a:lnTo>
                  <a:pt x="102743"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710563" y="706373"/>
            <a:ext cx="262890" cy="331470"/>
          </a:xfrm>
          <a:custGeom>
            <a:avLst/>
            <a:gdLst/>
            <a:ahLst/>
            <a:cxnLst/>
            <a:rect l="l" t="t" r="r" b="b"/>
            <a:pathLst>
              <a:path w="262889" h="331469">
                <a:moveTo>
                  <a:pt x="132842" y="0"/>
                </a:moveTo>
                <a:lnTo>
                  <a:pt x="189589" y="6096"/>
                </a:lnTo>
                <a:lnTo>
                  <a:pt x="230108" y="24384"/>
                </a:lnTo>
                <a:lnTo>
                  <a:pt x="254410" y="54863"/>
                </a:lnTo>
                <a:lnTo>
                  <a:pt x="262509" y="97536"/>
                </a:lnTo>
                <a:lnTo>
                  <a:pt x="260054" y="123511"/>
                </a:lnTo>
                <a:lnTo>
                  <a:pt x="240381" y="166651"/>
                </a:lnTo>
                <a:lnTo>
                  <a:pt x="201969" y="197510"/>
                </a:lnTo>
                <a:lnTo>
                  <a:pt x="150915" y="213183"/>
                </a:lnTo>
                <a:lnTo>
                  <a:pt x="121031" y="215137"/>
                </a:lnTo>
                <a:lnTo>
                  <a:pt x="110982" y="214899"/>
                </a:lnTo>
                <a:lnTo>
                  <a:pt x="101028" y="214185"/>
                </a:lnTo>
                <a:lnTo>
                  <a:pt x="91170" y="212994"/>
                </a:lnTo>
                <a:lnTo>
                  <a:pt x="81406" y="211327"/>
                </a:lnTo>
                <a:lnTo>
                  <a:pt x="59309" y="331470"/>
                </a:lnTo>
                <a:lnTo>
                  <a:pt x="0" y="331470"/>
                </a:lnTo>
                <a:lnTo>
                  <a:pt x="61594" y="4825"/>
                </a:lnTo>
                <a:lnTo>
                  <a:pt x="83550" y="2732"/>
                </a:lnTo>
                <a:lnTo>
                  <a:pt x="102743" y="1222"/>
                </a:lnTo>
                <a:lnTo>
                  <a:pt x="119173" y="307"/>
                </a:lnTo>
                <a:lnTo>
                  <a:pt x="132842"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3150870" y="705230"/>
            <a:ext cx="218440" cy="338455"/>
          </a:xfrm>
          <a:custGeom>
            <a:avLst/>
            <a:gdLst/>
            <a:ahLst/>
            <a:cxnLst/>
            <a:rect l="l" t="t" r="r" b="b"/>
            <a:pathLst>
              <a:path w="218439" h="338455">
                <a:moveTo>
                  <a:pt x="141985" y="0"/>
                </a:moveTo>
                <a:lnTo>
                  <a:pt x="183133" y="3683"/>
                </a:lnTo>
                <a:lnTo>
                  <a:pt x="218185" y="12065"/>
                </a:lnTo>
                <a:lnTo>
                  <a:pt x="200279" y="70104"/>
                </a:lnTo>
                <a:lnTo>
                  <a:pt x="187275" y="61769"/>
                </a:lnTo>
                <a:lnTo>
                  <a:pt x="174164" y="55816"/>
                </a:lnTo>
                <a:lnTo>
                  <a:pt x="160934" y="52244"/>
                </a:lnTo>
                <a:lnTo>
                  <a:pt x="147574" y="51054"/>
                </a:lnTo>
                <a:lnTo>
                  <a:pt x="124071" y="53599"/>
                </a:lnTo>
                <a:lnTo>
                  <a:pt x="107283" y="61229"/>
                </a:lnTo>
                <a:lnTo>
                  <a:pt x="97210" y="73931"/>
                </a:lnTo>
                <a:lnTo>
                  <a:pt x="93853" y="91694"/>
                </a:lnTo>
                <a:lnTo>
                  <a:pt x="95638" y="100748"/>
                </a:lnTo>
                <a:lnTo>
                  <a:pt x="100996" y="110601"/>
                </a:lnTo>
                <a:lnTo>
                  <a:pt x="109926" y="121286"/>
                </a:lnTo>
                <a:lnTo>
                  <a:pt x="122428" y="132842"/>
                </a:lnTo>
                <a:lnTo>
                  <a:pt x="156082" y="161417"/>
                </a:lnTo>
                <a:lnTo>
                  <a:pt x="163298" y="167634"/>
                </a:lnTo>
                <a:lnTo>
                  <a:pt x="190500" y="197993"/>
                </a:lnTo>
                <a:lnTo>
                  <a:pt x="203834" y="235077"/>
                </a:lnTo>
                <a:lnTo>
                  <a:pt x="203834" y="242824"/>
                </a:lnTo>
                <a:lnTo>
                  <a:pt x="195452" y="282829"/>
                </a:lnTo>
                <a:lnTo>
                  <a:pt x="170306" y="312928"/>
                </a:lnTo>
                <a:lnTo>
                  <a:pt x="131635" y="331898"/>
                </a:lnTo>
                <a:lnTo>
                  <a:pt x="83057" y="338201"/>
                </a:lnTo>
                <a:lnTo>
                  <a:pt x="61364" y="337012"/>
                </a:lnTo>
                <a:lnTo>
                  <a:pt x="40290" y="333454"/>
                </a:lnTo>
                <a:lnTo>
                  <a:pt x="19835" y="327538"/>
                </a:lnTo>
                <a:lnTo>
                  <a:pt x="0" y="319278"/>
                </a:lnTo>
                <a:lnTo>
                  <a:pt x="18796" y="261874"/>
                </a:lnTo>
                <a:lnTo>
                  <a:pt x="34347" y="271708"/>
                </a:lnTo>
                <a:lnTo>
                  <a:pt x="51101" y="278733"/>
                </a:lnTo>
                <a:lnTo>
                  <a:pt x="69070" y="282948"/>
                </a:lnTo>
                <a:lnTo>
                  <a:pt x="88265" y="284353"/>
                </a:lnTo>
                <a:lnTo>
                  <a:pt x="99671" y="283729"/>
                </a:lnTo>
                <a:lnTo>
                  <a:pt x="134743" y="268599"/>
                </a:lnTo>
                <a:lnTo>
                  <a:pt x="143637" y="245364"/>
                </a:lnTo>
                <a:lnTo>
                  <a:pt x="141851" y="235813"/>
                </a:lnTo>
                <a:lnTo>
                  <a:pt x="136493" y="225821"/>
                </a:lnTo>
                <a:lnTo>
                  <a:pt x="127563" y="215378"/>
                </a:lnTo>
                <a:lnTo>
                  <a:pt x="115062" y="204470"/>
                </a:lnTo>
                <a:lnTo>
                  <a:pt x="80010" y="176530"/>
                </a:lnTo>
                <a:lnTo>
                  <a:pt x="72578" y="170505"/>
                </a:lnTo>
                <a:lnTo>
                  <a:pt x="46228" y="141605"/>
                </a:lnTo>
                <a:lnTo>
                  <a:pt x="42037" y="134747"/>
                </a:lnTo>
                <a:lnTo>
                  <a:pt x="38988" y="127635"/>
                </a:lnTo>
                <a:lnTo>
                  <a:pt x="36830" y="120269"/>
                </a:lnTo>
                <a:lnTo>
                  <a:pt x="34798" y="113030"/>
                </a:lnTo>
                <a:lnTo>
                  <a:pt x="33781" y="105537"/>
                </a:lnTo>
                <a:lnTo>
                  <a:pt x="33781" y="97790"/>
                </a:lnTo>
                <a:lnTo>
                  <a:pt x="41227" y="57372"/>
                </a:lnTo>
                <a:lnTo>
                  <a:pt x="63627" y="26289"/>
                </a:lnTo>
                <a:lnTo>
                  <a:pt x="98186" y="6572"/>
                </a:lnTo>
                <a:lnTo>
                  <a:pt x="118937" y="1643"/>
                </a:lnTo>
                <a:lnTo>
                  <a:pt x="141985"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4267580" y="704976"/>
            <a:ext cx="346710" cy="415925"/>
          </a:xfrm>
          <a:custGeom>
            <a:avLst/>
            <a:gdLst/>
            <a:ahLst/>
            <a:cxnLst/>
            <a:rect l="l" t="t" r="r" b="b"/>
            <a:pathLst>
              <a:path w="346710" h="415925">
                <a:moveTo>
                  <a:pt x="171577" y="0"/>
                </a:moveTo>
                <a:lnTo>
                  <a:pt x="223393" y="7905"/>
                </a:lnTo>
                <a:lnTo>
                  <a:pt x="261874" y="31623"/>
                </a:lnTo>
                <a:lnTo>
                  <a:pt x="285765" y="70008"/>
                </a:lnTo>
                <a:lnTo>
                  <a:pt x="293751" y="121920"/>
                </a:lnTo>
                <a:lnTo>
                  <a:pt x="292107" y="155521"/>
                </a:lnTo>
                <a:lnTo>
                  <a:pt x="278963" y="216914"/>
                </a:lnTo>
                <a:lnTo>
                  <a:pt x="252841" y="269567"/>
                </a:lnTo>
                <a:lnTo>
                  <a:pt x="215312" y="307719"/>
                </a:lnTo>
                <a:lnTo>
                  <a:pt x="192405" y="321056"/>
                </a:lnTo>
                <a:lnTo>
                  <a:pt x="197929" y="329983"/>
                </a:lnTo>
                <a:lnTo>
                  <a:pt x="236432" y="355240"/>
                </a:lnTo>
                <a:lnTo>
                  <a:pt x="273812" y="361188"/>
                </a:lnTo>
                <a:lnTo>
                  <a:pt x="287363" y="360187"/>
                </a:lnTo>
                <a:lnTo>
                  <a:pt x="300402" y="357187"/>
                </a:lnTo>
                <a:lnTo>
                  <a:pt x="312941" y="352186"/>
                </a:lnTo>
                <a:lnTo>
                  <a:pt x="324993" y="345186"/>
                </a:lnTo>
                <a:lnTo>
                  <a:pt x="346456" y="379984"/>
                </a:lnTo>
                <a:lnTo>
                  <a:pt x="330477" y="395726"/>
                </a:lnTo>
                <a:lnTo>
                  <a:pt x="311118" y="406955"/>
                </a:lnTo>
                <a:lnTo>
                  <a:pt x="288377" y="413684"/>
                </a:lnTo>
                <a:lnTo>
                  <a:pt x="262255" y="415925"/>
                </a:lnTo>
                <a:lnTo>
                  <a:pt x="243802" y="414569"/>
                </a:lnTo>
                <a:lnTo>
                  <a:pt x="193421" y="394335"/>
                </a:lnTo>
                <a:lnTo>
                  <a:pt x="156416" y="353954"/>
                </a:lnTo>
                <a:lnTo>
                  <a:pt x="148463" y="336931"/>
                </a:lnTo>
                <a:lnTo>
                  <a:pt x="139892" y="338671"/>
                </a:lnTo>
                <a:lnTo>
                  <a:pt x="130952" y="339899"/>
                </a:lnTo>
                <a:lnTo>
                  <a:pt x="121656" y="340627"/>
                </a:lnTo>
                <a:lnTo>
                  <a:pt x="112014" y="340868"/>
                </a:lnTo>
                <a:lnTo>
                  <a:pt x="86679" y="338746"/>
                </a:lnTo>
                <a:lnTo>
                  <a:pt x="45202" y="321740"/>
                </a:lnTo>
                <a:lnTo>
                  <a:pt x="16341" y="288214"/>
                </a:lnTo>
                <a:lnTo>
                  <a:pt x="1811" y="241073"/>
                </a:lnTo>
                <a:lnTo>
                  <a:pt x="0" y="212598"/>
                </a:lnTo>
                <a:lnTo>
                  <a:pt x="2956" y="170281"/>
                </a:lnTo>
                <a:lnTo>
                  <a:pt x="11842" y="131143"/>
                </a:lnTo>
                <a:lnTo>
                  <a:pt x="26681" y="95172"/>
                </a:lnTo>
                <a:lnTo>
                  <a:pt x="47498" y="62357"/>
                </a:lnTo>
                <a:lnTo>
                  <a:pt x="102298" y="15605"/>
                </a:lnTo>
                <a:lnTo>
                  <a:pt x="135116" y="3903"/>
                </a:lnTo>
                <a:lnTo>
                  <a:pt x="171577"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3807459" y="704976"/>
            <a:ext cx="287655" cy="337820"/>
          </a:xfrm>
          <a:custGeom>
            <a:avLst/>
            <a:gdLst/>
            <a:ahLst/>
            <a:cxnLst/>
            <a:rect l="l" t="t" r="r" b="b"/>
            <a:pathLst>
              <a:path w="287654" h="337819">
                <a:moveTo>
                  <a:pt x="149225" y="0"/>
                </a:moveTo>
                <a:lnTo>
                  <a:pt x="168231" y="859"/>
                </a:lnTo>
                <a:lnTo>
                  <a:pt x="185070" y="3444"/>
                </a:lnTo>
                <a:lnTo>
                  <a:pt x="199767" y="7768"/>
                </a:lnTo>
                <a:lnTo>
                  <a:pt x="212343" y="13843"/>
                </a:lnTo>
                <a:lnTo>
                  <a:pt x="197865" y="63246"/>
                </a:lnTo>
                <a:lnTo>
                  <a:pt x="187174" y="55004"/>
                </a:lnTo>
                <a:lnTo>
                  <a:pt x="175672" y="49133"/>
                </a:lnTo>
                <a:lnTo>
                  <a:pt x="163361" y="45618"/>
                </a:lnTo>
                <a:lnTo>
                  <a:pt x="150240" y="44450"/>
                </a:lnTo>
                <a:lnTo>
                  <a:pt x="136336" y="45352"/>
                </a:lnTo>
                <a:lnTo>
                  <a:pt x="96458" y="66803"/>
                </a:lnTo>
                <a:lnTo>
                  <a:pt x="86867" y="100075"/>
                </a:lnTo>
                <a:lnTo>
                  <a:pt x="87770" y="108815"/>
                </a:lnTo>
                <a:lnTo>
                  <a:pt x="90471" y="116935"/>
                </a:lnTo>
                <a:lnTo>
                  <a:pt x="94958" y="124436"/>
                </a:lnTo>
                <a:lnTo>
                  <a:pt x="101218" y="131318"/>
                </a:lnTo>
                <a:lnTo>
                  <a:pt x="176402" y="131318"/>
                </a:lnTo>
                <a:lnTo>
                  <a:pt x="183514" y="92710"/>
                </a:lnTo>
                <a:lnTo>
                  <a:pt x="240918" y="84455"/>
                </a:lnTo>
                <a:lnTo>
                  <a:pt x="231775" y="131952"/>
                </a:lnTo>
                <a:lnTo>
                  <a:pt x="287147" y="131952"/>
                </a:lnTo>
                <a:lnTo>
                  <a:pt x="278891" y="178562"/>
                </a:lnTo>
                <a:lnTo>
                  <a:pt x="223012" y="178562"/>
                </a:lnTo>
                <a:lnTo>
                  <a:pt x="218989" y="197042"/>
                </a:lnTo>
                <a:lnTo>
                  <a:pt x="211327" y="235458"/>
                </a:lnTo>
                <a:lnTo>
                  <a:pt x="208534" y="266953"/>
                </a:lnTo>
                <a:lnTo>
                  <a:pt x="209744" y="276455"/>
                </a:lnTo>
                <a:lnTo>
                  <a:pt x="213360" y="283241"/>
                </a:lnTo>
                <a:lnTo>
                  <a:pt x="219356" y="287313"/>
                </a:lnTo>
                <a:lnTo>
                  <a:pt x="227711" y="288671"/>
                </a:lnTo>
                <a:lnTo>
                  <a:pt x="235973" y="287577"/>
                </a:lnTo>
                <a:lnTo>
                  <a:pt x="245332" y="284305"/>
                </a:lnTo>
                <a:lnTo>
                  <a:pt x="255785" y="278866"/>
                </a:lnTo>
                <a:lnTo>
                  <a:pt x="267335" y="271272"/>
                </a:lnTo>
                <a:lnTo>
                  <a:pt x="267335" y="326389"/>
                </a:lnTo>
                <a:lnTo>
                  <a:pt x="255307" y="331150"/>
                </a:lnTo>
                <a:lnTo>
                  <a:pt x="241887" y="334565"/>
                </a:lnTo>
                <a:lnTo>
                  <a:pt x="227062" y="336623"/>
                </a:lnTo>
                <a:lnTo>
                  <a:pt x="210819" y="337312"/>
                </a:lnTo>
                <a:lnTo>
                  <a:pt x="197699" y="336430"/>
                </a:lnTo>
                <a:lnTo>
                  <a:pt x="186150" y="333787"/>
                </a:lnTo>
                <a:lnTo>
                  <a:pt x="176172" y="329382"/>
                </a:lnTo>
                <a:lnTo>
                  <a:pt x="167766" y="323214"/>
                </a:lnTo>
                <a:lnTo>
                  <a:pt x="149909" y="329382"/>
                </a:lnTo>
                <a:lnTo>
                  <a:pt x="131397" y="333787"/>
                </a:lnTo>
                <a:lnTo>
                  <a:pt x="112242" y="336430"/>
                </a:lnTo>
                <a:lnTo>
                  <a:pt x="92455" y="337312"/>
                </a:lnTo>
                <a:lnTo>
                  <a:pt x="72693" y="335976"/>
                </a:lnTo>
                <a:lnTo>
                  <a:pt x="25526" y="315849"/>
                </a:lnTo>
                <a:lnTo>
                  <a:pt x="1595" y="274218"/>
                </a:lnTo>
                <a:lnTo>
                  <a:pt x="0" y="256286"/>
                </a:lnTo>
                <a:lnTo>
                  <a:pt x="3210" y="225476"/>
                </a:lnTo>
                <a:lnTo>
                  <a:pt x="12826" y="197072"/>
                </a:lnTo>
                <a:lnTo>
                  <a:pt x="28825" y="171096"/>
                </a:lnTo>
                <a:lnTo>
                  <a:pt x="51180" y="147574"/>
                </a:lnTo>
                <a:lnTo>
                  <a:pt x="42866" y="135425"/>
                </a:lnTo>
                <a:lnTo>
                  <a:pt x="36956" y="123348"/>
                </a:lnTo>
                <a:lnTo>
                  <a:pt x="33428" y="111319"/>
                </a:lnTo>
                <a:lnTo>
                  <a:pt x="32257" y="99313"/>
                </a:lnTo>
                <a:lnTo>
                  <a:pt x="34258" y="77261"/>
                </a:lnTo>
                <a:lnTo>
                  <a:pt x="50260" y="40824"/>
                </a:lnTo>
                <a:lnTo>
                  <a:pt x="81573" y="14841"/>
                </a:lnTo>
                <a:lnTo>
                  <a:pt x="124055" y="1645"/>
                </a:lnTo>
                <a:lnTo>
                  <a:pt x="149225"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2841879" y="704976"/>
            <a:ext cx="294005" cy="338455"/>
          </a:xfrm>
          <a:custGeom>
            <a:avLst/>
            <a:gdLst/>
            <a:ahLst/>
            <a:cxnLst/>
            <a:rect l="l" t="t" r="r" b="b"/>
            <a:pathLst>
              <a:path w="294005" h="338455">
                <a:moveTo>
                  <a:pt x="171703" y="0"/>
                </a:moveTo>
                <a:lnTo>
                  <a:pt x="223615" y="7794"/>
                </a:lnTo>
                <a:lnTo>
                  <a:pt x="262000" y="31114"/>
                </a:lnTo>
                <a:lnTo>
                  <a:pt x="285829" y="69246"/>
                </a:lnTo>
                <a:lnTo>
                  <a:pt x="293750" y="121285"/>
                </a:lnTo>
                <a:lnTo>
                  <a:pt x="290704" y="167312"/>
                </a:lnTo>
                <a:lnTo>
                  <a:pt x="281574" y="208803"/>
                </a:lnTo>
                <a:lnTo>
                  <a:pt x="266372" y="245746"/>
                </a:lnTo>
                <a:lnTo>
                  <a:pt x="245109" y="278130"/>
                </a:lnTo>
                <a:lnTo>
                  <a:pt x="187436" y="323389"/>
                </a:lnTo>
                <a:lnTo>
                  <a:pt x="111759" y="338455"/>
                </a:lnTo>
                <a:lnTo>
                  <a:pt x="87282" y="336266"/>
                </a:lnTo>
                <a:lnTo>
                  <a:pt x="46376" y="318791"/>
                </a:lnTo>
                <a:lnTo>
                  <a:pt x="16877" y="284620"/>
                </a:lnTo>
                <a:lnTo>
                  <a:pt x="1879" y="238468"/>
                </a:lnTo>
                <a:lnTo>
                  <a:pt x="0" y="211200"/>
                </a:lnTo>
                <a:lnTo>
                  <a:pt x="2976" y="169150"/>
                </a:lnTo>
                <a:lnTo>
                  <a:pt x="11906" y="130254"/>
                </a:lnTo>
                <a:lnTo>
                  <a:pt x="26789" y="94525"/>
                </a:lnTo>
                <a:lnTo>
                  <a:pt x="47625" y="61975"/>
                </a:lnTo>
                <a:lnTo>
                  <a:pt x="102473" y="15509"/>
                </a:lnTo>
                <a:lnTo>
                  <a:pt x="171703" y="0"/>
                </a:lnTo>
                <a:close/>
              </a:path>
            </a:pathLst>
          </a:custGeom>
          <a:ln w="3175">
            <a:solidFill>
              <a:srgbClr val="58134A"/>
            </a:solidFill>
          </a:ln>
        </p:spPr>
        <p:txBody>
          <a:bodyPr wrap="square" lIns="0" tIns="0" rIns="0" bIns="0" rtlCol="0"/>
          <a:lstStyle/>
          <a:p>
            <a:endParaRPr/>
          </a:p>
        </p:txBody>
      </p:sp>
      <p:sp>
        <p:nvSpPr>
          <p:cNvPr id="25" name="object 25"/>
          <p:cNvSpPr txBox="1"/>
          <p:nvPr/>
        </p:nvSpPr>
        <p:spPr>
          <a:xfrm>
            <a:off x="78739" y="1317766"/>
            <a:ext cx="7996555" cy="4324350"/>
          </a:xfrm>
          <a:prstGeom prst="rect">
            <a:avLst/>
          </a:prstGeom>
        </p:spPr>
        <p:txBody>
          <a:bodyPr vert="horz" wrap="square" lIns="0" tIns="88265" rIns="0" bIns="0" rtlCol="0">
            <a:spAutoFit/>
          </a:bodyPr>
          <a:lstStyle/>
          <a:p>
            <a:pPr marL="287020" indent="-274320">
              <a:lnSpc>
                <a:spcPct val="100000"/>
              </a:lnSpc>
              <a:spcBef>
                <a:spcPts val="695"/>
              </a:spcBef>
              <a:buClr>
                <a:srgbClr val="B03E9A"/>
              </a:buClr>
              <a:buSzPct val="73214"/>
              <a:buFont typeface="Wingdings"/>
              <a:buChar char=""/>
              <a:tabLst>
                <a:tab pos="287020" algn="l"/>
              </a:tabLst>
            </a:pPr>
            <a:r>
              <a:rPr sz="2800" u="heavy" spc="-5" dirty="0">
                <a:uFill>
                  <a:solidFill>
                    <a:srgbClr val="000000"/>
                  </a:solidFill>
                </a:uFill>
                <a:latin typeface="Trebuchet MS"/>
                <a:cs typeface="Trebuchet MS"/>
              </a:rPr>
              <a:t>Purpose</a:t>
            </a:r>
            <a:r>
              <a:rPr sz="2800" spc="-5" dirty="0">
                <a:latin typeface="Trebuchet MS"/>
                <a:cs typeface="Trebuchet MS"/>
              </a:rPr>
              <a:t> :</a:t>
            </a:r>
            <a:endParaRPr sz="2800">
              <a:latin typeface="Trebuchet MS"/>
              <a:cs typeface="Trebuchet MS"/>
            </a:endParaRPr>
          </a:p>
          <a:p>
            <a:pPr marL="12700">
              <a:lnSpc>
                <a:spcPct val="100000"/>
              </a:lnSpc>
              <a:spcBef>
                <a:spcPts val="600"/>
              </a:spcBef>
            </a:pPr>
            <a:r>
              <a:rPr sz="2800" spc="-5" dirty="0">
                <a:latin typeface="Trebuchet MS"/>
                <a:cs typeface="Trebuchet MS"/>
              </a:rPr>
              <a:t>- It </a:t>
            </a:r>
            <a:r>
              <a:rPr sz="2800" spc="-10" dirty="0">
                <a:latin typeface="Trebuchet MS"/>
                <a:cs typeface="Trebuchet MS"/>
              </a:rPr>
              <a:t>provides </a:t>
            </a:r>
            <a:r>
              <a:rPr sz="2800" spc="-5" dirty="0">
                <a:latin typeface="Trebuchet MS"/>
                <a:cs typeface="Trebuchet MS"/>
              </a:rPr>
              <a:t>for</a:t>
            </a:r>
            <a:r>
              <a:rPr sz="2800" spc="-540" dirty="0">
                <a:latin typeface="Trebuchet MS"/>
                <a:cs typeface="Trebuchet MS"/>
              </a:rPr>
              <a:t> </a:t>
            </a:r>
            <a:r>
              <a:rPr sz="2800" spc="-5" dirty="0">
                <a:latin typeface="Trebuchet MS"/>
                <a:cs typeface="Trebuchet MS"/>
              </a:rPr>
              <a:t>:</a:t>
            </a:r>
            <a:endParaRPr sz="2800">
              <a:latin typeface="Trebuchet MS"/>
              <a:cs typeface="Trebuchet MS"/>
            </a:endParaRPr>
          </a:p>
          <a:p>
            <a:pPr marL="287020" marR="6350" indent="-274320">
              <a:lnSpc>
                <a:spcPct val="100000"/>
              </a:lnSpc>
              <a:spcBef>
                <a:spcPts val="605"/>
              </a:spcBef>
              <a:buClr>
                <a:srgbClr val="B03E9A"/>
              </a:buClr>
              <a:buSzPct val="73214"/>
              <a:buFont typeface="Wingdings"/>
              <a:buChar char=""/>
              <a:tabLst>
                <a:tab pos="286385" algn="l"/>
                <a:tab pos="287020" algn="l"/>
              </a:tabLst>
            </a:pPr>
            <a:r>
              <a:rPr sz="2800" spc="-5" dirty="0">
                <a:latin typeface="Trebuchet MS"/>
                <a:cs typeface="Trebuchet MS"/>
              </a:rPr>
              <a:t>Purchase of flat / </a:t>
            </a:r>
            <a:r>
              <a:rPr sz="2800" spc="-10" dirty="0">
                <a:latin typeface="Trebuchet MS"/>
                <a:cs typeface="Trebuchet MS"/>
              </a:rPr>
              <a:t>house </a:t>
            </a:r>
            <a:r>
              <a:rPr sz="2800" spc="-5" dirty="0">
                <a:latin typeface="Trebuchet MS"/>
                <a:cs typeface="Trebuchet MS"/>
              </a:rPr>
              <a:t>or purchase of </a:t>
            </a:r>
            <a:r>
              <a:rPr sz="2800" spc="-10" dirty="0">
                <a:latin typeface="Trebuchet MS"/>
                <a:cs typeface="Trebuchet MS"/>
              </a:rPr>
              <a:t>plot of  </a:t>
            </a:r>
            <a:r>
              <a:rPr sz="2800" spc="-5" dirty="0">
                <a:latin typeface="Trebuchet MS"/>
                <a:cs typeface="Trebuchet MS"/>
              </a:rPr>
              <a:t>land.</a:t>
            </a:r>
            <a:endParaRPr sz="2800">
              <a:latin typeface="Trebuchet MS"/>
              <a:cs typeface="Trebuchet MS"/>
            </a:endParaRPr>
          </a:p>
          <a:p>
            <a:pPr marL="287020" marR="5080" indent="-274320">
              <a:lnSpc>
                <a:spcPct val="100000"/>
              </a:lnSpc>
              <a:spcBef>
                <a:spcPts val="600"/>
              </a:spcBef>
              <a:buClr>
                <a:srgbClr val="B03E9A"/>
              </a:buClr>
              <a:buSzPct val="73214"/>
              <a:buFont typeface="Wingdings"/>
              <a:buChar char=""/>
              <a:tabLst>
                <a:tab pos="286385" algn="l"/>
                <a:tab pos="287020" algn="l"/>
                <a:tab pos="966469" algn="l"/>
                <a:tab pos="2835275" algn="l"/>
                <a:tab pos="3185795" algn="l"/>
                <a:tab pos="4450715" algn="l"/>
                <a:tab pos="4938395" algn="l"/>
                <a:tab pos="5482590" algn="l"/>
                <a:tab pos="6878955" algn="l"/>
              </a:tabLst>
            </a:pPr>
            <a:r>
              <a:rPr sz="2800" spc="-5" dirty="0">
                <a:latin typeface="Trebuchet MS"/>
                <a:cs typeface="Trebuchet MS"/>
              </a:rPr>
              <a:t>For	renovation	/	repairs	</a:t>
            </a:r>
            <a:r>
              <a:rPr sz="2800" spc="5" dirty="0">
                <a:latin typeface="Trebuchet MS"/>
                <a:cs typeface="Trebuchet MS"/>
              </a:rPr>
              <a:t>o</a:t>
            </a:r>
            <a:r>
              <a:rPr sz="2800" spc="-5" dirty="0">
                <a:latin typeface="Trebuchet MS"/>
                <a:cs typeface="Trebuchet MS"/>
              </a:rPr>
              <a:t>f</a:t>
            </a:r>
            <a:r>
              <a:rPr sz="2800" dirty="0">
                <a:latin typeface="Trebuchet MS"/>
                <a:cs typeface="Trebuchet MS"/>
              </a:rPr>
              <a:t>	</a:t>
            </a:r>
            <a:r>
              <a:rPr sz="2800" spc="-10" dirty="0">
                <a:latin typeface="Trebuchet MS"/>
                <a:cs typeface="Trebuchet MS"/>
              </a:rPr>
              <a:t>a</a:t>
            </a:r>
            <a:r>
              <a:rPr sz="2800" spc="-5" dirty="0">
                <a:latin typeface="Trebuchet MS"/>
                <a:cs typeface="Trebuchet MS"/>
              </a:rPr>
              <a:t>n</a:t>
            </a:r>
            <a:r>
              <a:rPr sz="2800" dirty="0">
                <a:latin typeface="Trebuchet MS"/>
                <a:cs typeface="Trebuchet MS"/>
              </a:rPr>
              <a:t>	</a:t>
            </a:r>
            <a:r>
              <a:rPr sz="2800" spc="-10" dirty="0">
                <a:latin typeface="Trebuchet MS"/>
                <a:cs typeface="Trebuchet MS"/>
              </a:rPr>
              <a:t>exi</a:t>
            </a:r>
            <a:r>
              <a:rPr sz="2800" spc="5" dirty="0">
                <a:latin typeface="Trebuchet MS"/>
                <a:cs typeface="Trebuchet MS"/>
              </a:rPr>
              <a:t>s</a:t>
            </a:r>
            <a:r>
              <a:rPr sz="2800" spc="-10" dirty="0">
                <a:latin typeface="Trebuchet MS"/>
                <a:cs typeface="Trebuchet MS"/>
              </a:rPr>
              <a:t>t</a:t>
            </a:r>
            <a:r>
              <a:rPr sz="2800" spc="-15" dirty="0">
                <a:latin typeface="Trebuchet MS"/>
                <a:cs typeface="Trebuchet MS"/>
              </a:rPr>
              <a:t>i</a:t>
            </a:r>
            <a:r>
              <a:rPr sz="2800" spc="-10" dirty="0">
                <a:latin typeface="Trebuchet MS"/>
                <a:cs typeface="Trebuchet MS"/>
              </a:rPr>
              <a:t>n</a:t>
            </a:r>
            <a:r>
              <a:rPr sz="2800" spc="-5" dirty="0">
                <a:latin typeface="Trebuchet MS"/>
                <a:cs typeface="Trebuchet MS"/>
              </a:rPr>
              <a:t>g</a:t>
            </a:r>
            <a:r>
              <a:rPr sz="2800" dirty="0">
                <a:latin typeface="Trebuchet MS"/>
                <a:cs typeface="Trebuchet MS"/>
              </a:rPr>
              <a:t>	</a:t>
            </a:r>
            <a:r>
              <a:rPr sz="2800" spc="-10" dirty="0">
                <a:latin typeface="Trebuchet MS"/>
                <a:cs typeface="Trebuchet MS"/>
              </a:rPr>
              <a:t>hou</a:t>
            </a:r>
            <a:r>
              <a:rPr sz="2800" spc="5" dirty="0">
                <a:latin typeface="Trebuchet MS"/>
                <a:cs typeface="Trebuchet MS"/>
              </a:rPr>
              <a:t>s</a:t>
            </a:r>
            <a:r>
              <a:rPr sz="2800" spc="-10" dirty="0">
                <a:latin typeface="Trebuchet MS"/>
                <a:cs typeface="Trebuchet MS"/>
              </a:rPr>
              <a:t>e/  </a:t>
            </a:r>
            <a:r>
              <a:rPr sz="2800" spc="-5" dirty="0">
                <a:latin typeface="Trebuchet MS"/>
                <a:cs typeface="Trebuchet MS"/>
              </a:rPr>
              <a:t>flat.</a:t>
            </a:r>
            <a:endParaRPr sz="2800">
              <a:latin typeface="Trebuchet MS"/>
              <a:cs typeface="Trebuchet MS"/>
            </a:endParaRPr>
          </a:p>
          <a:p>
            <a:pPr marL="287020" indent="-274320">
              <a:lnSpc>
                <a:spcPct val="100000"/>
              </a:lnSpc>
              <a:spcBef>
                <a:spcPts val="600"/>
              </a:spcBef>
              <a:buClr>
                <a:srgbClr val="B03E9A"/>
              </a:buClr>
              <a:buSzPct val="73214"/>
              <a:buFont typeface="Wingdings"/>
              <a:buChar char=""/>
              <a:tabLst>
                <a:tab pos="286385" algn="l"/>
                <a:tab pos="287020" algn="l"/>
              </a:tabLst>
            </a:pPr>
            <a:r>
              <a:rPr sz="2800" spc="-5" dirty="0">
                <a:latin typeface="Trebuchet MS"/>
                <a:cs typeface="Trebuchet MS"/>
              </a:rPr>
              <a:t>For </a:t>
            </a:r>
            <a:r>
              <a:rPr sz="2800" spc="-10" dirty="0">
                <a:latin typeface="Trebuchet MS"/>
                <a:cs typeface="Trebuchet MS"/>
              </a:rPr>
              <a:t>extending </a:t>
            </a:r>
            <a:r>
              <a:rPr sz="2800" spc="-5" dirty="0">
                <a:latin typeface="Trebuchet MS"/>
                <a:cs typeface="Trebuchet MS"/>
              </a:rPr>
              <a:t>an </a:t>
            </a:r>
            <a:r>
              <a:rPr sz="2800" spc="-10" dirty="0">
                <a:latin typeface="Trebuchet MS"/>
                <a:cs typeface="Trebuchet MS"/>
              </a:rPr>
              <a:t>existing</a:t>
            </a:r>
            <a:r>
              <a:rPr sz="2800" spc="30" dirty="0">
                <a:latin typeface="Trebuchet MS"/>
                <a:cs typeface="Trebuchet MS"/>
              </a:rPr>
              <a:t> </a:t>
            </a:r>
            <a:r>
              <a:rPr sz="2800" spc="-10" dirty="0">
                <a:latin typeface="Trebuchet MS"/>
                <a:cs typeface="Trebuchet MS"/>
              </a:rPr>
              <a:t>house.</a:t>
            </a:r>
            <a:endParaRPr sz="2800">
              <a:latin typeface="Trebuchet MS"/>
              <a:cs typeface="Trebuchet MS"/>
            </a:endParaRPr>
          </a:p>
          <a:p>
            <a:pPr marL="287020" marR="5080" indent="-274320">
              <a:lnSpc>
                <a:spcPct val="100000"/>
              </a:lnSpc>
              <a:spcBef>
                <a:spcPts val="600"/>
              </a:spcBef>
              <a:buClr>
                <a:srgbClr val="B03E9A"/>
              </a:buClr>
              <a:buSzPct val="73214"/>
              <a:buFont typeface="Wingdings"/>
              <a:buChar char=""/>
              <a:tabLst>
                <a:tab pos="286385" algn="l"/>
                <a:tab pos="287020" algn="l"/>
                <a:tab pos="1390015" algn="l"/>
                <a:tab pos="2426335" algn="l"/>
                <a:tab pos="3703954" algn="l"/>
                <a:tab pos="5150485" algn="l"/>
                <a:tab pos="6278245" algn="l"/>
              </a:tabLst>
            </a:pPr>
            <a:r>
              <a:rPr sz="2800" spc="-5" dirty="0">
                <a:latin typeface="Trebuchet MS"/>
                <a:cs typeface="Trebuchet MS"/>
              </a:rPr>
              <a:t>Sh</a:t>
            </a:r>
            <a:r>
              <a:rPr sz="2800" spc="-15" dirty="0">
                <a:latin typeface="Trebuchet MS"/>
                <a:cs typeface="Trebuchet MS"/>
              </a:rPr>
              <a:t>o</a:t>
            </a:r>
            <a:r>
              <a:rPr sz="2800" spc="-5" dirty="0">
                <a:latin typeface="Trebuchet MS"/>
                <a:cs typeface="Trebuchet MS"/>
              </a:rPr>
              <a:t>rt</a:t>
            </a:r>
            <a:r>
              <a:rPr sz="2800" dirty="0">
                <a:latin typeface="Trebuchet MS"/>
                <a:cs typeface="Trebuchet MS"/>
              </a:rPr>
              <a:t>	</a:t>
            </a:r>
            <a:r>
              <a:rPr sz="2800" spc="-10" dirty="0">
                <a:latin typeface="Trebuchet MS"/>
                <a:cs typeface="Trebuchet MS"/>
              </a:rPr>
              <a:t>te</a:t>
            </a:r>
            <a:r>
              <a:rPr sz="2800" dirty="0">
                <a:latin typeface="Trebuchet MS"/>
                <a:cs typeface="Trebuchet MS"/>
              </a:rPr>
              <a:t>r</a:t>
            </a:r>
            <a:r>
              <a:rPr sz="2800" spc="-5" dirty="0">
                <a:latin typeface="Trebuchet MS"/>
                <a:cs typeface="Trebuchet MS"/>
              </a:rPr>
              <a:t>m</a:t>
            </a:r>
            <a:r>
              <a:rPr sz="2800" dirty="0">
                <a:latin typeface="Trebuchet MS"/>
                <a:cs typeface="Trebuchet MS"/>
              </a:rPr>
              <a:t>	</a:t>
            </a:r>
            <a:r>
              <a:rPr sz="2800" spc="-10" dirty="0">
                <a:latin typeface="Trebuchet MS"/>
                <a:cs typeface="Trebuchet MS"/>
              </a:rPr>
              <a:t>brid</a:t>
            </a:r>
            <a:r>
              <a:rPr sz="2800" dirty="0">
                <a:latin typeface="Trebuchet MS"/>
                <a:cs typeface="Trebuchet MS"/>
              </a:rPr>
              <a:t>g</a:t>
            </a:r>
            <a:r>
              <a:rPr sz="2800" spc="-5" dirty="0">
                <a:latin typeface="Trebuchet MS"/>
                <a:cs typeface="Trebuchet MS"/>
              </a:rPr>
              <a:t>e</a:t>
            </a:r>
            <a:r>
              <a:rPr sz="2800" dirty="0">
                <a:latin typeface="Trebuchet MS"/>
                <a:cs typeface="Trebuchet MS"/>
              </a:rPr>
              <a:t>	</a:t>
            </a:r>
            <a:r>
              <a:rPr sz="2800" spc="-5" dirty="0">
                <a:latin typeface="Trebuchet MS"/>
                <a:cs typeface="Trebuchet MS"/>
              </a:rPr>
              <a:t>f</a:t>
            </a:r>
            <a:r>
              <a:rPr sz="2800" spc="-15" dirty="0">
                <a:latin typeface="Trebuchet MS"/>
                <a:cs typeface="Trebuchet MS"/>
              </a:rPr>
              <a:t>i</a:t>
            </a:r>
            <a:r>
              <a:rPr sz="2800" spc="-10" dirty="0">
                <a:latin typeface="Trebuchet MS"/>
                <a:cs typeface="Trebuchet MS"/>
              </a:rPr>
              <a:t>na</a:t>
            </a:r>
            <a:r>
              <a:rPr sz="2800" dirty="0">
                <a:latin typeface="Trebuchet MS"/>
                <a:cs typeface="Trebuchet MS"/>
              </a:rPr>
              <a:t>n</a:t>
            </a:r>
            <a:r>
              <a:rPr sz="2800" spc="-10" dirty="0">
                <a:latin typeface="Trebuchet MS"/>
                <a:cs typeface="Trebuchet MS"/>
              </a:rPr>
              <a:t>c</a:t>
            </a:r>
            <a:r>
              <a:rPr sz="2800" spc="-5" dirty="0">
                <a:latin typeface="Trebuchet MS"/>
                <a:cs typeface="Trebuchet MS"/>
              </a:rPr>
              <a:t>e</a:t>
            </a:r>
            <a:r>
              <a:rPr sz="2800" dirty="0">
                <a:latin typeface="Trebuchet MS"/>
                <a:cs typeface="Trebuchet MS"/>
              </a:rPr>
              <a:t>	</a:t>
            </a:r>
            <a:r>
              <a:rPr sz="2800" spc="-10" dirty="0">
                <a:latin typeface="Trebuchet MS"/>
                <a:cs typeface="Trebuchet MS"/>
              </a:rPr>
              <a:t>whil</a:t>
            </a:r>
            <a:r>
              <a:rPr sz="2800" spc="-5" dirty="0">
                <a:latin typeface="Trebuchet MS"/>
                <a:cs typeface="Trebuchet MS"/>
              </a:rPr>
              <a:t>e</a:t>
            </a:r>
            <a:r>
              <a:rPr sz="2800" dirty="0">
                <a:latin typeface="Trebuchet MS"/>
                <a:cs typeface="Trebuchet MS"/>
              </a:rPr>
              <a:t>	</a:t>
            </a:r>
            <a:r>
              <a:rPr sz="2800" spc="-10" dirty="0">
                <a:latin typeface="Trebuchet MS"/>
                <a:cs typeface="Trebuchet MS"/>
              </a:rPr>
              <a:t>purchasing  another house/</a:t>
            </a:r>
            <a:r>
              <a:rPr sz="2800" spc="30" dirty="0">
                <a:latin typeface="Trebuchet MS"/>
                <a:cs typeface="Trebuchet MS"/>
              </a:rPr>
              <a:t> </a:t>
            </a:r>
            <a:r>
              <a:rPr sz="2800" spc="-5" dirty="0">
                <a:latin typeface="Trebuchet MS"/>
                <a:cs typeface="Trebuchet MS"/>
              </a:rPr>
              <a:t>flat.</a:t>
            </a:r>
            <a:endParaRPr sz="2800">
              <a:latin typeface="Trebuchet MS"/>
              <a:cs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28142" y="628776"/>
            <a:ext cx="2935147"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257041" y="898016"/>
            <a:ext cx="68707" cy="68961"/>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144901" y="898016"/>
            <a:ext cx="68833" cy="68961"/>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032886" y="898016"/>
            <a:ext cx="68706" cy="68961"/>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3391408" y="894207"/>
            <a:ext cx="72770" cy="72770"/>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798826" y="679195"/>
            <a:ext cx="150113" cy="232155"/>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864819" y="678561"/>
            <a:ext cx="175247" cy="238632"/>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2459989" y="634619"/>
            <a:ext cx="271145" cy="327025"/>
          </a:xfrm>
          <a:custGeom>
            <a:avLst/>
            <a:gdLst/>
            <a:ahLst/>
            <a:cxnLst/>
            <a:rect l="l" t="t" r="r" b="b"/>
            <a:pathLst>
              <a:path w="271144" h="327025">
                <a:moveTo>
                  <a:pt x="60198" y="0"/>
                </a:moveTo>
                <a:lnTo>
                  <a:pt x="270764" y="0"/>
                </a:lnTo>
                <a:lnTo>
                  <a:pt x="261112" y="50926"/>
                </a:lnTo>
                <a:lnTo>
                  <a:pt x="110490" y="50926"/>
                </a:lnTo>
                <a:lnTo>
                  <a:pt x="96901" y="126110"/>
                </a:lnTo>
                <a:lnTo>
                  <a:pt x="204978" y="126110"/>
                </a:lnTo>
                <a:lnTo>
                  <a:pt x="195707" y="174751"/>
                </a:lnTo>
                <a:lnTo>
                  <a:pt x="87757" y="174751"/>
                </a:lnTo>
                <a:lnTo>
                  <a:pt x="69468" y="276097"/>
                </a:lnTo>
                <a:lnTo>
                  <a:pt x="217678" y="276097"/>
                </a:lnTo>
                <a:lnTo>
                  <a:pt x="208026"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2176272" y="634619"/>
            <a:ext cx="286385" cy="332740"/>
          </a:xfrm>
          <a:custGeom>
            <a:avLst/>
            <a:gdLst/>
            <a:ahLst/>
            <a:cxnLst/>
            <a:rect l="l" t="t" r="r" b="b"/>
            <a:pathLst>
              <a:path w="286385" h="332740">
                <a:moveTo>
                  <a:pt x="43560" y="0"/>
                </a:moveTo>
                <a:lnTo>
                  <a:pt x="103377" y="0"/>
                </a:lnTo>
                <a:lnTo>
                  <a:pt x="61594" y="222757"/>
                </a:lnTo>
                <a:lnTo>
                  <a:pt x="60959" y="226821"/>
                </a:lnTo>
                <a:lnTo>
                  <a:pt x="60578" y="231012"/>
                </a:lnTo>
                <a:lnTo>
                  <a:pt x="60578" y="235457"/>
                </a:lnTo>
                <a:lnTo>
                  <a:pt x="81569" y="274935"/>
                </a:lnTo>
                <a:lnTo>
                  <a:pt x="111251" y="281685"/>
                </a:lnTo>
                <a:lnTo>
                  <a:pt x="125567" y="280664"/>
                </a:lnTo>
                <a:lnTo>
                  <a:pt x="161035" y="265429"/>
                </a:lnTo>
                <a:lnTo>
                  <a:pt x="182610" y="233515"/>
                </a:lnTo>
                <a:lnTo>
                  <a:pt x="227075" y="0"/>
                </a:lnTo>
                <a:lnTo>
                  <a:pt x="286003" y="0"/>
                </a:lnTo>
                <a:lnTo>
                  <a:pt x="244220" y="226313"/>
                </a:lnTo>
                <a:lnTo>
                  <a:pt x="227837" y="271160"/>
                </a:lnTo>
                <a:lnTo>
                  <a:pt x="197357" y="304672"/>
                </a:lnTo>
                <a:lnTo>
                  <a:pt x="155368" y="325643"/>
                </a:lnTo>
                <a:lnTo>
                  <a:pt x="104520" y="332613"/>
                </a:lnTo>
                <a:lnTo>
                  <a:pt x="82466" y="331229"/>
                </a:lnTo>
                <a:lnTo>
                  <a:pt x="44834" y="320129"/>
                </a:lnTo>
                <a:lnTo>
                  <a:pt x="7318" y="283971"/>
                </a:lnTo>
                <a:lnTo>
                  <a:pt x="0" y="249173"/>
                </a:lnTo>
                <a:lnTo>
                  <a:pt x="164" y="243099"/>
                </a:lnTo>
                <a:lnTo>
                  <a:pt x="650" y="236870"/>
                </a:lnTo>
                <a:lnTo>
                  <a:pt x="1446" y="230475"/>
                </a:lnTo>
                <a:lnTo>
                  <a:pt x="2539" y="223900"/>
                </a:lnTo>
                <a:lnTo>
                  <a:pt x="4356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1858645" y="634619"/>
            <a:ext cx="297815" cy="331470"/>
          </a:xfrm>
          <a:custGeom>
            <a:avLst/>
            <a:gdLst/>
            <a:ahLst/>
            <a:cxnLst/>
            <a:rect l="l" t="t" r="r" b="b"/>
            <a:pathLst>
              <a:path w="297814" h="331469">
                <a:moveTo>
                  <a:pt x="60071" y="0"/>
                </a:moveTo>
                <a:lnTo>
                  <a:pt x="86868" y="0"/>
                </a:lnTo>
                <a:lnTo>
                  <a:pt x="204978" y="202691"/>
                </a:lnTo>
                <a:lnTo>
                  <a:pt x="240537" y="0"/>
                </a:lnTo>
                <a:lnTo>
                  <a:pt x="297815" y="0"/>
                </a:lnTo>
                <a:lnTo>
                  <a:pt x="236855" y="331469"/>
                </a:lnTo>
                <a:lnTo>
                  <a:pt x="214375" y="331469"/>
                </a:lnTo>
                <a:lnTo>
                  <a:pt x="93853" y="120141"/>
                </a:lnTo>
                <a:lnTo>
                  <a:pt x="5765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1735835" y="634619"/>
            <a:ext cx="118745" cy="327025"/>
          </a:xfrm>
          <a:custGeom>
            <a:avLst/>
            <a:gdLst/>
            <a:ahLst/>
            <a:cxnLst/>
            <a:rect l="l" t="t" r="r" b="b"/>
            <a:pathLst>
              <a:path w="118744" h="327025">
                <a:moveTo>
                  <a:pt x="59943" y="0"/>
                </a:moveTo>
                <a:lnTo>
                  <a:pt x="118490" y="0"/>
                </a:lnTo>
                <a:lnTo>
                  <a:pt x="58165" y="327025"/>
                </a:lnTo>
                <a:lnTo>
                  <a:pt x="0" y="327025"/>
                </a:lnTo>
                <a:lnTo>
                  <a:pt x="59943"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1451355" y="634619"/>
            <a:ext cx="275590" cy="327025"/>
          </a:xfrm>
          <a:custGeom>
            <a:avLst/>
            <a:gdLst/>
            <a:ahLst/>
            <a:cxnLst/>
            <a:rect l="l" t="t" r="r" b="b"/>
            <a:pathLst>
              <a:path w="275589" h="327025">
                <a:moveTo>
                  <a:pt x="9271" y="0"/>
                </a:moveTo>
                <a:lnTo>
                  <a:pt x="275463" y="0"/>
                </a:lnTo>
                <a:lnTo>
                  <a:pt x="265811" y="50926"/>
                </a:lnTo>
                <a:lnTo>
                  <a:pt x="162687" y="50926"/>
                </a:lnTo>
                <a:lnTo>
                  <a:pt x="112268" y="327025"/>
                </a:lnTo>
                <a:lnTo>
                  <a:pt x="53466" y="327025"/>
                </a:lnTo>
                <a:lnTo>
                  <a:pt x="104012" y="50926"/>
                </a:lnTo>
                <a:lnTo>
                  <a:pt x="0" y="50926"/>
                </a:lnTo>
                <a:lnTo>
                  <a:pt x="92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1116507" y="634619"/>
            <a:ext cx="297815" cy="331470"/>
          </a:xfrm>
          <a:custGeom>
            <a:avLst/>
            <a:gdLst/>
            <a:ahLst/>
            <a:cxnLst/>
            <a:rect l="l" t="t" r="r" b="b"/>
            <a:pathLst>
              <a:path w="297815" h="331469">
                <a:moveTo>
                  <a:pt x="60058" y="0"/>
                </a:moveTo>
                <a:lnTo>
                  <a:pt x="86842" y="0"/>
                </a:lnTo>
                <a:lnTo>
                  <a:pt x="204927" y="202691"/>
                </a:lnTo>
                <a:lnTo>
                  <a:pt x="240487" y="0"/>
                </a:lnTo>
                <a:lnTo>
                  <a:pt x="297764" y="0"/>
                </a:lnTo>
                <a:lnTo>
                  <a:pt x="236804" y="331469"/>
                </a:lnTo>
                <a:lnTo>
                  <a:pt x="214325" y="331469"/>
                </a:lnTo>
                <a:lnTo>
                  <a:pt x="93764" y="120141"/>
                </a:lnTo>
                <a:lnTo>
                  <a:pt x="57594"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731516" y="629412"/>
            <a:ext cx="277495" cy="332740"/>
          </a:xfrm>
          <a:custGeom>
            <a:avLst/>
            <a:gdLst/>
            <a:ahLst/>
            <a:cxnLst/>
            <a:rect l="l" t="t" r="r" b="b"/>
            <a:pathLst>
              <a:path w="277494" h="332740">
                <a:moveTo>
                  <a:pt x="120776" y="0"/>
                </a:moveTo>
                <a:lnTo>
                  <a:pt x="187039" y="8556"/>
                </a:lnTo>
                <a:lnTo>
                  <a:pt x="236346" y="34162"/>
                </a:lnTo>
                <a:lnTo>
                  <a:pt x="267033" y="76009"/>
                </a:lnTo>
                <a:lnTo>
                  <a:pt x="277240" y="133096"/>
                </a:lnTo>
                <a:lnTo>
                  <a:pt x="273859" y="176242"/>
                </a:lnTo>
                <a:lnTo>
                  <a:pt x="263715" y="214804"/>
                </a:lnTo>
                <a:lnTo>
                  <a:pt x="223138" y="278129"/>
                </a:lnTo>
                <a:lnTo>
                  <a:pt x="160115" y="318706"/>
                </a:lnTo>
                <a:lnTo>
                  <a:pt x="121804" y="328850"/>
                </a:lnTo>
                <a:lnTo>
                  <a:pt x="78993" y="332232"/>
                </a:lnTo>
                <a:lnTo>
                  <a:pt x="0" y="332232"/>
                </a:lnTo>
                <a:lnTo>
                  <a:pt x="59562" y="5841"/>
                </a:lnTo>
                <a:lnTo>
                  <a:pt x="106229" y="377"/>
                </a:lnTo>
                <a:lnTo>
                  <a:pt x="120776"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28142" y="629030"/>
            <a:ext cx="251460" cy="338455"/>
          </a:xfrm>
          <a:custGeom>
            <a:avLst/>
            <a:gdLst/>
            <a:ahLst/>
            <a:cxnLst/>
            <a:rect l="l" t="t" r="r" b="b"/>
            <a:pathLst>
              <a:path w="251459" h="338455">
                <a:moveTo>
                  <a:pt x="181051" y="0"/>
                </a:moveTo>
                <a:lnTo>
                  <a:pt x="200248" y="809"/>
                </a:lnTo>
                <a:lnTo>
                  <a:pt x="218332" y="3238"/>
                </a:lnTo>
                <a:lnTo>
                  <a:pt x="235300" y="7286"/>
                </a:lnTo>
                <a:lnTo>
                  <a:pt x="251155" y="12954"/>
                </a:lnTo>
                <a:lnTo>
                  <a:pt x="234861" y="68580"/>
                </a:lnTo>
                <a:lnTo>
                  <a:pt x="221785" y="60652"/>
                </a:lnTo>
                <a:lnTo>
                  <a:pt x="208011" y="54975"/>
                </a:lnTo>
                <a:lnTo>
                  <a:pt x="193539" y="51560"/>
                </a:lnTo>
                <a:lnTo>
                  <a:pt x="178371" y="50419"/>
                </a:lnTo>
                <a:lnTo>
                  <a:pt x="154273" y="53417"/>
                </a:lnTo>
                <a:lnTo>
                  <a:pt x="112140" y="77368"/>
                </a:lnTo>
                <a:lnTo>
                  <a:pt x="79207" y="122924"/>
                </a:lnTo>
                <a:lnTo>
                  <a:pt x="62185" y="175986"/>
                </a:lnTo>
                <a:lnTo>
                  <a:pt x="60058" y="204470"/>
                </a:lnTo>
                <a:lnTo>
                  <a:pt x="61215" y="222378"/>
                </a:lnTo>
                <a:lnTo>
                  <a:pt x="78587" y="264795"/>
                </a:lnTo>
                <a:lnTo>
                  <a:pt x="114538" y="285869"/>
                </a:lnTo>
                <a:lnTo>
                  <a:pt x="130149" y="287274"/>
                </a:lnTo>
                <a:lnTo>
                  <a:pt x="154445" y="285533"/>
                </a:lnTo>
                <a:lnTo>
                  <a:pt x="175975" y="280304"/>
                </a:lnTo>
                <a:lnTo>
                  <a:pt x="194741" y="271575"/>
                </a:lnTo>
                <a:lnTo>
                  <a:pt x="210743" y="259334"/>
                </a:lnTo>
                <a:lnTo>
                  <a:pt x="209626" y="310515"/>
                </a:lnTo>
                <a:lnTo>
                  <a:pt x="192033" y="322609"/>
                </a:lnTo>
                <a:lnTo>
                  <a:pt x="170953" y="331263"/>
                </a:lnTo>
                <a:lnTo>
                  <a:pt x="146384" y="336464"/>
                </a:lnTo>
                <a:lnTo>
                  <a:pt x="118325" y="338201"/>
                </a:lnTo>
                <a:lnTo>
                  <a:pt x="93044" y="336012"/>
                </a:lnTo>
                <a:lnTo>
                  <a:pt x="50181" y="318537"/>
                </a:lnTo>
                <a:lnTo>
                  <a:pt x="18339" y="284462"/>
                </a:lnTo>
                <a:lnTo>
                  <a:pt x="2038" y="239071"/>
                </a:lnTo>
                <a:lnTo>
                  <a:pt x="0" y="212471"/>
                </a:lnTo>
                <a:lnTo>
                  <a:pt x="3133" y="169225"/>
                </a:lnTo>
                <a:lnTo>
                  <a:pt x="12533" y="129587"/>
                </a:lnTo>
                <a:lnTo>
                  <a:pt x="28198" y="93545"/>
                </a:lnTo>
                <a:lnTo>
                  <a:pt x="50126" y="61087"/>
                </a:lnTo>
                <a:lnTo>
                  <a:pt x="107911" y="15255"/>
                </a:lnTo>
                <a:lnTo>
                  <a:pt x="142563" y="3811"/>
                </a:lnTo>
                <a:lnTo>
                  <a:pt x="181051"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805433" y="628776"/>
            <a:ext cx="294005" cy="338455"/>
          </a:xfrm>
          <a:custGeom>
            <a:avLst/>
            <a:gdLst/>
            <a:ahLst/>
            <a:cxnLst/>
            <a:rect l="l" t="t" r="r" b="b"/>
            <a:pathLst>
              <a:path w="294005" h="338455">
                <a:moveTo>
                  <a:pt x="171678" y="0"/>
                </a:moveTo>
                <a:lnTo>
                  <a:pt x="223637" y="7794"/>
                </a:lnTo>
                <a:lnTo>
                  <a:pt x="262089" y="31114"/>
                </a:lnTo>
                <a:lnTo>
                  <a:pt x="285864" y="69246"/>
                </a:lnTo>
                <a:lnTo>
                  <a:pt x="293789" y="121285"/>
                </a:lnTo>
                <a:lnTo>
                  <a:pt x="290748" y="167312"/>
                </a:lnTo>
                <a:lnTo>
                  <a:pt x="281624" y="208803"/>
                </a:lnTo>
                <a:lnTo>
                  <a:pt x="266416" y="245746"/>
                </a:lnTo>
                <a:lnTo>
                  <a:pt x="245122" y="278130"/>
                </a:lnTo>
                <a:lnTo>
                  <a:pt x="187467" y="323389"/>
                </a:lnTo>
                <a:lnTo>
                  <a:pt x="111848" y="338455"/>
                </a:lnTo>
                <a:lnTo>
                  <a:pt x="87312" y="336266"/>
                </a:lnTo>
                <a:lnTo>
                  <a:pt x="46401" y="318791"/>
                </a:lnTo>
                <a:lnTo>
                  <a:pt x="16887" y="284620"/>
                </a:lnTo>
                <a:lnTo>
                  <a:pt x="1876" y="238468"/>
                </a:lnTo>
                <a:lnTo>
                  <a:pt x="0" y="211200"/>
                </a:lnTo>
                <a:lnTo>
                  <a:pt x="2978" y="169150"/>
                </a:lnTo>
                <a:lnTo>
                  <a:pt x="11915" y="130254"/>
                </a:lnTo>
                <a:lnTo>
                  <a:pt x="26810" y="94525"/>
                </a:lnTo>
                <a:lnTo>
                  <a:pt x="47663" y="61975"/>
                </a:lnTo>
                <a:lnTo>
                  <a:pt x="102498" y="15509"/>
                </a:lnTo>
                <a:lnTo>
                  <a:pt x="171678" y="0"/>
                </a:lnTo>
                <a:close/>
              </a:path>
            </a:pathLst>
          </a:custGeom>
          <a:ln w="3175">
            <a:solidFill>
              <a:srgbClr val="58134A"/>
            </a:solidFill>
          </a:ln>
        </p:spPr>
        <p:txBody>
          <a:bodyPr wrap="square" lIns="0" tIns="0" rIns="0" bIns="0" rtlCol="0"/>
          <a:lstStyle/>
          <a:p>
            <a:endParaRPr/>
          </a:p>
        </p:txBody>
      </p:sp>
      <p:sp>
        <p:nvSpPr>
          <p:cNvPr id="18" name="object 18"/>
          <p:cNvSpPr txBox="1"/>
          <p:nvPr/>
        </p:nvSpPr>
        <p:spPr>
          <a:xfrm>
            <a:off x="78739" y="1089166"/>
            <a:ext cx="7910195" cy="3744595"/>
          </a:xfrm>
          <a:prstGeom prst="rect">
            <a:avLst/>
          </a:prstGeom>
        </p:spPr>
        <p:txBody>
          <a:bodyPr vert="horz" wrap="square" lIns="0" tIns="88265" rIns="0" bIns="0" rtlCol="0">
            <a:spAutoFit/>
          </a:bodyPr>
          <a:lstStyle/>
          <a:p>
            <a:pPr marL="287020" indent="-274320">
              <a:lnSpc>
                <a:spcPct val="100000"/>
              </a:lnSpc>
              <a:spcBef>
                <a:spcPts val="695"/>
              </a:spcBef>
              <a:buClr>
                <a:srgbClr val="B03E9A"/>
              </a:buClr>
              <a:buSzPct val="73214"/>
              <a:buFont typeface="Wingdings"/>
              <a:buChar char=""/>
              <a:tabLst>
                <a:tab pos="287020" algn="l"/>
              </a:tabLst>
            </a:pPr>
            <a:r>
              <a:rPr sz="2800" u="heavy" spc="-10" dirty="0">
                <a:uFill>
                  <a:solidFill>
                    <a:srgbClr val="000000"/>
                  </a:solidFill>
                </a:uFill>
                <a:latin typeface="Trebuchet MS"/>
                <a:cs typeface="Trebuchet MS"/>
              </a:rPr>
              <a:t>Quantum</a:t>
            </a:r>
            <a:r>
              <a:rPr sz="2800" spc="15" dirty="0">
                <a:latin typeface="Trebuchet MS"/>
                <a:cs typeface="Trebuchet MS"/>
              </a:rPr>
              <a:t> </a:t>
            </a:r>
            <a:r>
              <a:rPr sz="2800" spc="-5" dirty="0">
                <a:latin typeface="Trebuchet MS"/>
                <a:cs typeface="Trebuchet MS"/>
              </a:rPr>
              <a:t>:</a:t>
            </a:r>
            <a:endParaRPr sz="2800">
              <a:latin typeface="Trebuchet MS"/>
              <a:cs typeface="Trebuchet MS"/>
            </a:endParaRPr>
          </a:p>
          <a:p>
            <a:pPr marL="287020" marR="53340" indent="-274320">
              <a:lnSpc>
                <a:spcPct val="100000"/>
              </a:lnSpc>
              <a:spcBef>
                <a:spcPts val="600"/>
              </a:spcBef>
              <a:buClr>
                <a:srgbClr val="B03E9A"/>
              </a:buClr>
              <a:buSzPct val="73214"/>
              <a:buFont typeface="Wingdings"/>
              <a:buChar char=""/>
              <a:tabLst>
                <a:tab pos="286385" algn="l"/>
                <a:tab pos="287020" algn="l"/>
              </a:tabLst>
            </a:pPr>
            <a:r>
              <a:rPr sz="2800" spc="-5" dirty="0">
                <a:latin typeface="Trebuchet MS"/>
                <a:cs typeface="Trebuchet MS"/>
              </a:rPr>
              <a:t>The </a:t>
            </a:r>
            <a:r>
              <a:rPr sz="2800" spc="-10" dirty="0">
                <a:latin typeface="Trebuchet MS"/>
                <a:cs typeface="Trebuchet MS"/>
              </a:rPr>
              <a:t>Quantum </a:t>
            </a:r>
            <a:r>
              <a:rPr sz="2800" spc="-5" dirty="0">
                <a:latin typeface="Trebuchet MS"/>
                <a:cs typeface="Trebuchet MS"/>
              </a:rPr>
              <a:t>of loan varies from bank to </a:t>
            </a:r>
            <a:r>
              <a:rPr sz="2800" spc="-10" dirty="0">
                <a:latin typeface="Trebuchet MS"/>
                <a:cs typeface="Trebuchet MS"/>
              </a:rPr>
              <a:t>bank  normally bank stipulate minimum </a:t>
            </a:r>
            <a:r>
              <a:rPr sz="2800" spc="-5" dirty="0">
                <a:latin typeface="Trebuchet MS"/>
                <a:cs typeface="Trebuchet MS"/>
              </a:rPr>
              <a:t>of </a:t>
            </a:r>
            <a:r>
              <a:rPr sz="2800" spc="-10" dirty="0">
                <a:latin typeface="Trebuchet MS"/>
                <a:cs typeface="Trebuchet MS"/>
              </a:rPr>
              <a:t>Rs. </a:t>
            </a:r>
            <a:r>
              <a:rPr sz="2800" spc="-5" dirty="0">
                <a:latin typeface="Trebuchet MS"/>
                <a:cs typeface="Trebuchet MS"/>
              </a:rPr>
              <a:t>1</a:t>
            </a:r>
            <a:r>
              <a:rPr sz="2800" spc="150" dirty="0">
                <a:latin typeface="Trebuchet MS"/>
                <a:cs typeface="Trebuchet MS"/>
              </a:rPr>
              <a:t> </a:t>
            </a:r>
            <a:r>
              <a:rPr sz="2800" spc="-5" dirty="0">
                <a:latin typeface="Trebuchet MS"/>
                <a:cs typeface="Trebuchet MS"/>
              </a:rPr>
              <a:t>lakh.</a:t>
            </a:r>
            <a:endParaRPr sz="2800">
              <a:latin typeface="Trebuchet MS"/>
              <a:cs typeface="Trebuchet MS"/>
            </a:endParaRPr>
          </a:p>
          <a:p>
            <a:pPr marL="287020" marR="5080" indent="-274320">
              <a:lnSpc>
                <a:spcPct val="100000"/>
              </a:lnSpc>
              <a:spcBef>
                <a:spcPts val="605"/>
              </a:spcBef>
              <a:buClr>
                <a:srgbClr val="B03E9A"/>
              </a:buClr>
              <a:buSzPct val="73214"/>
              <a:buFont typeface="Wingdings"/>
              <a:buChar char=""/>
              <a:tabLst>
                <a:tab pos="286385" algn="l"/>
                <a:tab pos="287020" algn="l"/>
              </a:tabLst>
            </a:pPr>
            <a:r>
              <a:rPr sz="2800" spc="-5" dirty="0">
                <a:latin typeface="Trebuchet MS"/>
                <a:cs typeface="Trebuchet MS"/>
              </a:rPr>
              <a:t>The </a:t>
            </a:r>
            <a:r>
              <a:rPr sz="2800" spc="-10" dirty="0">
                <a:latin typeface="Trebuchet MS"/>
                <a:cs typeface="Trebuchet MS"/>
              </a:rPr>
              <a:t>maximum would </a:t>
            </a:r>
            <a:r>
              <a:rPr sz="2800" spc="-5" dirty="0">
                <a:latin typeface="Trebuchet MS"/>
                <a:cs typeface="Trebuchet MS"/>
              </a:rPr>
              <a:t>depend on </a:t>
            </a:r>
            <a:r>
              <a:rPr sz="2800" spc="-10" dirty="0">
                <a:latin typeface="Trebuchet MS"/>
                <a:cs typeface="Trebuchet MS"/>
              </a:rPr>
              <a:t>the bank and it  could vary </a:t>
            </a:r>
            <a:r>
              <a:rPr sz="2800" spc="-5" dirty="0">
                <a:latin typeface="Trebuchet MS"/>
                <a:cs typeface="Trebuchet MS"/>
              </a:rPr>
              <a:t>from Rs. 10 lakhs to </a:t>
            </a:r>
            <a:r>
              <a:rPr sz="2800" spc="-10" dirty="0">
                <a:latin typeface="Trebuchet MS"/>
                <a:cs typeface="Trebuchet MS"/>
              </a:rPr>
              <a:t>Rs. </a:t>
            </a:r>
            <a:r>
              <a:rPr sz="2800" spc="-5" dirty="0">
                <a:latin typeface="Trebuchet MS"/>
                <a:cs typeface="Trebuchet MS"/>
              </a:rPr>
              <a:t>2 </a:t>
            </a:r>
            <a:r>
              <a:rPr sz="2800" spc="-10" dirty="0">
                <a:latin typeface="Trebuchet MS"/>
                <a:cs typeface="Trebuchet MS"/>
              </a:rPr>
              <a:t>crores </a:t>
            </a:r>
            <a:r>
              <a:rPr sz="2800" spc="-5" dirty="0">
                <a:latin typeface="Trebuchet MS"/>
                <a:cs typeface="Trebuchet MS"/>
              </a:rPr>
              <a:t>or  more.</a:t>
            </a:r>
            <a:endParaRPr sz="2800">
              <a:latin typeface="Trebuchet MS"/>
              <a:cs typeface="Trebuchet MS"/>
            </a:endParaRPr>
          </a:p>
          <a:p>
            <a:pPr marL="287020" marR="95885" indent="-274320">
              <a:lnSpc>
                <a:spcPct val="100000"/>
              </a:lnSpc>
              <a:spcBef>
                <a:spcPts val="600"/>
              </a:spcBef>
              <a:buClr>
                <a:srgbClr val="B03E9A"/>
              </a:buClr>
              <a:buSzPct val="73214"/>
              <a:buFont typeface="Wingdings"/>
              <a:buChar char=""/>
              <a:tabLst>
                <a:tab pos="286385" algn="l"/>
                <a:tab pos="287020" algn="l"/>
              </a:tabLst>
            </a:pPr>
            <a:r>
              <a:rPr sz="2800" spc="-5" dirty="0">
                <a:latin typeface="Trebuchet MS"/>
                <a:cs typeface="Trebuchet MS"/>
              </a:rPr>
              <a:t>For repairs </a:t>
            </a:r>
            <a:r>
              <a:rPr sz="2800" spc="-10" dirty="0">
                <a:latin typeface="Trebuchet MS"/>
                <a:cs typeface="Trebuchet MS"/>
              </a:rPr>
              <a:t>the amount </a:t>
            </a:r>
            <a:r>
              <a:rPr sz="2800" spc="-5" dirty="0">
                <a:latin typeface="Trebuchet MS"/>
                <a:cs typeface="Trebuchet MS"/>
              </a:rPr>
              <a:t>is less i.e </a:t>
            </a:r>
            <a:r>
              <a:rPr sz="2800" spc="-10" dirty="0">
                <a:latin typeface="Trebuchet MS"/>
                <a:cs typeface="Trebuchet MS"/>
              </a:rPr>
              <a:t>around </a:t>
            </a:r>
            <a:r>
              <a:rPr sz="2800" spc="-5" dirty="0">
                <a:latin typeface="Trebuchet MS"/>
                <a:cs typeface="Trebuchet MS"/>
              </a:rPr>
              <a:t>Rs. </a:t>
            </a:r>
            <a:r>
              <a:rPr sz="2800" spc="-10" dirty="0">
                <a:latin typeface="Trebuchet MS"/>
                <a:cs typeface="Trebuchet MS"/>
              </a:rPr>
              <a:t>10  </a:t>
            </a:r>
            <a:r>
              <a:rPr sz="2800" spc="-5" dirty="0">
                <a:latin typeface="Trebuchet MS"/>
                <a:cs typeface="Trebuchet MS"/>
              </a:rPr>
              <a:t>lakhs.</a:t>
            </a:r>
            <a:endParaRPr sz="2800">
              <a:latin typeface="Trebuchet MS"/>
              <a:cs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91209" y="476630"/>
            <a:ext cx="6614668" cy="338201"/>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4359275" y="577087"/>
            <a:ext cx="85725" cy="122555"/>
          </a:xfrm>
          <a:custGeom>
            <a:avLst/>
            <a:gdLst/>
            <a:ahLst/>
            <a:cxnLst/>
            <a:rect l="l" t="t" r="r" b="b"/>
            <a:pathLst>
              <a:path w="85725" h="122554">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4" name="object 4"/>
          <p:cNvSpPr/>
          <p:nvPr/>
        </p:nvSpPr>
        <p:spPr>
          <a:xfrm>
            <a:off x="3412871" y="577087"/>
            <a:ext cx="85725" cy="122555"/>
          </a:xfrm>
          <a:custGeom>
            <a:avLst/>
            <a:gdLst/>
            <a:ahLst/>
            <a:cxnLst/>
            <a:rect l="l" t="t" r="r" b="b"/>
            <a:pathLst>
              <a:path w="85725" h="122554">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5" name="object 5"/>
          <p:cNvSpPr/>
          <p:nvPr/>
        </p:nvSpPr>
        <p:spPr>
          <a:xfrm>
            <a:off x="6451980" y="529336"/>
            <a:ext cx="109601" cy="9690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893697" y="529336"/>
            <a:ext cx="109600" cy="96900"/>
          </a:xfrm>
          <a:prstGeom prst="rect">
            <a:avLst/>
          </a:prstGeom>
          <a:blipFill>
            <a:blip r:embed="rId3" cstate="print"/>
            <a:stretch>
              <a:fillRect/>
            </a:stretch>
          </a:blipFill>
        </p:spPr>
        <p:txBody>
          <a:bodyPr wrap="square" lIns="0" tIns="0" rIns="0" bIns="0" rtlCol="0"/>
          <a:lstStyle/>
          <a:p>
            <a:endParaRPr/>
          </a:p>
        </p:txBody>
      </p:sp>
      <p:sp>
        <p:nvSpPr>
          <p:cNvPr id="7" name="object 7"/>
          <p:cNvSpPr/>
          <p:nvPr/>
        </p:nvSpPr>
        <p:spPr>
          <a:xfrm>
            <a:off x="3129660" y="529336"/>
            <a:ext cx="109600" cy="96900"/>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4916042" y="526795"/>
            <a:ext cx="149986" cy="232155"/>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7128382" y="482219"/>
            <a:ext cx="277495" cy="327025"/>
          </a:xfrm>
          <a:custGeom>
            <a:avLst/>
            <a:gdLst/>
            <a:ahLst/>
            <a:cxnLst/>
            <a:rect l="l" t="t" r="r" b="b"/>
            <a:pathLst>
              <a:path w="277495" h="327025">
                <a:moveTo>
                  <a:pt x="0" y="0"/>
                </a:moveTo>
                <a:lnTo>
                  <a:pt x="60451" y="0"/>
                </a:lnTo>
                <a:lnTo>
                  <a:pt x="113157" y="127888"/>
                </a:lnTo>
                <a:lnTo>
                  <a:pt x="211200" y="0"/>
                </a:lnTo>
                <a:lnTo>
                  <a:pt x="277495" y="0"/>
                </a:lnTo>
                <a:lnTo>
                  <a:pt x="134112" y="182371"/>
                </a:lnTo>
                <a:lnTo>
                  <a:pt x="107569" y="327025"/>
                </a:lnTo>
                <a:lnTo>
                  <a:pt x="49911" y="327025"/>
                </a:lnTo>
                <a:lnTo>
                  <a:pt x="76962" y="180593"/>
                </a:lnTo>
                <a:lnTo>
                  <a:pt x="0"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6803897" y="482219"/>
            <a:ext cx="275590" cy="327025"/>
          </a:xfrm>
          <a:custGeom>
            <a:avLst/>
            <a:gdLst/>
            <a:ahLst/>
            <a:cxnLst/>
            <a:rect l="l" t="t" r="r" b="b"/>
            <a:pathLst>
              <a:path w="275590" h="327025">
                <a:moveTo>
                  <a:pt x="9398" y="0"/>
                </a:moveTo>
                <a:lnTo>
                  <a:pt x="275462" y="0"/>
                </a:lnTo>
                <a:lnTo>
                  <a:pt x="265937"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6647942" y="482219"/>
            <a:ext cx="118745" cy="327025"/>
          </a:xfrm>
          <a:custGeom>
            <a:avLst/>
            <a:gdLst/>
            <a:ahLst/>
            <a:cxnLst/>
            <a:rect l="l" t="t" r="r" b="b"/>
            <a:pathLst>
              <a:path w="118745" h="327025">
                <a:moveTo>
                  <a:pt x="60071" y="0"/>
                </a:moveTo>
                <a:lnTo>
                  <a:pt x="118490" y="0"/>
                </a:lnTo>
                <a:lnTo>
                  <a:pt x="58292"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6073521" y="482219"/>
            <a:ext cx="286385" cy="332740"/>
          </a:xfrm>
          <a:custGeom>
            <a:avLst/>
            <a:gdLst/>
            <a:ahLst/>
            <a:cxnLst/>
            <a:rect l="l" t="t" r="r" b="b"/>
            <a:pathLst>
              <a:path w="286385" h="332740">
                <a:moveTo>
                  <a:pt x="43433" y="0"/>
                </a:moveTo>
                <a:lnTo>
                  <a:pt x="103377" y="0"/>
                </a:lnTo>
                <a:lnTo>
                  <a:pt x="61594" y="222757"/>
                </a:lnTo>
                <a:lnTo>
                  <a:pt x="60832" y="226821"/>
                </a:lnTo>
                <a:lnTo>
                  <a:pt x="60451" y="231012"/>
                </a:lnTo>
                <a:lnTo>
                  <a:pt x="60451" y="235457"/>
                </a:lnTo>
                <a:lnTo>
                  <a:pt x="81496" y="274935"/>
                </a:lnTo>
                <a:lnTo>
                  <a:pt x="111125" y="281685"/>
                </a:lnTo>
                <a:lnTo>
                  <a:pt x="125458" y="280664"/>
                </a:lnTo>
                <a:lnTo>
                  <a:pt x="160908" y="265429"/>
                </a:lnTo>
                <a:lnTo>
                  <a:pt x="182590" y="233515"/>
                </a:lnTo>
                <a:lnTo>
                  <a:pt x="226949" y="0"/>
                </a:lnTo>
                <a:lnTo>
                  <a:pt x="285876" y="0"/>
                </a:lnTo>
                <a:lnTo>
                  <a:pt x="244220" y="226313"/>
                </a:lnTo>
                <a:lnTo>
                  <a:pt x="227790" y="271160"/>
                </a:lnTo>
                <a:lnTo>
                  <a:pt x="197357" y="304672"/>
                </a:lnTo>
                <a:lnTo>
                  <a:pt x="155352" y="325643"/>
                </a:lnTo>
                <a:lnTo>
                  <a:pt x="104393" y="332613"/>
                </a:lnTo>
                <a:lnTo>
                  <a:pt x="82393" y="331229"/>
                </a:lnTo>
                <a:lnTo>
                  <a:pt x="44725" y="320129"/>
                </a:lnTo>
                <a:lnTo>
                  <a:pt x="7254" y="283971"/>
                </a:lnTo>
                <a:lnTo>
                  <a:pt x="0" y="249173"/>
                </a:lnTo>
                <a:lnTo>
                  <a:pt x="0" y="241172"/>
                </a:lnTo>
                <a:lnTo>
                  <a:pt x="762" y="232790"/>
                </a:lnTo>
                <a:lnTo>
                  <a:pt x="2412" y="223900"/>
                </a:lnTo>
                <a:lnTo>
                  <a:pt x="43433"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5503671" y="482219"/>
            <a:ext cx="271145" cy="327025"/>
          </a:xfrm>
          <a:custGeom>
            <a:avLst/>
            <a:gdLst/>
            <a:ahLst/>
            <a:cxnLst/>
            <a:rect l="l" t="t" r="r" b="b"/>
            <a:pathLst>
              <a:path w="271145"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4548885" y="482219"/>
            <a:ext cx="297815" cy="331470"/>
          </a:xfrm>
          <a:custGeom>
            <a:avLst/>
            <a:gdLst/>
            <a:ahLst/>
            <a:cxnLst/>
            <a:rect l="l" t="t" r="r" b="b"/>
            <a:pathLst>
              <a:path w="297814" h="331469">
                <a:moveTo>
                  <a:pt x="60071"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872991" y="482219"/>
            <a:ext cx="271145" cy="327025"/>
          </a:xfrm>
          <a:custGeom>
            <a:avLst/>
            <a:gdLst/>
            <a:ahLst/>
            <a:cxnLst/>
            <a:rect l="l" t="t" r="r" b="b"/>
            <a:pathLst>
              <a:path w="271145" h="327025">
                <a:moveTo>
                  <a:pt x="60325" y="0"/>
                </a:moveTo>
                <a:lnTo>
                  <a:pt x="270891" y="0"/>
                </a:lnTo>
                <a:lnTo>
                  <a:pt x="261238" y="50926"/>
                </a:lnTo>
                <a:lnTo>
                  <a:pt x="110490" y="50926"/>
                </a:lnTo>
                <a:lnTo>
                  <a:pt x="96900" y="126110"/>
                </a:lnTo>
                <a:lnTo>
                  <a:pt x="204978" y="126110"/>
                </a:lnTo>
                <a:lnTo>
                  <a:pt x="195834" y="174751"/>
                </a:lnTo>
                <a:lnTo>
                  <a:pt x="87757" y="174751"/>
                </a:lnTo>
                <a:lnTo>
                  <a:pt x="69469" y="276097"/>
                </a:lnTo>
                <a:lnTo>
                  <a:pt x="217678" y="276097"/>
                </a:lnTo>
                <a:lnTo>
                  <a:pt x="208153"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3594353" y="4822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4"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618994" y="4822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2083816" y="482219"/>
            <a:ext cx="271145" cy="327025"/>
          </a:xfrm>
          <a:custGeom>
            <a:avLst/>
            <a:gdLst/>
            <a:ahLst/>
            <a:cxnLst/>
            <a:rect l="l" t="t" r="r" b="b"/>
            <a:pathLst>
              <a:path w="271144" h="327025">
                <a:moveTo>
                  <a:pt x="60325" y="0"/>
                </a:moveTo>
                <a:lnTo>
                  <a:pt x="270890"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1527555" y="482219"/>
            <a:ext cx="271145" cy="327025"/>
          </a:xfrm>
          <a:custGeom>
            <a:avLst/>
            <a:gdLst/>
            <a:ahLst/>
            <a:cxnLst/>
            <a:rect l="l" t="t" r="r" b="b"/>
            <a:pathLst>
              <a:path w="271144" h="327025">
                <a:moveTo>
                  <a:pt x="60325" y="0"/>
                </a:moveTo>
                <a:lnTo>
                  <a:pt x="270891" y="0"/>
                </a:lnTo>
                <a:lnTo>
                  <a:pt x="261238" y="50926"/>
                </a:lnTo>
                <a:lnTo>
                  <a:pt x="110489" y="50926"/>
                </a:lnTo>
                <a:lnTo>
                  <a:pt x="96900" y="126110"/>
                </a:lnTo>
                <a:lnTo>
                  <a:pt x="204977" y="126110"/>
                </a:lnTo>
                <a:lnTo>
                  <a:pt x="195833" y="174751"/>
                </a:lnTo>
                <a:lnTo>
                  <a:pt x="87756" y="174751"/>
                </a:lnTo>
                <a:lnTo>
                  <a:pt x="69468"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1248930" y="482219"/>
            <a:ext cx="275590" cy="327025"/>
          </a:xfrm>
          <a:custGeom>
            <a:avLst/>
            <a:gdLst/>
            <a:ahLst/>
            <a:cxnLst/>
            <a:rect l="l" t="t" r="r" b="b"/>
            <a:pathLst>
              <a:path w="275590" h="327025">
                <a:moveTo>
                  <a:pt x="9372" y="0"/>
                </a:moveTo>
                <a:lnTo>
                  <a:pt x="275450" y="0"/>
                </a:lnTo>
                <a:lnTo>
                  <a:pt x="265925" y="50926"/>
                </a:lnTo>
                <a:lnTo>
                  <a:pt x="162801" y="50926"/>
                </a:lnTo>
                <a:lnTo>
                  <a:pt x="112255" y="327025"/>
                </a:lnTo>
                <a:lnTo>
                  <a:pt x="53581" y="327025"/>
                </a:lnTo>
                <a:lnTo>
                  <a:pt x="104000" y="50926"/>
                </a:lnTo>
                <a:lnTo>
                  <a:pt x="0" y="50926"/>
                </a:lnTo>
                <a:lnTo>
                  <a:pt x="9372"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914133" y="482219"/>
            <a:ext cx="297815" cy="331470"/>
          </a:xfrm>
          <a:custGeom>
            <a:avLst/>
            <a:gdLst/>
            <a:ahLst/>
            <a:cxnLst/>
            <a:rect l="l" t="t" r="r" b="b"/>
            <a:pathLst>
              <a:path w="297815" h="331469">
                <a:moveTo>
                  <a:pt x="60058" y="0"/>
                </a:moveTo>
                <a:lnTo>
                  <a:pt x="86842" y="0"/>
                </a:lnTo>
                <a:lnTo>
                  <a:pt x="204939" y="202691"/>
                </a:lnTo>
                <a:lnTo>
                  <a:pt x="240436" y="0"/>
                </a:lnTo>
                <a:lnTo>
                  <a:pt x="297802" y="0"/>
                </a:lnTo>
                <a:lnTo>
                  <a:pt x="236855" y="331469"/>
                </a:lnTo>
                <a:lnTo>
                  <a:pt x="214312" y="331469"/>
                </a:lnTo>
                <a:lnTo>
                  <a:pt x="93764" y="120141"/>
                </a:lnTo>
                <a:lnTo>
                  <a:pt x="57594"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791209" y="482219"/>
            <a:ext cx="118745" cy="327025"/>
          </a:xfrm>
          <a:custGeom>
            <a:avLst/>
            <a:gdLst/>
            <a:ahLst/>
            <a:cxnLst/>
            <a:rect l="l" t="t" r="r" b="b"/>
            <a:pathLst>
              <a:path w="118744" h="327025">
                <a:moveTo>
                  <a:pt x="60058" y="0"/>
                </a:moveTo>
                <a:lnTo>
                  <a:pt x="118541" y="0"/>
                </a:lnTo>
                <a:lnTo>
                  <a:pt x="58267"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6359144" y="478790"/>
            <a:ext cx="259715" cy="330835"/>
          </a:xfrm>
          <a:custGeom>
            <a:avLst/>
            <a:gdLst/>
            <a:ahLst/>
            <a:cxnLst/>
            <a:rect l="l" t="t" r="r" b="b"/>
            <a:pathLst>
              <a:path w="259715" h="330834">
                <a:moveTo>
                  <a:pt x="145287" y="0"/>
                </a:moveTo>
                <a:lnTo>
                  <a:pt x="192706" y="5127"/>
                </a:lnTo>
                <a:lnTo>
                  <a:pt x="228980" y="20447"/>
                </a:lnTo>
                <a:lnTo>
                  <a:pt x="257681" y="61327"/>
                </a:lnTo>
                <a:lnTo>
                  <a:pt x="259587" y="79501"/>
                </a:lnTo>
                <a:lnTo>
                  <a:pt x="258202" y="98480"/>
                </a:lnTo>
                <a:lnTo>
                  <a:pt x="237235" y="147700"/>
                </a:lnTo>
                <a:lnTo>
                  <a:pt x="195105" y="179830"/>
                </a:lnTo>
                <a:lnTo>
                  <a:pt x="177291" y="185547"/>
                </a:lnTo>
                <a:lnTo>
                  <a:pt x="250316" y="330454"/>
                </a:lnTo>
                <a:lnTo>
                  <a:pt x="184911" y="330454"/>
                </a:lnTo>
                <a:lnTo>
                  <a:pt x="122300" y="195199"/>
                </a:lnTo>
                <a:lnTo>
                  <a:pt x="114325" y="195010"/>
                </a:lnTo>
                <a:lnTo>
                  <a:pt x="105457" y="194643"/>
                </a:lnTo>
                <a:lnTo>
                  <a:pt x="95708" y="194109"/>
                </a:lnTo>
                <a:lnTo>
                  <a:pt x="85089" y="193421"/>
                </a:lnTo>
                <a:lnTo>
                  <a:pt x="59816" y="330454"/>
                </a:lnTo>
                <a:lnTo>
                  <a:pt x="0" y="330454"/>
                </a:lnTo>
                <a:lnTo>
                  <a:pt x="59816"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3036823" y="478790"/>
            <a:ext cx="259715" cy="330835"/>
          </a:xfrm>
          <a:custGeom>
            <a:avLst/>
            <a:gdLst/>
            <a:ahLst/>
            <a:cxnLst/>
            <a:rect l="l" t="t" r="r" b="b"/>
            <a:pathLst>
              <a:path w="259714" h="330834">
                <a:moveTo>
                  <a:pt x="145287" y="0"/>
                </a:moveTo>
                <a:lnTo>
                  <a:pt x="192706" y="5127"/>
                </a:lnTo>
                <a:lnTo>
                  <a:pt x="228980" y="20447"/>
                </a:lnTo>
                <a:lnTo>
                  <a:pt x="257681" y="61327"/>
                </a:lnTo>
                <a:lnTo>
                  <a:pt x="259587" y="79501"/>
                </a:lnTo>
                <a:lnTo>
                  <a:pt x="258202" y="98480"/>
                </a:lnTo>
                <a:lnTo>
                  <a:pt x="237236" y="147700"/>
                </a:lnTo>
                <a:lnTo>
                  <a:pt x="195105" y="179830"/>
                </a:lnTo>
                <a:lnTo>
                  <a:pt x="177292" y="185547"/>
                </a:lnTo>
                <a:lnTo>
                  <a:pt x="250316" y="330454"/>
                </a:lnTo>
                <a:lnTo>
                  <a:pt x="184912" y="330454"/>
                </a:lnTo>
                <a:lnTo>
                  <a:pt x="122300" y="195199"/>
                </a:lnTo>
                <a:lnTo>
                  <a:pt x="114325" y="195010"/>
                </a:lnTo>
                <a:lnTo>
                  <a:pt x="105457" y="194643"/>
                </a:lnTo>
                <a:lnTo>
                  <a:pt x="95708" y="194109"/>
                </a:lnTo>
                <a:lnTo>
                  <a:pt x="85089" y="193421"/>
                </a:lnTo>
                <a:lnTo>
                  <a:pt x="59817" y="330454"/>
                </a:lnTo>
                <a:lnTo>
                  <a:pt x="0" y="330454"/>
                </a:lnTo>
                <a:lnTo>
                  <a:pt x="59817"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1800860" y="478790"/>
            <a:ext cx="259715" cy="330835"/>
          </a:xfrm>
          <a:custGeom>
            <a:avLst/>
            <a:gdLst/>
            <a:ahLst/>
            <a:cxnLst/>
            <a:rect l="l" t="t" r="r" b="b"/>
            <a:pathLst>
              <a:path w="259714" h="330834">
                <a:moveTo>
                  <a:pt x="145287" y="0"/>
                </a:moveTo>
                <a:lnTo>
                  <a:pt x="192706" y="5127"/>
                </a:lnTo>
                <a:lnTo>
                  <a:pt x="228981" y="20447"/>
                </a:lnTo>
                <a:lnTo>
                  <a:pt x="257681" y="61327"/>
                </a:lnTo>
                <a:lnTo>
                  <a:pt x="259587" y="79501"/>
                </a:lnTo>
                <a:lnTo>
                  <a:pt x="258202" y="98480"/>
                </a:lnTo>
                <a:lnTo>
                  <a:pt x="237235" y="147700"/>
                </a:lnTo>
                <a:lnTo>
                  <a:pt x="195105" y="179830"/>
                </a:lnTo>
                <a:lnTo>
                  <a:pt x="177291" y="185547"/>
                </a:lnTo>
                <a:lnTo>
                  <a:pt x="250316" y="330454"/>
                </a:lnTo>
                <a:lnTo>
                  <a:pt x="184912" y="330454"/>
                </a:lnTo>
                <a:lnTo>
                  <a:pt x="122300" y="195199"/>
                </a:lnTo>
                <a:lnTo>
                  <a:pt x="114325" y="195010"/>
                </a:lnTo>
                <a:lnTo>
                  <a:pt x="105457" y="194643"/>
                </a:lnTo>
                <a:lnTo>
                  <a:pt x="95708" y="194109"/>
                </a:lnTo>
                <a:lnTo>
                  <a:pt x="85089" y="193421"/>
                </a:lnTo>
                <a:lnTo>
                  <a:pt x="59816" y="330454"/>
                </a:lnTo>
                <a:lnTo>
                  <a:pt x="0" y="330454"/>
                </a:lnTo>
                <a:lnTo>
                  <a:pt x="59816" y="3429"/>
                </a:lnTo>
                <a:lnTo>
                  <a:pt x="89602" y="1928"/>
                </a:lnTo>
                <a:lnTo>
                  <a:pt x="113791"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4235703" y="477773"/>
            <a:ext cx="287020" cy="331470"/>
          </a:xfrm>
          <a:custGeom>
            <a:avLst/>
            <a:gdLst/>
            <a:ahLst/>
            <a:cxnLst/>
            <a:rect l="l" t="t" r="r" b="b"/>
            <a:pathLst>
              <a:path w="287020" h="331470">
                <a:moveTo>
                  <a:pt x="198628" y="0"/>
                </a:moveTo>
                <a:lnTo>
                  <a:pt x="219329" y="0"/>
                </a:lnTo>
                <a:lnTo>
                  <a:pt x="286638" y="331470"/>
                </a:lnTo>
                <a:lnTo>
                  <a:pt x="226060" y="331470"/>
                </a:lnTo>
                <a:lnTo>
                  <a:pt x="215773" y="264922"/>
                </a:lnTo>
                <a:lnTo>
                  <a:pt x="98806" y="264922"/>
                </a:lnTo>
                <a:lnTo>
                  <a:pt x="60451" y="331470"/>
                </a:lnTo>
                <a:lnTo>
                  <a:pt x="0" y="331470"/>
                </a:lnTo>
                <a:lnTo>
                  <a:pt x="198628" y="0"/>
                </a:lnTo>
                <a:close/>
              </a:path>
            </a:pathLst>
          </a:custGeom>
          <a:ln w="3175">
            <a:solidFill>
              <a:srgbClr val="58134A"/>
            </a:solidFill>
          </a:ln>
        </p:spPr>
        <p:txBody>
          <a:bodyPr wrap="square" lIns="0" tIns="0" rIns="0" bIns="0" rtlCol="0"/>
          <a:lstStyle/>
          <a:p>
            <a:endParaRPr/>
          </a:p>
        </p:txBody>
      </p:sp>
      <p:sp>
        <p:nvSpPr>
          <p:cNvPr id="27" name="object 27"/>
          <p:cNvSpPr/>
          <p:nvPr/>
        </p:nvSpPr>
        <p:spPr>
          <a:xfrm>
            <a:off x="3289300" y="477773"/>
            <a:ext cx="287020" cy="331470"/>
          </a:xfrm>
          <a:custGeom>
            <a:avLst/>
            <a:gdLst/>
            <a:ahLst/>
            <a:cxnLst/>
            <a:rect l="l" t="t" r="r" b="b"/>
            <a:pathLst>
              <a:path w="287020" h="331470">
                <a:moveTo>
                  <a:pt x="198627" y="0"/>
                </a:moveTo>
                <a:lnTo>
                  <a:pt x="219328" y="0"/>
                </a:lnTo>
                <a:lnTo>
                  <a:pt x="286638" y="331470"/>
                </a:lnTo>
                <a:lnTo>
                  <a:pt x="226060" y="331470"/>
                </a:lnTo>
                <a:lnTo>
                  <a:pt x="215773" y="264922"/>
                </a:lnTo>
                <a:lnTo>
                  <a:pt x="98805"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8" name="object 28"/>
          <p:cNvSpPr/>
          <p:nvPr/>
        </p:nvSpPr>
        <p:spPr>
          <a:xfrm>
            <a:off x="4848605" y="477012"/>
            <a:ext cx="277495" cy="332740"/>
          </a:xfrm>
          <a:custGeom>
            <a:avLst/>
            <a:gdLst/>
            <a:ahLst/>
            <a:cxnLst/>
            <a:rect l="l" t="t" r="r" b="b"/>
            <a:pathLst>
              <a:path w="277495" h="332740">
                <a:moveTo>
                  <a:pt x="120777" y="0"/>
                </a:moveTo>
                <a:lnTo>
                  <a:pt x="187102" y="8556"/>
                </a:lnTo>
                <a:lnTo>
                  <a:pt x="236474" y="34162"/>
                </a:lnTo>
                <a:lnTo>
                  <a:pt x="267049" y="76009"/>
                </a:lnTo>
                <a:lnTo>
                  <a:pt x="277241" y="133096"/>
                </a:lnTo>
                <a:lnTo>
                  <a:pt x="273861" y="176242"/>
                </a:lnTo>
                <a:lnTo>
                  <a:pt x="263731" y="214804"/>
                </a:lnTo>
                <a:lnTo>
                  <a:pt x="223266" y="278129"/>
                </a:lnTo>
                <a:lnTo>
                  <a:pt x="160178" y="318706"/>
                </a:lnTo>
                <a:lnTo>
                  <a:pt x="121860" y="328850"/>
                </a:lnTo>
                <a:lnTo>
                  <a:pt x="78994" y="332232"/>
                </a:lnTo>
                <a:lnTo>
                  <a:pt x="0" y="332232"/>
                </a:lnTo>
                <a:lnTo>
                  <a:pt x="59563" y="5841"/>
                </a:lnTo>
                <a:lnTo>
                  <a:pt x="106247" y="377"/>
                </a:lnTo>
                <a:lnTo>
                  <a:pt x="120777" y="0"/>
                </a:lnTo>
                <a:close/>
              </a:path>
            </a:pathLst>
          </a:custGeom>
          <a:ln w="3175">
            <a:solidFill>
              <a:srgbClr val="58134A"/>
            </a:solidFill>
          </a:ln>
        </p:spPr>
        <p:txBody>
          <a:bodyPr wrap="square" lIns="0" tIns="0" rIns="0" bIns="0" rtlCol="0"/>
          <a:lstStyle/>
          <a:p>
            <a:endParaRPr/>
          </a:p>
        </p:txBody>
      </p:sp>
      <p:sp>
        <p:nvSpPr>
          <p:cNvPr id="29" name="object 29"/>
          <p:cNvSpPr/>
          <p:nvPr/>
        </p:nvSpPr>
        <p:spPr>
          <a:xfrm>
            <a:off x="5790819" y="476630"/>
            <a:ext cx="251460" cy="338455"/>
          </a:xfrm>
          <a:custGeom>
            <a:avLst/>
            <a:gdLst/>
            <a:ahLst/>
            <a:cxnLst/>
            <a:rect l="l" t="t" r="r" b="b"/>
            <a:pathLst>
              <a:path w="251460" h="338455">
                <a:moveTo>
                  <a:pt x="181101" y="0"/>
                </a:moveTo>
                <a:lnTo>
                  <a:pt x="200271" y="809"/>
                </a:lnTo>
                <a:lnTo>
                  <a:pt x="218344" y="3238"/>
                </a:lnTo>
                <a:lnTo>
                  <a:pt x="235323" y="7286"/>
                </a:lnTo>
                <a:lnTo>
                  <a:pt x="251205" y="12954"/>
                </a:lnTo>
                <a:lnTo>
                  <a:pt x="234822" y="68580"/>
                </a:lnTo>
                <a:lnTo>
                  <a:pt x="221797" y="60652"/>
                </a:lnTo>
                <a:lnTo>
                  <a:pt x="208057" y="54975"/>
                </a:lnTo>
                <a:lnTo>
                  <a:pt x="193603" y="51560"/>
                </a:lnTo>
                <a:lnTo>
                  <a:pt x="178434" y="50419"/>
                </a:lnTo>
                <a:lnTo>
                  <a:pt x="154310" y="53417"/>
                </a:lnTo>
                <a:lnTo>
                  <a:pt x="112158" y="77368"/>
                </a:lnTo>
                <a:lnTo>
                  <a:pt x="79198" y="122924"/>
                </a:lnTo>
                <a:lnTo>
                  <a:pt x="62192" y="175986"/>
                </a:lnTo>
                <a:lnTo>
                  <a:pt x="60070" y="204470"/>
                </a:lnTo>
                <a:lnTo>
                  <a:pt x="61235" y="222378"/>
                </a:lnTo>
                <a:lnTo>
                  <a:pt x="78612" y="264795"/>
                </a:lnTo>
                <a:lnTo>
                  <a:pt x="114528" y="285869"/>
                </a:lnTo>
                <a:lnTo>
                  <a:pt x="130175" y="287274"/>
                </a:lnTo>
                <a:lnTo>
                  <a:pt x="154437" y="285533"/>
                </a:lnTo>
                <a:lnTo>
                  <a:pt x="175974" y="280304"/>
                </a:lnTo>
                <a:lnTo>
                  <a:pt x="194772" y="271575"/>
                </a:lnTo>
                <a:lnTo>
                  <a:pt x="210819" y="259334"/>
                </a:lnTo>
                <a:lnTo>
                  <a:pt x="209676" y="310515"/>
                </a:lnTo>
                <a:lnTo>
                  <a:pt x="192051" y="322609"/>
                </a:lnTo>
                <a:lnTo>
                  <a:pt x="170973" y="331263"/>
                </a:lnTo>
                <a:lnTo>
                  <a:pt x="146419"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30" name="object 30"/>
          <p:cNvSpPr/>
          <p:nvPr/>
        </p:nvSpPr>
        <p:spPr>
          <a:xfrm>
            <a:off x="5275326" y="476630"/>
            <a:ext cx="218440" cy="338455"/>
          </a:xfrm>
          <a:custGeom>
            <a:avLst/>
            <a:gdLst/>
            <a:ahLst/>
            <a:cxnLst/>
            <a:rect l="l" t="t" r="r" b="b"/>
            <a:pathLst>
              <a:path w="218439" h="338455">
                <a:moveTo>
                  <a:pt x="141986" y="0"/>
                </a:moveTo>
                <a:lnTo>
                  <a:pt x="183007" y="3683"/>
                </a:lnTo>
                <a:lnTo>
                  <a:pt x="218059" y="12065"/>
                </a:lnTo>
                <a:lnTo>
                  <a:pt x="200278" y="70104"/>
                </a:lnTo>
                <a:lnTo>
                  <a:pt x="187275" y="61769"/>
                </a:lnTo>
                <a:lnTo>
                  <a:pt x="174164" y="55816"/>
                </a:lnTo>
                <a:lnTo>
                  <a:pt x="160934" y="52244"/>
                </a:lnTo>
                <a:lnTo>
                  <a:pt x="147574" y="51054"/>
                </a:lnTo>
                <a:lnTo>
                  <a:pt x="124051" y="53599"/>
                </a:lnTo>
                <a:lnTo>
                  <a:pt x="107219" y="61229"/>
                </a:lnTo>
                <a:lnTo>
                  <a:pt x="97103" y="73931"/>
                </a:lnTo>
                <a:lnTo>
                  <a:pt x="93725" y="91694"/>
                </a:lnTo>
                <a:lnTo>
                  <a:pt x="95511" y="100748"/>
                </a:lnTo>
                <a:lnTo>
                  <a:pt x="100869" y="110601"/>
                </a:lnTo>
                <a:lnTo>
                  <a:pt x="109799" y="121286"/>
                </a:lnTo>
                <a:lnTo>
                  <a:pt x="122300" y="132842"/>
                </a:lnTo>
                <a:lnTo>
                  <a:pt x="156083" y="161417"/>
                </a:lnTo>
                <a:lnTo>
                  <a:pt x="163296" y="167634"/>
                </a:lnTo>
                <a:lnTo>
                  <a:pt x="169306" y="172958"/>
                </a:lnTo>
                <a:lnTo>
                  <a:pt x="174103" y="177401"/>
                </a:lnTo>
                <a:lnTo>
                  <a:pt x="177673" y="180975"/>
                </a:lnTo>
                <a:lnTo>
                  <a:pt x="181737" y="185039"/>
                </a:lnTo>
                <a:lnTo>
                  <a:pt x="185927" y="190754"/>
                </a:lnTo>
                <a:lnTo>
                  <a:pt x="190373" y="197993"/>
                </a:lnTo>
                <a:lnTo>
                  <a:pt x="194945" y="205232"/>
                </a:lnTo>
                <a:lnTo>
                  <a:pt x="198247" y="212598"/>
                </a:lnTo>
                <a:lnTo>
                  <a:pt x="200533" y="220091"/>
                </a:lnTo>
                <a:lnTo>
                  <a:pt x="202691" y="227584"/>
                </a:lnTo>
                <a:lnTo>
                  <a:pt x="203835" y="235077"/>
                </a:lnTo>
                <a:lnTo>
                  <a:pt x="203835" y="242824"/>
                </a:lnTo>
                <a:lnTo>
                  <a:pt x="195437" y="282829"/>
                </a:lnTo>
                <a:lnTo>
                  <a:pt x="170179" y="312928"/>
                </a:lnTo>
                <a:lnTo>
                  <a:pt x="131619" y="331898"/>
                </a:lnTo>
                <a:lnTo>
                  <a:pt x="83058" y="338201"/>
                </a:lnTo>
                <a:lnTo>
                  <a:pt x="61364" y="337012"/>
                </a:lnTo>
                <a:lnTo>
                  <a:pt x="40290" y="333454"/>
                </a:lnTo>
                <a:lnTo>
                  <a:pt x="19835" y="327538"/>
                </a:lnTo>
                <a:lnTo>
                  <a:pt x="0" y="319278"/>
                </a:lnTo>
                <a:lnTo>
                  <a:pt x="18796" y="261874"/>
                </a:lnTo>
                <a:lnTo>
                  <a:pt x="34345" y="271708"/>
                </a:lnTo>
                <a:lnTo>
                  <a:pt x="51085" y="278733"/>
                </a:lnTo>
                <a:lnTo>
                  <a:pt x="69016" y="282948"/>
                </a:lnTo>
                <a:lnTo>
                  <a:pt x="88137" y="284353"/>
                </a:lnTo>
                <a:lnTo>
                  <a:pt x="99615" y="283729"/>
                </a:lnTo>
                <a:lnTo>
                  <a:pt x="134669" y="268599"/>
                </a:lnTo>
                <a:lnTo>
                  <a:pt x="143510" y="245364"/>
                </a:lnTo>
                <a:lnTo>
                  <a:pt x="141724" y="235813"/>
                </a:lnTo>
                <a:lnTo>
                  <a:pt x="136366" y="225821"/>
                </a:lnTo>
                <a:lnTo>
                  <a:pt x="127436" y="215378"/>
                </a:lnTo>
                <a:lnTo>
                  <a:pt x="114935" y="204470"/>
                </a:lnTo>
                <a:lnTo>
                  <a:pt x="79883" y="176530"/>
                </a:lnTo>
                <a:lnTo>
                  <a:pt x="72524" y="170505"/>
                </a:lnTo>
                <a:lnTo>
                  <a:pt x="46227" y="141605"/>
                </a:lnTo>
                <a:lnTo>
                  <a:pt x="42037" y="134747"/>
                </a:lnTo>
                <a:lnTo>
                  <a:pt x="38988" y="127635"/>
                </a:lnTo>
                <a:lnTo>
                  <a:pt x="36829" y="120269"/>
                </a:lnTo>
                <a:lnTo>
                  <a:pt x="34798" y="113030"/>
                </a:lnTo>
                <a:lnTo>
                  <a:pt x="33782" y="105537"/>
                </a:lnTo>
                <a:lnTo>
                  <a:pt x="33782" y="97790"/>
                </a:lnTo>
                <a:lnTo>
                  <a:pt x="41227" y="57372"/>
                </a:lnTo>
                <a:lnTo>
                  <a:pt x="63626" y="26289"/>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31" name="object 31"/>
          <p:cNvSpPr/>
          <p:nvPr/>
        </p:nvSpPr>
        <p:spPr>
          <a:xfrm>
            <a:off x="2355342" y="476630"/>
            <a:ext cx="218440" cy="338455"/>
          </a:xfrm>
          <a:custGeom>
            <a:avLst/>
            <a:gdLst/>
            <a:ahLst/>
            <a:cxnLst/>
            <a:rect l="l" t="t" r="r" b="b"/>
            <a:pathLst>
              <a:path w="218439" h="338455">
                <a:moveTo>
                  <a:pt x="141985" y="0"/>
                </a:moveTo>
                <a:lnTo>
                  <a:pt x="183006" y="3683"/>
                </a:lnTo>
                <a:lnTo>
                  <a:pt x="218058" y="12065"/>
                </a:lnTo>
                <a:lnTo>
                  <a:pt x="200278" y="70104"/>
                </a:lnTo>
                <a:lnTo>
                  <a:pt x="187275" y="61769"/>
                </a:lnTo>
                <a:lnTo>
                  <a:pt x="174164" y="55816"/>
                </a:lnTo>
                <a:lnTo>
                  <a:pt x="160934" y="52244"/>
                </a:lnTo>
                <a:lnTo>
                  <a:pt x="147574" y="51054"/>
                </a:lnTo>
                <a:lnTo>
                  <a:pt x="124051" y="53599"/>
                </a:lnTo>
                <a:lnTo>
                  <a:pt x="107219" y="61229"/>
                </a:lnTo>
                <a:lnTo>
                  <a:pt x="97103" y="73931"/>
                </a:lnTo>
                <a:lnTo>
                  <a:pt x="93725" y="91694"/>
                </a:lnTo>
                <a:lnTo>
                  <a:pt x="95511" y="100748"/>
                </a:lnTo>
                <a:lnTo>
                  <a:pt x="100869" y="110601"/>
                </a:lnTo>
                <a:lnTo>
                  <a:pt x="109799" y="121286"/>
                </a:lnTo>
                <a:lnTo>
                  <a:pt x="122300" y="132842"/>
                </a:lnTo>
                <a:lnTo>
                  <a:pt x="156082" y="161417"/>
                </a:lnTo>
                <a:lnTo>
                  <a:pt x="163296" y="167634"/>
                </a:lnTo>
                <a:lnTo>
                  <a:pt x="169306" y="172958"/>
                </a:lnTo>
                <a:lnTo>
                  <a:pt x="174103" y="177401"/>
                </a:lnTo>
                <a:lnTo>
                  <a:pt x="177672" y="180975"/>
                </a:lnTo>
                <a:lnTo>
                  <a:pt x="181737" y="185039"/>
                </a:lnTo>
                <a:lnTo>
                  <a:pt x="200532" y="220091"/>
                </a:lnTo>
                <a:lnTo>
                  <a:pt x="203834" y="235077"/>
                </a:lnTo>
                <a:lnTo>
                  <a:pt x="203834" y="242824"/>
                </a:lnTo>
                <a:lnTo>
                  <a:pt x="195437" y="282829"/>
                </a:lnTo>
                <a:lnTo>
                  <a:pt x="170180" y="312928"/>
                </a:lnTo>
                <a:lnTo>
                  <a:pt x="131619" y="331898"/>
                </a:lnTo>
                <a:lnTo>
                  <a:pt x="83057" y="338201"/>
                </a:lnTo>
                <a:lnTo>
                  <a:pt x="61364" y="337012"/>
                </a:lnTo>
                <a:lnTo>
                  <a:pt x="40290" y="333454"/>
                </a:lnTo>
                <a:lnTo>
                  <a:pt x="19835" y="327538"/>
                </a:lnTo>
                <a:lnTo>
                  <a:pt x="0" y="319278"/>
                </a:lnTo>
                <a:lnTo>
                  <a:pt x="18795" y="261874"/>
                </a:lnTo>
                <a:lnTo>
                  <a:pt x="34345" y="271708"/>
                </a:lnTo>
                <a:lnTo>
                  <a:pt x="51085" y="278733"/>
                </a:lnTo>
                <a:lnTo>
                  <a:pt x="69016" y="282948"/>
                </a:lnTo>
                <a:lnTo>
                  <a:pt x="88137" y="284353"/>
                </a:lnTo>
                <a:lnTo>
                  <a:pt x="99615" y="283729"/>
                </a:lnTo>
                <a:lnTo>
                  <a:pt x="134669" y="268599"/>
                </a:lnTo>
                <a:lnTo>
                  <a:pt x="143509" y="245364"/>
                </a:lnTo>
                <a:lnTo>
                  <a:pt x="141724" y="235813"/>
                </a:lnTo>
                <a:lnTo>
                  <a:pt x="136366" y="225821"/>
                </a:lnTo>
                <a:lnTo>
                  <a:pt x="127436" y="215378"/>
                </a:lnTo>
                <a:lnTo>
                  <a:pt x="114934" y="204470"/>
                </a:lnTo>
                <a:lnTo>
                  <a:pt x="79882" y="176530"/>
                </a:lnTo>
                <a:lnTo>
                  <a:pt x="72524" y="170505"/>
                </a:lnTo>
                <a:lnTo>
                  <a:pt x="46227" y="141605"/>
                </a:lnTo>
                <a:lnTo>
                  <a:pt x="42037" y="134747"/>
                </a:lnTo>
                <a:lnTo>
                  <a:pt x="38988" y="127635"/>
                </a:lnTo>
                <a:lnTo>
                  <a:pt x="36830" y="120269"/>
                </a:lnTo>
                <a:lnTo>
                  <a:pt x="34797" y="113030"/>
                </a:lnTo>
                <a:lnTo>
                  <a:pt x="33781" y="105537"/>
                </a:lnTo>
                <a:lnTo>
                  <a:pt x="33781" y="97790"/>
                </a:lnTo>
                <a:lnTo>
                  <a:pt x="41227" y="57372"/>
                </a:lnTo>
                <a:lnTo>
                  <a:pt x="63626" y="26289"/>
                </a:lnTo>
                <a:lnTo>
                  <a:pt x="98186" y="6572"/>
                </a:lnTo>
                <a:lnTo>
                  <a:pt x="118937" y="1643"/>
                </a:lnTo>
                <a:lnTo>
                  <a:pt x="141985" y="0"/>
                </a:lnTo>
                <a:close/>
              </a:path>
            </a:pathLst>
          </a:custGeom>
          <a:ln w="3175">
            <a:solidFill>
              <a:srgbClr val="58134A"/>
            </a:solidFill>
          </a:ln>
        </p:spPr>
        <p:txBody>
          <a:bodyPr wrap="square" lIns="0" tIns="0" rIns="0" bIns="0" rtlCol="0"/>
          <a:lstStyle/>
          <a:p>
            <a:endParaRPr/>
          </a:p>
        </p:txBody>
      </p:sp>
      <p:sp>
        <p:nvSpPr>
          <p:cNvPr id="32" name="object 32"/>
          <p:cNvSpPr/>
          <p:nvPr/>
        </p:nvSpPr>
        <p:spPr>
          <a:xfrm>
            <a:off x="1987676" y="1025016"/>
            <a:ext cx="4194048" cy="338455"/>
          </a:xfrm>
          <a:prstGeom prst="rect">
            <a:avLst/>
          </a:prstGeom>
          <a:blipFill>
            <a:blip r:embed="rId5" cstate="print"/>
            <a:stretch>
              <a:fillRect/>
            </a:stretch>
          </a:blipFill>
        </p:spPr>
        <p:txBody>
          <a:bodyPr wrap="square" lIns="0" tIns="0" rIns="0" bIns="0" rtlCol="0"/>
          <a:lstStyle/>
          <a:p>
            <a:endParaRPr/>
          </a:p>
        </p:txBody>
      </p:sp>
      <p:sp>
        <p:nvSpPr>
          <p:cNvPr id="33" name="object 33"/>
          <p:cNvSpPr/>
          <p:nvPr/>
        </p:nvSpPr>
        <p:spPr>
          <a:xfrm>
            <a:off x="5694298" y="1125727"/>
            <a:ext cx="85725" cy="122555"/>
          </a:xfrm>
          <a:custGeom>
            <a:avLst/>
            <a:gdLst/>
            <a:ahLst/>
            <a:cxnLst/>
            <a:rect l="l" t="t" r="r" b="b"/>
            <a:pathLst>
              <a:path w="85725" h="122555">
                <a:moveTo>
                  <a:pt x="67183" y="0"/>
                </a:moveTo>
                <a:lnTo>
                  <a:pt x="0" y="122047"/>
                </a:lnTo>
                <a:lnTo>
                  <a:pt x="85725" y="122047"/>
                </a:lnTo>
                <a:lnTo>
                  <a:pt x="67183" y="0"/>
                </a:lnTo>
                <a:close/>
              </a:path>
            </a:pathLst>
          </a:custGeom>
          <a:ln w="3175">
            <a:solidFill>
              <a:srgbClr val="58134A"/>
            </a:solidFill>
          </a:ln>
        </p:spPr>
        <p:txBody>
          <a:bodyPr wrap="square" lIns="0" tIns="0" rIns="0" bIns="0" rtlCol="0"/>
          <a:lstStyle/>
          <a:p>
            <a:endParaRPr/>
          </a:p>
        </p:txBody>
      </p:sp>
      <p:sp>
        <p:nvSpPr>
          <p:cNvPr id="34" name="object 34"/>
          <p:cNvSpPr/>
          <p:nvPr/>
        </p:nvSpPr>
        <p:spPr>
          <a:xfrm>
            <a:off x="2672460" y="1077975"/>
            <a:ext cx="109600" cy="96900"/>
          </a:xfrm>
          <a:prstGeom prst="rect">
            <a:avLst/>
          </a:prstGeom>
          <a:blipFill>
            <a:blip r:embed="rId6" cstate="print"/>
            <a:stretch>
              <a:fillRect/>
            </a:stretch>
          </a:blipFill>
        </p:spPr>
        <p:txBody>
          <a:bodyPr wrap="square" lIns="0" tIns="0" rIns="0" bIns="0" rtlCol="0"/>
          <a:lstStyle/>
          <a:p>
            <a:endParaRPr/>
          </a:p>
        </p:txBody>
      </p:sp>
      <p:sp>
        <p:nvSpPr>
          <p:cNvPr id="35" name="object 35"/>
          <p:cNvSpPr/>
          <p:nvPr/>
        </p:nvSpPr>
        <p:spPr>
          <a:xfrm>
            <a:off x="5351779" y="1074800"/>
            <a:ext cx="175259" cy="238633"/>
          </a:xfrm>
          <a:prstGeom prst="rect">
            <a:avLst/>
          </a:prstGeom>
          <a:blipFill>
            <a:blip r:embed="rId7" cstate="print"/>
            <a:stretch>
              <a:fillRect/>
            </a:stretch>
          </a:blipFill>
        </p:spPr>
        <p:txBody>
          <a:bodyPr wrap="square" lIns="0" tIns="0" rIns="0" bIns="0" rtlCol="0"/>
          <a:lstStyle/>
          <a:p>
            <a:endParaRPr/>
          </a:p>
        </p:txBody>
      </p:sp>
      <p:sp>
        <p:nvSpPr>
          <p:cNvPr id="36" name="object 36"/>
          <p:cNvSpPr/>
          <p:nvPr/>
        </p:nvSpPr>
        <p:spPr>
          <a:xfrm>
            <a:off x="3382771" y="1074800"/>
            <a:ext cx="175259" cy="238633"/>
          </a:xfrm>
          <a:prstGeom prst="rect">
            <a:avLst/>
          </a:prstGeom>
          <a:blipFill>
            <a:blip r:embed="rId7" cstate="print"/>
            <a:stretch>
              <a:fillRect/>
            </a:stretch>
          </a:blipFill>
        </p:spPr>
        <p:txBody>
          <a:bodyPr wrap="square" lIns="0" tIns="0" rIns="0" bIns="0" rtlCol="0"/>
          <a:lstStyle/>
          <a:p>
            <a:endParaRPr/>
          </a:p>
        </p:txBody>
      </p:sp>
      <p:sp>
        <p:nvSpPr>
          <p:cNvPr id="37" name="object 37"/>
          <p:cNvSpPr/>
          <p:nvPr/>
        </p:nvSpPr>
        <p:spPr>
          <a:xfrm>
            <a:off x="2328164" y="1074800"/>
            <a:ext cx="175260" cy="238633"/>
          </a:xfrm>
          <a:prstGeom prst="rect">
            <a:avLst/>
          </a:prstGeom>
          <a:blipFill>
            <a:blip r:embed="rId7" cstate="print"/>
            <a:stretch>
              <a:fillRect/>
            </a:stretch>
          </a:blipFill>
        </p:spPr>
        <p:txBody>
          <a:bodyPr wrap="square" lIns="0" tIns="0" rIns="0" bIns="0" rtlCol="0"/>
          <a:lstStyle/>
          <a:p>
            <a:endParaRPr/>
          </a:p>
        </p:txBody>
      </p:sp>
      <p:sp>
        <p:nvSpPr>
          <p:cNvPr id="38" name="object 38"/>
          <p:cNvSpPr/>
          <p:nvPr/>
        </p:nvSpPr>
        <p:spPr>
          <a:xfrm>
            <a:off x="5883909" y="1030858"/>
            <a:ext cx="297815" cy="331470"/>
          </a:xfrm>
          <a:custGeom>
            <a:avLst/>
            <a:gdLst/>
            <a:ahLst/>
            <a:cxnLst/>
            <a:rect l="l" t="t" r="r" b="b"/>
            <a:pathLst>
              <a:path w="297814" h="331469">
                <a:moveTo>
                  <a:pt x="60070" y="0"/>
                </a:moveTo>
                <a:lnTo>
                  <a:pt x="86867" y="0"/>
                </a:lnTo>
                <a:lnTo>
                  <a:pt x="204977" y="202691"/>
                </a:lnTo>
                <a:lnTo>
                  <a:pt x="240411"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39" name="object 39"/>
          <p:cNvSpPr/>
          <p:nvPr/>
        </p:nvSpPr>
        <p:spPr>
          <a:xfrm>
            <a:off x="5040629" y="1030858"/>
            <a:ext cx="215900" cy="327025"/>
          </a:xfrm>
          <a:custGeom>
            <a:avLst/>
            <a:gdLst/>
            <a:ahLst/>
            <a:cxnLst/>
            <a:rect l="l" t="t" r="r" b="b"/>
            <a:pathLst>
              <a:path w="215900" h="327025">
                <a:moveTo>
                  <a:pt x="60071" y="0"/>
                </a:moveTo>
                <a:lnTo>
                  <a:pt x="118618" y="0"/>
                </a:lnTo>
                <a:lnTo>
                  <a:pt x="67945" y="276098"/>
                </a:lnTo>
                <a:lnTo>
                  <a:pt x="215646" y="276098"/>
                </a:lnTo>
                <a:lnTo>
                  <a:pt x="206375"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0" name="object 40"/>
          <p:cNvSpPr/>
          <p:nvPr/>
        </p:nvSpPr>
        <p:spPr>
          <a:xfrm>
            <a:off x="4291329" y="1030858"/>
            <a:ext cx="297815" cy="331470"/>
          </a:xfrm>
          <a:custGeom>
            <a:avLst/>
            <a:gdLst/>
            <a:ahLst/>
            <a:cxnLst/>
            <a:rect l="l" t="t" r="r" b="b"/>
            <a:pathLst>
              <a:path w="297814" h="331469">
                <a:moveTo>
                  <a:pt x="60071" y="0"/>
                </a:moveTo>
                <a:lnTo>
                  <a:pt x="86868" y="0"/>
                </a:lnTo>
                <a:lnTo>
                  <a:pt x="204978" y="202691"/>
                </a:lnTo>
                <a:lnTo>
                  <a:pt x="240411" y="0"/>
                </a:lnTo>
                <a:lnTo>
                  <a:pt x="297815"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41" name="object 41"/>
          <p:cNvSpPr/>
          <p:nvPr/>
        </p:nvSpPr>
        <p:spPr>
          <a:xfrm>
            <a:off x="4168394" y="1030858"/>
            <a:ext cx="118745" cy="327025"/>
          </a:xfrm>
          <a:custGeom>
            <a:avLst/>
            <a:gdLst/>
            <a:ahLst/>
            <a:cxnLst/>
            <a:rect l="l" t="t" r="r" b="b"/>
            <a:pathLst>
              <a:path w="118745" h="327025">
                <a:moveTo>
                  <a:pt x="60070" y="0"/>
                </a:moveTo>
                <a:lnTo>
                  <a:pt x="118490" y="0"/>
                </a:lnTo>
                <a:lnTo>
                  <a:pt x="58292"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2" name="object 42"/>
          <p:cNvSpPr/>
          <p:nvPr/>
        </p:nvSpPr>
        <p:spPr>
          <a:xfrm>
            <a:off x="3650360" y="1030858"/>
            <a:ext cx="286385" cy="332740"/>
          </a:xfrm>
          <a:custGeom>
            <a:avLst/>
            <a:gdLst/>
            <a:ahLst/>
            <a:cxnLst/>
            <a:rect l="l" t="t" r="r" b="b"/>
            <a:pathLst>
              <a:path w="286385" h="332740">
                <a:moveTo>
                  <a:pt x="43434" y="0"/>
                </a:moveTo>
                <a:lnTo>
                  <a:pt x="103377" y="0"/>
                </a:lnTo>
                <a:lnTo>
                  <a:pt x="61594" y="222757"/>
                </a:lnTo>
                <a:lnTo>
                  <a:pt x="60833" y="226821"/>
                </a:lnTo>
                <a:lnTo>
                  <a:pt x="60451" y="231012"/>
                </a:lnTo>
                <a:lnTo>
                  <a:pt x="60451" y="235457"/>
                </a:lnTo>
                <a:lnTo>
                  <a:pt x="81496" y="274935"/>
                </a:lnTo>
                <a:lnTo>
                  <a:pt x="111125" y="281686"/>
                </a:lnTo>
                <a:lnTo>
                  <a:pt x="125458" y="280664"/>
                </a:lnTo>
                <a:lnTo>
                  <a:pt x="160909" y="265429"/>
                </a:lnTo>
                <a:lnTo>
                  <a:pt x="182590" y="233515"/>
                </a:lnTo>
                <a:lnTo>
                  <a:pt x="226949" y="0"/>
                </a:lnTo>
                <a:lnTo>
                  <a:pt x="285876" y="0"/>
                </a:lnTo>
                <a:lnTo>
                  <a:pt x="244221" y="226313"/>
                </a:lnTo>
                <a:lnTo>
                  <a:pt x="227790" y="271160"/>
                </a:lnTo>
                <a:lnTo>
                  <a:pt x="197358" y="304673"/>
                </a:lnTo>
                <a:lnTo>
                  <a:pt x="155352" y="325643"/>
                </a:lnTo>
                <a:lnTo>
                  <a:pt x="104393" y="332613"/>
                </a:lnTo>
                <a:lnTo>
                  <a:pt x="82393" y="331229"/>
                </a:lnTo>
                <a:lnTo>
                  <a:pt x="44725" y="320129"/>
                </a:lnTo>
                <a:lnTo>
                  <a:pt x="7254" y="283972"/>
                </a:lnTo>
                <a:lnTo>
                  <a:pt x="0" y="249174"/>
                </a:lnTo>
                <a:lnTo>
                  <a:pt x="0" y="241173"/>
                </a:lnTo>
                <a:lnTo>
                  <a:pt x="762" y="232790"/>
                </a:lnTo>
                <a:lnTo>
                  <a:pt x="2412" y="223900"/>
                </a:lnTo>
                <a:lnTo>
                  <a:pt x="43434" y="0"/>
                </a:lnTo>
                <a:close/>
              </a:path>
            </a:pathLst>
          </a:custGeom>
          <a:ln w="3175">
            <a:solidFill>
              <a:srgbClr val="58134A"/>
            </a:solidFill>
          </a:ln>
        </p:spPr>
        <p:txBody>
          <a:bodyPr wrap="square" lIns="0" tIns="0" rIns="0" bIns="0" rtlCol="0"/>
          <a:lstStyle/>
          <a:p>
            <a:endParaRPr/>
          </a:p>
        </p:txBody>
      </p:sp>
      <p:sp>
        <p:nvSpPr>
          <p:cNvPr id="43" name="object 43"/>
          <p:cNvSpPr/>
          <p:nvPr/>
        </p:nvSpPr>
        <p:spPr>
          <a:xfrm>
            <a:off x="3003804" y="1030858"/>
            <a:ext cx="307975" cy="327025"/>
          </a:xfrm>
          <a:custGeom>
            <a:avLst/>
            <a:gdLst/>
            <a:ahLst/>
            <a:cxnLst/>
            <a:rect l="l" t="t" r="r" b="b"/>
            <a:pathLst>
              <a:path w="307975" h="327025">
                <a:moveTo>
                  <a:pt x="60070" y="0"/>
                </a:moveTo>
                <a:lnTo>
                  <a:pt x="118998" y="0"/>
                </a:lnTo>
                <a:lnTo>
                  <a:pt x="95757" y="126111"/>
                </a:lnTo>
                <a:lnTo>
                  <a:pt x="225678" y="126111"/>
                </a:lnTo>
                <a:lnTo>
                  <a:pt x="248919" y="0"/>
                </a:lnTo>
                <a:lnTo>
                  <a:pt x="307974" y="0"/>
                </a:lnTo>
                <a:lnTo>
                  <a:pt x="247522" y="327025"/>
                </a:lnTo>
                <a:lnTo>
                  <a:pt x="188848" y="327025"/>
                </a:lnTo>
                <a:lnTo>
                  <a:pt x="216662" y="174751"/>
                </a:lnTo>
                <a:lnTo>
                  <a:pt x="86740" y="174751"/>
                </a:lnTo>
                <a:lnTo>
                  <a:pt x="58927"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44" name="object 44"/>
          <p:cNvSpPr/>
          <p:nvPr/>
        </p:nvSpPr>
        <p:spPr>
          <a:xfrm>
            <a:off x="1987676" y="1030858"/>
            <a:ext cx="277495" cy="327025"/>
          </a:xfrm>
          <a:custGeom>
            <a:avLst/>
            <a:gdLst/>
            <a:ahLst/>
            <a:cxnLst/>
            <a:rect l="l" t="t" r="r" b="b"/>
            <a:pathLst>
              <a:path w="277494" h="327025">
                <a:moveTo>
                  <a:pt x="60706" y="0"/>
                </a:moveTo>
                <a:lnTo>
                  <a:pt x="276987" y="0"/>
                </a:lnTo>
                <a:lnTo>
                  <a:pt x="267589" y="50926"/>
                </a:lnTo>
                <a:lnTo>
                  <a:pt x="110236" y="50926"/>
                </a:lnTo>
                <a:lnTo>
                  <a:pt x="96647" y="126111"/>
                </a:lnTo>
                <a:lnTo>
                  <a:pt x="211581" y="126111"/>
                </a:lnTo>
                <a:lnTo>
                  <a:pt x="202437" y="174751"/>
                </a:lnTo>
                <a:lnTo>
                  <a:pt x="87503" y="174751"/>
                </a:lnTo>
                <a:lnTo>
                  <a:pt x="59562" y="327025"/>
                </a:lnTo>
                <a:lnTo>
                  <a:pt x="0" y="327025"/>
                </a:lnTo>
                <a:lnTo>
                  <a:pt x="60706" y="0"/>
                </a:lnTo>
                <a:close/>
              </a:path>
            </a:pathLst>
          </a:custGeom>
          <a:ln w="3175">
            <a:solidFill>
              <a:srgbClr val="58134A"/>
            </a:solidFill>
          </a:ln>
        </p:spPr>
        <p:txBody>
          <a:bodyPr wrap="square" lIns="0" tIns="0" rIns="0" bIns="0" rtlCol="0"/>
          <a:lstStyle/>
          <a:p>
            <a:endParaRPr/>
          </a:p>
        </p:txBody>
      </p:sp>
      <p:sp>
        <p:nvSpPr>
          <p:cNvPr id="45" name="object 45"/>
          <p:cNvSpPr/>
          <p:nvPr/>
        </p:nvSpPr>
        <p:spPr>
          <a:xfrm>
            <a:off x="2579623" y="1027430"/>
            <a:ext cx="259715" cy="330835"/>
          </a:xfrm>
          <a:custGeom>
            <a:avLst/>
            <a:gdLst/>
            <a:ahLst/>
            <a:cxnLst/>
            <a:rect l="l" t="t" r="r" b="b"/>
            <a:pathLst>
              <a:path w="259714" h="330834">
                <a:moveTo>
                  <a:pt x="145287" y="0"/>
                </a:moveTo>
                <a:lnTo>
                  <a:pt x="192706" y="5127"/>
                </a:lnTo>
                <a:lnTo>
                  <a:pt x="228981" y="20447"/>
                </a:lnTo>
                <a:lnTo>
                  <a:pt x="257681" y="61327"/>
                </a:lnTo>
                <a:lnTo>
                  <a:pt x="259587" y="79502"/>
                </a:lnTo>
                <a:lnTo>
                  <a:pt x="258202" y="98480"/>
                </a:lnTo>
                <a:lnTo>
                  <a:pt x="237236" y="147700"/>
                </a:lnTo>
                <a:lnTo>
                  <a:pt x="195105" y="179830"/>
                </a:lnTo>
                <a:lnTo>
                  <a:pt x="177292" y="185547"/>
                </a:lnTo>
                <a:lnTo>
                  <a:pt x="250317" y="330454"/>
                </a:lnTo>
                <a:lnTo>
                  <a:pt x="184912" y="330454"/>
                </a:lnTo>
                <a:lnTo>
                  <a:pt x="122300" y="195199"/>
                </a:lnTo>
                <a:lnTo>
                  <a:pt x="114325" y="195010"/>
                </a:lnTo>
                <a:lnTo>
                  <a:pt x="105457" y="194643"/>
                </a:lnTo>
                <a:lnTo>
                  <a:pt x="95708" y="194109"/>
                </a:lnTo>
                <a:lnTo>
                  <a:pt x="85089" y="193421"/>
                </a:lnTo>
                <a:lnTo>
                  <a:pt x="59817" y="330454"/>
                </a:lnTo>
                <a:lnTo>
                  <a:pt x="0" y="330454"/>
                </a:lnTo>
                <a:lnTo>
                  <a:pt x="59817"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46" name="object 46"/>
          <p:cNvSpPr/>
          <p:nvPr/>
        </p:nvSpPr>
        <p:spPr>
          <a:xfrm>
            <a:off x="5570728" y="1026413"/>
            <a:ext cx="287020" cy="331470"/>
          </a:xfrm>
          <a:custGeom>
            <a:avLst/>
            <a:gdLst/>
            <a:ahLst/>
            <a:cxnLst/>
            <a:rect l="l" t="t" r="r" b="b"/>
            <a:pathLst>
              <a:path w="287020" h="331469">
                <a:moveTo>
                  <a:pt x="198627" y="0"/>
                </a:moveTo>
                <a:lnTo>
                  <a:pt x="219329" y="0"/>
                </a:lnTo>
                <a:lnTo>
                  <a:pt x="286638" y="331470"/>
                </a:lnTo>
                <a:lnTo>
                  <a:pt x="226060" y="331470"/>
                </a:lnTo>
                <a:lnTo>
                  <a:pt x="215773"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47" name="object 47"/>
          <p:cNvSpPr/>
          <p:nvPr/>
        </p:nvSpPr>
        <p:spPr>
          <a:xfrm>
            <a:off x="4600194" y="1025271"/>
            <a:ext cx="277495" cy="338455"/>
          </a:xfrm>
          <a:custGeom>
            <a:avLst/>
            <a:gdLst/>
            <a:ahLst/>
            <a:cxnLst/>
            <a:rect l="l" t="t" r="r" b="b"/>
            <a:pathLst>
              <a:path w="277495" h="338455">
                <a:moveTo>
                  <a:pt x="199135" y="0"/>
                </a:moveTo>
                <a:lnTo>
                  <a:pt x="222567" y="1385"/>
                </a:lnTo>
                <a:lnTo>
                  <a:pt x="242760" y="5556"/>
                </a:lnTo>
                <a:lnTo>
                  <a:pt x="259715" y="12537"/>
                </a:lnTo>
                <a:lnTo>
                  <a:pt x="273430" y="22351"/>
                </a:lnTo>
                <a:lnTo>
                  <a:pt x="256031" y="70738"/>
                </a:lnTo>
                <a:lnTo>
                  <a:pt x="239650" y="62071"/>
                </a:lnTo>
                <a:lnTo>
                  <a:pt x="223281" y="55879"/>
                </a:lnTo>
                <a:lnTo>
                  <a:pt x="206936" y="52165"/>
                </a:lnTo>
                <a:lnTo>
                  <a:pt x="190626" y="50926"/>
                </a:lnTo>
                <a:lnTo>
                  <a:pt x="162645" y="53619"/>
                </a:lnTo>
                <a:lnTo>
                  <a:pt x="115349" y="75197"/>
                </a:lnTo>
                <a:lnTo>
                  <a:pt x="80416" y="117066"/>
                </a:lnTo>
                <a:lnTo>
                  <a:pt x="62561" y="171080"/>
                </a:lnTo>
                <a:lnTo>
                  <a:pt x="60325" y="202183"/>
                </a:lnTo>
                <a:lnTo>
                  <a:pt x="61706" y="221184"/>
                </a:lnTo>
                <a:lnTo>
                  <a:pt x="82422" y="264921"/>
                </a:lnTo>
                <a:lnTo>
                  <a:pt x="124731" y="285871"/>
                </a:lnTo>
                <a:lnTo>
                  <a:pt x="142875" y="287274"/>
                </a:lnTo>
                <a:lnTo>
                  <a:pt x="158357" y="286176"/>
                </a:lnTo>
                <a:lnTo>
                  <a:pt x="198754" y="269620"/>
                </a:lnTo>
                <a:lnTo>
                  <a:pt x="210565" y="204977"/>
                </a:lnTo>
                <a:lnTo>
                  <a:pt x="165226" y="204977"/>
                </a:lnTo>
                <a:lnTo>
                  <a:pt x="174116" y="156209"/>
                </a:lnTo>
                <a:lnTo>
                  <a:pt x="277113" y="156209"/>
                </a:lnTo>
                <a:lnTo>
                  <a:pt x="250062" y="302894"/>
                </a:lnTo>
                <a:lnTo>
                  <a:pt x="223416" y="318323"/>
                </a:lnTo>
                <a:lnTo>
                  <a:pt x="193960" y="329358"/>
                </a:lnTo>
                <a:lnTo>
                  <a:pt x="161694" y="335988"/>
                </a:lnTo>
                <a:lnTo>
                  <a:pt x="126618" y="338200"/>
                </a:lnTo>
                <a:lnTo>
                  <a:pt x="99829" y="335940"/>
                </a:lnTo>
                <a:lnTo>
                  <a:pt x="54109" y="317894"/>
                </a:lnTo>
                <a:lnTo>
                  <a:pt x="19770" y="282916"/>
                </a:lnTo>
                <a:lnTo>
                  <a:pt x="2192" y="237196"/>
                </a:lnTo>
                <a:lnTo>
                  <a:pt x="0" y="210692"/>
                </a:lnTo>
                <a:lnTo>
                  <a:pt x="3335" y="164639"/>
                </a:lnTo>
                <a:lnTo>
                  <a:pt x="13350" y="123634"/>
                </a:lnTo>
                <a:lnTo>
                  <a:pt x="30057" y="87677"/>
                </a:lnTo>
                <a:lnTo>
                  <a:pt x="53466" y="56768"/>
                </a:lnTo>
                <a:lnTo>
                  <a:pt x="82639" y="31932"/>
                </a:lnTo>
                <a:lnTo>
                  <a:pt x="116633" y="14192"/>
                </a:lnTo>
                <a:lnTo>
                  <a:pt x="155461" y="3548"/>
                </a:lnTo>
                <a:lnTo>
                  <a:pt x="199135" y="0"/>
                </a:lnTo>
                <a:close/>
              </a:path>
            </a:pathLst>
          </a:custGeom>
          <a:ln w="3175">
            <a:solidFill>
              <a:srgbClr val="58134A"/>
            </a:solidFill>
          </a:ln>
        </p:spPr>
        <p:txBody>
          <a:bodyPr wrap="square" lIns="0" tIns="0" rIns="0" bIns="0" rtlCol="0"/>
          <a:lstStyle/>
          <a:p>
            <a:endParaRPr/>
          </a:p>
        </p:txBody>
      </p:sp>
      <p:sp>
        <p:nvSpPr>
          <p:cNvPr id="48" name="object 48"/>
          <p:cNvSpPr/>
          <p:nvPr/>
        </p:nvSpPr>
        <p:spPr>
          <a:xfrm>
            <a:off x="3934205" y="1025271"/>
            <a:ext cx="218440" cy="338455"/>
          </a:xfrm>
          <a:custGeom>
            <a:avLst/>
            <a:gdLst/>
            <a:ahLst/>
            <a:cxnLst/>
            <a:rect l="l" t="t" r="r" b="b"/>
            <a:pathLst>
              <a:path w="218439" h="338455">
                <a:moveTo>
                  <a:pt x="141986" y="0"/>
                </a:moveTo>
                <a:lnTo>
                  <a:pt x="183007" y="3682"/>
                </a:lnTo>
                <a:lnTo>
                  <a:pt x="218059" y="12064"/>
                </a:lnTo>
                <a:lnTo>
                  <a:pt x="200279" y="70103"/>
                </a:lnTo>
                <a:lnTo>
                  <a:pt x="187275" y="61769"/>
                </a:lnTo>
                <a:lnTo>
                  <a:pt x="174164" y="55816"/>
                </a:lnTo>
                <a:lnTo>
                  <a:pt x="160934" y="52244"/>
                </a:lnTo>
                <a:lnTo>
                  <a:pt x="147574" y="51053"/>
                </a:lnTo>
                <a:lnTo>
                  <a:pt x="124051" y="53599"/>
                </a:lnTo>
                <a:lnTo>
                  <a:pt x="107219" y="61229"/>
                </a:lnTo>
                <a:lnTo>
                  <a:pt x="97103" y="73931"/>
                </a:lnTo>
                <a:lnTo>
                  <a:pt x="93726" y="91693"/>
                </a:lnTo>
                <a:lnTo>
                  <a:pt x="95511" y="100748"/>
                </a:lnTo>
                <a:lnTo>
                  <a:pt x="100869" y="110601"/>
                </a:lnTo>
                <a:lnTo>
                  <a:pt x="109799" y="121286"/>
                </a:lnTo>
                <a:lnTo>
                  <a:pt x="122301" y="132841"/>
                </a:lnTo>
                <a:lnTo>
                  <a:pt x="156083" y="161416"/>
                </a:lnTo>
                <a:lnTo>
                  <a:pt x="163296" y="167634"/>
                </a:lnTo>
                <a:lnTo>
                  <a:pt x="169306" y="172958"/>
                </a:lnTo>
                <a:lnTo>
                  <a:pt x="174103" y="177401"/>
                </a:lnTo>
                <a:lnTo>
                  <a:pt x="177673" y="180975"/>
                </a:lnTo>
                <a:lnTo>
                  <a:pt x="181737" y="185038"/>
                </a:lnTo>
                <a:lnTo>
                  <a:pt x="185928" y="190753"/>
                </a:lnTo>
                <a:lnTo>
                  <a:pt x="190373" y="197992"/>
                </a:lnTo>
                <a:lnTo>
                  <a:pt x="194945" y="205231"/>
                </a:lnTo>
                <a:lnTo>
                  <a:pt x="198247" y="212598"/>
                </a:lnTo>
                <a:lnTo>
                  <a:pt x="200533" y="220090"/>
                </a:lnTo>
                <a:lnTo>
                  <a:pt x="202692" y="227583"/>
                </a:lnTo>
                <a:lnTo>
                  <a:pt x="203835" y="235076"/>
                </a:lnTo>
                <a:lnTo>
                  <a:pt x="203835" y="242824"/>
                </a:lnTo>
                <a:lnTo>
                  <a:pt x="195437" y="282828"/>
                </a:lnTo>
                <a:lnTo>
                  <a:pt x="170180" y="312927"/>
                </a:lnTo>
                <a:lnTo>
                  <a:pt x="131619" y="331898"/>
                </a:lnTo>
                <a:lnTo>
                  <a:pt x="83058" y="338200"/>
                </a:lnTo>
                <a:lnTo>
                  <a:pt x="61364" y="337012"/>
                </a:lnTo>
                <a:lnTo>
                  <a:pt x="40290" y="333454"/>
                </a:lnTo>
                <a:lnTo>
                  <a:pt x="19835" y="327538"/>
                </a:lnTo>
                <a:lnTo>
                  <a:pt x="0" y="319277"/>
                </a:lnTo>
                <a:lnTo>
                  <a:pt x="18796" y="261874"/>
                </a:lnTo>
                <a:lnTo>
                  <a:pt x="34345" y="271708"/>
                </a:lnTo>
                <a:lnTo>
                  <a:pt x="51085" y="278733"/>
                </a:lnTo>
                <a:lnTo>
                  <a:pt x="69016" y="282948"/>
                </a:lnTo>
                <a:lnTo>
                  <a:pt x="88138" y="284352"/>
                </a:lnTo>
                <a:lnTo>
                  <a:pt x="99615" y="283729"/>
                </a:lnTo>
                <a:lnTo>
                  <a:pt x="134669" y="268599"/>
                </a:lnTo>
                <a:lnTo>
                  <a:pt x="143510" y="245363"/>
                </a:lnTo>
                <a:lnTo>
                  <a:pt x="141724" y="235813"/>
                </a:lnTo>
                <a:lnTo>
                  <a:pt x="136366" y="225821"/>
                </a:lnTo>
                <a:lnTo>
                  <a:pt x="127436" y="215378"/>
                </a:lnTo>
                <a:lnTo>
                  <a:pt x="114935" y="204469"/>
                </a:lnTo>
                <a:lnTo>
                  <a:pt x="79883" y="176529"/>
                </a:lnTo>
                <a:lnTo>
                  <a:pt x="72524" y="170505"/>
                </a:lnTo>
                <a:lnTo>
                  <a:pt x="46228" y="141604"/>
                </a:lnTo>
                <a:lnTo>
                  <a:pt x="42037" y="134746"/>
                </a:lnTo>
                <a:lnTo>
                  <a:pt x="38989" y="127634"/>
                </a:lnTo>
                <a:lnTo>
                  <a:pt x="36830" y="120268"/>
                </a:lnTo>
                <a:lnTo>
                  <a:pt x="34798" y="113029"/>
                </a:lnTo>
                <a:lnTo>
                  <a:pt x="33782" y="105537"/>
                </a:lnTo>
                <a:lnTo>
                  <a:pt x="33782" y="97789"/>
                </a:lnTo>
                <a:lnTo>
                  <a:pt x="41227" y="57372"/>
                </a:lnTo>
                <a:lnTo>
                  <a:pt x="63627" y="26288"/>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49" name="object 49"/>
          <p:cNvSpPr/>
          <p:nvPr/>
        </p:nvSpPr>
        <p:spPr>
          <a:xfrm>
            <a:off x="5292471" y="1025016"/>
            <a:ext cx="294005" cy="338455"/>
          </a:xfrm>
          <a:custGeom>
            <a:avLst/>
            <a:gdLst/>
            <a:ahLst/>
            <a:cxnLst/>
            <a:rect l="l" t="t" r="r" b="b"/>
            <a:pathLst>
              <a:path w="294004" h="338455">
                <a:moveTo>
                  <a:pt x="171576" y="0"/>
                </a:moveTo>
                <a:lnTo>
                  <a:pt x="223551" y="7794"/>
                </a:lnTo>
                <a:lnTo>
                  <a:pt x="262000" y="31115"/>
                </a:lnTo>
                <a:lnTo>
                  <a:pt x="285829" y="69246"/>
                </a:lnTo>
                <a:lnTo>
                  <a:pt x="293750" y="121285"/>
                </a:lnTo>
                <a:lnTo>
                  <a:pt x="290704" y="167312"/>
                </a:lnTo>
                <a:lnTo>
                  <a:pt x="281574" y="208803"/>
                </a:lnTo>
                <a:lnTo>
                  <a:pt x="266372" y="245746"/>
                </a:lnTo>
                <a:lnTo>
                  <a:pt x="245109" y="278130"/>
                </a:lnTo>
                <a:lnTo>
                  <a:pt x="187388" y="323389"/>
                </a:lnTo>
                <a:lnTo>
                  <a:pt x="111759"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50" name="object 50"/>
          <p:cNvSpPr/>
          <p:nvPr/>
        </p:nvSpPr>
        <p:spPr>
          <a:xfrm>
            <a:off x="3323463" y="1025016"/>
            <a:ext cx="294005" cy="338455"/>
          </a:xfrm>
          <a:custGeom>
            <a:avLst/>
            <a:gdLst/>
            <a:ahLst/>
            <a:cxnLst/>
            <a:rect l="l" t="t" r="r" b="b"/>
            <a:pathLst>
              <a:path w="294004" h="338455">
                <a:moveTo>
                  <a:pt x="171576" y="0"/>
                </a:moveTo>
                <a:lnTo>
                  <a:pt x="223551" y="7794"/>
                </a:lnTo>
                <a:lnTo>
                  <a:pt x="262000" y="31115"/>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51" name="object 51"/>
          <p:cNvSpPr/>
          <p:nvPr/>
        </p:nvSpPr>
        <p:spPr>
          <a:xfrm>
            <a:off x="2268854" y="1025016"/>
            <a:ext cx="294005" cy="338455"/>
          </a:xfrm>
          <a:custGeom>
            <a:avLst/>
            <a:gdLst/>
            <a:ahLst/>
            <a:cxnLst/>
            <a:rect l="l" t="t" r="r" b="b"/>
            <a:pathLst>
              <a:path w="294005" h="338455">
                <a:moveTo>
                  <a:pt x="171576" y="0"/>
                </a:moveTo>
                <a:lnTo>
                  <a:pt x="223551" y="7794"/>
                </a:lnTo>
                <a:lnTo>
                  <a:pt x="262000" y="31115"/>
                </a:lnTo>
                <a:lnTo>
                  <a:pt x="285829" y="69246"/>
                </a:lnTo>
                <a:lnTo>
                  <a:pt x="293750" y="121285"/>
                </a:lnTo>
                <a:lnTo>
                  <a:pt x="290704" y="167312"/>
                </a:lnTo>
                <a:lnTo>
                  <a:pt x="281574" y="208803"/>
                </a:lnTo>
                <a:lnTo>
                  <a:pt x="266372" y="245746"/>
                </a:lnTo>
                <a:lnTo>
                  <a:pt x="245109" y="278130"/>
                </a:lnTo>
                <a:lnTo>
                  <a:pt x="187388" y="323389"/>
                </a:lnTo>
                <a:lnTo>
                  <a:pt x="111759"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52" name="object 52"/>
          <p:cNvSpPr txBox="1"/>
          <p:nvPr/>
        </p:nvSpPr>
        <p:spPr>
          <a:xfrm>
            <a:off x="535940" y="1632330"/>
            <a:ext cx="6978015" cy="4597400"/>
          </a:xfrm>
          <a:prstGeom prst="rect">
            <a:avLst/>
          </a:prstGeom>
        </p:spPr>
        <p:txBody>
          <a:bodyPr vert="horz" wrap="square" lIns="0" tIns="12065" rIns="0" bIns="0" rtlCol="0">
            <a:spAutoFit/>
          </a:bodyPr>
          <a:lstStyle/>
          <a:p>
            <a:pPr marL="286385" marR="273050"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For </a:t>
            </a:r>
            <a:r>
              <a:rPr sz="2800" u="heavy" spc="-10" dirty="0">
                <a:uFill>
                  <a:solidFill>
                    <a:srgbClr val="000000"/>
                  </a:solidFill>
                </a:uFill>
                <a:latin typeface="Trebuchet MS"/>
                <a:cs typeface="Trebuchet MS"/>
              </a:rPr>
              <a:t>housing </a:t>
            </a:r>
            <a:r>
              <a:rPr sz="2800" u="heavy" spc="-5" dirty="0">
                <a:uFill>
                  <a:solidFill>
                    <a:srgbClr val="000000"/>
                  </a:solidFill>
                </a:uFill>
                <a:latin typeface="Trebuchet MS"/>
                <a:cs typeface="Trebuchet MS"/>
              </a:rPr>
              <a:t>loan</a:t>
            </a:r>
            <a:r>
              <a:rPr sz="2800" spc="-5" dirty="0">
                <a:latin typeface="Trebuchet MS"/>
                <a:cs typeface="Trebuchet MS"/>
              </a:rPr>
              <a:t>, </a:t>
            </a:r>
            <a:r>
              <a:rPr sz="2800" spc="-10" dirty="0">
                <a:latin typeface="Trebuchet MS"/>
                <a:cs typeface="Trebuchet MS"/>
              </a:rPr>
              <a:t>there are two types </a:t>
            </a:r>
            <a:r>
              <a:rPr sz="2800" spc="-5" dirty="0">
                <a:latin typeface="Trebuchet MS"/>
                <a:cs typeface="Trebuchet MS"/>
              </a:rPr>
              <a:t>of  </a:t>
            </a:r>
            <a:r>
              <a:rPr sz="2800" spc="-10" dirty="0">
                <a:latin typeface="Trebuchet MS"/>
                <a:cs typeface="Trebuchet MS"/>
              </a:rPr>
              <a:t>interest</a:t>
            </a:r>
            <a:r>
              <a:rPr sz="2800" spc="15" dirty="0">
                <a:latin typeface="Trebuchet MS"/>
                <a:cs typeface="Trebuchet MS"/>
              </a:rPr>
              <a:t> </a:t>
            </a:r>
            <a:r>
              <a:rPr sz="2800" spc="-5" dirty="0">
                <a:latin typeface="Trebuchet MS"/>
                <a:cs typeface="Trebuchet MS"/>
              </a:rPr>
              <a:t>rate:</a:t>
            </a:r>
            <a:endParaRPr sz="2800">
              <a:latin typeface="Trebuchet MS"/>
              <a:cs typeface="Trebuchet MS"/>
            </a:endParaRPr>
          </a:p>
          <a:p>
            <a:pPr marL="287020" indent="-274320" algn="just">
              <a:lnSpc>
                <a:spcPct val="100000"/>
              </a:lnSpc>
              <a:spcBef>
                <a:spcPts val="600"/>
              </a:spcBef>
              <a:buClr>
                <a:srgbClr val="B03E9A"/>
              </a:buClr>
              <a:buSzPct val="73214"/>
              <a:buFont typeface="Wingdings"/>
              <a:buChar char=""/>
              <a:tabLst>
                <a:tab pos="287020" algn="l"/>
              </a:tabLst>
            </a:pPr>
            <a:r>
              <a:rPr sz="2800" b="1" spc="-5" dirty="0">
                <a:latin typeface="Trebuchet MS"/>
                <a:cs typeface="Trebuchet MS"/>
              </a:rPr>
              <a:t>fixed </a:t>
            </a:r>
            <a:r>
              <a:rPr sz="2800" spc="-5" dirty="0">
                <a:latin typeface="Trebuchet MS"/>
                <a:cs typeface="Trebuchet MS"/>
              </a:rPr>
              <a:t>- for </a:t>
            </a:r>
            <a:r>
              <a:rPr sz="2800" spc="-10" dirty="0">
                <a:latin typeface="Trebuchet MS"/>
                <a:cs typeface="Trebuchet MS"/>
              </a:rPr>
              <a:t>entire tenure </a:t>
            </a:r>
            <a:r>
              <a:rPr sz="2800" spc="-5" dirty="0">
                <a:latin typeface="Trebuchet MS"/>
                <a:cs typeface="Trebuchet MS"/>
              </a:rPr>
              <a:t>of </a:t>
            </a:r>
            <a:r>
              <a:rPr sz="2800" spc="-10" dirty="0">
                <a:latin typeface="Trebuchet MS"/>
                <a:cs typeface="Trebuchet MS"/>
              </a:rPr>
              <a:t>the</a:t>
            </a:r>
            <a:r>
              <a:rPr sz="2800" spc="30" dirty="0">
                <a:latin typeface="Trebuchet MS"/>
                <a:cs typeface="Trebuchet MS"/>
              </a:rPr>
              <a:t> </a:t>
            </a:r>
            <a:r>
              <a:rPr sz="2800" spc="-5" dirty="0">
                <a:latin typeface="Trebuchet MS"/>
                <a:cs typeface="Trebuchet MS"/>
              </a:rPr>
              <a:t>loan</a:t>
            </a:r>
            <a:endParaRPr sz="2800">
              <a:latin typeface="Trebuchet MS"/>
              <a:cs typeface="Trebuchet MS"/>
            </a:endParaRPr>
          </a:p>
          <a:p>
            <a:pPr marL="286385" marR="321945" indent="-274320" algn="just">
              <a:lnSpc>
                <a:spcPct val="100000"/>
              </a:lnSpc>
              <a:spcBef>
                <a:spcPts val="600"/>
              </a:spcBef>
              <a:buClr>
                <a:srgbClr val="B03E9A"/>
              </a:buClr>
              <a:buSzPct val="73214"/>
              <a:buFont typeface="Wingdings"/>
              <a:buChar char=""/>
              <a:tabLst>
                <a:tab pos="287020" algn="l"/>
              </a:tabLst>
            </a:pPr>
            <a:r>
              <a:rPr sz="2800" b="1" spc="-5" dirty="0">
                <a:latin typeface="Trebuchet MS"/>
                <a:cs typeface="Trebuchet MS"/>
              </a:rPr>
              <a:t>floating </a:t>
            </a:r>
            <a:r>
              <a:rPr sz="2800" spc="-5" dirty="0">
                <a:latin typeface="Trebuchet MS"/>
                <a:cs typeface="Trebuchet MS"/>
              </a:rPr>
              <a:t>- </a:t>
            </a:r>
            <a:r>
              <a:rPr sz="2800" spc="-10" dirty="0">
                <a:latin typeface="Trebuchet MS"/>
                <a:cs typeface="Trebuchet MS"/>
              </a:rPr>
              <a:t>which </a:t>
            </a:r>
            <a:r>
              <a:rPr sz="2800" spc="-5" dirty="0">
                <a:latin typeface="Trebuchet MS"/>
                <a:cs typeface="Trebuchet MS"/>
              </a:rPr>
              <a:t>is </a:t>
            </a:r>
            <a:r>
              <a:rPr sz="2800" spc="-10" dirty="0">
                <a:latin typeface="Trebuchet MS"/>
                <a:cs typeface="Trebuchet MS"/>
              </a:rPr>
              <a:t>changing through out  the duration </a:t>
            </a:r>
            <a:r>
              <a:rPr sz="2800" spc="-5" dirty="0">
                <a:latin typeface="Trebuchet MS"/>
                <a:cs typeface="Trebuchet MS"/>
              </a:rPr>
              <a:t>of</a:t>
            </a:r>
            <a:r>
              <a:rPr sz="2800" spc="30" dirty="0">
                <a:latin typeface="Trebuchet MS"/>
                <a:cs typeface="Trebuchet MS"/>
              </a:rPr>
              <a:t> </a:t>
            </a:r>
            <a:r>
              <a:rPr sz="2800" spc="-5" dirty="0">
                <a:latin typeface="Trebuchet MS"/>
                <a:cs typeface="Trebuchet MS"/>
              </a:rPr>
              <a:t>loan.</a:t>
            </a:r>
            <a:endParaRPr sz="2800">
              <a:latin typeface="Trebuchet MS"/>
              <a:cs typeface="Trebuchet MS"/>
            </a:endParaRPr>
          </a:p>
          <a:p>
            <a:pPr marL="286385" marR="508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The </a:t>
            </a:r>
            <a:r>
              <a:rPr sz="2800" u="heavy" spc="-5" dirty="0">
                <a:uFill>
                  <a:solidFill>
                    <a:srgbClr val="000000"/>
                  </a:solidFill>
                </a:uFill>
                <a:latin typeface="Trebuchet MS"/>
                <a:cs typeface="Trebuchet MS"/>
              </a:rPr>
              <a:t>security</a:t>
            </a:r>
            <a:r>
              <a:rPr sz="2800" spc="-5" dirty="0">
                <a:latin typeface="Trebuchet MS"/>
                <a:cs typeface="Trebuchet MS"/>
              </a:rPr>
              <a:t> in respect of </a:t>
            </a:r>
            <a:r>
              <a:rPr sz="2800" spc="-10" dirty="0">
                <a:latin typeface="Trebuchet MS"/>
                <a:cs typeface="Trebuchet MS"/>
              </a:rPr>
              <a:t>housing </a:t>
            </a:r>
            <a:r>
              <a:rPr sz="2800" spc="-5" dirty="0">
                <a:latin typeface="Trebuchet MS"/>
                <a:cs typeface="Trebuchet MS"/>
              </a:rPr>
              <a:t>finance  is the property </a:t>
            </a:r>
            <a:r>
              <a:rPr sz="2800" spc="-10" dirty="0">
                <a:latin typeface="Trebuchet MS"/>
                <a:cs typeface="Trebuchet MS"/>
              </a:rPr>
              <a:t>purchase with </a:t>
            </a:r>
            <a:r>
              <a:rPr sz="2800" spc="-5" dirty="0">
                <a:latin typeface="Trebuchet MS"/>
                <a:cs typeface="Trebuchet MS"/>
              </a:rPr>
              <a:t>a </a:t>
            </a:r>
            <a:r>
              <a:rPr sz="2800" spc="-10" dirty="0">
                <a:latin typeface="Trebuchet MS"/>
                <a:cs typeface="Trebuchet MS"/>
              </a:rPr>
              <a:t>mortgage  </a:t>
            </a:r>
            <a:r>
              <a:rPr sz="2800" spc="-5" dirty="0">
                <a:latin typeface="Trebuchet MS"/>
                <a:cs typeface="Trebuchet MS"/>
              </a:rPr>
              <a:t>is </a:t>
            </a:r>
            <a:r>
              <a:rPr sz="2800" spc="-10" dirty="0">
                <a:latin typeface="Trebuchet MS"/>
                <a:cs typeface="Trebuchet MS"/>
              </a:rPr>
              <a:t>taken </a:t>
            </a:r>
            <a:r>
              <a:rPr sz="2800" spc="-5" dirty="0">
                <a:latin typeface="Trebuchet MS"/>
                <a:cs typeface="Trebuchet MS"/>
              </a:rPr>
              <a:t>on </a:t>
            </a:r>
            <a:r>
              <a:rPr sz="2800" spc="-10" dirty="0">
                <a:latin typeface="Trebuchet MS"/>
                <a:cs typeface="Trebuchet MS"/>
              </a:rPr>
              <a:t>the</a:t>
            </a:r>
            <a:r>
              <a:rPr sz="2800" spc="5" dirty="0">
                <a:latin typeface="Trebuchet MS"/>
                <a:cs typeface="Trebuchet MS"/>
              </a:rPr>
              <a:t> </a:t>
            </a:r>
            <a:r>
              <a:rPr sz="2800" spc="-10" dirty="0">
                <a:latin typeface="Trebuchet MS"/>
                <a:cs typeface="Trebuchet MS"/>
              </a:rPr>
              <a:t>same.</a:t>
            </a:r>
            <a:endParaRPr sz="2800">
              <a:latin typeface="Trebuchet MS"/>
              <a:cs typeface="Trebuchet MS"/>
            </a:endParaRPr>
          </a:p>
          <a:p>
            <a:pPr marL="286385" marR="106045" indent="-274320" algn="just">
              <a:lnSpc>
                <a:spcPct val="100000"/>
              </a:lnSpc>
              <a:spcBef>
                <a:spcPts val="605"/>
              </a:spcBef>
              <a:buClr>
                <a:srgbClr val="B03E9A"/>
              </a:buClr>
              <a:buSzPct val="73214"/>
              <a:buFont typeface="Wingdings"/>
              <a:buChar char=""/>
              <a:tabLst>
                <a:tab pos="287020" algn="l"/>
              </a:tabLst>
            </a:pPr>
            <a:r>
              <a:rPr sz="2800" spc="-5" dirty="0">
                <a:latin typeface="Trebuchet MS"/>
                <a:cs typeface="Trebuchet MS"/>
              </a:rPr>
              <a:t>For </a:t>
            </a:r>
            <a:r>
              <a:rPr sz="2800" spc="-10" dirty="0">
                <a:latin typeface="Trebuchet MS"/>
                <a:cs typeface="Trebuchet MS"/>
              </a:rPr>
              <a:t>additional </a:t>
            </a:r>
            <a:r>
              <a:rPr sz="2800" spc="-5" dirty="0">
                <a:latin typeface="Trebuchet MS"/>
                <a:cs typeface="Trebuchet MS"/>
              </a:rPr>
              <a:t>security guarantee </a:t>
            </a:r>
            <a:r>
              <a:rPr sz="2800" spc="-10" dirty="0">
                <a:latin typeface="Trebuchet MS"/>
                <a:cs typeface="Trebuchet MS"/>
              </a:rPr>
              <a:t>may </a:t>
            </a:r>
            <a:r>
              <a:rPr sz="2800" dirty="0">
                <a:latin typeface="Trebuchet MS"/>
                <a:cs typeface="Trebuchet MS"/>
              </a:rPr>
              <a:t>be  </a:t>
            </a:r>
            <a:r>
              <a:rPr sz="2800" spc="-10" dirty="0">
                <a:latin typeface="Trebuchet MS"/>
                <a:cs typeface="Trebuchet MS"/>
              </a:rPr>
              <a:t>taken.</a:t>
            </a:r>
            <a:endParaRPr sz="2800">
              <a:latin typeface="Trebuchet MS"/>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00733" y="628776"/>
            <a:ext cx="5571109"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5831459" y="729487"/>
            <a:ext cx="85725" cy="122555"/>
          </a:xfrm>
          <a:custGeom>
            <a:avLst/>
            <a:gdLst/>
            <a:ahLst/>
            <a:cxnLst/>
            <a:rect l="l" t="t" r="r" b="b"/>
            <a:pathLst>
              <a:path w="85725" h="122555">
                <a:moveTo>
                  <a:pt x="67182" y="0"/>
                </a:moveTo>
                <a:lnTo>
                  <a:pt x="0" y="122047"/>
                </a:lnTo>
                <a:lnTo>
                  <a:pt x="85725" y="122047"/>
                </a:lnTo>
                <a:lnTo>
                  <a:pt x="67182" y="0"/>
                </a:lnTo>
                <a:close/>
              </a:path>
            </a:pathLst>
          </a:custGeom>
          <a:ln w="3175">
            <a:solidFill>
              <a:srgbClr val="58134A"/>
            </a:solidFill>
          </a:ln>
        </p:spPr>
        <p:txBody>
          <a:bodyPr wrap="square" lIns="0" tIns="0" rIns="0" bIns="0" rtlCol="0"/>
          <a:lstStyle/>
          <a:p>
            <a:endParaRPr/>
          </a:p>
        </p:txBody>
      </p:sp>
      <p:sp>
        <p:nvSpPr>
          <p:cNvPr id="4" name="object 4"/>
          <p:cNvSpPr/>
          <p:nvPr/>
        </p:nvSpPr>
        <p:spPr>
          <a:xfrm>
            <a:off x="1811401" y="681736"/>
            <a:ext cx="109600" cy="96900"/>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368171" y="679195"/>
            <a:ext cx="149986" cy="232155"/>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3385820" y="678561"/>
            <a:ext cx="175259" cy="238632"/>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6600952" y="634619"/>
            <a:ext cx="271145" cy="327025"/>
          </a:xfrm>
          <a:custGeom>
            <a:avLst/>
            <a:gdLst/>
            <a:ahLst/>
            <a:cxnLst/>
            <a:rect l="l" t="t" r="r" b="b"/>
            <a:pathLst>
              <a:path w="271145" h="327025">
                <a:moveTo>
                  <a:pt x="60325" y="0"/>
                </a:moveTo>
                <a:lnTo>
                  <a:pt x="270891" y="0"/>
                </a:lnTo>
                <a:lnTo>
                  <a:pt x="261239" y="50926"/>
                </a:lnTo>
                <a:lnTo>
                  <a:pt x="110490" y="50926"/>
                </a:lnTo>
                <a:lnTo>
                  <a:pt x="96900" y="126110"/>
                </a:lnTo>
                <a:lnTo>
                  <a:pt x="204977" y="126110"/>
                </a:lnTo>
                <a:lnTo>
                  <a:pt x="195833" y="174751"/>
                </a:lnTo>
                <a:lnTo>
                  <a:pt x="87756" y="174751"/>
                </a:lnTo>
                <a:lnTo>
                  <a:pt x="69469" y="276097"/>
                </a:lnTo>
                <a:lnTo>
                  <a:pt x="217677" y="276097"/>
                </a:lnTo>
                <a:lnTo>
                  <a:pt x="208152"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8" name="object 8"/>
          <p:cNvSpPr/>
          <p:nvPr/>
        </p:nvSpPr>
        <p:spPr>
          <a:xfrm>
            <a:off x="6021070" y="634619"/>
            <a:ext cx="297815" cy="331470"/>
          </a:xfrm>
          <a:custGeom>
            <a:avLst/>
            <a:gdLst/>
            <a:ahLst/>
            <a:cxnLst/>
            <a:rect l="l" t="t" r="r" b="b"/>
            <a:pathLst>
              <a:path w="297814" h="331469">
                <a:moveTo>
                  <a:pt x="60070" y="0"/>
                </a:moveTo>
                <a:lnTo>
                  <a:pt x="86867" y="0"/>
                </a:lnTo>
                <a:lnTo>
                  <a:pt x="204977" y="202691"/>
                </a:lnTo>
                <a:lnTo>
                  <a:pt x="240410" y="0"/>
                </a:lnTo>
                <a:lnTo>
                  <a:pt x="297814" y="0"/>
                </a:lnTo>
                <a:lnTo>
                  <a:pt x="236854" y="331469"/>
                </a:lnTo>
                <a:lnTo>
                  <a:pt x="214249" y="331469"/>
                </a:lnTo>
                <a:lnTo>
                  <a:pt x="93725" y="120141"/>
                </a:lnTo>
                <a:lnTo>
                  <a:pt x="57530"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9" name="object 9"/>
          <p:cNvSpPr/>
          <p:nvPr/>
        </p:nvSpPr>
        <p:spPr>
          <a:xfrm>
            <a:off x="5438902" y="634619"/>
            <a:ext cx="297815" cy="331470"/>
          </a:xfrm>
          <a:custGeom>
            <a:avLst/>
            <a:gdLst/>
            <a:ahLst/>
            <a:cxnLst/>
            <a:rect l="l" t="t" r="r" b="b"/>
            <a:pathLst>
              <a:path w="297814" h="331469">
                <a:moveTo>
                  <a:pt x="60071" y="0"/>
                </a:moveTo>
                <a:lnTo>
                  <a:pt x="86868" y="0"/>
                </a:lnTo>
                <a:lnTo>
                  <a:pt x="204977" y="202691"/>
                </a:lnTo>
                <a:lnTo>
                  <a:pt x="240411" y="0"/>
                </a:lnTo>
                <a:lnTo>
                  <a:pt x="297814"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5315965" y="634619"/>
            <a:ext cx="118745" cy="327025"/>
          </a:xfrm>
          <a:custGeom>
            <a:avLst/>
            <a:gdLst/>
            <a:ahLst/>
            <a:cxnLst/>
            <a:rect l="l" t="t" r="r" b="b"/>
            <a:pathLst>
              <a:path w="118745" h="327025">
                <a:moveTo>
                  <a:pt x="60071" y="0"/>
                </a:moveTo>
                <a:lnTo>
                  <a:pt x="118491"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5041772" y="634619"/>
            <a:ext cx="277495" cy="327025"/>
          </a:xfrm>
          <a:custGeom>
            <a:avLst/>
            <a:gdLst/>
            <a:ahLst/>
            <a:cxnLst/>
            <a:rect l="l" t="t" r="r" b="b"/>
            <a:pathLst>
              <a:path w="277495" h="327025">
                <a:moveTo>
                  <a:pt x="60705" y="0"/>
                </a:moveTo>
                <a:lnTo>
                  <a:pt x="276987" y="0"/>
                </a:lnTo>
                <a:lnTo>
                  <a:pt x="267588" y="50926"/>
                </a:lnTo>
                <a:lnTo>
                  <a:pt x="110236" y="50926"/>
                </a:lnTo>
                <a:lnTo>
                  <a:pt x="96647" y="126110"/>
                </a:lnTo>
                <a:lnTo>
                  <a:pt x="211581" y="126110"/>
                </a:lnTo>
                <a:lnTo>
                  <a:pt x="202437" y="174751"/>
                </a:lnTo>
                <a:lnTo>
                  <a:pt x="87502" y="174751"/>
                </a:lnTo>
                <a:lnTo>
                  <a:pt x="59562" y="327025"/>
                </a:lnTo>
                <a:lnTo>
                  <a:pt x="0" y="327025"/>
                </a:lnTo>
                <a:lnTo>
                  <a:pt x="60705"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4294378" y="634619"/>
            <a:ext cx="297815" cy="331470"/>
          </a:xfrm>
          <a:custGeom>
            <a:avLst/>
            <a:gdLst/>
            <a:ahLst/>
            <a:cxnLst/>
            <a:rect l="l" t="t" r="r" b="b"/>
            <a:pathLst>
              <a:path w="297814" h="331469">
                <a:moveTo>
                  <a:pt x="60071" y="0"/>
                </a:moveTo>
                <a:lnTo>
                  <a:pt x="86868" y="0"/>
                </a:lnTo>
                <a:lnTo>
                  <a:pt x="204977" y="202691"/>
                </a:lnTo>
                <a:lnTo>
                  <a:pt x="240411" y="0"/>
                </a:lnTo>
                <a:lnTo>
                  <a:pt x="297814" y="0"/>
                </a:lnTo>
                <a:lnTo>
                  <a:pt x="236855" y="331469"/>
                </a:lnTo>
                <a:lnTo>
                  <a:pt x="214249" y="331469"/>
                </a:lnTo>
                <a:lnTo>
                  <a:pt x="93725" y="120141"/>
                </a:lnTo>
                <a:lnTo>
                  <a:pt x="57531"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4171441" y="634619"/>
            <a:ext cx="118745" cy="327025"/>
          </a:xfrm>
          <a:custGeom>
            <a:avLst/>
            <a:gdLst/>
            <a:ahLst/>
            <a:cxnLst/>
            <a:rect l="l" t="t" r="r" b="b"/>
            <a:pathLst>
              <a:path w="118745" h="327025">
                <a:moveTo>
                  <a:pt x="60071" y="0"/>
                </a:moveTo>
                <a:lnTo>
                  <a:pt x="118491" y="0"/>
                </a:lnTo>
                <a:lnTo>
                  <a:pt x="58293"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3653409" y="634619"/>
            <a:ext cx="286385" cy="332740"/>
          </a:xfrm>
          <a:custGeom>
            <a:avLst/>
            <a:gdLst/>
            <a:ahLst/>
            <a:cxnLst/>
            <a:rect l="l" t="t" r="r" b="b"/>
            <a:pathLst>
              <a:path w="286385" h="332740">
                <a:moveTo>
                  <a:pt x="43433" y="0"/>
                </a:moveTo>
                <a:lnTo>
                  <a:pt x="103377" y="0"/>
                </a:lnTo>
                <a:lnTo>
                  <a:pt x="61594" y="222757"/>
                </a:lnTo>
                <a:lnTo>
                  <a:pt x="60832" y="226821"/>
                </a:lnTo>
                <a:lnTo>
                  <a:pt x="60451" y="231012"/>
                </a:lnTo>
                <a:lnTo>
                  <a:pt x="60451" y="235457"/>
                </a:lnTo>
                <a:lnTo>
                  <a:pt x="81496" y="274935"/>
                </a:lnTo>
                <a:lnTo>
                  <a:pt x="111125" y="281685"/>
                </a:lnTo>
                <a:lnTo>
                  <a:pt x="125458" y="280664"/>
                </a:lnTo>
                <a:lnTo>
                  <a:pt x="160908" y="265429"/>
                </a:lnTo>
                <a:lnTo>
                  <a:pt x="182590" y="233515"/>
                </a:lnTo>
                <a:lnTo>
                  <a:pt x="226949" y="0"/>
                </a:lnTo>
                <a:lnTo>
                  <a:pt x="285876" y="0"/>
                </a:lnTo>
                <a:lnTo>
                  <a:pt x="244220" y="226313"/>
                </a:lnTo>
                <a:lnTo>
                  <a:pt x="227790" y="271160"/>
                </a:lnTo>
                <a:lnTo>
                  <a:pt x="197357" y="304672"/>
                </a:lnTo>
                <a:lnTo>
                  <a:pt x="155352" y="325643"/>
                </a:lnTo>
                <a:lnTo>
                  <a:pt x="104393" y="332613"/>
                </a:lnTo>
                <a:lnTo>
                  <a:pt x="82393" y="331229"/>
                </a:lnTo>
                <a:lnTo>
                  <a:pt x="44725" y="320129"/>
                </a:lnTo>
                <a:lnTo>
                  <a:pt x="7254" y="283971"/>
                </a:lnTo>
                <a:lnTo>
                  <a:pt x="0" y="249173"/>
                </a:lnTo>
                <a:lnTo>
                  <a:pt x="0" y="241172"/>
                </a:lnTo>
                <a:lnTo>
                  <a:pt x="762" y="232790"/>
                </a:lnTo>
                <a:lnTo>
                  <a:pt x="2412" y="223900"/>
                </a:lnTo>
                <a:lnTo>
                  <a:pt x="43433"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3006851" y="634619"/>
            <a:ext cx="307975" cy="327025"/>
          </a:xfrm>
          <a:custGeom>
            <a:avLst/>
            <a:gdLst/>
            <a:ahLst/>
            <a:cxnLst/>
            <a:rect l="l" t="t" r="r" b="b"/>
            <a:pathLst>
              <a:path w="307975" h="327025">
                <a:moveTo>
                  <a:pt x="60071" y="0"/>
                </a:moveTo>
                <a:lnTo>
                  <a:pt x="118999" y="0"/>
                </a:lnTo>
                <a:lnTo>
                  <a:pt x="95758" y="126110"/>
                </a:lnTo>
                <a:lnTo>
                  <a:pt x="225679" y="126110"/>
                </a:lnTo>
                <a:lnTo>
                  <a:pt x="248920" y="0"/>
                </a:lnTo>
                <a:lnTo>
                  <a:pt x="307975" y="0"/>
                </a:lnTo>
                <a:lnTo>
                  <a:pt x="247523" y="327025"/>
                </a:lnTo>
                <a:lnTo>
                  <a:pt x="188849" y="327025"/>
                </a:lnTo>
                <a:lnTo>
                  <a:pt x="216662" y="174751"/>
                </a:lnTo>
                <a:lnTo>
                  <a:pt x="86741" y="174751"/>
                </a:lnTo>
                <a:lnTo>
                  <a:pt x="58928"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2588514" y="634619"/>
            <a:ext cx="275590" cy="327025"/>
          </a:xfrm>
          <a:custGeom>
            <a:avLst/>
            <a:gdLst/>
            <a:ahLst/>
            <a:cxnLst/>
            <a:rect l="l" t="t" r="r" b="b"/>
            <a:pathLst>
              <a:path w="275589" h="327025">
                <a:moveTo>
                  <a:pt x="9398" y="0"/>
                </a:moveTo>
                <a:lnTo>
                  <a:pt x="275463" y="0"/>
                </a:lnTo>
                <a:lnTo>
                  <a:pt x="265938" y="50926"/>
                </a:lnTo>
                <a:lnTo>
                  <a:pt x="162813" y="50926"/>
                </a:lnTo>
                <a:lnTo>
                  <a:pt x="112268" y="327025"/>
                </a:lnTo>
                <a:lnTo>
                  <a:pt x="53593" y="327025"/>
                </a:lnTo>
                <a:lnTo>
                  <a:pt x="104012" y="50926"/>
                </a:lnTo>
                <a:lnTo>
                  <a:pt x="0" y="50926"/>
                </a:lnTo>
                <a:lnTo>
                  <a:pt x="9398"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2001520" y="634619"/>
            <a:ext cx="271145" cy="327025"/>
          </a:xfrm>
          <a:custGeom>
            <a:avLst/>
            <a:gdLst/>
            <a:ahLst/>
            <a:cxnLst/>
            <a:rect l="l" t="t" r="r" b="b"/>
            <a:pathLst>
              <a:path w="271144" h="327025">
                <a:moveTo>
                  <a:pt x="60325" y="0"/>
                </a:moveTo>
                <a:lnTo>
                  <a:pt x="270891" y="0"/>
                </a:lnTo>
                <a:lnTo>
                  <a:pt x="261238" y="50926"/>
                </a:lnTo>
                <a:lnTo>
                  <a:pt x="110490" y="50926"/>
                </a:lnTo>
                <a:lnTo>
                  <a:pt x="96900" y="126110"/>
                </a:lnTo>
                <a:lnTo>
                  <a:pt x="204978" y="126110"/>
                </a:lnTo>
                <a:lnTo>
                  <a:pt x="195834" y="174751"/>
                </a:lnTo>
                <a:lnTo>
                  <a:pt x="87756" y="174751"/>
                </a:lnTo>
                <a:lnTo>
                  <a:pt x="69468" y="276097"/>
                </a:lnTo>
                <a:lnTo>
                  <a:pt x="217678" y="276097"/>
                </a:lnTo>
                <a:lnTo>
                  <a:pt x="208153" y="327025"/>
                </a:lnTo>
                <a:lnTo>
                  <a:pt x="0" y="327025"/>
                </a:lnTo>
                <a:lnTo>
                  <a:pt x="60325" y="0"/>
                </a:lnTo>
                <a:close/>
              </a:path>
            </a:pathLst>
          </a:custGeom>
          <a:ln w="3175">
            <a:solidFill>
              <a:srgbClr val="58134A"/>
            </a:solidFill>
          </a:ln>
        </p:spPr>
        <p:txBody>
          <a:bodyPr wrap="square" lIns="0" tIns="0" rIns="0" bIns="0" rtlCol="0"/>
          <a:lstStyle/>
          <a:p>
            <a:endParaRPr/>
          </a:p>
        </p:txBody>
      </p:sp>
      <p:sp>
        <p:nvSpPr>
          <p:cNvPr id="18" name="object 18"/>
          <p:cNvSpPr/>
          <p:nvPr/>
        </p:nvSpPr>
        <p:spPr>
          <a:xfrm>
            <a:off x="1595882" y="634619"/>
            <a:ext cx="118745" cy="327025"/>
          </a:xfrm>
          <a:custGeom>
            <a:avLst/>
            <a:gdLst/>
            <a:ahLst/>
            <a:cxnLst/>
            <a:rect l="l" t="t" r="r" b="b"/>
            <a:pathLst>
              <a:path w="118744" h="327025">
                <a:moveTo>
                  <a:pt x="60070" y="0"/>
                </a:moveTo>
                <a:lnTo>
                  <a:pt x="118491" y="0"/>
                </a:lnTo>
                <a:lnTo>
                  <a:pt x="58293" y="327025"/>
                </a:lnTo>
                <a:lnTo>
                  <a:pt x="0" y="327025"/>
                </a:lnTo>
                <a:lnTo>
                  <a:pt x="60070" y="0"/>
                </a:lnTo>
                <a:close/>
              </a:path>
            </a:pathLst>
          </a:custGeom>
          <a:ln w="3175">
            <a:solidFill>
              <a:srgbClr val="58134A"/>
            </a:solidFill>
          </a:ln>
        </p:spPr>
        <p:txBody>
          <a:bodyPr wrap="square" lIns="0" tIns="0" rIns="0" bIns="0" rtlCol="0"/>
          <a:lstStyle/>
          <a:p>
            <a:endParaRPr/>
          </a:p>
        </p:txBody>
      </p:sp>
      <p:sp>
        <p:nvSpPr>
          <p:cNvPr id="19" name="object 19"/>
          <p:cNvSpPr/>
          <p:nvPr/>
        </p:nvSpPr>
        <p:spPr>
          <a:xfrm>
            <a:off x="1718564" y="631190"/>
            <a:ext cx="259715" cy="330835"/>
          </a:xfrm>
          <a:custGeom>
            <a:avLst/>
            <a:gdLst/>
            <a:ahLst/>
            <a:cxnLst/>
            <a:rect l="l" t="t" r="r" b="b"/>
            <a:pathLst>
              <a:path w="259714" h="330834">
                <a:moveTo>
                  <a:pt x="145287" y="0"/>
                </a:moveTo>
                <a:lnTo>
                  <a:pt x="192706" y="5127"/>
                </a:lnTo>
                <a:lnTo>
                  <a:pt x="228981" y="20447"/>
                </a:lnTo>
                <a:lnTo>
                  <a:pt x="257681" y="61327"/>
                </a:lnTo>
                <a:lnTo>
                  <a:pt x="259587" y="79501"/>
                </a:lnTo>
                <a:lnTo>
                  <a:pt x="258202" y="98480"/>
                </a:lnTo>
                <a:lnTo>
                  <a:pt x="237236" y="147700"/>
                </a:lnTo>
                <a:lnTo>
                  <a:pt x="195105" y="179830"/>
                </a:lnTo>
                <a:lnTo>
                  <a:pt x="177292" y="185547"/>
                </a:lnTo>
                <a:lnTo>
                  <a:pt x="250317" y="330454"/>
                </a:lnTo>
                <a:lnTo>
                  <a:pt x="184912" y="330454"/>
                </a:lnTo>
                <a:lnTo>
                  <a:pt x="122300" y="195199"/>
                </a:lnTo>
                <a:lnTo>
                  <a:pt x="114325" y="195010"/>
                </a:lnTo>
                <a:lnTo>
                  <a:pt x="105457" y="194643"/>
                </a:lnTo>
                <a:lnTo>
                  <a:pt x="95708" y="194109"/>
                </a:lnTo>
                <a:lnTo>
                  <a:pt x="85090" y="193421"/>
                </a:lnTo>
                <a:lnTo>
                  <a:pt x="59817" y="330454"/>
                </a:lnTo>
                <a:lnTo>
                  <a:pt x="0" y="330454"/>
                </a:lnTo>
                <a:lnTo>
                  <a:pt x="59817" y="3429"/>
                </a:lnTo>
                <a:lnTo>
                  <a:pt x="89602" y="1928"/>
                </a:lnTo>
                <a:lnTo>
                  <a:pt x="113792" y="857"/>
                </a:lnTo>
                <a:lnTo>
                  <a:pt x="132361" y="214"/>
                </a:lnTo>
                <a:lnTo>
                  <a:pt x="145287" y="0"/>
                </a:lnTo>
                <a:close/>
              </a:path>
            </a:pathLst>
          </a:custGeom>
          <a:ln w="3175">
            <a:solidFill>
              <a:srgbClr val="58134A"/>
            </a:solidFill>
          </a:ln>
        </p:spPr>
        <p:txBody>
          <a:bodyPr wrap="square" lIns="0" tIns="0" rIns="0" bIns="0" rtlCol="0"/>
          <a:lstStyle/>
          <a:p>
            <a:endParaRPr/>
          </a:p>
        </p:txBody>
      </p:sp>
      <p:sp>
        <p:nvSpPr>
          <p:cNvPr id="20" name="object 20"/>
          <p:cNvSpPr/>
          <p:nvPr/>
        </p:nvSpPr>
        <p:spPr>
          <a:xfrm>
            <a:off x="5707888" y="630173"/>
            <a:ext cx="287020" cy="331470"/>
          </a:xfrm>
          <a:custGeom>
            <a:avLst/>
            <a:gdLst/>
            <a:ahLst/>
            <a:cxnLst/>
            <a:rect l="l" t="t" r="r" b="b"/>
            <a:pathLst>
              <a:path w="287020" h="331469">
                <a:moveTo>
                  <a:pt x="198627" y="0"/>
                </a:moveTo>
                <a:lnTo>
                  <a:pt x="219328" y="0"/>
                </a:lnTo>
                <a:lnTo>
                  <a:pt x="286638" y="331470"/>
                </a:lnTo>
                <a:lnTo>
                  <a:pt x="226060" y="331470"/>
                </a:lnTo>
                <a:lnTo>
                  <a:pt x="215773" y="264922"/>
                </a:lnTo>
                <a:lnTo>
                  <a:pt x="98806" y="264922"/>
                </a:lnTo>
                <a:lnTo>
                  <a:pt x="60451" y="331470"/>
                </a:lnTo>
                <a:lnTo>
                  <a:pt x="0" y="331470"/>
                </a:lnTo>
                <a:lnTo>
                  <a:pt x="198627" y="0"/>
                </a:lnTo>
                <a:close/>
              </a:path>
            </a:pathLst>
          </a:custGeom>
          <a:ln w="3175">
            <a:solidFill>
              <a:srgbClr val="58134A"/>
            </a:solidFill>
          </a:ln>
        </p:spPr>
        <p:txBody>
          <a:bodyPr wrap="square" lIns="0" tIns="0" rIns="0" bIns="0" rtlCol="0"/>
          <a:lstStyle/>
          <a:p>
            <a:endParaRPr/>
          </a:p>
        </p:txBody>
      </p:sp>
      <p:sp>
        <p:nvSpPr>
          <p:cNvPr id="21" name="object 21"/>
          <p:cNvSpPr/>
          <p:nvPr/>
        </p:nvSpPr>
        <p:spPr>
          <a:xfrm>
            <a:off x="1300733" y="629412"/>
            <a:ext cx="277495" cy="332740"/>
          </a:xfrm>
          <a:custGeom>
            <a:avLst/>
            <a:gdLst/>
            <a:ahLst/>
            <a:cxnLst/>
            <a:rect l="l" t="t" r="r" b="b"/>
            <a:pathLst>
              <a:path w="277494" h="332740">
                <a:moveTo>
                  <a:pt x="120777" y="0"/>
                </a:moveTo>
                <a:lnTo>
                  <a:pt x="187102" y="8556"/>
                </a:lnTo>
                <a:lnTo>
                  <a:pt x="236474" y="34162"/>
                </a:lnTo>
                <a:lnTo>
                  <a:pt x="267049" y="76009"/>
                </a:lnTo>
                <a:lnTo>
                  <a:pt x="277241" y="133096"/>
                </a:lnTo>
                <a:lnTo>
                  <a:pt x="273861" y="176242"/>
                </a:lnTo>
                <a:lnTo>
                  <a:pt x="263731" y="214804"/>
                </a:lnTo>
                <a:lnTo>
                  <a:pt x="223265" y="278129"/>
                </a:lnTo>
                <a:lnTo>
                  <a:pt x="160178" y="318706"/>
                </a:lnTo>
                <a:lnTo>
                  <a:pt x="121860" y="328850"/>
                </a:lnTo>
                <a:lnTo>
                  <a:pt x="78993" y="332232"/>
                </a:lnTo>
                <a:lnTo>
                  <a:pt x="0" y="332232"/>
                </a:lnTo>
                <a:lnTo>
                  <a:pt x="59562" y="5841"/>
                </a:lnTo>
                <a:lnTo>
                  <a:pt x="106247" y="377"/>
                </a:lnTo>
                <a:lnTo>
                  <a:pt x="120777" y="0"/>
                </a:lnTo>
                <a:close/>
              </a:path>
            </a:pathLst>
          </a:custGeom>
          <a:ln w="3175">
            <a:solidFill>
              <a:srgbClr val="58134A"/>
            </a:solidFill>
          </a:ln>
        </p:spPr>
        <p:txBody>
          <a:bodyPr wrap="square" lIns="0" tIns="0" rIns="0" bIns="0" rtlCol="0"/>
          <a:lstStyle/>
          <a:p>
            <a:endParaRPr/>
          </a:p>
        </p:txBody>
      </p:sp>
      <p:sp>
        <p:nvSpPr>
          <p:cNvPr id="22" name="object 22"/>
          <p:cNvSpPr/>
          <p:nvPr/>
        </p:nvSpPr>
        <p:spPr>
          <a:xfrm>
            <a:off x="6336410" y="629030"/>
            <a:ext cx="251460" cy="338455"/>
          </a:xfrm>
          <a:custGeom>
            <a:avLst/>
            <a:gdLst/>
            <a:ahLst/>
            <a:cxnLst/>
            <a:rect l="l" t="t" r="r" b="b"/>
            <a:pathLst>
              <a:path w="251459" h="338455">
                <a:moveTo>
                  <a:pt x="181102" y="0"/>
                </a:moveTo>
                <a:lnTo>
                  <a:pt x="200271" y="809"/>
                </a:lnTo>
                <a:lnTo>
                  <a:pt x="218344" y="3238"/>
                </a:lnTo>
                <a:lnTo>
                  <a:pt x="235323" y="7286"/>
                </a:lnTo>
                <a:lnTo>
                  <a:pt x="251206" y="12954"/>
                </a:lnTo>
                <a:lnTo>
                  <a:pt x="234822" y="68580"/>
                </a:lnTo>
                <a:lnTo>
                  <a:pt x="221797" y="60652"/>
                </a:lnTo>
                <a:lnTo>
                  <a:pt x="208057" y="54975"/>
                </a:lnTo>
                <a:lnTo>
                  <a:pt x="193603" y="51560"/>
                </a:lnTo>
                <a:lnTo>
                  <a:pt x="178435" y="50419"/>
                </a:lnTo>
                <a:lnTo>
                  <a:pt x="154310" y="53417"/>
                </a:lnTo>
                <a:lnTo>
                  <a:pt x="112158" y="77368"/>
                </a:lnTo>
                <a:lnTo>
                  <a:pt x="79198" y="122924"/>
                </a:lnTo>
                <a:lnTo>
                  <a:pt x="62192" y="175986"/>
                </a:lnTo>
                <a:lnTo>
                  <a:pt x="60071" y="204470"/>
                </a:lnTo>
                <a:lnTo>
                  <a:pt x="61235" y="222378"/>
                </a:lnTo>
                <a:lnTo>
                  <a:pt x="78612" y="264795"/>
                </a:lnTo>
                <a:lnTo>
                  <a:pt x="114528" y="285869"/>
                </a:lnTo>
                <a:lnTo>
                  <a:pt x="130175" y="287274"/>
                </a:lnTo>
                <a:lnTo>
                  <a:pt x="154435" y="285533"/>
                </a:lnTo>
                <a:lnTo>
                  <a:pt x="175958" y="280304"/>
                </a:lnTo>
                <a:lnTo>
                  <a:pt x="194718" y="271575"/>
                </a:lnTo>
                <a:lnTo>
                  <a:pt x="210692" y="259334"/>
                </a:lnTo>
                <a:lnTo>
                  <a:pt x="209677" y="310515"/>
                </a:lnTo>
                <a:lnTo>
                  <a:pt x="192051" y="322609"/>
                </a:lnTo>
                <a:lnTo>
                  <a:pt x="170973" y="331263"/>
                </a:lnTo>
                <a:lnTo>
                  <a:pt x="146419"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4" y="61087"/>
                </a:lnTo>
                <a:lnTo>
                  <a:pt x="107918" y="15255"/>
                </a:lnTo>
                <a:lnTo>
                  <a:pt x="142569" y="3811"/>
                </a:lnTo>
                <a:lnTo>
                  <a:pt x="181102" y="0"/>
                </a:lnTo>
                <a:close/>
              </a:path>
            </a:pathLst>
          </a:custGeom>
          <a:ln w="3175">
            <a:solidFill>
              <a:srgbClr val="58134A"/>
            </a:solidFill>
          </a:ln>
        </p:spPr>
        <p:txBody>
          <a:bodyPr wrap="square" lIns="0" tIns="0" rIns="0" bIns="0" rtlCol="0"/>
          <a:lstStyle/>
          <a:p>
            <a:endParaRPr/>
          </a:p>
        </p:txBody>
      </p:sp>
      <p:sp>
        <p:nvSpPr>
          <p:cNvPr id="23" name="object 23"/>
          <p:cNvSpPr/>
          <p:nvPr/>
        </p:nvSpPr>
        <p:spPr>
          <a:xfrm>
            <a:off x="4603241" y="629030"/>
            <a:ext cx="277495" cy="338455"/>
          </a:xfrm>
          <a:custGeom>
            <a:avLst/>
            <a:gdLst/>
            <a:ahLst/>
            <a:cxnLst/>
            <a:rect l="l" t="t" r="r" b="b"/>
            <a:pathLst>
              <a:path w="277495" h="338455">
                <a:moveTo>
                  <a:pt x="199136" y="0"/>
                </a:moveTo>
                <a:lnTo>
                  <a:pt x="222567" y="1385"/>
                </a:lnTo>
                <a:lnTo>
                  <a:pt x="242760" y="5556"/>
                </a:lnTo>
                <a:lnTo>
                  <a:pt x="259715" y="12537"/>
                </a:lnTo>
                <a:lnTo>
                  <a:pt x="273431" y="22352"/>
                </a:lnTo>
                <a:lnTo>
                  <a:pt x="256032" y="70739"/>
                </a:lnTo>
                <a:lnTo>
                  <a:pt x="239650" y="62071"/>
                </a:lnTo>
                <a:lnTo>
                  <a:pt x="223281" y="55880"/>
                </a:lnTo>
                <a:lnTo>
                  <a:pt x="206936" y="52165"/>
                </a:lnTo>
                <a:lnTo>
                  <a:pt x="190627" y="50927"/>
                </a:lnTo>
                <a:lnTo>
                  <a:pt x="162645" y="53619"/>
                </a:lnTo>
                <a:lnTo>
                  <a:pt x="115349" y="75197"/>
                </a:lnTo>
                <a:lnTo>
                  <a:pt x="80416" y="117066"/>
                </a:lnTo>
                <a:lnTo>
                  <a:pt x="62561" y="171080"/>
                </a:lnTo>
                <a:lnTo>
                  <a:pt x="60325" y="202184"/>
                </a:lnTo>
                <a:lnTo>
                  <a:pt x="61706" y="221184"/>
                </a:lnTo>
                <a:lnTo>
                  <a:pt x="82423" y="264922"/>
                </a:lnTo>
                <a:lnTo>
                  <a:pt x="124731" y="285871"/>
                </a:lnTo>
                <a:lnTo>
                  <a:pt x="142875" y="287274"/>
                </a:lnTo>
                <a:lnTo>
                  <a:pt x="158357" y="286176"/>
                </a:lnTo>
                <a:lnTo>
                  <a:pt x="198755" y="269621"/>
                </a:lnTo>
                <a:lnTo>
                  <a:pt x="210566" y="204978"/>
                </a:lnTo>
                <a:lnTo>
                  <a:pt x="165227" y="204978"/>
                </a:lnTo>
                <a:lnTo>
                  <a:pt x="174117" y="156210"/>
                </a:lnTo>
                <a:lnTo>
                  <a:pt x="277113" y="156210"/>
                </a:lnTo>
                <a:lnTo>
                  <a:pt x="250062" y="302895"/>
                </a:lnTo>
                <a:lnTo>
                  <a:pt x="223416" y="318323"/>
                </a:lnTo>
                <a:lnTo>
                  <a:pt x="193960" y="329358"/>
                </a:lnTo>
                <a:lnTo>
                  <a:pt x="161694" y="335988"/>
                </a:lnTo>
                <a:lnTo>
                  <a:pt x="126619" y="338201"/>
                </a:lnTo>
                <a:lnTo>
                  <a:pt x="99829" y="335940"/>
                </a:lnTo>
                <a:lnTo>
                  <a:pt x="54109" y="317894"/>
                </a:lnTo>
                <a:lnTo>
                  <a:pt x="19770" y="282916"/>
                </a:lnTo>
                <a:lnTo>
                  <a:pt x="2192" y="237196"/>
                </a:lnTo>
                <a:lnTo>
                  <a:pt x="0" y="210693"/>
                </a:lnTo>
                <a:lnTo>
                  <a:pt x="3335" y="164639"/>
                </a:lnTo>
                <a:lnTo>
                  <a:pt x="13350" y="123634"/>
                </a:lnTo>
                <a:lnTo>
                  <a:pt x="30057" y="87677"/>
                </a:lnTo>
                <a:lnTo>
                  <a:pt x="53467" y="56769"/>
                </a:lnTo>
                <a:lnTo>
                  <a:pt x="82639" y="31932"/>
                </a:lnTo>
                <a:lnTo>
                  <a:pt x="116633" y="14192"/>
                </a:lnTo>
                <a:lnTo>
                  <a:pt x="155461" y="3548"/>
                </a:lnTo>
                <a:lnTo>
                  <a:pt x="199136" y="0"/>
                </a:lnTo>
                <a:close/>
              </a:path>
            </a:pathLst>
          </a:custGeom>
          <a:ln w="3175">
            <a:solidFill>
              <a:srgbClr val="58134A"/>
            </a:solidFill>
          </a:ln>
        </p:spPr>
        <p:txBody>
          <a:bodyPr wrap="square" lIns="0" tIns="0" rIns="0" bIns="0" rtlCol="0"/>
          <a:lstStyle/>
          <a:p>
            <a:endParaRPr/>
          </a:p>
        </p:txBody>
      </p:sp>
      <p:sp>
        <p:nvSpPr>
          <p:cNvPr id="24" name="object 24"/>
          <p:cNvSpPr/>
          <p:nvPr/>
        </p:nvSpPr>
        <p:spPr>
          <a:xfrm>
            <a:off x="3937253" y="629030"/>
            <a:ext cx="218440" cy="338455"/>
          </a:xfrm>
          <a:custGeom>
            <a:avLst/>
            <a:gdLst/>
            <a:ahLst/>
            <a:cxnLst/>
            <a:rect l="l" t="t" r="r" b="b"/>
            <a:pathLst>
              <a:path w="218439" h="338455">
                <a:moveTo>
                  <a:pt x="141986" y="0"/>
                </a:moveTo>
                <a:lnTo>
                  <a:pt x="183007" y="3683"/>
                </a:lnTo>
                <a:lnTo>
                  <a:pt x="218059" y="12065"/>
                </a:lnTo>
                <a:lnTo>
                  <a:pt x="200279" y="70104"/>
                </a:lnTo>
                <a:lnTo>
                  <a:pt x="187275" y="61769"/>
                </a:lnTo>
                <a:lnTo>
                  <a:pt x="174164" y="55816"/>
                </a:lnTo>
                <a:lnTo>
                  <a:pt x="160934" y="52244"/>
                </a:lnTo>
                <a:lnTo>
                  <a:pt x="147574" y="51054"/>
                </a:lnTo>
                <a:lnTo>
                  <a:pt x="124051" y="53599"/>
                </a:lnTo>
                <a:lnTo>
                  <a:pt x="107219" y="61229"/>
                </a:lnTo>
                <a:lnTo>
                  <a:pt x="97103" y="73931"/>
                </a:lnTo>
                <a:lnTo>
                  <a:pt x="93725" y="91694"/>
                </a:lnTo>
                <a:lnTo>
                  <a:pt x="95511" y="100748"/>
                </a:lnTo>
                <a:lnTo>
                  <a:pt x="100869" y="110601"/>
                </a:lnTo>
                <a:lnTo>
                  <a:pt x="109799" y="121286"/>
                </a:lnTo>
                <a:lnTo>
                  <a:pt x="122300" y="132842"/>
                </a:lnTo>
                <a:lnTo>
                  <a:pt x="156083" y="161417"/>
                </a:lnTo>
                <a:lnTo>
                  <a:pt x="163296" y="167634"/>
                </a:lnTo>
                <a:lnTo>
                  <a:pt x="169306" y="172958"/>
                </a:lnTo>
                <a:lnTo>
                  <a:pt x="174103" y="177401"/>
                </a:lnTo>
                <a:lnTo>
                  <a:pt x="177673" y="180975"/>
                </a:lnTo>
                <a:lnTo>
                  <a:pt x="181737" y="185039"/>
                </a:lnTo>
                <a:lnTo>
                  <a:pt x="185928" y="190754"/>
                </a:lnTo>
                <a:lnTo>
                  <a:pt x="190373" y="197993"/>
                </a:lnTo>
                <a:lnTo>
                  <a:pt x="194945" y="205232"/>
                </a:lnTo>
                <a:lnTo>
                  <a:pt x="198247" y="212598"/>
                </a:lnTo>
                <a:lnTo>
                  <a:pt x="200533" y="220091"/>
                </a:lnTo>
                <a:lnTo>
                  <a:pt x="202692" y="227584"/>
                </a:lnTo>
                <a:lnTo>
                  <a:pt x="203835" y="235077"/>
                </a:lnTo>
                <a:lnTo>
                  <a:pt x="203835" y="242824"/>
                </a:lnTo>
                <a:lnTo>
                  <a:pt x="195437" y="282829"/>
                </a:lnTo>
                <a:lnTo>
                  <a:pt x="170180" y="312928"/>
                </a:lnTo>
                <a:lnTo>
                  <a:pt x="131619" y="331898"/>
                </a:lnTo>
                <a:lnTo>
                  <a:pt x="83058" y="338201"/>
                </a:lnTo>
                <a:lnTo>
                  <a:pt x="61364" y="337012"/>
                </a:lnTo>
                <a:lnTo>
                  <a:pt x="40290" y="333454"/>
                </a:lnTo>
                <a:lnTo>
                  <a:pt x="19835" y="327538"/>
                </a:lnTo>
                <a:lnTo>
                  <a:pt x="0" y="319278"/>
                </a:lnTo>
                <a:lnTo>
                  <a:pt x="18796" y="261874"/>
                </a:lnTo>
                <a:lnTo>
                  <a:pt x="34345" y="271708"/>
                </a:lnTo>
                <a:lnTo>
                  <a:pt x="51085" y="278733"/>
                </a:lnTo>
                <a:lnTo>
                  <a:pt x="69016" y="282948"/>
                </a:lnTo>
                <a:lnTo>
                  <a:pt x="88137" y="284353"/>
                </a:lnTo>
                <a:lnTo>
                  <a:pt x="99615" y="283729"/>
                </a:lnTo>
                <a:lnTo>
                  <a:pt x="134669" y="268599"/>
                </a:lnTo>
                <a:lnTo>
                  <a:pt x="143510" y="245364"/>
                </a:lnTo>
                <a:lnTo>
                  <a:pt x="141724" y="235813"/>
                </a:lnTo>
                <a:lnTo>
                  <a:pt x="136366" y="225821"/>
                </a:lnTo>
                <a:lnTo>
                  <a:pt x="127436" y="215378"/>
                </a:lnTo>
                <a:lnTo>
                  <a:pt x="114935" y="204470"/>
                </a:lnTo>
                <a:lnTo>
                  <a:pt x="79883" y="176530"/>
                </a:lnTo>
                <a:lnTo>
                  <a:pt x="72524" y="170505"/>
                </a:lnTo>
                <a:lnTo>
                  <a:pt x="46228" y="141605"/>
                </a:lnTo>
                <a:lnTo>
                  <a:pt x="42037" y="134747"/>
                </a:lnTo>
                <a:lnTo>
                  <a:pt x="38988" y="127635"/>
                </a:lnTo>
                <a:lnTo>
                  <a:pt x="36830" y="120269"/>
                </a:lnTo>
                <a:lnTo>
                  <a:pt x="34798" y="113030"/>
                </a:lnTo>
                <a:lnTo>
                  <a:pt x="33782" y="105537"/>
                </a:lnTo>
                <a:lnTo>
                  <a:pt x="33782" y="97790"/>
                </a:lnTo>
                <a:lnTo>
                  <a:pt x="41227" y="57372"/>
                </a:lnTo>
                <a:lnTo>
                  <a:pt x="63626" y="26289"/>
                </a:lnTo>
                <a:lnTo>
                  <a:pt x="98186" y="6572"/>
                </a:lnTo>
                <a:lnTo>
                  <a:pt x="118937" y="1643"/>
                </a:lnTo>
                <a:lnTo>
                  <a:pt x="141986" y="0"/>
                </a:lnTo>
                <a:close/>
              </a:path>
            </a:pathLst>
          </a:custGeom>
          <a:ln w="3175">
            <a:solidFill>
              <a:srgbClr val="58134A"/>
            </a:solidFill>
          </a:ln>
        </p:spPr>
        <p:txBody>
          <a:bodyPr wrap="square" lIns="0" tIns="0" rIns="0" bIns="0" rtlCol="0"/>
          <a:lstStyle/>
          <a:p>
            <a:endParaRPr/>
          </a:p>
        </p:txBody>
      </p:sp>
      <p:sp>
        <p:nvSpPr>
          <p:cNvPr id="25" name="object 25"/>
          <p:cNvSpPr/>
          <p:nvPr/>
        </p:nvSpPr>
        <p:spPr>
          <a:xfrm>
            <a:off x="2288667" y="629030"/>
            <a:ext cx="251460" cy="338455"/>
          </a:xfrm>
          <a:custGeom>
            <a:avLst/>
            <a:gdLst/>
            <a:ahLst/>
            <a:cxnLst/>
            <a:rect l="l" t="t" r="r" b="b"/>
            <a:pathLst>
              <a:path w="251460" h="338455">
                <a:moveTo>
                  <a:pt x="181101" y="0"/>
                </a:moveTo>
                <a:lnTo>
                  <a:pt x="200271" y="809"/>
                </a:lnTo>
                <a:lnTo>
                  <a:pt x="218344" y="3238"/>
                </a:lnTo>
                <a:lnTo>
                  <a:pt x="235323" y="7286"/>
                </a:lnTo>
                <a:lnTo>
                  <a:pt x="251206" y="12954"/>
                </a:lnTo>
                <a:lnTo>
                  <a:pt x="234822" y="68580"/>
                </a:lnTo>
                <a:lnTo>
                  <a:pt x="221797" y="60652"/>
                </a:lnTo>
                <a:lnTo>
                  <a:pt x="208057" y="54975"/>
                </a:lnTo>
                <a:lnTo>
                  <a:pt x="193603" y="51560"/>
                </a:lnTo>
                <a:lnTo>
                  <a:pt x="178434" y="50419"/>
                </a:lnTo>
                <a:lnTo>
                  <a:pt x="154310" y="53417"/>
                </a:lnTo>
                <a:lnTo>
                  <a:pt x="112158" y="77368"/>
                </a:lnTo>
                <a:lnTo>
                  <a:pt x="79198" y="122924"/>
                </a:lnTo>
                <a:lnTo>
                  <a:pt x="62192" y="175986"/>
                </a:lnTo>
                <a:lnTo>
                  <a:pt x="60070" y="204470"/>
                </a:lnTo>
                <a:lnTo>
                  <a:pt x="61235" y="222378"/>
                </a:lnTo>
                <a:lnTo>
                  <a:pt x="78612" y="264795"/>
                </a:lnTo>
                <a:lnTo>
                  <a:pt x="114528" y="285869"/>
                </a:lnTo>
                <a:lnTo>
                  <a:pt x="130175" y="287274"/>
                </a:lnTo>
                <a:lnTo>
                  <a:pt x="154437" y="285533"/>
                </a:lnTo>
                <a:lnTo>
                  <a:pt x="175974" y="280304"/>
                </a:lnTo>
                <a:lnTo>
                  <a:pt x="194772" y="271575"/>
                </a:lnTo>
                <a:lnTo>
                  <a:pt x="210819" y="259334"/>
                </a:lnTo>
                <a:lnTo>
                  <a:pt x="209676" y="310515"/>
                </a:lnTo>
                <a:lnTo>
                  <a:pt x="192051" y="322609"/>
                </a:lnTo>
                <a:lnTo>
                  <a:pt x="170973" y="331263"/>
                </a:lnTo>
                <a:lnTo>
                  <a:pt x="146419" y="336464"/>
                </a:lnTo>
                <a:lnTo>
                  <a:pt x="118363" y="338201"/>
                </a:lnTo>
                <a:lnTo>
                  <a:pt x="93075" y="336012"/>
                </a:lnTo>
                <a:lnTo>
                  <a:pt x="50212" y="318537"/>
                </a:lnTo>
                <a:lnTo>
                  <a:pt x="18377" y="284462"/>
                </a:lnTo>
                <a:lnTo>
                  <a:pt x="2045" y="239071"/>
                </a:lnTo>
                <a:lnTo>
                  <a:pt x="0" y="212471"/>
                </a:lnTo>
                <a:lnTo>
                  <a:pt x="3141" y="169225"/>
                </a:lnTo>
                <a:lnTo>
                  <a:pt x="12557" y="129587"/>
                </a:lnTo>
                <a:lnTo>
                  <a:pt x="28235" y="93545"/>
                </a:lnTo>
                <a:lnTo>
                  <a:pt x="50164" y="61087"/>
                </a:lnTo>
                <a:lnTo>
                  <a:pt x="107918" y="15255"/>
                </a:lnTo>
                <a:lnTo>
                  <a:pt x="142569" y="3811"/>
                </a:lnTo>
                <a:lnTo>
                  <a:pt x="181101" y="0"/>
                </a:lnTo>
                <a:close/>
              </a:path>
            </a:pathLst>
          </a:custGeom>
          <a:ln w="3175">
            <a:solidFill>
              <a:srgbClr val="58134A"/>
            </a:solidFill>
          </a:ln>
        </p:spPr>
        <p:txBody>
          <a:bodyPr wrap="square" lIns="0" tIns="0" rIns="0" bIns="0" rtlCol="0"/>
          <a:lstStyle/>
          <a:p>
            <a:endParaRPr/>
          </a:p>
        </p:txBody>
      </p:sp>
      <p:sp>
        <p:nvSpPr>
          <p:cNvPr id="26" name="object 26"/>
          <p:cNvSpPr/>
          <p:nvPr/>
        </p:nvSpPr>
        <p:spPr>
          <a:xfrm>
            <a:off x="3326510" y="628776"/>
            <a:ext cx="294005" cy="338455"/>
          </a:xfrm>
          <a:custGeom>
            <a:avLst/>
            <a:gdLst/>
            <a:ahLst/>
            <a:cxnLst/>
            <a:rect l="l" t="t" r="r" b="b"/>
            <a:pathLst>
              <a:path w="294004" h="338455">
                <a:moveTo>
                  <a:pt x="171576" y="0"/>
                </a:moveTo>
                <a:lnTo>
                  <a:pt x="223551" y="7794"/>
                </a:lnTo>
                <a:lnTo>
                  <a:pt x="262000" y="31114"/>
                </a:lnTo>
                <a:lnTo>
                  <a:pt x="285829" y="69246"/>
                </a:lnTo>
                <a:lnTo>
                  <a:pt x="293750" y="121285"/>
                </a:lnTo>
                <a:lnTo>
                  <a:pt x="290704" y="167312"/>
                </a:lnTo>
                <a:lnTo>
                  <a:pt x="281574" y="208803"/>
                </a:lnTo>
                <a:lnTo>
                  <a:pt x="266372" y="245746"/>
                </a:lnTo>
                <a:lnTo>
                  <a:pt x="245110" y="278130"/>
                </a:lnTo>
                <a:lnTo>
                  <a:pt x="187388" y="323389"/>
                </a:lnTo>
                <a:lnTo>
                  <a:pt x="111760" y="338455"/>
                </a:lnTo>
                <a:lnTo>
                  <a:pt x="87229" y="336266"/>
                </a:lnTo>
                <a:lnTo>
                  <a:pt x="46358" y="318791"/>
                </a:lnTo>
                <a:lnTo>
                  <a:pt x="16823" y="284620"/>
                </a:lnTo>
                <a:lnTo>
                  <a:pt x="1861" y="238468"/>
                </a:lnTo>
                <a:lnTo>
                  <a:pt x="0" y="211200"/>
                </a:lnTo>
                <a:lnTo>
                  <a:pt x="2976" y="169150"/>
                </a:lnTo>
                <a:lnTo>
                  <a:pt x="11906" y="130254"/>
                </a:lnTo>
                <a:lnTo>
                  <a:pt x="26789" y="94525"/>
                </a:lnTo>
                <a:lnTo>
                  <a:pt x="47625" y="61975"/>
                </a:lnTo>
                <a:lnTo>
                  <a:pt x="102409" y="15509"/>
                </a:lnTo>
                <a:lnTo>
                  <a:pt x="171576" y="0"/>
                </a:lnTo>
                <a:close/>
              </a:path>
            </a:pathLst>
          </a:custGeom>
          <a:ln w="3175">
            <a:solidFill>
              <a:srgbClr val="58134A"/>
            </a:solidFill>
          </a:ln>
        </p:spPr>
        <p:txBody>
          <a:bodyPr wrap="square" lIns="0" tIns="0" rIns="0" bIns="0" rtlCol="0"/>
          <a:lstStyle/>
          <a:p>
            <a:endParaRPr/>
          </a:p>
        </p:txBody>
      </p:sp>
      <p:sp>
        <p:nvSpPr>
          <p:cNvPr id="27" name="object 27"/>
          <p:cNvSpPr txBox="1"/>
          <p:nvPr/>
        </p:nvSpPr>
        <p:spPr>
          <a:xfrm>
            <a:off x="78739" y="1156461"/>
            <a:ext cx="7998459" cy="5460365"/>
          </a:xfrm>
          <a:prstGeom prst="rect">
            <a:avLst/>
          </a:prstGeom>
        </p:spPr>
        <p:txBody>
          <a:bodyPr vert="horz" wrap="square" lIns="0" tIns="93980" rIns="0" bIns="0" rtlCol="0">
            <a:spAutoFit/>
          </a:bodyPr>
          <a:lstStyle/>
          <a:p>
            <a:pPr marL="287020" marR="5715" indent="-274320" algn="just">
              <a:lnSpc>
                <a:spcPts val="2690"/>
              </a:lnSpc>
              <a:spcBef>
                <a:spcPts val="740"/>
              </a:spcBef>
              <a:buClr>
                <a:srgbClr val="B03E9A"/>
              </a:buClr>
              <a:buSzPct val="73214"/>
              <a:buFont typeface="Wingdings"/>
              <a:buChar char=""/>
              <a:tabLst>
                <a:tab pos="287020" algn="l"/>
              </a:tabLst>
            </a:pPr>
            <a:r>
              <a:rPr sz="2800" spc="-5" dirty="0">
                <a:latin typeface="Trebuchet MS"/>
                <a:cs typeface="Trebuchet MS"/>
              </a:rPr>
              <a:t>It refers to </a:t>
            </a:r>
            <a:r>
              <a:rPr sz="2800" spc="-10" dirty="0">
                <a:latin typeface="Trebuchet MS"/>
                <a:cs typeface="Trebuchet MS"/>
              </a:rPr>
              <a:t>the </a:t>
            </a:r>
            <a:r>
              <a:rPr sz="2800" spc="-5" dirty="0">
                <a:latin typeface="Trebuchet MS"/>
                <a:cs typeface="Trebuchet MS"/>
              </a:rPr>
              <a:t>finance provided to </a:t>
            </a:r>
            <a:r>
              <a:rPr sz="2800" spc="-10" dirty="0">
                <a:latin typeface="Trebuchet MS"/>
                <a:cs typeface="Trebuchet MS"/>
              </a:rPr>
              <a:t>individuals  </a:t>
            </a:r>
            <a:r>
              <a:rPr sz="2800" spc="-5" dirty="0">
                <a:latin typeface="Trebuchet MS"/>
                <a:cs typeface="Trebuchet MS"/>
              </a:rPr>
              <a:t>or groups of individuals including co-operative  </a:t>
            </a:r>
            <a:r>
              <a:rPr sz="2800" spc="-10" dirty="0">
                <a:latin typeface="Trebuchet MS"/>
                <a:cs typeface="Trebuchet MS"/>
              </a:rPr>
              <a:t>societies.</a:t>
            </a:r>
            <a:endParaRPr sz="2800">
              <a:latin typeface="Trebuchet MS"/>
              <a:cs typeface="Trebuchet MS"/>
            </a:endParaRPr>
          </a:p>
          <a:p>
            <a:pPr marL="287020" marR="8255" indent="-274320" algn="just">
              <a:lnSpc>
                <a:spcPts val="2690"/>
              </a:lnSpc>
              <a:spcBef>
                <a:spcPts val="600"/>
              </a:spcBef>
              <a:buClr>
                <a:srgbClr val="B03E9A"/>
              </a:buClr>
              <a:buSzPct val="73214"/>
              <a:buFont typeface="Wingdings"/>
              <a:buChar char=""/>
              <a:tabLst>
                <a:tab pos="393700" algn="l"/>
              </a:tabLst>
            </a:pPr>
            <a:r>
              <a:rPr dirty="0"/>
              <a:t>	</a:t>
            </a:r>
            <a:r>
              <a:rPr sz="2800" spc="-10" dirty="0">
                <a:latin typeface="Trebuchet MS"/>
                <a:cs typeface="Trebuchet MS"/>
              </a:rPr>
              <a:t>Under this </a:t>
            </a:r>
            <a:r>
              <a:rPr sz="2800" spc="-45" dirty="0">
                <a:latin typeface="Trebuchet MS"/>
                <a:cs typeface="Trebuchet MS"/>
              </a:rPr>
              <a:t>category, </a:t>
            </a:r>
            <a:r>
              <a:rPr sz="2800" spc="-10" dirty="0">
                <a:latin typeface="Trebuchet MS"/>
                <a:cs typeface="Trebuchet MS"/>
              </a:rPr>
              <a:t>the </a:t>
            </a:r>
            <a:r>
              <a:rPr sz="2800" spc="-5" dirty="0">
                <a:latin typeface="Trebuchet MS"/>
                <a:cs typeface="Trebuchet MS"/>
              </a:rPr>
              <a:t>following </a:t>
            </a:r>
            <a:r>
              <a:rPr sz="2800" spc="-10" dirty="0">
                <a:latin typeface="Trebuchet MS"/>
                <a:cs typeface="Trebuchet MS"/>
              </a:rPr>
              <a:t>types of  bank finance are </a:t>
            </a:r>
            <a:r>
              <a:rPr sz="2800" spc="-5" dirty="0">
                <a:latin typeface="Trebuchet MS"/>
                <a:cs typeface="Trebuchet MS"/>
              </a:rPr>
              <a:t>included</a:t>
            </a:r>
            <a:r>
              <a:rPr sz="2800" spc="65" dirty="0">
                <a:latin typeface="Trebuchet MS"/>
                <a:cs typeface="Trebuchet MS"/>
              </a:rPr>
              <a:t> </a:t>
            </a:r>
            <a:r>
              <a:rPr sz="2800" spc="-5" dirty="0">
                <a:latin typeface="Trebuchet MS"/>
                <a:cs typeface="Trebuchet MS"/>
              </a:rPr>
              <a:t>:</a:t>
            </a:r>
            <a:endParaRPr sz="2800">
              <a:latin typeface="Trebuchet MS"/>
              <a:cs typeface="Trebuchet MS"/>
            </a:endParaRPr>
          </a:p>
          <a:p>
            <a:pPr marL="287020" marR="5715" indent="-274320" algn="just">
              <a:lnSpc>
                <a:spcPct val="80000"/>
              </a:lnSpc>
              <a:spcBef>
                <a:spcPts val="620"/>
              </a:spcBef>
              <a:buClr>
                <a:srgbClr val="B03E9A"/>
              </a:buClr>
              <a:buSzPct val="73214"/>
              <a:buFont typeface="Wingdings"/>
              <a:buChar char=""/>
              <a:tabLst>
                <a:tab pos="287020" algn="l"/>
              </a:tabLst>
            </a:pPr>
            <a:r>
              <a:rPr sz="2800" spc="-5" dirty="0">
                <a:latin typeface="Trebuchet MS"/>
                <a:cs typeface="Trebuchet MS"/>
              </a:rPr>
              <a:t>Bank finance </a:t>
            </a:r>
            <a:r>
              <a:rPr sz="2800" spc="-10" dirty="0">
                <a:latin typeface="Trebuchet MS"/>
                <a:cs typeface="Trebuchet MS"/>
              </a:rPr>
              <a:t>extended </a:t>
            </a:r>
            <a:r>
              <a:rPr sz="2800" spc="-5" dirty="0">
                <a:latin typeface="Trebuchet MS"/>
                <a:cs typeface="Trebuchet MS"/>
              </a:rPr>
              <a:t>to a person </a:t>
            </a:r>
            <a:r>
              <a:rPr sz="2800" spc="-10" dirty="0">
                <a:latin typeface="Trebuchet MS"/>
                <a:cs typeface="Trebuchet MS"/>
              </a:rPr>
              <a:t>who already  </a:t>
            </a:r>
            <a:r>
              <a:rPr sz="2800" spc="-5" dirty="0">
                <a:latin typeface="Trebuchet MS"/>
                <a:cs typeface="Trebuchet MS"/>
              </a:rPr>
              <a:t>owns a </a:t>
            </a:r>
            <a:r>
              <a:rPr sz="2800" spc="-10" dirty="0">
                <a:latin typeface="Trebuchet MS"/>
                <a:cs typeface="Trebuchet MS"/>
              </a:rPr>
              <a:t>house in </a:t>
            </a:r>
            <a:r>
              <a:rPr sz="2800" spc="-5" dirty="0">
                <a:latin typeface="Trebuchet MS"/>
                <a:cs typeface="Trebuchet MS"/>
              </a:rPr>
              <a:t>town/ village </a:t>
            </a:r>
            <a:r>
              <a:rPr sz="2800" spc="-10" dirty="0">
                <a:latin typeface="Trebuchet MS"/>
                <a:cs typeface="Trebuchet MS"/>
              </a:rPr>
              <a:t>where he  </a:t>
            </a:r>
            <a:r>
              <a:rPr sz="2800" spc="-5" dirty="0">
                <a:latin typeface="Trebuchet MS"/>
                <a:cs typeface="Trebuchet MS"/>
              </a:rPr>
              <a:t>resides, or for buying / </a:t>
            </a:r>
            <a:r>
              <a:rPr sz="2800" spc="-10" dirty="0">
                <a:latin typeface="Trebuchet MS"/>
                <a:cs typeface="Trebuchet MS"/>
              </a:rPr>
              <a:t>constructing </a:t>
            </a:r>
            <a:r>
              <a:rPr sz="2800" spc="-5" dirty="0">
                <a:latin typeface="Trebuchet MS"/>
                <a:cs typeface="Trebuchet MS"/>
              </a:rPr>
              <a:t>a second  </a:t>
            </a:r>
            <a:r>
              <a:rPr sz="2800" spc="-10" dirty="0">
                <a:latin typeface="Trebuchet MS"/>
                <a:cs typeface="Trebuchet MS"/>
              </a:rPr>
              <a:t>house in the </a:t>
            </a:r>
            <a:r>
              <a:rPr sz="2800" spc="-5" dirty="0">
                <a:latin typeface="Trebuchet MS"/>
                <a:cs typeface="Trebuchet MS"/>
              </a:rPr>
              <a:t>same or Other </a:t>
            </a:r>
            <a:r>
              <a:rPr sz="2800" spc="-10" dirty="0">
                <a:latin typeface="Trebuchet MS"/>
                <a:cs typeface="Trebuchet MS"/>
              </a:rPr>
              <a:t>town </a:t>
            </a:r>
            <a:r>
              <a:rPr sz="2800" spc="-5" dirty="0">
                <a:latin typeface="Trebuchet MS"/>
                <a:cs typeface="Trebuchet MS"/>
              </a:rPr>
              <a:t>/ village for  </a:t>
            </a:r>
            <a:r>
              <a:rPr sz="2800" spc="-10" dirty="0">
                <a:latin typeface="Trebuchet MS"/>
                <a:cs typeface="Trebuchet MS"/>
              </a:rPr>
              <a:t>the purpose </a:t>
            </a:r>
            <a:r>
              <a:rPr sz="2800" spc="-5" dirty="0">
                <a:latin typeface="Trebuchet MS"/>
                <a:cs typeface="Trebuchet MS"/>
              </a:rPr>
              <a:t>of self -</a:t>
            </a:r>
            <a:r>
              <a:rPr sz="2800" spc="25" dirty="0">
                <a:latin typeface="Trebuchet MS"/>
                <a:cs typeface="Trebuchet MS"/>
              </a:rPr>
              <a:t> </a:t>
            </a:r>
            <a:r>
              <a:rPr sz="2800" spc="-10" dirty="0">
                <a:latin typeface="Trebuchet MS"/>
                <a:cs typeface="Trebuchet MS"/>
              </a:rPr>
              <a:t>occupation.</a:t>
            </a:r>
            <a:endParaRPr sz="2800">
              <a:latin typeface="Trebuchet MS"/>
              <a:cs typeface="Trebuchet MS"/>
            </a:endParaRPr>
          </a:p>
          <a:p>
            <a:pPr marL="287020" marR="5080" indent="-274320" algn="just">
              <a:lnSpc>
                <a:spcPct val="80000"/>
              </a:lnSpc>
              <a:spcBef>
                <a:spcPts val="600"/>
              </a:spcBef>
              <a:buClr>
                <a:srgbClr val="B03E9A"/>
              </a:buClr>
              <a:buSzPct val="73214"/>
              <a:buFont typeface="Wingdings"/>
              <a:buChar char=""/>
              <a:tabLst>
                <a:tab pos="393700" algn="l"/>
              </a:tabLst>
            </a:pPr>
            <a:r>
              <a:rPr dirty="0"/>
              <a:t>	</a:t>
            </a:r>
            <a:r>
              <a:rPr sz="2800" spc="-5" dirty="0">
                <a:latin typeface="Trebuchet MS"/>
                <a:cs typeface="Trebuchet MS"/>
              </a:rPr>
              <a:t>Bank finance extended for the </a:t>
            </a:r>
            <a:r>
              <a:rPr sz="2800" spc="-10" dirty="0">
                <a:latin typeface="Trebuchet MS"/>
                <a:cs typeface="Trebuchet MS"/>
              </a:rPr>
              <a:t>purchase </a:t>
            </a:r>
            <a:r>
              <a:rPr sz="2800" dirty="0">
                <a:latin typeface="Trebuchet MS"/>
                <a:cs typeface="Trebuchet MS"/>
              </a:rPr>
              <a:t>of </a:t>
            </a:r>
            <a:r>
              <a:rPr sz="2800" spc="-5" dirty="0">
                <a:latin typeface="Trebuchet MS"/>
                <a:cs typeface="Trebuchet MS"/>
              </a:rPr>
              <a:t>a  </a:t>
            </a:r>
            <a:r>
              <a:rPr sz="2800" spc="-10" dirty="0">
                <a:latin typeface="Trebuchet MS"/>
                <a:cs typeface="Trebuchet MS"/>
              </a:rPr>
              <a:t>house </a:t>
            </a:r>
            <a:r>
              <a:rPr sz="2800" spc="-5" dirty="0">
                <a:latin typeface="Trebuchet MS"/>
                <a:cs typeface="Trebuchet MS"/>
              </a:rPr>
              <a:t>by a borrower </a:t>
            </a:r>
            <a:r>
              <a:rPr sz="2800" spc="-10" dirty="0">
                <a:latin typeface="Trebuchet MS"/>
                <a:cs typeface="Trebuchet MS"/>
              </a:rPr>
              <a:t>who </a:t>
            </a:r>
            <a:r>
              <a:rPr sz="2800" spc="-5" dirty="0">
                <a:latin typeface="Trebuchet MS"/>
                <a:cs typeface="Trebuchet MS"/>
              </a:rPr>
              <a:t>proposes to let </a:t>
            </a:r>
            <a:r>
              <a:rPr sz="2800" spc="-10" dirty="0">
                <a:latin typeface="Trebuchet MS"/>
                <a:cs typeface="Trebuchet MS"/>
              </a:rPr>
              <a:t>it </a:t>
            </a:r>
            <a:r>
              <a:rPr sz="2800" spc="-5" dirty="0">
                <a:latin typeface="Trebuchet MS"/>
                <a:cs typeface="Trebuchet MS"/>
              </a:rPr>
              <a:t>out  on rental basis on </a:t>
            </a:r>
            <a:r>
              <a:rPr sz="2800" spc="-10" dirty="0">
                <a:latin typeface="Trebuchet MS"/>
                <a:cs typeface="Trebuchet MS"/>
              </a:rPr>
              <a:t>account </a:t>
            </a:r>
            <a:r>
              <a:rPr sz="2800" spc="-5" dirty="0">
                <a:latin typeface="Trebuchet MS"/>
                <a:cs typeface="Trebuchet MS"/>
              </a:rPr>
              <a:t>of his posting outside  </a:t>
            </a:r>
            <a:r>
              <a:rPr sz="2800" spc="-10" dirty="0">
                <a:latin typeface="Trebuchet MS"/>
                <a:cs typeface="Trebuchet MS"/>
              </a:rPr>
              <a:t>the </a:t>
            </a:r>
            <a:r>
              <a:rPr sz="2800" spc="-5" dirty="0">
                <a:latin typeface="Trebuchet MS"/>
                <a:cs typeface="Trebuchet MS"/>
              </a:rPr>
              <a:t>headquarters or </a:t>
            </a:r>
            <a:r>
              <a:rPr sz="2800" spc="-10" dirty="0">
                <a:latin typeface="Trebuchet MS"/>
                <a:cs typeface="Trebuchet MS"/>
              </a:rPr>
              <a:t>because </a:t>
            </a:r>
            <a:r>
              <a:rPr sz="2800" spc="-5" dirty="0">
                <a:latin typeface="Trebuchet MS"/>
                <a:cs typeface="Trebuchet MS"/>
              </a:rPr>
              <a:t>he </a:t>
            </a:r>
            <a:r>
              <a:rPr sz="2800" spc="-10" dirty="0">
                <a:latin typeface="Trebuchet MS"/>
                <a:cs typeface="Trebuchet MS"/>
              </a:rPr>
              <a:t>has </a:t>
            </a:r>
            <a:r>
              <a:rPr sz="2800" spc="-5" dirty="0">
                <a:latin typeface="Trebuchet MS"/>
                <a:cs typeface="Trebuchet MS"/>
              </a:rPr>
              <a:t>been  </a:t>
            </a:r>
            <a:r>
              <a:rPr sz="2800" spc="-10" dirty="0">
                <a:latin typeface="Trebuchet MS"/>
                <a:cs typeface="Trebuchet MS"/>
              </a:rPr>
              <a:t>provided accommodation </a:t>
            </a:r>
            <a:r>
              <a:rPr sz="2800" spc="-5" dirty="0">
                <a:latin typeface="Trebuchet MS"/>
                <a:cs typeface="Trebuchet MS"/>
              </a:rPr>
              <a:t>by his</a:t>
            </a:r>
            <a:r>
              <a:rPr sz="2800" spc="75" dirty="0">
                <a:latin typeface="Trebuchet MS"/>
                <a:cs typeface="Trebuchet MS"/>
              </a:rPr>
              <a:t> </a:t>
            </a:r>
            <a:r>
              <a:rPr sz="2800" spc="-50" dirty="0">
                <a:latin typeface="Trebuchet MS"/>
                <a:cs typeface="Trebuchet MS"/>
              </a:rPr>
              <a:t>employer.</a:t>
            </a:r>
            <a:endParaRPr sz="2800">
              <a:latin typeface="Trebuchet MS"/>
              <a:cs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28142" y="1025016"/>
            <a:ext cx="2935147" cy="33845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257041" y="1294257"/>
            <a:ext cx="68707" cy="68960"/>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144901" y="1294257"/>
            <a:ext cx="68833" cy="6896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391408" y="1290447"/>
            <a:ext cx="72770" cy="72770"/>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3032886" y="1294257"/>
            <a:ext cx="68706" cy="68960"/>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2798826" y="1075436"/>
            <a:ext cx="150113" cy="232155"/>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864819" y="1074800"/>
            <a:ext cx="175247" cy="238633"/>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2459989" y="1030858"/>
            <a:ext cx="271145" cy="327025"/>
          </a:xfrm>
          <a:custGeom>
            <a:avLst/>
            <a:gdLst/>
            <a:ahLst/>
            <a:cxnLst/>
            <a:rect l="l" t="t" r="r" b="b"/>
            <a:pathLst>
              <a:path w="271144" h="327025">
                <a:moveTo>
                  <a:pt x="60198" y="0"/>
                </a:moveTo>
                <a:lnTo>
                  <a:pt x="270764" y="0"/>
                </a:lnTo>
                <a:lnTo>
                  <a:pt x="261112" y="50926"/>
                </a:lnTo>
                <a:lnTo>
                  <a:pt x="110490" y="50926"/>
                </a:lnTo>
                <a:lnTo>
                  <a:pt x="96901" y="126111"/>
                </a:lnTo>
                <a:lnTo>
                  <a:pt x="204978" y="126111"/>
                </a:lnTo>
                <a:lnTo>
                  <a:pt x="195707" y="174751"/>
                </a:lnTo>
                <a:lnTo>
                  <a:pt x="87757" y="174751"/>
                </a:lnTo>
                <a:lnTo>
                  <a:pt x="69468" y="276098"/>
                </a:lnTo>
                <a:lnTo>
                  <a:pt x="217678" y="276098"/>
                </a:lnTo>
                <a:lnTo>
                  <a:pt x="208026" y="327025"/>
                </a:lnTo>
                <a:lnTo>
                  <a:pt x="0" y="327025"/>
                </a:lnTo>
                <a:lnTo>
                  <a:pt x="60198" y="0"/>
                </a:lnTo>
                <a:close/>
              </a:path>
            </a:pathLst>
          </a:custGeom>
          <a:ln w="3175">
            <a:solidFill>
              <a:srgbClr val="58134A"/>
            </a:solidFill>
          </a:ln>
        </p:spPr>
        <p:txBody>
          <a:bodyPr wrap="square" lIns="0" tIns="0" rIns="0" bIns="0" rtlCol="0"/>
          <a:lstStyle/>
          <a:p>
            <a:endParaRPr/>
          </a:p>
        </p:txBody>
      </p:sp>
      <p:sp>
        <p:nvSpPr>
          <p:cNvPr id="10" name="object 10"/>
          <p:cNvSpPr/>
          <p:nvPr/>
        </p:nvSpPr>
        <p:spPr>
          <a:xfrm>
            <a:off x="2176272" y="1030858"/>
            <a:ext cx="286385" cy="332740"/>
          </a:xfrm>
          <a:custGeom>
            <a:avLst/>
            <a:gdLst/>
            <a:ahLst/>
            <a:cxnLst/>
            <a:rect l="l" t="t" r="r" b="b"/>
            <a:pathLst>
              <a:path w="286385" h="332740">
                <a:moveTo>
                  <a:pt x="43560" y="0"/>
                </a:moveTo>
                <a:lnTo>
                  <a:pt x="103377" y="0"/>
                </a:lnTo>
                <a:lnTo>
                  <a:pt x="61594" y="222757"/>
                </a:lnTo>
                <a:lnTo>
                  <a:pt x="60959" y="226821"/>
                </a:lnTo>
                <a:lnTo>
                  <a:pt x="60578" y="231012"/>
                </a:lnTo>
                <a:lnTo>
                  <a:pt x="60578" y="235457"/>
                </a:lnTo>
                <a:lnTo>
                  <a:pt x="81569" y="274935"/>
                </a:lnTo>
                <a:lnTo>
                  <a:pt x="111251" y="281686"/>
                </a:lnTo>
                <a:lnTo>
                  <a:pt x="125567" y="280664"/>
                </a:lnTo>
                <a:lnTo>
                  <a:pt x="161035" y="265429"/>
                </a:lnTo>
                <a:lnTo>
                  <a:pt x="182610" y="233515"/>
                </a:lnTo>
                <a:lnTo>
                  <a:pt x="227075" y="0"/>
                </a:lnTo>
                <a:lnTo>
                  <a:pt x="286003" y="0"/>
                </a:lnTo>
                <a:lnTo>
                  <a:pt x="244220" y="226313"/>
                </a:lnTo>
                <a:lnTo>
                  <a:pt x="227837" y="271160"/>
                </a:lnTo>
                <a:lnTo>
                  <a:pt x="197357" y="304673"/>
                </a:lnTo>
                <a:lnTo>
                  <a:pt x="155368" y="325643"/>
                </a:lnTo>
                <a:lnTo>
                  <a:pt x="104520" y="332613"/>
                </a:lnTo>
                <a:lnTo>
                  <a:pt x="82466" y="331229"/>
                </a:lnTo>
                <a:lnTo>
                  <a:pt x="44834" y="320129"/>
                </a:lnTo>
                <a:lnTo>
                  <a:pt x="7318" y="283972"/>
                </a:lnTo>
                <a:lnTo>
                  <a:pt x="0" y="249174"/>
                </a:lnTo>
                <a:lnTo>
                  <a:pt x="164" y="243099"/>
                </a:lnTo>
                <a:lnTo>
                  <a:pt x="650" y="236870"/>
                </a:lnTo>
                <a:lnTo>
                  <a:pt x="1446" y="230475"/>
                </a:lnTo>
                <a:lnTo>
                  <a:pt x="2539" y="223900"/>
                </a:lnTo>
                <a:lnTo>
                  <a:pt x="43560" y="0"/>
                </a:lnTo>
                <a:close/>
              </a:path>
            </a:pathLst>
          </a:custGeom>
          <a:ln w="3175">
            <a:solidFill>
              <a:srgbClr val="58134A"/>
            </a:solidFill>
          </a:ln>
        </p:spPr>
        <p:txBody>
          <a:bodyPr wrap="square" lIns="0" tIns="0" rIns="0" bIns="0" rtlCol="0"/>
          <a:lstStyle/>
          <a:p>
            <a:endParaRPr/>
          </a:p>
        </p:txBody>
      </p:sp>
      <p:sp>
        <p:nvSpPr>
          <p:cNvPr id="11" name="object 11"/>
          <p:cNvSpPr/>
          <p:nvPr/>
        </p:nvSpPr>
        <p:spPr>
          <a:xfrm>
            <a:off x="1858645" y="1030858"/>
            <a:ext cx="297815" cy="331470"/>
          </a:xfrm>
          <a:custGeom>
            <a:avLst/>
            <a:gdLst/>
            <a:ahLst/>
            <a:cxnLst/>
            <a:rect l="l" t="t" r="r" b="b"/>
            <a:pathLst>
              <a:path w="297814" h="331469">
                <a:moveTo>
                  <a:pt x="60071" y="0"/>
                </a:moveTo>
                <a:lnTo>
                  <a:pt x="86868" y="0"/>
                </a:lnTo>
                <a:lnTo>
                  <a:pt x="204978" y="202691"/>
                </a:lnTo>
                <a:lnTo>
                  <a:pt x="240537" y="0"/>
                </a:lnTo>
                <a:lnTo>
                  <a:pt x="297815" y="0"/>
                </a:lnTo>
                <a:lnTo>
                  <a:pt x="236855" y="331469"/>
                </a:lnTo>
                <a:lnTo>
                  <a:pt x="214375" y="331469"/>
                </a:lnTo>
                <a:lnTo>
                  <a:pt x="93853" y="120141"/>
                </a:lnTo>
                <a:lnTo>
                  <a:pt x="57657" y="327025"/>
                </a:lnTo>
                <a:lnTo>
                  <a:pt x="0" y="327025"/>
                </a:lnTo>
                <a:lnTo>
                  <a:pt x="60071" y="0"/>
                </a:lnTo>
                <a:close/>
              </a:path>
            </a:pathLst>
          </a:custGeom>
          <a:ln w="3175">
            <a:solidFill>
              <a:srgbClr val="58134A"/>
            </a:solidFill>
          </a:ln>
        </p:spPr>
        <p:txBody>
          <a:bodyPr wrap="square" lIns="0" tIns="0" rIns="0" bIns="0" rtlCol="0"/>
          <a:lstStyle/>
          <a:p>
            <a:endParaRPr/>
          </a:p>
        </p:txBody>
      </p:sp>
      <p:sp>
        <p:nvSpPr>
          <p:cNvPr id="12" name="object 12"/>
          <p:cNvSpPr/>
          <p:nvPr/>
        </p:nvSpPr>
        <p:spPr>
          <a:xfrm>
            <a:off x="1735835" y="1030858"/>
            <a:ext cx="118745" cy="327025"/>
          </a:xfrm>
          <a:custGeom>
            <a:avLst/>
            <a:gdLst/>
            <a:ahLst/>
            <a:cxnLst/>
            <a:rect l="l" t="t" r="r" b="b"/>
            <a:pathLst>
              <a:path w="118744" h="327025">
                <a:moveTo>
                  <a:pt x="59943" y="0"/>
                </a:moveTo>
                <a:lnTo>
                  <a:pt x="118490" y="0"/>
                </a:lnTo>
                <a:lnTo>
                  <a:pt x="58165" y="327025"/>
                </a:lnTo>
                <a:lnTo>
                  <a:pt x="0" y="327025"/>
                </a:lnTo>
                <a:lnTo>
                  <a:pt x="59943" y="0"/>
                </a:lnTo>
                <a:close/>
              </a:path>
            </a:pathLst>
          </a:custGeom>
          <a:ln w="3175">
            <a:solidFill>
              <a:srgbClr val="58134A"/>
            </a:solidFill>
          </a:ln>
        </p:spPr>
        <p:txBody>
          <a:bodyPr wrap="square" lIns="0" tIns="0" rIns="0" bIns="0" rtlCol="0"/>
          <a:lstStyle/>
          <a:p>
            <a:endParaRPr/>
          </a:p>
        </p:txBody>
      </p:sp>
      <p:sp>
        <p:nvSpPr>
          <p:cNvPr id="13" name="object 13"/>
          <p:cNvSpPr/>
          <p:nvPr/>
        </p:nvSpPr>
        <p:spPr>
          <a:xfrm>
            <a:off x="1451355" y="1030858"/>
            <a:ext cx="275590" cy="327025"/>
          </a:xfrm>
          <a:custGeom>
            <a:avLst/>
            <a:gdLst/>
            <a:ahLst/>
            <a:cxnLst/>
            <a:rect l="l" t="t" r="r" b="b"/>
            <a:pathLst>
              <a:path w="275589" h="327025">
                <a:moveTo>
                  <a:pt x="9271" y="0"/>
                </a:moveTo>
                <a:lnTo>
                  <a:pt x="275463" y="0"/>
                </a:lnTo>
                <a:lnTo>
                  <a:pt x="265811" y="50926"/>
                </a:lnTo>
                <a:lnTo>
                  <a:pt x="162687" y="50926"/>
                </a:lnTo>
                <a:lnTo>
                  <a:pt x="112268" y="327025"/>
                </a:lnTo>
                <a:lnTo>
                  <a:pt x="53466" y="327025"/>
                </a:lnTo>
                <a:lnTo>
                  <a:pt x="104012" y="50926"/>
                </a:lnTo>
                <a:lnTo>
                  <a:pt x="0" y="50926"/>
                </a:lnTo>
                <a:lnTo>
                  <a:pt x="9271" y="0"/>
                </a:lnTo>
                <a:close/>
              </a:path>
            </a:pathLst>
          </a:custGeom>
          <a:ln w="3175">
            <a:solidFill>
              <a:srgbClr val="58134A"/>
            </a:solidFill>
          </a:ln>
        </p:spPr>
        <p:txBody>
          <a:bodyPr wrap="square" lIns="0" tIns="0" rIns="0" bIns="0" rtlCol="0"/>
          <a:lstStyle/>
          <a:p>
            <a:endParaRPr/>
          </a:p>
        </p:txBody>
      </p:sp>
      <p:sp>
        <p:nvSpPr>
          <p:cNvPr id="14" name="object 14"/>
          <p:cNvSpPr/>
          <p:nvPr/>
        </p:nvSpPr>
        <p:spPr>
          <a:xfrm>
            <a:off x="1116507" y="1030858"/>
            <a:ext cx="297815" cy="331470"/>
          </a:xfrm>
          <a:custGeom>
            <a:avLst/>
            <a:gdLst/>
            <a:ahLst/>
            <a:cxnLst/>
            <a:rect l="l" t="t" r="r" b="b"/>
            <a:pathLst>
              <a:path w="297815" h="331469">
                <a:moveTo>
                  <a:pt x="60058" y="0"/>
                </a:moveTo>
                <a:lnTo>
                  <a:pt x="86842" y="0"/>
                </a:lnTo>
                <a:lnTo>
                  <a:pt x="204927" y="202691"/>
                </a:lnTo>
                <a:lnTo>
                  <a:pt x="240487" y="0"/>
                </a:lnTo>
                <a:lnTo>
                  <a:pt x="297764" y="0"/>
                </a:lnTo>
                <a:lnTo>
                  <a:pt x="236804" y="331469"/>
                </a:lnTo>
                <a:lnTo>
                  <a:pt x="214325" y="331469"/>
                </a:lnTo>
                <a:lnTo>
                  <a:pt x="93764" y="120141"/>
                </a:lnTo>
                <a:lnTo>
                  <a:pt x="57594" y="327025"/>
                </a:lnTo>
                <a:lnTo>
                  <a:pt x="0" y="327025"/>
                </a:lnTo>
                <a:lnTo>
                  <a:pt x="60058" y="0"/>
                </a:lnTo>
                <a:close/>
              </a:path>
            </a:pathLst>
          </a:custGeom>
          <a:ln w="3175">
            <a:solidFill>
              <a:srgbClr val="58134A"/>
            </a:solidFill>
          </a:ln>
        </p:spPr>
        <p:txBody>
          <a:bodyPr wrap="square" lIns="0" tIns="0" rIns="0" bIns="0" rtlCol="0"/>
          <a:lstStyle/>
          <a:p>
            <a:endParaRPr/>
          </a:p>
        </p:txBody>
      </p:sp>
      <p:sp>
        <p:nvSpPr>
          <p:cNvPr id="15" name="object 15"/>
          <p:cNvSpPr/>
          <p:nvPr/>
        </p:nvSpPr>
        <p:spPr>
          <a:xfrm>
            <a:off x="2731516" y="1025652"/>
            <a:ext cx="277495" cy="332740"/>
          </a:xfrm>
          <a:custGeom>
            <a:avLst/>
            <a:gdLst/>
            <a:ahLst/>
            <a:cxnLst/>
            <a:rect l="l" t="t" r="r" b="b"/>
            <a:pathLst>
              <a:path w="277494" h="332740">
                <a:moveTo>
                  <a:pt x="120776" y="0"/>
                </a:moveTo>
                <a:lnTo>
                  <a:pt x="187039" y="8556"/>
                </a:lnTo>
                <a:lnTo>
                  <a:pt x="236346" y="34162"/>
                </a:lnTo>
                <a:lnTo>
                  <a:pt x="267033" y="76009"/>
                </a:lnTo>
                <a:lnTo>
                  <a:pt x="277240" y="133096"/>
                </a:lnTo>
                <a:lnTo>
                  <a:pt x="273859" y="176242"/>
                </a:lnTo>
                <a:lnTo>
                  <a:pt x="263715" y="214804"/>
                </a:lnTo>
                <a:lnTo>
                  <a:pt x="223138" y="278130"/>
                </a:lnTo>
                <a:lnTo>
                  <a:pt x="160115" y="318706"/>
                </a:lnTo>
                <a:lnTo>
                  <a:pt x="121804" y="328850"/>
                </a:lnTo>
                <a:lnTo>
                  <a:pt x="78993" y="332232"/>
                </a:lnTo>
                <a:lnTo>
                  <a:pt x="0" y="332232"/>
                </a:lnTo>
                <a:lnTo>
                  <a:pt x="59562" y="5842"/>
                </a:lnTo>
                <a:lnTo>
                  <a:pt x="106229" y="377"/>
                </a:lnTo>
                <a:lnTo>
                  <a:pt x="120776" y="0"/>
                </a:lnTo>
                <a:close/>
              </a:path>
            </a:pathLst>
          </a:custGeom>
          <a:ln w="3175">
            <a:solidFill>
              <a:srgbClr val="58134A"/>
            </a:solidFill>
          </a:ln>
        </p:spPr>
        <p:txBody>
          <a:bodyPr wrap="square" lIns="0" tIns="0" rIns="0" bIns="0" rtlCol="0"/>
          <a:lstStyle/>
          <a:p>
            <a:endParaRPr/>
          </a:p>
        </p:txBody>
      </p:sp>
      <p:sp>
        <p:nvSpPr>
          <p:cNvPr id="16" name="object 16"/>
          <p:cNvSpPr/>
          <p:nvPr/>
        </p:nvSpPr>
        <p:spPr>
          <a:xfrm>
            <a:off x="528142" y="1025271"/>
            <a:ext cx="251460" cy="338455"/>
          </a:xfrm>
          <a:custGeom>
            <a:avLst/>
            <a:gdLst/>
            <a:ahLst/>
            <a:cxnLst/>
            <a:rect l="l" t="t" r="r" b="b"/>
            <a:pathLst>
              <a:path w="251459" h="338455">
                <a:moveTo>
                  <a:pt x="181051" y="0"/>
                </a:moveTo>
                <a:lnTo>
                  <a:pt x="200248" y="809"/>
                </a:lnTo>
                <a:lnTo>
                  <a:pt x="218332" y="3238"/>
                </a:lnTo>
                <a:lnTo>
                  <a:pt x="235300" y="7286"/>
                </a:lnTo>
                <a:lnTo>
                  <a:pt x="251155" y="12953"/>
                </a:lnTo>
                <a:lnTo>
                  <a:pt x="234861" y="68579"/>
                </a:lnTo>
                <a:lnTo>
                  <a:pt x="221785" y="60652"/>
                </a:lnTo>
                <a:lnTo>
                  <a:pt x="208011" y="54975"/>
                </a:lnTo>
                <a:lnTo>
                  <a:pt x="193539" y="51560"/>
                </a:lnTo>
                <a:lnTo>
                  <a:pt x="178371" y="50418"/>
                </a:lnTo>
                <a:lnTo>
                  <a:pt x="154273" y="53417"/>
                </a:lnTo>
                <a:lnTo>
                  <a:pt x="112140" y="77368"/>
                </a:lnTo>
                <a:lnTo>
                  <a:pt x="79207" y="122924"/>
                </a:lnTo>
                <a:lnTo>
                  <a:pt x="62185" y="175986"/>
                </a:lnTo>
                <a:lnTo>
                  <a:pt x="60058" y="204469"/>
                </a:lnTo>
                <a:lnTo>
                  <a:pt x="61215" y="222378"/>
                </a:lnTo>
                <a:lnTo>
                  <a:pt x="78587" y="264794"/>
                </a:lnTo>
                <a:lnTo>
                  <a:pt x="114538" y="285869"/>
                </a:lnTo>
                <a:lnTo>
                  <a:pt x="130149" y="287274"/>
                </a:lnTo>
                <a:lnTo>
                  <a:pt x="154445" y="285533"/>
                </a:lnTo>
                <a:lnTo>
                  <a:pt x="175975" y="280304"/>
                </a:lnTo>
                <a:lnTo>
                  <a:pt x="194741" y="271575"/>
                </a:lnTo>
                <a:lnTo>
                  <a:pt x="210743" y="259333"/>
                </a:lnTo>
                <a:lnTo>
                  <a:pt x="209626" y="310514"/>
                </a:lnTo>
                <a:lnTo>
                  <a:pt x="192033" y="322609"/>
                </a:lnTo>
                <a:lnTo>
                  <a:pt x="170953" y="331263"/>
                </a:lnTo>
                <a:lnTo>
                  <a:pt x="146384" y="336464"/>
                </a:lnTo>
                <a:lnTo>
                  <a:pt x="118325" y="338200"/>
                </a:lnTo>
                <a:lnTo>
                  <a:pt x="93044" y="336012"/>
                </a:lnTo>
                <a:lnTo>
                  <a:pt x="50181" y="318537"/>
                </a:lnTo>
                <a:lnTo>
                  <a:pt x="18339" y="284462"/>
                </a:lnTo>
                <a:lnTo>
                  <a:pt x="2038" y="239071"/>
                </a:lnTo>
                <a:lnTo>
                  <a:pt x="0" y="212470"/>
                </a:lnTo>
                <a:lnTo>
                  <a:pt x="3133" y="169225"/>
                </a:lnTo>
                <a:lnTo>
                  <a:pt x="12533" y="129587"/>
                </a:lnTo>
                <a:lnTo>
                  <a:pt x="28198" y="93545"/>
                </a:lnTo>
                <a:lnTo>
                  <a:pt x="50126" y="61087"/>
                </a:lnTo>
                <a:lnTo>
                  <a:pt x="107911" y="15255"/>
                </a:lnTo>
                <a:lnTo>
                  <a:pt x="142563" y="3811"/>
                </a:lnTo>
                <a:lnTo>
                  <a:pt x="181051" y="0"/>
                </a:lnTo>
                <a:close/>
              </a:path>
            </a:pathLst>
          </a:custGeom>
          <a:ln w="3175">
            <a:solidFill>
              <a:srgbClr val="58134A"/>
            </a:solidFill>
          </a:ln>
        </p:spPr>
        <p:txBody>
          <a:bodyPr wrap="square" lIns="0" tIns="0" rIns="0" bIns="0" rtlCol="0"/>
          <a:lstStyle/>
          <a:p>
            <a:endParaRPr/>
          </a:p>
        </p:txBody>
      </p:sp>
      <p:sp>
        <p:nvSpPr>
          <p:cNvPr id="17" name="object 17"/>
          <p:cNvSpPr/>
          <p:nvPr/>
        </p:nvSpPr>
        <p:spPr>
          <a:xfrm>
            <a:off x="805433" y="1025016"/>
            <a:ext cx="294005" cy="338455"/>
          </a:xfrm>
          <a:custGeom>
            <a:avLst/>
            <a:gdLst/>
            <a:ahLst/>
            <a:cxnLst/>
            <a:rect l="l" t="t" r="r" b="b"/>
            <a:pathLst>
              <a:path w="294005" h="338455">
                <a:moveTo>
                  <a:pt x="171678" y="0"/>
                </a:moveTo>
                <a:lnTo>
                  <a:pt x="223637" y="7794"/>
                </a:lnTo>
                <a:lnTo>
                  <a:pt x="262089" y="31115"/>
                </a:lnTo>
                <a:lnTo>
                  <a:pt x="285864" y="69246"/>
                </a:lnTo>
                <a:lnTo>
                  <a:pt x="293789" y="121285"/>
                </a:lnTo>
                <a:lnTo>
                  <a:pt x="290748" y="167312"/>
                </a:lnTo>
                <a:lnTo>
                  <a:pt x="281624" y="208803"/>
                </a:lnTo>
                <a:lnTo>
                  <a:pt x="266416" y="245746"/>
                </a:lnTo>
                <a:lnTo>
                  <a:pt x="245122" y="278130"/>
                </a:lnTo>
                <a:lnTo>
                  <a:pt x="187467" y="323389"/>
                </a:lnTo>
                <a:lnTo>
                  <a:pt x="111848" y="338455"/>
                </a:lnTo>
                <a:lnTo>
                  <a:pt x="87312" y="336266"/>
                </a:lnTo>
                <a:lnTo>
                  <a:pt x="46401" y="318791"/>
                </a:lnTo>
                <a:lnTo>
                  <a:pt x="16887" y="284620"/>
                </a:lnTo>
                <a:lnTo>
                  <a:pt x="1876" y="238468"/>
                </a:lnTo>
                <a:lnTo>
                  <a:pt x="0" y="211200"/>
                </a:lnTo>
                <a:lnTo>
                  <a:pt x="2978" y="169150"/>
                </a:lnTo>
                <a:lnTo>
                  <a:pt x="11915" y="130254"/>
                </a:lnTo>
                <a:lnTo>
                  <a:pt x="26810" y="94525"/>
                </a:lnTo>
                <a:lnTo>
                  <a:pt x="47663" y="61975"/>
                </a:lnTo>
                <a:lnTo>
                  <a:pt x="102498" y="15509"/>
                </a:lnTo>
                <a:lnTo>
                  <a:pt x="171678" y="0"/>
                </a:lnTo>
                <a:close/>
              </a:path>
            </a:pathLst>
          </a:custGeom>
          <a:ln w="3175">
            <a:solidFill>
              <a:srgbClr val="58134A"/>
            </a:solidFill>
          </a:ln>
        </p:spPr>
        <p:txBody>
          <a:bodyPr wrap="square" lIns="0" tIns="0" rIns="0" bIns="0" rtlCol="0"/>
          <a:lstStyle/>
          <a:p>
            <a:endParaRPr/>
          </a:p>
        </p:txBody>
      </p:sp>
      <p:sp>
        <p:nvSpPr>
          <p:cNvPr id="18" name="object 18"/>
          <p:cNvSpPr txBox="1"/>
          <p:nvPr/>
        </p:nvSpPr>
        <p:spPr>
          <a:xfrm>
            <a:off x="78739" y="1632330"/>
            <a:ext cx="7920990" cy="3942715"/>
          </a:xfrm>
          <a:prstGeom prst="rect">
            <a:avLst/>
          </a:prstGeom>
        </p:spPr>
        <p:txBody>
          <a:bodyPr vert="horz" wrap="square" lIns="0" tIns="12065" rIns="0" bIns="0" rtlCol="0">
            <a:spAutoFit/>
          </a:bodyPr>
          <a:lstStyle/>
          <a:p>
            <a:pPr marL="287020" marR="5080" indent="-274320" algn="just">
              <a:lnSpc>
                <a:spcPct val="100000"/>
              </a:lnSpc>
              <a:spcBef>
                <a:spcPts val="95"/>
              </a:spcBef>
              <a:buClr>
                <a:srgbClr val="B03E9A"/>
              </a:buClr>
              <a:buSzPct val="73214"/>
              <a:buFont typeface="Wingdings"/>
              <a:buChar char=""/>
              <a:tabLst>
                <a:tab pos="287020" algn="l"/>
              </a:tabLst>
            </a:pPr>
            <a:r>
              <a:rPr sz="2800" spc="-5" dirty="0">
                <a:latin typeface="Trebuchet MS"/>
                <a:cs typeface="Trebuchet MS"/>
              </a:rPr>
              <a:t>Bank finance </a:t>
            </a:r>
            <a:r>
              <a:rPr sz="2800" spc="-10" dirty="0">
                <a:latin typeface="Trebuchet MS"/>
                <a:cs typeface="Trebuchet MS"/>
              </a:rPr>
              <a:t>extended </a:t>
            </a:r>
            <a:r>
              <a:rPr sz="2800" spc="-5" dirty="0">
                <a:latin typeface="Trebuchet MS"/>
                <a:cs typeface="Trebuchet MS"/>
              </a:rPr>
              <a:t>to a person </a:t>
            </a:r>
            <a:r>
              <a:rPr sz="2800" spc="-10" dirty="0">
                <a:latin typeface="Trebuchet MS"/>
                <a:cs typeface="Trebuchet MS"/>
              </a:rPr>
              <a:t>who  </a:t>
            </a:r>
            <a:r>
              <a:rPr sz="2800" spc="-5" dirty="0">
                <a:latin typeface="Trebuchet MS"/>
                <a:cs typeface="Trebuchet MS"/>
              </a:rPr>
              <a:t>proposes to </a:t>
            </a:r>
            <a:r>
              <a:rPr sz="2800" spc="-10" dirty="0">
                <a:latin typeface="Trebuchet MS"/>
                <a:cs typeface="Trebuchet MS"/>
              </a:rPr>
              <a:t>buy </a:t>
            </a:r>
            <a:r>
              <a:rPr sz="2800" spc="-5" dirty="0">
                <a:latin typeface="Trebuchet MS"/>
                <a:cs typeface="Trebuchet MS"/>
              </a:rPr>
              <a:t>an old </a:t>
            </a:r>
            <a:r>
              <a:rPr sz="2800" spc="-10" dirty="0">
                <a:latin typeface="Trebuchet MS"/>
                <a:cs typeface="Trebuchet MS"/>
              </a:rPr>
              <a:t>house where </a:t>
            </a:r>
            <a:r>
              <a:rPr sz="2800" dirty="0">
                <a:latin typeface="Trebuchet MS"/>
                <a:cs typeface="Trebuchet MS"/>
              </a:rPr>
              <a:t>he </a:t>
            </a:r>
            <a:r>
              <a:rPr sz="2800" spc="-15" dirty="0">
                <a:latin typeface="Trebuchet MS"/>
                <a:cs typeface="Trebuchet MS"/>
              </a:rPr>
              <a:t>is  </a:t>
            </a:r>
            <a:r>
              <a:rPr sz="2800" spc="-10" dirty="0">
                <a:latin typeface="Trebuchet MS"/>
                <a:cs typeface="Trebuchet MS"/>
              </a:rPr>
              <a:t>presently </a:t>
            </a:r>
            <a:r>
              <a:rPr sz="2800" spc="-5" dirty="0">
                <a:latin typeface="Trebuchet MS"/>
                <a:cs typeface="Trebuchet MS"/>
              </a:rPr>
              <a:t>residing as a</a:t>
            </a:r>
            <a:r>
              <a:rPr sz="2800" spc="40" dirty="0">
                <a:latin typeface="Trebuchet MS"/>
                <a:cs typeface="Trebuchet MS"/>
              </a:rPr>
              <a:t> </a:t>
            </a:r>
            <a:r>
              <a:rPr sz="2800" spc="-10" dirty="0">
                <a:latin typeface="Trebuchet MS"/>
                <a:cs typeface="Trebuchet MS"/>
              </a:rPr>
              <a:t>tenant.</a:t>
            </a:r>
            <a:endParaRPr sz="2800">
              <a:latin typeface="Trebuchet MS"/>
              <a:cs typeface="Trebuchet MS"/>
            </a:endParaRPr>
          </a:p>
          <a:p>
            <a:pPr marL="287020" marR="5080" indent="-274320" algn="just">
              <a:lnSpc>
                <a:spcPct val="100000"/>
              </a:lnSpc>
              <a:spcBef>
                <a:spcPts val="600"/>
              </a:spcBef>
              <a:buClr>
                <a:srgbClr val="B03E9A"/>
              </a:buClr>
              <a:buSzPct val="73214"/>
              <a:buFont typeface="Wingdings"/>
              <a:buChar char=""/>
              <a:tabLst>
                <a:tab pos="287020" algn="l"/>
              </a:tabLst>
            </a:pPr>
            <a:r>
              <a:rPr sz="2800" spc="-5" dirty="0">
                <a:latin typeface="Trebuchet MS"/>
                <a:cs typeface="Trebuchet MS"/>
              </a:rPr>
              <a:t>Bank finance granted only for </a:t>
            </a:r>
            <a:r>
              <a:rPr sz="2800" spc="-10" dirty="0">
                <a:latin typeface="Trebuchet MS"/>
                <a:cs typeface="Trebuchet MS"/>
              </a:rPr>
              <a:t>purchase </a:t>
            </a:r>
            <a:r>
              <a:rPr sz="2800" dirty="0">
                <a:latin typeface="Trebuchet MS"/>
                <a:cs typeface="Trebuchet MS"/>
              </a:rPr>
              <a:t>of </a:t>
            </a:r>
            <a:r>
              <a:rPr sz="2800" spc="-5" dirty="0">
                <a:latin typeface="Trebuchet MS"/>
                <a:cs typeface="Trebuchet MS"/>
              </a:rPr>
              <a:t>a  </a:t>
            </a:r>
            <a:r>
              <a:rPr sz="2800" spc="-10" dirty="0">
                <a:latin typeface="Trebuchet MS"/>
                <a:cs typeface="Trebuchet MS"/>
              </a:rPr>
              <a:t>plot, </a:t>
            </a:r>
            <a:r>
              <a:rPr sz="2800" spc="-5" dirty="0">
                <a:latin typeface="Trebuchet MS"/>
                <a:cs typeface="Trebuchet MS"/>
              </a:rPr>
              <a:t>provided a declaration </a:t>
            </a:r>
            <a:r>
              <a:rPr sz="2800" dirty="0">
                <a:latin typeface="Trebuchet MS"/>
                <a:cs typeface="Trebuchet MS"/>
              </a:rPr>
              <a:t>is </a:t>
            </a:r>
            <a:r>
              <a:rPr sz="2800" spc="-5" dirty="0">
                <a:latin typeface="Trebuchet MS"/>
                <a:cs typeface="Trebuchet MS"/>
              </a:rPr>
              <a:t>obtained from  </a:t>
            </a:r>
            <a:r>
              <a:rPr sz="2800" spc="-10" dirty="0">
                <a:latin typeface="Trebuchet MS"/>
                <a:cs typeface="Trebuchet MS"/>
              </a:rPr>
              <a:t>the </a:t>
            </a:r>
            <a:r>
              <a:rPr sz="2800" spc="-5" dirty="0">
                <a:latin typeface="Trebuchet MS"/>
                <a:cs typeface="Trebuchet MS"/>
              </a:rPr>
              <a:t>borrower that he intends to </a:t>
            </a:r>
            <a:r>
              <a:rPr sz="2800" spc="-10" dirty="0">
                <a:latin typeface="Trebuchet MS"/>
                <a:cs typeface="Trebuchet MS"/>
              </a:rPr>
              <a:t>construct </a:t>
            </a:r>
            <a:r>
              <a:rPr sz="2800" spc="-5" dirty="0">
                <a:latin typeface="Trebuchet MS"/>
                <a:cs typeface="Trebuchet MS"/>
              </a:rPr>
              <a:t>a  </a:t>
            </a:r>
            <a:r>
              <a:rPr sz="2800" spc="-10" dirty="0">
                <a:latin typeface="Trebuchet MS"/>
                <a:cs typeface="Trebuchet MS"/>
              </a:rPr>
              <a:t>house </a:t>
            </a:r>
            <a:r>
              <a:rPr sz="2800" spc="-5" dirty="0">
                <a:latin typeface="Trebuchet MS"/>
                <a:cs typeface="Trebuchet MS"/>
              </a:rPr>
              <a:t>on </a:t>
            </a:r>
            <a:r>
              <a:rPr sz="2800" spc="-10" dirty="0">
                <a:latin typeface="Trebuchet MS"/>
                <a:cs typeface="Trebuchet MS"/>
              </a:rPr>
              <a:t>the </a:t>
            </a:r>
            <a:r>
              <a:rPr sz="2800" spc="-5" dirty="0">
                <a:latin typeface="Trebuchet MS"/>
                <a:cs typeface="Trebuchet MS"/>
              </a:rPr>
              <a:t>said </a:t>
            </a:r>
            <a:r>
              <a:rPr sz="2800" spc="-10" dirty="0">
                <a:latin typeface="Trebuchet MS"/>
                <a:cs typeface="Trebuchet MS"/>
              </a:rPr>
              <a:t>plot, with the </a:t>
            </a:r>
            <a:r>
              <a:rPr sz="2800" spc="-5" dirty="0">
                <a:latin typeface="Trebuchet MS"/>
                <a:cs typeface="Trebuchet MS"/>
              </a:rPr>
              <a:t>help of </a:t>
            </a:r>
            <a:r>
              <a:rPr sz="2800" spc="-10" dirty="0">
                <a:latin typeface="Trebuchet MS"/>
                <a:cs typeface="Trebuchet MS"/>
              </a:rPr>
              <a:t>bank  </a:t>
            </a:r>
            <a:r>
              <a:rPr sz="2800" spc="-5" dirty="0">
                <a:latin typeface="Trebuchet MS"/>
                <a:cs typeface="Trebuchet MS"/>
              </a:rPr>
              <a:t>finance or otherwise, within </a:t>
            </a:r>
            <a:r>
              <a:rPr sz="2800" dirty="0">
                <a:latin typeface="Trebuchet MS"/>
                <a:cs typeface="Trebuchet MS"/>
              </a:rPr>
              <a:t>such </a:t>
            </a:r>
            <a:r>
              <a:rPr sz="2800" spc="-10" dirty="0">
                <a:latin typeface="Trebuchet MS"/>
                <a:cs typeface="Trebuchet MS"/>
              </a:rPr>
              <a:t>period </a:t>
            </a:r>
            <a:r>
              <a:rPr sz="2800" dirty="0">
                <a:latin typeface="Trebuchet MS"/>
                <a:cs typeface="Trebuchet MS"/>
              </a:rPr>
              <a:t>as  </a:t>
            </a:r>
            <a:r>
              <a:rPr sz="2800" spc="-10" dirty="0">
                <a:latin typeface="Trebuchet MS"/>
                <a:cs typeface="Trebuchet MS"/>
              </a:rPr>
              <a:t>may </a:t>
            </a:r>
            <a:r>
              <a:rPr sz="2800" spc="-5" dirty="0">
                <a:latin typeface="Trebuchet MS"/>
                <a:cs typeface="Trebuchet MS"/>
              </a:rPr>
              <a:t>be laid </a:t>
            </a:r>
            <a:r>
              <a:rPr sz="2800" spc="-10" dirty="0">
                <a:latin typeface="Trebuchet MS"/>
                <a:cs typeface="Trebuchet MS"/>
              </a:rPr>
              <a:t>down </a:t>
            </a:r>
            <a:r>
              <a:rPr sz="2800" spc="-5" dirty="0">
                <a:latin typeface="Trebuchet MS"/>
                <a:cs typeface="Trebuchet MS"/>
              </a:rPr>
              <a:t>by </a:t>
            </a:r>
            <a:r>
              <a:rPr sz="2800" spc="-10" dirty="0">
                <a:latin typeface="Trebuchet MS"/>
                <a:cs typeface="Trebuchet MS"/>
              </a:rPr>
              <a:t>the banks</a:t>
            </a:r>
            <a:r>
              <a:rPr sz="2800" spc="50" dirty="0">
                <a:latin typeface="Trebuchet MS"/>
                <a:cs typeface="Trebuchet MS"/>
              </a:rPr>
              <a:t> </a:t>
            </a:r>
            <a:r>
              <a:rPr sz="2800" spc="-5" dirty="0">
                <a:latin typeface="Trebuchet MS"/>
                <a:cs typeface="Trebuchet MS"/>
              </a:rPr>
              <a:t>themselves</a:t>
            </a:r>
            <a:endParaRPr sz="2800">
              <a:latin typeface="Trebuchet MS"/>
              <a:cs typeface="Trebuchet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TotalTime>
  <Words>1770</Words>
  <Application>Microsoft Office PowerPoint</Application>
  <PresentationFormat>On-screen Show (4:3)</PresentationFormat>
  <Paragraphs>96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Calibri</vt:lpstr>
      <vt:lpstr>Trebuchet MS</vt:lpstr>
      <vt:lpstr>Wingdings</vt:lpstr>
      <vt:lpstr>Wingdings 2</vt:lpstr>
      <vt:lpstr>Office Theme</vt:lpstr>
      <vt:lpstr>Housing Finance</vt:lpstr>
      <vt:lpstr>Housing Finance Company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Objectives of HUDCO</vt:lpstr>
      <vt:lpstr>Pradhan Mantri Awas Yojana (PMAY) </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Finance</dc:title>
  <dc:creator>Manish</dc:creator>
  <cp:lastModifiedBy>Manish Dadhich</cp:lastModifiedBy>
  <cp:revision>4</cp:revision>
  <dcterms:created xsi:type="dcterms:W3CDTF">2020-07-09T07:42:34Z</dcterms:created>
  <dcterms:modified xsi:type="dcterms:W3CDTF">2023-02-27T06:50:56Z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2016-04-16T00:00:00Z</vt:filetime>
  </property>
  <property fmtid="{D5CDD505-2E9C-101B-9397-08002B2CF9AE}" pid="3" name="Creator">
    <vt:lpwstr>Microsoft® PowerPoint® 2013</vt:lpwstr>
  </property>
  <property fmtid="{D5CDD505-2E9C-101B-9397-08002B2CF9AE}" pid="4" name="LastSaved">
    <vt:filetime>2020-07-09T00:00:00Z</vt:filetime>
  </property>
</Properties>
</file>