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3" r:id="rId4"/>
    <p:sldId id="258" r:id="rId5"/>
    <p:sldId id="259" r:id="rId6"/>
    <p:sldId id="260"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912" y="7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9/7/2025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FinTech Startups: Categories, Examples, and Contributions</a:t>
            </a:r>
          </a:p>
        </p:txBody>
      </p:sp>
      <p:sp>
        <p:nvSpPr>
          <p:cNvPr id="3" name="Subtitle 2"/>
          <p:cNvSpPr>
            <a:spLocks noGrp="1"/>
          </p:cNvSpPr>
          <p:nvPr>
            <p:ph type="subTitle" idx="1"/>
          </p:nvPr>
        </p:nvSpPr>
        <p:spPr/>
        <p:txBody>
          <a:bodyPr/>
          <a:lstStyle/>
          <a:p>
            <a:r>
              <a:rPr lang="en-US" dirty="0"/>
              <a:t>Dr. Manish Dadhich</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860988"/>
          </a:xfrm>
        </p:spPr>
        <p:txBody>
          <a:bodyPr>
            <a:normAutofit/>
          </a:bodyPr>
          <a:lstStyle/>
          <a:p>
            <a:r>
              <a:rPr lang="en-US" sz="3200" b="1" dirty="0"/>
              <a:t>1. </a:t>
            </a:r>
            <a:r>
              <a:rPr sz="3200" b="1" dirty="0"/>
              <a:t>Payments and Transfers</a:t>
            </a:r>
          </a:p>
        </p:txBody>
      </p:sp>
      <p:sp>
        <p:nvSpPr>
          <p:cNvPr id="3" name="Content Placeholder 2"/>
          <p:cNvSpPr>
            <a:spLocks noGrp="1"/>
          </p:cNvSpPr>
          <p:nvPr>
            <p:ph idx="1"/>
          </p:nvPr>
        </p:nvSpPr>
        <p:spPr/>
        <p:txBody>
          <a:bodyPr>
            <a:normAutofit fontScale="92500" lnSpcReduction="20000"/>
          </a:bodyPr>
          <a:lstStyle/>
          <a:p>
            <a:r>
              <a:rPr lang="en-US" dirty="0"/>
              <a:t>FinTech startups have revolutionized how individuals and businesses move money locally and globally. They use digital-first models, real-time settlement, and lower transaction costs compared to traditional banking.</a:t>
            </a:r>
          </a:p>
          <a:p>
            <a:r>
              <a:rPr lang="en-US" b="1" dirty="0"/>
              <a:t>PayPal</a:t>
            </a:r>
            <a:r>
              <a:rPr lang="en-US" dirty="0"/>
              <a:t>: Originally launched as a simple digital wallet to facilitate online transactions, PayPal has grown into a global financial powerhouse. Today, it offers services like peer-to-peer (P2P) transfers via </a:t>
            </a:r>
            <a:r>
              <a:rPr lang="en-US" i="1" dirty="0"/>
              <a:t>Venmo</a:t>
            </a:r>
            <a:r>
              <a:rPr lang="en-US" dirty="0"/>
              <a:t>, merchant solutions for e-commerce platforms, and buy-now-pay-later (BNPL) options. PayPal operates in more than 200 markets, enabling cross-border commerce for millions of small and large businesses.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B1FA5-4C16-AC31-D086-8E5D88B1D1D8}"/>
              </a:ext>
            </a:extLst>
          </p:cNvPr>
          <p:cNvSpPr>
            <a:spLocks noGrp="1"/>
          </p:cNvSpPr>
          <p:nvPr>
            <p:ph type="title"/>
          </p:nvPr>
        </p:nvSpPr>
        <p:spPr/>
        <p:txBody>
          <a:bodyPr>
            <a:normAutofit/>
          </a:bodyPr>
          <a:lstStyle/>
          <a:p>
            <a:r>
              <a:rPr lang="en-US" sz="3600" b="1" dirty="0"/>
              <a:t>1. Payments and Transfers</a:t>
            </a:r>
            <a:endParaRPr lang="en-US" sz="3600" dirty="0"/>
          </a:p>
        </p:txBody>
      </p:sp>
      <p:sp>
        <p:nvSpPr>
          <p:cNvPr id="3" name="Content Placeholder 2">
            <a:extLst>
              <a:ext uri="{FF2B5EF4-FFF2-40B4-BE49-F238E27FC236}">
                <a16:creationId xmlns:a16="http://schemas.microsoft.com/office/drawing/2014/main" id="{94F147C1-6F76-3EE3-9CB7-2A7C737CD3E9}"/>
              </a:ext>
            </a:extLst>
          </p:cNvPr>
          <p:cNvSpPr>
            <a:spLocks noGrp="1"/>
          </p:cNvSpPr>
          <p:nvPr>
            <p:ph idx="1"/>
          </p:nvPr>
        </p:nvSpPr>
        <p:spPr/>
        <p:txBody>
          <a:bodyPr>
            <a:normAutofit fontScale="85000" lnSpcReduction="10000"/>
          </a:bodyPr>
          <a:lstStyle/>
          <a:p>
            <a:r>
              <a:rPr lang="en-US" dirty="0"/>
              <a:t>Square (Block, Inc.): Founded by Jack Dorsey, Square began with portable card readers that allowed small businesses to accept payments easily. It now provides full financial ecosystems, including point-of-sale (POS) hardware, employee payroll, and small business loans via Square Capital. Square has also expanded into cryptocurrency through its Cash App.</a:t>
            </a:r>
          </a:p>
          <a:p>
            <a:r>
              <a:rPr lang="en-US" dirty="0"/>
              <a:t>Wise (formerly TransferWise): Wise disrupted traditional remittance models by offering international money transfers at mid-market exchange rates with minimal fees. Its transparent fee structure and real-time transfers provide consumers and SMEs with a cheaper alternative to banks like Western Union or SWIFT-based services.</a:t>
            </a:r>
          </a:p>
        </p:txBody>
      </p:sp>
    </p:spTree>
    <p:extLst>
      <p:ext uri="{BB962C8B-B14F-4D97-AF65-F5344CB8AC3E}">
        <p14:creationId xmlns:p14="http://schemas.microsoft.com/office/powerpoint/2010/main" val="160737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a:t>
            </a:r>
            <a:r>
              <a:rPr dirty="0"/>
              <a:t>Lending and Credit</a:t>
            </a:r>
          </a:p>
        </p:txBody>
      </p:sp>
      <p:sp>
        <p:nvSpPr>
          <p:cNvPr id="3" name="Content Placeholder 2"/>
          <p:cNvSpPr>
            <a:spLocks noGrp="1"/>
          </p:cNvSpPr>
          <p:nvPr>
            <p:ph idx="1"/>
          </p:nvPr>
        </p:nvSpPr>
        <p:spPr/>
        <p:txBody>
          <a:bodyPr>
            <a:normAutofit fontScale="77500" lnSpcReduction="20000"/>
          </a:bodyPr>
          <a:lstStyle/>
          <a:p>
            <a:r>
              <a:rPr lang="en-US" dirty="0"/>
              <a:t>Digital lending startups leverage data analytics, AI, and alternative credit scoring to offer faster, more inclusive lending services compared to traditional banks.</a:t>
            </a:r>
          </a:p>
          <a:p>
            <a:r>
              <a:rPr lang="en-US" b="1" dirty="0" err="1"/>
              <a:t>LendingClub</a:t>
            </a:r>
            <a:r>
              <a:rPr lang="en-US" dirty="0"/>
              <a:t>: As a pioneer in peer-to-peer (P2P) lending, </a:t>
            </a:r>
            <a:r>
              <a:rPr lang="en-US" dirty="0" err="1"/>
              <a:t>LendingClub</a:t>
            </a:r>
            <a:r>
              <a:rPr lang="en-US" dirty="0"/>
              <a:t> matches borrowers with retail and institutional investors. It democratized lending by bypassing traditional banking intermediaries, providing borrowers with competitive rates while allowing investors to diversify portfolios.</a:t>
            </a:r>
          </a:p>
          <a:p>
            <a:r>
              <a:rPr lang="en-US" b="1" dirty="0"/>
              <a:t>SoFi (Social Finance)</a:t>
            </a:r>
            <a:r>
              <a:rPr lang="en-US" dirty="0"/>
              <a:t>: SoFi started as a student loan refinancing company but now positions itself as a “one-stop shop” for financial wellness. It offers personal loans, mortgages, credit cards, insurance, and investment tools. Its community-driven model emphasizes financial literacy, networking, and career growth for customers.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a:t>
            </a:r>
            <a:r>
              <a:rPr dirty="0"/>
              <a:t>Digital Banks (Neobanks)</a:t>
            </a:r>
          </a:p>
        </p:txBody>
      </p:sp>
      <p:sp>
        <p:nvSpPr>
          <p:cNvPr id="3" name="Content Placeholder 2"/>
          <p:cNvSpPr>
            <a:spLocks noGrp="1"/>
          </p:cNvSpPr>
          <p:nvPr>
            <p:ph idx="1"/>
          </p:nvPr>
        </p:nvSpPr>
        <p:spPr/>
        <p:txBody>
          <a:bodyPr>
            <a:normAutofit fontScale="85000" lnSpcReduction="10000"/>
          </a:bodyPr>
          <a:lstStyle/>
          <a:p>
            <a:r>
              <a:rPr lang="en-US" dirty="0"/>
              <a:t>Neobanks are fully digital banks that operate without traditional physical branches. They rely on mobile-first platforms, user-friendly apps, and lower overheads to deliver financial services.</a:t>
            </a:r>
          </a:p>
          <a:p>
            <a:r>
              <a:rPr lang="en-US" b="1" dirty="0"/>
              <a:t>Chime</a:t>
            </a:r>
            <a:r>
              <a:rPr lang="en-US" dirty="0"/>
              <a:t>: A leading U.S. neobank, Chime provides no-fee checking and savings accounts, early access to direct deposits (up to 2 days sooner), and overdraft protection. Its focus on eliminating hidden fees has made it popular among millennials and gig-economy workers.</a:t>
            </a:r>
          </a:p>
          <a:p>
            <a:r>
              <a:rPr lang="en-US" b="1" dirty="0"/>
              <a:t>N26</a:t>
            </a:r>
            <a:r>
              <a:rPr lang="en-US" dirty="0"/>
              <a:t>: Based in Germany, N26 is one of Europe’s most prominent neobanks. Its app offers real-time spending notifications, budgeting tools, and cross-border account management. N26’s expansion highlights the scalability of mobile banking across multiple regulatory environments.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a:t>
            </a:r>
            <a:r>
              <a:rPr dirty="0"/>
              <a:t>Wealth Management (Robo-Advisors)</a:t>
            </a:r>
          </a:p>
        </p:txBody>
      </p:sp>
      <p:sp>
        <p:nvSpPr>
          <p:cNvPr id="3" name="Content Placeholder 2"/>
          <p:cNvSpPr>
            <a:spLocks noGrp="1"/>
          </p:cNvSpPr>
          <p:nvPr>
            <p:ph idx="1"/>
          </p:nvPr>
        </p:nvSpPr>
        <p:spPr/>
        <p:txBody>
          <a:bodyPr>
            <a:normAutofit fontScale="85000" lnSpcReduction="10000"/>
          </a:bodyPr>
          <a:lstStyle/>
          <a:p>
            <a:r>
              <a:rPr lang="en-US" dirty="0"/>
              <a:t>FinTech wealth platforms automate investing through algorithms, reducing management costs and democratizing access to professional portfolio strategies.</a:t>
            </a:r>
          </a:p>
          <a:p>
            <a:r>
              <a:rPr lang="en-US" b="1" dirty="0"/>
              <a:t>Betterment</a:t>
            </a:r>
            <a:r>
              <a:rPr lang="en-US" dirty="0"/>
              <a:t>: As one of the first </a:t>
            </a:r>
            <a:r>
              <a:rPr lang="en-US" dirty="0" err="1"/>
              <a:t>robo</a:t>
            </a:r>
            <a:r>
              <a:rPr lang="en-US" dirty="0"/>
              <a:t>-advisors, Betterment offers personalized investment plans using modern portfolio theory. It tailors asset allocation based on client goals, timelines, and risk appetite. It also provides tax-loss harvesting and retirement planning.</a:t>
            </a:r>
          </a:p>
          <a:p>
            <a:r>
              <a:rPr lang="en-US" b="1" dirty="0" err="1"/>
              <a:t>Wealthfront</a:t>
            </a:r>
            <a:r>
              <a:rPr lang="en-US" dirty="0"/>
              <a:t>: </a:t>
            </a:r>
            <a:r>
              <a:rPr lang="en-US" dirty="0" err="1"/>
              <a:t>Wealthfront</a:t>
            </a:r>
            <a:r>
              <a:rPr lang="en-US" dirty="0"/>
              <a:t> combines automated portfolios with holistic financial planning. It helps users manage investments, retirement accounts, and even savings for college or home purchases. Its focus on end-to-end wealth management makes it an all-in-one digital advisor.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a:t>
            </a:r>
            <a:r>
              <a:rPr dirty="0"/>
              <a:t>Insurance (</a:t>
            </a:r>
            <a:r>
              <a:rPr dirty="0" err="1"/>
              <a:t>InsurTech</a:t>
            </a:r>
            <a:r>
              <a:rPr dirty="0"/>
              <a:t>)</a:t>
            </a:r>
          </a:p>
        </p:txBody>
      </p:sp>
      <p:sp>
        <p:nvSpPr>
          <p:cNvPr id="3" name="Content Placeholder 2"/>
          <p:cNvSpPr>
            <a:spLocks noGrp="1"/>
          </p:cNvSpPr>
          <p:nvPr>
            <p:ph idx="1"/>
          </p:nvPr>
        </p:nvSpPr>
        <p:spPr/>
        <p:txBody>
          <a:bodyPr>
            <a:normAutofit fontScale="85000" lnSpcReduction="10000"/>
          </a:bodyPr>
          <a:lstStyle/>
          <a:p>
            <a:r>
              <a:rPr lang="en-US" dirty="0" err="1"/>
              <a:t>InsurTech</a:t>
            </a:r>
            <a:r>
              <a:rPr lang="en-US" dirty="0"/>
              <a:t> startups integrate AI, behavioral economics, and IoT data to reimagine how policies are priced, sold, and serviced.</a:t>
            </a:r>
          </a:p>
          <a:p>
            <a:r>
              <a:rPr lang="en-US" b="1" dirty="0"/>
              <a:t>Lemonade</a:t>
            </a:r>
            <a:r>
              <a:rPr lang="en-US" dirty="0"/>
              <a:t>: Lemonade applies artificial intelligence and a peer-to-peer insurance model to renters and homeowners’ insurance. Claims are processed in minutes through its app. By aligning incentives—donating unclaimed money to charities—Lemonade disrupts the traditional insurance conflict between company and customer.</a:t>
            </a:r>
          </a:p>
          <a:p>
            <a:r>
              <a:rPr lang="en-US" b="1" dirty="0"/>
              <a:t>Root Insurance</a:t>
            </a:r>
            <a:r>
              <a:rPr lang="en-US" dirty="0"/>
              <a:t>: Root leverages telematics and smartphone sensors to monitor driving behavior. Safer drivers benefit from lower premiums, ensuring more personalized and fair pricing. Root exemplifies how data-driven insurance can reward responsible behavior.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sp>
        <p:nvSpPr>
          <p:cNvPr id="3" name="Content Placeholder 2"/>
          <p:cNvSpPr>
            <a:spLocks noGrp="1"/>
          </p:cNvSpPr>
          <p:nvPr>
            <p:ph idx="1"/>
          </p:nvPr>
        </p:nvSpPr>
        <p:spPr/>
        <p:txBody>
          <a:bodyPr>
            <a:normAutofit/>
          </a:bodyPr>
          <a:lstStyle/>
          <a:p>
            <a:pPr algn="just">
              <a:defRPr sz="1800"/>
            </a:pPr>
            <a:r>
              <a:rPr lang="en-US" sz="2800" dirty="0"/>
              <a:t>FinTech startups across payments, lending, banking, wealth management, and insurance are reshaping the financial </a:t>
            </a:r>
            <a:r>
              <a:rPr lang="en-US" sz="2800"/>
              <a:t>ecosystem.</a:t>
            </a:r>
          </a:p>
          <a:p>
            <a:pPr algn="just">
              <a:defRPr sz="1800"/>
            </a:pPr>
            <a:r>
              <a:rPr lang="en-US" sz="2800"/>
              <a:t> </a:t>
            </a:r>
            <a:r>
              <a:rPr lang="en-US" sz="2800" dirty="0"/>
              <a:t>They challenge traditional institutions by offering faster, cheaper, and more inclusive solutions. Their customer-centric models, fueled by AI, big data, and blockchain, position them as key drivers of the future of finance.</a:t>
            </a:r>
            <a:endParaRPr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780</Words>
  <Application>Microsoft Office PowerPoint</Application>
  <PresentationFormat>Widescreen</PresentationFormat>
  <Paragraphs>27</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FinTech Startups: Categories, Examples, and Contributions</vt:lpstr>
      <vt:lpstr>1. Payments and Transfers</vt:lpstr>
      <vt:lpstr>1. Payments and Transfers</vt:lpstr>
      <vt:lpstr>2. Lending and Credit</vt:lpstr>
      <vt:lpstr>3. Digital Banks (Neobanks)</vt:lpstr>
      <vt:lpstr>4. Wealth Management (Robo-Advisors)</vt:lpstr>
      <vt:lpstr>5. Insurance (InsurTech)</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Manish Dadhich</cp:lastModifiedBy>
  <cp:revision>3</cp:revision>
  <dcterms:created xsi:type="dcterms:W3CDTF">2013-01-27T09:14:16Z</dcterms:created>
  <dcterms:modified xsi:type="dcterms:W3CDTF">2025-09-07T07:53:05Z</dcterms:modified>
  <cp:category/>
</cp:coreProperties>
</file>