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73" r:id="rId2"/>
    <p:sldId id="257" r:id="rId3"/>
    <p:sldId id="261" r:id="rId4"/>
    <p:sldId id="271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2/8/2018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Cash Book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4953000"/>
            <a:ext cx="6777317" cy="87962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dirty="0" smtClean="0"/>
              <a:t>Dr. Manish </a:t>
            </a:r>
            <a:r>
              <a:rPr lang="en-US" dirty="0" err="1" smtClean="0"/>
              <a:t>Dadhich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Ph.D</a:t>
            </a:r>
            <a:r>
              <a:rPr lang="en-US" dirty="0" smtClean="0"/>
              <a:t>, </a:t>
            </a:r>
            <a:r>
              <a:rPr lang="en-US" dirty="0" err="1" smtClean="0"/>
              <a:t>M.Com</a:t>
            </a:r>
            <a:r>
              <a:rPr lang="en-US" dirty="0" smtClean="0"/>
              <a:t>, NET,</a:t>
            </a:r>
          </a:p>
          <a:p>
            <a:pPr>
              <a:buNone/>
            </a:pPr>
            <a:r>
              <a:rPr lang="en-US" dirty="0" smtClean="0"/>
              <a:t>MBA, NET, SET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3490" y="20574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Triple Column cash book 	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43492" y="2743200"/>
            <a:ext cx="6777317" cy="3089429"/>
          </a:xfrm>
        </p:spPr>
        <p:txBody>
          <a:bodyPr/>
          <a:lstStyle/>
          <a:p>
            <a:r>
              <a:rPr lang="en-US" dirty="0" smtClean="0"/>
              <a:t>A cash book with discount and bank column is triple column cashbook. Three accounts are combined.</a:t>
            </a:r>
          </a:p>
          <a:p>
            <a:pPr marL="68580" indent="0">
              <a:buNone/>
            </a:pPr>
            <a:endParaRPr lang="en-US" dirty="0" smtClean="0"/>
          </a:p>
          <a:p>
            <a:r>
              <a:rPr lang="en-US" dirty="0" smtClean="0"/>
              <a:t>In business firm most of the payments are received and paid by cheque. Transactions are preformed through bank.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20" descr="http://chequeman.com/data1/images/chequeman-printed-chequ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81000"/>
            <a:ext cx="4648200" cy="190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s://lh4.googleusercontent.com/-Z9LSdkTmRgk/AAAAAAAAAAI/AAAAAAAAADg/ZcPwTt5fBP0/pho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3581400" cy="1828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65432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Triple Column Cash book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789172236"/>
              </p:ext>
            </p:extLst>
          </p:nvPr>
        </p:nvGraphicFramePr>
        <p:xfrm>
          <a:off x="609601" y="2514600"/>
          <a:ext cx="8001000" cy="2938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105"/>
                <a:gridCol w="912395"/>
                <a:gridCol w="421105"/>
                <a:gridCol w="912395"/>
                <a:gridCol w="772026"/>
                <a:gridCol w="561474"/>
                <a:gridCol w="561474"/>
                <a:gridCol w="982579"/>
                <a:gridCol w="404909"/>
                <a:gridCol w="820616"/>
                <a:gridCol w="739633"/>
                <a:gridCol w="491289"/>
              </a:tblGrid>
              <a:tr h="8217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Date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Receipts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L.F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Discount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Cash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Bank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Date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Payments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L.F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Discount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Cash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Bank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</a:tr>
              <a:tr h="21166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9641269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Petty Cash Book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Used to record small amount of expenses.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Like stationary, cleaning charges and postage.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394321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490" y="1027664"/>
            <a:ext cx="7024744" cy="877336"/>
          </a:xfrm>
        </p:spPr>
        <p:txBody>
          <a:bodyPr/>
          <a:lstStyle/>
          <a:p>
            <a:r>
              <a:rPr lang="en-US" altLang="en-US" dirty="0"/>
              <a:t>Contra Entry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043492" y="1905000"/>
            <a:ext cx="6777317" cy="3927629"/>
          </a:xfrm>
        </p:spPr>
        <p:txBody>
          <a:bodyPr/>
          <a:lstStyle/>
          <a:p>
            <a:r>
              <a:rPr lang="en-US" altLang="en-US" dirty="0"/>
              <a:t>Where for a single transaction entries are made on both the sides of cash book</a:t>
            </a:r>
            <a:r>
              <a:rPr lang="en-US" altLang="en-US" dirty="0" smtClean="0"/>
              <a:t>.</a:t>
            </a:r>
          </a:p>
          <a:p>
            <a:endParaRPr lang="en-US" alt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76600"/>
            <a:ext cx="4800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276600"/>
            <a:ext cx="35147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012374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Practical Problems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7" descr="http://stationeryonwheels.com/UserFiles/Image/Electronics/13022112422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80" y="2209800"/>
            <a:ext cx="4811719" cy="36226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7209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Cash Book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cash book is a book of primary entry. All Cash transactions are recorded in the “Cash Book”.</a:t>
            </a:r>
          </a:p>
          <a:p>
            <a:endParaRPr lang="en-US" dirty="0"/>
          </a:p>
          <a:p>
            <a:r>
              <a:rPr lang="en-US" dirty="0" smtClean="0"/>
              <a:t>It also serves the purpose of a ledger account and therefore, the cash account and bank </a:t>
            </a:r>
            <a:r>
              <a:rPr lang="en-US" dirty="0" err="1" smtClean="0"/>
              <a:t>acccount</a:t>
            </a:r>
            <a:r>
              <a:rPr lang="en-US" dirty="0" smtClean="0"/>
              <a:t> are not maintained in the general ledger. Balances in the cash book are taken directly to the trial balance.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9070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2325136"/>
          </a:xfrm>
        </p:spPr>
        <p:txBody>
          <a:bodyPr>
            <a:normAutofit/>
          </a:bodyPr>
          <a:lstStyle/>
          <a:p>
            <a:r>
              <a:rPr lang="en-US" altLang="en-US" dirty="0"/>
              <a:t>FEATURES OF CASH 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3200400"/>
            <a:ext cx="6777317" cy="2632229"/>
          </a:xfrm>
        </p:spPr>
        <p:txBody>
          <a:bodyPr/>
          <a:lstStyle/>
          <a:p>
            <a:r>
              <a:rPr lang="en-US" altLang="en-US" dirty="0"/>
              <a:t>To keep record of only </a:t>
            </a:r>
            <a:r>
              <a:rPr lang="en-US" altLang="en-US" dirty="0" smtClean="0"/>
              <a:t>cash </a:t>
            </a:r>
            <a:r>
              <a:rPr lang="en-US" altLang="en-US" dirty="0"/>
              <a:t>transactions </a:t>
            </a:r>
          </a:p>
          <a:p>
            <a:r>
              <a:rPr lang="en-US" altLang="en-US" dirty="0"/>
              <a:t>All receipts are recorded in debit side</a:t>
            </a:r>
          </a:p>
          <a:p>
            <a:r>
              <a:rPr lang="en-US" altLang="en-US" dirty="0"/>
              <a:t>All payments are recorded in credit side</a:t>
            </a:r>
          </a:p>
          <a:p>
            <a:r>
              <a:rPr lang="en-US" altLang="en-US" dirty="0"/>
              <a:t>Chronological (date wise) transaction recording of all transactions.</a:t>
            </a:r>
          </a:p>
          <a:p>
            <a:r>
              <a:rPr lang="en-US" altLang="en-US" dirty="0"/>
              <a:t>Performs function of both journal and ledger.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AutoShape 2" descr="data:image/jpeg;base64,/9j/4AAQSkZJRgABAQAAAQABAAD/2wCEAAkGBxQTEhUUEhQUFBQWFBQXFRQVFRQVFRQVFBUXFhUUFRQYHCggGBwlHBQUITEhJSksLi4uFx8zODMsNygtLiwBCgoKDg0OGhAQGiwcHCUsLCwsLCwsLCwsLCwsLCwsLCwsLCwsLCwsLCwsLCwsLCwsLCwsLCwsLCwsLCwsLCwsLP/AABEIAMkA+wMBIgACEQEDEQH/xAAcAAABBQEBAQAAAAAAAAAAAAAAAQIDBAUGBwj/xABDEAABAwEEBgcFBgUCBwEAAAABAAIRAwQSITEFQVFhcYEGIpGhscHRBxMysvAUQnKCwuEjUmKi8ZLSM0Njc9Pi8hX/xAAZAQEBAQEBAQAAAAAAAAAAAAAAAQIDBAX/xAAeEQEBAAICAwEBAAAAAAAAAAAAAQIRAyESMUEEIv/aAAwDAQACEQMRAD8A8UfkmKR6YFAQiE4IQNQnQiEDUJ0IhA1CdCSEAhEIhAISpYQNhCdCWEDUJ11LdQMhLCfdTg1BHCWE8NS3UDISQpLqhqjFA+EKKUFBIiVChBLeCS+o0IHmokvlNQgkemBPemBA4JUBKgEiVCARCVCBIRCVKgbCIToTgEDQ1dBYOhlqqsa9rWBrhILnxhqORVr2f6MZWtP8RocxjS6CJbfkBoI7TyXsNNjGgAAcMApaPJaXs5tRzdRH53H9Ku0/ZjW116Q/K4+i9RDgNXcfIJ4rxq8R4wptNvM6fsudrtTeVFx/WrDPZc3XaHnhRjxJXo4q7Ae71Tm1Ts8PJNm3nrPZdS11q54MYPFWG+zGzj79oJ/FSH6V3geUjyfr9yhtxTPZtZRmKx41Gjwapm+z6xD/AJTjxrVfIhdNUcdvgoveN1u7PoBNm2NS6I2NuVCifxB1T53FXrPoyiz4WU2/gpsGHJqmFds689niQnGrjEGNeMyNoTZ2bUs7HazeDSRjjA3di5zpr0IpV2urtLmVRTEARcMS7FsTrOR2Lq/s/Wa7YHjk7KOxSWz/AIX+gfKrEfNBSLT6RUHMtNYPaWn3rzB2OJc08wQeazSq0RCEIBIlQgkemBSPTAgcEqQJUAhKhAIQhAJUgTggUBaWg9EVLTVbTptdBPWeGktYM5cRlkpejegn2urcZgAJe6JDRqw3+q9P6OdF2WO8Wve4uABvFt3DKGgYZlS0bFisDKTQxrAwAACLoOG05lXGRGrtPkmU2b+wEp4oOOQI7FgOLhu7J8YSmr9Bv7pWWQ6/E+UKf7G3X4eqdmlcV/qW+icKu4/3eULO0xaA3+HTm8fiM/CN0a1Qo2LjO3Ge1S134/z3Ob9N81Sfr1lVq9odEAHjgFFZ7W9mDus3b94c9YVsskgkjlirKznw5Y3VRNpl31JTjZiQC05OxyzG0QrDaImI1a8f8KcMAJgRLGk7J6wnwVjMwjLpSS+YMkEbuqJ7wrVWkA6RHwuHIQR6KlYKt5x59xc3yWjWOI4O8GquSRh6n1/Kq2k3RRbxb4T5J1Cr1agOomN8U2nzTNKHq027XCeQ9YQeHdPmOFvr3hEuBbvbdDWkf6VzxXpvtb0c0NoVhdDpe10NF54MuBLtYbdAx/nXmRWmjUJUIEQhCCVyYFIQi6gaEqWEsIGpUsIhAiClhIUAAp7M0lzQAXGR1QJJ3AKAFdb7NS37ZDgDNN92RiHCDhsMXkqx6b0f0VTpUwKbYBxPVukyJ6w28VsCnuHchlPb3qy0ALntrUNptO/s/YKw2n9fUoE7FKJ2p2myss/JZ+mbY2gwmQXGbvqQNQWm4hrXOcYAEmcYAzXB6TrurvLjlk0bBqClrpx4+VR2SpecXHvzO8roLGAQsezWaAtOymFdPoYya6W61AHj4qPR5iWnUcOBU7cTwUVN4FWP5h4LEvbny949rlHPl5hOcMd1wdxM+SSm2HcQfruT633fwu7i1bx9vHPbJo0gHmMJA7S98+KuVm4CNh+VqjLYeDtDvmb+6ldk38J+QLTzqtmN5jzrLqgH5SKf6SrGkx1mDf4lqr2FpFODrq1Ox1od5KzpA/xGjY1x70I57pvZ2PsNoc9jSWUi6m5wBLXw0EtOo5rwpy+kNJaPZWoPpPEtqCCMjBxEHV91fO1vsxp1H03CHMc5pG9phaiqpQlKRFIhCEE6EIQCEJVAiJQoyVRKmOTgmuQDV7b0A6MWQUaFpY0vqOph19ziS1xEPAbMCDeC8SC9l9jVtvWWpTP/ACquH4agvfMHqVY78MAyASEBV7XaLsYEk5QqVXS93AljDqaXC/ybn3KaTbXY5OeYxOHcuYq6VqON2mS50kRBbdiPiBunWDqwIM6lV0myoy6HVHF5xhpugN1ExB1a5zOal6Md5XUaWndIe8PuWGWgy8jWRk3l4qtZ7GmWChGOo+K27PSXPe3uxx8ZpWo2Ls7+SlqWODnO/JarKQhVrUYV9OmOV30qt6rVmU6s1wNl3+68I7lftVTBY1MxVa4n4j8rmiN+blZO2f0XWDqWtxB2eeClLJb+Fx7x+6YBgpWHA/lPr5K/Xi2zDq3Xu4hLU+Efhd8h9E6uzPi75Sm1H9Ubr3yuVc77Ns4GA/6vjVefJFtP8f8ACwfv4hSMADmj/qE8g55jvVerjVqDgB/pB8iqa6Wm/dnUBPIT+leDe0KiG6QtIaIF9rub6bHu73Fe7Ay48I7SI8SvnzpTa/e2u0VNTqz44NN1vc0KwZBSJSkVUiEqRBOhCEAlSJVAKKVIo1Q9ia9KxD0E1hsxqPDG5k9g1let9ALL7moWsHVLLrj/AFA3m/q7VyXQ7RUN94Ri7LcNS7ro+LgIOEmZ3rncu3pw4v5dRpHIO2H9/JZ5Y9shgo02A5w4zvc0XQO0q0+teYQc4wO2FnEGZFJj3ECXPcABsGTjlGQVlefPG43tY0daqbX1XOqMfFJriWkfE1zmmACdRYOW9Z9Oajy92bs92wdngm2iq6s4A3YZIBbMYxOJzEjuWrY7NhEYLGV29PDh4zdJSp6vqdq0rMdRz8d6iZSjPEbfVSYbVHa9rzaghVbU5RPrwqla0YJUk1VS2VDkNeCzbRQq07l+o1zLxaWhgbdvSQ68SSYIxV80nv6zHBh1Etv4azEjFVNLWRwbNSs58uDQLjABgcYa0rceb9PL5XU+Otsr7zWnWWg9oUtPVvDm9n/yq+jGzTYdrZ7VYaMcdTh3/wCSlcoz6r4MbYPc4eaa8YHi7wcp7UB1TwnkQq5+CfqS0nzVpZ2KY/iN4v8AByjq1AKlQ7HeDY8SpWHr0/z/ACuVepm/fUI/vb6JFkPrVCA+MwIHEB0d5avKNJezuoBNF4P9L8/9Q9F6bUebjiTN6oY4XsB2NUl6VLbLqO3Dw+cfPdvsNSi65VaWu3694OtVV7t0h0DTr0yKjZ2HIg7QV4/0h0K6zPgmWn4XeR3rcu05eC4d/GSkSpFXBOhCFAIQhAKNykTS1UDFd0VYve1Ws1TJ4BU2Bdz0F0Zh7wjF2XBZyum+PHyrr9F2IBoG5aApQn2anCW1Vw3PsXJ7p0VtaMHZLPtJD3wwk7SC4AboBgnjKhqVnVTDThrPptWvoywBqu0z1l8TWCyQFrUmJKVNTJpnYccFWrVE6tVWdarTGaoZaqh2qpSBeccGDPf+yz62kQ859QEyQcTAGA3YjHfhuc7SRMMaLmGOXViORVkefl59fzGqKb3gXKhpDHJrHEiSAOsCBlsVDStncxrT72pVN9xAfBHVoViYawNxMBXaF73TIMEzjuvTMasD3qrpSiSx14zdpvcJunEgsyP4yeQWnmtdlo+nDWDcFM9vWMbW+KbQybwCkquF6d48CVK3GdpBsAcHd2Kp1nQwf92mORuN81o6S+Afgd3tVNzQW/mb8wKztuxFTEupc/lf6KDWdvvndxJ8lPTGNLj+h6rkSTve/s6ysT4itp6jAf5p7Af9ybTqAKvpZ7opgAmASY1YMGPYVU+2Rnhxw8Vm+30Pyz+WnaLTIXnntEYDSnWHCOeC6m0W9oGY7V5x0y00KzgxhlrTJO/UFud1v9GUxwscykSpFt8pOhIhAqEiEAlSIQWbBZjUqNYNZ7ta9Z0NQDGgDUFwnQ6xy41DwHqu7+0tY2Vyyr08U1GnUtYaMTCotY6qZxjvP7KvY2Gqbz8tTdm8710VlowMll2JYrGGxgtajThMotVhpVhUjU2q7BIXQqVqrwtJpDbK4AzXM2yo6qCRNzIRm87SdTR38MzTdtLjcbrIDjsBMdq1bLTu0jdGIGHpCsjz83J8jBtYhp1EYZQJAI6sbYb2ak2z1hImXRBJEEnjiNUK26yk3hF5wLXGSbxBIxiOIRZbI0gG7UgCMHDHaTwVeNuC1BtGk4hzgGgw1pcchqCgtFov+8aWPYW3GlrmkGHuBB14GDmrTalNgYXvFNjS0y44EsIIaTO7uCoOtJqOe4uD5dZz1etDPtFW7TlpGLRBJx1gyjTt7MDDeAS1h1u0f2p1E4DgoycTvPiWt9VK6xV0qchwb2kDzUYgN/MOyAfIpbeZeeZ5txUVYdUDj4wO5yw39RkQ+iOPyEKg93UH5j4q9aXxUb/Sx5PJp/ZZ7/gbOpvfA+ua0yZaK0Oj+kDvJ80goB2ESql/rv8AxeQVynXAU0+lwdYxidIujFOowggtO1pIPdnzXkeltHuoVDTdjGR2jUV7jbLRIXlXtAcDWZGd109ojzW8WP1YS4+X1yyRCFp85KXIvhQpUEheEnvFGUIJL6fZwXODQMyoF0nRjR89c8ApbqNY47unT6Es9xgGwK+aRe4TknWahgFeo01xeyTS7YqcQtizBZdmatWzlGl6kFJKiZUTH1gtRKdWqLE0haSTdbmVParUTg0SSoG0AzEmXHM+iLpkss8ua3+sknbvKvVNIhpAjKoBGIlrgQDwmexOoAC885gE8h/hZVZ98y4uxjWNYwwIwjHtjatx87kvdT2m2tqXg4ERMOaRjqHeByKTR7ZaOrM3YN6BxjdPNUnFoOAzEYTMNEsGOGM5blZsYF2AyYufzZAZ4DUjk6axS74fd5OB95N27IDstZEjmqWlGn3pBuGPsd26AWtArVAIJOeYkbckU6VOowe8LwyC4hshzsurtE8iq9o92Hfw2mkwfZg1rg1sxXqy6DMg4mcyjW3ctKjbnz8z6Jab57FFTOPPt+NSusVyZcd3qG+aAybo2hoPn4dyhDsXDcR2un9Klv8AWH489waQe8jtWW6zrc/rVTsp3eb3AeAKr1XdXP6IYAmW6r1XHW+sByY2T3uSWgdRvZ8notM1j2s1BVeQ0lpjEY/dEqB2krucjjIXQWOp1nA7fRT6QDHNiApI93Hb4xwWlulNNgOMnYM153pK2urVC92vIbBqC6X2h2ZjajC0AEhwMbohcgtyPNz8mVvjfQSJUirgUhIgBIQgEoKRK0ILFis5qPDRrK9I0VYg1oA1LmujNgukE5rubHTXPK7r08eOptYpU1PTYlaFOxqy6bPphWab1XYFM0fUosq2HnaO1I+NZKhDdspHvGpVqUrnxkFTr1FJUnM4DvPJZWkraGtIHIbTxV0mV1F6zPGA2jEbQVX0jQABfIDcJB1xnG+Q0/5UVnq4A7svJRaUcS0QDhJmchnktPm5dzbNqGHSQDBGGOZJ7MltaKtLbmLMRMlt7Mbw3jmda5++TjGZyx15EDn4qzQqZk4STd6odOAcZkjAc0c9uldQbUF0vNOHEh4jqkExIOBnKN6r2yGgxUY+7SZL2NDQfd1iYIbInrCdu6ZRQax9OKksZALiMCMJvCCYN4yOSZbQIDGPq1D7qs0e9bdqCbjmYFrSR1XR+E4o07SznAcB4JtJ0O5+M/7gqmjbRepscDm0HtUpeL3MHvA9VK7YqjHYv/EPFwUzamJ2AO7XOP8A41WL+sfx+c+ajr1opvOu7HzkeIWY3WfXdLGTrc53N16B3NVy1DqtA1me0/8Aqq1obd903+lruxkEdsq3a3hok9UNbJOyBB8Xdi0yxRpFrZkxifFZWk+ldJgPWE7BiV5ja9IPqPc4udDnOdEnC8SY71XlXxdZz2TUaOndJm0VLxwAwaFmFqchacbbbumFiS6pEIiFBSIQC2dBaPvG+4YDIbTtVXRGjzVfH3RiT5LuKNlDWgAZLGWXx148N90aLpYro6KxbAMcVt0yub0LDHKek5Ur6lpvQaVNWGNCoMqKZtSNa1BaJaoatoAyEb/3UTqw+v8ACzbXas1pdi32zeuR0lanucHAG4DAIEyeGxWNIWwveKbc3EDhOsrcs9BrXNYMmtPojlnfLpz1h0xGBPKcloP0o0tOvA4bUumtC06jhAuknMLm9I6Kr0fhN5vb3JtxvF102XWkFstM4gkQMj6EjLbKt2e0AglriLwMyGxt2Tr2rgv/ANFzDiI2xI3ZK1ZtOEa+X1gtONxr0rRlYOBM4tyzgwQ4GJ4disWu0h3uy6vTqG/DQ1oa8XgWvB6xEAEkiMwFw+i9Ohrhj1SMSCSAdTseMRvXQ2i3tcwMdVptZ90OZi05hzHyIM+aEdX0cqTQaP5SWjADBpLRllkr1fOd3hiuV6O6R67w4gF4D4nX8LwMcYLc8sVvvtGR348DgpW8UVWp13bjPhHmq2ka8U3DUTHj6JloqQ6drYPEZ96oWuqHvjmRkM5k9pWY3V6x1HPIc+CQABs/pHM48AVge0fTHurOaTT1q3V33B8R5gx+dbRtTabCXEANBJJMCAMSTqw7BxXkPSLSzrTWdUOWTBsaDhzOfNandT1GWllIAnLTIlKCkhAQOQkSoIFPZbMXuut/wNqSzUC911ua7PQ2iQwb9ZWcstN4YeSxofRwptAH+TvWv7rBOo01O1i5PVIoWcQ5alKrgqr6UJheirj3oZWVF1VRfaERtNtCebThmsL7YAo6ukd61CtmralgaW0nqBxVS1aQc7LDeqtjsrqr7oxJzOwLTGVa3RayS51V2MYN4nOPrWtuy1Je92oQOefoo6l2jSgagqlB92mJzdieJUtJF5lS8+dgVfSFcNBlPovDWyda4/pRpj7jTjrOxI3bMcWTp+0tfU6oGGZ3rLQULo8du7sBxV2y6Vq0/hdO4gEd6pIlEdFZOk7mlpiIMgD4ROcDUDsXX6P6X0qgguAJ1Ewe9eWpZTRHr9e3hzRB2xx+seazqukWs69RwYNrjBPAY48AvOaNuqMENe4DYDgon1S4y4kneSfFTS7bnSXpCa5uMkUhtwNQgyCRqGwczjlgIKFUCVIllAqEkolAqJQhB1miNHCmJ16yugoNwVChqWjSXC17cZIuMTryjGpDkaFWoqripiq5RmmvHYoargp3fCqb8kRDUrt1+JVapa26m+nelrLLtea1IzldLTS+qYaPTmda6jRdlbQYZxccz5LP0Pq4K7a8ktamKnpO2X3Bu048NamNScTkMlkt/wCKOB8VdtGRRL7UNPadDeq0y7wXIPeSZOJOtPtXxu4qJdJNPNllcqEIQqyEJEIFQkQiFlAKRCKWUJClQCEJUCIQEIFQkQ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6" descr="data:image/jpeg;base64,/9j/4AAQSkZJRgABAQAAAQABAAD/2wCEAAkGBxQTEhUUExQWFhUXGB8ZGBgYFxkYHRkeGxoYGh4dGx8cICkiHB8lHhgWIjEjJSkrLi4uHB8zODMsNygtLisBCgoKDg0OGhAQGywkICQsLCwsNCwsLCwsLCwsLCwsLCwsLCwsLC8sLCwsLCwsLCwsLCwsLCwsLCwsLCwsLCwsLP/AABEIAKQBMgMBIgACEQEDEQH/xAAcAAABBQEBAQAAAAAAAAAAAAAAAgMEBQYHAQj/xABDEAACAQIDBQYCBwcCBQUBAAABAhEAAwQSIQUxQWFxBhMiMlGBQpFScoKSobHwByMzYqLB0RSyFUNzg8I0U2PT4Rf/xAAZAQEBAQEBAQAAAAAAAAAAAAAAAgEDBAX/xAAqEQEBAAICAgIBAgUFAAAAAAAAAQIRAyESMUFREyJxMmGR0fAEFCNCof/aAAwDAQACEQMRAD8A7jRRRQFFFFAUUUUBSWeKavYgAEkgAakkwB/iqZ8bcv6WPCnG8w36we7B37j4jp1rNiZtDaYQ5QC9w7kXf1P0RrvP41ncdslbzlsVfZri6ouos2juEKIzGdCSxMkDSVFXi7KypltOUY+a4Rmdt/EnQzx/LfTljBFgBeyuAIykZ/UTmIBMgkHQbzWMu2WfszBF21Dbiu66pA1DZZtvO742jSBTOJw98OgRSgzQy2rhR3gAjKt4IBBmQrEn6UBlbY39mhpMsCeM6iSDAJ1AkbvTSmjhbigxcZuUKdBuVQ+ms+YtwG8ySO2cbbd+yVBaUO9r47kDdoHbS4TrAEj+bhU8dr8kd7bInjbYOOo3SBpPX0mJFzD213r3R3s1stbAknKunhukk68N5PAGpPZ+0WBtlRdgspA7i5uOrG2O7YEwfFbII1g6UNtTs/bdm8PA4PLcfkdasA4rA4/YrMUaWcKARllQzb5d7IbPljcbYWTxqtxV3GIhGFDkrExfF7KNDLKVzkEaeIcd3Gm2upUVyez22xiXCjBSAYhrZzkiJIC5dNRvMwRvq4wPb66fPg7sRMrpOseV4IPGCf8A93Y6BRVBg+1Np94dD6OhH4iR+NWNra1ptA6z6EwfkYNNwTqKQLopdaCiiigKKKKAooooCiiigKKKKAooooCiiigKKKKAooooCiiigKKSzAb6hbQ2klpC9x1RBvZjH6PIa1luhMe4BVVtDa4Q5FBuXSNLa7+rHco1G/13GqTDbauY1XOHDW7SvkLwO9fQHwqdEGqmTrBmBV3s/ApZSEQydTPmYxvYnUnrWWhhNnNcIbEENBlba+RYMgn6R0Gp9oq0URuqpXFmWUtctgDNmdQUganK4EDoxO4ab6cw+KukT4LicCDBPvoPQaD/ADWCg7Q9qXFxrVkhFSe8ukBm0IUi2p0JDFV1G88BrWE27jsSpWO/xE+c3MzkamVAt3AA0HcLUcJMA10HaWx7F24bh72xdbRmAhSd2oI182/QEnWZNMnsotw/+rJXjbW3aAOgABDAkRvG7nIgVvQwuF2jfRWvZWsZYKGxfNxXzEyhXeHQZcwfdHlXOK6/sS/cexbe6IuMoLCI944EiDHCYqBs7svh7TB8rXHXytcObL9UaKI4aaVZ43HJaXM7QOHEk+gHE0ok1V4/F4dMysFYnzIqgk/WA09fNz9Kym1e2iszKCyhfMqat0dtw46A8NTwrO3Nt3WkqEsWRJDMDmPplkQx01/M0ZuNvi9v3IORVtqOJ1IHHXyg/eG+sJtntumoOe/zZ1VGngBOo03hIjcTrWcw+2xfvxiWZrQ3y0CeHgnKfyqVg9gXsbiCyKbVgmCzjKSvCFmTuGmgHKt0zadgdp4zFuoslLaccqZmH3/D7mOlbbZ3Z85R3l2659S2X8EyqPlXmGwljBW4mFUDNxJ4T701iO3q2yAuFuOpMBkuWmn2DRP8pINZf5GlviNgZV0uOD1zf7hrVbicJcST519Pi5xwMenH87A45roDZWQESMwyn3B3cKY2ntJMPaNxyI5SZJ9KlpgYq+ihsPcU/wAjgsjDlGqHmNPUHeI3/wDRLyOLVzDqHJiM5E8xoQRzBj1iqzs9tF7iXHYQrXW7sSPLAn+sP+PCrK0s3rOg80gHWToIPLxMYrRKs/tKHiLWTlWZdbgZdInUhfUb4qZhv2l4Vt4urpMm2SCJiVyk5hPpTW2r2HVszYO27CTmaz3RUeKBnZdWhdRppukkAxL+x8DfuKnctARbma1iGCIPF5hnAUrl3FeIiYbKa0tjtrg2j9+gndmzJ/uAq1w21bVzyXEb6rK35Gud4/sng3TOL12yCQoa4BBIXcRCltBJndGsQahbZ7Jrb8ff2mKhRlbPbInRSQM0A5SNwG+t2Ot96K9Dj1rjVnA40OVs4gk6ELh3VlAiToWUMNeHKfSrqxtrFJBa45DAFZss4IyiSGAiCZPmOkanfTdHTaK5vge3d43Xt5LTZWgAXAGIAHjIzGFYk5RqYUzB0q3btyiMi3kZGc5VA/eZjpMBRIAkSxAAkSdRTY2NFUGF7XYd1Vs4CtqpIIDA7iDEEcxVjg9r2bom3cR/qsrfka3ygnUUgXR60oGtHtFFFAUUUUBRRRQFRdp4oWrT3CQAgkkgnQdJP4GpVIv2gysrAEMCCCJBBEEEcRyrL6GYwHavDX/Cl5BcO5X0M/VOUsPlWW2z2Y2i7F7l8X4ZmTuwEiQoAFtjlEQ3xNM6msrtzZai7ctCAVYg23GYDU7i2oU8CSNNwowW1sXhQO7u3FT0J761/UcyLyVhXlx5te3a8e/SZjLd62GVma0HkOtwBC3Ji3gIkmPGx50/g8VdsNmWUbdmOinTgD4TGo8U7tymRVls39oF1gBeto44lBmG7imjIPa5UtMfgL4J7h0MSzYZjI+sq5XG74rfCuk58flH4qhYXtbdTyw4EyCvdBuPhC6KDrLMk/y6Sb07ewrFYln08tpw87yA1oAtx8qkEVTjYljEADDY1WPG1ezgmDOq5kIggQcsaDeJBh4zshiVlTbbJqZtut0PrIDgKjj0AhlEAxMmukyxvcRZZ7bXZONTEZjZxAJEF7TEOAN2i+F1UnQFhw0qfes2AyhyiuIIg5OOka1yrAY65hbmZUNu6AQC8SFIlgcyQAcoJGmoHi+EaPD9r8xm/hkY8WAykRBAYyZPqCAOtaNxj8Yti0XYkhR1LHgNN5PKuO9qu0ty7dKBiTufu96ccq7soAGpkMT6AGdbt3tHZvW7QVWt2w5nOoCnQ5SsfzRrAg7+NUmM2XbCl3XxFfEeJiZnhvZvcjfSMrIWNojOgWAqkgqxJYdY+Lfv9N26vTgL+LDaXMviKvcLKigHcOgI0UToPWtnsLs/bVZvKG1GcwJAzLIGmmUSBHFQd9bTtFhFFlciALbbcNAFGh0HoIPRa3bNMhsrYthAj/6dLdzLkADZjBGsmAJPrqedaPBQjDVQRz3cudZl9p2zcIBIZHIIGh0MbuYrR7Ox1m8ohkMawddOhPTfU0ixxlwFGzqzrvYKk/L1ql2dZwAfvF7lWT43KZ0iTAHwkBm4T4j60xtnH9yMyJlUfFbOhHoUymOo+dc62q/+ovd/fGgGgXwMwmSDJzHTLqSfYVshtf8Aau5dx+a8snDL4LVpcxF4CZdgrKTJjKBwE6cMxsXZj429l8Vu3b857xnKrqoQMxJkkNrrEchSdr9o7l5sqDIiiIEgAbon13an5Vtv2f7OaxhmN1cudswBgQMoEn0HX+9b6gtLODVFVEUBVEADcANIFWvZPAF7nenyJ5eZ11/H3EaA07hNltfM6ra4kiC3ITw5/o6qxaVFCqIA3CoUbxVpmAytlIM7gwOhEMDvGs6EagVQ3ezZOUnubrIGyd5bMZ3EF3MsX+roo4DRY0lZntJtlcrIrQg0uXBGnHIs6FoBk7gASYgwLZDVrYVxHTwl0WQcl5hAkkZElAJJE5i0BFAk61HtbMvB+8ud53ouEozW1vKoZ8xJyDNoioB4vNy3U1jtFduOLOGK2LCwXuAAkD1ZmBzEkaZQCZOkCaZxmPvm93djEM0KGZjdZQvl8JIdp1HANJ9abcLzz4i1xsLbzPlLh3KC6ozPIOZ7obyzwBbLEABTlK+LhmL2byobUq38K4fIAJdUZlFm3AnVokpmHAwcL2txFpmAbvUScxlnSFUFstw+Jj6EwCRu+Ktky4d73dd1bZmQlmCAEAxoSNdfSabdOPkmbMbPZe+VrilsPc7y2nfA3VGVo0CjLcdyhbNJ03HQtck22wroS9gIRCZLd1lYlmiFt2zIG4ksAII4Ca0zbGTOtxWuK6oUVg5chWKlgO8zASUTcOAqrTsmqOjK4ZUBBR1kXJic58skgEsEliFLEwKbdFXtHZNsqsYvE4YXNFV1tMvLNntl1nhmIJ3b9Ki2Oy7qAEu4e/IVlzM9lyIUZtO8mYmQFkkk6kk6TBdnLeQi6i5i7H927gZTcZ0QwFDBQ2XKQRA9DFO3OzltlCO910BnK5RxH0ZZSwUjQqCAQSNxMtjMXcDtGyxNtnFsCAoy3BJEFmOY3GynUKoUGADxJRc7YX7ejMpbgr2LqOTwGWA2p46Ab66DNZvtjibfd9yUF130VYkqToCI1B9CCDu3TIdCn2R29xV67btrhA5ZsrRdKG2NZdgVbwQDrIkwADKz0awSd50rB9ntipsrCyYfEXDE6anggiPCvEiJMnTQC27I4ktcfO5LROraEmZgTy4bvlU+c8tK8brbWUUUV2QKKKKAooooOOftOwlwY0tNk5gpRWJVoiPNrB0O4A86zNvFOh1W6nOO8B+0hkDm01039qmz86Wn10JU6SNYIkRyMVz42GA0k8JUhxPodZnkGFeHl6yr0YdwwbiXNSEc8Su/5jKzH2puYIh2B3qGBcjoYV19pp5gGOqhjO8RmH3oj7xpx0IEZmUcFeQvUhhDfOuW/teihtDOMl+2mIUcZzMPTUfvfvK1T9l7SFn/ANNir9kcbdwC7bHLKTmHsoNVV7D6eNMw9dPwUDKOsU0FB0lx6BgLke3lX5Vs17jLtv7Ha24wC38PYxIP/tOAx/7N3xfjTd3E7LusO9S7hbm/xo9uD1E2z76VhLdkmQMrcDkePmplT0yCpFnGXbfhW6yiNEuLAjoM1sDmUFdJyZz1UXGVtR2YW5buHCYi1fzgDUoDoR8dsHcN0iQYgrJNV74B7J7u/buEEDNdKHId4iULARJgmNDJ1zE0FvGg+J8OrEHS4gAPXPZIA+5V7sftdcWMl1mWPLeHfAcg6hb0/ZYVc/1F/wC0TeOfFXOFclWDDxFiBuO8kqZHAggz6VZnGl7ZUiWiHUnVhEZhO8xvHqPQyYdjbOGuAm7a7puNy0c6AnixQSp3fxFEUnamw3NvvMPlxA1IAcW2fTetwAqzRoCQJ0BI311xzxy9OdxsYLbvZV7LE4ZlZTACuQhUemsGQODa86yN83LMsWXODuRgxQn1ZWgcTEmPeuiDCjEv3WKbFWC5yqr5U3DmrFp13EDoTUPaHYvuGC2nsm20+ZhbZYBM5ZPeeFQJEN/KRJrrKnTK7StYtJFw3DG+C8HnqYPD1gelIwPZe/cGZg6iJlyFXrru47uHCug7Ov3Lc2sRavBbVtWLWgrnKQQpcMZVhGuaCNCQAddFs/aWBYTbZe8Gp/1AaVB+lwTycvLPDV5GlJsHsiiENatl2AgXLnlUiZKyNJJO6NB0naYHYaqc1w943AblHQcep/sImYPaNu5oly231XVvyNM7ZxVy2spkUaDM5O8zpoNBuE8+VTtukjG423aXM7AD9SeQG8k6Ab6Ta2jaZggbxHcII4E+mhKjNB1iDuNRtnXXuL++thiOK5GVtZ0OadCB5gvCmla2Fdms3rRYlZCuzwTmJBtlsoLSd4HE8aw7P7QDXhltXUVQYuFTLAegO5T1qr7Rdme/tWrNsi2iMWkSTOUrr6yGOtKxCWLpFqGYgT3YawM2mWWysCZBggkaelWCbKILt3hzvoTqAoJzEKA0zuiWIXgAJBJs3NWMLhOyeMsyttEIkTc8IJ0CkrqGmANTAJ4LJJbs9l8W790LaWgoGd8xllI3EiZ4+HhrrGh6BZs3Ub4mRFIAFwO1wk72NzLBHAAxqfQCmmvXwijuw1xgW8QBVSTpbJXTSdX03SAxOUZOnKcGM+2YsdnwhFu2BcuAzoP3dvj4mPmIO4QN2o4VrNkbLFlTrmdtWY7yf8Um1tTxsDbKWkUk3SYXhuEcfFpMjLqBImXgsV3gzZLiDhnUKfuzmHQgGjrhjjj1D9Fe15R0eV4a9JqHtLHpZQu5j06/qT7GjEfbm11w9ssdW+FeJ/X63VWbHwfdg4vFfxW8qnek8AODHdHAaTvprY2EN1jjcVoo8VtSRCgbnMadOcsN4qu23tc3Wzbl+BTpp9I8z+A/Hnyckxi8MdmdsbRNx87b9yr6DlV12BsgXHJ1fKNeAk7vyrIYG6Hm8dRJCTxgwW6afKtf2ERjdduGXX3Ij+5rjxb85a6Z+m3ooor3vOKKKKAooooM9+0DCm5gL6jflDbyPKysdxB3A8RXD0uXrZlZIGmsOQNxAMBvmTX0ZirQdGUzDKQY36iNK+csTfZblwG2yhWO9ARviPDkadPRveuHL7dMEn/jY3XAOQcbh1MN901JtXkaMpdfRVuebor6/Nj0qsfGpAFxWg7oVrnzGUMPcRQmAQk5Gg8QrER9ZTp7Vw8Z9Om6tu4AmRlO8nKbf9VshPmTTNyy8ZokcSFVx80yn5k1EQXUgK2bXQaqR7CV05qal2tqsP4lsaRLACR9pc3+wVGop6hD6kZuYIaPZoI+zNOEjdm3/A4J9wrw3uDS7WNst/zBJ3C4GJnr4mH3RT5whYHKMw45GFwdMvib5wKzRUC86hoKFWAnMhI/3RHDc/pXjKrfGrE7u8TU9GIB/qM0+qhdASpjdwHUaop602YMlkOvxIQQR6krIrZ2x4huWyGXOkbihzgesAw46jMat9ndorls5kyk73Npsh/7lsqR6alA1VAQnyOR0MadPKOuteXHdSO8TXeCVKEdGA38wKrW2VtcL+0K28LiLBZeBCKR1AzMSeYUVIv4vZGMUWnuKnizC2zNahxPiytAJ1PCsGb4iWQgcSVLgnm1shj9oE03fsLcXQFlH0GFyPsGMnvVzOz5T4xvrv7P9GODxb2wylcoMpDakQump1Mgzxmoe0OzO0Tkk2boQqAATb8KgeEKndhRIBAUiI3mawWHwxX+Fcya/C7WT7kFQZ5A1a2e0W0MP5cRdjgt1Vur+IVz7Cr/ADfcT+Nd3rFzMDitnBEXOW7uTne4pAgIvgtqGcGPESQZ82aJsnasW7kYjEWXtoIVFIQnMZUqZidILNuO/SnsH+1DFqQt2zh70/QuNZY/ZcGrJv2m4BvDi8JetfXsq46ypJ/CrnJjU+FLtbVuAgpiMNfchFCsqIWckZhmADEKPExIUem4irC7tq8jW7YtZmuOy2havEF8ursFbPKAT4iIB0ESCY2Ex+w8SpS3dtrn3oGe0T1XT8qfHYLDMS2HxLoSCP3brBn1yQT0mOVb5Y70zVSLHae0+l63iPiHiy5AF0JYKyiCZGYrrB9Ksdn7ewI8Np7SFzOVVyyd0kKOW+qO52NxdtYw+JQzlL94mYsUHhzTMgHWDIqG2yto2g7Gxav3Lrh7zZpzZdAq6pAygAgATuOlaxb9pFu4tFWy1gpvlbqlmO7QkCByG+qd9mYzCIO4RgWT946gMQ0+UATC8ZG88dABEv8AeWyrXMC3idmui3nt5ywKgMIZbVtRvKsSxC6g5gYA26ii0tq5esOPFdZxcjKWGY5bGYiEJgsRJA8OpIzTGgv7cvWbaqbzPfaGOgZbYicusy+mu8Cp2H7ZtaSMVbPeHVAAVzLxZp3CQQIGvp619ntPd75Et4lTaaVDXmtoSYJUlSpZVI5g6bhmFSb+Mu4gHv8ABW7oS6bIcOULGSCbZEsV4yI0kkACmmrLC9sVa0157LJaUgZsymTO4AwSQNT6Qattk7bs4kHumkr5gQQRw3HmDqKxF9sLeAS5/q7HcEW8gClELaiGywWOhJknUTvFWGy9q7OwQZbbXC+TMxNu4WKgTvyhB0EcPQUO2vx2LW0hdzAFZnZ2EONcYm/pYXVEO4wd53DKIHWJ3TMPZmLbal7OEdcLbOpaF7xuCgCdIgkyImB5iQ/2m2uLhOHtEC0ml1hoDHwDkOPy4Go5M5hF44+VM7b2135IUxYQ6f8AyEcfq+g9/SKFAbjEt5eI5eleYq8WhVGkwB/c08qZQFHvzNePvK7yd/U1CxqR6AfIfr9a1s+w2H0uXNdTlHpG89d4rF4i8FEfon0/XOt12BJOFkzq7GeB3buXD2Nenhn6nPO9NJRRRXrcRRRRQFFFFAVwjtts24mOvBSfOXXJDwG1AySGEA7wDXd653+13Y63EtXskspKkrKvB10YDcCNzaa9a5cv8O18ftywiZVgjj31I9V8JY8zrUnNpExGgDQwH3hp0XWol43RoLi3P5L4CvHoHBgjmDUi3fGisty08TlIzrp6Tw6TXD262aTMhIiSPSJYfdeSfvD5Uy9i6DKG04GkMzWY5DzW5rzD2N5QIfXLKn5Df1K0/wB68wf6hu5ZlkD3Fc96qp2duYXSXR0J3nS4Pva6ew9qjNgNxtOp9AHK/wBLTJ9qft34MiVneVIM9csMfcVI8xM5GnrJ6xB+ZNRavRpcVfUZXJIHC5b7z3mGAH3adsbQtnVkI18TWWzA9Q2YgdGUdKdsgjczAcv3gHQaH+k0p7Qc+VXb1Uwy/wDkPwptmnkW23XUOu64DaM+itJQ9S5pGKwroPFnSTpqYJ/lZfPpwgjnSbuCjjBPB9DH1xrrzJryw16x5JCnePMjewEMeZWrlTcUVLTDxEmBvMgED0m34QeqzSr1lC0wZ9SMjD7duQOrAE1Mt7QsNqyG2R8VsjKPsnVByVl6U/bwmf8AhXFucYIyN13an2c0vaZFaHaN4cf/ACRr0uLv47zS7V0KN1yzPLMh56aR1U093bKxB8LcQ8g/aI8QHJlUU5bIjcI9RGU8yRKRyqWk3ArL4rSXEPxWyIPUCQfkBUXJb/5bhfVGBURz89v5ge1Sxg7ZIYQGO4qxtsf8j5V7ctkeYBwOLLDfeXT5mptrdKvE7NsspNyzb+sEkDr3cqfdlry3g7igNZuKV0gG44H2e8zp8iasTbt7w1y0fpMCw++kmm1W5mkd1d9GUw/zBDT1pqWG7Hq9psdZElL+X1S4WH5lP6am4L9qV1T+8Zv+5ZD/AI2wkVHW4U4Pab1K6RzK5T881eXLxbzpYvDlAJ5z4SPcGknxL/6W/bW7M/aSt3yixc9Qt4ow+y6/3qzu9pcM4i/hrgHqbS3FPQqTPyrl7bMwF/Qg2n5ww9phveKE7KYi3rg8W/RLhP8AS1VM8/jL+s/ys8cfp0PEHY98QzqnCJuWeEcYER7Ui32Hssk4PFsmshrZVjP118ftmrm17aO0rOl23axAG/vLWVvvLFGE7Y2UabuGv4Z92ew+Yf8AiY9zXTHk5PqX9r/dFwwb0dm8bhkYI3egg5lAV7bsfFnNq5Jz5pJPiJmNIrL9m9mXr2IXC5cWACz3zdTulJZszu2aS5YmAuVTvOYASL/YnbjPAs421endbvDI55DNlY+xNape1TARdsOrRplOYH5xH41f+4nrKWfuz8d+OzfaPHrhbK4bDAI7CFA/5a8W9cxMwTrMmsgICwPKP6j/AImk4i6926zMZdzLn09FHIDSpGHtjf8ACN3M+tefK+eW3WTxmnli1l1PmI+6P1+t1e54k8vl/wDtKY/r1P8AgVX4u/JyD3q5E26Fts7STp+v18vWuk9gsTnwxInKLjKumkCPL6iZ95rlWOuad2u8jXl157/0BPU/2d3E/wBEiKwJQkMB8BPiAjhIIb7Veji9uWU6201FFFehAooooCiiigKj4/BrdttbfysNY3+1SKKDmPaD9mzNrbZboG5X0PsRv3caxeI2Jdw5g95Z5XVzp1nh719BU3esqwhlDD0ImuOXDL6XM6+eLzsNXs5gPjtnvB1O8jppS8Hic3xggbg2hHoAGJ/Ag8q7BtPsLhrhzIGsv6of7Vk9s9g743KmIXpD/mDPPXpXHLhyjpjnGSvLJhgsj6S/hqR/vPSkd0OMqeETcEfVMXPcBqcv7L7o5ZuWiPgdWKzxmNfcrHKmzh7igypZfVCCD1BlGPtXG4usznyeVrg0C94B9A5yOoPiHvSRi1JyuPYwY9iJnoKZs3A0biRuXysPXKpkH7BFP3MQ25iG08t0D8Mxj5XDWfu2a+EzD3yZyPMb1Jn2MyR0DCvcS+8m26mNTaiehttoR9VieE1X3EtCJD2jvBB8M+vjGn2Qak2rt34XS+PQ+F/adfeRSaLsvJavaKys8T+7/d3R6/u23840AqLd2ayRlYNx0BU9dN4H0iAOdLvtZaO8XK43ZtNeTaa8ZM9alqW3Fi40gXAH+6wi43uGFXYjaLb2xeUAM63bfAXgGHUEz/SafXHYdmm4j2HjzK2YcpDENHJX9qVdAMyrA/Edbg+0yRcPRoAqO2BUiRoPVSrKPrQAB0Ck86lXSd/o2b+FcS5PDyOeo8J9oue9N95cTS4pBAjxBhpyZQGtr1QVVrhnXwgBuIC6N1yN+bRTtjbFy34cwyg+VxK++aQx6U0npZqVbxQw9G/iL7MmoHN1NMPgw0Now4MAXnoygsOpUUq1tWyzTcstbY/HaJBPMgmI5SBUoWbb6piLbf8AUBsv0B0X3ms8TaJZtuAe7cxxUnOvvqcvu4PKmbuFtvq9qDP8S00T0Aifk1TsbhL6CWViu8FlFxBzzCmFxc6gDrJJPSfFHQ1PjY2ZPLVp4yreF0D4L6yfnE/0ivGtIol7dy0RvKHvEHyMj3+VLLqYDLr6DUjorRHWTUm07DyvPJiT8g0MTyXSssrdyvcLiXI8F7vF5xdX30zD2U9aMXbskTfsZQf+Zbhk/wADpJPKmr6KSe8t5W3ZlMEdSIYdMx6UWe+UzZv5vVLgkkcASADHVT1rZTSuxHYjDX5Nl9f5GKMJ/lP+KsNg7KvYNO7F26wJPmYkewOg9qiYrHWywFy1/p7v001TqVH5iD0q+wJvMP3bi6vqIYDn6jofmavyt6TcZDK2pOUcNWP9qeuEe3D9epr0JAKj7R9TUfE3wozHoo9edbIwxjsVlEfE24egqEYQE/F+v116GkF9TcY67x/n/HOm5nUjkBz4DoONXHPLtGv3O6QsRmdjCrOrM25ffj6AV2XsJs7uMFZU6uw7y430mfUn8gOQFci7OYE4q/3nmVWyWgNzE+d//Ecpru2CsZLaJp4VA05CK7cU7VydTx/qfooor0OAooooCiiigKKKKAooooCiiigj4zBW7oy3EVx6MAazO0OwNhjmss1puRJH5yB71rqKm4y+2y2OSbZ7E4hAZti8vqmh+QGvup61lmwQt6DPbg6g+X3gEexAr6EqFj9lWb38S2CfpbmHRhqPnXHLgnwucjiSWiqyuYL6owKHmymV+UnlTMKx1to545JR49Smo3+oFdI2n+z1Cc1lyp9Jy/iogjqp61kNq9mMRZ8yZhO/RfxOZCeWhrjlxWe46Y5qlcTGi3QR9C/4Z5ZjK+wjrSLxVDDC5hydxAzW2PIaiNOFeXr2XS49y2d37waHpmkR6ZWApyyxUTbK5Tv7sxPUH92fcnpUXHpcz+yldwARFwATKGYHrlOqk8q9W8rmdMw01BzA8jIcHnnPSvCinUoAeBtnIdOOVvAY9Vy0r/Ts0QVvaeVsyXI5fEeGs3KntXVOKARBGYfRP7wddALnuyEc68yiCys2XnluL0zDMqDkBNRgqhiAWU8VcEj5jd1ZRSXxD+YzycHcPoh1Ij2b2qpUZQv/AIcNSg3/APtk5Tzya5vfKKiulxQR4GG4mcscjBKr0EmpAxOsssE6k5SSPdMrc/FnqQmKDEeIHTSfF7KygOBzCRHGqQq8LjbthpS49lt5EnKeZiJ+0Kt7XaFmE37Vq4D8YWCftWgG/pjnSLllSJnKJ0iChPKJQHrLa1EfAQScsc0Yj3ILa/acdKG1hZfC3Jy3WsemeLlsdSvl+1NSn2TiFXMgW9bjzWnFxY6RPsq+9Zy3hG3FlZju0Ntz8/8Axmi2t205ZGe23EiVPuUOo+v8qzU+VbsXVvEny6gj4T8PVWkL85pfgO9Yj00j2Miec03a7SXiAMRbt4lRuLJ4uoe2NOvdjrTlu9g7gkXLuGM6d5F23O7zgnXq08qm4fRMi3vwMpcEcBcBj2LaT1PQGkYXILm7u2I3QV95jdzIWpLbLvKmZMt9PW20kDjI9T6QarLOLE5AGWDqPDAPRtAfqwayY2L8l7ccajcBvP8AaqfE38zEncNAOu4dT+FSMVe1CqJHHmefrw/QqBEnTXTf13n31jl6E1bjlQxzHT19tP7DX8/WouMJdcq738K8p3sfaT0AHGnsS4XwDd8Wu4b8vU6kmr3sHsc4m4LjTk4fV9eUgAx6ZRV4xuHX6q2H7PNgCzaVyIgZUHoOJ6mtlSbaBQANwEClV68cfGacbbbuiiiiqYKKKKAooooCiiigKKKKAooooCiiigKKKKArwivaKCn2j2bsXRBXL0Aj7p0rIbU/Z1EtaGvrbbu26ZWlSOUjpXR6Ki8eNbMrHFMXse9baHXOeY7u4fsnwv8AZNQQ0kqZnirLJ91IDTzEgV3TEYdLi5XVWU8GAI/Gs9tXsbauiFMeiuO8UdJOZfZhXHLg+nScjmlq6YAJDD+aWA6EkOoHUe9N3cMu9ZU8pafdRnHurda0e0uyF61qFzKPrXl/+xeviArO4rDZBNwFBOjg57c+uYaj7UmuFxsXMtq04RgJyHLPntw6z1txr9YUytuR8FxeIMT95Rvifg96sUvHMCNW4MhIY8uBYeuscqXftW7hl1DHgxBtuI4l0EEfWUDnSViDZYhpEwdILQ3HQMJzR9Eswp61ejRYnfH8N/w8D/JRzouYYrqCWUjU3BpH/UWbZ6MV6V65XKAVKDh8SnmPX7JUUtZ0XcuAmGA14N+7Yn+UyVuHduMV4bQWFV2XhkeDu4BTpP8A0/nTVt2BKg5gfhjNP2fM3QBxSgikQsqOIWHToyNOUcgE61pLZ6JuWR8SmeJQ/KQxn+o9KbbBkmUOY7hvD9BEMfaRUpXIAkgDgV8S7uCMZXhpbc769FtWkRMebKJ+8nnU9VajfJFwl97TSjG23Igexj+6mtC+2e9WLloG7Gl2AI+X+YqsNt+GVwNIEOByg6qOQymndn2jDRbZRwIcG2d29W8Sx6eLdv1pGWx64AHM/r9e9Rrt7IJGrnRRz/wP8U/jCEgbyBJJ/v8An8qrbbl3k7yIAPBd8dTvPKsZrb3C4B7txbKiQ2rk8Z9frQfsjnXb+zmzBYtAAaxWW7A7BAm6w3668/8AP5ACt9Xq4sPmnJl8QUUUV2chRRRQFFFFAUUUUBRRRQFFFFAUUUUBRRRQFFFFAUUUUBRRRQFFFFAVBxuyrV2Sywx+JfC3uRvHIyKnUUs2MLtTsApk2zv+j4D7geB/cLWW2h2fxFnQqLo9GGR9PQHwv9kqOtdjpNxAwggEehEiuOXDjfS5nXCBbYNve054XNCfQZtC3TMBRctEEhlBJ9NC3PSC3yeuwbQ7N2bgIjLPDRlP2WkfKKx21uwLAHux4fRPEvvbfX2Vj0rjlxZR0xyxvtiDgRqFO7erbveB4fWMq8zUfFvcWDc1XcCfEByDzmH2X9qur+zL9vRlLBdxAZivVDFxOiwKj2MRqYM+sGfvDQ+x7yuW9L/FvvG7Q7WKDHQ/MxP2lEx9ZWH5093AIlhoNxOWB9VxKZifQoaMbhbTcII35FgjqACB7hTTC4O8vis3Mw5NBPLn0zGt3E+OvaU7lSA2sa6zmHHf5o5+OaavsGuMbd1lYjxnOpgCNyiYY+pj/EX/AIky+G4gXnlygE7iU8p9dwNe3jeupAe3lLCWVQDA9STOp3CSfTSqSMW4QSxkDUkk6neBJ3xvJq87F7Ga84uON5kD0U6gHm2hPIAcKqE2I1+4g07sHd9IjdoOE6mfSuz9mdli0gPHhz9TVcePlV5WY4/zq2wmHCKFHv1p6iivY8wooooCiiigKKKKAooooCiiigKKKKAooooCiiigKKKKAooooCiiigKKKKAooooCiiigKKKKBnE4RLg8ahvSd46HePasX2m2DZF1PDJafF8Sx6MNT7zRRXLlksVje2NvXTaxDWtHQCRnAJ9iIjqIPOpO1cGqd2wH8QgHXd0PmPuSKKK8VnT0bRBZDXGtnUBsoJid0z6T7UjDbKtL4ggksR0gHWd/z0oorlL/AMkjpZ+i1quxuFUtu3EKOQO+ujKI0FFFfS4f4Xkz9vaKKK6oFFFFAUUUUBRRRQf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34" name="Picture 10" descr="https://lh4.googleusercontent.com/-Z9LSdkTmRgk/AAAAAAAAAAI/AAAAAAAAADg/ZcPwTt5fBP0/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38200"/>
            <a:ext cx="3429000" cy="15795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2" descr="data:image/jpeg;base64,/9j/4AAQSkZJRgABAQAAAQABAAD/2wCEAAkGBhQSEBQUEBIVFBQUFBUUGBQVFxUUFhQUFRUVFBUUFBQXHSYeGBojGhQUHy8gIycpLCwtFR4xNTAqNSYrLSkBCQoKDgwOFw8PGiwlHCUpLC0sLCwtKSwqLDApKSksKSwsLSwsLCwsKSwsKi4sKSwsKSwpLCksLCksKSwsLCkpLP/AABEIAJ8BPgMBIgACEQEDEQH/xAAbAAABBQEBAAAAAAAAAAAAAAAAAQIDBAUHBv/EAEkQAAIBAwEEBAsECAMHBQEAAAECEQADEiEEBRMxIkFRYQYYMlJVcYGRlNHjFCOhohUzQlNikrHSVHLBFjRDgpPT4QgkssPwB//EABkBAQEBAQEBAAAAAAAAAAAAAAABAgMEBf/EACsRAAIBAwIEBQQDAAAAAAAAAAABEQIDIRJREzFh8AQiQaGxQlJxgRQy0f/aAAwDAQACEQMRAD8A7gBRFJb5D1CnUAkVQub/ANnV8Gv2w0xiWEz2Vm+HW3Pa2RuHILkJI5gHnB6tNK53Y8Hg2xvtPFQYNjwzzPLrnQmdBFfT8L4Ki7RruVQphfk+X4vxtdqvRbplxL/B2K5dVVLMQFAkkkAAdpNM+22/3idvlD5147wDvG9sd6zdPQQgKTriCJGvcRIrQseCnlDNWyt4rcxUsDgqhgIiJU1wr8PRbrqorqyvc70eIruUU10U80a+2b+s2iudwdIxoQ0chJjkNRVu3tSMYV1J7AQT+Fecu+ChMRw9FxC9S/d4xy11Eyddaubq3KtraXZXRpDaQodSzAkHHmNB1DlWardrT5asmqbl3VmnBobRveynlXU8oL5Q0JMCddNalG3WyGIdSFEkhgYHaYNeev8AgviXJK3Fe8HKsRbyUgAAsFkEGNP2o15mrGz7mws3kPDtXL3R4mWWZiAcSBj/AJRR27UKKu/nHfqFcuy5p7+O/wAF/Y/CCxd8i6vtIHWR1+r8RWgjhhKkEHkRqD7a8V/sa/DCm9bJFzXSMukhiZkNCkQZ5zXq932eDZVbjg46TyHMkAT2DTvil63apzbqnJbNy5VitRgtxRFCtIkcjWBv7edy3dAR8VCgnoF51M6DXkOfVXmPUb9EV5lt73AobjaDNSuAyyUARj2zJA65qtsO9r1x1XjmSWU5W+GJULoCQSJ15jmaQST2FJFeM/2jvEGHbXQHgsCnKSV1kCDJ5CaW34QXAGLXWMAx92QZ1OoiV0AEnt66QJPZRRjXkNn3pfuXFVNoxnz7UCeiRqY0Mxp1jnWrb3ftYidoUxzGMTz1nq6tNaQDaiiKyvsu1YuDdSSBiwUjAyJkazpOtR/YdsjTabc66m31x6+U/wBaFNmKIrJfY9qxgX0BnmVmBpPrnXsjvpn2Da/8SnVoUnkZOunP8AeuKA2YoisY7BtekbQgA6sJ7eZ6+fdyFTpse0YENfAYsDkF5L1gA9vtoDSiiKy/se0hRF9Cwy1K6GWkSBz009lImybVgwa+mRIKsEiBMsCOuoDViiKwxu3bIH/ul7/u/X1+38Km2fYNpHl7QpEcggGvr/8AHVVghPte8WR8RZuOIByWIknlr7KLm9GCzwLhMAlREicu/qj8wqLa94hLgRi8tJGMQFU2lLGf4ryCO/up92+VOpuEF8JGOk4gSOZ1bq6gT1Vuadvk5eaefwNsbzuHGbDiWIOvk9GQT3TpTE3vcx12ZwwjSRrJAOJ7gZov7eLdwIzOSzECMdFDWkk6edeQe3uqa5fKsAWuHK7wwRjC9EtLd2ke0VZp2XuSK937A+9oAJs3NeoLJXlOQHLn/Wmfpvl9xd1MeTy1I1900t3aChAJuENcCSuJiSAJESecmOQBJ0FM2jeAtsquz9JwoIx0ye3aWdPPuIPbPVTy7Dz7/Arb91gWLx5a46a99B39oPuL3OPJ5ctT3a/hT3vlWRS1w8S61sEYwsI7y09UIRpOpFJd2koVyNw5XOGCuJglsV0iT2kgaAMTABp5dvkRXv7Iv2LuSgwRPUedPNRbKTBkzDMJPYDpUprm+Z2XIS2dB6hSzVW2ug9Qp+Iq6To6SPe27U2iy1p+TDmOakahh6jXij//AD28LbWxctkG6rhtRoFYHo9uvbXuCtJjXqs+JuWVFDweW94K1ec18+RmbD4Lpa2RtnVpznJ2E5MY5jTTQCJqv/smwBxvlSUVCwBBGLOwxhtB0/y89a2wlBWs8e5Lc83Jr+Jawo5KDLseDrK6sL7QLhcqJ6U4kz0u4+w1He8FSb126t7E3J5LqAxSROX8HVHOtgr3UuFFfuJzPsivwtpqP9MO54Jsy4ttLmQonU+SUIIBYiZSZ76s7d4O8VbYN3VEa2SVyyDYywk9F+iIbXma0sKUJU49zGeXRD+Lazjn+TOHg8BZFtXiLxvZRJksxjnz6XPuqs/gqSFB2hiBrDS2sASJbtk6zzrZKUoSivXF6/BX4a2/Qpbq3O1m4zG8XBRVCmQBjEEakdVUPCTYbr3A1pHbEKejdCKSCSAVIIP/AJrcwpcK51VOpyzdNqmlQjy1zc11RiqXGyIyY3tVCMcOY1MMeWvfT9l2K+kH7OWIJMteDRqSoJ085teqFr02AowrJrSjyZ3Xfkjg3IiB9+okctYHYFPrntNbGwW7lpVW3ajIgsXacTIUxrJ6IBHtrTKUoSg0ooLtu05AGwmMatn146QP80ew0z9IbWOezoeWqvIHboYnWK0SlLhSENKMy1vLaielsygQf+INOcevq99Ou7x2mTjsykSYJcCRLAGPUF99aOFGFIQ0ke79ouMpN5BbPUA2VW8qhxpMakDST5UZVBjS40gaSbKjKoIpcaQNJNNGVQFaMaQXSZu99gHES70iylgACYhsGIIGhlrNuJ6xz1p289nIxMlunlA0BIggEAa6qsT1ir+FLjW1BzdrnkyN8bDDpd6dxlzAC+Trw36SjQ9KzbgnlHeZsbxDIFYZOc8oAEhsSAdOrq9tX8RRjRNYwR2ueTP2vYmPDuZuWVgwUHEZNA6QHMDv5AmjeG65ZHJLsrCF0CyXRgSORCuiNJ5YzWjjRjUkvD6lPa9mIxIJYrcyHIQzApPqGZ9nqpm37BIUkl4uK2OkZZhlYjkcXCt3Yz1VfxoxpIdtbjrFvEc5kkzpzJmpCaiikZazBtUwZ9x3F1ILcPE5CNJjQzH+tN2zehUWzbUuHk+bCiCW15aHr7Ki2m6BeXJoBttAyEsevonsE6irmwgcJImMRzgmO+utMLLRapbhFHd+/DdZRhiDlJJIxCwdQQDqrIR6z2a6ovr5w94pDFGI7PwFWp0t4UEppqSy5PPfZ7+JD3Qfu2xCAAg8ZWCXMrpFyVEGMNMhKkgiDbLG0MLWGKkW7onmFcupttrf+70BPK5HLWOl6fEd3uFKEHZ+ArEI1DM7YNLjlwcsrh4ma4shcm2oXKZCYjUCIPOq4a4ou4ibxN3G4XUW2DXDwQQGnooVBOMjExPXs4Ds/Cqu07wtW2CtMkSYtuyqOo3HVStsaHViOR7DTAhmJd2S+YXNIQ3SrFjclW4bKshkOYbiBWIgALIYyTq7TtRW5aYBnUW7isFa3IZjaKlgzAE9F9R299OO+LADnMHDihgqsxU2SBcXFQTIyXSJMiJmpre2obZeGVRM52ntnTrwdQ34UwIZkKbocFfLF2+7OXTC5aYXuBbAynQts8iB+rOpjWM7PfBsjifq74ulhdBDD7NfRluyFJU3ShIC83BHLTdvbTbRlVmALmFEczoPYJZRJ0llHMgGM7xtROQ8p18knW2xR5EaAMMZ5SRrqJQiQzKtcc7HsluQtzh2hfLXRkhWz0gtxcsn4uGsEEB9eUojXXRH2hQWlFu2rbriwW04Y25cdE3nyEkNiBPKK222hArnU8MwwVGZgQA0BVBLGCOQPOq9jfdh7fEDQhVXBdHtyjEhWAdQYMHXs15UwIZX3mGb7ObVwhrTlyvEGLRYuoEunmylmXt1AbqqjsKOLdoXMjdCbMM+IhFvFLYuq5zkkkXNQDOXOth97Wg/D6RbQHCzduBZJUFmRSFEg6kgaHsNKu+LJBxbP9boiM5my627oxQEkq7KI561MEhlXfg4ttAty4oFzJhaNjNgAwAPFlcZIOmug7xWeLd6TkVnFZwYBWIClrasXJKGCoGKkA+U3XtbLvizcQOrQrJxAXRrUp5w4gEjkZ7GU8iJLu9LavbVhcyuRjFm8w184hCEI5kMRA1MUwIZkWxci1IxIugmLgYJa4hOEluicYnotIlejowjuWGuLM37IzVuEr7OxYKrgFmdnmS0tBHkoByJbbv70tIss2hBIhGYmHW3oqgknN1EASZpp31aGH6wlwxAWxecjEqrZqqE2yCwENB9xpgQypsd0m6cg1qExNwOjK7FVlkBdiFUkhQy/smdImAo4XZwpOSG3k5uAkIry65lzDFeZxbIdGVnNde1vG29wooclZBPCuBJUwQLpXAmdIB6j2Go23xaD3EOYNpM3JtXQoTXUOUxbkYgmcTHI0wIZDua/oxYNayIi27o0AA65K7Sx6zMaADkSdIbUvnD+YVWv70tJkCWJRsCqW7lxssEfREUsRjcQyBAyFO/SVqJyEHh6wf+M/Dt9XW2nd1xTAyTfal84fzCl+1L56/zCq9reNpgxBMJqWKsoI85CQA6/wASyKH3rZBANxZa3xQOtrYKguo6wCygx5w7aYLkn+1J56/zCg7Wnnr/ADCotl3jbuFghkozIZVl1RijYlgMgGBErIkc6sQKYGRn2tPPH8wo+1p5w/mFPIFJAq4EMqbw3jgha2MyP2QZMdZAUEn3VWvb5dbQfhSZIKrkYhZB0E6nTl11q0s1tVUrmjLpqfqYl/f11Z+4mGC6FtZZlnydB0efLWpNs3vcDIq2zFxVOfShSeojHtjTnrWvS1ddP2/Jjh1/d8GHte/bigQgnhq+JyliysSV/hUgA+vq6239+XVW0SiyzMrjWRi6p0RPODMa8vbW9RV4lGPKTh158x5xfCW5gpNsElXJKyVQ4/dhiCYJYEakUh8Ir2owQMFnEzJbMrAGXYAevnzr0tIavFo+z3Jwq/vIN3bQXtKziGMyB1EEiNfVVhqBQ1ed5co7JQjF2r/eE6wLT9VPVHexaNtsDCnTSRHKm7SY2gAc3svrLdR5c8QNeyr27ki0gmYUCeddU4UipS4M9d23clJukhXnUmSun4+Vp31Euw7QMunOUx0j0Z69Z1Hd7hW6axtq36yfayEBGzIz6hxmRZW6BnjgPKiJJEAxqK1xn0M8KnqQvu2/1XCZDaZMArGMevX/APaVPsOy3ldSxJUKQQXJk68gfZz/AApNv3/w7V1lUM9lb7MknTgpmshQWGQa2Rpycc5FStvcrs168yt90rtjw71snBMoCXFDme4Hu1o7zajAVqlOVJdN0+afevzqjtmws7MR0VuIEcQCSq5Rg2QxPTbmD1UzZt/cR7gVGARnALq9tjhZs3ZKOoZdbxHLkoPXVVfCs8XhtbCzdFtDl+sH2H7YxAjQg9GOwzXKUdP2F3wcBLGXGSbSpHRKH7TdF0syzqVjEa8iaursLcB7cKC09JFCgTGuJczy7arbb4RNbRMk6TMobBbt0BWs3bwKpbUux+7ggDrnlUtrfbNeW3gRKWnJwuuBxMpBuIptrGPW3X6pSh+xt7dTXDleZiwACm2WtKsMGkoLhz1A56aU1NxQrqMyLrXWeSGDC7de9iAT0cS5AjSCdORFzdG8jdVS6hS1tLoxkgLc5Az16GqT+ELi2twWg/E2dtotoGAJCm1Ftmbohjxl15aGrK2LHUv7Ds/CDYIYZ84lREgCOf8ADPtqg/g+GtWbbB4s2TYkFQWQi2Ce4zaQ+/t0sbBv0XbwRACv3/SBMhrLbOrKVjRg15lIOoNuO2Luz7WzOVKwU8szpJErh1mRrrEctakrYkGWm5CtxXEEgCclDa8W5dJSHGMm63PKIHONZtj3Rw73FAaQt1cZUKTeurdZoH7XRAnrAHZWxNFP0SOpl2N342bFuCRYFsAnGW4a4gnsnnVi6hZ0bE9AkxI1lSv+tXJoFJ6FjqYLeDymOiRrLeT0/v7d/X2pH/MaW7uMyhUL0BcUB1zGLurwCHBkYgSZreopK2JBkbJu9rd13hSGLt5MPLnKC+UED/L2U/bd3cQXgwMXrIsnUaAcXXv/AFp91aZpaStiwYtvdBtsz2YRmcuAQGVcrdq2wxDAn9SDM9ZpP0OeiBOI4OQMEsdnfi24aej0uehkaac626JqY2JBh3NzMwZWLBWdGItnhE4OLglkbyiwWSAAVkQJkRP4NyhUNcAmVbMM6g3jeZC7ySpJZI8wgdU16Clq42EGTsW7TbYsZbpXinIYC/d4zg69I5QJ00Ud5OhxG838RUjuAJJ5VVbe9kaG6vv7p/pVSb5IjaXNkpuN5v4iql7e6p5cLqR0nVZgwYnvqTad720kFgWGpUHWOswaxd87OLiLmItuzq1yW+7yc4ygMEHlkZAMV2tW02tSwc7lbSel5Nq1txaMVkETIZSImOdTG83mH+YVDsmzhGCrMC2AJJJ8o9Zqsu4jEfaL3kMkh7s9IyWkuekOSkzA55dXKqE8I6KYyy/xn8w/zCl4z/u/zCqV0vauqzu5sps90tCswDIbJDQMnZyOJpJMDTWSaj3gWva7UAJDDDaRkQYDWyFEKIiLOpBkzzrOpbFzubHFfzPzCl4r+Z+YVjbbddrSIXuoy4vcxt32YqxuLbWbRD6lNYJIAGUTJgvvexOl8PK8VQbrAWOIsi0w6LOLWetr7wn+KKk9Cfs9BxX8z8wo4r+Z+YVnbue6Smj4KGI4hdWKPcYW8swWZltrJDQ3SWdSa2KT0EdRlm7kJiNSI58jHOnMaj2Xkf8AO/8A8jUjGj5hcjPvW1zLEsSbZWI6MannGh59dTbKs20xYgYjqHLq5zWdtVwfaDprwiQYHY09X4cq0N3n7lJ80dXd2Vv0K/7Ehtt559y/Kon2EEODBFycwVQh5UIcxHS6IA16gBVJmaVIKFMQWJZgwI8rrqXZLRMZxPS8lmIjSOvn861pxJhVT6E9/YFcOHhhcXBwUQh0IIKsCNRBIg9tJb3cqoUEBGmVwTFpEGRGsjSpRs47/e3zo+zr3+8/Os98jpHckN3dqNOQByYOZRNWChQx01OKqJ7FFD7sQmSATlnOCTmbfBLTj5XD6E+bpyrP/TdrJl4dwFWdSZEdC2bnU3WBpUK+EdnAMUdZZFAkalmKmDl+zi0z2RVjuBHcmra3aqhQkKEJZQEQYsVKyvR0OLMPUTTV3RbDBgAGUKAQiSoXyQDjyEmB31lP4RWgpY23CqHmWWQUbHGMuslQP81NPhNaE/dvGWOhHXIDRPIkRVjuBBubNsK21i2cBMwqoB7gtMTdaAsQAMvK6CdLWdej2603dzpdtq4BEzpJJBBIIOvOQatfZV7PxPzrOO0IK17c1t9XUMZYyUtzLRkfJ68VntxFWRs8SQ5BMSYXWBAno9lH2Vez8T86X7KvZ+J+dSV2iR3IvCPnt7l/tpeGf3je5f7ab9kXs/rSXtnUCQIIjt7RSe4I13I7hH943uX5UotH943uX5VJQKklhEfBPnt+X5UcI/vG/L8qkpakiEQ8I+e35flS8I+e35flUhoqyXSiPhHz2/L8qBaPnt+X5VJSCkjSiPhHz2/L8qXgnz2/L8qfSk0kQRGxOhdiOzT/AEE1VG5LQEAEe06yMSDV6lmqqqlyZHQnzRRv7otu5dlliMSZOoiIinnYdCubYmZUhCDOp5rVqaKut7jRTsVl2SNRcflHJOQ6oxqTgN+8f3J/bUtFSWNKI+Af3j+5P7aTgH94/wCT+2pZoqSNKI+Af3r+5P7aBs5/eP8Ak/tqSaJpLGlEf2c/vH/J/bSjZ2/ev+T+2pJpQaSyaUJZtYiJJ1Jk85Jk8qc1LSNWSpGNtKnjsY04RGUaAweur2wpFpB2KP6U7abAxZiNcTrAnkeRpmwH7hNf2B/Sun0k+orru0DqXlB8rWdDImpLGx4eTAGump5x2nuquWPaaM++t53OHEpXoXul2j3H50vS7R7j86ohz20cX11INcZbE42ECYW2JJJhANWEEnvI0pv2BQICWwNNAgjQyNO461CX76Qv66QxxlsTpsIAhVtgREBABBMkR66aN2J5lrnP6sc+U+uoc++p9lY5c+2jTRqm6qnBPasFQFXFQOQCwB6gDT8W7R7j86mikDCYnXnHXHbFYk7EeLdo9x+dLD9o9x+dSKfw/Cn1JIQw/aPcfnTXtsdCRGnUe2e2rEURUkg2gU6KAKhRtLS1WvbwtoYZoI7mPP1CgJqWKqHe9rz/AMG+VKd7WvP/ACt8qsiS1RFVP0va8/8ABvlSje1o/t/g3yqAtRSkUsUGgEikinUUA2ilNEUAURRS0A2lpaSgEiiKWiqBKWKKKgHA0j0tI9QhFf8AIb/Kf6VDsB+4t/5ByEdXZVp7cqR2gj302xs2KKkzioE9saTWpUGfqkySaaa0P0d2Ggbu/i/CuutHm4VRQpK0P0f/ABfhSfo3+L8Ka0OFUUDSVo/o3vpDu3Xyqa0OFUZ4qfY/LHtqx+jR5xp9rYcTM0dag1RbqVSbLArC33sk3ARbdi3DXNWYFBLSQBy6te/37+FGFcpPVJ4rZc7Tytm8eiAcmdlJZVBJAXUjnJ6lbrMVqDwhvf4Zvz9/8PcB/wA698ehwpcaSiEOzXCyyylTLCOfJiAfaBPtqY0Y0pFZEjaKcRSBaCRKxt57PtJvcS1jhaFrFDllc6ZO0AEOFE28VTLkwMwINbQWqW1bj2e4xe7s9l2I8p7aMxjlLETQFbZLF9biAzgUyaCsC4zO1wNOp8q3jjp0XmOiCzZd1NaN68Fm6xvEKuCm5LsbYe5+1pEZeTNTjwX2T/CbP/0bf9tA8GNk/wAJs/8A0bX9tCFLdqbWBbW65LFrzOXCAhBcuGyv3cqCVa0p1OitrOpRF23hrJ6QuHLoW5KwsGOLBSczMhoKjHSavjwY2T/CbP8A9G3/AG0q+DWyggjZbAIMgi1bBBGoI6POgL9KTRGtKVoUSaJoxpYoBporE3ra2o3f/bmE6HMpjAy4ggjLI9COrQ1Ts7Nt48p56A1HDjMgTM8tZjQ1qBJ6eisFtl2rUh3iE6OVrPncyg445fquenlVCuzbeMpdWJXTVQqv0h2TGqt/y0gknpKDXnbey7aQFd4ImWVk6X6tRHR/hutyHlD2FzZNtyMXAV/ZjFSDk0F5ByULjMQT1UgSehorF3ps+1NdRrDBEhclJXQ5y/USTjA7PV11E2PbgQc1MMJQsDms2i3SC6eTcjuf3ILJ6WaUmvN2N3bXwxndm4og4vC3BxFbTo9FsC6z3A039E7YcidoiYgAzEcMdYg6cXqGsH1IEnp6jvHSnIsQKbeGntrIJqKdFEVDI2inRRjQDaSn40Y0A2inY0RQSMNBp+NJjSSyNop+NGNJJI2inRRjQDaU0uNEUA00U6KMaAaDQadjRjQCCkp0URQCCg0sUY0AlFLFEVAJRSxRFANrNwvjUFWljodIXLQAjmYrUxoxraqgy1JmWn2iRkqRKzr1a5R+FNv3NoB6KqQWgf5ZOp7NIrVxoirrzyRnR1ZnXjfhccZ1yPLrEQD3TTWO0QYFufb3f+fdWnFEU19ENPVjEGgnn1+vrilinY0Y1iToMim1LjSYUksjBTLvL21NhUW0rp7aSGyeiiioZCiiigCiiigCiiigCiiigIztC5BchkQSFkSQOZA56SKhfedoBWLiGnE9saGo9n3PbS610LLsScjErlEhewGB7qqWfByLHDe67nJ2FwwGUO+ZTTQrpGtXBDTfa0GUsBgJb+EHUE1Gu9LRKgOJbl36kezUEeyoU3WRtFy7xWKvbVOFpgpUk5jrnWmLuaMYuHEBMgQCWNslg2XUSSSaYBaTeNsqWDrisgmYAjUyT3VYRwQCDIIkEciD1isPZfBNAuN12uqCphog4qyHIazIbX1Ctu3bCgBRAAAAHIAaAUcAhTb0JgMJLFQORLKJIj1a0rbcgDEsIVsW7m06Pr1GnfVB/B8FMeI4YMzrcXRwWESec6aa0+5uQZsyOy5EOV8peIGUh4PX0AKYBYG9LRKgOJaI59ZKiezUEa9Yp1zeNtSQzQQQCIM6zECNeR5dhqqm5YIPEPNSwgdIpca6PVqx9lOfdJyZhcIYvkCQDGjLjrzHSMcopgFhN42ywUOCTEROsjICeUxrHZSXd6WlVma4qhJDE6YxB1n1j31X2bc2DLDkqpDYkDVhbFqcuyByqN9wAg/eEOS5FwAEjPEGQ0hoCga9VMA0ru0Kq5MQFAmf6VB+lbWnTGvcfOx100101p+17JnbKEkctRHNSCDHrAqk25JGt09IkvovS6fE083XT1UwUu2tvRiQrTjqdDyBjTt1EaUtnbkfRWBOOUfwkkT7wR7KrW90wGHEbVWRdACgYk6EczJ/CmruNQ1tlZlZAoOOgdVy6LLyiXJpghON7WsS5uKFUSWbogCJnpRpGs1aDSJHLnWUfBmyWJYFlLZBDqg6ATEDzYEx2k1qhdIGnV6qOCkK7ahCMGEOQFPaSCQPcD7qnrGt+DcWbVrj3vurwuh8hk0Fjw2MeR0ojurZowFFFFQBRRRQBRRRQBRRRQBUG2Ho+3/Q1PVfbfJHr/0NAcT8Zk+jh8R9Kl8Zk+jh8R9KuH0UB3DxmT6OHxP0aPGZPo4fE/Srh9FAdw8Zk+jh8T9KjxmT6OHxP0q4fRQHcPGZPo4fE/Ro8Zk+jh8T9GuH0UB3DxmT6OHxP0aPGZPo4fE/Rrh9FAdw8Zk+jh8R9KjxmT6OHxH0q4fRQHcPGZPo4fEfSo8Zk+jh8T9KuH0UB3DxmT6OHxP0qTxmT6OHxH0q4hRQHb/GZPo4fEfSpfGZPo4fE/Srh9FAdw8Zk+jh8T9KjxmT6OHxP0q4fRQHcPGZPo4fE/So8Zk+jh8T9KuH0UB3DxmT6OHxP0qPGZPo4fE/Srh9FAdw8Zk+jh8T9KjxmT6OHxP0q4fRQHcPGZPo4fE/So8Zk+jh8T9KuH0UB3DxmT6OHxH0qPGZPo4fEfSrh9FAdw8Zk+jh8R9KjxmT6OHxH0q4fRQHb/GZPo4fEfSo8Zk+jh8R9KuIUUB2/wAZk+jh8R9KjxmT6OHxH0q4hRQHb/GZPo4fEH/tUeMyfRw+IP8A2q4hRQHb/GZPo4fEH/tVFtH/AKk2YR+jwNZ/3gn/AOquK0UB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14" descr="data:image/jpeg;base64,/9j/4AAQSkZJRgABAQAAAQABAAD/2wCEAAkGBhQSEBQUEBIVFBQUFBUUGBQVFxUUFhQUFRUVFBUUFBQXHSYeGBojGhQUHy8gIycpLCwtFR4xNTAqNSYrLSkBCQoKDgwOFw8PGiwlHCUpLC0sLCwtKSwqLDApKSksKSwsLSwsLCwsKSwsKi4sKSwsKSwpLCksLCksKSwsLCkpLP/AABEIAJ8BPgMBIgACEQEDEQH/xAAbAAABBQEBAAAAAAAAAAAAAAAAAQIDBAUHBv/EAEkQAAIBAwEEBAsECAMHBQEAAAECEQADEiEEBRMxIkFRYQYYMlJVcYGRlNHjFCOhohUzQlNikrHSVHLBFjRDgpPT4QgkssPwB//EABkBAQEBAQEBAAAAAAAAAAAAAAABAgMEBf/EACsRAAIBAwIEBQQDAAAAAAAAAAABEQIDIRJREzFh8AQiQaGxQlJxgRQy0f/aAAwDAQACEQMRAD8A7gBRFJb5D1CnUAkVQub/ANnV8Gv2w0xiWEz2Vm+HW3Pa2RuHILkJI5gHnB6tNK53Y8Hg2xvtPFQYNjwzzPLrnQmdBFfT8L4Ki7RruVQphfk+X4vxtdqvRbplxL/B2K5dVVLMQFAkkkAAdpNM+22/3idvlD5147wDvG9sd6zdPQQgKTriCJGvcRIrQseCnlDNWyt4rcxUsDgqhgIiJU1wr8PRbrqorqyvc70eIruUU10U80a+2b+s2iudwdIxoQ0chJjkNRVu3tSMYV1J7AQT+Fecu+ChMRw9FxC9S/d4xy11Eyddaubq3KtraXZXRpDaQodSzAkHHmNB1DlWardrT5asmqbl3VmnBobRveynlXU8oL5Q0JMCddNalG3WyGIdSFEkhgYHaYNeev8AgviXJK3Fe8HKsRbyUgAAsFkEGNP2o15mrGz7mws3kPDtXL3R4mWWZiAcSBj/AJRR27UKKu/nHfqFcuy5p7+O/wAF/Y/CCxd8i6vtIHWR1+r8RWgjhhKkEHkRqD7a8V/sa/DCm9bJFzXSMukhiZkNCkQZ5zXq932eDZVbjg46TyHMkAT2DTvil63apzbqnJbNy5VitRgtxRFCtIkcjWBv7edy3dAR8VCgnoF51M6DXkOfVXmPUb9EV5lt73AobjaDNSuAyyUARj2zJA65qtsO9r1x1XjmSWU5W+GJULoCQSJ15jmaQST2FJFeM/2jvEGHbXQHgsCnKSV1kCDJ5CaW34QXAGLXWMAx92QZ1OoiV0AEnt66QJPZRRjXkNn3pfuXFVNoxnz7UCeiRqY0Mxp1jnWrb3ftYidoUxzGMTz1nq6tNaQDaiiKyvsu1YuDdSSBiwUjAyJkazpOtR/YdsjTabc66m31x6+U/wBaFNmKIrJfY9qxgX0BnmVmBpPrnXsjvpn2Da/8SnVoUnkZOunP8AeuKA2YoisY7BtekbQgA6sJ7eZ6+fdyFTpse0YENfAYsDkF5L1gA9vtoDSiiKy/se0hRF9Cwy1K6GWkSBz009lImybVgwa+mRIKsEiBMsCOuoDViiKwxu3bIH/ul7/u/X1+38Km2fYNpHl7QpEcggGvr/8AHVVghPte8WR8RZuOIByWIknlr7KLm9GCzwLhMAlREicu/qj8wqLa94hLgRi8tJGMQFU2lLGf4ryCO/up92+VOpuEF8JGOk4gSOZ1bq6gT1Vuadvk5eaefwNsbzuHGbDiWIOvk9GQT3TpTE3vcx12ZwwjSRrJAOJ7gZov7eLdwIzOSzECMdFDWkk6edeQe3uqa5fKsAWuHK7wwRjC9EtLd2ke0VZp2XuSK937A+9oAJs3NeoLJXlOQHLn/Wmfpvl9xd1MeTy1I1900t3aChAJuENcCSuJiSAJESecmOQBJ0FM2jeAtsquz9JwoIx0ye3aWdPPuIPbPVTy7Dz7/Arb91gWLx5a46a99B39oPuL3OPJ5ctT3a/hT3vlWRS1w8S61sEYwsI7y09UIRpOpFJd2koVyNw5XOGCuJglsV0iT2kgaAMTABp5dvkRXv7Iv2LuSgwRPUedPNRbKTBkzDMJPYDpUprm+Z2XIS2dB6hSzVW2ug9Qp+Iq6To6SPe27U2iy1p+TDmOakahh6jXij//AD28LbWxctkG6rhtRoFYHo9uvbXuCtJjXqs+JuWVFDweW94K1ec18+RmbD4Lpa2RtnVpznJ2E5MY5jTTQCJqv/smwBxvlSUVCwBBGLOwxhtB0/y89a2wlBWs8e5Lc83Jr+Jawo5KDLseDrK6sL7QLhcqJ6U4kz0u4+w1He8FSb126t7E3J5LqAxSROX8HVHOtgr3UuFFfuJzPsivwtpqP9MO54Jsy4ttLmQonU+SUIIBYiZSZ76s7d4O8VbYN3VEa2SVyyDYywk9F+iIbXma0sKUJU49zGeXRD+Lazjn+TOHg8BZFtXiLxvZRJksxjnz6XPuqs/gqSFB2hiBrDS2sASJbtk6zzrZKUoSivXF6/BX4a2/Qpbq3O1m4zG8XBRVCmQBjEEakdVUPCTYbr3A1pHbEKejdCKSCSAVIIP/AJrcwpcK51VOpyzdNqmlQjy1zc11RiqXGyIyY3tVCMcOY1MMeWvfT9l2K+kH7OWIJMteDRqSoJ085teqFr02AowrJrSjyZ3Xfkjg3IiB9+okctYHYFPrntNbGwW7lpVW3ajIgsXacTIUxrJ6IBHtrTKUoSg0ooLtu05AGwmMatn146QP80ew0z9IbWOezoeWqvIHboYnWK0SlLhSENKMy1vLaielsygQf+INOcevq99Ou7x2mTjsykSYJcCRLAGPUF99aOFGFIQ0ke79ouMpN5BbPUA2VW8qhxpMakDST5UZVBjS40gaSbKjKoIpcaQNJNNGVQFaMaQXSZu99gHES70iylgACYhsGIIGhlrNuJ6xz1p289nIxMlunlA0BIggEAa6qsT1ir+FLjW1BzdrnkyN8bDDpd6dxlzAC+Trw36SjQ9KzbgnlHeZsbxDIFYZOc8oAEhsSAdOrq9tX8RRjRNYwR2ueTP2vYmPDuZuWVgwUHEZNA6QHMDv5AmjeG65ZHJLsrCF0CyXRgSORCuiNJ5YzWjjRjUkvD6lPa9mIxIJYrcyHIQzApPqGZ9nqpm37BIUkl4uK2OkZZhlYjkcXCt3Yz1VfxoxpIdtbjrFvEc5kkzpzJmpCaiikZazBtUwZ9x3F1ILcPE5CNJjQzH+tN2zehUWzbUuHk+bCiCW15aHr7Ki2m6BeXJoBttAyEsevonsE6irmwgcJImMRzgmO+utMLLRapbhFHd+/DdZRhiDlJJIxCwdQQDqrIR6z2a6ovr5w94pDFGI7PwFWp0t4UEppqSy5PPfZ7+JD3Qfu2xCAAg8ZWCXMrpFyVEGMNMhKkgiDbLG0MLWGKkW7onmFcupttrf+70BPK5HLWOl6fEd3uFKEHZ+ArEI1DM7YNLjlwcsrh4ma4shcm2oXKZCYjUCIPOq4a4ou4ibxN3G4XUW2DXDwQQGnooVBOMjExPXs4Ds/Cqu07wtW2CtMkSYtuyqOo3HVStsaHViOR7DTAhmJd2S+YXNIQ3SrFjclW4bKshkOYbiBWIgALIYyTq7TtRW5aYBnUW7isFa3IZjaKlgzAE9F9R299OO+LADnMHDihgqsxU2SBcXFQTIyXSJMiJmpre2obZeGVRM52ntnTrwdQ34UwIZkKbocFfLF2+7OXTC5aYXuBbAynQts8iB+rOpjWM7PfBsjifq74ulhdBDD7NfRluyFJU3ShIC83BHLTdvbTbRlVmALmFEczoPYJZRJ0llHMgGM7xtROQ8p18knW2xR5EaAMMZ5SRrqJQiQzKtcc7HsluQtzh2hfLXRkhWz0gtxcsn4uGsEEB9eUojXXRH2hQWlFu2rbriwW04Y25cdE3nyEkNiBPKK222hArnU8MwwVGZgQA0BVBLGCOQPOq9jfdh7fEDQhVXBdHtyjEhWAdQYMHXs15UwIZX3mGb7ObVwhrTlyvEGLRYuoEunmylmXt1AbqqjsKOLdoXMjdCbMM+IhFvFLYuq5zkkkXNQDOXOth97Wg/D6RbQHCzduBZJUFmRSFEg6kgaHsNKu+LJBxbP9boiM5my627oxQEkq7KI561MEhlXfg4ttAty4oFzJhaNjNgAwAPFlcZIOmug7xWeLd6TkVnFZwYBWIClrasXJKGCoGKkA+U3XtbLvizcQOrQrJxAXRrUp5w4gEjkZ7GU8iJLu9LavbVhcyuRjFm8w184hCEI5kMRA1MUwIZkWxci1IxIugmLgYJa4hOEluicYnotIlejowjuWGuLM37IzVuEr7OxYKrgFmdnmS0tBHkoByJbbv70tIss2hBIhGYmHW3oqgknN1EASZpp31aGH6wlwxAWxecjEqrZqqE2yCwENB9xpgQypsd0m6cg1qExNwOjK7FVlkBdiFUkhQy/smdImAo4XZwpOSG3k5uAkIry65lzDFeZxbIdGVnNde1vG29wooclZBPCuBJUwQLpXAmdIB6j2Go23xaD3EOYNpM3JtXQoTXUOUxbkYgmcTHI0wIZDua/oxYNayIi27o0AA65K7Sx6zMaADkSdIbUvnD+YVWv70tJkCWJRsCqW7lxssEfREUsRjcQyBAyFO/SVqJyEHh6wf+M/Dt9XW2nd1xTAyTfal84fzCl+1L56/zCq9reNpgxBMJqWKsoI85CQA6/wASyKH3rZBANxZa3xQOtrYKguo6wCygx5w7aYLkn+1J56/zCg7Wnnr/ADCotl3jbuFghkozIZVl1RijYlgMgGBErIkc6sQKYGRn2tPPH8wo+1p5w/mFPIFJAq4EMqbw3jgha2MyP2QZMdZAUEn3VWvb5dbQfhSZIKrkYhZB0E6nTl11q0s1tVUrmjLpqfqYl/f11Z+4mGC6FtZZlnydB0efLWpNs3vcDIq2zFxVOfShSeojHtjTnrWvS1ddP2/Jjh1/d8GHte/bigQgnhq+JyliysSV/hUgA+vq6239+XVW0SiyzMrjWRi6p0RPODMa8vbW9RV4lGPKTh158x5xfCW5gpNsElXJKyVQ4/dhiCYJYEakUh8Ir2owQMFnEzJbMrAGXYAevnzr0tIavFo+z3Jwq/vIN3bQXtKziGMyB1EEiNfVVhqBQ1ed5co7JQjF2r/eE6wLT9VPVHexaNtsDCnTSRHKm7SY2gAc3svrLdR5c8QNeyr27ki0gmYUCeddU4UipS4M9d23clJukhXnUmSun4+Vp31Euw7QMunOUx0j0Z69Z1Hd7hW6axtq36yfayEBGzIz6hxmRZW6BnjgPKiJJEAxqK1xn0M8KnqQvu2/1XCZDaZMArGMevX/APaVPsOy3ldSxJUKQQXJk68gfZz/AApNv3/w7V1lUM9lb7MknTgpmshQWGQa2Rpycc5FStvcrs168yt90rtjw71snBMoCXFDme4Hu1o7zajAVqlOVJdN0+afevzqjtmws7MR0VuIEcQCSq5Rg2QxPTbmD1UzZt/cR7gVGARnALq9tjhZs3ZKOoZdbxHLkoPXVVfCs8XhtbCzdFtDl+sH2H7YxAjQg9GOwzXKUdP2F3wcBLGXGSbSpHRKH7TdF0syzqVjEa8iaursLcB7cKC09JFCgTGuJczy7arbb4RNbRMk6TMobBbt0BWs3bwKpbUux+7ggDrnlUtrfbNeW3gRKWnJwuuBxMpBuIptrGPW3X6pSh+xt7dTXDleZiwACm2WtKsMGkoLhz1A56aU1NxQrqMyLrXWeSGDC7de9iAT0cS5AjSCdORFzdG8jdVS6hS1tLoxkgLc5Az16GqT+ELi2twWg/E2dtotoGAJCm1Ftmbohjxl15aGrK2LHUv7Ds/CDYIYZ84lREgCOf8ADPtqg/g+GtWbbB4s2TYkFQWQi2Ce4zaQ+/t0sbBv0XbwRACv3/SBMhrLbOrKVjRg15lIOoNuO2Luz7WzOVKwU8szpJErh1mRrrEctakrYkGWm5CtxXEEgCclDa8W5dJSHGMm63PKIHONZtj3Rw73FAaQt1cZUKTeurdZoH7XRAnrAHZWxNFP0SOpl2N342bFuCRYFsAnGW4a4gnsnnVi6hZ0bE9AkxI1lSv+tXJoFJ6FjqYLeDymOiRrLeT0/v7d/X2pH/MaW7uMyhUL0BcUB1zGLurwCHBkYgSZreopK2JBkbJu9rd13hSGLt5MPLnKC+UED/L2U/bd3cQXgwMXrIsnUaAcXXv/AFp91aZpaStiwYtvdBtsz2YRmcuAQGVcrdq2wxDAn9SDM9ZpP0OeiBOI4OQMEsdnfi24aej0uehkaac626JqY2JBh3NzMwZWLBWdGItnhE4OLglkbyiwWSAAVkQJkRP4NyhUNcAmVbMM6g3jeZC7ySpJZI8wgdU16Clq42EGTsW7TbYsZbpXinIYC/d4zg69I5QJ00Ud5OhxG838RUjuAJJ5VVbe9kaG6vv7p/pVSb5IjaXNkpuN5v4iql7e6p5cLqR0nVZgwYnvqTad720kFgWGpUHWOswaxd87OLiLmItuzq1yW+7yc4ygMEHlkZAMV2tW02tSwc7lbSel5Nq1txaMVkETIZSImOdTG83mH+YVDsmzhGCrMC2AJJJ8o9Zqsu4jEfaL3kMkh7s9IyWkuekOSkzA55dXKqE8I6KYyy/xn8w/zCl4z/u/zCqV0vauqzu5sps90tCswDIbJDQMnZyOJpJMDTWSaj3gWva7UAJDDDaRkQYDWyFEKIiLOpBkzzrOpbFzubHFfzPzCl4r+Z+YVjbbddrSIXuoy4vcxt32YqxuLbWbRD6lNYJIAGUTJgvvexOl8PK8VQbrAWOIsi0w6LOLWetr7wn+KKk9Cfs9BxX8z8wo4r+Z+YVnbue6Smj4KGI4hdWKPcYW8swWZltrJDQ3SWdSa2KT0EdRlm7kJiNSI58jHOnMaj2Xkf8AO/8A8jUjGj5hcjPvW1zLEsSbZWI6MannGh59dTbKs20xYgYjqHLq5zWdtVwfaDprwiQYHY09X4cq0N3n7lJ80dXd2Vv0K/7Ehtt559y/Kon2EEODBFycwVQh5UIcxHS6IA16gBVJmaVIKFMQWJZgwI8rrqXZLRMZxPS8lmIjSOvn861pxJhVT6E9/YFcOHhhcXBwUQh0IIKsCNRBIg9tJb3cqoUEBGmVwTFpEGRGsjSpRs47/e3zo+zr3+8/Os98jpHckN3dqNOQByYOZRNWChQx01OKqJ7FFD7sQmSATlnOCTmbfBLTj5XD6E+bpyrP/TdrJl4dwFWdSZEdC2bnU3WBpUK+EdnAMUdZZFAkalmKmDl+zi0z2RVjuBHcmra3aqhQkKEJZQEQYsVKyvR0OLMPUTTV3RbDBgAGUKAQiSoXyQDjyEmB31lP4RWgpY23CqHmWWQUbHGMuslQP81NPhNaE/dvGWOhHXIDRPIkRVjuBBubNsK21i2cBMwqoB7gtMTdaAsQAMvK6CdLWdej2603dzpdtq4BEzpJJBBIIOvOQatfZV7PxPzrOO0IK17c1t9XUMZYyUtzLRkfJ68VntxFWRs8SQ5BMSYXWBAno9lH2Vez8T86X7KvZ+J+dSV2iR3IvCPnt7l/tpeGf3je5f7ab9kXs/rSXtnUCQIIjt7RSe4I13I7hH943uX5UotH943uX5VJQKklhEfBPnt+X5UcI/vG/L8qkpakiEQ8I+e35flS8I+e35flUhoqyXSiPhHz2/L8qBaPnt+X5VJSCkjSiPhHz2/L8qXgnz2/L8qfSk0kQRGxOhdiOzT/AEE1VG5LQEAEe06yMSDV6lmqqqlyZHQnzRRv7otu5dlliMSZOoiIinnYdCubYmZUhCDOp5rVqaKut7jRTsVl2SNRcflHJOQ6oxqTgN+8f3J/bUtFSWNKI+Af3j+5P7aTgH94/wCT+2pZoqSNKI+Af3r+5P7aBs5/eP8Ak/tqSaJpLGlEf2c/vH/J/bSjZ2/ev+T+2pJpQaSyaUJZtYiJJ1Jk85Jk8qc1LSNWSpGNtKnjsY04RGUaAweur2wpFpB2KP6U7abAxZiNcTrAnkeRpmwH7hNf2B/Sun0k+orru0DqXlB8rWdDImpLGx4eTAGump5x2nuquWPaaM++t53OHEpXoXul2j3H50vS7R7j86ohz20cX11INcZbE42ECYW2JJJhANWEEnvI0pv2BQICWwNNAgjQyNO461CX76Qv66QxxlsTpsIAhVtgREBABBMkR66aN2J5lrnP6sc+U+uoc++p9lY5c+2jTRqm6qnBPasFQFXFQOQCwB6gDT8W7R7j86mikDCYnXnHXHbFYk7EeLdo9x+dLD9o9x+dSKfw/Cn1JIQw/aPcfnTXtsdCRGnUe2e2rEURUkg2gU6KAKhRtLS1WvbwtoYZoI7mPP1CgJqWKqHe9rz/AMG+VKd7WvP/ACt8qsiS1RFVP0va8/8ABvlSje1o/t/g3yqAtRSkUsUGgEikinUUA2ilNEUAURRS0A2lpaSgEiiKWiqBKWKKKgHA0j0tI9QhFf8AIb/Kf6VDsB+4t/5ByEdXZVp7cqR2gj302xs2KKkzioE9saTWpUGfqkySaaa0P0d2Ggbu/i/CuutHm4VRQpK0P0f/ABfhSfo3+L8Ka0OFUUDSVo/o3vpDu3Xyqa0OFUZ4qfY/LHtqx+jR5xp9rYcTM0dag1RbqVSbLArC33sk3ARbdi3DXNWYFBLSQBy6te/37+FGFcpPVJ4rZc7Tytm8eiAcmdlJZVBJAXUjnJ6lbrMVqDwhvf4Zvz9/8PcB/wA698ehwpcaSiEOzXCyyylTLCOfJiAfaBPtqY0Y0pFZEjaKcRSBaCRKxt57PtJvcS1jhaFrFDllc6ZO0AEOFE28VTLkwMwINbQWqW1bj2e4xe7s9l2I8p7aMxjlLETQFbZLF9biAzgUyaCsC4zO1wNOp8q3jjp0XmOiCzZd1NaN68Fm6xvEKuCm5LsbYe5+1pEZeTNTjwX2T/CbP/0bf9tA8GNk/wAJs/8A0bX9tCFLdqbWBbW65LFrzOXCAhBcuGyv3cqCVa0p1OitrOpRF23hrJ6QuHLoW5KwsGOLBSczMhoKjHSavjwY2T/CbP8A9G3/AG0q+DWyggjZbAIMgi1bBBGoI6POgL9KTRGtKVoUSaJoxpYoBporE3ra2o3f/bmE6HMpjAy4ggjLI9COrQ1Ts7Nt48p56A1HDjMgTM8tZjQ1qBJ6eisFtl2rUh3iE6OVrPncyg445fquenlVCuzbeMpdWJXTVQqv0h2TGqt/y0gknpKDXnbey7aQFd4ImWVk6X6tRHR/hutyHlD2FzZNtyMXAV/ZjFSDk0F5ByULjMQT1UgSehorF3ps+1NdRrDBEhclJXQ5y/USTjA7PV11E2PbgQc1MMJQsDms2i3SC6eTcjuf3ILJ6WaUmvN2N3bXwxndm4og4vC3BxFbTo9FsC6z3A039E7YcidoiYgAzEcMdYg6cXqGsH1IEnp6jvHSnIsQKbeGntrIJqKdFEVDI2inRRjQDaSn40Y0A2inY0RQSMNBp+NJjSSyNop+NGNJJI2inRRjQDaU0uNEUA00U6KMaAaDQadjRjQCCkp0URQCCg0sUY0AlFLFEVAJRSxRFANrNwvjUFWljodIXLQAjmYrUxoxraqgy1JmWn2iRkqRKzr1a5R+FNv3NoB6KqQWgf5ZOp7NIrVxoirrzyRnR1ZnXjfhccZ1yPLrEQD3TTWO0QYFufb3f+fdWnFEU19ENPVjEGgnn1+vrilinY0Y1iToMim1LjSYUksjBTLvL21NhUW0rp7aSGyeiiioZCiiigCiiigCiiigCiiigIztC5BchkQSFkSQOZA56SKhfedoBWLiGnE9saGo9n3PbS610LLsScjErlEhewGB7qqWfByLHDe67nJ2FwwGUO+ZTTQrpGtXBDTfa0GUsBgJb+EHUE1Gu9LRKgOJbl36kezUEeyoU3WRtFy7xWKvbVOFpgpUk5jrnWmLuaMYuHEBMgQCWNslg2XUSSSaYBaTeNsqWDrisgmYAjUyT3VYRwQCDIIkEciD1isPZfBNAuN12uqCphog4qyHIazIbX1Ctu3bCgBRAAAAHIAaAUcAhTb0JgMJLFQORLKJIj1a0rbcgDEsIVsW7m06Pr1GnfVB/B8FMeI4YMzrcXRwWESec6aa0+5uQZsyOy5EOV8peIGUh4PX0AKYBYG9LRKgOJaI59ZKiezUEa9Yp1zeNtSQzQQQCIM6zECNeR5dhqqm5YIPEPNSwgdIpca6PVqx9lOfdJyZhcIYvkCQDGjLjrzHSMcopgFhN42ywUOCTEROsjICeUxrHZSXd6WlVma4qhJDE6YxB1n1j31X2bc2DLDkqpDYkDVhbFqcuyByqN9wAg/eEOS5FwAEjPEGQ0hoCga9VMA0ru0Kq5MQFAmf6VB+lbWnTGvcfOx100101p+17JnbKEkctRHNSCDHrAqk25JGt09IkvovS6fE083XT1UwUu2tvRiQrTjqdDyBjTt1EaUtnbkfRWBOOUfwkkT7wR7KrW90wGHEbVWRdACgYk6EczJ/CmruNQ1tlZlZAoOOgdVy6LLyiXJpghON7WsS5uKFUSWbogCJnpRpGs1aDSJHLnWUfBmyWJYFlLZBDqg6ATEDzYEx2k1qhdIGnV6qOCkK7ahCMGEOQFPaSCQPcD7qnrGt+DcWbVrj3vurwuh8hk0Fjw2MeR0ojurZowFFFFQBRRRQBRRRQBRRRQBUG2Ho+3/Q1PVfbfJHr/0NAcT8Zk+jh8R9Kl8Zk+jh8R9KuH0UB3DxmT6OHxP0aPGZPo4fE/Srh9FAdw8Zk+jh8T9KjxmT6OHxP0q4fRQHcPGZPo4fE/Ro8Zk+jh8T9GuH0UB3DxmT6OHxP0aPGZPo4fE/Rrh9FAdw8Zk+jh8R9KjxmT6OHxH0q4fRQHcPGZPo4fEfSo8Zk+jh8T9KuH0UB3DxmT6OHxP0qTxmT6OHxH0q4hRQHb/GZPo4fEfSpfGZPo4fE/Srh9FAdw8Zk+jh8T9KjxmT6OHxP0q4fRQHcPGZPo4fE/So8Zk+jh8T9KuH0UB3DxmT6OHxP0qPGZPo4fE/Srh9FAdw8Zk+jh8T9KjxmT6OHxP0q4fRQHcPGZPo4fE/So8Zk+jh8T9KuH0UB3DxmT6OHxH0qPGZPo4fEfSrh9FAdw8Zk+jh8R9KjxmT6OHxH0q4fRQHb/GZPo4fEfSo8Zk+jh8R9KuIUUB2/wAZk+jh8R9KjxmT6OHxH0q4hRQHb/GZPo4fEH/tUeMyfRw+IP8A2q4hRQHb/GZPo4fEH/tVFtH/AKk2YR+jwNZ/3gn/AOquK0UB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AutoShape 16" descr="data:image/jpeg;base64,/9j/4AAQSkZJRgABAQAAAQABAAD/2wCEAAkGBhQSEBQUEBIVFBQUFBUUGBQVFxUUFhQUFRUVFBUUFBQXHSYeGBojGhQUHy8gIycpLCwtFR4xNTAqNSYrLSkBCQoKDgwOFw8PGiwlHCUpLC0sLCwtKSwqLDApKSksKSwsLSwsLCwsKSwsKi4sKSwsKSwpLCksLCksKSwsLCkpLP/AABEIAJ8BPgMBIgACEQEDEQH/xAAbAAABBQEBAAAAAAAAAAAAAAAAAQIDBAUHBv/EAEkQAAIBAwEEBAsECAMHBQEAAAECEQADEiEEBRMxIkFRYQYYMlJVcYGRlNHjFCOhohUzQlNikrHSVHLBFjRDgpPT4QgkssPwB//EABkBAQEBAQEBAAAAAAAAAAAAAAABAgMEBf/EACsRAAIBAwIEBQQDAAAAAAAAAAABEQIDIRJREzFh8AQiQaGxQlJxgRQy0f/aAAwDAQACEQMRAD8A7gBRFJb5D1CnUAkVQub/ANnV8Gv2w0xiWEz2Vm+HW3Pa2RuHILkJI5gHnB6tNK53Y8Hg2xvtPFQYNjwzzPLrnQmdBFfT8L4Ki7RruVQphfk+X4vxtdqvRbplxL/B2K5dVVLMQFAkkkAAdpNM+22/3idvlD5147wDvG9sd6zdPQQgKTriCJGvcRIrQseCnlDNWyt4rcxUsDgqhgIiJU1wr8PRbrqorqyvc70eIruUU10U80a+2b+s2iudwdIxoQ0chJjkNRVu3tSMYV1J7AQT+Fecu+ChMRw9FxC9S/d4xy11Eyddaubq3KtraXZXRpDaQodSzAkHHmNB1DlWardrT5asmqbl3VmnBobRveynlXU8oL5Q0JMCddNalG3WyGIdSFEkhgYHaYNeev8AgviXJK3Fe8HKsRbyUgAAsFkEGNP2o15mrGz7mws3kPDtXL3R4mWWZiAcSBj/AJRR27UKKu/nHfqFcuy5p7+O/wAF/Y/CCxd8i6vtIHWR1+r8RWgjhhKkEHkRqD7a8V/sa/DCm9bJFzXSMukhiZkNCkQZ5zXq932eDZVbjg46TyHMkAT2DTvil63apzbqnJbNy5VitRgtxRFCtIkcjWBv7edy3dAR8VCgnoF51M6DXkOfVXmPUb9EV5lt73AobjaDNSuAyyUARj2zJA65qtsO9r1x1XjmSWU5W+GJULoCQSJ15jmaQST2FJFeM/2jvEGHbXQHgsCnKSV1kCDJ5CaW34QXAGLXWMAx92QZ1OoiV0AEnt66QJPZRRjXkNn3pfuXFVNoxnz7UCeiRqY0Mxp1jnWrb3ftYidoUxzGMTz1nq6tNaQDaiiKyvsu1YuDdSSBiwUjAyJkazpOtR/YdsjTabc66m31x6+U/wBaFNmKIrJfY9qxgX0BnmVmBpPrnXsjvpn2Da/8SnVoUnkZOunP8AeuKA2YoisY7BtekbQgA6sJ7eZ6+fdyFTpse0YENfAYsDkF5L1gA9vtoDSiiKy/se0hRF9Cwy1K6GWkSBz009lImybVgwa+mRIKsEiBMsCOuoDViiKwxu3bIH/ul7/u/X1+38Km2fYNpHl7QpEcggGvr/8AHVVghPte8WR8RZuOIByWIknlr7KLm9GCzwLhMAlREicu/qj8wqLa94hLgRi8tJGMQFU2lLGf4ryCO/up92+VOpuEF8JGOk4gSOZ1bq6gT1Vuadvk5eaefwNsbzuHGbDiWIOvk9GQT3TpTE3vcx12ZwwjSRrJAOJ7gZov7eLdwIzOSzECMdFDWkk6edeQe3uqa5fKsAWuHK7wwRjC9EtLd2ke0VZp2XuSK937A+9oAJs3NeoLJXlOQHLn/Wmfpvl9xd1MeTy1I1900t3aChAJuENcCSuJiSAJESecmOQBJ0FM2jeAtsquz9JwoIx0ye3aWdPPuIPbPVTy7Dz7/Arb91gWLx5a46a99B39oPuL3OPJ5ctT3a/hT3vlWRS1w8S61sEYwsI7y09UIRpOpFJd2koVyNw5XOGCuJglsV0iT2kgaAMTABp5dvkRXv7Iv2LuSgwRPUedPNRbKTBkzDMJPYDpUprm+Z2XIS2dB6hSzVW2ug9Qp+Iq6To6SPe27U2iy1p+TDmOakahh6jXij//AD28LbWxctkG6rhtRoFYHo9uvbXuCtJjXqs+JuWVFDweW94K1ec18+RmbD4Lpa2RtnVpznJ2E5MY5jTTQCJqv/smwBxvlSUVCwBBGLOwxhtB0/y89a2wlBWs8e5Lc83Jr+Jawo5KDLseDrK6sL7QLhcqJ6U4kz0u4+w1He8FSb126t7E3J5LqAxSROX8HVHOtgr3UuFFfuJzPsivwtpqP9MO54Jsy4ttLmQonU+SUIIBYiZSZ76s7d4O8VbYN3VEa2SVyyDYywk9F+iIbXma0sKUJU49zGeXRD+Lazjn+TOHg8BZFtXiLxvZRJksxjnz6XPuqs/gqSFB2hiBrDS2sASJbtk6zzrZKUoSivXF6/BX4a2/Qpbq3O1m4zG8XBRVCmQBjEEakdVUPCTYbr3A1pHbEKejdCKSCSAVIIP/AJrcwpcK51VOpyzdNqmlQjy1zc11RiqXGyIyY3tVCMcOY1MMeWvfT9l2K+kH7OWIJMteDRqSoJ085teqFr02AowrJrSjyZ3Xfkjg3IiB9+okctYHYFPrntNbGwW7lpVW3ajIgsXacTIUxrJ6IBHtrTKUoSg0ooLtu05AGwmMatn146QP80ew0z9IbWOezoeWqvIHboYnWK0SlLhSENKMy1vLaielsygQf+INOcevq99Ou7x2mTjsykSYJcCRLAGPUF99aOFGFIQ0ke79ouMpN5BbPUA2VW8qhxpMakDST5UZVBjS40gaSbKjKoIpcaQNJNNGVQFaMaQXSZu99gHES70iylgACYhsGIIGhlrNuJ6xz1p289nIxMlunlA0BIggEAa6qsT1ir+FLjW1BzdrnkyN8bDDpd6dxlzAC+Trw36SjQ9KzbgnlHeZsbxDIFYZOc8oAEhsSAdOrq9tX8RRjRNYwR2ueTP2vYmPDuZuWVgwUHEZNA6QHMDv5AmjeG65ZHJLsrCF0CyXRgSORCuiNJ5YzWjjRjUkvD6lPa9mIxIJYrcyHIQzApPqGZ9nqpm37BIUkl4uK2OkZZhlYjkcXCt3Yz1VfxoxpIdtbjrFvEc5kkzpzJmpCaiikZazBtUwZ9x3F1ILcPE5CNJjQzH+tN2zehUWzbUuHk+bCiCW15aHr7Ki2m6BeXJoBttAyEsevonsE6irmwgcJImMRzgmO+utMLLRapbhFHd+/DdZRhiDlJJIxCwdQQDqrIR6z2a6ovr5w94pDFGI7PwFWp0t4UEppqSy5PPfZ7+JD3Qfu2xCAAg8ZWCXMrpFyVEGMNMhKkgiDbLG0MLWGKkW7onmFcupttrf+70BPK5HLWOl6fEd3uFKEHZ+ArEI1DM7YNLjlwcsrh4ma4shcm2oXKZCYjUCIPOq4a4ou4ibxN3G4XUW2DXDwQQGnooVBOMjExPXs4Ds/Cqu07wtW2CtMkSYtuyqOo3HVStsaHViOR7DTAhmJd2S+YXNIQ3SrFjclW4bKshkOYbiBWIgALIYyTq7TtRW5aYBnUW7isFa3IZjaKlgzAE9F9R299OO+LADnMHDihgqsxU2SBcXFQTIyXSJMiJmpre2obZeGVRM52ntnTrwdQ34UwIZkKbocFfLF2+7OXTC5aYXuBbAynQts8iB+rOpjWM7PfBsjifq74ulhdBDD7NfRluyFJU3ShIC83BHLTdvbTbRlVmALmFEczoPYJZRJ0llHMgGM7xtROQ8p18knW2xR5EaAMMZ5SRrqJQiQzKtcc7HsluQtzh2hfLXRkhWz0gtxcsn4uGsEEB9eUojXXRH2hQWlFu2rbriwW04Y25cdE3nyEkNiBPKK222hArnU8MwwVGZgQA0BVBLGCOQPOq9jfdh7fEDQhVXBdHtyjEhWAdQYMHXs15UwIZX3mGb7ObVwhrTlyvEGLRYuoEunmylmXt1AbqqjsKOLdoXMjdCbMM+IhFvFLYuq5zkkkXNQDOXOth97Wg/D6RbQHCzduBZJUFmRSFEg6kgaHsNKu+LJBxbP9boiM5my627oxQEkq7KI561MEhlXfg4ttAty4oFzJhaNjNgAwAPFlcZIOmug7xWeLd6TkVnFZwYBWIClrasXJKGCoGKkA+U3XtbLvizcQOrQrJxAXRrUp5w4gEjkZ7GU8iJLu9LavbVhcyuRjFm8w184hCEI5kMRA1MUwIZkWxci1IxIugmLgYJa4hOEluicYnotIlejowjuWGuLM37IzVuEr7OxYKrgFmdnmS0tBHkoByJbbv70tIss2hBIhGYmHW3oqgknN1EASZpp31aGH6wlwxAWxecjEqrZqqE2yCwENB9xpgQypsd0m6cg1qExNwOjK7FVlkBdiFUkhQy/smdImAo4XZwpOSG3k5uAkIry65lzDFeZxbIdGVnNde1vG29wooclZBPCuBJUwQLpXAmdIB6j2Go23xaD3EOYNpM3JtXQoTXUOUxbkYgmcTHI0wIZDua/oxYNayIi27o0AA65K7Sx6zMaADkSdIbUvnD+YVWv70tJkCWJRsCqW7lxssEfREUsRjcQyBAyFO/SVqJyEHh6wf+M/Dt9XW2nd1xTAyTfal84fzCl+1L56/zCq9reNpgxBMJqWKsoI85CQA6/wASyKH3rZBANxZa3xQOtrYKguo6wCygx5w7aYLkn+1J56/zCg7Wnnr/ADCotl3jbuFghkozIZVl1RijYlgMgGBErIkc6sQKYGRn2tPPH8wo+1p5w/mFPIFJAq4EMqbw3jgha2MyP2QZMdZAUEn3VWvb5dbQfhSZIKrkYhZB0E6nTl11q0s1tVUrmjLpqfqYl/f11Z+4mGC6FtZZlnydB0efLWpNs3vcDIq2zFxVOfShSeojHtjTnrWvS1ddP2/Jjh1/d8GHte/bigQgnhq+JyliysSV/hUgA+vq6239+XVW0SiyzMrjWRi6p0RPODMa8vbW9RV4lGPKTh158x5xfCW5gpNsElXJKyVQ4/dhiCYJYEakUh8Ir2owQMFnEzJbMrAGXYAevnzr0tIavFo+z3Jwq/vIN3bQXtKziGMyB1EEiNfVVhqBQ1ed5co7JQjF2r/eE6wLT9VPVHexaNtsDCnTSRHKm7SY2gAc3svrLdR5c8QNeyr27ki0gmYUCeddU4UipS4M9d23clJukhXnUmSun4+Vp31Euw7QMunOUx0j0Z69Z1Hd7hW6axtq36yfayEBGzIz6hxmRZW6BnjgPKiJJEAxqK1xn0M8KnqQvu2/1XCZDaZMArGMevX/APaVPsOy3ldSxJUKQQXJk68gfZz/AApNv3/w7V1lUM9lb7MknTgpmshQWGQa2Rpycc5FStvcrs168yt90rtjw71snBMoCXFDme4Hu1o7zajAVqlOVJdN0+afevzqjtmws7MR0VuIEcQCSq5Rg2QxPTbmD1UzZt/cR7gVGARnALq9tjhZs3ZKOoZdbxHLkoPXVVfCs8XhtbCzdFtDl+sH2H7YxAjQg9GOwzXKUdP2F3wcBLGXGSbSpHRKH7TdF0syzqVjEa8iaursLcB7cKC09JFCgTGuJczy7arbb4RNbRMk6TMobBbt0BWs3bwKpbUux+7ggDrnlUtrfbNeW3gRKWnJwuuBxMpBuIptrGPW3X6pSh+xt7dTXDleZiwACm2WtKsMGkoLhz1A56aU1NxQrqMyLrXWeSGDC7de9iAT0cS5AjSCdORFzdG8jdVS6hS1tLoxkgLc5Az16GqT+ELi2twWg/E2dtotoGAJCm1Ftmbohjxl15aGrK2LHUv7Ds/CDYIYZ84lREgCOf8ADPtqg/g+GtWbbB4s2TYkFQWQi2Ce4zaQ+/t0sbBv0XbwRACv3/SBMhrLbOrKVjRg15lIOoNuO2Luz7WzOVKwU8szpJErh1mRrrEctakrYkGWm5CtxXEEgCclDa8W5dJSHGMm63PKIHONZtj3Rw73FAaQt1cZUKTeurdZoH7XRAnrAHZWxNFP0SOpl2N342bFuCRYFsAnGW4a4gnsnnVi6hZ0bE9AkxI1lSv+tXJoFJ6FjqYLeDymOiRrLeT0/v7d/X2pH/MaW7uMyhUL0BcUB1zGLurwCHBkYgSZreopK2JBkbJu9rd13hSGLt5MPLnKC+UED/L2U/bd3cQXgwMXrIsnUaAcXXv/AFp91aZpaStiwYtvdBtsz2YRmcuAQGVcrdq2wxDAn9SDM9ZpP0OeiBOI4OQMEsdnfi24aej0uehkaac626JqY2JBh3NzMwZWLBWdGItnhE4OLglkbyiwWSAAVkQJkRP4NyhUNcAmVbMM6g3jeZC7ySpJZI8wgdU16Clq42EGTsW7TbYsZbpXinIYC/d4zg69I5QJ00Ud5OhxG838RUjuAJJ5VVbe9kaG6vv7p/pVSb5IjaXNkpuN5v4iql7e6p5cLqR0nVZgwYnvqTad720kFgWGpUHWOswaxd87OLiLmItuzq1yW+7yc4ygMEHlkZAMV2tW02tSwc7lbSel5Nq1txaMVkETIZSImOdTG83mH+YVDsmzhGCrMC2AJJJ8o9Zqsu4jEfaL3kMkh7s9IyWkuekOSkzA55dXKqE8I6KYyy/xn8w/zCl4z/u/zCqV0vauqzu5sps90tCswDIbJDQMnZyOJpJMDTWSaj3gWva7UAJDDDaRkQYDWyFEKIiLOpBkzzrOpbFzubHFfzPzCl4r+Z+YVjbbddrSIXuoy4vcxt32YqxuLbWbRD6lNYJIAGUTJgvvexOl8PK8VQbrAWOIsi0w6LOLWetr7wn+KKk9Cfs9BxX8z8wo4r+Z+YVnbue6Smj4KGI4hdWKPcYW8swWZltrJDQ3SWdSa2KT0EdRlm7kJiNSI58jHOnMaj2Xkf8AO/8A8jUjGj5hcjPvW1zLEsSbZWI6MannGh59dTbKs20xYgYjqHLq5zWdtVwfaDprwiQYHY09X4cq0N3n7lJ80dXd2Vv0K/7Ehtt559y/Kon2EEODBFycwVQh5UIcxHS6IA16gBVJmaVIKFMQWJZgwI8rrqXZLRMZxPS8lmIjSOvn861pxJhVT6E9/YFcOHhhcXBwUQh0IIKsCNRBIg9tJb3cqoUEBGmVwTFpEGRGsjSpRs47/e3zo+zr3+8/Os98jpHckN3dqNOQByYOZRNWChQx01OKqJ7FFD7sQmSATlnOCTmbfBLTj5XD6E+bpyrP/TdrJl4dwFWdSZEdC2bnU3WBpUK+EdnAMUdZZFAkalmKmDl+zi0z2RVjuBHcmra3aqhQkKEJZQEQYsVKyvR0OLMPUTTV3RbDBgAGUKAQiSoXyQDjyEmB31lP4RWgpY23CqHmWWQUbHGMuslQP81NPhNaE/dvGWOhHXIDRPIkRVjuBBubNsK21i2cBMwqoB7gtMTdaAsQAMvK6CdLWdej2603dzpdtq4BEzpJJBBIIOvOQatfZV7PxPzrOO0IK17c1t9XUMZYyUtzLRkfJ68VntxFWRs8SQ5BMSYXWBAno9lH2Vez8T86X7KvZ+J+dSV2iR3IvCPnt7l/tpeGf3je5f7ab9kXs/rSXtnUCQIIjt7RSe4I13I7hH943uX5UotH943uX5VJQKklhEfBPnt+X5UcI/vG/L8qkpakiEQ8I+e35flS8I+e35flUhoqyXSiPhHz2/L8qBaPnt+X5VJSCkjSiPhHz2/L8qXgnz2/L8qfSk0kQRGxOhdiOzT/AEE1VG5LQEAEe06yMSDV6lmqqqlyZHQnzRRv7otu5dlliMSZOoiIinnYdCubYmZUhCDOp5rVqaKut7jRTsVl2SNRcflHJOQ6oxqTgN+8f3J/bUtFSWNKI+Af3j+5P7aTgH94/wCT+2pZoqSNKI+Af3r+5P7aBs5/eP8Ak/tqSaJpLGlEf2c/vH/J/bSjZ2/ev+T+2pJpQaSyaUJZtYiJJ1Jk85Jk8qc1LSNWSpGNtKnjsY04RGUaAweur2wpFpB2KP6U7abAxZiNcTrAnkeRpmwH7hNf2B/Sun0k+orru0DqXlB8rWdDImpLGx4eTAGump5x2nuquWPaaM++t53OHEpXoXul2j3H50vS7R7j86ohz20cX11INcZbE42ECYW2JJJhANWEEnvI0pv2BQICWwNNAgjQyNO461CX76Qv66QxxlsTpsIAhVtgREBABBMkR66aN2J5lrnP6sc+U+uoc++p9lY5c+2jTRqm6qnBPasFQFXFQOQCwB6gDT8W7R7j86mikDCYnXnHXHbFYk7EeLdo9x+dLD9o9x+dSKfw/Cn1JIQw/aPcfnTXtsdCRGnUe2e2rEURUkg2gU6KAKhRtLS1WvbwtoYZoI7mPP1CgJqWKqHe9rz/AMG+VKd7WvP/ACt8qsiS1RFVP0va8/8ABvlSje1o/t/g3yqAtRSkUsUGgEikinUUA2ilNEUAURRS0A2lpaSgEiiKWiqBKWKKKgHA0j0tI9QhFf8AIb/Kf6VDsB+4t/5ByEdXZVp7cqR2gj302xs2KKkzioE9saTWpUGfqkySaaa0P0d2Ggbu/i/CuutHm4VRQpK0P0f/ABfhSfo3+L8Ka0OFUUDSVo/o3vpDu3Xyqa0OFUZ4qfY/LHtqx+jR5xp9rYcTM0dag1RbqVSbLArC33sk3ARbdi3DXNWYFBLSQBy6te/37+FGFcpPVJ4rZc7Tytm8eiAcmdlJZVBJAXUjnJ6lbrMVqDwhvf4Zvz9/8PcB/wA698ehwpcaSiEOzXCyyylTLCOfJiAfaBPtqY0Y0pFZEjaKcRSBaCRKxt57PtJvcS1jhaFrFDllc6ZO0AEOFE28VTLkwMwINbQWqW1bj2e4xe7s9l2I8p7aMxjlLETQFbZLF9biAzgUyaCsC4zO1wNOp8q3jjp0XmOiCzZd1NaN68Fm6xvEKuCm5LsbYe5+1pEZeTNTjwX2T/CbP/0bf9tA8GNk/wAJs/8A0bX9tCFLdqbWBbW65LFrzOXCAhBcuGyv3cqCVa0p1OitrOpRF23hrJ6QuHLoW5KwsGOLBSczMhoKjHSavjwY2T/CbP8A9G3/AG0q+DWyggjZbAIMgi1bBBGoI6POgL9KTRGtKVoUSaJoxpYoBporE3ra2o3f/bmE6HMpjAy4ggjLI9COrQ1Ts7Nt48p56A1HDjMgTM8tZjQ1qBJ6eisFtl2rUh3iE6OVrPncyg445fquenlVCuzbeMpdWJXTVQqv0h2TGqt/y0gknpKDXnbey7aQFd4ImWVk6X6tRHR/hutyHlD2FzZNtyMXAV/ZjFSDk0F5ByULjMQT1UgSehorF3ps+1NdRrDBEhclJXQ5y/USTjA7PV11E2PbgQc1MMJQsDms2i3SC6eTcjuf3ILJ6WaUmvN2N3bXwxndm4og4vC3BxFbTo9FsC6z3A039E7YcidoiYgAzEcMdYg6cXqGsH1IEnp6jvHSnIsQKbeGntrIJqKdFEVDI2inRRjQDaSn40Y0A2inY0RQSMNBp+NJjSSyNop+NGNJJI2inRRjQDaU0uNEUA00U6KMaAaDQadjRjQCCkp0URQCCg0sUY0AlFLFEVAJRSxRFANrNwvjUFWljodIXLQAjmYrUxoxraqgy1JmWn2iRkqRKzr1a5R+FNv3NoB6KqQWgf5ZOp7NIrVxoirrzyRnR1ZnXjfhccZ1yPLrEQD3TTWO0QYFufb3f+fdWnFEU19ENPVjEGgnn1+vrilinY0Y1iToMim1LjSYUksjBTLvL21NhUW0rp7aSGyeiiioZCiiigCiiigCiiigCiiigIztC5BchkQSFkSQOZA56SKhfedoBWLiGnE9saGo9n3PbS610LLsScjErlEhewGB7qqWfByLHDe67nJ2FwwGUO+ZTTQrpGtXBDTfa0GUsBgJb+EHUE1Gu9LRKgOJbl36kezUEeyoU3WRtFy7xWKvbVOFpgpUk5jrnWmLuaMYuHEBMgQCWNslg2XUSSSaYBaTeNsqWDrisgmYAjUyT3VYRwQCDIIkEciD1isPZfBNAuN12uqCphog4qyHIazIbX1Ctu3bCgBRAAAAHIAaAUcAhTb0JgMJLFQORLKJIj1a0rbcgDEsIVsW7m06Pr1GnfVB/B8FMeI4YMzrcXRwWESec6aa0+5uQZsyOy5EOV8peIGUh4PX0AKYBYG9LRKgOJaI59ZKiezUEa9Yp1zeNtSQzQQQCIM6zECNeR5dhqqm5YIPEPNSwgdIpca6PVqx9lOfdJyZhcIYvkCQDGjLjrzHSMcopgFhN42ywUOCTEROsjICeUxrHZSXd6WlVma4qhJDE6YxB1n1j31X2bc2DLDkqpDYkDVhbFqcuyByqN9wAg/eEOS5FwAEjPEGQ0hoCga9VMA0ru0Kq5MQFAmf6VB+lbWnTGvcfOx100101p+17JnbKEkctRHNSCDHrAqk25JGt09IkvovS6fE083XT1UwUu2tvRiQrTjqdDyBjTt1EaUtnbkfRWBOOUfwkkT7wR7KrW90wGHEbVWRdACgYk6EczJ/CmruNQ1tlZlZAoOOgdVy6LLyiXJpghON7WsS5uKFUSWbogCJnpRpGs1aDSJHLnWUfBmyWJYFlLZBDqg6ATEDzYEx2k1qhdIGnV6qOCkK7ahCMGEOQFPaSCQPcD7qnrGt+DcWbVrj3vurwuh8hk0Fjw2MeR0ojurZowFFFFQBRRRQBRRRQBRRRQBUG2Ho+3/Q1PVfbfJHr/0NAcT8Zk+jh8R9Kl8Zk+jh8R9KuH0UB3DxmT6OHxP0aPGZPo4fE/Srh9FAdw8Zk+jh8T9KjxmT6OHxP0q4fRQHcPGZPo4fE/Ro8Zk+jh8T9GuH0UB3DxmT6OHxP0aPGZPo4fE/Rrh9FAdw8Zk+jh8R9KjxmT6OHxH0q4fRQHcPGZPo4fEfSo8Zk+jh8T9KuH0UB3DxmT6OHxP0qTxmT6OHxH0q4hRQHb/GZPo4fEfSpfGZPo4fE/Srh9FAdw8Zk+jh8T9KjxmT6OHxP0q4fRQHcPGZPo4fE/So8Zk+jh8T9KuH0UB3DxmT6OHxP0qPGZPo4fE/Srh9FAdw8Zk+jh8T9KjxmT6OHxP0q4fRQHcPGZPo4fE/So8Zk+jh8T9KuH0UB3DxmT6OHxH0qPGZPo4fEfSrh9FAdw8Zk+jh8R9KjxmT6OHxH0q4fRQHb/GZPo4fEfSo8Zk+jh8R9KuIUUB2/wAZk+jh8R9KjxmT6OHxH0q4hRQHb/GZPo4fEH/tUeMyfRw+IP8A2q4hRQHb/GZPo4fEH/tVFtH/AKk2YR+jwNZ/3gn/AOquK0UB/9k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AutoShape 18" descr="data:image/jpeg;base64,/9j/4AAQSkZJRgABAQAAAQABAAD/2wCEAAkGBhQSEBQUEBIVFBQUFBUUGBQVFxUUFhQUFRUVFBUUFBQXHSYeGBojGhQUHy8gIycpLCwtFR4xNTAqNSYrLSkBCQoKDgwOFw8PGiwlHCUpLC0sLCwtKSwqLDApKSksKSwsLSwsLCwsKSwsKi4sKSwsKSwpLCksLCksKSwsLCkpLP/AABEIAJ8BPgMBIgACEQEDEQH/xAAbAAABBQEBAAAAAAAAAAAAAAAAAQIDBAUHBv/EAEkQAAIBAwEEBAsECAMHBQEAAAECEQADEiEEBRMxIkFRYQYYMlJVcYGRlNHjFCOhohUzQlNikrHSVHLBFjRDgpPT4QgkssPwB//EABkBAQEBAQEBAAAAAAAAAAAAAAABAgMEBf/EACsRAAIBAwIEBQQDAAAAAAAAAAABEQIDIRJREzFh8AQiQaGxQlJxgRQy0f/aAAwDAQACEQMRAD8A7gBRFJb5D1CnUAkVQub/ANnV8Gv2w0xiWEz2Vm+HW3Pa2RuHILkJI5gHnB6tNK53Y8Hg2xvtPFQYNjwzzPLrnQmdBFfT8L4Ki7RruVQphfk+X4vxtdqvRbplxL/B2K5dVVLMQFAkkkAAdpNM+22/3idvlD5147wDvG9sd6zdPQQgKTriCJGvcRIrQseCnlDNWyt4rcxUsDgqhgIiJU1wr8PRbrqorqyvc70eIruUU10U80a+2b+s2iudwdIxoQ0chJjkNRVu3tSMYV1J7AQT+Fecu+ChMRw9FxC9S/d4xy11Eyddaubq3KtraXZXRpDaQodSzAkHHmNB1DlWardrT5asmqbl3VmnBobRveynlXU8oL5Q0JMCddNalG3WyGIdSFEkhgYHaYNeev8AgviXJK3Fe8HKsRbyUgAAsFkEGNP2o15mrGz7mws3kPDtXL3R4mWWZiAcSBj/AJRR27UKKu/nHfqFcuy5p7+O/wAF/Y/CCxd8i6vtIHWR1+r8RWgjhhKkEHkRqD7a8V/sa/DCm9bJFzXSMukhiZkNCkQZ5zXq932eDZVbjg46TyHMkAT2DTvil63apzbqnJbNy5VitRgtxRFCtIkcjWBv7edy3dAR8VCgnoF51M6DXkOfVXmPUb9EV5lt73AobjaDNSuAyyUARj2zJA65qtsO9r1x1XjmSWU5W+GJULoCQSJ15jmaQST2FJFeM/2jvEGHbXQHgsCnKSV1kCDJ5CaW34QXAGLXWMAx92QZ1OoiV0AEnt66QJPZRRjXkNn3pfuXFVNoxnz7UCeiRqY0Mxp1jnWrb3ftYidoUxzGMTz1nq6tNaQDaiiKyvsu1YuDdSSBiwUjAyJkazpOtR/YdsjTabc66m31x6+U/wBaFNmKIrJfY9qxgX0BnmVmBpPrnXsjvpn2Da/8SnVoUnkZOunP8AeuKA2YoisY7BtekbQgA6sJ7eZ6+fdyFTpse0YENfAYsDkF5L1gA9vtoDSiiKy/se0hRF9Cwy1K6GWkSBz009lImybVgwa+mRIKsEiBMsCOuoDViiKwxu3bIH/ul7/u/X1+38Km2fYNpHl7QpEcggGvr/8AHVVghPte8WR8RZuOIByWIknlr7KLm9GCzwLhMAlREicu/qj8wqLa94hLgRi8tJGMQFU2lLGf4ryCO/up92+VOpuEF8JGOk4gSOZ1bq6gT1Vuadvk5eaefwNsbzuHGbDiWIOvk9GQT3TpTE3vcx12ZwwjSRrJAOJ7gZov7eLdwIzOSzECMdFDWkk6edeQe3uqa5fKsAWuHK7wwRjC9EtLd2ke0VZp2XuSK937A+9oAJs3NeoLJXlOQHLn/Wmfpvl9xd1MeTy1I1900t3aChAJuENcCSuJiSAJESecmOQBJ0FM2jeAtsquz9JwoIx0ye3aWdPPuIPbPVTy7Dz7/Arb91gWLx5a46a99B39oPuL3OPJ5ctT3a/hT3vlWRS1w8S61sEYwsI7y09UIRpOpFJd2koVyNw5XOGCuJglsV0iT2kgaAMTABp5dvkRXv7Iv2LuSgwRPUedPNRbKTBkzDMJPYDpUprm+Z2XIS2dB6hSzVW2ug9Qp+Iq6To6SPe27U2iy1p+TDmOakahh6jXij//AD28LbWxctkG6rhtRoFYHo9uvbXuCtJjXqs+JuWVFDweW94K1ec18+RmbD4Lpa2RtnVpznJ2E5MY5jTTQCJqv/smwBxvlSUVCwBBGLOwxhtB0/y89a2wlBWs8e5Lc83Jr+Jawo5KDLseDrK6sL7QLhcqJ6U4kz0u4+w1He8FSb126t7E3J5LqAxSROX8HVHOtgr3UuFFfuJzPsivwtpqP9MO54Jsy4ttLmQonU+SUIIBYiZSZ76s7d4O8VbYN3VEa2SVyyDYywk9F+iIbXma0sKUJU49zGeXRD+Lazjn+TOHg8BZFtXiLxvZRJksxjnz6XPuqs/gqSFB2hiBrDS2sASJbtk6zzrZKUoSivXF6/BX4a2/Qpbq3O1m4zG8XBRVCmQBjEEakdVUPCTYbr3A1pHbEKejdCKSCSAVIIP/AJrcwpcK51VOpyzdNqmlQjy1zc11RiqXGyIyY3tVCMcOY1MMeWvfT9l2K+kH7OWIJMteDRqSoJ085teqFr02AowrJrSjyZ3Xfkjg3IiB9+okctYHYFPrntNbGwW7lpVW3ajIgsXacTIUxrJ6IBHtrTKUoSg0ooLtu05AGwmMatn146QP80ew0z9IbWOezoeWqvIHboYnWK0SlLhSENKMy1vLaielsygQf+INOcevq99Ou7x2mTjsykSYJcCRLAGPUF99aOFGFIQ0ke79ouMpN5BbPUA2VW8qhxpMakDST5UZVBjS40gaSbKjKoIpcaQNJNNGVQFaMaQXSZu99gHES70iylgACYhsGIIGhlrNuJ6xz1p289nIxMlunlA0BIggEAa6qsT1ir+FLjW1BzdrnkyN8bDDpd6dxlzAC+Trw36SjQ9KzbgnlHeZsbxDIFYZOc8oAEhsSAdOrq9tX8RRjRNYwR2ueTP2vYmPDuZuWVgwUHEZNA6QHMDv5AmjeG65ZHJLsrCF0CyXRgSORCuiNJ5YzWjjRjUkvD6lPa9mIxIJYrcyHIQzApPqGZ9nqpm37BIUkl4uK2OkZZhlYjkcXCt3Yz1VfxoxpIdtbjrFvEc5kkzpzJmpCaiikZazBtUwZ9x3F1ILcPE5CNJjQzH+tN2zehUWzbUuHk+bCiCW15aHr7Ki2m6BeXJoBttAyEsevonsE6irmwgcJImMRzgmO+utMLLRapbhFHd+/DdZRhiDlJJIxCwdQQDqrIR6z2a6ovr5w94pDFGI7PwFWp0t4UEppqSy5PPfZ7+JD3Qfu2xCAAg8ZWCXMrpFyVEGMNMhKkgiDbLG0MLWGKkW7onmFcupttrf+70BPK5HLWOl6fEd3uFKEHZ+ArEI1DM7YNLjlwcsrh4ma4shcm2oXKZCYjUCIPOq4a4ou4ibxN3G4XUW2DXDwQQGnooVBOMjExPXs4Ds/Cqu07wtW2CtMkSYtuyqOo3HVStsaHViOR7DTAhmJd2S+YXNIQ3SrFjclW4bKshkOYbiBWIgALIYyTq7TtRW5aYBnUW7isFa3IZjaKlgzAE9F9R299OO+LADnMHDihgqsxU2SBcXFQTIyXSJMiJmpre2obZeGVRM52ntnTrwdQ34UwIZkKbocFfLF2+7OXTC5aYXuBbAynQts8iB+rOpjWM7PfBsjifq74ulhdBDD7NfRluyFJU3ShIC83BHLTdvbTbRlVmALmFEczoPYJZRJ0llHMgGM7xtROQ8p18knW2xR5EaAMMZ5SRrqJQiQzKtcc7HsluQtzh2hfLXRkhWz0gtxcsn4uGsEEB9eUojXXRH2hQWlFu2rbriwW04Y25cdE3nyEkNiBPKK222hArnU8MwwVGZgQA0BVBLGCOQPOq9jfdh7fEDQhVXBdHtyjEhWAdQYMHXs15UwIZX3mGb7ObVwhrTlyvEGLRYuoEunmylmXt1AbqqjsKOLdoXMjdCbMM+IhFvFLYuq5zkkkXNQDOXOth97Wg/D6RbQHCzduBZJUFmRSFEg6kgaHsNKu+LJBxbP9boiM5my627oxQEkq7KI561MEhlXfg4ttAty4oFzJhaNjNgAwAPFlcZIOmug7xWeLd6TkVnFZwYBWIClrasXJKGCoGKkA+U3XtbLvizcQOrQrJxAXRrUp5w4gEjkZ7GU8iJLu9LavbVhcyuRjFm8w184hCEI5kMRA1MUwIZkWxci1IxIugmLgYJa4hOEluicYnotIlejowjuWGuLM37IzVuEr7OxYKrgFmdnmS0tBHkoByJbbv70tIss2hBIhGYmHW3oqgknN1EASZpp31aGH6wlwxAWxecjEqrZqqE2yCwENB9xpgQypsd0m6cg1qExNwOjK7FVlkBdiFUkhQy/smdImAo4XZwpOSG3k5uAkIry65lzDFeZxbIdGVnNde1vG29wooclZBPCuBJUwQLpXAmdIB6j2Go23xaD3EOYNpM3JtXQoTXUOUxbkYgmcTHI0wIZDua/oxYNayIi27o0AA65K7Sx6zMaADkSdIbUvnD+YVWv70tJkCWJRsCqW7lxssEfREUsRjcQyBAyFO/SVqJyEHh6wf+M/Dt9XW2nd1xTAyTfal84fzCl+1L56/zCq9reNpgxBMJqWKsoI85CQA6/wASyKH3rZBANxZa3xQOtrYKguo6wCygx5w7aYLkn+1J56/zCg7Wnnr/ADCotl3jbuFghkozIZVl1RijYlgMgGBErIkc6sQKYGRn2tPPH8wo+1p5w/mFPIFJAq4EMqbw3jgha2MyP2QZMdZAUEn3VWvb5dbQfhSZIKrkYhZB0E6nTl11q0s1tVUrmjLpqfqYl/f11Z+4mGC6FtZZlnydB0efLWpNs3vcDIq2zFxVOfShSeojHtjTnrWvS1ddP2/Jjh1/d8GHte/bigQgnhq+JyliysSV/hUgA+vq6239+XVW0SiyzMrjWRi6p0RPODMa8vbW9RV4lGPKTh158x5xfCW5gpNsElXJKyVQ4/dhiCYJYEakUh8Ir2owQMFnEzJbMrAGXYAevnzr0tIavFo+z3Jwq/vIN3bQXtKziGMyB1EEiNfVVhqBQ1ed5co7JQjF2r/eE6wLT9VPVHexaNtsDCnTSRHKm7SY2gAc3svrLdR5c8QNeyr27ki0gmYUCeddU4UipS4M9d23clJukhXnUmSun4+Vp31Euw7QMunOUx0j0Z69Z1Hd7hW6axtq36yfayEBGzIz6hxmRZW6BnjgPKiJJEAxqK1xn0M8KnqQvu2/1XCZDaZMArGMevX/APaVPsOy3ldSxJUKQQXJk68gfZz/AApNv3/w7V1lUM9lb7MknTgpmshQWGQa2Rpycc5FStvcrs168yt90rtjw71snBMoCXFDme4Hu1o7zajAVqlOVJdN0+afevzqjtmws7MR0VuIEcQCSq5Rg2QxPTbmD1UzZt/cR7gVGARnALq9tjhZs3ZKOoZdbxHLkoPXVVfCs8XhtbCzdFtDl+sH2H7YxAjQg9GOwzXKUdP2F3wcBLGXGSbSpHRKH7TdF0syzqVjEa8iaursLcB7cKC09JFCgTGuJczy7arbb4RNbRMk6TMobBbt0BWs3bwKpbUux+7ggDrnlUtrfbNeW3gRKWnJwuuBxMpBuIptrGPW3X6pSh+xt7dTXDleZiwACm2WtKsMGkoLhz1A56aU1NxQrqMyLrXWeSGDC7de9iAT0cS5AjSCdORFzdG8jdVS6hS1tLoxkgLc5Az16GqT+ELi2twWg/E2dtotoGAJCm1Ftmbohjxl15aGrK2LHUv7Ds/CDYIYZ84lREgCOf8ADPtqg/g+GtWbbB4s2TYkFQWQi2Ce4zaQ+/t0sbBv0XbwRACv3/SBMhrLbOrKVjRg15lIOoNuO2Luz7WzOVKwU8szpJErh1mRrrEctakrYkGWm5CtxXEEgCclDa8W5dJSHGMm63PKIHONZtj3Rw73FAaQt1cZUKTeurdZoH7XRAnrAHZWxNFP0SOpl2N342bFuCRYFsAnGW4a4gnsnnVi6hZ0bE9AkxI1lSv+tXJoFJ6FjqYLeDymOiRrLeT0/v7d/X2pH/MaW7uMyhUL0BcUB1zGLurwCHBkYgSZreopK2JBkbJu9rd13hSGLt5MPLnKC+UED/L2U/bd3cQXgwMXrIsnUaAcXXv/AFp91aZpaStiwYtvdBtsz2YRmcuAQGVcrdq2wxDAn9SDM9ZpP0OeiBOI4OQMEsdnfi24aej0uehkaac626JqY2JBh3NzMwZWLBWdGItnhE4OLglkbyiwWSAAVkQJkRP4NyhUNcAmVbMM6g3jeZC7ySpJZI8wgdU16Clq42EGTsW7TbYsZbpXinIYC/d4zg69I5QJ00Ud5OhxG838RUjuAJJ5VVbe9kaG6vv7p/pVSb5IjaXNkpuN5v4iql7e6p5cLqR0nVZgwYnvqTad720kFgWGpUHWOswaxd87OLiLmItuzq1yW+7yc4ygMEHlkZAMV2tW02tSwc7lbSel5Nq1txaMVkETIZSImOdTG83mH+YVDsmzhGCrMC2AJJJ8o9Zqsu4jEfaL3kMkh7s9IyWkuekOSkzA55dXKqE8I6KYyy/xn8w/zCl4z/u/zCqV0vauqzu5sps90tCswDIbJDQMnZyOJpJMDTWSaj3gWva7UAJDDDaRkQYDWyFEKIiLOpBkzzrOpbFzubHFfzPzCl4r+Z+YVjbbddrSIXuoy4vcxt32YqxuLbWbRD6lNYJIAGUTJgvvexOl8PK8VQbrAWOIsi0w6LOLWetr7wn+KKk9Cfs9BxX8z8wo4r+Z+YVnbue6Smj4KGI4hdWKPcYW8swWZltrJDQ3SWdSa2KT0EdRlm7kJiNSI58jHOnMaj2Xkf8AO/8A8jUjGj5hcjPvW1zLEsSbZWI6MannGh59dTbKs20xYgYjqHLq5zWdtVwfaDprwiQYHY09X4cq0N3n7lJ80dXd2Vv0K/7Ehtt559y/Kon2EEODBFycwVQh5UIcxHS6IA16gBVJmaVIKFMQWJZgwI8rrqXZLRMZxPS8lmIjSOvn861pxJhVT6E9/YFcOHhhcXBwUQh0IIKsCNRBIg9tJb3cqoUEBGmVwTFpEGRGsjSpRs47/e3zo+zr3+8/Os98jpHckN3dqNOQByYOZRNWChQx01OKqJ7FFD7sQmSATlnOCTmbfBLTj5XD6E+bpyrP/TdrJl4dwFWdSZEdC2bnU3WBpUK+EdnAMUdZZFAkalmKmDl+zi0z2RVjuBHcmra3aqhQkKEJZQEQYsVKyvR0OLMPUTTV3RbDBgAGUKAQiSoXyQDjyEmB31lP4RWgpY23CqHmWWQUbHGMuslQP81NPhNaE/dvGWOhHXIDRPIkRVjuBBubNsK21i2cBMwqoB7gtMTdaAsQAMvK6CdLWdej2603dzpdtq4BEzpJJBBIIOvOQatfZV7PxPzrOO0IK17c1t9XUMZYyUtzLRkfJ68VntxFWRs8SQ5BMSYXWBAno9lH2Vez8T86X7KvZ+J+dSV2iR3IvCPnt7l/tpeGf3je5f7ab9kXs/rSXtnUCQIIjt7RSe4I13I7hH943uX5UotH943uX5VJQKklhEfBPnt+X5UcI/vG/L8qkpakiEQ8I+e35flS8I+e35flUhoqyXSiPhHz2/L8qBaPnt+X5VJSCkjSiPhHz2/L8qXgnz2/L8qfSk0kQRGxOhdiOzT/AEE1VG5LQEAEe06yMSDV6lmqqqlyZHQnzRRv7otu5dlliMSZOoiIinnYdCubYmZUhCDOp5rVqaKut7jRTsVl2SNRcflHJOQ6oxqTgN+8f3J/bUtFSWNKI+Af3j+5P7aTgH94/wCT+2pZoqSNKI+Af3r+5P7aBs5/eP8Ak/tqSaJpLGlEf2c/vH/J/bSjZ2/ev+T+2pJpQaSyaUJZtYiJJ1Jk85Jk8qc1LSNWSpGNtKnjsY04RGUaAweur2wpFpB2KP6U7abAxZiNcTrAnkeRpmwH7hNf2B/Sun0k+orru0DqXlB8rWdDImpLGx4eTAGump5x2nuquWPaaM++t53OHEpXoXul2j3H50vS7R7j86ohz20cX11INcZbE42ECYW2JJJhANWEEnvI0pv2BQICWwNNAgjQyNO461CX76Qv66QxxlsTpsIAhVtgREBABBMkR66aN2J5lrnP6sc+U+uoc++p9lY5c+2jTRqm6qnBPasFQFXFQOQCwB6gDT8W7R7j86mikDCYnXnHXHbFYk7EeLdo9x+dLD9o9x+dSKfw/Cn1JIQw/aPcfnTXtsdCRGnUe2e2rEURUkg2gU6KAKhRtLS1WvbwtoYZoI7mPP1CgJqWKqHe9rz/AMG+VKd7WvP/ACt8qsiS1RFVP0va8/8ABvlSje1o/t/g3yqAtRSkUsUGgEikinUUA2ilNEUAURRS0A2lpaSgEiiKWiqBKWKKKgHA0j0tI9QhFf8AIb/Kf6VDsB+4t/5ByEdXZVp7cqR2gj302xs2KKkzioE9saTWpUGfqkySaaa0P0d2Ggbu/i/CuutHm4VRQpK0P0f/ABfhSfo3+L8Ka0OFUUDSVo/o3vpDu3Xyqa0OFUZ4qfY/LHtqx+jR5xp9rYcTM0dag1RbqVSbLArC33sk3ARbdi3DXNWYFBLSQBy6te/37+FGFcpPVJ4rZc7Tytm8eiAcmdlJZVBJAXUjnJ6lbrMVqDwhvf4Zvz9/8PcB/wA698ehwpcaSiEOzXCyyylTLCOfJiAfaBPtqY0Y0pFZEjaKcRSBaCRKxt57PtJvcS1jhaFrFDllc6ZO0AEOFE28VTLkwMwINbQWqW1bj2e4xe7s9l2I8p7aMxjlLETQFbZLF9biAzgUyaCsC4zO1wNOp8q3jjp0XmOiCzZd1NaN68Fm6xvEKuCm5LsbYe5+1pEZeTNTjwX2T/CbP/0bf9tA8GNk/wAJs/8A0bX9tCFLdqbWBbW65LFrzOXCAhBcuGyv3cqCVa0p1OitrOpRF23hrJ6QuHLoW5KwsGOLBSczMhoKjHSavjwY2T/CbP8A9G3/AG0q+DWyggjZbAIMgi1bBBGoI6POgL9KTRGtKVoUSaJoxpYoBporE3ra2o3f/bmE6HMpjAy4ggjLI9COrQ1Ts7Nt48p56A1HDjMgTM8tZjQ1qBJ6eisFtl2rUh3iE6OVrPncyg445fquenlVCuzbeMpdWJXTVQqv0h2TGqt/y0gknpKDXnbey7aQFd4ImWVk6X6tRHR/hutyHlD2FzZNtyMXAV/ZjFSDk0F5ByULjMQT1UgSehorF3ps+1NdRrDBEhclJXQ5y/USTjA7PV11E2PbgQc1MMJQsDms2i3SC6eTcjuf3ILJ6WaUmvN2N3bXwxndm4og4vC3BxFbTo9FsC6z3A039E7YcidoiYgAzEcMdYg6cXqGsH1IEnp6jvHSnIsQKbeGntrIJqKdFEVDI2inRRjQDaSn40Y0A2inY0RQSMNBp+NJjSSyNop+NGNJJI2inRRjQDaU0uNEUA00U6KMaAaDQadjRjQCCkp0URQCCg0sUY0AlFLFEVAJRSxRFANrNwvjUFWljodIXLQAjmYrUxoxraqgy1JmWn2iRkqRKzr1a5R+FNv3NoB6KqQWgf5ZOp7NIrVxoirrzyRnR1ZnXjfhccZ1yPLrEQD3TTWO0QYFufb3f+fdWnFEU19ENPVjEGgnn1+vrilinY0Y1iToMim1LjSYUksjBTLvL21NhUW0rp7aSGyeiiioZCiiigCiiigCiiigCiiigIztC5BchkQSFkSQOZA56SKhfedoBWLiGnE9saGo9n3PbS610LLsScjErlEhewGB7qqWfByLHDe67nJ2FwwGUO+ZTTQrpGtXBDTfa0GUsBgJb+EHUE1Gu9LRKgOJbl36kezUEeyoU3WRtFy7xWKvbVOFpgpUk5jrnWmLuaMYuHEBMgQCWNslg2XUSSSaYBaTeNsqWDrisgmYAjUyT3VYRwQCDIIkEciD1isPZfBNAuN12uqCphog4qyHIazIbX1Ctu3bCgBRAAAAHIAaAUcAhTb0JgMJLFQORLKJIj1a0rbcgDEsIVsW7m06Pr1GnfVB/B8FMeI4YMzrcXRwWESec6aa0+5uQZsyOy5EOV8peIGUh4PX0AKYBYG9LRKgOJaI59ZKiezUEa9Yp1zeNtSQzQQQCIM6zECNeR5dhqqm5YIPEPNSwgdIpca6PVqx9lOfdJyZhcIYvkCQDGjLjrzHSMcopgFhN42ywUOCTEROsjICeUxrHZSXd6WlVma4qhJDE6YxB1n1j31X2bc2DLDkqpDYkDVhbFqcuyByqN9wAg/eEOS5FwAEjPEGQ0hoCga9VMA0ru0Kq5MQFAmf6VB+lbWnTGvcfOx100101p+17JnbKEkctRHNSCDHrAqk25JGt09IkvovS6fE083XT1UwUu2tvRiQrTjqdDyBjTt1EaUtnbkfRWBOOUfwkkT7wR7KrW90wGHEbVWRdACgYk6EczJ/CmruNQ1tlZlZAoOOgdVy6LLyiXJpghON7WsS5uKFUSWbogCJnpRpGs1aDSJHLnWUfBmyWJYFlLZBDqg6ATEDzYEx2k1qhdIGnV6qOCkK7ahCMGEOQFPaSCQPcD7qnrGt+DcWbVrj3vurwuh8hk0Fjw2MeR0ojurZowFFFFQBRRRQBRRRQBRRRQBUG2Ho+3/Q1PVfbfJHr/0NAcT8Zk+jh8R9Kl8Zk+jh8R9KuH0UB3DxmT6OHxP0aPGZPo4fE/Srh9FAdw8Zk+jh8T9KjxmT6OHxP0q4fRQHcPGZPo4fE/Ro8Zk+jh8T9GuH0UB3DxmT6OHxP0aPGZPo4fE/Rrh9FAdw8Zk+jh8R9KjxmT6OHxH0q4fRQHcPGZPo4fEfSo8Zk+jh8T9KuH0UB3DxmT6OHxP0qTxmT6OHxH0q4hRQHb/GZPo4fEfSpfGZPo4fE/Srh9FAdw8Zk+jh8T9KjxmT6OHxP0q4fRQHcPGZPo4fE/So8Zk+jh8T9KuH0UB3DxmT6OHxP0qPGZPo4fE/Srh9FAdw8Zk+jh8T9KjxmT6OHxP0q4fRQHcPGZPo4fE/So8Zk+jh8T9KuH0UB3DxmT6OHxH0qPGZPo4fEfSrh9FAdw8Zk+jh8R9KjxmT6OHxH0q4fRQHb/GZPo4fEfSo8Zk+jh8R9KuIUUB2/wAZk+jh8R9KjxmT6OHxH0q4hRQHb/GZPo4fEH/tUeMyfRw+IP8A2q4hRQHb/GZPo4fEH/tVFtH/AKk2YR+jwNZ/3gn/AOquK0UB/9k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807357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914400"/>
            <a:ext cx="7696200" cy="838200"/>
          </a:xfrm>
          <a:noFill/>
        </p:spPr>
        <p:txBody>
          <a:bodyPr>
            <a:normAutofit/>
          </a:bodyPr>
          <a:lstStyle/>
          <a:p>
            <a:r>
              <a:rPr lang="en-US" altLang="en-US" sz="3600" dirty="0"/>
              <a:t>Objects or Need of cash book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828800"/>
            <a:ext cx="7772400" cy="3657600"/>
          </a:xfrm>
        </p:spPr>
        <p:txBody>
          <a:bodyPr/>
          <a:lstStyle/>
          <a:p>
            <a:r>
              <a:rPr lang="en-US" altLang="en-US" sz="2400" dirty="0"/>
              <a:t>To find out the total cash receipts and cash payments during a given period.</a:t>
            </a:r>
          </a:p>
          <a:p>
            <a:r>
              <a:rPr lang="en-US" altLang="en-US" sz="2400" dirty="0"/>
              <a:t>To ascertain the balance of cash in hand and at bank at any time without actually counting cash and examining Bank passbook</a:t>
            </a:r>
          </a:p>
          <a:p>
            <a:r>
              <a:rPr lang="en-US" altLang="en-US" sz="2400" dirty="0"/>
              <a:t>To verify the correctness of cash in hand and bank.</a:t>
            </a:r>
          </a:p>
        </p:txBody>
      </p:sp>
      <p:pic>
        <p:nvPicPr>
          <p:cNvPr id="2050" name="Picture 2" descr="http://www.buyallhousescash.com/wp-content/uploads/2013/05/cash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648200"/>
            <a:ext cx="6705600" cy="1600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442390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cash book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b="1" dirty="0" smtClean="0"/>
          </a:p>
          <a:p>
            <a:r>
              <a:rPr lang="en-US" b="1" dirty="0" smtClean="0"/>
              <a:t>Simple cash book.</a:t>
            </a:r>
          </a:p>
          <a:p>
            <a:pPr>
              <a:buNone/>
            </a:pPr>
            <a:endParaRPr lang="en-US" b="1" dirty="0" smtClean="0"/>
          </a:p>
          <a:p>
            <a:r>
              <a:rPr lang="en-US" b="1" dirty="0" smtClean="0"/>
              <a:t>Double column cash book.</a:t>
            </a:r>
          </a:p>
          <a:p>
            <a:endParaRPr lang="en-US" b="1" dirty="0" smtClean="0"/>
          </a:p>
          <a:p>
            <a:r>
              <a:rPr lang="en-US" b="1" dirty="0" smtClean="0"/>
              <a:t>Triple Column cash book. </a:t>
            </a:r>
          </a:p>
          <a:p>
            <a:pPr>
              <a:buNone/>
            </a:pPr>
            <a:endParaRPr lang="en-US" b="1" dirty="0" smtClean="0"/>
          </a:p>
          <a:p>
            <a:r>
              <a:rPr lang="en-US" b="1" dirty="0" smtClean="0"/>
              <a:t>Petty Cash book </a:t>
            </a:r>
            <a:endParaRPr lang="en-US" b="1" dirty="0"/>
          </a:p>
        </p:txBody>
      </p:sp>
      <p:pic>
        <p:nvPicPr>
          <p:cNvPr id="4" name="Picture 3" descr="http://school.discoveryeducation.com/clipart/images/booktree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2600" y="1524000"/>
            <a:ext cx="3124200" cy="4591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772226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cash book 	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prepared like cash account in ledger.</a:t>
            </a:r>
          </a:p>
          <a:p>
            <a:endParaRPr lang="en-US" dirty="0" smtClean="0"/>
          </a:p>
          <a:p>
            <a:r>
              <a:rPr lang="en-US" dirty="0" smtClean="0"/>
              <a:t>All the cash receipts are entered in amount column on debit side and all cash payments are appeared on credit side of the amount column.</a:t>
            </a:r>
          </a:p>
          <a:p>
            <a:endParaRPr lang="en-US" dirty="0" smtClean="0"/>
          </a:p>
          <a:p>
            <a:r>
              <a:rPr lang="en-US" dirty="0" smtClean="0"/>
              <a:t>Cash book is closed and balanced at the end of the month.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951104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3490" y="762000"/>
            <a:ext cx="7024744" cy="2209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		Simple Cash Book </a:t>
            </a:r>
            <a:br>
              <a:rPr lang="en-US" dirty="0" smtClean="0"/>
            </a:br>
            <a:r>
              <a:rPr lang="en-US" sz="2200" dirty="0" smtClean="0">
                <a:solidFill>
                  <a:schemeClr val="tx1"/>
                </a:solidFill>
              </a:rPr>
              <a:t>2012 Jan  1 Purchased goods for cash </a:t>
            </a:r>
            <a:r>
              <a:rPr lang="en-US" sz="2200" dirty="0" err="1" smtClean="0">
                <a:solidFill>
                  <a:schemeClr val="tx1"/>
                </a:solidFill>
              </a:rPr>
              <a:t>Rs</a:t>
            </a:r>
            <a:r>
              <a:rPr lang="en-US" sz="2200" dirty="0" smtClean="0">
                <a:solidFill>
                  <a:schemeClr val="tx1"/>
                </a:solidFill>
              </a:rPr>
              <a:t>. 10000</a:t>
            </a:r>
            <a:br>
              <a:rPr lang="en-US" sz="2200" dirty="0" smtClean="0">
                <a:solidFill>
                  <a:schemeClr val="tx1"/>
                </a:solidFill>
              </a:rPr>
            </a:br>
            <a:r>
              <a:rPr lang="en-US" sz="2200" dirty="0" smtClean="0">
                <a:solidFill>
                  <a:schemeClr val="tx1"/>
                </a:solidFill>
              </a:rPr>
              <a:t>          Jan 6 Sold goods for cash </a:t>
            </a:r>
            <a:r>
              <a:rPr lang="en-US" sz="2200" dirty="0" err="1" smtClean="0">
                <a:solidFill>
                  <a:schemeClr val="tx1"/>
                </a:solidFill>
              </a:rPr>
              <a:t>Rs</a:t>
            </a:r>
            <a:r>
              <a:rPr lang="en-US" sz="2200" dirty="0" smtClean="0">
                <a:solidFill>
                  <a:schemeClr val="tx1"/>
                </a:solidFill>
              </a:rPr>
              <a:t>. 25000</a:t>
            </a:r>
            <a:br>
              <a:rPr lang="en-US" sz="2200" dirty="0" smtClean="0">
                <a:solidFill>
                  <a:schemeClr val="tx1"/>
                </a:solidFill>
              </a:rPr>
            </a:br>
            <a:r>
              <a:rPr lang="en-US" sz="2200" dirty="0" smtClean="0">
                <a:solidFill>
                  <a:schemeClr val="tx1"/>
                </a:solidFill>
              </a:rPr>
              <a:t>          Jan 8 Paid rent </a:t>
            </a:r>
            <a:r>
              <a:rPr lang="en-US" sz="2200" dirty="0" err="1" smtClean="0">
                <a:solidFill>
                  <a:schemeClr val="tx1"/>
                </a:solidFill>
              </a:rPr>
              <a:t>Rs</a:t>
            </a:r>
            <a:r>
              <a:rPr lang="en-US" sz="2200" dirty="0" smtClean="0">
                <a:solidFill>
                  <a:schemeClr val="tx1"/>
                </a:solidFill>
              </a:rPr>
              <a:t>. 1000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dirty="0" smtClean="0"/>
              <a:t>		</a:t>
            </a:r>
            <a:r>
              <a:rPr lang="en-US" sz="3600" dirty="0" smtClean="0">
                <a:solidFill>
                  <a:schemeClr val="tx1"/>
                </a:solidFill>
              </a:rPr>
              <a:t>Simple cash book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582452917"/>
              </p:ext>
            </p:extLst>
          </p:nvPr>
        </p:nvGraphicFramePr>
        <p:xfrm>
          <a:off x="457200" y="3243815"/>
          <a:ext cx="8229601" cy="31526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1905000"/>
                <a:gridCol w="381000"/>
                <a:gridCol w="990600"/>
                <a:gridCol w="914400"/>
                <a:gridCol w="1752600"/>
                <a:gridCol w="381000"/>
                <a:gridCol w="1143001"/>
              </a:tblGrid>
              <a:tr h="6667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FFFF"/>
                          </a:solidFill>
                          <a:latin typeface="Cambria"/>
                          <a:ea typeface="Times New Roman"/>
                          <a:cs typeface="Arial"/>
                        </a:rPr>
                        <a:t>Date 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FFFF"/>
                          </a:solidFill>
                          <a:latin typeface="Cambria"/>
                          <a:ea typeface="Times New Roman"/>
                          <a:cs typeface="Arial"/>
                        </a:rPr>
                        <a:t> </a:t>
                      </a:r>
                      <a:r>
                        <a:rPr lang="en-US" sz="2000" dirty="0" smtClean="0">
                          <a:solidFill>
                            <a:srgbClr val="FFFFFF"/>
                          </a:solidFill>
                          <a:latin typeface="Cambria"/>
                          <a:ea typeface="Times New Roman"/>
                          <a:cs typeface="Arial"/>
                        </a:rPr>
                        <a:t>Receipts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FFFFFF"/>
                          </a:solidFill>
                          <a:latin typeface="Cambria"/>
                          <a:ea typeface="Times New Roman"/>
                          <a:cs typeface="Arial"/>
                        </a:rPr>
                        <a:t>L.F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Amount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/>
                      </a:r>
                      <a:b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</a:b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FFFFFF"/>
                          </a:solidFill>
                          <a:latin typeface="Cambria"/>
                          <a:ea typeface="Calibri"/>
                          <a:cs typeface="Arial"/>
                        </a:rPr>
                        <a:t>Date</a:t>
                      </a:r>
                      <a:r>
                        <a:rPr lang="en-US" sz="2000" baseline="0" dirty="0" smtClean="0">
                          <a:solidFill>
                            <a:srgbClr val="FFFFFF"/>
                          </a:solidFill>
                          <a:latin typeface="Cambria"/>
                          <a:ea typeface="Calibri"/>
                          <a:cs typeface="Arial"/>
                        </a:rPr>
                        <a:t> 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Payments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L.F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Amount 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</a:tr>
              <a:tr h="2432587">
                <a:tc>
                  <a:txBody>
                    <a:bodyPr/>
                    <a:lstStyle/>
                    <a:p>
                      <a:r>
                        <a:rPr lang="en-US" dirty="0" smtClean="0"/>
                        <a:t>2012 Jan 6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Feb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Sales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To Balance b/d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25000</a:t>
                      </a:r>
                    </a:p>
                    <a:p>
                      <a:pPr algn="r"/>
                      <a:endParaRPr lang="en-US" dirty="0" smtClean="0"/>
                    </a:p>
                    <a:p>
                      <a:pPr algn="r"/>
                      <a:endParaRPr lang="en-US" dirty="0" smtClean="0"/>
                    </a:p>
                    <a:p>
                      <a:pPr algn="r"/>
                      <a:endParaRPr lang="en-US" u="sng" dirty="0" smtClean="0"/>
                    </a:p>
                    <a:p>
                      <a:pPr algn="r"/>
                      <a:r>
                        <a:rPr lang="en-US" u="sng" dirty="0" smtClean="0"/>
                        <a:t>25000</a:t>
                      </a:r>
                    </a:p>
                    <a:p>
                      <a:pPr algn="r"/>
                      <a:endParaRPr lang="en-US" u="sng" dirty="0" smtClean="0"/>
                    </a:p>
                    <a:p>
                      <a:pPr algn="r"/>
                      <a:endParaRPr lang="en-US" u="sng" dirty="0" smtClean="0"/>
                    </a:p>
                    <a:p>
                      <a:pPr algn="r"/>
                      <a:r>
                        <a:rPr lang="en-US" u="none" dirty="0" smtClean="0"/>
                        <a:t>14000</a:t>
                      </a:r>
                      <a:endParaRPr lang="en-US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2012 Jan</a:t>
                      </a:r>
                      <a:r>
                        <a:rPr lang="en-US" baseline="0" dirty="0" smtClean="0"/>
                        <a:t> 1</a:t>
                      </a:r>
                    </a:p>
                    <a:p>
                      <a:r>
                        <a:rPr lang="en-US" baseline="0" dirty="0" smtClean="0"/>
                        <a:t>Jan 8</a:t>
                      </a:r>
                    </a:p>
                    <a:p>
                      <a:r>
                        <a:rPr lang="en-US" baseline="0" dirty="0" smtClean="0"/>
                        <a:t>Jan 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By Purchases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By Rent</a:t>
                      </a:r>
                    </a:p>
                    <a:p>
                      <a:r>
                        <a:rPr lang="en-US" dirty="0" smtClean="0"/>
                        <a:t>By Balance c/d</a:t>
                      </a:r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10000</a:t>
                      </a:r>
                    </a:p>
                    <a:p>
                      <a:pPr algn="r"/>
                      <a:endParaRPr lang="en-US" dirty="0" smtClean="0"/>
                    </a:p>
                    <a:p>
                      <a:pPr algn="r"/>
                      <a:r>
                        <a:rPr lang="en-US" dirty="0" smtClean="0"/>
                        <a:t>1000</a:t>
                      </a:r>
                    </a:p>
                    <a:p>
                      <a:pPr algn="r"/>
                      <a:r>
                        <a:rPr lang="en-US" u="sng" dirty="0" smtClean="0"/>
                        <a:t>14000</a:t>
                      </a:r>
                    </a:p>
                    <a:p>
                      <a:pPr algn="r"/>
                      <a:r>
                        <a:rPr lang="en-US" u="sng" dirty="0" smtClean="0"/>
                        <a:t>25000</a:t>
                      </a:r>
                      <a:endParaRPr lang="en-US" u="sng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3581400" y="5105400"/>
            <a:ext cx="99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0111989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Double column cash book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 </a:t>
            </a:r>
            <a:r>
              <a:rPr lang="en-US" dirty="0" smtClean="0"/>
              <a:t>A cashbook with cash and discount column is called double column cashbook.</a:t>
            </a:r>
          </a:p>
          <a:p>
            <a:endParaRPr lang="en-US" dirty="0" smtClean="0"/>
          </a:p>
          <a:p>
            <a:r>
              <a:rPr lang="en-US" dirty="0" smtClean="0"/>
              <a:t>Two accounts, cash and discount are combined in this book.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396567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7917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Double column cash Book</a:t>
            </a:r>
            <a:br>
              <a:rPr lang="en-US" dirty="0" smtClean="0"/>
            </a:br>
            <a:r>
              <a:rPr lang="en-US" sz="2000" dirty="0">
                <a:solidFill>
                  <a:schemeClr val="tx1"/>
                </a:solidFill>
              </a:rPr>
              <a:t>2012 Jan  1 Paid </a:t>
            </a:r>
            <a:r>
              <a:rPr lang="en-US" sz="2000" dirty="0" smtClean="0">
                <a:solidFill>
                  <a:schemeClr val="tx1"/>
                </a:solidFill>
              </a:rPr>
              <a:t>rent </a:t>
            </a:r>
            <a:r>
              <a:rPr lang="en-US" sz="2000" dirty="0" err="1" smtClean="0">
                <a:solidFill>
                  <a:schemeClr val="tx1"/>
                </a:solidFill>
              </a:rPr>
              <a:t>Rs</a:t>
            </a:r>
            <a:r>
              <a:rPr lang="en-US" sz="2000" dirty="0" smtClean="0">
                <a:solidFill>
                  <a:schemeClr val="tx1"/>
                </a:solidFill>
              </a:rPr>
              <a:t>. 1300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         Jan 5 Paid to Ram &amp; Co. Rs.3950 Discount Received </a:t>
            </a:r>
            <a:r>
              <a:rPr lang="en-US" sz="2000" dirty="0" err="1" smtClean="0">
                <a:solidFill>
                  <a:schemeClr val="tx1"/>
                </a:solidFill>
              </a:rPr>
              <a:t>Rs</a:t>
            </a:r>
            <a:r>
              <a:rPr lang="en-US" sz="2000" dirty="0" smtClean="0">
                <a:solidFill>
                  <a:schemeClr val="tx1"/>
                </a:solidFill>
              </a:rPr>
              <a:t>. 50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         Jan 6 Received from Gupta &amp; Co. </a:t>
            </a:r>
            <a:r>
              <a:rPr lang="en-US" sz="2000" dirty="0" err="1" smtClean="0">
                <a:solidFill>
                  <a:schemeClr val="tx1"/>
                </a:solidFill>
              </a:rPr>
              <a:t>Rs</a:t>
            </a:r>
            <a:r>
              <a:rPr lang="en-US" sz="2000" dirty="0" smtClean="0">
                <a:solidFill>
                  <a:schemeClr val="tx1"/>
                </a:solidFill>
              </a:rPr>
              <a:t>. 9900 Discount allowed </a:t>
            </a:r>
            <a:r>
              <a:rPr lang="en-US" sz="2000" dirty="0" err="1" smtClean="0">
                <a:solidFill>
                  <a:schemeClr val="tx1"/>
                </a:solidFill>
              </a:rPr>
              <a:t>Rs</a:t>
            </a:r>
            <a:r>
              <a:rPr lang="en-US" sz="2000" dirty="0" smtClean="0">
                <a:solidFill>
                  <a:schemeClr val="tx1"/>
                </a:solidFill>
              </a:rPr>
              <a:t>. 100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200" dirty="0" smtClean="0">
                <a:solidFill>
                  <a:schemeClr val="tx1"/>
                </a:solidFill>
              </a:rPr>
              <a:t>		</a:t>
            </a:r>
            <a:r>
              <a:rPr lang="en-US" sz="2800" dirty="0" smtClean="0">
                <a:solidFill>
                  <a:schemeClr val="tx1"/>
                </a:solidFill>
              </a:rPr>
              <a:t>Double </a:t>
            </a:r>
            <a:r>
              <a:rPr lang="en-US" sz="2800" dirty="0">
                <a:solidFill>
                  <a:schemeClr val="tx1"/>
                </a:solidFill>
              </a:rPr>
              <a:t>column cash Book</a:t>
            </a:r>
            <a:endParaRPr lang="en-US" sz="3100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860194213"/>
              </p:ext>
            </p:extLst>
          </p:nvPr>
        </p:nvGraphicFramePr>
        <p:xfrm>
          <a:off x="457200" y="2919120"/>
          <a:ext cx="8229600" cy="3720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1143000"/>
                <a:gridCol w="381000"/>
                <a:gridCol w="1066800"/>
                <a:gridCol w="914400"/>
                <a:gridCol w="609600"/>
                <a:gridCol w="1219200"/>
                <a:gridCol w="381000"/>
                <a:gridCol w="1066800"/>
                <a:gridCol w="838200"/>
              </a:tblGrid>
              <a:tr h="5472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Date</a:t>
                      </a:r>
                      <a:endParaRPr lang="en-US" sz="2000" dirty="0">
                        <a:solidFill>
                          <a:schemeClr val="bg1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Receipts</a:t>
                      </a:r>
                      <a:endParaRPr lang="en-US" sz="2000" dirty="0">
                        <a:solidFill>
                          <a:schemeClr val="bg1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L.F</a:t>
                      </a:r>
                      <a:endParaRPr lang="en-US" sz="2000" dirty="0">
                        <a:solidFill>
                          <a:schemeClr val="bg1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Discount</a:t>
                      </a:r>
                      <a:endParaRPr lang="en-US" sz="2000" dirty="0">
                        <a:solidFill>
                          <a:schemeClr val="bg1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Amt.</a:t>
                      </a:r>
                      <a:endParaRPr lang="en-US" sz="2000" dirty="0">
                        <a:solidFill>
                          <a:schemeClr val="bg1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Date</a:t>
                      </a:r>
                      <a:endParaRPr lang="en-US" sz="2000" dirty="0">
                        <a:solidFill>
                          <a:schemeClr val="bg1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Payments</a:t>
                      </a:r>
                      <a:endParaRPr lang="en-US" sz="2000" dirty="0">
                        <a:solidFill>
                          <a:schemeClr val="bg1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LF</a:t>
                      </a:r>
                      <a:endParaRPr lang="en-US" sz="2000" dirty="0">
                        <a:solidFill>
                          <a:schemeClr val="bg1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Discount</a:t>
                      </a:r>
                      <a:endParaRPr lang="en-US" sz="2000" dirty="0">
                        <a:solidFill>
                          <a:schemeClr val="bg1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Amt.</a:t>
                      </a:r>
                      <a:endParaRPr lang="en-US" sz="2000" dirty="0">
                        <a:solidFill>
                          <a:schemeClr val="bg1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>
                    <a:solidFill>
                      <a:schemeClr val="accent1"/>
                    </a:solidFill>
                  </a:tcPr>
                </a:tc>
              </a:tr>
              <a:tr h="29344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2012 Jan 6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mbria"/>
                          <a:ea typeface="Times New Roman"/>
                          <a:cs typeface="Times New Roman"/>
                        </a:rPr>
                        <a:t>Feb 1</a:t>
                      </a:r>
                      <a:endParaRPr lang="en-US" sz="20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mbria"/>
                          <a:ea typeface="Times New Roman"/>
                          <a:cs typeface="Times New Roman"/>
                        </a:rPr>
                        <a:t>To</a:t>
                      </a:r>
                      <a:r>
                        <a:rPr lang="en-US" sz="2000" baseline="0" dirty="0" smtClean="0">
                          <a:latin typeface="Cambria"/>
                          <a:ea typeface="Times New Roman"/>
                          <a:cs typeface="Times New Roman"/>
                        </a:rPr>
                        <a:t> Gupta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aseline="0" dirty="0" smtClean="0"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aseline="0" dirty="0" smtClean="0"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aseline="0" dirty="0" smtClean="0"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aseline="0" dirty="0" smtClean="0"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aseline="0" dirty="0" smtClean="0"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 smtClean="0">
                          <a:latin typeface="Cambria"/>
                          <a:ea typeface="Times New Roman"/>
                          <a:cs typeface="Times New Roman"/>
                        </a:rPr>
                        <a:t>To Bal b/d</a:t>
                      </a:r>
                      <a:endParaRPr lang="en-US" sz="20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mbria"/>
                          <a:ea typeface="Times New Roman"/>
                          <a:cs typeface="Times New Roman"/>
                        </a:rPr>
                        <a:t>100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mbria"/>
                          <a:ea typeface="Times New Roman"/>
                          <a:cs typeface="Times New Roman"/>
                        </a:rPr>
                        <a:t>100</a:t>
                      </a:r>
                      <a:endParaRPr lang="en-US" sz="20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mbria"/>
                          <a:ea typeface="Times New Roman"/>
                          <a:cs typeface="Times New Roman"/>
                        </a:rPr>
                        <a:t>9900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mbria"/>
                          <a:ea typeface="Times New Roman"/>
                          <a:cs typeface="Times New Roman"/>
                        </a:rPr>
                        <a:t>9900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mbria"/>
                          <a:ea typeface="Times New Roman"/>
                          <a:cs typeface="Times New Roman"/>
                        </a:rPr>
                        <a:t>4650</a:t>
                      </a:r>
                      <a:endParaRPr lang="en-US" sz="20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2012 Jan 1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Jan 5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Jan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 31</a:t>
                      </a:r>
                      <a:endParaRPr lang="en-US" sz="20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mbria"/>
                          <a:ea typeface="Times New Roman"/>
                          <a:cs typeface="Times New Roman"/>
                        </a:rPr>
                        <a:t>By</a:t>
                      </a:r>
                      <a:r>
                        <a:rPr lang="en-US" sz="2000" baseline="0" dirty="0" smtClean="0">
                          <a:latin typeface="Cambria"/>
                          <a:ea typeface="Times New Roman"/>
                          <a:cs typeface="Times New Roman"/>
                        </a:rPr>
                        <a:t> Rent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 smtClean="0">
                          <a:latin typeface="Cambria"/>
                          <a:ea typeface="Times New Roman"/>
                          <a:cs typeface="Times New Roman"/>
                        </a:rPr>
                        <a:t>By Ram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aseline="0" dirty="0" smtClean="0"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mbria"/>
                          <a:ea typeface="Times New Roman"/>
                          <a:cs typeface="Times New Roman"/>
                        </a:rPr>
                        <a:t>By Bal</a:t>
                      </a:r>
                      <a:r>
                        <a:rPr lang="en-US" sz="2000" baseline="0" dirty="0" smtClean="0">
                          <a:latin typeface="Cambria"/>
                          <a:ea typeface="Times New Roman"/>
                          <a:cs typeface="Times New Roman"/>
                        </a:rPr>
                        <a:t> c/d</a:t>
                      </a:r>
                      <a:endParaRPr lang="en-US" sz="20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mbria"/>
                          <a:ea typeface="Times New Roman"/>
                          <a:cs typeface="Times New Roman"/>
                        </a:rPr>
                        <a:t>50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mbria"/>
                          <a:ea typeface="Times New Roman"/>
                          <a:cs typeface="Times New Roman"/>
                        </a:rPr>
                        <a:t>50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mbria"/>
                          <a:ea typeface="Times New Roman"/>
                          <a:cs typeface="Times New Roman"/>
                        </a:rPr>
                        <a:t>1300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mbria"/>
                          <a:ea typeface="Times New Roman"/>
                          <a:cs typeface="Times New Roman"/>
                        </a:rPr>
                        <a:t>3950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mbria"/>
                          <a:ea typeface="Times New Roman"/>
                          <a:cs typeface="Times New Roman"/>
                        </a:rPr>
                        <a:t>4650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mbria"/>
                          <a:ea typeface="Times New Roman"/>
                          <a:cs typeface="Times New Roman"/>
                        </a:rPr>
                        <a:t>9900</a:t>
                      </a:r>
                      <a:endParaRPr lang="en-US" sz="20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6781800" y="5257800"/>
            <a:ext cx="1905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590800" y="5257800"/>
            <a:ext cx="1905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667000" y="5562600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781800" y="5562600"/>
            <a:ext cx="1905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820486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271</TotalTime>
  <Words>463</Words>
  <Application>Microsoft Office PowerPoint</Application>
  <PresentationFormat>On-screen Show (4:3)</PresentationFormat>
  <Paragraphs>181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Austin</vt:lpstr>
      <vt:lpstr>Cash Book</vt:lpstr>
      <vt:lpstr>Cash Book</vt:lpstr>
      <vt:lpstr>FEATURES OF CASH BOOK</vt:lpstr>
      <vt:lpstr>Objects or Need of cash book</vt:lpstr>
      <vt:lpstr>Types of cash book </vt:lpstr>
      <vt:lpstr>Simple cash book  </vt:lpstr>
      <vt:lpstr>  Simple Cash Book  2012 Jan  1 Purchased goods for cash Rs. 10000           Jan 6 Sold goods for cash Rs. 25000           Jan 8 Paid rent Rs. 1000   Simple cash book</vt:lpstr>
      <vt:lpstr>Double column cash book </vt:lpstr>
      <vt:lpstr>Double column cash Book 2012 Jan  1 Paid rent Rs. 1300          Jan 5 Paid to Ram &amp; Co. Rs.3950 Discount Received Rs. 50          Jan 6 Received from Gupta &amp; Co. Rs. 9900 Discount allowed Rs. 100   Double column cash Book</vt:lpstr>
      <vt:lpstr>Triple Column cash book  </vt:lpstr>
      <vt:lpstr>Triple Column Cash book </vt:lpstr>
      <vt:lpstr>Petty Cash Book</vt:lpstr>
      <vt:lpstr>Contra Entry</vt:lpstr>
      <vt:lpstr>Practical Problems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Library</dc:creator>
  <cp:lastModifiedBy>Manish</cp:lastModifiedBy>
  <cp:revision>47</cp:revision>
  <dcterms:created xsi:type="dcterms:W3CDTF">2006-08-16T00:00:00Z</dcterms:created>
  <dcterms:modified xsi:type="dcterms:W3CDTF">2018-02-08T09:14:32Z</dcterms:modified>
</cp:coreProperties>
</file>