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4" r:id="rId7"/>
    <p:sldId id="265" r:id="rId8"/>
    <p:sldId id="261" r:id="rId9"/>
    <p:sldId id="262" r:id="rId10"/>
    <p:sldId id="266" r:id="rId11"/>
    <p:sldId id="267" r:id="rId12"/>
    <p:sldId id="263" r:id="rId13"/>
    <p:sldId id="269" r:id="rId14"/>
    <p:sldId id="268" r:id="rId15"/>
    <p:sldId id="271" r:id="rId16"/>
    <p:sldId id="270"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60863" y="1121536"/>
            <a:ext cx="4805996" cy="1297115"/>
          </a:xfrm>
        </p:spPr>
        <p:txBody>
          <a:bodyPr vert="horz" lIns="91440" tIns="45720" rIns="91440" bIns="45720" rtlCol="0" anchor="t">
            <a:normAutofit/>
          </a:bodyPr>
          <a:lstStyle/>
          <a:p>
            <a:pPr algn="l" defTabSz="914400">
              <a:lnSpc>
                <a:spcPct val="90000"/>
              </a:lnSpc>
            </a:pPr>
            <a:r>
              <a:rPr lang="en-US" sz="3600" dirty="0"/>
              <a:t>FinTech Unicorns and Business Models</a:t>
            </a:r>
            <a:endParaRPr lang="en-US" sz="3400" kern="1200" dirty="0">
              <a:solidFill>
                <a:schemeClr val="tx2"/>
              </a:solidFill>
              <a:latin typeface="+mj-lt"/>
              <a:ea typeface="+mj-ea"/>
              <a:cs typeface="+mj-cs"/>
            </a:endParaRPr>
          </a:p>
        </p:txBody>
      </p:sp>
      <p:sp>
        <p:nvSpPr>
          <p:cNvPr id="3" name="Content Placeholder 2"/>
          <p:cNvSpPr>
            <a:spLocks noGrp="1"/>
          </p:cNvSpPr>
          <p:nvPr>
            <p:ph idx="1"/>
          </p:nvPr>
        </p:nvSpPr>
        <p:spPr>
          <a:xfrm>
            <a:off x="6590966" y="3428999"/>
            <a:ext cx="4805691" cy="838831"/>
          </a:xfrm>
        </p:spPr>
        <p:txBody>
          <a:bodyPr vert="horz" lIns="91440" tIns="45720" rIns="91440" bIns="45720" rtlCol="0" anchor="b">
            <a:normAutofit/>
          </a:bodyPr>
          <a:lstStyle/>
          <a:p>
            <a:pPr marL="0" indent="0" defTabSz="914400">
              <a:lnSpc>
                <a:spcPct val="90000"/>
              </a:lnSpc>
              <a:spcBef>
                <a:spcPts val="1000"/>
              </a:spcBef>
              <a:buNone/>
            </a:pPr>
            <a:r>
              <a:rPr lang="en-US" sz="2000" kern="1200">
                <a:solidFill>
                  <a:schemeClr val="tx2"/>
                </a:solidFill>
                <a:latin typeface="+mn-lt"/>
                <a:ea typeface="+mn-ea"/>
                <a:cs typeface="+mn-cs"/>
              </a:rPr>
              <a:t>Dr. Manish Dadhich</a:t>
            </a:r>
          </a:p>
        </p:txBody>
      </p:sp>
      <p:pic>
        <p:nvPicPr>
          <p:cNvPr id="7" name="Graphic 6" descr="Hospital">
            <a:extLst>
              <a:ext uri="{FF2B5EF4-FFF2-40B4-BE49-F238E27FC236}">
                <a16:creationId xmlns:a16="http://schemas.microsoft.com/office/drawing/2014/main" id="{61E4A06A-CDD3-108C-BE97-87870EE8E1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FEBE1-4009-96F0-E6CB-60F2C8359AD3}"/>
              </a:ext>
            </a:extLst>
          </p:cNvPr>
          <p:cNvSpPr>
            <a:spLocks noGrp="1"/>
          </p:cNvSpPr>
          <p:nvPr>
            <p:ph type="title"/>
          </p:nvPr>
        </p:nvSpPr>
        <p:spPr/>
        <p:txBody>
          <a:bodyPr/>
          <a:lstStyle/>
          <a:p>
            <a:r>
              <a:rPr lang="en-US" dirty="0"/>
              <a:t>Business Models in FinTech</a:t>
            </a:r>
          </a:p>
        </p:txBody>
      </p:sp>
      <p:sp>
        <p:nvSpPr>
          <p:cNvPr id="3" name="Content Placeholder 2">
            <a:extLst>
              <a:ext uri="{FF2B5EF4-FFF2-40B4-BE49-F238E27FC236}">
                <a16:creationId xmlns:a16="http://schemas.microsoft.com/office/drawing/2014/main" id="{DF30C79D-B809-7628-A93E-C5F2B4FC9C7E}"/>
              </a:ext>
            </a:extLst>
          </p:cNvPr>
          <p:cNvSpPr>
            <a:spLocks noGrp="1"/>
          </p:cNvSpPr>
          <p:nvPr>
            <p:ph idx="1"/>
          </p:nvPr>
        </p:nvSpPr>
        <p:spPr/>
        <p:txBody>
          <a:bodyPr>
            <a:normAutofit lnSpcReduction="10000"/>
          </a:bodyPr>
          <a:lstStyle/>
          <a:p>
            <a:r>
              <a:rPr lang="en-US" b="1" dirty="0"/>
              <a:t>1. Platform-Based Payments</a:t>
            </a:r>
          </a:p>
          <a:p>
            <a:r>
              <a:rPr lang="en-US" dirty="0"/>
              <a:t>FinTech firms build platforms that act as intermediaries between consumers, merchants, and banks. These models leverage network effects—more users attract more merchants, and vice versa. They generate revenues from payment processing, subscription services for merchants, and cross-platform advertising.</a:t>
            </a:r>
            <a:br>
              <a:rPr lang="en-US" dirty="0"/>
            </a:br>
            <a:r>
              <a:rPr lang="en-US" b="1" dirty="0"/>
              <a:t>Example</a:t>
            </a:r>
            <a:r>
              <a:rPr lang="en-US" dirty="0"/>
              <a:t>: PayPal globally, and </a:t>
            </a:r>
            <a:r>
              <a:rPr lang="en-US" dirty="0" err="1"/>
              <a:t>PhonePe</a:t>
            </a:r>
            <a:r>
              <a:rPr lang="en-US" dirty="0"/>
              <a:t> in India, which integrate bill payments, shopping, and fund transfers.</a:t>
            </a:r>
          </a:p>
          <a:p>
            <a:endParaRPr lang="en-US" dirty="0"/>
          </a:p>
        </p:txBody>
      </p:sp>
    </p:spTree>
    <p:extLst>
      <p:ext uri="{BB962C8B-B14F-4D97-AF65-F5344CB8AC3E}">
        <p14:creationId xmlns:p14="http://schemas.microsoft.com/office/powerpoint/2010/main" val="298533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590EE-B808-6B51-DFDE-FCB240C17C94}"/>
              </a:ext>
            </a:extLst>
          </p:cNvPr>
          <p:cNvSpPr>
            <a:spLocks noGrp="1"/>
          </p:cNvSpPr>
          <p:nvPr>
            <p:ph type="title"/>
          </p:nvPr>
        </p:nvSpPr>
        <p:spPr/>
        <p:txBody>
          <a:bodyPr/>
          <a:lstStyle/>
          <a:p>
            <a:r>
              <a:rPr lang="en-US" dirty="0"/>
              <a:t>2. Peer-to-Peer Lending &amp; Crowdfunding</a:t>
            </a:r>
          </a:p>
        </p:txBody>
      </p:sp>
      <p:sp>
        <p:nvSpPr>
          <p:cNvPr id="3" name="Content Placeholder 2">
            <a:extLst>
              <a:ext uri="{FF2B5EF4-FFF2-40B4-BE49-F238E27FC236}">
                <a16:creationId xmlns:a16="http://schemas.microsoft.com/office/drawing/2014/main" id="{ABCE69DA-9ED6-45C9-2555-4A56FF34F571}"/>
              </a:ext>
            </a:extLst>
          </p:cNvPr>
          <p:cNvSpPr>
            <a:spLocks noGrp="1"/>
          </p:cNvSpPr>
          <p:nvPr>
            <p:ph idx="1"/>
          </p:nvPr>
        </p:nvSpPr>
        <p:spPr/>
        <p:txBody>
          <a:bodyPr/>
          <a:lstStyle/>
          <a:p>
            <a:r>
              <a:rPr lang="en-US" dirty="0"/>
              <a:t>This model eliminates traditional banks by directly connecting borrowers and investors on digital platforms. Technology-driven credit assessment enables loans to underserved individuals or businesses. Beyond interest spreads, firms earn by charging origination, service, and platform fees.</a:t>
            </a:r>
            <a:br>
              <a:rPr lang="en-US" dirty="0"/>
            </a:br>
            <a:r>
              <a:rPr lang="en-US" b="1" dirty="0"/>
              <a:t>Example</a:t>
            </a:r>
            <a:r>
              <a:rPr lang="en-US" dirty="0"/>
              <a:t>: </a:t>
            </a:r>
            <a:r>
              <a:rPr lang="en-US" dirty="0" err="1"/>
              <a:t>LendingClub</a:t>
            </a:r>
            <a:r>
              <a:rPr lang="en-US" dirty="0"/>
              <a:t> in the US, </a:t>
            </a:r>
            <a:r>
              <a:rPr lang="en-US" dirty="0" err="1"/>
              <a:t>Faircent</a:t>
            </a:r>
            <a:r>
              <a:rPr lang="en-US" dirty="0"/>
              <a:t> in India.</a:t>
            </a:r>
          </a:p>
        </p:txBody>
      </p:sp>
    </p:spTree>
    <p:extLst>
      <p:ext uri="{BB962C8B-B14F-4D97-AF65-F5344CB8AC3E}">
        <p14:creationId xmlns:p14="http://schemas.microsoft.com/office/powerpoint/2010/main" val="32953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B219D-26B5-F5E5-F3D6-758ECE923989}"/>
              </a:ext>
            </a:extLst>
          </p:cNvPr>
          <p:cNvSpPr>
            <a:spLocks noGrp="1"/>
          </p:cNvSpPr>
          <p:nvPr>
            <p:ph type="title"/>
          </p:nvPr>
        </p:nvSpPr>
        <p:spPr/>
        <p:txBody>
          <a:bodyPr/>
          <a:lstStyle/>
          <a:p>
            <a:r>
              <a:rPr lang="en-US" dirty="0"/>
              <a:t>3. Embedded Finance</a:t>
            </a:r>
          </a:p>
        </p:txBody>
      </p:sp>
      <p:sp>
        <p:nvSpPr>
          <p:cNvPr id="3" name="Content Placeholder 2">
            <a:extLst>
              <a:ext uri="{FF2B5EF4-FFF2-40B4-BE49-F238E27FC236}">
                <a16:creationId xmlns:a16="http://schemas.microsoft.com/office/drawing/2014/main" id="{A02460BA-2698-2B8C-97E3-5941C5EB7F05}"/>
              </a:ext>
            </a:extLst>
          </p:cNvPr>
          <p:cNvSpPr>
            <a:spLocks noGrp="1"/>
          </p:cNvSpPr>
          <p:nvPr>
            <p:ph idx="1"/>
          </p:nvPr>
        </p:nvSpPr>
        <p:spPr/>
        <p:txBody>
          <a:bodyPr/>
          <a:lstStyle/>
          <a:p>
            <a:r>
              <a:rPr lang="en-US" dirty="0"/>
              <a:t>Instead of standalone financial platforms, non-financial companies embed payments, credit, or insurance into their core services. For instance, e-commerce companies integrate one-click financing or digital wallets. Revenue flows through partnerships, commission sharing, and increased customer stickiness.</a:t>
            </a:r>
            <a:br>
              <a:rPr lang="en-US" dirty="0"/>
            </a:br>
            <a:r>
              <a:rPr lang="en-US" b="1" dirty="0"/>
              <a:t>Example</a:t>
            </a:r>
            <a:r>
              <a:rPr lang="en-US" dirty="0"/>
              <a:t>: Amazon Pay, Ola Money.</a:t>
            </a:r>
          </a:p>
        </p:txBody>
      </p:sp>
    </p:spTree>
    <p:extLst>
      <p:ext uri="{BB962C8B-B14F-4D97-AF65-F5344CB8AC3E}">
        <p14:creationId xmlns:p14="http://schemas.microsoft.com/office/powerpoint/2010/main" val="271877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5272-2B5C-C56F-ACB3-2A72DF119B44}"/>
              </a:ext>
            </a:extLst>
          </p:cNvPr>
          <p:cNvSpPr>
            <a:spLocks noGrp="1"/>
          </p:cNvSpPr>
          <p:nvPr>
            <p:ph type="title"/>
          </p:nvPr>
        </p:nvSpPr>
        <p:spPr/>
        <p:txBody>
          <a:bodyPr/>
          <a:lstStyle/>
          <a:p>
            <a:r>
              <a:rPr lang="en-US" dirty="0"/>
              <a:t>4. Subscription and Freemium Models</a:t>
            </a:r>
          </a:p>
        </p:txBody>
      </p:sp>
      <p:sp>
        <p:nvSpPr>
          <p:cNvPr id="3" name="Content Placeholder 2">
            <a:extLst>
              <a:ext uri="{FF2B5EF4-FFF2-40B4-BE49-F238E27FC236}">
                <a16:creationId xmlns:a16="http://schemas.microsoft.com/office/drawing/2014/main" id="{7C6B2CE1-A055-4FD6-DBEB-BFDC74CD3B67}"/>
              </a:ext>
            </a:extLst>
          </p:cNvPr>
          <p:cNvSpPr>
            <a:spLocks noGrp="1"/>
          </p:cNvSpPr>
          <p:nvPr>
            <p:ph idx="1"/>
          </p:nvPr>
        </p:nvSpPr>
        <p:spPr/>
        <p:txBody>
          <a:bodyPr/>
          <a:lstStyle/>
          <a:p>
            <a:r>
              <a:rPr lang="en-US" dirty="0"/>
              <a:t>Some FinTech companies offer core services for free while charging for premium features. These may include advanced trading tools, priority support, financial analytics, or exclusive rewards. This model works especially well with younger digital-savvy customers.</a:t>
            </a:r>
            <a:br>
              <a:rPr lang="en-US" dirty="0"/>
            </a:br>
            <a:r>
              <a:rPr lang="en-US" b="1" dirty="0"/>
              <a:t>Example</a:t>
            </a:r>
            <a:r>
              <a:rPr lang="en-US" dirty="0"/>
              <a:t>: </a:t>
            </a:r>
            <a:r>
              <a:rPr lang="en-US" dirty="0" err="1"/>
              <a:t>Zerodha’s</a:t>
            </a:r>
            <a:r>
              <a:rPr lang="en-US" dirty="0"/>
              <a:t> free basic trades with premium services like Kite Connect API.</a:t>
            </a:r>
          </a:p>
        </p:txBody>
      </p:sp>
    </p:spTree>
    <p:extLst>
      <p:ext uri="{BB962C8B-B14F-4D97-AF65-F5344CB8AC3E}">
        <p14:creationId xmlns:p14="http://schemas.microsoft.com/office/powerpoint/2010/main" val="1864720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393CD-654A-34EF-5C98-02E384E41C72}"/>
              </a:ext>
            </a:extLst>
          </p:cNvPr>
          <p:cNvSpPr>
            <a:spLocks noGrp="1"/>
          </p:cNvSpPr>
          <p:nvPr>
            <p:ph type="title"/>
          </p:nvPr>
        </p:nvSpPr>
        <p:spPr/>
        <p:txBody>
          <a:bodyPr/>
          <a:lstStyle/>
          <a:p>
            <a:r>
              <a:rPr lang="en-US" dirty="0"/>
              <a:t>5. API Banking and Open Finance</a:t>
            </a:r>
          </a:p>
        </p:txBody>
      </p:sp>
      <p:sp>
        <p:nvSpPr>
          <p:cNvPr id="3" name="Content Placeholder 2">
            <a:extLst>
              <a:ext uri="{FF2B5EF4-FFF2-40B4-BE49-F238E27FC236}">
                <a16:creationId xmlns:a16="http://schemas.microsoft.com/office/drawing/2014/main" id="{09D13926-8AD3-9D9F-BF25-A25F7F5BE1A0}"/>
              </a:ext>
            </a:extLst>
          </p:cNvPr>
          <p:cNvSpPr>
            <a:spLocks noGrp="1"/>
          </p:cNvSpPr>
          <p:nvPr>
            <p:ph idx="1"/>
          </p:nvPr>
        </p:nvSpPr>
        <p:spPr/>
        <p:txBody>
          <a:bodyPr/>
          <a:lstStyle/>
          <a:p>
            <a:r>
              <a:rPr lang="en-US" dirty="0"/>
              <a:t>In this model, banks and third-party developers collaborate through APIs (Application Programming Interfaces). FinTech companies act as enablers, monetizing through data sharing, secure access, and transaction facilitation. This is critical for innovation in lending, wealth management, and cross-border payments.</a:t>
            </a:r>
            <a:br>
              <a:rPr lang="en-US" dirty="0"/>
            </a:br>
            <a:r>
              <a:rPr lang="en-US" b="1" dirty="0"/>
              <a:t>Example</a:t>
            </a:r>
            <a:r>
              <a:rPr lang="en-US" dirty="0"/>
              <a:t>: Plaid (US), Setu (India).</a:t>
            </a:r>
          </a:p>
        </p:txBody>
      </p:sp>
    </p:spTree>
    <p:extLst>
      <p:ext uri="{BB962C8B-B14F-4D97-AF65-F5344CB8AC3E}">
        <p14:creationId xmlns:p14="http://schemas.microsoft.com/office/powerpoint/2010/main" val="2638648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0884-CB18-877A-3607-18AC6EB92FF0}"/>
              </a:ext>
            </a:extLst>
          </p:cNvPr>
          <p:cNvSpPr>
            <a:spLocks noGrp="1"/>
          </p:cNvSpPr>
          <p:nvPr>
            <p:ph type="title"/>
          </p:nvPr>
        </p:nvSpPr>
        <p:spPr/>
        <p:txBody>
          <a:bodyPr/>
          <a:lstStyle/>
          <a:p>
            <a:r>
              <a:rPr lang="en-US" dirty="0"/>
              <a:t>6. Data Monetization &amp; Analytics Services</a:t>
            </a:r>
          </a:p>
        </p:txBody>
      </p:sp>
      <p:sp>
        <p:nvSpPr>
          <p:cNvPr id="3" name="Content Placeholder 2">
            <a:extLst>
              <a:ext uri="{FF2B5EF4-FFF2-40B4-BE49-F238E27FC236}">
                <a16:creationId xmlns:a16="http://schemas.microsoft.com/office/drawing/2014/main" id="{54ADA78A-F58B-7212-53C1-2F1C3167F340}"/>
              </a:ext>
            </a:extLst>
          </p:cNvPr>
          <p:cNvSpPr>
            <a:spLocks noGrp="1"/>
          </p:cNvSpPr>
          <p:nvPr>
            <p:ph idx="1"/>
          </p:nvPr>
        </p:nvSpPr>
        <p:spPr/>
        <p:txBody>
          <a:bodyPr/>
          <a:lstStyle/>
          <a:p>
            <a:r>
              <a:rPr lang="en-US" dirty="0"/>
              <a:t>FinTech companies also build business models around customer data. By analyzing transaction patterns, spending behavior, and risk levels, they sell insights to financial institutions, retailers, or insurance providers. The revenue comes from B2B contracts, analytics subscriptions, and predictive risk models.</a:t>
            </a:r>
            <a:br>
              <a:rPr lang="en-US" dirty="0"/>
            </a:br>
            <a:r>
              <a:rPr lang="en-US" b="1" dirty="0"/>
              <a:t>Example</a:t>
            </a:r>
            <a:r>
              <a:rPr lang="en-US" dirty="0"/>
              <a:t>: Experian, </a:t>
            </a:r>
            <a:r>
              <a:rPr lang="en-US" dirty="0" err="1"/>
              <a:t>CreditMantri</a:t>
            </a:r>
            <a:r>
              <a:rPr lang="en-US" dirty="0"/>
              <a:t> (India).</a:t>
            </a:r>
          </a:p>
        </p:txBody>
      </p:sp>
    </p:spTree>
    <p:extLst>
      <p:ext uri="{BB962C8B-B14F-4D97-AF65-F5344CB8AC3E}">
        <p14:creationId xmlns:p14="http://schemas.microsoft.com/office/powerpoint/2010/main" val="400983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DEB76-FB1C-974F-B88C-90B9CD69ED17}"/>
              </a:ext>
            </a:extLst>
          </p:cNvPr>
          <p:cNvSpPr>
            <a:spLocks noGrp="1"/>
          </p:cNvSpPr>
          <p:nvPr>
            <p:ph type="title"/>
          </p:nvPr>
        </p:nvSpPr>
        <p:spPr/>
        <p:txBody>
          <a:bodyPr/>
          <a:lstStyle/>
          <a:p>
            <a:r>
              <a:rPr lang="en-US" dirty="0"/>
              <a:t>7. Tokenization &amp; Blockchain Models</a:t>
            </a:r>
          </a:p>
        </p:txBody>
      </p:sp>
      <p:sp>
        <p:nvSpPr>
          <p:cNvPr id="3" name="Content Placeholder 2">
            <a:extLst>
              <a:ext uri="{FF2B5EF4-FFF2-40B4-BE49-F238E27FC236}">
                <a16:creationId xmlns:a16="http://schemas.microsoft.com/office/drawing/2014/main" id="{F58FEC20-DF18-289A-4F6B-CC3919A11BAD}"/>
              </a:ext>
            </a:extLst>
          </p:cNvPr>
          <p:cNvSpPr>
            <a:spLocks noGrp="1"/>
          </p:cNvSpPr>
          <p:nvPr>
            <p:ph idx="1"/>
          </p:nvPr>
        </p:nvSpPr>
        <p:spPr/>
        <p:txBody>
          <a:bodyPr/>
          <a:lstStyle/>
          <a:p>
            <a:r>
              <a:rPr lang="en-US" dirty="0"/>
              <a:t>Blockchain-based firms design models around decentralized finance (DeFi), token trading, and smart contracts. Instead of charging commissions in traditional forms, they rely on token economies, transaction fees on blockchains, and decentralized lending pools.</a:t>
            </a:r>
            <a:br>
              <a:rPr lang="en-US" dirty="0"/>
            </a:br>
            <a:r>
              <a:rPr lang="en-US" b="1" dirty="0"/>
              <a:t>Example</a:t>
            </a:r>
            <a:r>
              <a:rPr lang="en-US" dirty="0"/>
              <a:t>: Uniswap, Polygon (India).</a:t>
            </a:r>
          </a:p>
          <a:p>
            <a:endParaRPr lang="en-US" dirty="0"/>
          </a:p>
        </p:txBody>
      </p:sp>
    </p:spTree>
    <p:extLst>
      <p:ext uri="{BB962C8B-B14F-4D97-AF65-F5344CB8AC3E}">
        <p14:creationId xmlns:p14="http://schemas.microsoft.com/office/powerpoint/2010/main" val="885310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EC6D-C4FD-B5BA-E386-FBC1C36B1174}"/>
              </a:ext>
            </a:extLst>
          </p:cNvPr>
          <p:cNvSpPr>
            <a:spLocks noGrp="1"/>
          </p:cNvSpPr>
          <p:nvPr>
            <p:ph type="title"/>
          </p:nvPr>
        </p:nvSpPr>
        <p:spPr/>
        <p:txBody>
          <a:bodyPr/>
          <a:lstStyle/>
          <a:p>
            <a:r>
              <a:rPr lang="en-US" dirty="0"/>
              <a:t>8. Partnership Ecosystem Models</a:t>
            </a:r>
          </a:p>
        </p:txBody>
      </p:sp>
      <p:sp>
        <p:nvSpPr>
          <p:cNvPr id="3" name="Content Placeholder 2">
            <a:extLst>
              <a:ext uri="{FF2B5EF4-FFF2-40B4-BE49-F238E27FC236}">
                <a16:creationId xmlns:a16="http://schemas.microsoft.com/office/drawing/2014/main" id="{5C163E87-EC1B-958D-DFF1-031189139B3D}"/>
              </a:ext>
            </a:extLst>
          </p:cNvPr>
          <p:cNvSpPr>
            <a:spLocks noGrp="1"/>
          </p:cNvSpPr>
          <p:nvPr>
            <p:ph idx="1"/>
          </p:nvPr>
        </p:nvSpPr>
        <p:spPr/>
        <p:txBody>
          <a:bodyPr/>
          <a:lstStyle/>
          <a:p>
            <a:r>
              <a:rPr lang="en-US" dirty="0" err="1"/>
              <a:t>FinTechs</a:t>
            </a:r>
            <a:r>
              <a:rPr lang="en-US" dirty="0"/>
              <a:t> increasingly form ecosystems by partnering with banks, insurers, NBFCs, and tech companies. This symbiotic model provides scalability and trust while reducing regulatory friction. Revenue is shared through co-branded products, referral fees, and service commissions.</a:t>
            </a:r>
            <a:br>
              <a:rPr lang="en-US" dirty="0"/>
            </a:br>
            <a:r>
              <a:rPr lang="en-US" b="1" dirty="0"/>
              <a:t>Example</a:t>
            </a:r>
            <a:r>
              <a:rPr lang="en-US" dirty="0"/>
              <a:t>: Google Pay’s partnerships with Indian banks for UPI.</a:t>
            </a:r>
          </a:p>
          <a:p>
            <a:endParaRPr lang="en-US" dirty="0"/>
          </a:p>
        </p:txBody>
      </p:sp>
    </p:spTree>
    <p:extLst>
      <p:ext uri="{BB962C8B-B14F-4D97-AF65-F5344CB8AC3E}">
        <p14:creationId xmlns:p14="http://schemas.microsoft.com/office/powerpoint/2010/main" val="1389254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9E681-8772-200B-F643-619492901121}"/>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22E8F12A-0BF5-409D-5E40-96F27A3B1134}"/>
              </a:ext>
            </a:extLst>
          </p:cNvPr>
          <p:cNvSpPr>
            <a:spLocks noGrp="1"/>
          </p:cNvSpPr>
          <p:nvPr>
            <p:ph idx="1"/>
          </p:nvPr>
        </p:nvSpPr>
        <p:spPr/>
        <p:txBody>
          <a:bodyPr>
            <a:normAutofit fontScale="85000" lnSpcReduction="20000"/>
          </a:bodyPr>
          <a:lstStyle/>
          <a:p>
            <a:r>
              <a:rPr lang="en-US" dirty="0"/>
              <a:t>The real strength of these models lies in their </a:t>
            </a:r>
            <a:r>
              <a:rPr lang="en-US" b="1" dirty="0"/>
              <a:t>flexibility and scalability</a:t>
            </a:r>
            <a:r>
              <a:rPr lang="en-US" dirty="0"/>
              <a:t>—a FinTech startup can pivot quickly, integrate new technologies like AI or blockchain, and expand globally without heavy physical infrastructure. Additionally, the </a:t>
            </a:r>
            <a:r>
              <a:rPr lang="en-US" b="1" dirty="0"/>
              <a:t>customer-first approach</a:t>
            </a:r>
            <a:r>
              <a:rPr lang="en-US" dirty="0"/>
              <a:t> of FinTech ensures convenience, personalization, and trust, making these models highly sustainable in the digital era.</a:t>
            </a:r>
          </a:p>
          <a:p>
            <a:r>
              <a:rPr lang="en-US" dirty="0"/>
              <a:t>Looking forward, the most successful FinTech firms will be those that </a:t>
            </a:r>
            <a:r>
              <a:rPr lang="en-US" b="1" dirty="0"/>
              <a:t>combine multiple models</a:t>
            </a:r>
            <a:r>
              <a:rPr lang="en-US" dirty="0"/>
              <a:t>—such as embedded finance with data monetization or freemium services with ecosystem partnerships—to build resilience. Ultimately, these evolving business models are not just reshaping financial markets but also </a:t>
            </a:r>
            <a:r>
              <a:rPr lang="en-US" b="1" dirty="0"/>
              <a:t>democratizing finance</a:t>
            </a:r>
            <a:r>
              <a:rPr lang="en-US" dirty="0"/>
              <a:t>, bringing affordable, inclusive, and innovative solutions to billions worldwide.</a:t>
            </a:r>
          </a:p>
          <a:p>
            <a:endParaRPr lang="en-US" dirty="0"/>
          </a:p>
        </p:txBody>
      </p:sp>
    </p:spTree>
    <p:extLst>
      <p:ext uri="{BB962C8B-B14F-4D97-AF65-F5344CB8AC3E}">
        <p14:creationId xmlns:p14="http://schemas.microsoft.com/office/powerpoint/2010/main" val="2768774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2D847-F8B7-F89A-8C74-260C74C8CBDC}"/>
              </a:ext>
            </a:extLst>
          </p:cNvPr>
          <p:cNvSpPr>
            <a:spLocks noGrp="1"/>
          </p:cNvSpPr>
          <p:nvPr>
            <p:ph type="title"/>
          </p:nvPr>
        </p:nvSpPr>
        <p:spPr/>
        <p:txBody>
          <a:bodyPr>
            <a:normAutofit/>
          </a:bodyPr>
          <a:lstStyle/>
          <a:p>
            <a:r>
              <a:rPr lang="en-US" altLang="en-US" sz="3600" b="1" dirty="0">
                <a:latin typeface="Arial" panose="020B0604020202020204" pitchFamily="34" charset="0"/>
              </a:rPr>
              <a:t>What are FinTech Unicorns</a:t>
            </a:r>
            <a:endParaRPr lang="en-US" sz="3600" dirty="0"/>
          </a:p>
        </p:txBody>
      </p:sp>
      <p:sp>
        <p:nvSpPr>
          <p:cNvPr id="4" name="Rectangle 1">
            <a:extLst>
              <a:ext uri="{FF2B5EF4-FFF2-40B4-BE49-F238E27FC236}">
                <a16:creationId xmlns:a16="http://schemas.microsoft.com/office/drawing/2014/main" id="{F503152C-EEB7-0ABC-DFB2-19E84D4CC9AA}"/>
              </a:ext>
            </a:extLst>
          </p:cNvPr>
          <p:cNvSpPr>
            <a:spLocks noGrp="1" noChangeArrowheads="1"/>
          </p:cNvSpPr>
          <p:nvPr>
            <p:ph idx="1"/>
          </p:nvPr>
        </p:nvSpPr>
        <p:spPr bwMode="auto">
          <a:xfrm>
            <a:off x="609600" y="1601025"/>
            <a:ext cx="1111536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FinTech Unicorns</a:t>
            </a:r>
            <a:r>
              <a:rPr kumimoji="0" lang="en-US" altLang="en-US" sz="2400" b="0" i="0" u="none" strike="noStrike" cap="none" normalizeH="0" baseline="0" dirty="0">
                <a:ln>
                  <a:noFill/>
                </a:ln>
                <a:solidFill>
                  <a:schemeClr val="tx1"/>
                </a:solidFill>
                <a:effectLst/>
                <a:latin typeface="Arial" panose="020B0604020202020204" pitchFamily="34" charset="0"/>
              </a:rPr>
              <a:t>: Privately held startups in financial technology valued at </a:t>
            </a:r>
            <a:r>
              <a:rPr kumimoji="0" lang="en-US" altLang="en-US" sz="2400" b="1" i="0" u="none" strike="noStrike" cap="none" normalizeH="0" baseline="0" dirty="0">
                <a:ln>
                  <a:noFill/>
                </a:ln>
                <a:solidFill>
                  <a:schemeClr val="tx1"/>
                </a:solidFill>
                <a:effectLst/>
                <a:latin typeface="Arial" panose="020B0604020202020204" pitchFamily="34" charset="0"/>
              </a:rPr>
              <a:t>$1 billion+</a:t>
            </a:r>
            <a:r>
              <a:rPr kumimoji="0" lang="en-US" altLang="en-US"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Globally, there are </a:t>
            </a:r>
            <a:r>
              <a:rPr kumimoji="0" lang="en-US" altLang="en-US" sz="2400" b="1" i="0" u="none" strike="noStrike" cap="none" normalizeH="0" baseline="0" dirty="0">
                <a:ln>
                  <a:noFill/>
                </a:ln>
                <a:solidFill>
                  <a:schemeClr val="tx1"/>
                </a:solidFill>
                <a:effectLst/>
                <a:latin typeface="Arial" panose="020B0604020202020204" pitchFamily="34" charset="0"/>
              </a:rPr>
              <a:t>300+ FinTech unicorns</a:t>
            </a:r>
            <a:r>
              <a:rPr kumimoji="0" lang="en-US" altLang="en-US" sz="2400" b="0" i="0" u="none" strike="noStrike" cap="none" normalizeH="0" baseline="0" dirty="0">
                <a:ln>
                  <a:noFill/>
                </a:ln>
                <a:solidFill>
                  <a:schemeClr val="tx1"/>
                </a:solidFill>
                <a:effectLst/>
                <a:latin typeface="Arial" panose="020B0604020202020204" pitchFamily="34" charset="0"/>
              </a:rPr>
              <a:t>, with major hubs in </a:t>
            </a:r>
            <a:r>
              <a:rPr kumimoji="0" lang="en-US" altLang="en-US" sz="2400" b="1" i="0" u="none" strike="noStrike" cap="none" normalizeH="0" baseline="0" dirty="0">
                <a:ln>
                  <a:noFill/>
                </a:ln>
                <a:solidFill>
                  <a:schemeClr val="tx1"/>
                </a:solidFill>
                <a:effectLst/>
                <a:latin typeface="Arial" panose="020B0604020202020204" pitchFamily="34" charset="0"/>
              </a:rPr>
              <a:t>US, China, India, and Europe</a:t>
            </a:r>
            <a:r>
              <a:rPr kumimoji="0" lang="en-US" altLang="en-US"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India has </a:t>
            </a:r>
            <a:r>
              <a:rPr kumimoji="0" lang="en-US" altLang="en-US" sz="2400" b="1" i="0" u="none" strike="noStrike" cap="none" normalizeH="0" baseline="0" dirty="0">
                <a:ln>
                  <a:noFill/>
                </a:ln>
                <a:solidFill>
                  <a:schemeClr val="tx1"/>
                </a:solidFill>
                <a:effectLst/>
                <a:latin typeface="Arial" panose="020B0604020202020204" pitchFamily="34" charset="0"/>
              </a:rPr>
              <a:t>over 25 FinTech unicorns</a:t>
            </a:r>
            <a:r>
              <a:rPr kumimoji="0" lang="en-US" altLang="en-US" sz="2400" b="0" i="0" u="none" strike="noStrike" cap="none" normalizeH="0" baseline="0" dirty="0">
                <a:ln>
                  <a:noFill/>
                </a:ln>
                <a:solidFill>
                  <a:schemeClr val="tx1"/>
                </a:solidFill>
                <a:effectLst/>
                <a:latin typeface="Arial" panose="020B0604020202020204" pitchFamily="34" charset="0"/>
              </a:rPr>
              <a:t> as of 2025, making it one of the </a:t>
            </a:r>
            <a:r>
              <a:rPr kumimoji="0" lang="en-US" altLang="en-US" sz="2400" b="1" i="0" u="none" strike="noStrike" cap="none" normalizeH="0" baseline="0" dirty="0">
                <a:ln>
                  <a:noFill/>
                </a:ln>
                <a:solidFill>
                  <a:schemeClr val="tx1"/>
                </a:solidFill>
                <a:effectLst/>
                <a:latin typeface="Arial" panose="020B0604020202020204" pitchFamily="34" charset="0"/>
              </a:rPr>
              <a:t>fastest-growing FinTech markets</a:t>
            </a:r>
            <a:r>
              <a:rPr kumimoji="0" lang="en-US" altLang="en-US" sz="2400" b="0" i="0" u="none" strike="noStrike" cap="none" normalizeH="0" baseline="0" dirty="0">
                <a:ln>
                  <a:noFill/>
                </a:ln>
                <a:solidFill>
                  <a:schemeClr val="tx1"/>
                </a:solidFill>
                <a:effectLst/>
                <a:latin typeface="Arial" panose="020B0604020202020204" pitchFamily="34" charset="0"/>
              </a:rPr>
              <a:t> in the world.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Why Unicorns Grow Fast in FinTech: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Large unbanked population</a:t>
            </a:r>
            <a:r>
              <a:rPr kumimoji="0" lang="en-US" altLang="en-US" sz="2400" b="0" i="0" u="none" strike="noStrike" cap="none" normalizeH="0" baseline="0" dirty="0">
                <a:ln>
                  <a:noFill/>
                </a:ln>
                <a:solidFill>
                  <a:schemeClr val="tx1"/>
                </a:solidFill>
                <a:effectLst/>
                <a:latin typeface="Arial" panose="020B0604020202020204" pitchFamily="34" charset="0"/>
              </a:rPr>
              <a:t> (esp. in emerging markets).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UPI adoption</a:t>
            </a:r>
            <a:r>
              <a:rPr kumimoji="0" lang="en-US" altLang="en-US" sz="2400" b="0" i="0" u="none" strike="noStrike" cap="none" normalizeH="0" baseline="0" dirty="0">
                <a:ln>
                  <a:noFill/>
                </a:ln>
                <a:solidFill>
                  <a:schemeClr val="tx1"/>
                </a:solidFill>
                <a:effectLst/>
                <a:latin typeface="Arial" panose="020B0604020202020204" pitchFamily="34" charset="0"/>
              </a:rPr>
              <a:t> (India processes 10B+ monthly transactions).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Shift to digital-first consumers</a:t>
            </a:r>
            <a:r>
              <a:rPr kumimoji="0" lang="en-US" altLang="en-US"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Venture capital inflows</a:t>
            </a:r>
            <a:r>
              <a:rPr kumimoji="0" lang="en-US" altLang="en-US" sz="2400" b="0" i="0" u="none" strike="noStrike" cap="none" normalizeH="0" baseline="0" dirty="0">
                <a:ln>
                  <a:noFill/>
                </a:ln>
                <a:solidFill>
                  <a:schemeClr val="tx1"/>
                </a:solidFill>
                <a:effectLst/>
                <a:latin typeface="Arial" panose="020B0604020202020204" pitchFamily="34" charset="0"/>
              </a:rPr>
              <a:t> in tech-driven businesses.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22620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078E0-8B62-AD3C-2572-C53BFB9ACA92}"/>
              </a:ext>
            </a:extLst>
          </p:cNvPr>
          <p:cNvSpPr>
            <a:spLocks noGrp="1"/>
          </p:cNvSpPr>
          <p:nvPr>
            <p:ph type="title"/>
          </p:nvPr>
        </p:nvSpPr>
        <p:spPr/>
        <p:txBody>
          <a:bodyPr>
            <a:normAutofit/>
          </a:bodyPr>
          <a:lstStyle/>
          <a:p>
            <a:r>
              <a:rPr lang="en-US" sz="3600" b="1" dirty="0"/>
              <a:t>Major FinTech Unicorns – India</a:t>
            </a:r>
          </a:p>
        </p:txBody>
      </p:sp>
      <p:sp>
        <p:nvSpPr>
          <p:cNvPr id="3" name="Content Placeholder 2">
            <a:extLst>
              <a:ext uri="{FF2B5EF4-FFF2-40B4-BE49-F238E27FC236}">
                <a16:creationId xmlns:a16="http://schemas.microsoft.com/office/drawing/2014/main" id="{447BD7D0-E9A5-168C-B244-21A30F69FC94}"/>
              </a:ext>
            </a:extLst>
          </p:cNvPr>
          <p:cNvSpPr>
            <a:spLocks noGrp="1"/>
          </p:cNvSpPr>
          <p:nvPr>
            <p:ph idx="1"/>
          </p:nvPr>
        </p:nvSpPr>
        <p:spPr/>
        <p:txBody>
          <a:bodyPr>
            <a:normAutofit fontScale="92500" lnSpcReduction="20000"/>
          </a:bodyPr>
          <a:lstStyle/>
          <a:p>
            <a:r>
              <a:rPr lang="en-US" b="1" dirty="0"/>
              <a:t>a) Paytm (Payments Super App)</a:t>
            </a:r>
          </a:p>
          <a:p>
            <a:r>
              <a:rPr lang="en-US" b="1" dirty="0"/>
              <a:t>Founded</a:t>
            </a:r>
            <a:r>
              <a:rPr lang="en-US" dirty="0"/>
              <a:t>: 2010 | Unicorn: 2015 | IPO in 2021.</a:t>
            </a:r>
          </a:p>
          <a:p>
            <a:r>
              <a:rPr lang="en-US" b="1" dirty="0"/>
              <a:t>Model</a:t>
            </a:r>
            <a:r>
              <a:rPr lang="en-US" dirty="0"/>
              <a:t>: Started as a mobile wallet → expanded into UPI, banking, insurance, trading, and lending.</a:t>
            </a:r>
          </a:p>
          <a:p>
            <a:r>
              <a:rPr lang="en-US" b="1" dirty="0"/>
              <a:t>Revenue Streams</a:t>
            </a:r>
            <a:r>
              <a:rPr lang="en-US" dirty="0"/>
              <a:t>:</a:t>
            </a:r>
          </a:p>
          <a:p>
            <a:pPr lvl="1"/>
            <a:r>
              <a:rPr lang="en-US" dirty="0"/>
              <a:t>MDR (merchant discount rate).</a:t>
            </a:r>
          </a:p>
          <a:p>
            <a:pPr lvl="1"/>
            <a:r>
              <a:rPr lang="en-US" dirty="0"/>
              <a:t>Subscription services for merchants.</a:t>
            </a:r>
          </a:p>
          <a:p>
            <a:pPr lvl="1"/>
            <a:r>
              <a:rPr lang="en-US" dirty="0"/>
              <a:t>Cross-selling loans, insurance, and investment products.</a:t>
            </a:r>
          </a:p>
          <a:p>
            <a:r>
              <a:rPr lang="en-US" b="1" dirty="0"/>
              <a:t>Learning</a:t>
            </a:r>
            <a:r>
              <a:rPr lang="en-US" dirty="0"/>
              <a:t>: Showcases how </a:t>
            </a:r>
            <a:r>
              <a:rPr lang="en-US" b="1" dirty="0"/>
              <a:t>super apps</a:t>
            </a:r>
            <a:r>
              <a:rPr lang="en-US" dirty="0"/>
              <a:t> can integrate multiple services.</a:t>
            </a:r>
          </a:p>
          <a:p>
            <a:endParaRPr lang="en-US" dirty="0"/>
          </a:p>
        </p:txBody>
      </p:sp>
    </p:spTree>
    <p:extLst>
      <p:ext uri="{BB962C8B-B14F-4D97-AF65-F5344CB8AC3E}">
        <p14:creationId xmlns:p14="http://schemas.microsoft.com/office/powerpoint/2010/main" val="383114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821-462C-05C6-7FD9-6C8514E6EA83}"/>
              </a:ext>
            </a:extLst>
          </p:cNvPr>
          <p:cNvSpPr>
            <a:spLocks noGrp="1"/>
          </p:cNvSpPr>
          <p:nvPr>
            <p:ph type="title"/>
          </p:nvPr>
        </p:nvSpPr>
        <p:spPr/>
        <p:txBody>
          <a:bodyPr>
            <a:normAutofit/>
          </a:bodyPr>
          <a:lstStyle/>
          <a:p>
            <a:r>
              <a:rPr lang="en-US" sz="4000" b="1" dirty="0"/>
              <a:t>b) </a:t>
            </a:r>
            <a:r>
              <a:rPr lang="en-US" sz="4000" b="1" dirty="0" err="1"/>
              <a:t>Razorpay</a:t>
            </a:r>
            <a:r>
              <a:rPr lang="en-US" sz="4000" b="1" dirty="0"/>
              <a:t> (B2B FinTech)</a:t>
            </a:r>
          </a:p>
        </p:txBody>
      </p:sp>
      <p:sp>
        <p:nvSpPr>
          <p:cNvPr id="4" name="Rectangle 1">
            <a:extLst>
              <a:ext uri="{FF2B5EF4-FFF2-40B4-BE49-F238E27FC236}">
                <a16:creationId xmlns:a16="http://schemas.microsoft.com/office/drawing/2014/main" id="{6F7E7D72-3E95-6152-0486-1DC36C7464D0}"/>
              </a:ext>
            </a:extLst>
          </p:cNvPr>
          <p:cNvSpPr>
            <a:spLocks noGrp="1" noChangeArrowheads="1"/>
          </p:cNvSpPr>
          <p:nvPr>
            <p:ph idx="1"/>
          </p:nvPr>
        </p:nvSpPr>
        <p:spPr bwMode="auto">
          <a:xfrm>
            <a:off x="609601" y="2093469"/>
            <a:ext cx="9596284"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Founded</a:t>
            </a:r>
            <a:r>
              <a:rPr kumimoji="0" lang="en-US" altLang="en-US" sz="2800" b="0" i="0" u="none" strike="noStrike" cap="none" normalizeH="0" baseline="0" dirty="0">
                <a:ln>
                  <a:noFill/>
                </a:ln>
                <a:solidFill>
                  <a:schemeClr val="tx1"/>
                </a:solidFill>
                <a:effectLst/>
                <a:latin typeface="Arial" panose="020B0604020202020204" pitchFamily="34" charset="0"/>
              </a:rPr>
              <a:t>: 2014 | Unicorn: 2020.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Model</a:t>
            </a:r>
            <a:r>
              <a:rPr kumimoji="0" lang="en-US" altLang="en-US" sz="2800" b="0" i="0" u="none" strike="noStrike" cap="none" normalizeH="0" baseline="0" dirty="0">
                <a:ln>
                  <a:noFill/>
                </a:ln>
                <a:solidFill>
                  <a:schemeClr val="tx1"/>
                </a:solidFill>
                <a:effectLst/>
                <a:latin typeface="Arial" panose="020B0604020202020204" pitchFamily="34" charset="0"/>
              </a:rPr>
              <a:t>: Payment gateway + business banking + working capital solutions.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Revenue Streams</a:t>
            </a:r>
            <a:r>
              <a:rPr kumimoji="0" lang="en-US" altLang="en-US" sz="2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Merchant processing fees.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SaaS products (</a:t>
            </a:r>
            <a:r>
              <a:rPr kumimoji="0" lang="en-US" altLang="en-US" sz="2800" b="0" i="0" u="none" strike="noStrike" cap="none" normalizeH="0" baseline="0" dirty="0" err="1">
                <a:ln>
                  <a:noFill/>
                </a:ln>
                <a:solidFill>
                  <a:schemeClr val="tx1"/>
                </a:solidFill>
                <a:effectLst/>
                <a:latin typeface="Arial" panose="020B0604020202020204" pitchFamily="34" charset="0"/>
              </a:rPr>
              <a:t>RazorpayX</a:t>
            </a:r>
            <a:r>
              <a:rPr kumimoji="0" lang="en-US" altLang="en-US" sz="2800" b="0" i="0" u="none" strike="noStrike" cap="none" normalizeH="0" baseline="0" dirty="0">
                <a:ln>
                  <a:noFill/>
                </a:ln>
                <a:solidFill>
                  <a:schemeClr val="tx1"/>
                </a:solidFill>
                <a:effectLst/>
                <a:latin typeface="Arial" panose="020B0604020202020204" pitchFamily="34" charset="0"/>
              </a:rPr>
              <a:t>, </a:t>
            </a:r>
            <a:r>
              <a:rPr kumimoji="0" lang="en-US" altLang="en-US" sz="2800" b="0" i="0" u="none" strike="noStrike" cap="none" normalizeH="0" baseline="0" dirty="0" err="1">
                <a:ln>
                  <a:noFill/>
                </a:ln>
                <a:solidFill>
                  <a:schemeClr val="tx1"/>
                </a:solidFill>
                <a:effectLst/>
                <a:latin typeface="Arial" panose="020B0604020202020204" pitchFamily="34" charset="0"/>
              </a:rPr>
              <a:t>Razorpay</a:t>
            </a:r>
            <a:r>
              <a:rPr kumimoji="0" lang="en-US" altLang="en-US" sz="2800" b="0" i="0" u="none" strike="noStrike" cap="none" normalizeH="0" baseline="0" dirty="0">
                <a:ln>
                  <a:noFill/>
                </a:ln>
                <a:solidFill>
                  <a:schemeClr val="tx1"/>
                </a:solidFill>
                <a:effectLst/>
                <a:latin typeface="Arial" panose="020B0604020202020204" pitchFamily="34" charset="0"/>
              </a:rPr>
              <a:t> Capital).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Lending via partnerships.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Learning</a:t>
            </a:r>
            <a:r>
              <a:rPr kumimoji="0" lang="en-US" altLang="en-US" sz="2800" b="0" i="0" u="none" strike="noStrike" cap="none" normalizeH="0" baseline="0" dirty="0">
                <a:ln>
                  <a:noFill/>
                </a:ln>
                <a:solidFill>
                  <a:schemeClr val="tx1"/>
                </a:solidFill>
                <a:effectLst/>
                <a:latin typeface="Arial" panose="020B0604020202020204" pitchFamily="34" charset="0"/>
              </a:rPr>
              <a:t>: Represents </a:t>
            </a:r>
            <a:r>
              <a:rPr kumimoji="0" lang="en-US" altLang="en-US" sz="2800" b="1" i="0" u="none" strike="noStrike" cap="none" normalizeH="0" baseline="0" dirty="0">
                <a:ln>
                  <a:noFill/>
                </a:ln>
                <a:solidFill>
                  <a:schemeClr val="tx1"/>
                </a:solidFill>
                <a:effectLst/>
                <a:latin typeface="Arial" panose="020B0604020202020204" pitchFamily="34" charset="0"/>
              </a:rPr>
              <a:t>embedded finance</a:t>
            </a:r>
            <a:r>
              <a:rPr kumimoji="0" lang="en-US" altLang="en-US" sz="2800" b="0" i="0" u="none" strike="noStrike" cap="none" normalizeH="0" baseline="0" dirty="0">
                <a:ln>
                  <a:noFill/>
                </a:ln>
                <a:solidFill>
                  <a:schemeClr val="tx1"/>
                </a:solidFill>
                <a:effectLst/>
                <a:latin typeface="Arial" panose="020B0604020202020204" pitchFamily="34" charset="0"/>
              </a:rPr>
              <a:t> for SMEs.</a:t>
            </a:r>
          </a:p>
        </p:txBody>
      </p:sp>
    </p:spTree>
    <p:extLst>
      <p:ext uri="{BB962C8B-B14F-4D97-AF65-F5344CB8AC3E}">
        <p14:creationId xmlns:p14="http://schemas.microsoft.com/office/powerpoint/2010/main" val="1308363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7342B-C82D-A6E5-136E-EDFCF5F25EBE}"/>
              </a:ext>
            </a:extLst>
          </p:cNvPr>
          <p:cNvSpPr>
            <a:spLocks noGrp="1"/>
          </p:cNvSpPr>
          <p:nvPr>
            <p:ph type="title"/>
          </p:nvPr>
        </p:nvSpPr>
        <p:spPr/>
        <p:txBody>
          <a:bodyPr/>
          <a:lstStyle/>
          <a:p>
            <a:r>
              <a:rPr lang="en-US" dirty="0"/>
              <a:t>c) </a:t>
            </a:r>
            <a:r>
              <a:rPr lang="en-US" dirty="0" err="1"/>
              <a:t>Policybazaar</a:t>
            </a:r>
            <a:r>
              <a:rPr lang="en-US" dirty="0"/>
              <a:t> (</a:t>
            </a:r>
            <a:r>
              <a:rPr lang="en-US" dirty="0" err="1"/>
              <a:t>InsurTech</a:t>
            </a:r>
            <a:r>
              <a:rPr lang="en-US" dirty="0"/>
              <a:t>)</a:t>
            </a:r>
          </a:p>
        </p:txBody>
      </p:sp>
      <p:sp>
        <p:nvSpPr>
          <p:cNvPr id="4" name="Rectangle 1">
            <a:extLst>
              <a:ext uri="{FF2B5EF4-FFF2-40B4-BE49-F238E27FC236}">
                <a16:creationId xmlns:a16="http://schemas.microsoft.com/office/drawing/2014/main" id="{AEBB1FF6-F34A-19E0-F7A9-5EE576374F29}"/>
              </a:ext>
            </a:extLst>
          </p:cNvPr>
          <p:cNvSpPr>
            <a:spLocks noGrp="1" noChangeArrowheads="1"/>
          </p:cNvSpPr>
          <p:nvPr>
            <p:ph idx="1"/>
          </p:nvPr>
        </p:nvSpPr>
        <p:spPr bwMode="auto">
          <a:xfrm>
            <a:off x="609600" y="1847246"/>
            <a:ext cx="9935497"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Founded</a:t>
            </a:r>
            <a:r>
              <a:rPr kumimoji="0" lang="en-US" altLang="en-US" b="0" i="0" u="none" strike="noStrike" cap="none" normalizeH="0" baseline="0" dirty="0">
                <a:ln>
                  <a:noFill/>
                </a:ln>
                <a:solidFill>
                  <a:schemeClr val="tx1"/>
                </a:solidFill>
                <a:effectLst/>
                <a:latin typeface="Arial" panose="020B0604020202020204" pitchFamily="34" charset="0"/>
              </a:rPr>
              <a:t>: 2008 | Unicorn: 2018.</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Model</a:t>
            </a:r>
            <a:r>
              <a:rPr kumimoji="0" lang="en-US" altLang="en-US" b="0" i="0" u="none" strike="noStrike" cap="none" normalizeH="0" baseline="0" dirty="0">
                <a:ln>
                  <a:noFill/>
                </a:ln>
                <a:solidFill>
                  <a:schemeClr val="tx1"/>
                </a:solidFill>
                <a:effectLst/>
                <a:latin typeface="Arial" panose="020B0604020202020204" pitchFamily="34" charset="0"/>
              </a:rPr>
              <a:t>: Online aggregator for insurance (life, health, motor).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Revenue Streams</a:t>
            </a:r>
            <a:r>
              <a:rPr kumimoji="0" lang="en-US" altLang="en-US"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Commissions from insurers.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Value-added financial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Learning</a:t>
            </a:r>
            <a:r>
              <a:rPr kumimoji="0" lang="en-US" altLang="en-US" b="0" i="0" u="none" strike="noStrike" cap="none" normalizeH="0" baseline="0" dirty="0">
                <a:ln>
                  <a:noFill/>
                </a:ln>
                <a:solidFill>
                  <a:schemeClr val="tx1"/>
                </a:solidFill>
                <a:effectLst/>
                <a:latin typeface="Arial" panose="020B0604020202020204" pitchFamily="34" charset="0"/>
              </a:rPr>
              <a:t>: Digital platforms can solve </a:t>
            </a:r>
            <a:r>
              <a:rPr kumimoji="0" lang="en-US" altLang="en-US" b="1" i="0" u="none" strike="noStrike" cap="none" normalizeH="0" baseline="0" dirty="0">
                <a:ln>
                  <a:noFill/>
                </a:ln>
                <a:solidFill>
                  <a:schemeClr val="tx1"/>
                </a:solidFill>
                <a:effectLst/>
                <a:latin typeface="Arial" panose="020B0604020202020204" pitchFamily="34" charset="0"/>
              </a:rPr>
              <a:t>low insurance penetration</a:t>
            </a:r>
            <a:r>
              <a:rPr kumimoji="0" lang="en-US" altLang="en-US" b="0" i="0" u="none" strike="noStrike" cap="none" normalizeH="0" baseline="0" dirty="0">
                <a:ln>
                  <a:noFill/>
                </a:ln>
                <a:solidFill>
                  <a:schemeClr val="tx1"/>
                </a:solidFill>
                <a:effectLst/>
                <a:latin typeface="Arial" panose="020B0604020202020204" pitchFamily="34" charset="0"/>
              </a:rPr>
              <a:t> in India.</a:t>
            </a:r>
          </a:p>
        </p:txBody>
      </p:sp>
    </p:spTree>
    <p:extLst>
      <p:ext uri="{BB962C8B-B14F-4D97-AF65-F5344CB8AC3E}">
        <p14:creationId xmlns:p14="http://schemas.microsoft.com/office/powerpoint/2010/main" val="266823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885B3-1E8A-5036-2497-2B435B0457FD}"/>
              </a:ext>
            </a:extLst>
          </p:cNvPr>
          <p:cNvSpPr>
            <a:spLocks noGrp="1"/>
          </p:cNvSpPr>
          <p:nvPr>
            <p:ph type="title"/>
          </p:nvPr>
        </p:nvSpPr>
        <p:spPr/>
        <p:txBody>
          <a:bodyPr/>
          <a:lstStyle/>
          <a:p>
            <a:r>
              <a:rPr lang="en-US" dirty="0"/>
              <a:t>d) CRED (Consumer FinTech)</a:t>
            </a:r>
          </a:p>
        </p:txBody>
      </p:sp>
      <p:sp>
        <p:nvSpPr>
          <p:cNvPr id="4" name="Rectangle 1">
            <a:extLst>
              <a:ext uri="{FF2B5EF4-FFF2-40B4-BE49-F238E27FC236}">
                <a16:creationId xmlns:a16="http://schemas.microsoft.com/office/drawing/2014/main" id="{E5024C8E-9923-0642-FCC7-FE820C1843EF}"/>
              </a:ext>
            </a:extLst>
          </p:cNvPr>
          <p:cNvSpPr>
            <a:spLocks noGrp="1" noChangeArrowheads="1"/>
          </p:cNvSpPr>
          <p:nvPr>
            <p:ph idx="1"/>
          </p:nvPr>
        </p:nvSpPr>
        <p:spPr bwMode="auto">
          <a:xfrm>
            <a:off x="609600" y="1847246"/>
            <a:ext cx="10333703"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Founded</a:t>
            </a:r>
            <a:r>
              <a:rPr kumimoji="0" lang="en-US" altLang="en-US" b="0" i="0" u="none" strike="noStrike" cap="none" normalizeH="0" baseline="0" dirty="0">
                <a:ln>
                  <a:noFill/>
                </a:ln>
                <a:solidFill>
                  <a:schemeClr val="tx1"/>
                </a:solidFill>
                <a:effectLst/>
                <a:latin typeface="Arial" panose="020B0604020202020204" pitchFamily="34" charset="0"/>
              </a:rPr>
              <a:t>: 2018 | Unicorn: 2021.</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Model</a:t>
            </a:r>
            <a:r>
              <a:rPr kumimoji="0" lang="en-US" altLang="en-US" b="0" i="0" u="none" strike="noStrike" cap="none" normalizeH="0" baseline="0" dirty="0">
                <a:ln>
                  <a:noFill/>
                </a:ln>
                <a:solidFill>
                  <a:schemeClr val="tx1"/>
                </a:solidFill>
                <a:effectLst/>
                <a:latin typeface="Arial" panose="020B0604020202020204" pitchFamily="34" charset="0"/>
              </a:rPr>
              <a:t>: Rewards-based credit card bill payments, lending, lifestyle marketplace.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Revenue Streams</a:t>
            </a:r>
            <a:r>
              <a:rPr kumimoji="0" lang="en-US" altLang="en-US"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Partnerships with lenders, BNPL services.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Premium subscriptions and merchant commissions.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Learning</a:t>
            </a:r>
            <a:r>
              <a:rPr kumimoji="0" lang="en-US" altLang="en-US" b="0" i="0" u="none" strike="noStrike" cap="none" normalizeH="0" baseline="0" dirty="0">
                <a:ln>
                  <a:noFill/>
                </a:ln>
                <a:solidFill>
                  <a:schemeClr val="tx1"/>
                </a:solidFill>
                <a:effectLst/>
                <a:latin typeface="Arial" panose="020B0604020202020204" pitchFamily="34" charset="0"/>
              </a:rPr>
              <a:t>: </a:t>
            </a:r>
            <a:r>
              <a:rPr kumimoji="0" lang="en-US" altLang="en-US" b="1" i="0" u="none" strike="noStrike" cap="none" normalizeH="0" baseline="0" dirty="0">
                <a:ln>
                  <a:noFill/>
                </a:ln>
                <a:solidFill>
                  <a:schemeClr val="tx1"/>
                </a:solidFill>
                <a:effectLst/>
                <a:latin typeface="Arial" panose="020B0604020202020204" pitchFamily="34" charset="0"/>
              </a:rPr>
              <a:t>Gamification + financial discipline</a:t>
            </a:r>
            <a:r>
              <a:rPr kumimoji="0" lang="en-US" altLang="en-US" b="0" i="0" u="none" strike="noStrike" cap="none" normalizeH="0" baseline="0" dirty="0">
                <a:ln>
                  <a:noFill/>
                </a:ln>
                <a:solidFill>
                  <a:schemeClr val="tx1"/>
                </a:solidFill>
                <a:effectLst/>
                <a:latin typeface="Arial" panose="020B0604020202020204" pitchFamily="34" charset="0"/>
              </a:rPr>
              <a:t> can attract elite users.</a:t>
            </a:r>
          </a:p>
        </p:txBody>
      </p:sp>
    </p:spTree>
    <p:extLst>
      <p:ext uri="{BB962C8B-B14F-4D97-AF65-F5344CB8AC3E}">
        <p14:creationId xmlns:p14="http://schemas.microsoft.com/office/powerpoint/2010/main" val="32673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0905-7673-A654-859D-840EE59191DF}"/>
              </a:ext>
            </a:extLst>
          </p:cNvPr>
          <p:cNvSpPr>
            <a:spLocks noGrp="1"/>
          </p:cNvSpPr>
          <p:nvPr>
            <p:ph type="title"/>
          </p:nvPr>
        </p:nvSpPr>
        <p:spPr/>
        <p:txBody>
          <a:bodyPr>
            <a:normAutofit/>
          </a:bodyPr>
          <a:lstStyle/>
          <a:p>
            <a:r>
              <a:rPr lang="en-US" sz="3600" b="1" dirty="0"/>
              <a:t>e) </a:t>
            </a:r>
            <a:r>
              <a:rPr lang="en-US" sz="3600" b="1" dirty="0" err="1"/>
              <a:t>Zerodha</a:t>
            </a:r>
            <a:r>
              <a:rPr lang="en-US" sz="3600" b="1" dirty="0"/>
              <a:t> (</a:t>
            </a:r>
            <a:r>
              <a:rPr lang="en-US" sz="3600" b="1" dirty="0" err="1"/>
              <a:t>WealthTech</a:t>
            </a:r>
            <a:r>
              <a:rPr lang="en-US" sz="3600" b="1" dirty="0"/>
              <a:t>, Bootstrapped Unicorn)</a:t>
            </a:r>
          </a:p>
        </p:txBody>
      </p:sp>
      <p:sp>
        <p:nvSpPr>
          <p:cNvPr id="4" name="Rectangle 1">
            <a:extLst>
              <a:ext uri="{FF2B5EF4-FFF2-40B4-BE49-F238E27FC236}">
                <a16:creationId xmlns:a16="http://schemas.microsoft.com/office/drawing/2014/main" id="{27EB4D6A-664B-537D-AFBB-880DAD00F8DB}"/>
              </a:ext>
            </a:extLst>
          </p:cNvPr>
          <p:cNvSpPr>
            <a:spLocks noGrp="1" noChangeArrowheads="1"/>
          </p:cNvSpPr>
          <p:nvPr>
            <p:ph idx="1"/>
          </p:nvPr>
        </p:nvSpPr>
        <p:spPr bwMode="auto">
          <a:xfrm>
            <a:off x="609600" y="1601025"/>
            <a:ext cx="1003873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Founded</a:t>
            </a:r>
            <a:r>
              <a:rPr kumimoji="0" lang="en-US" altLang="en-US" b="0" i="0" u="none" strike="noStrike" cap="none" normalizeH="0" baseline="0" dirty="0">
                <a:ln>
                  <a:noFill/>
                </a:ln>
                <a:solidFill>
                  <a:schemeClr val="tx1"/>
                </a:solidFill>
                <a:effectLst/>
                <a:latin typeface="Arial" panose="020B0604020202020204" pitchFamily="34" charset="0"/>
              </a:rPr>
              <a:t>: 2010 | Bootstrapped unicorn, no external funding.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Model</a:t>
            </a:r>
            <a:r>
              <a:rPr kumimoji="0" lang="en-US" altLang="en-US" b="0" i="0" u="none" strike="noStrike" cap="none" normalizeH="0" baseline="0" dirty="0">
                <a:ln>
                  <a:noFill/>
                </a:ln>
                <a:solidFill>
                  <a:schemeClr val="tx1"/>
                </a:solidFill>
                <a:effectLst/>
                <a:latin typeface="Arial" panose="020B0604020202020204" pitchFamily="34" charset="0"/>
              </a:rPr>
              <a:t>: Discount brokerage with a tech-first approach.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Revenue Streams</a:t>
            </a:r>
            <a:r>
              <a:rPr kumimoji="0" lang="en-US" altLang="en-US"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Flat brokerage fees.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Premium trading tools (Kite, Varsity, Coin for mutual funds).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Learning</a:t>
            </a:r>
            <a:r>
              <a:rPr kumimoji="0" lang="en-US" altLang="en-US" b="0" i="0" u="none" strike="noStrike" cap="none" normalizeH="0" baseline="0" dirty="0">
                <a:ln>
                  <a:noFill/>
                </a:ln>
                <a:solidFill>
                  <a:schemeClr val="tx1"/>
                </a:solidFill>
                <a:effectLst/>
                <a:latin typeface="Arial" panose="020B0604020202020204" pitchFamily="34" charset="0"/>
              </a:rPr>
              <a:t>: Proves that a </a:t>
            </a:r>
            <a:r>
              <a:rPr kumimoji="0" lang="en-US" altLang="en-US" b="1" i="0" u="none" strike="noStrike" cap="none" normalizeH="0" baseline="0" dirty="0">
                <a:ln>
                  <a:noFill/>
                </a:ln>
                <a:solidFill>
                  <a:schemeClr val="tx1"/>
                </a:solidFill>
                <a:effectLst/>
                <a:latin typeface="Arial" panose="020B0604020202020204" pitchFamily="34" charset="0"/>
              </a:rPr>
              <a:t>lean, cost-efficient model</a:t>
            </a:r>
            <a:r>
              <a:rPr kumimoji="0" lang="en-US" altLang="en-US" b="0" i="0" u="none" strike="noStrike" cap="none" normalizeH="0" baseline="0" dirty="0">
                <a:ln>
                  <a:noFill/>
                </a:ln>
                <a:solidFill>
                  <a:schemeClr val="tx1"/>
                </a:solidFill>
                <a:effectLst/>
                <a:latin typeface="Arial" panose="020B0604020202020204" pitchFamily="34" charset="0"/>
              </a:rPr>
              <a:t> can disrupt traditional stockbroking.</a:t>
            </a:r>
          </a:p>
        </p:txBody>
      </p:sp>
    </p:spTree>
    <p:extLst>
      <p:ext uri="{BB962C8B-B14F-4D97-AF65-F5344CB8AC3E}">
        <p14:creationId xmlns:p14="http://schemas.microsoft.com/office/powerpoint/2010/main" val="880307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621F-9EB5-6480-46D9-4DBA61D9D0D5}"/>
              </a:ext>
            </a:extLst>
          </p:cNvPr>
          <p:cNvSpPr>
            <a:spLocks noGrp="1"/>
          </p:cNvSpPr>
          <p:nvPr>
            <p:ph type="title"/>
          </p:nvPr>
        </p:nvSpPr>
        <p:spPr/>
        <p:txBody>
          <a:bodyPr/>
          <a:lstStyle/>
          <a:p>
            <a:r>
              <a:rPr lang="en-US" dirty="0"/>
              <a:t>f) </a:t>
            </a:r>
            <a:r>
              <a:rPr lang="en-US" dirty="0" err="1"/>
              <a:t>PhonePe</a:t>
            </a:r>
            <a:r>
              <a:rPr lang="en-US" dirty="0"/>
              <a:t> (Payments &amp; Financial Services)</a:t>
            </a:r>
          </a:p>
        </p:txBody>
      </p:sp>
      <p:sp>
        <p:nvSpPr>
          <p:cNvPr id="4" name="Rectangle 1">
            <a:extLst>
              <a:ext uri="{FF2B5EF4-FFF2-40B4-BE49-F238E27FC236}">
                <a16:creationId xmlns:a16="http://schemas.microsoft.com/office/drawing/2014/main" id="{D909DEEC-C041-AFCA-6E6A-14C85A4440E9}"/>
              </a:ext>
            </a:extLst>
          </p:cNvPr>
          <p:cNvSpPr>
            <a:spLocks noGrp="1" noChangeArrowheads="1"/>
          </p:cNvSpPr>
          <p:nvPr>
            <p:ph idx="1"/>
          </p:nvPr>
        </p:nvSpPr>
        <p:spPr bwMode="auto">
          <a:xfrm>
            <a:off x="609601" y="2093467"/>
            <a:ext cx="946354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Founded</a:t>
            </a:r>
            <a:r>
              <a:rPr kumimoji="0" lang="en-US" altLang="en-US" sz="2800" b="0" i="0" u="none" strike="noStrike" cap="none" normalizeH="0" baseline="0" dirty="0">
                <a:ln>
                  <a:noFill/>
                </a:ln>
                <a:solidFill>
                  <a:schemeClr val="tx1"/>
                </a:solidFill>
                <a:effectLst/>
                <a:latin typeface="Arial" panose="020B0604020202020204" pitchFamily="34" charset="0"/>
              </a:rPr>
              <a:t>: 2015 | Backed by Walmart.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Model</a:t>
            </a:r>
            <a:r>
              <a:rPr kumimoji="0" lang="en-US" altLang="en-US" sz="2800" b="0" i="0" u="none" strike="noStrike" cap="none" normalizeH="0" baseline="0" dirty="0">
                <a:ln>
                  <a:noFill/>
                </a:ln>
                <a:solidFill>
                  <a:schemeClr val="tx1"/>
                </a:solidFill>
                <a:effectLst/>
                <a:latin typeface="Arial" panose="020B0604020202020204" pitchFamily="34" charset="0"/>
              </a:rPr>
              <a:t>: UPI payments, bill payments, insurance, mutual funds, and gold investments.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Revenue Streams</a:t>
            </a:r>
            <a:r>
              <a:rPr kumimoji="0" lang="en-US" altLang="en-US" sz="2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Merchant service fees.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Cross-selling financial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Learning</a:t>
            </a:r>
            <a:r>
              <a:rPr kumimoji="0" lang="en-US" altLang="en-US" sz="2800" b="0" i="0" u="none" strike="noStrike" cap="none" normalizeH="0" baseline="0" dirty="0">
                <a:ln>
                  <a:noFill/>
                </a:ln>
                <a:solidFill>
                  <a:schemeClr val="tx1"/>
                </a:solidFill>
                <a:effectLst/>
                <a:latin typeface="Arial" panose="020B0604020202020204" pitchFamily="34" charset="0"/>
              </a:rPr>
              <a:t>: </a:t>
            </a:r>
            <a:r>
              <a:rPr kumimoji="0" lang="en-US" altLang="en-US" sz="2800" b="1" i="0" u="none" strike="noStrike" cap="none" normalizeH="0" baseline="0" dirty="0">
                <a:ln>
                  <a:noFill/>
                </a:ln>
                <a:solidFill>
                  <a:schemeClr val="tx1"/>
                </a:solidFill>
                <a:effectLst/>
                <a:latin typeface="Arial" panose="020B0604020202020204" pitchFamily="34" charset="0"/>
              </a:rPr>
              <a:t>UPI adoption</a:t>
            </a:r>
            <a:r>
              <a:rPr kumimoji="0" lang="en-US" altLang="en-US" sz="2800" b="0" i="0" u="none" strike="noStrike" cap="none" normalizeH="0" baseline="0" dirty="0">
                <a:ln>
                  <a:noFill/>
                </a:ln>
                <a:solidFill>
                  <a:schemeClr val="tx1"/>
                </a:solidFill>
                <a:effectLst/>
                <a:latin typeface="Arial" panose="020B0604020202020204" pitchFamily="34" charset="0"/>
              </a:rPr>
              <a:t> has been a game-changer in India.</a:t>
            </a:r>
          </a:p>
        </p:txBody>
      </p:sp>
    </p:spTree>
    <p:extLst>
      <p:ext uri="{BB962C8B-B14F-4D97-AF65-F5344CB8AC3E}">
        <p14:creationId xmlns:p14="http://schemas.microsoft.com/office/powerpoint/2010/main" val="3082902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40077-3E5A-68B7-102D-EE7DE4EEF001}"/>
              </a:ext>
            </a:extLst>
          </p:cNvPr>
          <p:cNvSpPr>
            <a:spLocks noGrp="1"/>
          </p:cNvSpPr>
          <p:nvPr>
            <p:ph type="title"/>
          </p:nvPr>
        </p:nvSpPr>
        <p:spPr>
          <a:xfrm>
            <a:off x="609600" y="274638"/>
            <a:ext cx="10972800" cy="772497"/>
          </a:xfrm>
        </p:spPr>
        <p:txBody>
          <a:bodyPr>
            <a:normAutofit/>
          </a:bodyPr>
          <a:lstStyle/>
          <a:p>
            <a:r>
              <a:rPr lang="en-US" sz="3600" b="1" dirty="0"/>
              <a:t>3. Global FinTech Unicorns</a:t>
            </a:r>
          </a:p>
        </p:txBody>
      </p:sp>
      <p:sp>
        <p:nvSpPr>
          <p:cNvPr id="3" name="Content Placeholder 2">
            <a:extLst>
              <a:ext uri="{FF2B5EF4-FFF2-40B4-BE49-F238E27FC236}">
                <a16:creationId xmlns:a16="http://schemas.microsoft.com/office/drawing/2014/main" id="{7F7AE14A-388C-AB51-665A-26CD3377B87C}"/>
              </a:ext>
            </a:extLst>
          </p:cNvPr>
          <p:cNvSpPr>
            <a:spLocks noGrp="1"/>
          </p:cNvSpPr>
          <p:nvPr>
            <p:ph idx="1"/>
          </p:nvPr>
        </p:nvSpPr>
        <p:spPr>
          <a:xfrm>
            <a:off x="609600" y="1047135"/>
            <a:ext cx="10972800" cy="5536227"/>
          </a:xfrm>
        </p:spPr>
        <p:txBody>
          <a:bodyPr>
            <a:normAutofit fontScale="77500" lnSpcReduction="20000"/>
          </a:bodyPr>
          <a:lstStyle/>
          <a:p>
            <a:pPr marL="0" indent="0">
              <a:buNone/>
            </a:pPr>
            <a:r>
              <a:rPr lang="en-US" b="1" dirty="0"/>
              <a:t>a) Stripe (US – Payments)</a:t>
            </a:r>
          </a:p>
          <a:p>
            <a:r>
              <a:rPr lang="en-US" dirty="0"/>
              <a:t>Model: Online payment infrastructure for businesses.</a:t>
            </a:r>
          </a:p>
          <a:p>
            <a:r>
              <a:rPr lang="en-US" dirty="0"/>
              <a:t>Revenue: Transaction fees, SaaS tools for online commerce.</a:t>
            </a:r>
          </a:p>
          <a:p>
            <a:r>
              <a:rPr lang="en-US" dirty="0"/>
              <a:t>Valuation: $50B+ (2025).</a:t>
            </a:r>
          </a:p>
          <a:p>
            <a:pPr marL="0" indent="0">
              <a:buNone/>
            </a:pPr>
            <a:r>
              <a:rPr lang="en-US" b="1" dirty="0"/>
              <a:t>b) Revolut (UK – Neobank)</a:t>
            </a:r>
          </a:p>
          <a:p>
            <a:r>
              <a:rPr lang="en-US" dirty="0"/>
              <a:t>Model: Borderless banking, FX, trading, and crypto.</a:t>
            </a:r>
          </a:p>
          <a:p>
            <a:r>
              <a:rPr lang="en-US" dirty="0"/>
              <a:t>Revenue: Subscription fees, interchange, FX margins.</a:t>
            </a:r>
          </a:p>
          <a:p>
            <a:pPr marL="0" indent="0">
              <a:buNone/>
            </a:pPr>
            <a:r>
              <a:rPr lang="en-US" b="1" dirty="0"/>
              <a:t>c) Robinhood (US – </a:t>
            </a:r>
            <a:r>
              <a:rPr lang="en-US" b="1" dirty="0" err="1"/>
              <a:t>WealthTech</a:t>
            </a:r>
            <a:r>
              <a:rPr lang="en-US" b="1" dirty="0"/>
              <a:t>)</a:t>
            </a:r>
          </a:p>
          <a:p>
            <a:r>
              <a:rPr lang="en-US" dirty="0"/>
              <a:t>Model: Commission-free stock and crypto trading.</a:t>
            </a:r>
          </a:p>
          <a:p>
            <a:r>
              <a:rPr lang="en-US" dirty="0"/>
              <a:t>Revenue: Payment for order flow, premium subscriptions.</a:t>
            </a:r>
          </a:p>
          <a:p>
            <a:pPr marL="0" indent="0">
              <a:buNone/>
            </a:pPr>
            <a:r>
              <a:rPr lang="en-US" b="1" dirty="0"/>
              <a:t>d) Ant Financial (China – Super App)</a:t>
            </a:r>
          </a:p>
          <a:p>
            <a:r>
              <a:rPr lang="en-US" dirty="0"/>
              <a:t>Model: Payments (Alipay), wealth management, lending, insurance.</a:t>
            </a:r>
          </a:p>
          <a:p>
            <a:r>
              <a:rPr lang="en-US" dirty="0"/>
              <a:t>Revenue: Financial services ecosystem.</a:t>
            </a:r>
          </a:p>
          <a:p>
            <a:r>
              <a:rPr lang="en-US" dirty="0"/>
              <a:t>Valuation: $150B+ (largest FinTech globally).</a:t>
            </a:r>
          </a:p>
          <a:p>
            <a:endParaRPr lang="en-US" dirty="0"/>
          </a:p>
        </p:txBody>
      </p:sp>
    </p:spTree>
    <p:extLst>
      <p:ext uri="{BB962C8B-B14F-4D97-AF65-F5344CB8AC3E}">
        <p14:creationId xmlns:p14="http://schemas.microsoft.com/office/powerpoint/2010/main" val="2824286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TotalTime>
  <Words>1236</Words>
  <Application>Microsoft Office PowerPoint</Application>
  <PresentationFormat>Widescreen</PresentationFormat>
  <Paragraphs>91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FinTech Unicorns and Business Models</vt:lpstr>
      <vt:lpstr>What are FinTech Unicorns</vt:lpstr>
      <vt:lpstr>Major FinTech Unicorns – India</vt:lpstr>
      <vt:lpstr>b) Razorpay (B2B FinTech)</vt:lpstr>
      <vt:lpstr>c) Policybazaar (InsurTech)</vt:lpstr>
      <vt:lpstr>d) CRED (Consumer FinTech)</vt:lpstr>
      <vt:lpstr>e) Zerodha (WealthTech, Bootstrapped Unicorn)</vt:lpstr>
      <vt:lpstr>f) PhonePe (Payments &amp; Financial Services)</vt:lpstr>
      <vt:lpstr>3. Global FinTech Unicorns</vt:lpstr>
      <vt:lpstr>Business Models in FinTech</vt:lpstr>
      <vt:lpstr>2. Peer-to-Peer Lending &amp; Crowdfunding</vt:lpstr>
      <vt:lpstr>3. Embedded Finance</vt:lpstr>
      <vt:lpstr>4. Subscription and Freemium Models</vt:lpstr>
      <vt:lpstr>5. API Banking and Open Finance</vt:lpstr>
      <vt:lpstr>6. Data Monetization &amp; Analytics Services</vt:lpstr>
      <vt:lpstr>7. Tokenization &amp; Blockchain Models</vt:lpstr>
      <vt:lpstr>8. Partnership Ecosystem Models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5</cp:revision>
  <dcterms:created xsi:type="dcterms:W3CDTF">2013-01-27T09:14:16Z</dcterms:created>
  <dcterms:modified xsi:type="dcterms:W3CDTF">2025-09-07T08:05:29Z</dcterms:modified>
  <cp:category/>
</cp:coreProperties>
</file>