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24CC9-2F34-431A-06B3-3233B7998A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7B5C33-5146-7F6A-01FC-84F9C6EA3B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74BF03-A7AA-B429-C9FD-6196C031D5F2}"/>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5A269348-7E28-8CC7-E29A-DA42A518C3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F54497-45F0-A507-BF36-FF6D595463F9}"/>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367558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377B2-7368-BA0C-5BEE-51C1268FF5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839CAE-FBD5-D3E8-F6CA-FF79420EB8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FC1EFE-A5C5-C389-200E-0E207A5F9AF0}"/>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1A509E1E-1B5D-DDC3-D2FB-485D2546A3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A33F8-73B5-CC48-E94B-91712040F2E2}"/>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736876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BA5A6E-606A-F602-644E-6DFF2DB9EF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4FFE74-03A8-642F-8B1C-F112278A4D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EE2151-D805-AF5B-1009-6F406652B1A4}"/>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F2207C30-097E-61A8-23A9-134587D3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C9FEDF-7624-6F63-4985-64F35DDE8D83}"/>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191784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14D8-8B74-3085-C522-99B704DE2B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802234-6223-BD59-E69C-92DEBC9444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AA817-24C6-A4AB-51C2-11925E25D6E7}"/>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4EF8FF81-2844-4833-1A14-7C266659B9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08D18C-BC2D-08D8-047F-13453B32A83C}"/>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2322685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9F69D-37D8-56F5-96AC-33D77CE6AC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49BC6-9525-57BE-FA48-35CFB814C4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8CA35C-BA35-48C0-BC25-BC83864AD308}"/>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319EE8DA-7618-6B9C-ED26-AB8B25B484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6B8848-FF29-93E4-F364-4DC50D2901D6}"/>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3398923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DDEA5-DF98-7AC0-972B-9F04583BEF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E055DE-26E7-B27E-E38F-7BC18BCB54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4DD6AE-698E-2FDE-3D92-06A70A79D7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A537DE-C63F-D544-C9B8-C5B2E3D8B3FF}"/>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6" name="Footer Placeholder 5">
            <a:extLst>
              <a:ext uri="{FF2B5EF4-FFF2-40B4-BE49-F238E27FC236}">
                <a16:creationId xmlns:a16="http://schemas.microsoft.com/office/drawing/2014/main" id="{B64237D5-91CD-3770-B190-B1C75BBC47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8959A-BC0D-A5EB-993A-BB727416D168}"/>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1211161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307AF-C30F-3544-BF7F-EF6B275BA7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253D0D-C3C3-A56B-5EDC-6B12E3AE7B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130CE0-85EE-75A7-C9A9-6C95D916F7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967F7C-F775-9436-1811-6381E04F43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8B4B63-68BB-C44D-C0E0-9B4B066D9C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521EA6-866A-009A-0271-8E5B554587EE}"/>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8" name="Footer Placeholder 7">
            <a:extLst>
              <a:ext uri="{FF2B5EF4-FFF2-40B4-BE49-F238E27FC236}">
                <a16:creationId xmlns:a16="http://schemas.microsoft.com/office/drawing/2014/main" id="{6B82827C-1C1F-884C-538D-920D29D291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E5975A-4D0A-99BE-6A1D-6A1B9DBA6DF9}"/>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1777428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CC80C-0D3A-C706-A970-D169C22F1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6DF9B2-157B-25CC-0762-AE22FDB27178}"/>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4" name="Footer Placeholder 3">
            <a:extLst>
              <a:ext uri="{FF2B5EF4-FFF2-40B4-BE49-F238E27FC236}">
                <a16:creationId xmlns:a16="http://schemas.microsoft.com/office/drawing/2014/main" id="{9F332590-2950-5688-EAC8-7BF9197141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933EDA1-6B1D-F8D5-6885-253EF2EE6ED3}"/>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3155941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26C217-C2E3-C9F0-8465-AA820E073ECC}"/>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3" name="Footer Placeholder 2">
            <a:extLst>
              <a:ext uri="{FF2B5EF4-FFF2-40B4-BE49-F238E27FC236}">
                <a16:creationId xmlns:a16="http://schemas.microsoft.com/office/drawing/2014/main" id="{CE636F78-7820-9780-C523-5D083B106A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1C6098-90C7-06DE-4E42-AA2235ED559C}"/>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1926007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E58BB-D958-90AE-761E-AB6216393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816249-03ED-792B-2649-80711794F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82B79B-AF30-3871-4816-2D1EF6DF12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6F7273-4B1F-6A75-54B1-DD17C483BB7F}"/>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6" name="Footer Placeholder 5">
            <a:extLst>
              <a:ext uri="{FF2B5EF4-FFF2-40B4-BE49-F238E27FC236}">
                <a16:creationId xmlns:a16="http://schemas.microsoft.com/office/drawing/2014/main" id="{52A6E909-C6B8-2D7B-D45F-93DB983B6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F0F2DB-6947-E556-E2C5-EA15895955A9}"/>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4071377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5C22A-4542-40F1-F46C-A33BF41B1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595D45-737B-BAED-2037-04E542FCE8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839840-0F22-2B69-2A18-A77E6E8FC9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64AD6F-EDC6-44E9-2FD4-139868A52637}"/>
              </a:ext>
            </a:extLst>
          </p:cNvPr>
          <p:cNvSpPr>
            <a:spLocks noGrp="1"/>
          </p:cNvSpPr>
          <p:nvPr>
            <p:ph type="dt" sz="half" idx="10"/>
          </p:nvPr>
        </p:nvSpPr>
        <p:spPr/>
        <p:txBody>
          <a:bodyPr/>
          <a:lstStyle/>
          <a:p>
            <a:fld id="{27771BE3-D1C2-480D-983E-5DE02D693E5D}" type="datetimeFigureOut">
              <a:rPr lang="en-US" smtClean="0"/>
              <a:t>4/9/2024</a:t>
            </a:fld>
            <a:endParaRPr lang="en-US"/>
          </a:p>
        </p:txBody>
      </p:sp>
      <p:sp>
        <p:nvSpPr>
          <p:cNvPr id="6" name="Footer Placeholder 5">
            <a:extLst>
              <a:ext uri="{FF2B5EF4-FFF2-40B4-BE49-F238E27FC236}">
                <a16:creationId xmlns:a16="http://schemas.microsoft.com/office/drawing/2014/main" id="{8BE9231B-9648-A1A8-1BAA-4C1F33C9D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CF5F23-10A8-251A-DC6D-F5C946DB24CE}"/>
              </a:ext>
            </a:extLst>
          </p:cNvPr>
          <p:cNvSpPr>
            <a:spLocks noGrp="1"/>
          </p:cNvSpPr>
          <p:nvPr>
            <p:ph type="sldNum" sz="quarter" idx="12"/>
          </p:nvPr>
        </p:nvSpPr>
        <p:spPr/>
        <p:txBody>
          <a:bodyPr/>
          <a:lstStyle/>
          <a:p>
            <a:fld id="{0FF159C3-AECB-4AF8-865F-415B7E52E1D1}" type="slidenum">
              <a:rPr lang="en-US" smtClean="0"/>
              <a:t>‹#›</a:t>
            </a:fld>
            <a:endParaRPr lang="en-US"/>
          </a:p>
        </p:txBody>
      </p:sp>
    </p:spTree>
    <p:extLst>
      <p:ext uri="{BB962C8B-B14F-4D97-AF65-F5344CB8AC3E}">
        <p14:creationId xmlns:p14="http://schemas.microsoft.com/office/powerpoint/2010/main" val="4223605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AE8C48-BCD8-AA73-CA1C-A4B4A67903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6A8506-337A-9034-C931-82AA4BC060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FF1008-1DFB-9488-4BFB-34976FF96A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771BE3-D1C2-480D-983E-5DE02D693E5D}" type="datetimeFigureOut">
              <a:rPr lang="en-US" smtClean="0"/>
              <a:t>4/9/2024</a:t>
            </a:fld>
            <a:endParaRPr lang="en-US"/>
          </a:p>
        </p:txBody>
      </p:sp>
      <p:sp>
        <p:nvSpPr>
          <p:cNvPr id="5" name="Footer Placeholder 4">
            <a:extLst>
              <a:ext uri="{FF2B5EF4-FFF2-40B4-BE49-F238E27FC236}">
                <a16:creationId xmlns:a16="http://schemas.microsoft.com/office/drawing/2014/main" id="{4DF8CDC0-CA72-D21A-25C2-58DD130CDE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2BB830-9B11-766D-6246-A522BBF4C4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FF159C3-AECB-4AF8-865F-415B7E52E1D1}" type="slidenum">
              <a:rPr lang="en-US" smtClean="0"/>
              <a:t>‹#›</a:t>
            </a:fld>
            <a:endParaRPr lang="en-US"/>
          </a:p>
        </p:txBody>
      </p:sp>
    </p:spTree>
    <p:extLst>
      <p:ext uri="{BB962C8B-B14F-4D97-AF65-F5344CB8AC3E}">
        <p14:creationId xmlns:p14="http://schemas.microsoft.com/office/powerpoint/2010/main" val="43767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3A43D-DB2F-563D-A46D-AF8C36134B4E}"/>
              </a:ext>
            </a:extLst>
          </p:cNvPr>
          <p:cNvSpPr>
            <a:spLocks noGrp="1"/>
          </p:cNvSpPr>
          <p:nvPr>
            <p:ph type="ctrTitle"/>
          </p:nvPr>
        </p:nvSpPr>
        <p:spPr/>
        <p:txBody>
          <a:bodyPr/>
          <a:lstStyle/>
          <a:p>
            <a:r>
              <a:rPr lang="en-US" b="0" i="0" dirty="0">
                <a:solidFill>
                  <a:srgbClr val="0D0D0D"/>
                </a:solidFill>
                <a:effectLst/>
                <a:highlight>
                  <a:srgbClr val="FFFFFF"/>
                </a:highlight>
                <a:latin typeface="Söhne"/>
              </a:rPr>
              <a:t>Doctrine of Social Responsibilities</a:t>
            </a:r>
            <a:endParaRPr lang="en-US" dirty="0"/>
          </a:p>
        </p:txBody>
      </p:sp>
      <p:sp>
        <p:nvSpPr>
          <p:cNvPr id="3" name="Subtitle 2">
            <a:extLst>
              <a:ext uri="{FF2B5EF4-FFF2-40B4-BE49-F238E27FC236}">
                <a16:creationId xmlns:a16="http://schemas.microsoft.com/office/drawing/2014/main" id="{B011A82C-82CF-82CE-3385-783E8D3A9184}"/>
              </a:ext>
            </a:extLst>
          </p:cNvPr>
          <p:cNvSpPr>
            <a:spLocks noGrp="1"/>
          </p:cNvSpPr>
          <p:nvPr>
            <p:ph type="subTitle" idx="1"/>
          </p:nvPr>
        </p:nvSpPr>
        <p:spPr/>
        <p:txBody>
          <a:bodyPr/>
          <a:lstStyle/>
          <a:p>
            <a:r>
              <a:rPr lang="en-US" dirty="0"/>
              <a:t>Dr Manish Dadhich</a:t>
            </a:r>
          </a:p>
        </p:txBody>
      </p:sp>
    </p:spTree>
    <p:extLst>
      <p:ext uri="{BB962C8B-B14F-4D97-AF65-F5344CB8AC3E}">
        <p14:creationId xmlns:p14="http://schemas.microsoft.com/office/powerpoint/2010/main" val="3974652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98214-BD38-F8ED-3097-54CFCA0F1BAF}"/>
              </a:ext>
            </a:extLst>
          </p:cNvPr>
          <p:cNvSpPr>
            <a:spLocks noGrp="1"/>
          </p:cNvSpPr>
          <p:nvPr>
            <p:ph type="title"/>
          </p:nvPr>
        </p:nvSpPr>
        <p:spPr/>
        <p:txBody>
          <a:bodyPr/>
          <a:lstStyle/>
          <a:p>
            <a:r>
              <a:rPr lang="en-US" dirty="0"/>
              <a:t>Content</a:t>
            </a:r>
          </a:p>
        </p:txBody>
      </p:sp>
      <p:sp>
        <p:nvSpPr>
          <p:cNvPr id="3" name="Content Placeholder 2">
            <a:extLst>
              <a:ext uri="{FF2B5EF4-FFF2-40B4-BE49-F238E27FC236}">
                <a16:creationId xmlns:a16="http://schemas.microsoft.com/office/drawing/2014/main" id="{D769B2CA-FF27-34DE-1D77-66FD08FDA3FC}"/>
              </a:ext>
            </a:extLst>
          </p:cNvPr>
          <p:cNvSpPr>
            <a:spLocks noGrp="1"/>
          </p:cNvSpPr>
          <p:nvPr>
            <p:ph idx="1"/>
          </p:nvPr>
        </p:nvSpPr>
        <p:spPr/>
        <p:txBody>
          <a:bodyPr/>
          <a:lstStyle/>
          <a:p>
            <a:pPr marL="514350" indent="-514350">
              <a:buFont typeface="+mj-lt"/>
              <a:buAutoNum type="arabicPeriod"/>
            </a:pPr>
            <a:r>
              <a:rPr lang="en-US" b="1" i="0" dirty="0">
                <a:solidFill>
                  <a:srgbClr val="0D0D0D"/>
                </a:solidFill>
                <a:effectLst/>
                <a:highlight>
                  <a:srgbClr val="FFFFFF"/>
                </a:highlight>
                <a:latin typeface="Söhne"/>
              </a:rPr>
              <a:t>Stakeholder Theory</a:t>
            </a:r>
          </a:p>
          <a:p>
            <a:pPr marL="514350" indent="-514350">
              <a:buFont typeface="+mj-lt"/>
              <a:buAutoNum type="arabicPeriod"/>
            </a:pPr>
            <a:r>
              <a:rPr lang="en-US" b="1" i="0" dirty="0">
                <a:solidFill>
                  <a:srgbClr val="0D0D0D"/>
                </a:solidFill>
                <a:effectLst/>
                <a:highlight>
                  <a:srgbClr val="FFFFFF"/>
                </a:highlight>
                <a:latin typeface="Söhne"/>
              </a:rPr>
              <a:t>Triple Bottom Line (TBL)</a:t>
            </a:r>
            <a:endParaRPr lang="en-US" b="1" dirty="0">
              <a:solidFill>
                <a:srgbClr val="0D0D0D"/>
              </a:solidFill>
              <a:highlight>
                <a:srgbClr val="FFFFFF"/>
              </a:highlight>
              <a:latin typeface="Söhne"/>
            </a:endParaRPr>
          </a:p>
          <a:p>
            <a:pPr marL="514350" indent="-514350">
              <a:buFont typeface="+mj-lt"/>
              <a:buAutoNum type="arabicPeriod"/>
            </a:pPr>
            <a:r>
              <a:rPr lang="en-US" b="1" i="0" dirty="0">
                <a:solidFill>
                  <a:srgbClr val="0D0D0D"/>
                </a:solidFill>
                <a:effectLst/>
                <a:highlight>
                  <a:srgbClr val="FFFFFF"/>
                </a:highlight>
                <a:latin typeface="Söhne"/>
              </a:rPr>
              <a:t>Corporate Citizenship</a:t>
            </a:r>
            <a:endParaRPr lang="en-US" b="1" dirty="0">
              <a:solidFill>
                <a:srgbClr val="0D0D0D"/>
              </a:solidFill>
              <a:highlight>
                <a:srgbClr val="FFFFFF"/>
              </a:highlight>
              <a:latin typeface="Söhne"/>
            </a:endParaRPr>
          </a:p>
          <a:p>
            <a:pPr marL="514350" indent="-514350">
              <a:buFont typeface="+mj-lt"/>
              <a:buAutoNum type="arabicPeriod"/>
            </a:pPr>
            <a:r>
              <a:rPr lang="en-US" b="1" dirty="0"/>
              <a:t>Sustainable Business Practices</a:t>
            </a:r>
          </a:p>
        </p:txBody>
      </p:sp>
    </p:spTree>
    <p:extLst>
      <p:ext uri="{BB962C8B-B14F-4D97-AF65-F5344CB8AC3E}">
        <p14:creationId xmlns:p14="http://schemas.microsoft.com/office/powerpoint/2010/main" val="246555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BE2ED-B5D5-5AC5-11FA-77AEE6F6AABB}"/>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9F640AEB-3658-C58A-7376-91A57BA8B37D}"/>
              </a:ext>
            </a:extLst>
          </p:cNvPr>
          <p:cNvSpPr>
            <a:spLocks noGrp="1"/>
          </p:cNvSpPr>
          <p:nvPr>
            <p:ph idx="1"/>
          </p:nvPr>
        </p:nvSpPr>
        <p:spPr>
          <a:xfrm>
            <a:off x="838200" y="1325880"/>
            <a:ext cx="10515600" cy="4851083"/>
          </a:xfrm>
        </p:spPr>
        <p:txBody>
          <a:bodyPr>
            <a:normAutofit/>
          </a:bodyPr>
          <a:lstStyle/>
          <a:p>
            <a:pPr algn="just"/>
            <a:r>
              <a:rPr lang="en-US" dirty="0"/>
              <a:t>The question of whether profit maximization is an objective of business is a fundamental issue in business ethics and CSR. Traditionally, profit maximization has been considered the primary objective of businesses, particularly in the context of shareholder capitalism, where the goal is to maximize returns for shareholders.</a:t>
            </a:r>
          </a:p>
          <a:p>
            <a:pPr algn="just"/>
            <a:r>
              <a:rPr lang="en-US" dirty="0"/>
              <a:t>However, emerging concepts in the doctrine of social responsibilities challenge this traditional view. </a:t>
            </a:r>
          </a:p>
          <a:p>
            <a:pPr algn="just"/>
            <a:r>
              <a:rPr lang="en-US" dirty="0"/>
              <a:t>Many contemporary scholars and practitioners argue that businesses have broader responsibilities beyond just maximizing profits. These broader responsibilities may include:</a:t>
            </a:r>
          </a:p>
        </p:txBody>
      </p:sp>
    </p:spTree>
    <p:extLst>
      <p:ext uri="{BB962C8B-B14F-4D97-AF65-F5344CB8AC3E}">
        <p14:creationId xmlns:p14="http://schemas.microsoft.com/office/powerpoint/2010/main" val="3781503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3EE70-CD50-85C4-F512-6E475A9B85B9}"/>
              </a:ext>
            </a:extLst>
          </p:cNvPr>
          <p:cNvSpPr>
            <a:spLocks noGrp="1"/>
          </p:cNvSpPr>
          <p:nvPr>
            <p:ph type="title"/>
          </p:nvPr>
        </p:nvSpPr>
        <p:spPr/>
        <p:txBody>
          <a:bodyPr>
            <a:normAutofit/>
          </a:bodyPr>
          <a:lstStyle/>
          <a:p>
            <a:r>
              <a:rPr lang="en-US" sz="3200" b="1" dirty="0"/>
              <a:t>1. Stakeholder Theory</a:t>
            </a:r>
          </a:p>
        </p:txBody>
      </p:sp>
      <p:sp>
        <p:nvSpPr>
          <p:cNvPr id="3" name="Content Placeholder 2">
            <a:extLst>
              <a:ext uri="{FF2B5EF4-FFF2-40B4-BE49-F238E27FC236}">
                <a16:creationId xmlns:a16="http://schemas.microsoft.com/office/drawing/2014/main" id="{F0C1D530-F420-EC71-763F-E5657A2C08F5}"/>
              </a:ext>
            </a:extLst>
          </p:cNvPr>
          <p:cNvSpPr>
            <a:spLocks noGrp="1"/>
          </p:cNvSpPr>
          <p:nvPr>
            <p:ph idx="1"/>
          </p:nvPr>
        </p:nvSpPr>
        <p:spPr>
          <a:xfrm>
            <a:off x="838200" y="1463040"/>
            <a:ext cx="10515600" cy="4713923"/>
          </a:xfrm>
        </p:spPr>
        <p:txBody>
          <a:bodyPr/>
          <a:lstStyle/>
          <a:p>
            <a:pPr algn="just"/>
            <a:r>
              <a:rPr lang="en-US" dirty="0"/>
              <a:t>Stakeholder theory suggests that businesses should consider the interests of all parties affected by their actions, not just shareholders. </a:t>
            </a:r>
          </a:p>
          <a:p>
            <a:pPr algn="just"/>
            <a:r>
              <a:rPr lang="en-US" dirty="0"/>
              <a:t>This includes employees, customers, suppliers, communities, and the environment. Instead of solely focusing on maximizing profits for shareholders, businesses should strive to create value for all stakeholders. </a:t>
            </a:r>
          </a:p>
          <a:p>
            <a:pPr algn="just"/>
            <a:r>
              <a:rPr lang="en-US" dirty="0"/>
              <a:t>By recognizing and balancing the needs of various stakeholders, businesses can build stronger relationships, enhance reputation, and foster long-term sustainability.</a:t>
            </a:r>
          </a:p>
        </p:txBody>
      </p:sp>
    </p:spTree>
    <p:extLst>
      <p:ext uri="{BB962C8B-B14F-4D97-AF65-F5344CB8AC3E}">
        <p14:creationId xmlns:p14="http://schemas.microsoft.com/office/powerpoint/2010/main" val="1018599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26589-6880-986F-D70C-046C7BA00B0C}"/>
              </a:ext>
            </a:extLst>
          </p:cNvPr>
          <p:cNvSpPr>
            <a:spLocks noGrp="1"/>
          </p:cNvSpPr>
          <p:nvPr>
            <p:ph type="title"/>
          </p:nvPr>
        </p:nvSpPr>
        <p:spPr/>
        <p:txBody>
          <a:bodyPr/>
          <a:lstStyle/>
          <a:p>
            <a:r>
              <a:rPr lang="en-US" dirty="0"/>
              <a:t>2.</a:t>
            </a:r>
            <a:r>
              <a:rPr lang="en-US" b="1" i="0" dirty="0">
                <a:solidFill>
                  <a:srgbClr val="0D0D0D"/>
                </a:solidFill>
                <a:effectLst/>
                <a:highlight>
                  <a:srgbClr val="FFFFFF"/>
                </a:highlight>
                <a:latin typeface="Söhne"/>
              </a:rPr>
              <a:t> Triple Bottom Line (TBL)</a:t>
            </a:r>
            <a:endParaRPr lang="en-US" dirty="0"/>
          </a:p>
        </p:txBody>
      </p:sp>
      <p:sp>
        <p:nvSpPr>
          <p:cNvPr id="3" name="Content Placeholder 2">
            <a:extLst>
              <a:ext uri="{FF2B5EF4-FFF2-40B4-BE49-F238E27FC236}">
                <a16:creationId xmlns:a16="http://schemas.microsoft.com/office/drawing/2014/main" id="{200088F8-FE82-B26D-8998-21C09B496DEE}"/>
              </a:ext>
            </a:extLst>
          </p:cNvPr>
          <p:cNvSpPr>
            <a:spLocks noGrp="1"/>
          </p:cNvSpPr>
          <p:nvPr>
            <p:ph idx="1"/>
          </p:nvPr>
        </p:nvSpPr>
        <p:spPr>
          <a:xfrm>
            <a:off x="838200" y="1219200"/>
            <a:ext cx="10515600" cy="4957763"/>
          </a:xfrm>
        </p:spPr>
        <p:txBody>
          <a:bodyPr>
            <a:normAutofit fontScale="92500" lnSpcReduction="10000"/>
          </a:bodyPr>
          <a:lstStyle/>
          <a:p>
            <a:pPr algn="just">
              <a:lnSpc>
                <a:spcPct val="100000"/>
              </a:lnSpc>
            </a:pPr>
            <a:r>
              <a:rPr lang="en-US" dirty="0"/>
              <a:t>The triple bottom line is a framework that expands the traditional notion of business success beyond financial metrics to include social and environmental dimensions. It advocates for businesses to measure their performance based on three interconnected pillars:</a:t>
            </a:r>
          </a:p>
          <a:p>
            <a:pPr algn="just">
              <a:lnSpc>
                <a:spcPct val="100000"/>
              </a:lnSpc>
            </a:pPr>
            <a:r>
              <a:rPr lang="en-US" b="1" dirty="0"/>
              <a:t>Profit: </a:t>
            </a:r>
            <a:r>
              <a:rPr lang="en-US" dirty="0"/>
              <a:t>Economic prosperity and financial viability.</a:t>
            </a:r>
          </a:p>
          <a:p>
            <a:pPr algn="just">
              <a:lnSpc>
                <a:spcPct val="100000"/>
              </a:lnSpc>
            </a:pPr>
            <a:r>
              <a:rPr lang="en-US" b="1" dirty="0"/>
              <a:t>People: </a:t>
            </a:r>
            <a:r>
              <a:rPr lang="en-US" dirty="0"/>
              <a:t>Social responsibility and the well-being of employees, communities, and society at large.</a:t>
            </a:r>
          </a:p>
          <a:p>
            <a:pPr algn="just">
              <a:lnSpc>
                <a:spcPct val="100000"/>
              </a:lnSpc>
            </a:pPr>
            <a:r>
              <a:rPr lang="en-US" b="1" dirty="0"/>
              <a:t>Planet: </a:t>
            </a:r>
            <a:r>
              <a:rPr lang="en-US" dirty="0"/>
              <a:t>Environmental sustainability and the conservation of natural resources.</a:t>
            </a:r>
          </a:p>
          <a:p>
            <a:pPr algn="just">
              <a:lnSpc>
                <a:spcPct val="100000"/>
              </a:lnSpc>
            </a:pPr>
            <a:r>
              <a:rPr lang="en-US" dirty="0"/>
              <a:t>Adopting the triple bottom line approach encourages businesses to integrate social and environmental considerations into their decision-making processes, aiming for holistic and sustainable outcomes.</a:t>
            </a:r>
          </a:p>
        </p:txBody>
      </p:sp>
    </p:spTree>
    <p:extLst>
      <p:ext uri="{BB962C8B-B14F-4D97-AF65-F5344CB8AC3E}">
        <p14:creationId xmlns:p14="http://schemas.microsoft.com/office/powerpoint/2010/main" val="3622063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60804-1A13-5A74-ABB1-52ECC23C7339}"/>
              </a:ext>
            </a:extLst>
          </p:cNvPr>
          <p:cNvSpPr>
            <a:spLocks noGrp="1"/>
          </p:cNvSpPr>
          <p:nvPr>
            <p:ph type="title"/>
          </p:nvPr>
        </p:nvSpPr>
        <p:spPr>
          <a:xfrm>
            <a:off x="838200" y="365125"/>
            <a:ext cx="10515600" cy="610235"/>
          </a:xfrm>
        </p:spPr>
        <p:txBody>
          <a:bodyPr>
            <a:normAutofit/>
          </a:bodyPr>
          <a:lstStyle/>
          <a:p>
            <a:r>
              <a:rPr lang="en-US" sz="3600" dirty="0"/>
              <a:t>3. </a:t>
            </a:r>
            <a:r>
              <a:rPr lang="en-US" sz="3600" b="1" i="0" dirty="0">
                <a:solidFill>
                  <a:srgbClr val="0D0D0D"/>
                </a:solidFill>
                <a:effectLst/>
                <a:highlight>
                  <a:srgbClr val="FFFFFF"/>
                </a:highlight>
                <a:latin typeface="Söhne"/>
              </a:rPr>
              <a:t>Corporate Citizenship</a:t>
            </a:r>
            <a:endParaRPr lang="en-US" sz="3600" dirty="0"/>
          </a:p>
        </p:txBody>
      </p:sp>
      <p:sp>
        <p:nvSpPr>
          <p:cNvPr id="3" name="Content Placeholder 2">
            <a:extLst>
              <a:ext uri="{FF2B5EF4-FFF2-40B4-BE49-F238E27FC236}">
                <a16:creationId xmlns:a16="http://schemas.microsoft.com/office/drawing/2014/main" id="{AF283383-208A-95D5-542E-A091F05752CD}"/>
              </a:ext>
            </a:extLst>
          </p:cNvPr>
          <p:cNvSpPr>
            <a:spLocks noGrp="1"/>
          </p:cNvSpPr>
          <p:nvPr>
            <p:ph idx="1"/>
          </p:nvPr>
        </p:nvSpPr>
        <p:spPr>
          <a:xfrm>
            <a:off x="838200" y="1463040"/>
            <a:ext cx="10515600" cy="4713923"/>
          </a:xfrm>
        </p:spPr>
        <p:txBody>
          <a:bodyPr/>
          <a:lstStyle/>
          <a:p>
            <a:pPr algn="just"/>
            <a:r>
              <a:rPr lang="en-US" dirty="0"/>
              <a:t>Corporate citizenship emphasizes the role of businesses as responsible members of society.</a:t>
            </a:r>
          </a:p>
          <a:p>
            <a:pPr algn="just"/>
            <a:r>
              <a:rPr lang="en-US" dirty="0"/>
              <a:t> It entails engaging in activities that contribute positively to communities, beyond merely complying with laws and regulations. Corporate citizenship initiatives may include philanthropy, volunteerism, ethical business practices, and support for social causes. </a:t>
            </a:r>
          </a:p>
          <a:p>
            <a:pPr algn="just"/>
            <a:r>
              <a:rPr lang="en-US" dirty="0"/>
              <a:t>By demonstrating a commitment to corporate citizenship, businesses can enhance their reputation, build trust with stakeholders, and create shared value for society.</a:t>
            </a:r>
          </a:p>
        </p:txBody>
      </p:sp>
    </p:spTree>
    <p:extLst>
      <p:ext uri="{BB962C8B-B14F-4D97-AF65-F5344CB8AC3E}">
        <p14:creationId xmlns:p14="http://schemas.microsoft.com/office/powerpoint/2010/main" val="4159440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B30EE-8182-AE23-1A80-10F6D94B6601}"/>
              </a:ext>
            </a:extLst>
          </p:cNvPr>
          <p:cNvSpPr>
            <a:spLocks noGrp="1"/>
          </p:cNvSpPr>
          <p:nvPr>
            <p:ph type="title"/>
          </p:nvPr>
        </p:nvSpPr>
        <p:spPr>
          <a:xfrm>
            <a:off x="838200" y="365125"/>
            <a:ext cx="10515600" cy="747395"/>
          </a:xfrm>
        </p:spPr>
        <p:txBody>
          <a:bodyPr>
            <a:normAutofit/>
          </a:bodyPr>
          <a:lstStyle/>
          <a:p>
            <a:r>
              <a:rPr lang="en-US" sz="3600" dirty="0"/>
              <a:t>4.</a:t>
            </a:r>
            <a:r>
              <a:rPr lang="en-US" sz="3600" b="1" i="0" dirty="0">
                <a:solidFill>
                  <a:srgbClr val="0D0D0D"/>
                </a:solidFill>
                <a:effectLst/>
                <a:highlight>
                  <a:srgbClr val="FFFFFF"/>
                </a:highlight>
                <a:latin typeface="Söhne"/>
              </a:rPr>
              <a:t> Sustainable Business Practices</a:t>
            </a:r>
            <a:endParaRPr lang="en-US" sz="3600" dirty="0"/>
          </a:p>
        </p:txBody>
      </p:sp>
      <p:sp>
        <p:nvSpPr>
          <p:cNvPr id="3" name="Content Placeholder 2">
            <a:extLst>
              <a:ext uri="{FF2B5EF4-FFF2-40B4-BE49-F238E27FC236}">
                <a16:creationId xmlns:a16="http://schemas.microsoft.com/office/drawing/2014/main" id="{12755FE6-4FF2-4ECB-6584-5408E76A2674}"/>
              </a:ext>
            </a:extLst>
          </p:cNvPr>
          <p:cNvSpPr>
            <a:spLocks noGrp="1"/>
          </p:cNvSpPr>
          <p:nvPr>
            <p:ph idx="1"/>
          </p:nvPr>
        </p:nvSpPr>
        <p:spPr>
          <a:xfrm>
            <a:off x="335280" y="1219200"/>
            <a:ext cx="11018520" cy="4957763"/>
          </a:xfrm>
        </p:spPr>
        <p:txBody>
          <a:bodyPr>
            <a:normAutofit/>
          </a:bodyPr>
          <a:lstStyle/>
          <a:p>
            <a:pPr algn="just"/>
            <a:r>
              <a:rPr lang="en-US" dirty="0"/>
              <a:t>Sustainable business practices focus on meeting the needs of the present without compromising the ability of future generations to meet their own needs. </a:t>
            </a:r>
          </a:p>
          <a:p>
            <a:pPr algn="just"/>
            <a:r>
              <a:rPr lang="en-US" dirty="0"/>
              <a:t>This involves integrating environmental, social, and economic considerations into business strategies and operations. Sustainable practices may include reducing carbon emissions, minimizing waste, promoting renewable energy, ensuring fair labor practices, and supporting diversity and inclusion. </a:t>
            </a:r>
          </a:p>
          <a:p>
            <a:pPr algn="just"/>
            <a:r>
              <a:rPr lang="en-US" dirty="0"/>
              <a:t>By embracing sustainability, businesses can mitigate risks, drive innovation, and capitalize on emerging market opportunities while addressing global challenges such as climate change and social inequality.</a:t>
            </a:r>
          </a:p>
        </p:txBody>
      </p:sp>
    </p:spTree>
    <p:extLst>
      <p:ext uri="{BB962C8B-B14F-4D97-AF65-F5344CB8AC3E}">
        <p14:creationId xmlns:p14="http://schemas.microsoft.com/office/powerpoint/2010/main" val="2878649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C0A070-C861-A416-EF6B-C800AD74A03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Conclusion</a:t>
            </a:r>
          </a:p>
        </p:txBody>
      </p:sp>
      <p:sp>
        <p:nvSpPr>
          <p:cNvPr id="3" name="Content Placeholder 2">
            <a:extLst>
              <a:ext uri="{FF2B5EF4-FFF2-40B4-BE49-F238E27FC236}">
                <a16:creationId xmlns:a16="http://schemas.microsoft.com/office/drawing/2014/main" id="{024E5ACA-3CE9-D882-5C34-443CC2D7E94A}"/>
              </a:ext>
            </a:extLst>
          </p:cNvPr>
          <p:cNvSpPr>
            <a:spLocks noGrp="1"/>
          </p:cNvSpPr>
          <p:nvPr>
            <p:ph idx="1"/>
          </p:nvPr>
        </p:nvSpPr>
        <p:spPr>
          <a:xfrm>
            <a:off x="4810259" y="649480"/>
            <a:ext cx="6555347" cy="5546047"/>
          </a:xfrm>
        </p:spPr>
        <p:txBody>
          <a:bodyPr anchor="ctr">
            <a:normAutofit fontScale="92500"/>
          </a:bodyPr>
          <a:lstStyle/>
          <a:p>
            <a:pPr algn="just"/>
            <a:r>
              <a:rPr lang="en-US" sz="3200" dirty="0"/>
              <a:t> These emerging concepts in the doctrine of social responsibilities reflect a shift towards a more inclusive, holistic, and sustainable approach to business. </a:t>
            </a:r>
          </a:p>
          <a:p>
            <a:pPr algn="just"/>
            <a:r>
              <a:rPr lang="en-US" sz="3200" dirty="0"/>
              <a:t>By prioritizing stakeholder interests, embracing the triple bottom line, practicing corporate citizenship, and adopting sustainable business practices, businesses can contribute positively to society while achieving long-term success and resilience.</a:t>
            </a:r>
          </a:p>
        </p:txBody>
      </p:sp>
    </p:spTree>
    <p:extLst>
      <p:ext uri="{BB962C8B-B14F-4D97-AF65-F5344CB8AC3E}">
        <p14:creationId xmlns:p14="http://schemas.microsoft.com/office/powerpoint/2010/main" val="351986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9E3F29-8283-D5AC-257A-489649C8C02D}"/>
              </a:ext>
            </a:extLst>
          </p:cNvPr>
          <p:cNvSpPr>
            <a:spLocks noGrp="1"/>
          </p:cNvSpPr>
          <p:nvPr>
            <p:ph idx="1"/>
          </p:nvPr>
        </p:nvSpPr>
        <p:spPr/>
        <p:txBody>
          <a:bodyPr>
            <a:normAutofit/>
          </a:bodyPr>
          <a:lstStyle/>
          <a:p>
            <a:pPr marL="0" indent="0" algn="ctr">
              <a:buNone/>
            </a:pPr>
            <a:r>
              <a:rPr lang="en-US" sz="4800" dirty="0"/>
              <a:t>Thank You</a:t>
            </a:r>
          </a:p>
        </p:txBody>
      </p:sp>
    </p:spTree>
    <p:extLst>
      <p:ext uri="{BB962C8B-B14F-4D97-AF65-F5344CB8AC3E}">
        <p14:creationId xmlns:p14="http://schemas.microsoft.com/office/powerpoint/2010/main" val="2096498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549</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Söhne</vt:lpstr>
      <vt:lpstr>Office Theme</vt:lpstr>
      <vt:lpstr>Doctrine of Social Responsibilities</vt:lpstr>
      <vt:lpstr>Content</vt:lpstr>
      <vt:lpstr>Introduction</vt:lpstr>
      <vt:lpstr>1. Stakeholder Theory</vt:lpstr>
      <vt:lpstr>2. Triple Bottom Line (TBL)</vt:lpstr>
      <vt:lpstr>3. Corporate Citizenship</vt:lpstr>
      <vt:lpstr>4. Sustainable Business Practices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Doctrine of social Responsibilities</dc:title>
  <dc:creator>Manish Dadhich</dc:creator>
  <cp:lastModifiedBy>Manish Dadhich</cp:lastModifiedBy>
  <cp:revision>3</cp:revision>
  <dcterms:created xsi:type="dcterms:W3CDTF">2024-04-08T07:18:48Z</dcterms:created>
  <dcterms:modified xsi:type="dcterms:W3CDTF">2024-04-09T05:00:07Z</dcterms:modified>
</cp:coreProperties>
</file>